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4977462-564B-4E97-A07C-07D4DB076270}"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C2F9F0F-DE56-4080-B5C1-153C56F6F157}"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977462-564B-4E97-A07C-07D4DB0762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977462-564B-4E97-A07C-07D4DB0762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4977462-564B-4E97-A07C-07D4DB0762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4977462-564B-4E97-A07C-07D4DB0762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4977462-564B-4E97-A07C-07D4DB0762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4977462-564B-4E97-A07C-07D4DB076270}"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4977462-564B-4E97-A07C-07D4DB076270}"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4977462-564B-4E97-A07C-07D4DB076270}"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4977462-564B-4E97-A07C-07D4DB0762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4977462-564B-4E97-A07C-07D4DB0762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5C2F9F0F-DE56-4080-B5C1-153C56F6F15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4977462-564B-4E97-A07C-07D4DB076270}"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C2F9F0F-DE56-4080-B5C1-153C56F6F15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8929" y="1120588"/>
            <a:ext cx="9894141" cy="1716741"/>
          </a:xfrm>
        </p:spPr>
        <p:txBody>
          <a:bodyPr>
            <a:normAutofit/>
          </a:bodyPr>
          <a:lstStyle/>
          <a:p>
            <a:r>
              <a:rPr lang="en-IN" sz="5400" b="1" dirty="0">
                <a:latin typeface="circular"/>
                <a:cs typeface="Times New Roman" panose="02020603050405020304" pitchFamily="18" charset="0"/>
              </a:rPr>
              <a:t>LEAD SCORING CASE STUDY</a:t>
            </a:r>
            <a:endParaRPr lang="en-IN" sz="5400" b="1" dirty="0">
              <a:latin typeface="circular"/>
              <a:cs typeface="Times New Roman" panose="02020603050405020304" pitchFamily="18" charset="0"/>
            </a:endParaRPr>
          </a:p>
        </p:txBody>
      </p:sp>
      <p:sp>
        <p:nvSpPr>
          <p:cNvPr id="3" name="Subtitle 2"/>
          <p:cNvSpPr>
            <a:spLocks noGrp="1"/>
          </p:cNvSpPr>
          <p:nvPr>
            <p:ph type="subTitle" idx="1"/>
          </p:nvPr>
        </p:nvSpPr>
        <p:spPr>
          <a:xfrm>
            <a:off x="8985885" y="5210810"/>
            <a:ext cx="2897505" cy="1940560"/>
          </a:xfrm>
        </p:spPr>
        <p:txBody>
          <a:bodyPr>
            <a:normAutofit fontScale="87500" lnSpcReduction="10000"/>
          </a:bodyPr>
          <a:lstStyle/>
          <a:p>
            <a:pPr algn="l"/>
            <a:r>
              <a:rPr lang="en-IN" sz="2100" dirty="0">
                <a:solidFill>
                  <a:schemeClr val="tx1"/>
                </a:solidFill>
                <a:latin typeface="Times New Roman" panose="02020603050405020304" pitchFamily="18" charset="0"/>
                <a:cs typeface="Times New Roman" panose="02020603050405020304" pitchFamily="18" charset="0"/>
              </a:rPr>
              <a:t>Submitted By-</a:t>
            </a:r>
            <a:endParaRPr lang="en-IN" sz="2100" dirty="0">
              <a:solidFill>
                <a:schemeClr val="tx1"/>
              </a:solidFill>
              <a:latin typeface="Times New Roman" panose="02020603050405020304" pitchFamily="18" charset="0"/>
              <a:cs typeface="Times New Roman" panose="02020603050405020304" pitchFamily="18" charset="0"/>
            </a:endParaRPr>
          </a:p>
          <a:p>
            <a:pPr algn="l"/>
            <a:r>
              <a:rPr lang="en-IN" sz="2300" b="1" dirty="0">
                <a:solidFill>
                  <a:schemeClr val="tx1"/>
                </a:solidFill>
                <a:latin typeface="Times New Roman" panose="02020603050405020304" pitchFamily="18" charset="0"/>
                <a:cs typeface="Times New Roman" panose="02020603050405020304" pitchFamily="18" charset="0"/>
              </a:rPr>
              <a:t>JITAL ENGINEER</a:t>
            </a:r>
            <a:endParaRPr lang="en-IN" sz="2300" b="1" dirty="0">
              <a:solidFill>
                <a:schemeClr val="tx1"/>
              </a:solidFill>
              <a:latin typeface="Times New Roman" panose="02020603050405020304" pitchFamily="18" charset="0"/>
              <a:cs typeface="Times New Roman" panose="02020603050405020304" pitchFamily="18" charset="0"/>
            </a:endParaRPr>
          </a:p>
          <a:p>
            <a:pPr algn="l"/>
            <a:r>
              <a:rPr lang="en-IN" sz="2300" b="1" dirty="0">
                <a:solidFill>
                  <a:schemeClr val="tx1"/>
                </a:solidFill>
                <a:latin typeface="Times New Roman" panose="02020603050405020304" pitchFamily="18" charset="0"/>
                <a:cs typeface="Times New Roman" panose="02020603050405020304" pitchFamily="18" charset="0"/>
              </a:rPr>
              <a:t>MUKUL YADAV</a:t>
            </a:r>
            <a:endParaRPr lang="en-IN" sz="2300" b="1" dirty="0">
              <a:solidFill>
                <a:schemeClr val="tx1"/>
              </a:solidFill>
              <a:latin typeface="Times New Roman" panose="02020603050405020304" pitchFamily="18" charset="0"/>
              <a:cs typeface="Times New Roman" panose="02020603050405020304" pitchFamily="18" charset="0"/>
            </a:endParaRPr>
          </a:p>
          <a:p>
            <a:pPr algn="l"/>
            <a:r>
              <a:rPr lang="en-IN" sz="2300" b="1" dirty="0">
                <a:solidFill>
                  <a:schemeClr val="tx1"/>
                </a:solidFill>
                <a:latin typeface="Times New Roman" panose="02020603050405020304" pitchFamily="18" charset="0"/>
                <a:cs typeface="Times New Roman" panose="02020603050405020304" pitchFamily="18" charset="0"/>
              </a:rPr>
              <a:t>SIDDHI KADAM</a:t>
            </a:r>
            <a:endParaRPr lang="en-IN" sz="2300" b="1" dirty="0">
              <a:solidFill>
                <a:schemeClr val="tx1"/>
              </a:solidFill>
              <a:latin typeface="Times New Roman" panose="02020603050405020304" pitchFamily="18" charset="0"/>
              <a:cs typeface="Times New Roman" panose="02020603050405020304" pitchFamily="18" charset="0"/>
            </a:endParaRPr>
          </a:p>
          <a:p>
            <a:pPr algn="l"/>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5085"/>
            <a:ext cx="10364451" cy="1596177"/>
          </a:xfrm>
        </p:spPr>
        <p:txBody>
          <a:bodyPr>
            <a:normAutofit/>
          </a:bodyPr>
          <a:lstStyle/>
          <a:p>
            <a:r>
              <a:rPr lang="en-IN" sz="4400" b="1" i="0" dirty="0">
                <a:solidFill>
                  <a:srgbClr val="091E42"/>
                </a:solidFill>
                <a:effectLst/>
                <a:cs typeface="+mj-lt"/>
              </a:rPr>
              <a:t>Model building</a:t>
            </a:r>
            <a:endParaRPr lang="en-IN" sz="4400" dirty="0">
              <a:cs typeface="+mj-lt"/>
            </a:endParaRPr>
          </a:p>
        </p:txBody>
      </p:sp>
      <p:sp>
        <p:nvSpPr>
          <p:cNvPr id="3" name="TextBox 2"/>
          <p:cNvSpPr txBox="1"/>
          <p:nvPr/>
        </p:nvSpPr>
        <p:spPr>
          <a:xfrm>
            <a:off x="1026145" y="1967450"/>
            <a:ext cx="10139707" cy="3139321"/>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Splitting the data into train set and test set.</a:t>
            </a: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MinMax</a:t>
            </a:r>
            <a:r>
              <a:rPr lang="en-US" dirty="0">
                <a:latin typeface="Times New Roman" panose="02020603050405020304" pitchFamily="18" charset="0"/>
                <a:cs typeface="Times New Roman" panose="02020603050405020304" pitchFamily="18" charset="0"/>
              </a:rPr>
              <a:t> Scaling.</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the first model.</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selection using RFE to eliminate less relevant variables.</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the next model.</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Eliminate variables based on high p-values.</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Check VIF.</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Get the predicted values on the train set.</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Calculate accuracy, sensitivity, specificity, precision and other metrics.</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 using test set.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Calculate accuracy, sensitivity, specificity, precision and other metrics.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0"/>
            <a:ext cx="10364451" cy="1596177"/>
          </a:xfrm>
        </p:spPr>
        <p:txBody>
          <a:bodyPr>
            <a:normAutofit/>
          </a:bodyPr>
          <a:lstStyle/>
          <a:p>
            <a:r>
              <a:rPr lang="en-IN" sz="4400" b="1" i="0" dirty="0">
                <a:solidFill>
                  <a:srgbClr val="091E42"/>
                </a:solidFill>
                <a:effectLst/>
                <a:cs typeface="+mj-lt"/>
              </a:rPr>
              <a:t>Model evaluation- train set</a:t>
            </a:r>
            <a:endParaRPr lang="en-IN" sz="4400" dirty="0">
              <a:cs typeface="+mj-lt"/>
            </a:endParaRPr>
          </a:p>
        </p:txBody>
      </p:sp>
      <p:sp>
        <p:nvSpPr>
          <p:cNvPr id="3" name="TextBox 2"/>
          <p:cNvSpPr txBox="1"/>
          <p:nvPr/>
        </p:nvSpPr>
        <p:spPr>
          <a:xfrm>
            <a:off x="1831191" y="5350567"/>
            <a:ext cx="2111722" cy="646331"/>
          </a:xfrm>
          <a:prstGeom prst="rect">
            <a:avLst/>
          </a:prstGeom>
          <a:noFill/>
        </p:spPr>
        <p:txBody>
          <a:bodyPr wrap="square" rtlCol="0">
            <a:spAutoFit/>
          </a:bodyPr>
          <a:lstStyle/>
          <a:p>
            <a:pPr algn="l"/>
            <a:r>
              <a:rPr lang="en-IN" b="0" i="0" dirty="0">
                <a:effectLst/>
                <a:latin typeface="Times New Roman" panose="02020603050405020304" pitchFamily="18" charset="0"/>
                <a:cs typeface="Times New Roman" panose="02020603050405020304" pitchFamily="18" charset="0"/>
              </a:rPr>
              <a:t>Confusion Matrix:</a:t>
            </a:r>
            <a:endParaRPr lang="en-IN" b="0" i="0" dirty="0">
              <a:effectLst/>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37862" y="1296082"/>
            <a:ext cx="5048300" cy="3811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8" y="1330736"/>
            <a:ext cx="4826268" cy="3811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p:cNvSpPr/>
          <p:nvPr/>
        </p:nvSpPr>
        <p:spPr>
          <a:xfrm>
            <a:off x="1932302" y="5767021"/>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3355</a:t>
            </a:r>
            <a:endParaRPr lang="en-IN" dirty="0">
              <a:solidFill>
                <a:sysClr val="windowText" lastClr="000000"/>
              </a:solidFill>
            </a:endParaRPr>
          </a:p>
        </p:txBody>
      </p:sp>
      <p:sp>
        <p:nvSpPr>
          <p:cNvPr id="5" name="Rectangle: Rounded Corners 4"/>
          <p:cNvSpPr/>
          <p:nvPr/>
        </p:nvSpPr>
        <p:spPr>
          <a:xfrm>
            <a:off x="2887052" y="5767020"/>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296</a:t>
            </a:r>
            <a:endParaRPr lang="en-IN" dirty="0">
              <a:solidFill>
                <a:sysClr val="windowText" lastClr="000000"/>
              </a:solidFill>
            </a:endParaRPr>
          </a:p>
        </p:txBody>
      </p:sp>
      <p:sp>
        <p:nvSpPr>
          <p:cNvPr id="6" name="Rectangle: Rounded Corners 5"/>
          <p:cNvSpPr/>
          <p:nvPr/>
        </p:nvSpPr>
        <p:spPr>
          <a:xfrm>
            <a:off x="1932302" y="6200916"/>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543</a:t>
            </a:r>
            <a:endParaRPr lang="en-IN" dirty="0">
              <a:solidFill>
                <a:sysClr val="windowText" lastClr="000000"/>
              </a:solidFill>
            </a:endParaRPr>
          </a:p>
        </p:txBody>
      </p:sp>
      <p:sp>
        <p:nvSpPr>
          <p:cNvPr id="7" name="Rectangle: Rounded Corners 6"/>
          <p:cNvSpPr/>
          <p:nvPr/>
        </p:nvSpPr>
        <p:spPr>
          <a:xfrm>
            <a:off x="2887052" y="6202052"/>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1547</a:t>
            </a:r>
            <a:endParaRPr lang="en-IN" dirty="0">
              <a:solidFill>
                <a:sysClr val="windowText" lastClr="000000"/>
              </a:solidFill>
            </a:endParaRPr>
          </a:p>
        </p:txBody>
      </p:sp>
      <p:sp>
        <p:nvSpPr>
          <p:cNvPr id="8" name="TextBox 7"/>
          <p:cNvSpPr txBox="1"/>
          <p:nvPr/>
        </p:nvSpPr>
        <p:spPr>
          <a:xfrm>
            <a:off x="6137862" y="5273957"/>
            <a:ext cx="3781153" cy="1200329"/>
          </a:xfrm>
          <a:prstGeom prst="rect">
            <a:avLst/>
          </a:prstGeom>
          <a:noFill/>
        </p:spPr>
        <p:txBody>
          <a:bodyPr wrap="square" rtlCol="0">
            <a:spAutoFit/>
          </a:bodyPr>
          <a:lstStyle/>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Accuracy- 0.8465</a:t>
            </a: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Sensitivity- 0.8248</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Specificity- 0.8589</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Precision- 0.7699</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0"/>
            <a:ext cx="10364451" cy="1596177"/>
          </a:xfrm>
        </p:spPr>
        <p:txBody>
          <a:bodyPr>
            <a:normAutofit/>
          </a:bodyPr>
          <a:lstStyle/>
          <a:p>
            <a:r>
              <a:rPr lang="en-IN" sz="4400" b="1" i="0" dirty="0">
                <a:solidFill>
                  <a:srgbClr val="091E42"/>
                </a:solidFill>
                <a:effectLst/>
                <a:cs typeface="+mj-lt"/>
              </a:rPr>
              <a:t>Model evaluation- test set</a:t>
            </a:r>
            <a:endParaRPr lang="en-IN" sz="4400" dirty="0">
              <a:cs typeface="+mj-lt"/>
            </a:endParaRPr>
          </a:p>
        </p:txBody>
      </p:sp>
      <p:sp>
        <p:nvSpPr>
          <p:cNvPr id="3" name="TextBox 2"/>
          <p:cNvSpPr txBox="1"/>
          <p:nvPr/>
        </p:nvSpPr>
        <p:spPr>
          <a:xfrm>
            <a:off x="1831191" y="1800537"/>
            <a:ext cx="2111722" cy="646331"/>
          </a:xfrm>
          <a:prstGeom prst="rect">
            <a:avLst/>
          </a:prstGeom>
          <a:noFill/>
        </p:spPr>
        <p:txBody>
          <a:bodyPr wrap="square" rtlCol="0">
            <a:spAutoFit/>
          </a:bodyPr>
          <a:lstStyle/>
          <a:p>
            <a:pPr algn="l"/>
            <a:r>
              <a:rPr lang="en-IN" b="0" i="0" dirty="0">
                <a:effectLst/>
                <a:latin typeface="Times New Roman" panose="02020603050405020304" pitchFamily="18" charset="0"/>
                <a:cs typeface="Times New Roman" panose="02020603050405020304" pitchFamily="18" charset="0"/>
              </a:rPr>
              <a:t>Confusion Matrix:</a:t>
            </a:r>
            <a:endParaRPr lang="en-IN" b="0" i="0" dirty="0">
              <a:effectLst/>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1932302" y="2216991"/>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1345</a:t>
            </a:r>
            <a:endParaRPr lang="en-IN" dirty="0">
              <a:solidFill>
                <a:sysClr val="windowText" lastClr="000000"/>
              </a:solidFill>
            </a:endParaRPr>
          </a:p>
        </p:txBody>
      </p:sp>
      <p:sp>
        <p:nvSpPr>
          <p:cNvPr id="5" name="Rectangle: Rounded Corners 4"/>
          <p:cNvSpPr/>
          <p:nvPr/>
        </p:nvSpPr>
        <p:spPr>
          <a:xfrm>
            <a:off x="2887052" y="2216990"/>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205</a:t>
            </a:r>
            <a:endParaRPr lang="en-IN" dirty="0">
              <a:solidFill>
                <a:sysClr val="windowText" lastClr="000000"/>
              </a:solidFill>
            </a:endParaRPr>
          </a:p>
        </p:txBody>
      </p:sp>
      <p:sp>
        <p:nvSpPr>
          <p:cNvPr id="6" name="Rectangle: Rounded Corners 5"/>
          <p:cNvSpPr/>
          <p:nvPr/>
        </p:nvSpPr>
        <p:spPr>
          <a:xfrm>
            <a:off x="1932302" y="2650886"/>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156</a:t>
            </a:r>
            <a:endParaRPr lang="en-IN" dirty="0">
              <a:solidFill>
                <a:sysClr val="windowText" lastClr="000000"/>
              </a:solidFill>
            </a:endParaRPr>
          </a:p>
        </p:txBody>
      </p:sp>
      <p:sp>
        <p:nvSpPr>
          <p:cNvPr id="7" name="Rectangle: Rounded Corners 6"/>
          <p:cNvSpPr/>
          <p:nvPr/>
        </p:nvSpPr>
        <p:spPr>
          <a:xfrm>
            <a:off x="2887052" y="2652022"/>
            <a:ext cx="785091" cy="3417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755</a:t>
            </a:r>
            <a:endParaRPr lang="en-IN" dirty="0">
              <a:solidFill>
                <a:sysClr val="windowText" lastClr="000000"/>
              </a:solidFill>
            </a:endParaRPr>
          </a:p>
        </p:txBody>
      </p:sp>
      <p:sp>
        <p:nvSpPr>
          <p:cNvPr id="8" name="TextBox 7"/>
          <p:cNvSpPr txBox="1"/>
          <p:nvPr/>
        </p:nvSpPr>
        <p:spPr>
          <a:xfrm>
            <a:off x="1831191" y="3470727"/>
            <a:ext cx="3781153" cy="1200329"/>
          </a:xfrm>
          <a:prstGeom prst="rect">
            <a:avLst/>
          </a:prstGeom>
          <a:noFill/>
        </p:spPr>
        <p:txBody>
          <a:bodyPr wrap="square" rtlCol="0">
            <a:spAutoFit/>
          </a:bodyPr>
          <a:lstStyle/>
          <a:p>
            <a:pPr marL="285750" indent="-285750"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Accuracy- 0.8533</a:t>
            </a: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Sensitivity- 0.8487</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Specificity- 0.8677</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Precision- 0.7864</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401" y="0"/>
            <a:ext cx="10364451" cy="1596177"/>
          </a:xfrm>
        </p:spPr>
        <p:txBody>
          <a:bodyPr>
            <a:normAutofit/>
          </a:bodyPr>
          <a:lstStyle/>
          <a:p>
            <a:r>
              <a:rPr lang="en-IN" sz="4400" b="1" dirty="0">
                <a:cs typeface="+mj-lt"/>
              </a:rPr>
              <a:t>Results</a:t>
            </a:r>
            <a:endParaRPr lang="en-IN" sz="4400" b="1" dirty="0">
              <a:cs typeface="+mj-lt"/>
            </a:endParaRPr>
          </a:p>
        </p:txBody>
      </p:sp>
      <p:sp>
        <p:nvSpPr>
          <p:cNvPr id="3" name="TextBox 2"/>
          <p:cNvSpPr txBox="1"/>
          <p:nvPr/>
        </p:nvSpPr>
        <p:spPr>
          <a:xfrm>
            <a:off x="913772" y="1832979"/>
            <a:ext cx="10139707" cy="4247317"/>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model evaluation has been done on the train dataset and the test dataset and </a:t>
            </a:r>
            <a:r>
              <a:rPr lang="en-US" dirty="0">
                <a:latin typeface="Times New Roman" panose="02020603050405020304" pitchFamily="18" charset="0"/>
                <a:cs typeface="Times New Roman" panose="02020603050405020304" pitchFamily="18" charset="0"/>
              </a:rPr>
              <a:t>Sensitivity-Specificity and Precision-Recall metrics have been calculated.</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For train set:</a:t>
            </a:r>
            <a:endParaRPr lang="en-US"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0" i="0" dirty="0">
                <a:effectLst/>
                <a:latin typeface="Times New Roman" panose="02020603050405020304" pitchFamily="18" charset="0"/>
                <a:cs typeface="Times New Roman" panose="02020603050405020304" pitchFamily="18" charset="0"/>
              </a:rPr>
              <a:t>Accuracy- 84%</a:t>
            </a:r>
            <a:endParaRPr lang="en-IN"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Sensitivity- 82%</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Specificity- 85%</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Precision- 77%</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For test set:</a:t>
            </a:r>
            <a:endParaRPr lang="en-US"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0" i="0" dirty="0">
                <a:effectLst/>
                <a:latin typeface="Times New Roman" panose="02020603050405020304" pitchFamily="18" charset="0"/>
                <a:cs typeface="Times New Roman" panose="02020603050405020304" pitchFamily="18" charset="0"/>
              </a:rPr>
              <a:t>Accuracy- 85%</a:t>
            </a:r>
            <a:endParaRPr lang="en-IN"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Sensitivity- 84%</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Specificity- 86%</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Precision- 78%</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401" y="0"/>
            <a:ext cx="10364451" cy="1596177"/>
          </a:xfrm>
        </p:spPr>
        <p:txBody>
          <a:bodyPr>
            <a:normAutofit/>
          </a:bodyPr>
          <a:lstStyle/>
          <a:p>
            <a:r>
              <a:rPr lang="en-IN" sz="4400" b="1" dirty="0">
                <a:cs typeface="+mj-lt"/>
              </a:rPr>
              <a:t>Overall Observations</a:t>
            </a:r>
            <a:endParaRPr lang="en-IN" sz="4400" b="1" dirty="0">
              <a:cs typeface="+mj-lt"/>
            </a:endParaRPr>
          </a:p>
        </p:txBody>
      </p:sp>
      <p:sp>
        <p:nvSpPr>
          <p:cNvPr id="3" name="TextBox 2"/>
          <p:cNvSpPr txBox="1"/>
          <p:nvPr/>
        </p:nvSpPr>
        <p:spPr>
          <a:xfrm>
            <a:off x="913772" y="1895732"/>
            <a:ext cx="10139707" cy="3969385"/>
          </a:xfrm>
          <a:prstGeom prst="rect">
            <a:avLst/>
          </a:prstGeom>
          <a:noFill/>
        </p:spPr>
        <p:txBody>
          <a:bodyPr wrap="square" rtlCol="0">
            <a:spAutoFit/>
          </a:bodyPr>
          <a:lstStyle/>
          <a:p>
            <a:pPr marL="285750" indent="-285750" algn="l">
              <a:buFont typeface="Arial" panose="020B0604020202020204" pitchFamily="34" charset="0"/>
              <a:buChar char="•"/>
            </a:pPr>
            <a:r>
              <a:rPr lang="en-US" b="0" i="0" u="none" strike="noStrike" dirty="0">
                <a:solidFill>
                  <a:srgbClr val="151515"/>
                </a:solidFill>
                <a:effectLst/>
                <a:latin typeface="Times New Roman" panose="02020603050405020304" pitchFamily="18" charset="0"/>
                <a:cs typeface="Times New Roman" panose="02020603050405020304" pitchFamily="18" charset="0"/>
              </a:rPr>
              <a:t>'</a:t>
            </a:r>
            <a:r>
              <a:rPr lang="en-US" b="0" i="0" u="none" strike="noStrike" dirty="0" err="1">
                <a:solidFill>
                  <a:srgbClr val="151515"/>
                </a:solidFill>
                <a:effectLst/>
                <a:latin typeface="Times New Roman" panose="02020603050405020304" pitchFamily="18" charset="0"/>
                <a:cs typeface="Times New Roman" panose="02020603050405020304" pitchFamily="18" charset="0"/>
              </a:rPr>
              <a:t>TotalVisits</a:t>
            </a:r>
            <a:r>
              <a:rPr lang="en-US" b="0" i="0" u="none" strike="noStrike" dirty="0">
                <a:solidFill>
                  <a:srgbClr val="151515"/>
                </a:solidFill>
                <a:effectLst/>
                <a:latin typeface="Times New Roman" panose="02020603050405020304" pitchFamily="18" charset="0"/>
                <a:cs typeface="Times New Roman" panose="02020603050405020304" pitchFamily="18" charset="0"/>
              </a:rPr>
              <a:t>' , 'Total Time Spent on Website' , 'Page Views Per Visit' are features which contribute most towards the probability of a lead getting converted.</a:t>
            </a:r>
            <a:endParaRPr lang="en-US" u="none" strike="noStrike" dirty="0">
              <a:solidFill>
                <a:srgbClr val="151515"/>
              </a:solidFill>
              <a:latin typeface="Times New Roman" panose="02020603050405020304" pitchFamily="18" charset="0"/>
              <a:cs typeface="Times New Roman" panose="02020603050405020304" pitchFamily="18" charset="0"/>
            </a:endParaRPr>
          </a:p>
          <a:p>
            <a:pPr algn="l"/>
            <a:endParaRPr lang="en-IN"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lead score calculated shows the conversion rate on the final predicted model is approximately 82% in train set and 84% in test set.</a:t>
            </a:r>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u="none" strike="noStrike" dirty="0">
                <a:solidFill>
                  <a:srgbClr val="151515"/>
                </a:solidFill>
                <a:effectLst/>
                <a:latin typeface="Times New Roman" panose="02020603050405020304" pitchFamily="18" charset="0"/>
                <a:cs typeface="Times New Roman" panose="02020603050405020304" pitchFamily="18" charset="0"/>
              </a:rPr>
              <a:t>Building our model helps us in monitoring and tailoring the information sent to the leads.</a:t>
            </a:r>
            <a:endParaRPr lang="en-US" b="0" i="0" u="none" strike="noStrike" dirty="0">
              <a:solidFill>
                <a:srgbClr val="151515"/>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151515"/>
              </a:solidFill>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US" b="0" i="0" u="none" strike="noStrike" dirty="0">
                <a:solidFill>
                  <a:srgbClr val="151515"/>
                </a:solidFill>
                <a:effectLst/>
                <a:latin typeface="Times New Roman" panose="02020603050405020304" pitchFamily="18" charset="0"/>
                <a:cs typeface="Times New Roman" panose="02020603050405020304" pitchFamily="18" charset="0"/>
              </a:rPr>
              <a:t>More focus should be laid on converted leads by </a:t>
            </a:r>
            <a:r>
              <a:rPr lang="en-US" dirty="0">
                <a:solidFill>
                  <a:srgbClr val="151515"/>
                </a:solidFill>
                <a:latin typeface="Times New Roman" panose="02020603050405020304" pitchFamily="18" charset="0"/>
                <a:cs typeface="Times New Roman" panose="02020603050405020304" pitchFamily="18" charset="0"/>
              </a:rPr>
              <a:t>h</a:t>
            </a:r>
            <a:r>
              <a:rPr lang="en-US" b="0" i="0" u="none" strike="noStrike" dirty="0">
                <a:solidFill>
                  <a:srgbClr val="151515"/>
                </a:solidFill>
                <a:effectLst/>
                <a:latin typeface="Times New Roman" panose="02020603050405020304" pitchFamily="18" charset="0"/>
                <a:cs typeface="Times New Roman" panose="02020603050405020304" pitchFamily="18" charset="0"/>
              </a:rPr>
              <a:t>olding question-answer sessions to determine their intention to join the online courses.</a:t>
            </a:r>
            <a:endParaRPr lang="en-US" b="0" dirty="0">
              <a:effectLst/>
              <a:latin typeface="Times New Roman" panose="02020603050405020304" pitchFamily="18" charset="0"/>
              <a:cs typeface="Times New Roman" panose="02020603050405020304" pitchFamily="18" charset="0"/>
            </a:endParaRPr>
          </a:p>
          <a:p>
            <a:br>
              <a:rPr lang="en-US" dirty="0"/>
            </a:b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5085"/>
            <a:ext cx="10364451" cy="1596177"/>
          </a:xfrm>
        </p:spPr>
        <p:txBody>
          <a:bodyPr>
            <a:normAutofit/>
          </a:bodyPr>
          <a:lstStyle/>
          <a:p>
            <a:r>
              <a:rPr lang="en-IN" sz="4400" b="1" i="0" dirty="0">
                <a:solidFill>
                  <a:srgbClr val="091E42"/>
                </a:solidFill>
                <a:effectLst/>
                <a:cs typeface="+mj-lt"/>
              </a:rPr>
              <a:t>Problem </a:t>
            </a:r>
            <a:r>
              <a:rPr lang="en-IN" sz="4400" b="1" i="0" dirty="0">
                <a:solidFill>
                  <a:srgbClr val="091E42"/>
                </a:solidFill>
                <a:effectLst/>
                <a:cs typeface="+mj-lt"/>
              </a:rPr>
              <a:t>Statement</a:t>
            </a:r>
            <a:endParaRPr lang="en-IN" sz="4400" b="1" i="0" dirty="0">
              <a:solidFill>
                <a:srgbClr val="091E42"/>
              </a:solidFill>
              <a:effectLst/>
              <a:cs typeface="+mj-lt"/>
            </a:endParaRPr>
          </a:p>
        </p:txBody>
      </p:sp>
      <p:sp>
        <p:nvSpPr>
          <p:cNvPr id="3" name="TextBox 2"/>
          <p:cNvSpPr txBox="1"/>
          <p:nvPr/>
        </p:nvSpPr>
        <p:spPr>
          <a:xfrm>
            <a:off x="1026145" y="1761262"/>
            <a:ext cx="10139707" cy="341632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education company named X Education sells online courses to industry professionals</a:t>
            </a:r>
            <a:r>
              <a:rPr lang="en-US" dirty="0">
                <a:latin typeface="Times New Roman" panose="02020603050405020304" pitchFamily="18" charset="0"/>
                <a:cs typeface="Times New Roman" panose="02020603050405020304" pitchFamily="18" charset="0"/>
              </a:rPr>
              <a:t> who browse </a:t>
            </a:r>
            <a:r>
              <a:rPr lang="en-US" b="0" i="0" dirty="0">
                <a:effectLst/>
                <a:latin typeface="Times New Roman" panose="02020603050405020304" pitchFamily="18" charset="0"/>
                <a:cs typeface="Times New Roman" panose="02020603050405020304" pitchFamily="18" charset="0"/>
              </a:rPr>
              <a:t>on their website for courses. </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a:t>
            </a: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Once they browse the courses, people fill up a form providing their details and hence are classified to be a lead. Moreover, the company also gets leads through past referrals. Through the process of mails and calls, some of the leads get converted while most do not. The typical lead conversion rate at X education is around 30%. </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a:t>
            </a: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Now, although X Education gets a lot of leads, its lead conversion rate is very poor. Hence,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5085"/>
            <a:ext cx="10364451" cy="1596177"/>
          </a:xfrm>
        </p:spPr>
        <p:txBody>
          <a:bodyPr>
            <a:normAutofit/>
          </a:bodyPr>
          <a:lstStyle/>
          <a:p>
            <a:r>
              <a:rPr lang="en-IN" sz="4400" b="1" i="0" dirty="0">
                <a:solidFill>
                  <a:srgbClr val="091E42"/>
                </a:solidFill>
                <a:effectLst/>
                <a:cs typeface="+mj-lt"/>
              </a:rPr>
              <a:t>Business goals</a:t>
            </a:r>
            <a:endParaRPr lang="en-IN" sz="4400" dirty="0">
              <a:cs typeface="+mj-lt"/>
            </a:endParaRPr>
          </a:p>
        </p:txBody>
      </p:sp>
      <p:sp>
        <p:nvSpPr>
          <p:cNvPr id="3" name="TextBox 2"/>
          <p:cNvSpPr txBox="1"/>
          <p:nvPr/>
        </p:nvSpPr>
        <p:spPr>
          <a:xfrm>
            <a:off x="1026145" y="1761262"/>
            <a:ext cx="10139707"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develop a model in order to select promising leads.</a:t>
            </a:r>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lead should be assigned a lead score in order to indicate how promising the lead could be. </a:t>
            </a:r>
            <a:r>
              <a:rPr lang="en-US" b="0" i="0" dirty="0">
                <a:effectLst/>
                <a:latin typeface="Times New Roman" panose="02020603050405020304" pitchFamily="18" charset="0"/>
                <a:cs typeface="Times New Roman" panose="02020603050405020304" pitchFamily="18" charset="0"/>
              </a:rPr>
              <a:t>A higher score would mean that the lead is hot, i.e. is most likely to convert whereas a lower score would mean that the lead is cold and will mostly not get converted.</a:t>
            </a:r>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CEO has given a ballpark of the target lead conversion rate to be around 80%.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65085"/>
            <a:ext cx="10364451" cy="1596177"/>
          </a:xfrm>
        </p:spPr>
        <p:txBody>
          <a:bodyPr>
            <a:normAutofit/>
          </a:bodyPr>
          <a:lstStyle/>
          <a:p>
            <a:r>
              <a:rPr lang="en-IN" sz="4400" b="1" i="0" dirty="0">
                <a:solidFill>
                  <a:srgbClr val="091E42"/>
                </a:solidFill>
                <a:effectLst/>
                <a:cs typeface="+mj-lt"/>
              </a:rPr>
              <a:t>Approach</a:t>
            </a:r>
            <a:endParaRPr lang="en-IN" sz="4400" dirty="0">
              <a:cs typeface="+mj-lt"/>
            </a:endParaRPr>
          </a:p>
        </p:txBody>
      </p:sp>
      <p:sp>
        <p:nvSpPr>
          <p:cNvPr id="3" name="TextBox 2"/>
          <p:cNvSpPr txBox="1"/>
          <p:nvPr/>
        </p:nvSpPr>
        <p:spPr>
          <a:xfrm>
            <a:off x="1026145" y="1967450"/>
            <a:ext cx="10139707" cy="3970318"/>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Importing The Dataset.</a:t>
            </a: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Inspection.</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Exploratory Data Analysis.</a:t>
            </a:r>
            <a:endParaRPr lang="en-IN"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Prepare Th</a:t>
            </a:r>
            <a:r>
              <a:rPr lang="en-US" dirty="0">
                <a:solidFill>
                  <a:srgbClr val="000000"/>
                </a:solidFill>
                <a:latin typeface="Times New Roman" panose="02020603050405020304" pitchFamily="18" charset="0"/>
                <a:cs typeface="Times New Roman" panose="02020603050405020304" pitchFamily="18" charset="0"/>
              </a:rPr>
              <a:t>e Data For Model Building- </a:t>
            </a:r>
            <a:r>
              <a:rPr lang="en-US" i="0" dirty="0">
                <a:solidFill>
                  <a:srgbClr val="000000"/>
                </a:solidFill>
                <a:effectLst/>
                <a:latin typeface="Times New Roman" panose="02020603050405020304" pitchFamily="18" charset="0"/>
                <a:cs typeface="Times New Roman" panose="02020603050405020304" pitchFamily="18" charset="0"/>
              </a:rPr>
              <a:t>Univariate Analysis And Outlier Detection, </a:t>
            </a:r>
            <a:r>
              <a:rPr lang="en-IN" i="0" dirty="0">
                <a:solidFill>
                  <a:srgbClr val="000000"/>
                </a:solidFill>
                <a:effectLst/>
                <a:latin typeface="Times New Roman" panose="02020603050405020304" pitchFamily="18" charset="0"/>
                <a:cs typeface="Times New Roman" panose="02020603050405020304" pitchFamily="18" charset="0"/>
              </a:rPr>
              <a:t>Bivariate Analysis.</a:t>
            </a:r>
            <a:endParaRPr lang="en-IN"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Model Building.</a:t>
            </a:r>
            <a:endParaRPr lang="en-IN"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Build a Logistic Regression model.</a:t>
            </a: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Testing the model on train set.</a:t>
            </a:r>
            <a:endParaRPr lang="en-IN"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Evaluate model on different measures- precision, recall, sensitivity, specificity.</a:t>
            </a: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Testing the model on test set.</a:t>
            </a:r>
            <a:endParaRPr lang="en-IN"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Evaluate model on different measures- precision, recall, sensitivity, specificity.</a:t>
            </a: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Testing the model on test set.</a:t>
            </a:r>
            <a:endParaRPr lang="en-IN" b="1" i="0" dirty="0">
              <a:solidFill>
                <a:srgbClr val="000000"/>
              </a:solidFill>
              <a:effectLst/>
              <a:latin typeface="Helvetica Neue"/>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0"/>
            <a:ext cx="10364451" cy="1596177"/>
          </a:xfrm>
        </p:spPr>
        <p:txBody>
          <a:bodyPr>
            <a:normAutofit/>
          </a:bodyPr>
          <a:lstStyle/>
          <a:p>
            <a:r>
              <a:rPr lang="en-IN" sz="4400" b="1" i="0" dirty="0">
                <a:solidFill>
                  <a:srgbClr val="091E42"/>
                </a:solidFill>
                <a:effectLst/>
                <a:cs typeface="+mj-lt"/>
              </a:rPr>
              <a:t>Exploratory data analysis</a:t>
            </a:r>
            <a:endParaRPr lang="en-IN" sz="4400" dirty="0">
              <a:cs typeface="+mj-lt"/>
            </a:endParaRPr>
          </a:p>
        </p:txBody>
      </p:sp>
      <p:sp>
        <p:nvSpPr>
          <p:cNvPr id="3" name="TextBox 2"/>
          <p:cNvSpPr txBox="1"/>
          <p:nvPr/>
        </p:nvSpPr>
        <p:spPr>
          <a:xfrm>
            <a:off x="4488918" y="6508249"/>
            <a:ext cx="3214161" cy="369332"/>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Heat map is shown in the figure.</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5762" y="1237168"/>
            <a:ext cx="5040471" cy="5271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0"/>
            <a:ext cx="10364451" cy="1596177"/>
          </a:xfrm>
        </p:spPr>
        <p:txBody>
          <a:bodyPr>
            <a:normAutofit/>
          </a:bodyPr>
          <a:lstStyle/>
          <a:p>
            <a:r>
              <a:rPr lang="en-IN" sz="4400" b="1" i="0" dirty="0">
                <a:solidFill>
                  <a:srgbClr val="091E42"/>
                </a:solidFill>
                <a:effectLst/>
                <a:cs typeface="+mj-lt"/>
              </a:rPr>
              <a:t>Exploratory data analysis</a:t>
            </a:r>
            <a:endParaRPr lang="en-IN" sz="4400" dirty="0">
              <a:cs typeface="+mj-lt"/>
            </a:endParaRPr>
          </a:p>
        </p:txBody>
      </p:sp>
      <p:sp>
        <p:nvSpPr>
          <p:cNvPr id="3" name="TextBox 2"/>
          <p:cNvSpPr txBox="1"/>
          <p:nvPr/>
        </p:nvSpPr>
        <p:spPr>
          <a:xfrm>
            <a:off x="913771" y="2413337"/>
            <a:ext cx="378115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continuous variables are:</a:t>
            </a: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totalvisits</a:t>
            </a:r>
            <a:endParaRPr 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total_time_spent</a:t>
            </a:r>
            <a:endParaRPr 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page_views_per</a:t>
            </a:r>
            <a:endParaRPr 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heatmap for </a:t>
            </a:r>
            <a:r>
              <a:rPr lang="en-US" b="0" i="0" dirty="0">
                <a:effectLst/>
                <a:latin typeface="Times New Roman" panose="02020603050405020304" pitchFamily="18" charset="0"/>
                <a:cs typeface="Times New Roman" panose="02020603050405020304" pitchFamily="18" charset="0"/>
              </a:rPr>
              <a:t>continuous variables is shown.</a:t>
            </a:r>
            <a:endParaRPr lang="en-IN"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84197" y="1373841"/>
            <a:ext cx="5876925"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0"/>
            <a:ext cx="10364451" cy="1596177"/>
          </a:xfrm>
        </p:spPr>
        <p:txBody>
          <a:bodyPr>
            <a:normAutofit/>
          </a:bodyPr>
          <a:lstStyle/>
          <a:p>
            <a:r>
              <a:rPr lang="en-IN" sz="4400" b="1" i="0" dirty="0">
                <a:solidFill>
                  <a:srgbClr val="091E42"/>
                </a:solidFill>
                <a:effectLst/>
                <a:cs typeface="+mj-lt"/>
              </a:rPr>
              <a:t>Univariate analysis</a:t>
            </a:r>
            <a:endParaRPr lang="en-IN" sz="4400" dirty="0">
              <a:cs typeface="+mj-lt"/>
            </a:endParaRPr>
          </a:p>
        </p:txBody>
      </p:sp>
      <p:sp>
        <p:nvSpPr>
          <p:cNvPr id="3" name="TextBox 2"/>
          <p:cNvSpPr txBox="1"/>
          <p:nvPr/>
        </p:nvSpPr>
        <p:spPr>
          <a:xfrm>
            <a:off x="1013573" y="5410234"/>
            <a:ext cx="6400239"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IN" b="0" i="0" dirty="0">
                <a:effectLst/>
                <a:latin typeface="Times New Roman" panose="02020603050405020304" pitchFamily="18" charset="0"/>
                <a:cs typeface="Times New Roman" panose="02020603050405020304" pitchFamily="18" charset="0"/>
              </a:rPr>
              <a:t>above figure shows the Univariate analysis of:</a:t>
            </a:r>
            <a:endParaRPr lang="en-IN"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total_time_spent</a:t>
            </a:r>
            <a:r>
              <a:rPr lang="en-IN" dirty="0">
                <a:latin typeface="Times New Roman" panose="02020603050405020304" pitchFamily="18" charset="0"/>
                <a:cs typeface="Times New Roman" panose="02020603050405020304" pitchFamily="18" charset="0"/>
              </a:rPr>
              <a:t> vs Density.</a:t>
            </a:r>
            <a:endParaRPr 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IN" dirty="0" err="1">
                <a:latin typeface="Times New Roman" panose="02020603050405020304" pitchFamily="18" charset="0"/>
                <a:cs typeface="Times New Roman" panose="02020603050405020304" pitchFamily="18" charset="0"/>
              </a:rPr>
              <a:t>totalvisits</a:t>
            </a:r>
            <a:r>
              <a:rPr lang="en-IN" dirty="0">
                <a:latin typeface="Times New Roman" panose="02020603050405020304" pitchFamily="18" charset="0"/>
                <a:cs typeface="Times New Roman" panose="02020603050405020304" pitchFamily="18" charset="0"/>
              </a:rPr>
              <a:t> vs Density.</a:t>
            </a:r>
            <a:endParaRPr lang="en-IN"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1248" y="1277470"/>
            <a:ext cx="9969495" cy="3778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223" y="476168"/>
            <a:ext cx="7889570" cy="766729"/>
          </a:xfrm>
        </p:spPr>
        <p:txBody>
          <a:bodyPr>
            <a:normAutofit/>
          </a:bodyPr>
          <a:lstStyle/>
          <a:p>
            <a:r>
              <a:rPr lang="en-IN" sz="4400" b="1" dirty="0"/>
              <a:t>Outlier Analysis</a:t>
            </a:r>
            <a:endParaRPr lang="en-IN" sz="4400" b="1" dirty="0"/>
          </a:p>
        </p:txBody>
      </p:sp>
      <p:sp>
        <p:nvSpPr>
          <p:cNvPr id="3" name="TextBox 2"/>
          <p:cNvSpPr txBox="1"/>
          <p:nvPr/>
        </p:nvSpPr>
        <p:spPr>
          <a:xfrm>
            <a:off x="724229" y="4801559"/>
            <a:ext cx="4555981" cy="646331"/>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a:t>
            </a:r>
            <a:r>
              <a:rPr lang="en-IN" b="0" i="0" dirty="0">
                <a:effectLst/>
                <a:latin typeface="Times New Roman" panose="02020603050405020304" pitchFamily="18" charset="0"/>
                <a:cs typeface="Times New Roman" panose="02020603050405020304" pitchFamily="18" charset="0"/>
              </a:rPr>
              <a:t>above figure shows the presence of Outliers in </a:t>
            </a:r>
            <a:r>
              <a:rPr lang="en-IN" dirty="0" err="1">
                <a:latin typeface="Times New Roman" panose="02020603050405020304" pitchFamily="18" charset="0"/>
                <a:cs typeface="Times New Roman" panose="02020603050405020304" pitchFamily="18" charset="0"/>
              </a:rPr>
              <a:t>total_time_spent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totalvisits</a:t>
            </a:r>
            <a:r>
              <a:rPr lang="en-IN" dirty="0">
                <a:latin typeface="Times New Roman" panose="02020603050405020304" pitchFamily="18" charset="0"/>
                <a:cs typeface="Times New Roman" panose="02020603050405020304" pitchFamily="18" charset="0"/>
              </a:rPr>
              <a:t>.</a:t>
            </a: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082" b="51082"/>
          <a:stretch>
            <a:fillRect/>
          </a:stretch>
        </p:blipFill>
        <p:spPr bwMode="auto">
          <a:xfrm>
            <a:off x="102255" y="1585106"/>
            <a:ext cx="5439843" cy="304563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008" y="1711670"/>
            <a:ext cx="6432737" cy="27925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66440" y="4663059"/>
            <a:ext cx="4555981" cy="923330"/>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a:t>
            </a:r>
            <a:r>
              <a:rPr lang="en-IN" b="0" i="0" dirty="0">
                <a:effectLst/>
                <a:latin typeface="Times New Roman" panose="02020603050405020304" pitchFamily="18" charset="0"/>
                <a:cs typeface="Times New Roman" panose="02020603050405020304" pitchFamily="18" charset="0"/>
              </a:rPr>
              <a:t>above figure shows the boxplot after removal of Outliers in </a:t>
            </a:r>
            <a:r>
              <a:rPr lang="en-IN" dirty="0" err="1">
                <a:latin typeface="Times New Roman" panose="02020603050405020304" pitchFamily="18" charset="0"/>
                <a:cs typeface="Times New Roman" panose="02020603050405020304" pitchFamily="18" charset="0"/>
              </a:rPr>
              <a:t>total_time_spent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totalvisits</a:t>
            </a:r>
            <a:r>
              <a:rPr lang="en-IN" dirty="0">
                <a:latin typeface="Times New Roman" panose="02020603050405020304" pitchFamily="18" charset="0"/>
                <a:cs typeface="Times New Roman" panose="02020603050405020304" pitchFamily="18" charset="0"/>
              </a:rPr>
              <a:t>.</a:t>
            </a: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902" y="0"/>
            <a:ext cx="8777076" cy="972005"/>
          </a:xfrm>
        </p:spPr>
        <p:txBody>
          <a:bodyPr>
            <a:normAutofit/>
          </a:bodyPr>
          <a:lstStyle/>
          <a:p>
            <a:r>
              <a:rPr lang="en-IN" sz="4400" b="1" i="0" dirty="0">
                <a:solidFill>
                  <a:srgbClr val="091E42"/>
                </a:solidFill>
                <a:effectLst/>
                <a:cs typeface="+mj-lt"/>
              </a:rPr>
              <a:t>Bivariate analysis</a:t>
            </a:r>
            <a:endParaRPr lang="en-IN" sz="4400" dirty="0">
              <a:cs typeface="+mj-lt"/>
            </a:endParaRPr>
          </a:p>
        </p:txBody>
      </p:sp>
      <p:sp>
        <p:nvSpPr>
          <p:cNvPr id="3" name="TextBox 2"/>
          <p:cNvSpPr txBox="1"/>
          <p:nvPr/>
        </p:nvSpPr>
        <p:spPr>
          <a:xfrm>
            <a:off x="1053633" y="6291462"/>
            <a:ext cx="10084733" cy="36933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IN" b="0" i="0" dirty="0">
                <a:effectLst/>
                <a:latin typeface="Times New Roman" panose="02020603050405020304" pitchFamily="18" charset="0"/>
                <a:cs typeface="Times New Roman" panose="02020603050405020304" pitchFamily="18" charset="0"/>
              </a:rPr>
              <a:t>above figure shows the </a:t>
            </a:r>
            <a:r>
              <a:rPr lang="en-IN" dirty="0">
                <a:latin typeface="Times New Roman" panose="02020603050405020304" pitchFamily="18" charset="0"/>
                <a:cs typeface="Times New Roman" panose="02020603050405020304" pitchFamily="18" charset="0"/>
              </a:rPr>
              <a:t>B</a:t>
            </a:r>
            <a:r>
              <a:rPr lang="en-IN" b="0" i="0" dirty="0">
                <a:effectLst/>
                <a:latin typeface="Times New Roman" panose="02020603050405020304" pitchFamily="18" charset="0"/>
                <a:cs typeface="Times New Roman" panose="02020603050405020304" pitchFamily="18" charset="0"/>
              </a:rPr>
              <a:t>ivariate analysis </a:t>
            </a:r>
            <a:r>
              <a:rPr lang="en-IN" dirty="0">
                <a:latin typeface="Times New Roman" panose="02020603050405020304" pitchFamily="18" charset="0"/>
                <a:cs typeface="Times New Roman" panose="02020603050405020304" pitchFamily="18" charset="0"/>
              </a:rPr>
              <a:t>of </a:t>
            </a:r>
            <a:r>
              <a:rPr lang="en-IN" dirty="0" err="1">
                <a:latin typeface="Times New Roman" panose="02020603050405020304" pitchFamily="18" charset="0"/>
                <a:cs typeface="Times New Roman" panose="02020603050405020304" pitchFamily="18" charset="0"/>
              </a:rPr>
              <a:t>totalvisits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total_time_spent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page_views_per</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793" y="911047"/>
            <a:ext cx="6019339" cy="5380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4031</Words>
  <Application>WPS Presentation</Application>
  <PresentationFormat>Widescreen</PresentationFormat>
  <Paragraphs>150</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circular</vt:lpstr>
      <vt:lpstr>Euphorigenic</vt:lpstr>
      <vt:lpstr>Times New Roman</vt:lpstr>
      <vt:lpstr>Helvetica Neue</vt:lpstr>
      <vt:lpstr>Tw Cen MT</vt:lpstr>
      <vt:lpstr>Microsoft YaHei</vt:lpstr>
      <vt:lpstr>Arial Unicode MS</vt:lpstr>
      <vt:lpstr>Calibri</vt:lpstr>
      <vt:lpstr>Blue Waves</vt:lpstr>
      <vt:lpstr>LEAD SCORING CASE STUDY</vt:lpstr>
      <vt:lpstr>Problem Statement</vt:lpstr>
      <vt:lpstr>Business goals</vt:lpstr>
      <vt:lpstr>approach</vt:lpstr>
      <vt:lpstr>Exploratory data analysis</vt:lpstr>
      <vt:lpstr>Exploratory data analysis</vt:lpstr>
      <vt:lpstr>Univariate analysis</vt:lpstr>
      <vt:lpstr>outliers</vt:lpstr>
      <vt:lpstr>bivariate analysis</vt:lpstr>
      <vt:lpstr>Model building</vt:lpstr>
      <vt:lpstr>Model evaluation- train set</vt:lpstr>
      <vt:lpstr>Model evaluation- test set</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Siddhi Kadam</dc:creator>
  <cp:lastModifiedBy>TRUPATI</cp:lastModifiedBy>
  <cp:revision>12</cp:revision>
  <dcterms:created xsi:type="dcterms:W3CDTF">2023-02-27T16:54:00Z</dcterms:created>
  <dcterms:modified xsi:type="dcterms:W3CDTF">2023-02-28T07:42:46Z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5AB7306B4E284446A5889E1B21F4265E</vt:lpwstr>
  </property>
  <property fmtid="{D5CDD505-2E9C-101B-9397-08002B2CF9AE}" pid="3" name="KSOProductBuildVer">
    <vt:lpwstr>1033-11.2.0.11486</vt:lpwstr>
  </property>
</Properties>
</file>