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9620b4af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9620b4af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9620b4af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9620b4af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94d8f54a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94d8f54a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94d8f54a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94d8f54a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94d8f54a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94d8f54a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94d8f54a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94d8f54a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95e5103b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95e5103b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95e5103b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95e5103b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9620b4a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9620b4a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9620b4af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9620b4af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rgbClr val="F5F4EF"/>
                </a:solidFill>
              </a:rPr>
              <a:t>Sequence-to-Sequence Text Generation for </a:t>
            </a:r>
            <a:r>
              <a:rPr b="1" lang="en" sz="1900">
                <a:solidFill>
                  <a:srgbClr val="F5F4EF"/>
                </a:solidFill>
              </a:rPr>
              <a:t>Hinglish </a:t>
            </a:r>
            <a:r>
              <a:rPr b="1" lang="en" sz="1900">
                <a:solidFill>
                  <a:srgbClr val="F5F4EF"/>
                </a:solidFill>
              </a:rPr>
              <a:t>Auto-Completion using Recurrent Neural Networks</a:t>
            </a:r>
            <a:endParaRPr b="1" sz="3200"/>
          </a:p>
        </p:txBody>
      </p:sp>
      <p:sp>
        <p:nvSpPr>
          <p:cNvPr id="135" name="Google Shape;135;p13"/>
          <p:cNvSpPr txBox="1"/>
          <p:nvPr>
            <p:ph idx="1" type="subTitle"/>
          </p:nvPr>
        </p:nvSpPr>
        <p:spPr>
          <a:xfrm>
            <a:off x="4757375" y="339877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Presented By- Chetan Choudhary, Mukund Dhar and Jitesh Parapoil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278850" y="3382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200">
                <a:solidFill>
                  <a:srgbClr val="2D3B45"/>
                </a:solidFill>
                <a:highlight>
                  <a:srgbClr val="FFFFFF"/>
                </a:highlight>
                <a:latin typeface="Lato"/>
                <a:ea typeface="Lato"/>
                <a:cs typeface="Lato"/>
                <a:sym typeface="Lato"/>
              </a:rPr>
              <a:t>How do you evaluate your approach?</a:t>
            </a:r>
            <a:endParaRPr b="1" sz="2200"/>
          </a:p>
        </p:txBody>
      </p:sp>
      <p:sp>
        <p:nvSpPr>
          <p:cNvPr id="189" name="Google Shape;189;p22"/>
          <p:cNvSpPr txBox="1"/>
          <p:nvPr>
            <p:ph idx="1" type="body"/>
          </p:nvPr>
        </p:nvSpPr>
        <p:spPr>
          <a:xfrm>
            <a:off x="566550" y="1551925"/>
            <a:ext cx="7945200" cy="3128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987"/>
              <a:t>Evaluation Metrics :</a:t>
            </a:r>
            <a:endParaRPr sz="5987"/>
          </a:p>
          <a:p>
            <a:pPr indent="0" lvl="0" marL="0" rtl="0" algn="l">
              <a:spcBef>
                <a:spcPts val="1200"/>
              </a:spcBef>
              <a:spcAft>
                <a:spcPts val="0"/>
              </a:spcAft>
              <a:buClr>
                <a:schemeClr val="dk1"/>
              </a:buClr>
              <a:buSzPts val="275"/>
              <a:buFont typeface="Arial"/>
              <a:buNone/>
            </a:pPr>
            <a:r>
              <a:t/>
            </a:r>
            <a:endParaRPr sz="5987"/>
          </a:p>
          <a:p>
            <a:pPr indent="-323644" lvl="0" marL="457200" rtl="0" algn="l">
              <a:spcBef>
                <a:spcPts val="1200"/>
              </a:spcBef>
              <a:spcAft>
                <a:spcPts val="0"/>
              </a:spcAft>
              <a:buSzPct val="100000"/>
              <a:buChar char="●"/>
            </a:pPr>
            <a:r>
              <a:rPr lang="en" sz="5987"/>
              <a:t>Perplexity: A measure of how well the model predicts the next word/sequence</a:t>
            </a:r>
            <a:endParaRPr sz="5987"/>
          </a:p>
          <a:p>
            <a:pPr indent="0" lvl="0" marL="457200" rtl="0" algn="l">
              <a:spcBef>
                <a:spcPts val="1200"/>
              </a:spcBef>
              <a:spcAft>
                <a:spcPts val="0"/>
              </a:spcAft>
              <a:buNone/>
            </a:pPr>
            <a:r>
              <a:t/>
            </a:r>
            <a:endParaRPr sz="5987"/>
          </a:p>
          <a:p>
            <a:pPr indent="-323644" lvl="0" marL="457200" rtl="0" algn="l">
              <a:spcBef>
                <a:spcPts val="1200"/>
              </a:spcBef>
              <a:spcAft>
                <a:spcPts val="0"/>
              </a:spcAft>
              <a:buSzPct val="100000"/>
              <a:buChar char="●"/>
            </a:pPr>
            <a:r>
              <a:rPr lang="en" sz="5987"/>
              <a:t>Accuracy: Percentage of correct next word/phrase predictions</a:t>
            </a:r>
            <a:endParaRPr sz="5987"/>
          </a:p>
          <a:p>
            <a:pPr indent="0" lvl="0" marL="457200" rtl="0" algn="l">
              <a:spcBef>
                <a:spcPts val="1200"/>
              </a:spcBef>
              <a:spcAft>
                <a:spcPts val="0"/>
              </a:spcAft>
              <a:buNone/>
            </a:pPr>
            <a:r>
              <a:t/>
            </a:r>
            <a:endParaRPr sz="5987"/>
          </a:p>
          <a:p>
            <a:pPr indent="-323644" lvl="0" marL="457200" rtl="0" algn="l">
              <a:spcBef>
                <a:spcPts val="1200"/>
              </a:spcBef>
              <a:spcAft>
                <a:spcPts val="0"/>
              </a:spcAft>
              <a:buSzPct val="100000"/>
              <a:buChar char="●"/>
            </a:pPr>
            <a:r>
              <a:rPr lang="en" sz="5987"/>
              <a:t>Human Feedback : Manual checking if the generated words are of the same context and they make sense.</a:t>
            </a:r>
            <a:endParaRPr sz="5987"/>
          </a:p>
          <a:p>
            <a:pPr indent="0" lvl="0" marL="457200" rtl="0" algn="l">
              <a:spcBef>
                <a:spcPts val="1200"/>
              </a:spcBef>
              <a:spcAft>
                <a:spcPts val="0"/>
              </a:spcAft>
              <a:buNone/>
            </a:pPr>
            <a:r>
              <a:t/>
            </a:r>
            <a:endParaRPr sz="3328"/>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2200">
                <a:solidFill>
                  <a:srgbClr val="2D3B45"/>
                </a:solidFill>
                <a:highlight>
                  <a:srgbClr val="FFFFFF"/>
                </a:highlight>
                <a:latin typeface="Lato"/>
                <a:ea typeface="Lato"/>
                <a:cs typeface="Lato"/>
                <a:sym typeface="Lato"/>
              </a:rPr>
              <a:t>How do you evaluate your approach?</a:t>
            </a:r>
            <a:endParaRPr b="1" sz="2200"/>
          </a:p>
          <a:p>
            <a:pPr indent="0" lvl="0" marL="0" rtl="0" algn="l">
              <a:spcBef>
                <a:spcPts val="0"/>
              </a:spcBef>
              <a:spcAft>
                <a:spcPts val="0"/>
              </a:spcAft>
              <a:buNone/>
            </a:pPr>
            <a:r>
              <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457200" rtl="0" algn="l">
              <a:spcBef>
                <a:spcPts val="0"/>
              </a:spcBef>
              <a:spcAft>
                <a:spcPts val="0"/>
              </a:spcAft>
              <a:buClr>
                <a:schemeClr val="dk1"/>
              </a:buClr>
              <a:buSzPct val="84615"/>
              <a:buFont typeface="Arial"/>
              <a:buNone/>
            </a:pPr>
            <a:r>
              <a:t/>
            </a:r>
            <a:endParaRPr/>
          </a:p>
          <a:p>
            <a:pPr indent="0" lvl="0" marL="0" rtl="0" algn="l">
              <a:spcBef>
                <a:spcPts val="1200"/>
              </a:spcBef>
              <a:spcAft>
                <a:spcPts val="0"/>
              </a:spcAft>
              <a:buClr>
                <a:schemeClr val="dk1"/>
              </a:buClr>
              <a:buSzPct val="84615"/>
              <a:buFont typeface="Arial"/>
              <a:buNone/>
            </a:pPr>
            <a:r>
              <a:rPr lang="en"/>
              <a:t>Evaluation Strategies :</a:t>
            </a:r>
            <a:endParaRPr/>
          </a:p>
          <a:p>
            <a:pPr indent="-298767" lvl="0" marL="457200" rtl="0" algn="l">
              <a:spcBef>
                <a:spcPts val="1200"/>
              </a:spcBef>
              <a:spcAft>
                <a:spcPts val="0"/>
              </a:spcAft>
              <a:buSzPct val="100000"/>
              <a:buChar char="●"/>
            </a:pPr>
            <a:r>
              <a:rPr lang="en"/>
              <a:t>Split the dataset into training, validation, and test sets</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Evaluate the model's performance on the held-out test set</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Conduct human evaluation by having users interact with the system and provide feedback</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Compare performance with existing auto-completion systems or baselines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5F4EF"/>
                </a:solidFill>
              </a:rPr>
              <a:t>Intelligent Hinglish Text Auto-Completion</a:t>
            </a:r>
            <a:endParaRPr b="1"/>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F5F4EF"/>
              </a:buClr>
              <a:buSzPts val="1300"/>
              <a:buChar char="●"/>
            </a:pPr>
            <a:r>
              <a:rPr lang="en">
                <a:solidFill>
                  <a:srgbClr val="F5F4EF"/>
                </a:solidFill>
              </a:rPr>
              <a:t>In today's digital age, effortless communication is key, and Hinglish – the blend of Hindi and English languages – has become a widespread means of expression, especially in urban India.</a:t>
            </a:r>
            <a:endParaRPr>
              <a:solidFill>
                <a:srgbClr val="F5F4EF"/>
              </a:solidFill>
            </a:endParaRPr>
          </a:p>
          <a:p>
            <a:pPr indent="-311150" lvl="0" marL="457200" rtl="0" algn="l">
              <a:spcBef>
                <a:spcPts val="0"/>
              </a:spcBef>
              <a:spcAft>
                <a:spcPts val="0"/>
              </a:spcAft>
              <a:buClr>
                <a:srgbClr val="F5F4EF"/>
              </a:buClr>
              <a:buSzPts val="1300"/>
              <a:buChar char="●"/>
            </a:pPr>
            <a:r>
              <a:rPr lang="en">
                <a:solidFill>
                  <a:srgbClr val="F5F4EF"/>
                </a:solidFill>
              </a:rPr>
              <a:t>Our project aims to develop an innovative auto-completion system that can intelligently suggest relevant words or phrases in Hinglish, making text entry more efficient and intuitive for millions of users.</a:t>
            </a:r>
            <a:endParaRPr>
              <a:solidFill>
                <a:srgbClr val="F5F4EF"/>
              </a:solidFill>
            </a:endParaRPr>
          </a:p>
          <a:p>
            <a:pPr indent="-311150" lvl="0" marL="457200" rtl="0" algn="l">
              <a:spcBef>
                <a:spcPts val="0"/>
              </a:spcBef>
              <a:spcAft>
                <a:spcPts val="0"/>
              </a:spcAft>
              <a:buClr>
                <a:srgbClr val="F5F4EF"/>
              </a:buClr>
              <a:buSzPts val="1300"/>
              <a:buChar char="●"/>
            </a:pPr>
            <a:r>
              <a:rPr lang="en">
                <a:solidFill>
                  <a:srgbClr val="F5F4EF"/>
                </a:solidFill>
              </a:rPr>
              <a:t>While existing text auto-completion systems have utilized Recurrent Neural Networks (RNNs) for languages like English, our focus is on tackling the unique challenges of Hinglish, a language that seamlessly combines two distinct linguistic structures.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F5F4EF"/>
                </a:solidFill>
              </a:rPr>
              <a:t>Goals</a:t>
            </a:r>
            <a:endParaRPr b="1"/>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100">
              <a:solidFill>
                <a:srgbClr val="F5F4EF"/>
              </a:solidFill>
              <a:highlight>
                <a:srgbClr val="2B2A27"/>
              </a:highlight>
            </a:endParaRPr>
          </a:p>
          <a:p>
            <a:pPr indent="-317500" lvl="0" marL="457200" rtl="0" algn="l">
              <a:spcBef>
                <a:spcPts val="0"/>
              </a:spcBef>
              <a:spcAft>
                <a:spcPts val="0"/>
              </a:spcAft>
              <a:buClr>
                <a:srgbClr val="F5F4EF"/>
              </a:buClr>
              <a:buSzPts val="1400"/>
              <a:buChar char="●"/>
            </a:pPr>
            <a:r>
              <a:rPr lang="en" sz="1400">
                <a:solidFill>
                  <a:srgbClr val="F5F4EF"/>
                </a:solidFill>
              </a:rPr>
              <a:t>Leverage Hinglish Datasets: We have curated diverse Hinglish text datasets from social media, online forums, and other relevant sources, capturing the nuances of this language fusion.</a:t>
            </a:r>
            <a:endParaRPr sz="1400">
              <a:solidFill>
                <a:srgbClr val="F5F4EF"/>
              </a:solidFill>
            </a:endParaRPr>
          </a:p>
          <a:p>
            <a:pPr indent="-317500" lvl="0" marL="457200" rtl="0" algn="l">
              <a:spcBef>
                <a:spcPts val="0"/>
              </a:spcBef>
              <a:spcAft>
                <a:spcPts val="0"/>
              </a:spcAft>
              <a:buClr>
                <a:srgbClr val="F5F4EF"/>
              </a:buClr>
              <a:buSzPts val="1400"/>
              <a:buChar char="●"/>
            </a:pPr>
            <a:r>
              <a:rPr lang="en" sz="1400">
                <a:solidFill>
                  <a:srgbClr val="F5F4EF"/>
                </a:solidFill>
              </a:rPr>
              <a:t>Adapt RNNs for Hinglish: By training advanced RNN models on these datasets, our system will learn the patterns and context-specific word relationships in Hinglish, enabling accurate and relevant auto-completion suggestions.</a:t>
            </a:r>
            <a:endParaRPr sz="1400">
              <a:solidFill>
                <a:srgbClr val="F5F4EF"/>
              </a:solidFill>
            </a:endParaRPr>
          </a:p>
          <a:p>
            <a:pPr indent="-317500" lvl="0" marL="457200" rtl="0" algn="l">
              <a:spcBef>
                <a:spcPts val="0"/>
              </a:spcBef>
              <a:spcAft>
                <a:spcPts val="0"/>
              </a:spcAft>
              <a:buClr>
                <a:srgbClr val="F5F4EF"/>
              </a:buClr>
              <a:buSzPts val="1400"/>
              <a:buChar char="●"/>
            </a:pPr>
            <a:r>
              <a:rPr lang="en" sz="1400">
                <a:solidFill>
                  <a:srgbClr val="F5F4EF"/>
                </a:solidFill>
              </a:rPr>
              <a:t>Enhance User Experience: Our ultimate goal is to provide a seamless and intuitive text entry experience for Hinglish users, saving time and effort while facilitating effective communication.</a:t>
            </a:r>
            <a:endParaRPr sz="1400">
              <a:solidFill>
                <a:srgbClr val="F5F4EF"/>
              </a:solidFill>
            </a:endParaRPr>
          </a:p>
          <a:p>
            <a:pPr indent="-317500" lvl="0" marL="457200" rtl="0" algn="l">
              <a:spcBef>
                <a:spcPts val="0"/>
              </a:spcBef>
              <a:spcAft>
                <a:spcPts val="0"/>
              </a:spcAft>
              <a:buClr>
                <a:srgbClr val="F5F4EF"/>
              </a:buClr>
              <a:buSzPts val="1400"/>
              <a:buChar char="●"/>
            </a:pPr>
            <a:r>
              <a:rPr lang="en" sz="1400">
                <a:solidFill>
                  <a:srgbClr val="F5F4EF"/>
                </a:solidFill>
              </a:rPr>
              <a:t>Explore Novel Techniques: We will investigate innovative techniques to handle the complexities of Hinglish, such as code-switching and language mixing, ensuring our system stays at the forefront of this emerging field.</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a:solidFill>
                  <a:srgbClr val="F5F4EF"/>
                </a:solidFill>
              </a:rPr>
              <a:t>Current Approaches and Their Shortcomings</a:t>
            </a:r>
            <a:endParaRPr b="1"/>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100">
                <a:solidFill>
                  <a:srgbClr val="F5F4EF"/>
                </a:solidFill>
              </a:rPr>
              <a:t>Text auto-completion is typically done using language models trained on large text corpora. While existing approaches have shown promising results for languages like English, they have not specifically addressed the unique challenges posed by Hinglish – a complex blend of Hindi and English.</a:t>
            </a:r>
            <a:endParaRPr sz="1100">
              <a:solidFill>
                <a:srgbClr val="F5F4EF"/>
              </a:solidFill>
            </a:endParaRPr>
          </a:p>
          <a:p>
            <a:pPr indent="0" lvl="0" marL="0" rtl="0" algn="l">
              <a:spcBef>
                <a:spcPts val="0"/>
              </a:spcBef>
              <a:spcAft>
                <a:spcPts val="0"/>
              </a:spcAft>
              <a:buNone/>
            </a:pPr>
            <a:r>
              <a:rPr lang="en" sz="1100">
                <a:solidFill>
                  <a:srgbClr val="F5F4EF"/>
                </a:solidFill>
              </a:rPr>
              <a:t>Some notable related works and their shortcomings are:</a:t>
            </a:r>
            <a:endParaRPr sz="1100">
              <a:solidFill>
                <a:srgbClr val="F5F4EF"/>
              </a:solidFill>
            </a:endParaRPr>
          </a:p>
          <a:p>
            <a:pPr indent="-287972" lvl="0" marL="457200" rtl="0" algn="l">
              <a:spcBef>
                <a:spcPts val="0"/>
              </a:spcBef>
              <a:spcAft>
                <a:spcPts val="0"/>
              </a:spcAft>
              <a:buClr>
                <a:srgbClr val="F5F4EF"/>
              </a:buClr>
              <a:buSzPct val="100000"/>
              <a:buFont typeface="Lato"/>
              <a:buAutoNum type="arabicPeriod"/>
            </a:pPr>
            <a:r>
              <a:rPr lang="en" sz="1100">
                <a:solidFill>
                  <a:srgbClr val="F5F4EF"/>
                </a:solidFill>
              </a:rPr>
              <a:t>LSTM-based Next Word Prediction (Kulkarni et al., 2022):</a:t>
            </a:r>
            <a:endParaRPr sz="1100">
              <a:solidFill>
                <a:srgbClr val="F5F4EF"/>
              </a:solidFill>
            </a:endParaRPr>
          </a:p>
          <a:p>
            <a:pPr indent="-287972" lvl="1" marL="914400" rtl="0" algn="l">
              <a:spcBef>
                <a:spcPts val="0"/>
              </a:spcBef>
              <a:spcAft>
                <a:spcPts val="0"/>
              </a:spcAft>
              <a:buClr>
                <a:srgbClr val="F5F4EF"/>
              </a:buClr>
              <a:buSzPct val="100000"/>
              <a:buFont typeface="Lato"/>
              <a:buChar char="●"/>
            </a:pPr>
            <a:r>
              <a:rPr lang="en">
                <a:solidFill>
                  <a:srgbClr val="F5F4EF"/>
                </a:solidFill>
              </a:rPr>
              <a:t>Approach: Uses an LSTM (Long Short-Term Memory) network to predict the next word based on the previous sequence of words.</a:t>
            </a:r>
            <a:endParaRPr>
              <a:solidFill>
                <a:srgbClr val="F5F4EF"/>
              </a:solidFill>
            </a:endParaRPr>
          </a:p>
          <a:p>
            <a:pPr indent="-287972" lvl="1" marL="914400" rtl="0" algn="l">
              <a:spcBef>
                <a:spcPts val="0"/>
              </a:spcBef>
              <a:spcAft>
                <a:spcPts val="0"/>
              </a:spcAft>
              <a:buClr>
                <a:srgbClr val="F5F4EF"/>
              </a:buClr>
              <a:buSzPct val="100000"/>
              <a:buFont typeface="Lato"/>
              <a:buChar char="●"/>
            </a:pPr>
            <a:r>
              <a:rPr lang="en">
                <a:solidFill>
                  <a:srgbClr val="F5F4EF"/>
                </a:solidFill>
              </a:rPr>
              <a:t>Shortcoming: Trained on English text data, does not cater to the intricate semantics and code-switching patterns of Hinglish.</a:t>
            </a:r>
            <a:endParaRPr>
              <a:solidFill>
                <a:srgbClr val="F5F4EF"/>
              </a:solidFill>
            </a:endParaRPr>
          </a:p>
          <a:p>
            <a:pPr indent="-287972" lvl="0" marL="457200" rtl="0" algn="l">
              <a:spcBef>
                <a:spcPts val="0"/>
              </a:spcBef>
              <a:spcAft>
                <a:spcPts val="0"/>
              </a:spcAft>
              <a:buClr>
                <a:srgbClr val="F5F4EF"/>
              </a:buClr>
              <a:buSzPct val="100000"/>
              <a:buFont typeface="Lato"/>
              <a:buAutoNum type="arabicPeriod"/>
            </a:pPr>
            <a:r>
              <a:rPr lang="en" sz="1100">
                <a:solidFill>
                  <a:srgbClr val="F5F4EF"/>
                </a:solidFill>
              </a:rPr>
              <a:t>Transformer-based Language Model (Lewis et al., 2019):</a:t>
            </a:r>
            <a:endParaRPr sz="1100">
              <a:solidFill>
                <a:srgbClr val="F5F4EF"/>
              </a:solidFill>
            </a:endParaRPr>
          </a:p>
          <a:p>
            <a:pPr indent="-287972" lvl="1" marL="914400" rtl="0" algn="l">
              <a:spcBef>
                <a:spcPts val="0"/>
              </a:spcBef>
              <a:spcAft>
                <a:spcPts val="0"/>
              </a:spcAft>
              <a:buClr>
                <a:srgbClr val="F5F4EF"/>
              </a:buClr>
              <a:buSzPct val="100000"/>
              <a:buFont typeface="Lato"/>
              <a:buChar char="●"/>
            </a:pPr>
            <a:r>
              <a:rPr lang="en">
                <a:solidFill>
                  <a:srgbClr val="F5F4EF"/>
                </a:solidFill>
              </a:rPr>
              <a:t>Approach: BART (Bidirectional and Auto-Regressive Transformers) pre-trained on large English corpora for sequence-to-sequence tasks, including text generation.</a:t>
            </a:r>
            <a:endParaRPr>
              <a:solidFill>
                <a:srgbClr val="F5F4EF"/>
              </a:solidFill>
            </a:endParaRPr>
          </a:p>
          <a:p>
            <a:pPr indent="-287972" lvl="1" marL="914400" rtl="0" algn="l">
              <a:spcBef>
                <a:spcPts val="0"/>
              </a:spcBef>
              <a:spcAft>
                <a:spcPts val="0"/>
              </a:spcAft>
              <a:buClr>
                <a:srgbClr val="F5F4EF"/>
              </a:buClr>
              <a:buSzPct val="100000"/>
              <a:buFont typeface="Lato"/>
              <a:buChar char="●"/>
            </a:pPr>
            <a:r>
              <a:rPr lang="en">
                <a:solidFill>
                  <a:srgbClr val="F5F4EF"/>
                </a:solidFill>
              </a:rPr>
              <a:t>Shortcoming: While powerful, these models are primarily trained on English data, which may not generalize well to the unique characteristics of Hinglish.</a:t>
            </a:r>
            <a:endParaRPr>
              <a:solidFill>
                <a:srgbClr val="F5F4EF"/>
              </a:solidFill>
            </a:endParaRPr>
          </a:p>
          <a:p>
            <a:pPr indent="-287972" lvl="0" marL="457200" rtl="0" algn="l">
              <a:spcBef>
                <a:spcPts val="0"/>
              </a:spcBef>
              <a:spcAft>
                <a:spcPts val="0"/>
              </a:spcAft>
              <a:buClr>
                <a:srgbClr val="F5F4EF"/>
              </a:buClr>
              <a:buSzPct val="100000"/>
              <a:buFont typeface="Lato"/>
              <a:buAutoNum type="arabicPeriod"/>
            </a:pPr>
            <a:r>
              <a:rPr lang="en" sz="1100">
                <a:solidFill>
                  <a:srgbClr val="F5F4EF"/>
                </a:solidFill>
              </a:rPr>
              <a:t>RNN-based Next Words Prediction (Ambulgekar et al., 2021):</a:t>
            </a:r>
            <a:endParaRPr sz="1100">
              <a:solidFill>
                <a:srgbClr val="F5F4EF"/>
              </a:solidFill>
            </a:endParaRPr>
          </a:p>
          <a:p>
            <a:pPr indent="-287972" lvl="1" marL="914400" rtl="0" algn="l">
              <a:spcBef>
                <a:spcPts val="0"/>
              </a:spcBef>
              <a:spcAft>
                <a:spcPts val="0"/>
              </a:spcAft>
              <a:buClr>
                <a:srgbClr val="F5F4EF"/>
              </a:buClr>
              <a:buSzPct val="100000"/>
              <a:buFont typeface="Lato"/>
              <a:buChar char="●"/>
            </a:pPr>
            <a:r>
              <a:rPr lang="en">
                <a:solidFill>
                  <a:srgbClr val="F5F4EF"/>
                </a:solidFill>
              </a:rPr>
              <a:t>Approach: Utilizes RNNs (Recurrent Neural Networks) to predict the next few words based on the input sequence.</a:t>
            </a:r>
            <a:endParaRPr>
              <a:solidFill>
                <a:srgbClr val="F5F4EF"/>
              </a:solidFill>
            </a:endParaRPr>
          </a:p>
          <a:p>
            <a:pPr indent="-287972" lvl="1" marL="914400" rtl="0" algn="l">
              <a:spcBef>
                <a:spcPts val="0"/>
              </a:spcBef>
              <a:spcAft>
                <a:spcPts val="0"/>
              </a:spcAft>
              <a:buClr>
                <a:srgbClr val="F5F4EF"/>
              </a:buClr>
              <a:buSzPct val="100000"/>
              <a:buFont typeface="Lato"/>
              <a:buChar char="●"/>
            </a:pPr>
            <a:r>
              <a:rPr lang="en">
                <a:solidFill>
                  <a:srgbClr val="F5F4EF"/>
                </a:solidFill>
              </a:rPr>
              <a:t>Shortcoming: Trained on English data, lacks the ability to capture the nuances of Hinglish, such as code-switching and language mixing, potentially leading to inaccurate or irrelevant suggestions.</a:t>
            </a:r>
            <a:endParaRPr>
              <a:solidFill>
                <a:srgbClr val="F5F4EF"/>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5F4EF"/>
                </a:solidFill>
              </a:rPr>
              <a:t>Handling Hinglish Complexity</a:t>
            </a:r>
            <a:endParaRPr/>
          </a:p>
        </p:txBody>
      </p:sp>
      <p:sp>
        <p:nvSpPr>
          <p:cNvPr id="159" name="Google Shape;159;p17"/>
          <p:cNvSpPr txBox="1"/>
          <p:nvPr>
            <p:ph idx="1" type="body"/>
          </p:nvPr>
        </p:nvSpPr>
        <p:spPr>
          <a:xfrm>
            <a:off x="1297500" y="1307850"/>
            <a:ext cx="7583400" cy="3102600"/>
          </a:xfrm>
          <a:prstGeom prst="rect">
            <a:avLst/>
          </a:prstGeom>
        </p:spPr>
        <p:txBody>
          <a:bodyPr anchorCtr="0" anchor="t" bIns="91425" lIns="91425" spcFirstLastPara="1" rIns="91425" wrap="square" tIns="91425">
            <a:normAutofit/>
          </a:bodyPr>
          <a:lstStyle/>
          <a:p>
            <a:pPr indent="-311150" lvl="0" marL="457200" rtl="0" algn="l">
              <a:spcBef>
                <a:spcPts val="1500"/>
              </a:spcBef>
              <a:spcAft>
                <a:spcPts val="0"/>
              </a:spcAft>
              <a:buClr>
                <a:srgbClr val="ECECEC"/>
              </a:buClr>
              <a:buSzPts val="1300"/>
              <a:buFont typeface="Roboto"/>
              <a:buChar char="●"/>
            </a:pPr>
            <a:r>
              <a:rPr b="1" lang="en">
                <a:solidFill>
                  <a:srgbClr val="ECECEC"/>
                </a:solidFill>
                <a:highlight>
                  <a:srgbClr val="212121"/>
                </a:highlight>
                <a:latin typeface="Roboto"/>
                <a:ea typeface="Roboto"/>
                <a:cs typeface="Roboto"/>
                <a:sym typeface="Roboto"/>
              </a:rPr>
              <a:t>Unique Challenge:</a:t>
            </a:r>
            <a:r>
              <a:rPr lang="en">
                <a:solidFill>
                  <a:srgbClr val="ECECEC"/>
                </a:solidFill>
                <a:highlight>
                  <a:srgbClr val="212121"/>
                </a:highlight>
                <a:latin typeface="Roboto"/>
                <a:ea typeface="Roboto"/>
                <a:cs typeface="Roboto"/>
                <a:sym typeface="Roboto"/>
              </a:rPr>
              <a:t> </a:t>
            </a:r>
            <a:endParaRPr>
              <a:solidFill>
                <a:srgbClr val="ECECEC"/>
              </a:solidFill>
              <a:highlight>
                <a:srgbClr val="212121"/>
              </a:highlight>
              <a:latin typeface="Roboto"/>
              <a:ea typeface="Roboto"/>
              <a:cs typeface="Roboto"/>
              <a:sym typeface="Roboto"/>
            </a:endParaRPr>
          </a:p>
          <a:p>
            <a:pPr indent="-298450" lvl="1" marL="914400" rtl="0" algn="l">
              <a:spcBef>
                <a:spcPts val="0"/>
              </a:spcBef>
              <a:spcAft>
                <a:spcPts val="0"/>
              </a:spcAft>
              <a:buClr>
                <a:srgbClr val="ECECEC"/>
              </a:buClr>
              <a:buSzPts val="1100"/>
              <a:buFont typeface="Roboto"/>
              <a:buAutoNum type="alphaLcPeriod"/>
            </a:pPr>
            <a:r>
              <a:rPr lang="en">
                <a:solidFill>
                  <a:srgbClr val="ECECEC"/>
                </a:solidFill>
                <a:highlight>
                  <a:srgbClr val="212121"/>
                </a:highlight>
                <a:latin typeface="Roboto"/>
                <a:ea typeface="Roboto"/>
                <a:cs typeface="Roboto"/>
                <a:sym typeface="Roboto"/>
              </a:rPr>
              <a:t>Hinglish presents a distinct linguistic challenge due to its fusion of Hindi and English vocabulary, grammar, and syntax.</a:t>
            </a:r>
            <a:endParaRPr>
              <a:solidFill>
                <a:srgbClr val="ECECEC"/>
              </a:solidFill>
              <a:highlight>
                <a:srgbClr val="212121"/>
              </a:highlight>
              <a:latin typeface="Roboto"/>
              <a:ea typeface="Roboto"/>
              <a:cs typeface="Roboto"/>
              <a:sym typeface="Roboto"/>
            </a:endParaRPr>
          </a:p>
          <a:p>
            <a:pPr indent="-298450" lvl="1" marL="914400" rtl="0" algn="l">
              <a:spcBef>
                <a:spcPts val="0"/>
              </a:spcBef>
              <a:spcAft>
                <a:spcPts val="0"/>
              </a:spcAft>
              <a:buClr>
                <a:srgbClr val="ECECEC"/>
              </a:buClr>
              <a:buSzPts val="1100"/>
              <a:buFont typeface="Roboto"/>
              <a:buAutoNum type="alphaLcPeriod"/>
            </a:pPr>
            <a:r>
              <a:rPr lang="en" sz="1200">
                <a:solidFill>
                  <a:srgbClr val="ECECEC"/>
                </a:solidFill>
                <a:highlight>
                  <a:srgbClr val="212121"/>
                </a:highlight>
                <a:latin typeface="Roboto"/>
                <a:ea typeface="Roboto"/>
                <a:cs typeface="Roboto"/>
                <a:sym typeface="Roboto"/>
              </a:rPr>
              <a:t>By training our models on a diverse corpus of Hinglish text, we aim to develop a deep understanding of the language's intricacies, enabling more accurate auto-completion suggestions.</a:t>
            </a:r>
            <a:endParaRPr>
              <a:solidFill>
                <a:srgbClr val="ECECEC"/>
              </a:solidFill>
              <a:highlight>
                <a:srgbClr val="212121"/>
              </a:highlight>
              <a:latin typeface="Roboto"/>
              <a:ea typeface="Roboto"/>
              <a:cs typeface="Roboto"/>
              <a:sym typeface="Roboto"/>
            </a:endParaRPr>
          </a:p>
          <a:p>
            <a:pPr indent="-311150" lvl="0" marL="457200" rtl="0" algn="l">
              <a:spcBef>
                <a:spcPts val="0"/>
              </a:spcBef>
              <a:spcAft>
                <a:spcPts val="0"/>
              </a:spcAft>
              <a:buClr>
                <a:srgbClr val="ECECEC"/>
              </a:buClr>
              <a:buSzPts val="1300"/>
              <a:buFont typeface="Roboto"/>
              <a:buChar char="●"/>
            </a:pPr>
            <a:r>
              <a:rPr b="1" lang="en">
                <a:solidFill>
                  <a:srgbClr val="ECECEC"/>
                </a:solidFill>
                <a:highlight>
                  <a:srgbClr val="212121"/>
                </a:highlight>
                <a:latin typeface="Roboto"/>
                <a:ea typeface="Roboto"/>
                <a:cs typeface="Roboto"/>
                <a:sym typeface="Roboto"/>
              </a:rPr>
              <a:t>Innovative Approach</a:t>
            </a:r>
            <a:r>
              <a:rPr lang="en">
                <a:solidFill>
                  <a:srgbClr val="ECECEC"/>
                </a:solidFill>
                <a:highlight>
                  <a:srgbClr val="212121"/>
                </a:highlight>
                <a:latin typeface="Roboto"/>
                <a:ea typeface="Roboto"/>
                <a:cs typeface="Roboto"/>
                <a:sym typeface="Roboto"/>
              </a:rPr>
              <a:t>: </a:t>
            </a:r>
            <a:endParaRPr>
              <a:solidFill>
                <a:srgbClr val="ECECEC"/>
              </a:solidFill>
              <a:highlight>
                <a:srgbClr val="212121"/>
              </a:highlight>
              <a:latin typeface="Roboto"/>
              <a:ea typeface="Roboto"/>
              <a:cs typeface="Roboto"/>
              <a:sym typeface="Roboto"/>
            </a:endParaRPr>
          </a:p>
          <a:p>
            <a:pPr indent="-298450" lvl="1" marL="914400" rtl="0" algn="l">
              <a:spcBef>
                <a:spcPts val="0"/>
              </a:spcBef>
              <a:spcAft>
                <a:spcPts val="0"/>
              </a:spcAft>
              <a:buClr>
                <a:srgbClr val="ECECEC"/>
              </a:buClr>
              <a:buSzPts val="1100"/>
              <a:buFont typeface="Roboto"/>
              <a:buAutoNum type="alphaLcPeriod"/>
            </a:pPr>
            <a:r>
              <a:rPr lang="en">
                <a:solidFill>
                  <a:srgbClr val="ECECEC"/>
                </a:solidFill>
                <a:highlight>
                  <a:srgbClr val="212121"/>
                </a:highlight>
                <a:latin typeface="Roboto"/>
                <a:ea typeface="Roboto"/>
                <a:cs typeface="Roboto"/>
                <a:sym typeface="Roboto"/>
              </a:rPr>
              <a:t>We will leverage the flexibility and adaptability of LSTM, GRU, and Vanilla RNN architectures to effectively model the intricacies of Hinglish.</a:t>
            </a:r>
            <a:endParaRPr>
              <a:solidFill>
                <a:srgbClr val="ECECEC"/>
              </a:solidFill>
              <a:highlight>
                <a:srgbClr val="212121"/>
              </a:highlight>
              <a:latin typeface="Roboto"/>
              <a:ea typeface="Roboto"/>
              <a:cs typeface="Roboto"/>
              <a:sym typeface="Roboto"/>
            </a:endParaRPr>
          </a:p>
          <a:p>
            <a:pPr indent="-298450" lvl="1" marL="914400" rtl="0" algn="l">
              <a:spcBef>
                <a:spcPts val="0"/>
              </a:spcBef>
              <a:spcAft>
                <a:spcPts val="0"/>
              </a:spcAft>
              <a:buClr>
                <a:srgbClr val="ECECEC"/>
              </a:buClr>
              <a:buSzPts val="1100"/>
              <a:buFont typeface="Roboto"/>
              <a:buAutoNum type="alphaLcPeriod"/>
            </a:pPr>
            <a:r>
              <a:rPr lang="en" sz="1200">
                <a:solidFill>
                  <a:srgbClr val="ECECEC"/>
                </a:solidFill>
                <a:highlight>
                  <a:srgbClr val="212121"/>
                </a:highlight>
                <a:latin typeface="Roboto"/>
                <a:ea typeface="Roboto"/>
                <a:cs typeface="Roboto"/>
                <a:sym typeface="Roboto"/>
              </a:rPr>
              <a:t>By training our models on a diverse corpus of Hinglish text, we aim to develop a deep understanding of the language's intricacies, enabling more accurate auto-completion suggestions.</a:t>
            </a:r>
            <a:endParaRPr>
              <a:solidFill>
                <a:srgbClr val="ECECEC"/>
              </a:solidFill>
              <a:highlight>
                <a:srgbClr val="212121"/>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Differences from Existing Methods</a:t>
            </a:r>
            <a:endParaRPr/>
          </a:p>
        </p:txBody>
      </p:sp>
      <p:sp>
        <p:nvSpPr>
          <p:cNvPr id="165" name="Google Shape;165;p18"/>
          <p:cNvSpPr txBox="1"/>
          <p:nvPr>
            <p:ph idx="1" type="body"/>
          </p:nvPr>
        </p:nvSpPr>
        <p:spPr>
          <a:xfrm>
            <a:off x="1297500" y="1217375"/>
            <a:ext cx="7510800" cy="3256500"/>
          </a:xfrm>
          <a:prstGeom prst="rect">
            <a:avLst/>
          </a:prstGeom>
        </p:spPr>
        <p:txBody>
          <a:bodyPr anchorCtr="0" anchor="t" bIns="91425" lIns="91425" spcFirstLastPara="1" rIns="91425" wrap="square" tIns="91425">
            <a:normAutofit/>
          </a:bodyPr>
          <a:lstStyle/>
          <a:p>
            <a:pPr indent="-311150" lvl="0" marL="457200" rtl="0" algn="l">
              <a:spcBef>
                <a:spcPts val="1500"/>
              </a:spcBef>
              <a:spcAft>
                <a:spcPts val="0"/>
              </a:spcAft>
              <a:buClr>
                <a:srgbClr val="ECECEC"/>
              </a:buClr>
              <a:buSzPts val="1300"/>
              <a:buFont typeface="Roboto"/>
              <a:buChar char="●"/>
            </a:pPr>
            <a:r>
              <a:rPr lang="en" sz="1200">
                <a:solidFill>
                  <a:srgbClr val="ECECEC"/>
                </a:solidFill>
                <a:highlight>
                  <a:srgbClr val="212121"/>
                </a:highlight>
                <a:latin typeface="Roboto"/>
                <a:ea typeface="Roboto"/>
                <a:cs typeface="Roboto"/>
                <a:sym typeface="Roboto"/>
              </a:rPr>
              <a:t>Hinglish Focus: Unlike existing methods tailored for English, our approach centers specifically on addressing the challenges posed by Hinglish—a dynamic blend of Hindi and English. By acknowledging and accommodating the linguistic intricacies of Hinglish, our model is primed to deliver more accurate and contextually relevant auto-completion suggestions.</a:t>
            </a:r>
            <a:endParaRPr>
              <a:solidFill>
                <a:srgbClr val="ECECEC"/>
              </a:solidFill>
              <a:highlight>
                <a:srgbClr val="212121"/>
              </a:highlight>
              <a:latin typeface="Roboto"/>
              <a:ea typeface="Roboto"/>
              <a:cs typeface="Roboto"/>
              <a:sym typeface="Roboto"/>
            </a:endParaRPr>
          </a:p>
          <a:p>
            <a:pPr indent="0" lvl="0" marL="457200" rtl="0" algn="l">
              <a:spcBef>
                <a:spcPts val="1500"/>
              </a:spcBef>
              <a:spcAft>
                <a:spcPts val="0"/>
              </a:spcAft>
              <a:buNone/>
            </a:pPr>
            <a:r>
              <a:t/>
            </a:r>
            <a:endParaRPr>
              <a:solidFill>
                <a:srgbClr val="ECECEC"/>
              </a:solidFill>
              <a:highlight>
                <a:srgbClr val="212121"/>
              </a:highlight>
              <a:latin typeface="Roboto"/>
              <a:ea typeface="Roboto"/>
              <a:cs typeface="Roboto"/>
              <a:sym typeface="Roboto"/>
            </a:endParaRPr>
          </a:p>
          <a:p>
            <a:pPr indent="-304800" lvl="0" marL="457200" rtl="0" algn="l">
              <a:spcBef>
                <a:spcPts val="150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Adaptability to Diverse Styles: Recognizing the diversity of writing styles and expressions within Hinglish, our approach prioritizes adaptability. Through extensive experimentation with different architectures and meticulous fine-tuning of parameters, our model adeptly adjusts to varying linguistic nuances, ensuring optimal performance across a spectrum of contexts.</a:t>
            </a:r>
            <a:endParaRPr>
              <a:solidFill>
                <a:srgbClr val="ECECEC"/>
              </a:solidFill>
              <a:highlight>
                <a:srgbClr val="212121"/>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our Approach will succeed</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ECECEC"/>
              </a:buClr>
              <a:buSzPts val="1200"/>
              <a:buFont typeface="Roboto"/>
              <a:buChar char="●"/>
            </a:pPr>
            <a:r>
              <a:rPr b="1" lang="en" sz="1200">
                <a:solidFill>
                  <a:srgbClr val="ECECEC"/>
                </a:solidFill>
                <a:highlight>
                  <a:srgbClr val="212121"/>
                </a:highlight>
                <a:latin typeface="Roboto"/>
                <a:ea typeface="Roboto"/>
                <a:cs typeface="Roboto"/>
                <a:sym typeface="Roboto"/>
              </a:rPr>
              <a:t>Targeted Focus:</a:t>
            </a:r>
            <a:r>
              <a:rPr lang="en" sz="1200">
                <a:solidFill>
                  <a:srgbClr val="ECECEC"/>
                </a:solidFill>
                <a:highlight>
                  <a:srgbClr val="212121"/>
                </a:highlight>
                <a:latin typeface="Roboto"/>
                <a:ea typeface="Roboto"/>
                <a:cs typeface="Roboto"/>
                <a:sym typeface="Roboto"/>
              </a:rPr>
              <a:t> By specifically addressing the challenges posed by Hinglish, our approach fills a critical gap in the existing literature on auto-completion. Rather than applying generic models designed for English to Hinglish data, we tailor our methods to the unique linguistic characteristics of Hinglish, increasing the likelihood of success in real-world applications.</a:t>
            </a:r>
            <a:endParaRPr sz="1200">
              <a:solidFill>
                <a:srgbClr val="ECECEC"/>
              </a:solidFill>
              <a:highlight>
                <a:srgbClr val="212121"/>
              </a:highlight>
              <a:latin typeface="Roboto"/>
              <a:ea typeface="Roboto"/>
              <a:cs typeface="Roboto"/>
              <a:sym typeface="Roboto"/>
            </a:endParaRPr>
          </a:p>
          <a:p>
            <a:pPr indent="0" lvl="0" marL="457200" rtl="0" algn="l">
              <a:spcBef>
                <a:spcPts val="1500"/>
              </a:spcBef>
              <a:spcAft>
                <a:spcPts val="0"/>
              </a:spcAft>
              <a:buNone/>
            </a:pPr>
            <a:r>
              <a:t/>
            </a:r>
            <a:endParaRPr sz="1200">
              <a:solidFill>
                <a:srgbClr val="ECECEC"/>
              </a:solidFill>
              <a:highlight>
                <a:srgbClr val="212121"/>
              </a:highlight>
              <a:latin typeface="Roboto"/>
              <a:ea typeface="Roboto"/>
              <a:cs typeface="Roboto"/>
              <a:sym typeface="Roboto"/>
            </a:endParaRPr>
          </a:p>
          <a:p>
            <a:pPr indent="-304800" lvl="0" marL="457200" rtl="0" algn="l">
              <a:spcBef>
                <a:spcPts val="1500"/>
              </a:spcBef>
              <a:spcAft>
                <a:spcPts val="0"/>
              </a:spcAft>
              <a:buClr>
                <a:srgbClr val="ECECEC"/>
              </a:buClr>
              <a:buSzPts val="1200"/>
              <a:buFont typeface="Roboto"/>
              <a:buChar char="●"/>
            </a:pPr>
            <a:r>
              <a:rPr b="1" lang="en" sz="1200">
                <a:solidFill>
                  <a:srgbClr val="ECECEC"/>
                </a:solidFill>
                <a:highlight>
                  <a:srgbClr val="212121"/>
                </a:highlight>
                <a:latin typeface="Roboto"/>
                <a:ea typeface="Roboto"/>
                <a:cs typeface="Roboto"/>
                <a:sym typeface="Roboto"/>
              </a:rPr>
              <a:t>Innovative Methodologies</a:t>
            </a:r>
            <a:r>
              <a:rPr lang="en" sz="1200">
                <a:solidFill>
                  <a:srgbClr val="ECECEC"/>
                </a:solidFill>
                <a:highlight>
                  <a:srgbClr val="212121"/>
                </a:highlight>
                <a:latin typeface="Roboto"/>
                <a:ea typeface="Roboto"/>
                <a:cs typeface="Roboto"/>
                <a:sym typeface="Roboto"/>
              </a:rPr>
              <a:t>: Through the strategic experimentation with LSTM, GRU, and Vanilla RNNs, we harness the power of state-of-the-art neural network architectures to tackle the complexities of Hinglish auto-completion.</a:t>
            </a:r>
            <a:endParaRPr sz="1200">
              <a:solidFill>
                <a:srgbClr val="ECECEC"/>
              </a:solidFill>
              <a:highlight>
                <a:srgbClr val="212121"/>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200">
                <a:solidFill>
                  <a:srgbClr val="2D3B45"/>
                </a:solidFill>
                <a:highlight>
                  <a:srgbClr val="FFFFFF"/>
                </a:highlight>
                <a:latin typeface="Lato"/>
                <a:ea typeface="Lato"/>
                <a:cs typeface="Lato"/>
                <a:sym typeface="Lato"/>
              </a:rPr>
              <a:t>What are the challenges?</a:t>
            </a:r>
            <a:endParaRPr sz="3800"/>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u="sng"/>
              <a:t>Gathering a large and diverse dataset</a:t>
            </a:r>
            <a:endParaRPr u="sng"/>
          </a:p>
          <a:p>
            <a:pPr indent="0" lvl="0" marL="457200" rtl="0" algn="l">
              <a:spcBef>
                <a:spcPts val="1200"/>
              </a:spcBef>
              <a:spcAft>
                <a:spcPts val="0"/>
              </a:spcAft>
              <a:buNone/>
            </a:pPr>
            <a:r>
              <a:rPr lang="en"/>
              <a:t>A large corpus would be required for the task at hand</a:t>
            </a:r>
            <a:endParaRPr/>
          </a:p>
          <a:p>
            <a:pPr indent="-304958" lvl="0" marL="457200" rtl="0" algn="l">
              <a:spcBef>
                <a:spcPts val="1200"/>
              </a:spcBef>
              <a:spcAft>
                <a:spcPts val="0"/>
              </a:spcAft>
              <a:buSzPct val="100000"/>
              <a:buChar char="●"/>
            </a:pPr>
            <a:r>
              <a:rPr lang="en" u="sng"/>
              <a:t>Selecting appropriate RNN architecture</a:t>
            </a:r>
            <a:endParaRPr u="sng"/>
          </a:p>
          <a:p>
            <a:pPr indent="0" lvl="0" marL="457200" rtl="0" algn="l">
              <a:spcBef>
                <a:spcPts val="1200"/>
              </a:spcBef>
              <a:spcAft>
                <a:spcPts val="0"/>
              </a:spcAft>
              <a:buNone/>
            </a:pPr>
            <a:r>
              <a:rPr lang="en"/>
              <a:t>Building the appropriate architecture</a:t>
            </a:r>
            <a:endParaRPr/>
          </a:p>
          <a:p>
            <a:pPr indent="-304958" lvl="0" marL="457200" rtl="0" algn="l">
              <a:spcBef>
                <a:spcPts val="1200"/>
              </a:spcBef>
              <a:spcAft>
                <a:spcPts val="0"/>
              </a:spcAft>
              <a:buSzPct val="100000"/>
              <a:buChar char="●"/>
            </a:pPr>
            <a:r>
              <a:rPr lang="en" u="sng"/>
              <a:t>Training the model</a:t>
            </a:r>
            <a:r>
              <a:rPr lang="en"/>
              <a:t> </a:t>
            </a:r>
            <a:endParaRPr/>
          </a:p>
          <a:p>
            <a:pPr indent="0" lvl="0" marL="457200" rtl="0" algn="l">
              <a:spcBef>
                <a:spcPts val="1200"/>
              </a:spcBef>
              <a:spcAft>
                <a:spcPts val="0"/>
              </a:spcAft>
              <a:buNone/>
            </a:pPr>
            <a:r>
              <a:rPr lang="en"/>
              <a:t>Training the model on large datasets considering computational resources</a:t>
            </a:r>
            <a:endParaRPr/>
          </a:p>
          <a:p>
            <a:pPr indent="-304958" lvl="0" marL="457200" rtl="0" algn="l">
              <a:spcBef>
                <a:spcPts val="1200"/>
              </a:spcBef>
              <a:spcAft>
                <a:spcPts val="0"/>
              </a:spcAft>
              <a:buSzPct val="100000"/>
              <a:buChar char="●"/>
            </a:pPr>
            <a:r>
              <a:rPr lang="en" u="sng"/>
              <a:t>Exception Handling</a:t>
            </a:r>
            <a:endParaRPr u="sng"/>
          </a:p>
          <a:p>
            <a:pPr indent="0" lvl="0" marL="457200" rtl="0" algn="l">
              <a:spcBef>
                <a:spcPts val="1200"/>
              </a:spcBef>
              <a:spcAft>
                <a:spcPts val="1200"/>
              </a:spcAft>
              <a:buNone/>
            </a:pPr>
            <a:r>
              <a:rPr lang="en"/>
              <a:t>Developing robust mechanisms for handling out-of-vocabulary words and rare word combinations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5833"/>
              <a:buFont typeface="Arial"/>
              <a:buNone/>
            </a:pPr>
            <a:r>
              <a:rPr b="1" lang="en" sz="2400">
                <a:solidFill>
                  <a:srgbClr val="2D3B45"/>
                </a:solidFill>
                <a:highlight>
                  <a:srgbClr val="FFFFFF"/>
                </a:highlight>
                <a:latin typeface="Lato"/>
                <a:ea typeface="Lato"/>
                <a:cs typeface="Lato"/>
                <a:sym typeface="Lato"/>
              </a:rPr>
              <a:t>How long will it take?</a:t>
            </a:r>
            <a:endParaRPr sz="2400"/>
          </a:p>
          <a:p>
            <a:pPr indent="0" lvl="0" marL="0" rtl="0" algn="l">
              <a:spcBef>
                <a:spcPts val="0"/>
              </a:spcBef>
              <a:spcAft>
                <a:spcPts val="0"/>
              </a:spcAft>
              <a:buNone/>
            </a:pPr>
            <a:r>
              <a:t/>
            </a:r>
            <a:endParaRPr/>
          </a:p>
        </p:txBody>
      </p:sp>
      <p:pic>
        <p:nvPicPr>
          <p:cNvPr id="183" name="Google Shape;183;p21"/>
          <p:cNvPicPr preferRelativeResize="0"/>
          <p:nvPr/>
        </p:nvPicPr>
        <p:blipFill>
          <a:blip r:embed="rId3">
            <a:alphaModFix/>
          </a:blip>
          <a:stretch>
            <a:fillRect/>
          </a:stretch>
        </p:blipFill>
        <p:spPr>
          <a:xfrm>
            <a:off x="152400" y="1170125"/>
            <a:ext cx="8839199" cy="33481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