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4"/>
  </p:sldMasterIdLst>
  <p:sldIdLst>
    <p:sldId id="256" r:id="rId5"/>
    <p:sldId id="257" r:id="rId6"/>
    <p:sldId id="258" r:id="rId7"/>
    <p:sldId id="259" r:id="rId8"/>
    <p:sldId id="260" r:id="rId9"/>
    <p:sldId id="262" r:id="rId10"/>
    <p:sldId id="261"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7" autoAdjust="0"/>
    <p:restoredTop sz="94660"/>
  </p:normalViewPr>
  <p:slideViewPr>
    <p:cSldViewPr snapToGrid="0">
      <p:cViewPr varScale="1">
        <p:scale>
          <a:sx n="156" d="100"/>
          <a:sy n="156" d="100"/>
        </p:scale>
        <p:origin x="21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DF6849-EED0-4F8D-BF10-E62C2B6755C6}"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31508ED-2F9D-4F46-8A8D-F2A4F035FA45}">
      <dgm:prSet/>
      <dgm:spPr/>
      <dgm:t>
        <a:bodyPr/>
        <a:lstStyle/>
        <a:p>
          <a:r>
            <a:rPr lang="en-US" b="0" i="0"/>
            <a:t>By specifically addressing the challenges posed by the Hinglish dataset, our approach fills a critical gap in the existing literature on auto-completion. </a:t>
          </a:r>
        </a:p>
        <a:p>
          <a:r>
            <a:rPr lang="en-US" b="0" i="0"/>
            <a:t>Rather than applying generic models designed for English to Hinglish data, we tailor our methods to the unique linguistic characteristics of Hinglish, increasing the likelihood of success in real-world applications.​</a:t>
          </a:r>
          <a:endParaRPr lang="en-US"/>
        </a:p>
      </dgm:t>
    </dgm:pt>
    <dgm:pt modelId="{5D62B5E2-D0B6-4971-86DF-D97BDF0537A0}" type="parTrans" cxnId="{24678241-BD8F-4FC6-A772-FEE4B5398E79}">
      <dgm:prSet/>
      <dgm:spPr/>
      <dgm:t>
        <a:bodyPr/>
        <a:lstStyle/>
        <a:p>
          <a:endParaRPr lang="en-US"/>
        </a:p>
      </dgm:t>
    </dgm:pt>
    <dgm:pt modelId="{D3810F40-542B-4F07-8D60-6E03FE915F08}" type="sibTrans" cxnId="{24678241-BD8F-4FC6-A772-FEE4B5398E79}">
      <dgm:prSet/>
      <dgm:spPr/>
      <dgm:t>
        <a:bodyPr/>
        <a:lstStyle/>
        <a:p>
          <a:endParaRPr lang="en-US"/>
        </a:p>
      </dgm:t>
    </dgm:pt>
    <dgm:pt modelId="{D6BB558B-575B-4F3B-8942-3AD3452B1D44}">
      <dgm:prSet/>
      <dgm:spPr/>
      <dgm:t>
        <a:bodyPr/>
        <a:lstStyle/>
        <a:p>
          <a:r>
            <a:rPr lang="en-US" b="0" i="0"/>
            <a:t>Trained on diverse socio-cultural contexts and idiomatic expressions prevalent in Hinglish-speaking communities, the model will exhibit heightened sensitivity to socio-cultural nuances and context-specific variations​</a:t>
          </a:r>
          <a:endParaRPr lang="en-US"/>
        </a:p>
      </dgm:t>
    </dgm:pt>
    <dgm:pt modelId="{DB28CC6C-288C-4D99-9860-94CCB4F73401}" type="parTrans" cxnId="{4BB38ED5-0567-49BA-9250-7EED7904DE56}">
      <dgm:prSet/>
      <dgm:spPr/>
      <dgm:t>
        <a:bodyPr/>
        <a:lstStyle/>
        <a:p>
          <a:endParaRPr lang="en-US"/>
        </a:p>
      </dgm:t>
    </dgm:pt>
    <dgm:pt modelId="{F80FC12E-DBD2-4D6C-A1DC-71F26404678E}" type="sibTrans" cxnId="{4BB38ED5-0567-49BA-9250-7EED7904DE56}">
      <dgm:prSet/>
      <dgm:spPr/>
      <dgm:t>
        <a:bodyPr/>
        <a:lstStyle/>
        <a:p>
          <a:endParaRPr lang="en-US"/>
        </a:p>
      </dgm:t>
    </dgm:pt>
    <dgm:pt modelId="{008F00C3-A7F6-4BFC-A501-2CC45F16CCA2}">
      <dgm:prSet/>
      <dgm:spPr/>
      <dgm:t>
        <a:bodyPr/>
        <a:lstStyle/>
        <a:p>
          <a:r>
            <a:rPr lang="en-US" b="0" i="0"/>
            <a:t>By resolving semantic ambiguity with greater accuracy, the model delivers more precise and contextually coherent responses, mitigating misunderstandings and enhancing communication clarity.​</a:t>
          </a:r>
          <a:endParaRPr lang="en-US"/>
        </a:p>
      </dgm:t>
    </dgm:pt>
    <dgm:pt modelId="{13EC1F4F-718C-4764-B197-B6AEDD06DDA1}" type="parTrans" cxnId="{4181C8CC-C668-4D62-B58D-4E90364D38D5}">
      <dgm:prSet/>
      <dgm:spPr/>
      <dgm:t>
        <a:bodyPr/>
        <a:lstStyle/>
        <a:p>
          <a:endParaRPr lang="en-US"/>
        </a:p>
      </dgm:t>
    </dgm:pt>
    <dgm:pt modelId="{0A4470FC-DAD0-4D6E-900A-0A9380E0F679}" type="sibTrans" cxnId="{4181C8CC-C668-4D62-B58D-4E90364D38D5}">
      <dgm:prSet/>
      <dgm:spPr/>
      <dgm:t>
        <a:bodyPr/>
        <a:lstStyle/>
        <a:p>
          <a:endParaRPr lang="en-US"/>
        </a:p>
      </dgm:t>
    </dgm:pt>
    <dgm:pt modelId="{30209338-2916-4E22-89CE-BF4AF2D9B7E3}" type="pres">
      <dgm:prSet presAssocID="{23DF6849-EED0-4F8D-BF10-E62C2B6755C6}" presName="root" presStyleCnt="0">
        <dgm:presLayoutVars>
          <dgm:dir/>
          <dgm:resizeHandles val="exact"/>
        </dgm:presLayoutVars>
      </dgm:prSet>
      <dgm:spPr/>
    </dgm:pt>
    <dgm:pt modelId="{F32C99FE-EFD4-4F92-852F-51CD96C6ECAD}" type="pres">
      <dgm:prSet presAssocID="{E31508ED-2F9D-4F46-8A8D-F2A4F035FA45}" presName="compNode" presStyleCnt="0"/>
      <dgm:spPr/>
    </dgm:pt>
    <dgm:pt modelId="{3D57CD1E-C68A-4718-8C4F-C0AAF109738C}" type="pres">
      <dgm:prSet presAssocID="{E31508ED-2F9D-4F46-8A8D-F2A4F035FA45}" presName="bgRect" presStyleLbl="bgShp" presStyleIdx="0" presStyleCnt="3"/>
      <dgm:spPr/>
    </dgm:pt>
    <dgm:pt modelId="{860239BD-30AA-4B2B-91FB-9155746EDE20}" type="pres">
      <dgm:prSet presAssocID="{E31508ED-2F9D-4F46-8A8D-F2A4F035FA4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943B6DC-B00F-43D9-965F-F704840A650B}" type="pres">
      <dgm:prSet presAssocID="{E31508ED-2F9D-4F46-8A8D-F2A4F035FA45}" presName="spaceRect" presStyleCnt="0"/>
      <dgm:spPr/>
    </dgm:pt>
    <dgm:pt modelId="{2527F741-FE33-407F-B2DF-3E366C7DC582}" type="pres">
      <dgm:prSet presAssocID="{E31508ED-2F9D-4F46-8A8D-F2A4F035FA45}" presName="parTx" presStyleLbl="revTx" presStyleIdx="0" presStyleCnt="3">
        <dgm:presLayoutVars>
          <dgm:chMax val="0"/>
          <dgm:chPref val="0"/>
        </dgm:presLayoutVars>
      </dgm:prSet>
      <dgm:spPr/>
    </dgm:pt>
    <dgm:pt modelId="{EE6130A9-8388-41FB-AF0E-2D847985384F}" type="pres">
      <dgm:prSet presAssocID="{D3810F40-542B-4F07-8D60-6E03FE915F08}" presName="sibTrans" presStyleCnt="0"/>
      <dgm:spPr/>
    </dgm:pt>
    <dgm:pt modelId="{99F68A4A-D082-4AB6-9B84-CCA3DE1764C2}" type="pres">
      <dgm:prSet presAssocID="{D6BB558B-575B-4F3B-8942-3AD3452B1D44}" presName="compNode" presStyleCnt="0"/>
      <dgm:spPr/>
    </dgm:pt>
    <dgm:pt modelId="{9DF5C12F-AC9B-4EE5-88AF-52CD07354743}" type="pres">
      <dgm:prSet presAssocID="{D6BB558B-575B-4F3B-8942-3AD3452B1D44}" presName="bgRect" presStyleLbl="bgShp" presStyleIdx="1" presStyleCnt="3"/>
      <dgm:spPr/>
    </dgm:pt>
    <dgm:pt modelId="{EE643A34-182C-41F1-BFC7-5C991C09EEC2}" type="pres">
      <dgm:prSet presAssocID="{D6BB558B-575B-4F3B-8942-3AD3452B1D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Organ"/>
        </a:ext>
      </dgm:extLst>
    </dgm:pt>
    <dgm:pt modelId="{4E7AD749-5CF4-44BA-BC5D-AE991767ED4C}" type="pres">
      <dgm:prSet presAssocID="{D6BB558B-575B-4F3B-8942-3AD3452B1D44}" presName="spaceRect" presStyleCnt="0"/>
      <dgm:spPr/>
    </dgm:pt>
    <dgm:pt modelId="{75DDE336-9DE7-46C1-90D5-37581E4877BF}" type="pres">
      <dgm:prSet presAssocID="{D6BB558B-575B-4F3B-8942-3AD3452B1D44}" presName="parTx" presStyleLbl="revTx" presStyleIdx="1" presStyleCnt="3">
        <dgm:presLayoutVars>
          <dgm:chMax val="0"/>
          <dgm:chPref val="0"/>
        </dgm:presLayoutVars>
      </dgm:prSet>
      <dgm:spPr/>
    </dgm:pt>
    <dgm:pt modelId="{04A87055-3D6E-4E9E-BFA2-D7313CDC948F}" type="pres">
      <dgm:prSet presAssocID="{F80FC12E-DBD2-4D6C-A1DC-71F26404678E}" presName="sibTrans" presStyleCnt="0"/>
      <dgm:spPr/>
    </dgm:pt>
    <dgm:pt modelId="{CA8AEA00-36C7-4C41-B035-9BE10EF48694}" type="pres">
      <dgm:prSet presAssocID="{008F00C3-A7F6-4BFC-A501-2CC45F16CCA2}" presName="compNode" presStyleCnt="0"/>
      <dgm:spPr/>
    </dgm:pt>
    <dgm:pt modelId="{247AD080-51CD-4828-86D9-531089FA5E89}" type="pres">
      <dgm:prSet presAssocID="{008F00C3-A7F6-4BFC-A501-2CC45F16CCA2}" presName="bgRect" presStyleLbl="bgShp" presStyleIdx="2" presStyleCnt="3"/>
      <dgm:spPr/>
    </dgm:pt>
    <dgm:pt modelId="{099E3696-390A-4E0D-908E-B6984CCF4F78}" type="pres">
      <dgm:prSet presAssocID="{008F00C3-A7F6-4BFC-A501-2CC45F16CC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31AA2EB1-9B14-418B-AE66-8C4FFBDA7FC2}" type="pres">
      <dgm:prSet presAssocID="{008F00C3-A7F6-4BFC-A501-2CC45F16CCA2}" presName="spaceRect" presStyleCnt="0"/>
      <dgm:spPr/>
    </dgm:pt>
    <dgm:pt modelId="{A4AE8C01-D729-4050-9C05-AE7EA69A612D}" type="pres">
      <dgm:prSet presAssocID="{008F00C3-A7F6-4BFC-A501-2CC45F16CCA2}" presName="parTx" presStyleLbl="revTx" presStyleIdx="2" presStyleCnt="3">
        <dgm:presLayoutVars>
          <dgm:chMax val="0"/>
          <dgm:chPref val="0"/>
        </dgm:presLayoutVars>
      </dgm:prSet>
      <dgm:spPr/>
    </dgm:pt>
  </dgm:ptLst>
  <dgm:cxnLst>
    <dgm:cxn modelId="{423FA018-F8C5-4DFB-AFA5-C781B6190536}" type="presOf" srcId="{23DF6849-EED0-4F8D-BF10-E62C2B6755C6}" destId="{30209338-2916-4E22-89CE-BF4AF2D9B7E3}" srcOrd="0" destOrd="0" presId="urn:microsoft.com/office/officeart/2018/2/layout/IconVerticalSolidList"/>
    <dgm:cxn modelId="{24678241-BD8F-4FC6-A772-FEE4B5398E79}" srcId="{23DF6849-EED0-4F8D-BF10-E62C2B6755C6}" destId="{E31508ED-2F9D-4F46-8A8D-F2A4F035FA45}" srcOrd="0" destOrd="0" parTransId="{5D62B5E2-D0B6-4971-86DF-D97BDF0537A0}" sibTransId="{D3810F40-542B-4F07-8D60-6E03FE915F08}"/>
    <dgm:cxn modelId="{89EDCA51-AD89-4A58-97DA-7FCA28282933}" type="presOf" srcId="{E31508ED-2F9D-4F46-8A8D-F2A4F035FA45}" destId="{2527F741-FE33-407F-B2DF-3E366C7DC582}" srcOrd="0" destOrd="0" presId="urn:microsoft.com/office/officeart/2018/2/layout/IconVerticalSolidList"/>
    <dgm:cxn modelId="{4181C8CC-C668-4D62-B58D-4E90364D38D5}" srcId="{23DF6849-EED0-4F8D-BF10-E62C2B6755C6}" destId="{008F00C3-A7F6-4BFC-A501-2CC45F16CCA2}" srcOrd="2" destOrd="0" parTransId="{13EC1F4F-718C-4764-B197-B6AEDD06DDA1}" sibTransId="{0A4470FC-DAD0-4D6E-900A-0A9380E0F679}"/>
    <dgm:cxn modelId="{D8134ACD-0E45-4F08-B3BE-4B1A369A0080}" type="presOf" srcId="{D6BB558B-575B-4F3B-8942-3AD3452B1D44}" destId="{75DDE336-9DE7-46C1-90D5-37581E4877BF}" srcOrd="0" destOrd="0" presId="urn:microsoft.com/office/officeart/2018/2/layout/IconVerticalSolidList"/>
    <dgm:cxn modelId="{4BB38ED5-0567-49BA-9250-7EED7904DE56}" srcId="{23DF6849-EED0-4F8D-BF10-E62C2B6755C6}" destId="{D6BB558B-575B-4F3B-8942-3AD3452B1D44}" srcOrd="1" destOrd="0" parTransId="{DB28CC6C-288C-4D99-9860-94CCB4F73401}" sibTransId="{F80FC12E-DBD2-4D6C-A1DC-71F26404678E}"/>
    <dgm:cxn modelId="{571217FE-2D8A-4F4E-B6AF-A2B288CA1047}" type="presOf" srcId="{008F00C3-A7F6-4BFC-A501-2CC45F16CCA2}" destId="{A4AE8C01-D729-4050-9C05-AE7EA69A612D}" srcOrd="0" destOrd="0" presId="urn:microsoft.com/office/officeart/2018/2/layout/IconVerticalSolidList"/>
    <dgm:cxn modelId="{E16E6322-9DEC-429B-A623-338564C49E2B}" type="presParOf" srcId="{30209338-2916-4E22-89CE-BF4AF2D9B7E3}" destId="{F32C99FE-EFD4-4F92-852F-51CD96C6ECAD}" srcOrd="0" destOrd="0" presId="urn:microsoft.com/office/officeart/2018/2/layout/IconVerticalSolidList"/>
    <dgm:cxn modelId="{BDCF239C-4B9C-422A-869F-C4B8869007C2}" type="presParOf" srcId="{F32C99FE-EFD4-4F92-852F-51CD96C6ECAD}" destId="{3D57CD1E-C68A-4718-8C4F-C0AAF109738C}" srcOrd="0" destOrd="0" presId="urn:microsoft.com/office/officeart/2018/2/layout/IconVerticalSolidList"/>
    <dgm:cxn modelId="{913CB58C-B9BB-41E9-B198-3A2E230FECE3}" type="presParOf" srcId="{F32C99FE-EFD4-4F92-852F-51CD96C6ECAD}" destId="{860239BD-30AA-4B2B-91FB-9155746EDE20}" srcOrd="1" destOrd="0" presId="urn:microsoft.com/office/officeart/2018/2/layout/IconVerticalSolidList"/>
    <dgm:cxn modelId="{F2B0B216-8EEE-4F7B-9F5C-3DA4E0F7C04F}" type="presParOf" srcId="{F32C99FE-EFD4-4F92-852F-51CD96C6ECAD}" destId="{3943B6DC-B00F-43D9-965F-F704840A650B}" srcOrd="2" destOrd="0" presId="urn:microsoft.com/office/officeart/2018/2/layout/IconVerticalSolidList"/>
    <dgm:cxn modelId="{A95AABD9-B130-423E-956D-811FFBB9A914}" type="presParOf" srcId="{F32C99FE-EFD4-4F92-852F-51CD96C6ECAD}" destId="{2527F741-FE33-407F-B2DF-3E366C7DC582}" srcOrd="3" destOrd="0" presId="urn:microsoft.com/office/officeart/2018/2/layout/IconVerticalSolidList"/>
    <dgm:cxn modelId="{78C0317D-FFF7-40EA-B915-713A99ED6AEE}" type="presParOf" srcId="{30209338-2916-4E22-89CE-BF4AF2D9B7E3}" destId="{EE6130A9-8388-41FB-AF0E-2D847985384F}" srcOrd="1" destOrd="0" presId="urn:microsoft.com/office/officeart/2018/2/layout/IconVerticalSolidList"/>
    <dgm:cxn modelId="{F5B06C1A-E8E0-4F26-AC8A-1AF75D6CC901}" type="presParOf" srcId="{30209338-2916-4E22-89CE-BF4AF2D9B7E3}" destId="{99F68A4A-D082-4AB6-9B84-CCA3DE1764C2}" srcOrd="2" destOrd="0" presId="urn:microsoft.com/office/officeart/2018/2/layout/IconVerticalSolidList"/>
    <dgm:cxn modelId="{3AE6E73C-12E5-4C26-85A6-4BF568F59A0A}" type="presParOf" srcId="{99F68A4A-D082-4AB6-9B84-CCA3DE1764C2}" destId="{9DF5C12F-AC9B-4EE5-88AF-52CD07354743}" srcOrd="0" destOrd="0" presId="urn:microsoft.com/office/officeart/2018/2/layout/IconVerticalSolidList"/>
    <dgm:cxn modelId="{11E8F23F-7D4E-4DC0-806A-1BAFB7480DDD}" type="presParOf" srcId="{99F68A4A-D082-4AB6-9B84-CCA3DE1764C2}" destId="{EE643A34-182C-41F1-BFC7-5C991C09EEC2}" srcOrd="1" destOrd="0" presId="urn:microsoft.com/office/officeart/2018/2/layout/IconVerticalSolidList"/>
    <dgm:cxn modelId="{F974BA81-CE70-4880-BE9E-B59646D26D6A}" type="presParOf" srcId="{99F68A4A-D082-4AB6-9B84-CCA3DE1764C2}" destId="{4E7AD749-5CF4-44BA-BC5D-AE991767ED4C}" srcOrd="2" destOrd="0" presId="urn:microsoft.com/office/officeart/2018/2/layout/IconVerticalSolidList"/>
    <dgm:cxn modelId="{5B0C4A6C-4BAD-4EBF-8B0C-0FB2E8459CD7}" type="presParOf" srcId="{99F68A4A-D082-4AB6-9B84-CCA3DE1764C2}" destId="{75DDE336-9DE7-46C1-90D5-37581E4877BF}" srcOrd="3" destOrd="0" presId="urn:microsoft.com/office/officeart/2018/2/layout/IconVerticalSolidList"/>
    <dgm:cxn modelId="{54EE0368-F508-41B0-8FF6-4C7379FED39B}" type="presParOf" srcId="{30209338-2916-4E22-89CE-BF4AF2D9B7E3}" destId="{04A87055-3D6E-4E9E-BFA2-D7313CDC948F}" srcOrd="3" destOrd="0" presId="urn:microsoft.com/office/officeart/2018/2/layout/IconVerticalSolidList"/>
    <dgm:cxn modelId="{7C11CFF6-804D-4199-ABC3-BB413D3F68FA}" type="presParOf" srcId="{30209338-2916-4E22-89CE-BF4AF2D9B7E3}" destId="{CA8AEA00-36C7-4C41-B035-9BE10EF48694}" srcOrd="4" destOrd="0" presId="urn:microsoft.com/office/officeart/2018/2/layout/IconVerticalSolidList"/>
    <dgm:cxn modelId="{951018C2-2ABA-4ACE-8A1C-4FAA3371FD37}" type="presParOf" srcId="{CA8AEA00-36C7-4C41-B035-9BE10EF48694}" destId="{247AD080-51CD-4828-86D9-531089FA5E89}" srcOrd="0" destOrd="0" presId="urn:microsoft.com/office/officeart/2018/2/layout/IconVerticalSolidList"/>
    <dgm:cxn modelId="{B13808E2-31A5-49F0-B96D-5DCB7211AA00}" type="presParOf" srcId="{CA8AEA00-36C7-4C41-B035-9BE10EF48694}" destId="{099E3696-390A-4E0D-908E-B6984CCF4F78}" srcOrd="1" destOrd="0" presId="urn:microsoft.com/office/officeart/2018/2/layout/IconVerticalSolidList"/>
    <dgm:cxn modelId="{64975590-8B64-4705-9663-853FBFE7C8E9}" type="presParOf" srcId="{CA8AEA00-36C7-4C41-B035-9BE10EF48694}" destId="{31AA2EB1-9B14-418B-AE66-8C4FFBDA7FC2}" srcOrd="2" destOrd="0" presId="urn:microsoft.com/office/officeart/2018/2/layout/IconVerticalSolidList"/>
    <dgm:cxn modelId="{C6ECC8EA-8773-4137-B575-BA5F75C4A3A1}" type="presParOf" srcId="{CA8AEA00-36C7-4C41-B035-9BE10EF48694}" destId="{A4AE8C01-D729-4050-9C05-AE7EA69A61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8E88CC-7A86-4C1B-81E6-2C9CDFF756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5358DD1-6DAF-4400-8108-8D713C65F364}">
      <dgm:prSet/>
      <dgm:spPr/>
      <dgm:t>
        <a:bodyPr/>
        <a:lstStyle/>
        <a:p>
          <a:r>
            <a:rPr lang="en-US" b="0" i="0" dirty="0"/>
            <a:t>Gathering and Preprocessing a Large and Diverse Dataset:​</a:t>
          </a:r>
          <a:endParaRPr lang="en-US" dirty="0"/>
        </a:p>
      </dgm:t>
    </dgm:pt>
    <dgm:pt modelId="{181DB6DF-80E8-4F36-AEFA-5202CCAE1A9B}" type="parTrans" cxnId="{54E46B39-8985-45F2-8BDC-F971FE793AFD}">
      <dgm:prSet/>
      <dgm:spPr/>
      <dgm:t>
        <a:bodyPr/>
        <a:lstStyle/>
        <a:p>
          <a:endParaRPr lang="en-US"/>
        </a:p>
      </dgm:t>
    </dgm:pt>
    <dgm:pt modelId="{7D7921A1-0C0E-4FD3-AC66-05CC671C6564}" type="sibTrans" cxnId="{54E46B39-8985-45F2-8BDC-F971FE793AFD}">
      <dgm:prSet/>
      <dgm:spPr/>
      <dgm:t>
        <a:bodyPr/>
        <a:lstStyle/>
        <a:p>
          <a:endParaRPr lang="en-US"/>
        </a:p>
      </dgm:t>
    </dgm:pt>
    <dgm:pt modelId="{8CECA151-C170-40B5-B1A6-08EC324C6BC1}">
      <dgm:prSet/>
      <dgm:spPr/>
      <dgm:t>
        <a:bodyPr/>
        <a:lstStyle/>
        <a:p>
          <a:r>
            <a:rPr lang="en-US" b="0" i="0" dirty="0"/>
            <a:t>Employ a multi-faceted strategy leveraging techniques to find a diverse range of Hinglish text from authentic sources. Preprocess the dataset by handling orthographic variations, normalizing text, and filtering noise to ensure data quality and consistency. ​</a:t>
          </a:r>
          <a:endParaRPr lang="en-US" dirty="0"/>
        </a:p>
      </dgm:t>
    </dgm:pt>
    <dgm:pt modelId="{D6440E2B-2D03-47A9-BA72-8A6E20F7A502}" type="parTrans" cxnId="{0F14FBAD-A44A-45A7-9E2B-76FD87AEFCC8}">
      <dgm:prSet/>
      <dgm:spPr/>
      <dgm:t>
        <a:bodyPr/>
        <a:lstStyle/>
        <a:p>
          <a:endParaRPr lang="en-US"/>
        </a:p>
      </dgm:t>
    </dgm:pt>
    <dgm:pt modelId="{59345FDE-D1C3-4D8C-95A9-820F45B45ECA}" type="sibTrans" cxnId="{0F14FBAD-A44A-45A7-9E2B-76FD87AEFCC8}">
      <dgm:prSet/>
      <dgm:spPr/>
      <dgm:t>
        <a:bodyPr/>
        <a:lstStyle/>
        <a:p>
          <a:endParaRPr lang="en-US"/>
        </a:p>
      </dgm:t>
    </dgm:pt>
    <dgm:pt modelId="{C79431AA-69C8-4953-8325-D2514A6F4E00}">
      <dgm:prSet/>
      <dgm:spPr/>
      <dgm:t>
        <a:bodyPr/>
        <a:lstStyle/>
        <a:p>
          <a:r>
            <a:rPr lang="en-US" b="0" i="0"/>
            <a:t>Selecting Appropriate Model Architecture for Training and Fine-tuning ​</a:t>
          </a:r>
          <a:endParaRPr lang="en-US"/>
        </a:p>
      </dgm:t>
    </dgm:pt>
    <dgm:pt modelId="{B411EA9E-9A98-4639-95A7-C632DE55E322}" type="parTrans" cxnId="{9DDD5CAD-4F06-42C7-875A-7C3211A515BE}">
      <dgm:prSet/>
      <dgm:spPr/>
      <dgm:t>
        <a:bodyPr/>
        <a:lstStyle/>
        <a:p>
          <a:endParaRPr lang="en-US"/>
        </a:p>
      </dgm:t>
    </dgm:pt>
    <dgm:pt modelId="{3E663EB8-59FF-4D10-8E67-28C256E60CC4}" type="sibTrans" cxnId="{9DDD5CAD-4F06-42C7-875A-7C3211A515BE}">
      <dgm:prSet/>
      <dgm:spPr/>
      <dgm:t>
        <a:bodyPr/>
        <a:lstStyle/>
        <a:p>
          <a:endParaRPr lang="en-US"/>
        </a:p>
      </dgm:t>
    </dgm:pt>
    <dgm:pt modelId="{B53ABCDA-6450-480E-821C-6838F13B38BB}">
      <dgm:prSet/>
      <dgm:spPr/>
      <dgm:t>
        <a:bodyPr/>
        <a:lstStyle/>
        <a:p>
          <a:r>
            <a:rPr lang="en-US" b="0" i="0"/>
            <a:t>Conduct thorough experimentation with various models such as mT5, LSTMs, evaluating their suitability for Hinglish language tasks based on factors such as model size, multilingual capability, and task-specific performance metrics​</a:t>
          </a:r>
          <a:endParaRPr lang="en-US"/>
        </a:p>
      </dgm:t>
    </dgm:pt>
    <dgm:pt modelId="{FC69D033-970F-4F24-8DDB-74D1FEB8E0BA}" type="parTrans" cxnId="{C2B24636-AE44-4772-AAEC-72DC412E4C71}">
      <dgm:prSet/>
      <dgm:spPr/>
      <dgm:t>
        <a:bodyPr/>
        <a:lstStyle/>
        <a:p>
          <a:endParaRPr lang="en-US"/>
        </a:p>
      </dgm:t>
    </dgm:pt>
    <dgm:pt modelId="{0955D8EE-A758-4FCE-A711-5951BC7236C4}" type="sibTrans" cxnId="{C2B24636-AE44-4772-AAEC-72DC412E4C71}">
      <dgm:prSet/>
      <dgm:spPr/>
      <dgm:t>
        <a:bodyPr/>
        <a:lstStyle/>
        <a:p>
          <a:endParaRPr lang="en-US"/>
        </a:p>
      </dgm:t>
    </dgm:pt>
    <dgm:pt modelId="{AF2950D8-2EA1-46D8-896A-BD7E5D2C97AF}">
      <dgm:prSet/>
      <dgm:spPr/>
      <dgm:t>
        <a:bodyPr/>
        <a:lstStyle/>
        <a:p>
          <a:r>
            <a:rPr lang="en-US" b="0" i="0"/>
            <a:t>Exception Handling for Handling Out-of-Vocabulary Words and Rare Word Combinations​</a:t>
          </a:r>
          <a:endParaRPr lang="en-US"/>
        </a:p>
      </dgm:t>
    </dgm:pt>
    <dgm:pt modelId="{81A1E4C7-D79E-4548-A435-0E80CF3C89E2}" type="parTrans" cxnId="{3C939D48-C6D9-4436-A95B-658659B98F56}">
      <dgm:prSet/>
      <dgm:spPr/>
      <dgm:t>
        <a:bodyPr/>
        <a:lstStyle/>
        <a:p>
          <a:endParaRPr lang="en-US"/>
        </a:p>
      </dgm:t>
    </dgm:pt>
    <dgm:pt modelId="{4D654398-F22B-4D17-822B-2DB1B980586C}" type="sibTrans" cxnId="{3C939D48-C6D9-4436-A95B-658659B98F56}">
      <dgm:prSet/>
      <dgm:spPr/>
      <dgm:t>
        <a:bodyPr/>
        <a:lstStyle/>
        <a:p>
          <a:endParaRPr lang="en-US"/>
        </a:p>
      </dgm:t>
    </dgm:pt>
    <dgm:pt modelId="{FD40E387-2361-4A67-9944-6080F03059DD}">
      <dgm:prSet/>
      <dgm:spPr/>
      <dgm:t>
        <a:bodyPr/>
        <a:lstStyle/>
        <a:p>
          <a:r>
            <a:rPr lang="en-US" b="0" i="0"/>
            <a:t>Implement robust exception handling mechanisms such as subword tokenizationto handle OOV words and rare word combinations. Augment training data with synthetic or augmented samples to expose the model to diverse linguistic patterns and improve its ability to handle rare word occurrences during inference.​</a:t>
          </a:r>
          <a:endParaRPr lang="en-US"/>
        </a:p>
      </dgm:t>
    </dgm:pt>
    <dgm:pt modelId="{566D4562-24DD-496A-B644-463F9649A705}" type="parTrans" cxnId="{C8476A40-7740-4178-AF10-82F4858751D3}">
      <dgm:prSet/>
      <dgm:spPr/>
      <dgm:t>
        <a:bodyPr/>
        <a:lstStyle/>
        <a:p>
          <a:endParaRPr lang="en-US"/>
        </a:p>
      </dgm:t>
    </dgm:pt>
    <dgm:pt modelId="{DE5928D1-D57B-416C-AB81-81D48369EC37}" type="sibTrans" cxnId="{C8476A40-7740-4178-AF10-82F4858751D3}">
      <dgm:prSet/>
      <dgm:spPr/>
      <dgm:t>
        <a:bodyPr/>
        <a:lstStyle/>
        <a:p>
          <a:endParaRPr lang="en-US"/>
        </a:p>
      </dgm:t>
    </dgm:pt>
    <dgm:pt modelId="{2C2560C9-4E16-4E0C-B60F-9FFDCB52AFFF}" type="pres">
      <dgm:prSet presAssocID="{438E88CC-7A86-4C1B-81E6-2C9CDFF756FB}" presName="linear" presStyleCnt="0">
        <dgm:presLayoutVars>
          <dgm:animLvl val="lvl"/>
          <dgm:resizeHandles val="exact"/>
        </dgm:presLayoutVars>
      </dgm:prSet>
      <dgm:spPr/>
    </dgm:pt>
    <dgm:pt modelId="{7B7CA65A-F92D-4B1F-8159-7E35656C7ECE}" type="pres">
      <dgm:prSet presAssocID="{35358DD1-6DAF-4400-8108-8D713C65F364}" presName="parentText" presStyleLbl="node1" presStyleIdx="0" presStyleCnt="3">
        <dgm:presLayoutVars>
          <dgm:chMax val="0"/>
          <dgm:bulletEnabled val="1"/>
        </dgm:presLayoutVars>
      </dgm:prSet>
      <dgm:spPr/>
    </dgm:pt>
    <dgm:pt modelId="{6F2A9326-5B12-4346-9195-C40EE0D6FA1F}" type="pres">
      <dgm:prSet presAssocID="{35358DD1-6DAF-4400-8108-8D713C65F364}" presName="childText" presStyleLbl="revTx" presStyleIdx="0" presStyleCnt="3">
        <dgm:presLayoutVars>
          <dgm:bulletEnabled val="1"/>
        </dgm:presLayoutVars>
      </dgm:prSet>
      <dgm:spPr/>
    </dgm:pt>
    <dgm:pt modelId="{36A57C7A-5C6D-45FC-9341-836C3AD21E0E}" type="pres">
      <dgm:prSet presAssocID="{C79431AA-69C8-4953-8325-D2514A6F4E00}" presName="parentText" presStyleLbl="node1" presStyleIdx="1" presStyleCnt="3">
        <dgm:presLayoutVars>
          <dgm:chMax val="0"/>
          <dgm:bulletEnabled val="1"/>
        </dgm:presLayoutVars>
      </dgm:prSet>
      <dgm:spPr/>
    </dgm:pt>
    <dgm:pt modelId="{A5B73024-71CE-4E76-8013-FC69F047B7A9}" type="pres">
      <dgm:prSet presAssocID="{C79431AA-69C8-4953-8325-D2514A6F4E00}" presName="childText" presStyleLbl="revTx" presStyleIdx="1" presStyleCnt="3">
        <dgm:presLayoutVars>
          <dgm:bulletEnabled val="1"/>
        </dgm:presLayoutVars>
      </dgm:prSet>
      <dgm:spPr/>
    </dgm:pt>
    <dgm:pt modelId="{641F5216-7714-4925-AFD9-9225F55F50F2}" type="pres">
      <dgm:prSet presAssocID="{AF2950D8-2EA1-46D8-896A-BD7E5D2C97AF}" presName="parentText" presStyleLbl="node1" presStyleIdx="2" presStyleCnt="3">
        <dgm:presLayoutVars>
          <dgm:chMax val="0"/>
          <dgm:bulletEnabled val="1"/>
        </dgm:presLayoutVars>
      </dgm:prSet>
      <dgm:spPr/>
    </dgm:pt>
    <dgm:pt modelId="{614DA66B-1A07-46D5-AE20-09FCA2A5D499}" type="pres">
      <dgm:prSet presAssocID="{AF2950D8-2EA1-46D8-896A-BD7E5D2C97AF}" presName="childText" presStyleLbl="revTx" presStyleIdx="2" presStyleCnt="3">
        <dgm:presLayoutVars>
          <dgm:bulletEnabled val="1"/>
        </dgm:presLayoutVars>
      </dgm:prSet>
      <dgm:spPr/>
    </dgm:pt>
  </dgm:ptLst>
  <dgm:cxnLst>
    <dgm:cxn modelId="{C2B24636-AE44-4772-AAEC-72DC412E4C71}" srcId="{C79431AA-69C8-4953-8325-D2514A6F4E00}" destId="{B53ABCDA-6450-480E-821C-6838F13B38BB}" srcOrd="0" destOrd="0" parTransId="{FC69D033-970F-4F24-8DDB-74D1FEB8E0BA}" sibTransId="{0955D8EE-A758-4FCE-A711-5951BC7236C4}"/>
    <dgm:cxn modelId="{54E46B39-8985-45F2-8BDC-F971FE793AFD}" srcId="{438E88CC-7A86-4C1B-81E6-2C9CDFF756FB}" destId="{35358DD1-6DAF-4400-8108-8D713C65F364}" srcOrd="0" destOrd="0" parTransId="{181DB6DF-80E8-4F36-AEFA-5202CCAE1A9B}" sibTransId="{7D7921A1-0C0E-4FD3-AC66-05CC671C6564}"/>
    <dgm:cxn modelId="{6EC34A3F-848E-49BB-A30F-1383C0BEFB75}" type="presOf" srcId="{B53ABCDA-6450-480E-821C-6838F13B38BB}" destId="{A5B73024-71CE-4E76-8013-FC69F047B7A9}" srcOrd="0" destOrd="0" presId="urn:microsoft.com/office/officeart/2005/8/layout/vList2"/>
    <dgm:cxn modelId="{C8476A40-7740-4178-AF10-82F4858751D3}" srcId="{AF2950D8-2EA1-46D8-896A-BD7E5D2C97AF}" destId="{FD40E387-2361-4A67-9944-6080F03059DD}" srcOrd="0" destOrd="0" parTransId="{566D4562-24DD-496A-B644-463F9649A705}" sibTransId="{DE5928D1-D57B-416C-AB81-81D48369EC37}"/>
    <dgm:cxn modelId="{3C939D48-C6D9-4436-A95B-658659B98F56}" srcId="{438E88CC-7A86-4C1B-81E6-2C9CDFF756FB}" destId="{AF2950D8-2EA1-46D8-896A-BD7E5D2C97AF}" srcOrd="2" destOrd="0" parTransId="{81A1E4C7-D79E-4548-A435-0E80CF3C89E2}" sibTransId="{4D654398-F22B-4D17-822B-2DB1B980586C}"/>
    <dgm:cxn modelId="{DB177B4C-3F65-4CA6-9A9E-923B3985C04F}" type="presOf" srcId="{FD40E387-2361-4A67-9944-6080F03059DD}" destId="{614DA66B-1A07-46D5-AE20-09FCA2A5D499}" srcOrd="0" destOrd="0" presId="urn:microsoft.com/office/officeart/2005/8/layout/vList2"/>
    <dgm:cxn modelId="{1C099A72-2FF1-43AC-9982-61785EBEEB4D}" type="presOf" srcId="{35358DD1-6DAF-4400-8108-8D713C65F364}" destId="{7B7CA65A-F92D-4B1F-8159-7E35656C7ECE}" srcOrd="0" destOrd="0" presId="urn:microsoft.com/office/officeart/2005/8/layout/vList2"/>
    <dgm:cxn modelId="{BFC5F374-B8DC-4F35-A3A9-B5C56B1DB80A}" type="presOf" srcId="{C79431AA-69C8-4953-8325-D2514A6F4E00}" destId="{36A57C7A-5C6D-45FC-9341-836C3AD21E0E}" srcOrd="0" destOrd="0" presId="urn:microsoft.com/office/officeart/2005/8/layout/vList2"/>
    <dgm:cxn modelId="{3EE0F775-B5E3-4099-AE63-C762230E627A}" type="presOf" srcId="{438E88CC-7A86-4C1B-81E6-2C9CDFF756FB}" destId="{2C2560C9-4E16-4E0C-B60F-9FFDCB52AFFF}" srcOrd="0" destOrd="0" presId="urn:microsoft.com/office/officeart/2005/8/layout/vList2"/>
    <dgm:cxn modelId="{5F9DCB8C-192B-4C7C-8E96-1AD6FDFA6454}" type="presOf" srcId="{8CECA151-C170-40B5-B1A6-08EC324C6BC1}" destId="{6F2A9326-5B12-4346-9195-C40EE0D6FA1F}" srcOrd="0" destOrd="0" presId="urn:microsoft.com/office/officeart/2005/8/layout/vList2"/>
    <dgm:cxn modelId="{4755BC9F-BDA4-45F4-8218-FB640C99EA8A}" type="presOf" srcId="{AF2950D8-2EA1-46D8-896A-BD7E5D2C97AF}" destId="{641F5216-7714-4925-AFD9-9225F55F50F2}" srcOrd="0" destOrd="0" presId="urn:microsoft.com/office/officeart/2005/8/layout/vList2"/>
    <dgm:cxn modelId="{9DDD5CAD-4F06-42C7-875A-7C3211A515BE}" srcId="{438E88CC-7A86-4C1B-81E6-2C9CDFF756FB}" destId="{C79431AA-69C8-4953-8325-D2514A6F4E00}" srcOrd="1" destOrd="0" parTransId="{B411EA9E-9A98-4639-95A7-C632DE55E322}" sibTransId="{3E663EB8-59FF-4D10-8E67-28C256E60CC4}"/>
    <dgm:cxn modelId="{0F14FBAD-A44A-45A7-9E2B-76FD87AEFCC8}" srcId="{35358DD1-6DAF-4400-8108-8D713C65F364}" destId="{8CECA151-C170-40B5-B1A6-08EC324C6BC1}" srcOrd="0" destOrd="0" parTransId="{D6440E2B-2D03-47A9-BA72-8A6E20F7A502}" sibTransId="{59345FDE-D1C3-4D8C-95A9-820F45B45ECA}"/>
    <dgm:cxn modelId="{B34D5C40-505F-4208-A1B7-6A0A8BC25558}" type="presParOf" srcId="{2C2560C9-4E16-4E0C-B60F-9FFDCB52AFFF}" destId="{7B7CA65A-F92D-4B1F-8159-7E35656C7ECE}" srcOrd="0" destOrd="0" presId="urn:microsoft.com/office/officeart/2005/8/layout/vList2"/>
    <dgm:cxn modelId="{CB945583-008D-4E00-B990-3DE1E09E84EA}" type="presParOf" srcId="{2C2560C9-4E16-4E0C-B60F-9FFDCB52AFFF}" destId="{6F2A9326-5B12-4346-9195-C40EE0D6FA1F}" srcOrd="1" destOrd="0" presId="urn:microsoft.com/office/officeart/2005/8/layout/vList2"/>
    <dgm:cxn modelId="{8062BFD9-0415-4987-B3A9-E57BDA1164F3}" type="presParOf" srcId="{2C2560C9-4E16-4E0C-B60F-9FFDCB52AFFF}" destId="{36A57C7A-5C6D-45FC-9341-836C3AD21E0E}" srcOrd="2" destOrd="0" presId="urn:microsoft.com/office/officeart/2005/8/layout/vList2"/>
    <dgm:cxn modelId="{F9375198-B2D7-4961-BEA5-BA7B880E1B10}" type="presParOf" srcId="{2C2560C9-4E16-4E0C-B60F-9FFDCB52AFFF}" destId="{A5B73024-71CE-4E76-8013-FC69F047B7A9}" srcOrd="3" destOrd="0" presId="urn:microsoft.com/office/officeart/2005/8/layout/vList2"/>
    <dgm:cxn modelId="{C0B53DD2-70D0-4855-BC6D-241746361864}" type="presParOf" srcId="{2C2560C9-4E16-4E0C-B60F-9FFDCB52AFFF}" destId="{641F5216-7714-4925-AFD9-9225F55F50F2}" srcOrd="4" destOrd="0" presId="urn:microsoft.com/office/officeart/2005/8/layout/vList2"/>
    <dgm:cxn modelId="{FAD6C8FB-1641-4441-9472-057B5211D6F5}" type="presParOf" srcId="{2C2560C9-4E16-4E0C-B60F-9FFDCB52AFFF}" destId="{614DA66B-1A07-46D5-AE20-09FCA2A5D499}"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7CD1E-C68A-4718-8C4F-C0AAF109738C}">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0239BD-30AA-4B2B-91FB-9155746EDE2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27F741-FE33-407F-B2DF-3E366C7DC58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90000"/>
            </a:lnSpc>
            <a:spcBef>
              <a:spcPct val="0"/>
            </a:spcBef>
            <a:spcAft>
              <a:spcPct val="35000"/>
            </a:spcAft>
            <a:buNone/>
          </a:pPr>
          <a:r>
            <a:rPr lang="en-US" sz="1600" b="0" i="0" kern="1200"/>
            <a:t>By specifically addressing the challenges posed by the Hinglish dataset, our approach fills a critical gap in the existing literature on auto-completion. </a:t>
          </a:r>
        </a:p>
        <a:p>
          <a:pPr marL="0" lvl="0" indent="0" algn="l" defTabSz="711200">
            <a:lnSpc>
              <a:spcPct val="90000"/>
            </a:lnSpc>
            <a:spcBef>
              <a:spcPct val="0"/>
            </a:spcBef>
            <a:spcAft>
              <a:spcPct val="35000"/>
            </a:spcAft>
            <a:buNone/>
          </a:pPr>
          <a:r>
            <a:rPr lang="en-US" sz="1600" b="0" i="0" kern="1200"/>
            <a:t>Rather than applying generic models designed for English to Hinglish data, we tailor our methods to the unique linguistic characteristics of Hinglish, increasing the likelihood of success in real-world applications.​</a:t>
          </a:r>
          <a:endParaRPr lang="en-US" sz="1600" kern="1200"/>
        </a:p>
      </dsp:txBody>
      <dsp:txXfrm>
        <a:off x="1435590" y="531"/>
        <a:ext cx="9080009" cy="1242935"/>
      </dsp:txXfrm>
    </dsp:sp>
    <dsp:sp modelId="{9DF5C12F-AC9B-4EE5-88AF-52CD07354743}">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643A34-182C-41F1-BFC7-5C991C09EEC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DDE336-9DE7-46C1-90D5-37581E4877BF}">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90000"/>
            </a:lnSpc>
            <a:spcBef>
              <a:spcPct val="0"/>
            </a:spcBef>
            <a:spcAft>
              <a:spcPct val="35000"/>
            </a:spcAft>
            <a:buNone/>
          </a:pPr>
          <a:r>
            <a:rPr lang="en-US" sz="1600" b="0" i="0" kern="1200"/>
            <a:t>Trained on diverse socio-cultural contexts and idiomatic expressions prevalent in Hinglish-speaking communities, the model will exhibit heightened sensitivity to socio-cultural nuances and context-specific variations​</a:t>
          </a:r>
          <a:endParaRPr lang="en-US" sz="1600" kern="1200"/>
        </a:p>
      </dsp:txBody>
      <dsp:txXfrm>
        <a:off x="1435590" y="1554201"/>
        <a:ext cx="9080009" cy="1242935"/>
      </dsp:txXfrm>
    </dsp:sp>
    <dsp:sp modelId="{247AD080-51CD-4828-86D9-531089FA5E89}">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E3696-390A-4E0D-908E-B6984CCF4F7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E8C01-D729-4050-9C05-AE7EA69A612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90000"/>
            </a:lnSpc>
            <a:spcBef>
              <a:spcPct val="0"/>
            </a:spcBef>
            <a:spcAft>
              <a:spcPct val="35000"/>
            </a:spcAft>
            <a:buNone/>
          </a:pPr>
          <a:r>
            <a:rPr lang="en-US" sz="1600" b="0" i="0" kern="1200"/>
            <a:t>By resolving semantic ambiguity with greater accuracy, the model delivers more precise and contextually coherent responses, mitigating misunderstandings and enhancing communication clarity.​</a:t>
          </a:r>
          <a:endParaRPr lang="en-US" sz="1600" kern="120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CA65A-F92D-4B1F-8159-7E35656C7ECE}">
      <dsp:nvSpPr>
        <dsp:cNvPr id="0" name=""/>
        <dsp:cNvSpPr/>
      </dsp:nvSpPr>
      <dsp:spPr>
        <a:xfrm>
          <a:off x="0" y="222893"/>
          <a:ext cx="10515600" cy="527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dirty="0"/>
            <a:t>Gathering and Preprocessing a Large and Diverse Dataset:​</a:t>
          </a:r>
          <a:endParaRPr lang="en-US" sz="2200" kern="1200" dirty="0"/>
        </a:p>
      </dsp:txBody>
      <dsp:txXfrm>
        <a:off x="25759" y="248652"/>
        <a:ext cx="10464082" cy="476152"/>
      </dsp:txXfrm>
    </dsp:sp>
    <dsp:sp modelId="{6F2A9326-5B12-4346-9195-C40EE0D6FA1F}">
      <dsp:nvSpPr>
        <dsp:cNvPr id="0" name=""/>
        <dsp:cNvSpPr/>
      </dsp:nvSpPr>
      <dsp:spPr>
        <a:xfrm>
          <a:off x="0" y="750564"/>
          <a:ext cx="105156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dirty="0"/>
            <a:t>Employ a multi-faceted strategy leveraging techniques to find a diverse range of Hinglish text from authentic sources. Preprocess the dataset by handling orthographic variations, normalizing text, and filtering noise to ensure data quality and consistency. ​</a:t>
          </a:r>
          <a:endParaRPr lang="en-US" sz="1700" kern="1200" dirty="0"/>
        </a:p>
      </dsp:txBody>
      <dsp:txXfrm>
        <a:off x="0" y="750564"/>
        <a:ext cx="10515600" cy="774180"/>
      </dsp:txXfrm>
    </dsp:sp>
    <dsp:sp modelId="{36A57C7A-5C6D-45FC-9341-836C3AD21E0E}">
      <dsp:nvSpPr>
        <dsp:cNvPr id="0" name=""/>
        <dsp:cNvSpPr/>
      </dsp:nvSpPr>
      <dsp:spPr>
        <a:xfrm>
          <a:off x="0" y="1524744"/>
          <a:ext cx="10515600" cy="5276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Selecting Appropriate Model Architecture for Training and Fine-tuning ​</a:t>
          </a:r>
          <a:endParaRPr lang="en-US" sz="2200" kern="1200"/>
        </a:p>
      </dsp:txBody>
      <dsp:txXfrm>
        <a:off x="25759" y="1550503"/>
        <a:ext cx="10464082" cy="476152"/>
      </dsp:txXfrm>
    </dsp:sp>
    <dsp:sp modelId="{A5B73024-71CE-4E76-8013-FC69F047B7A9}">
      <dsp:nvSpPr>
        <dsp:cNvPr id="0" name=""/>
        <dsp:cNvSpPr/>
      </dsp:nvSpPr>
      <dsp:spPr>
        <a:xfrm>
          <a:off x="0" y="2052414"/>
          <a:ext cx="105156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Conduct thorough experimentation with various models such as mT5, LSTMs, evaluating their suitability for Hinglish language tasks based on factors such as model size, multilingual capability, and task-specific performance metrics​</a:t>
          </a:r>
          <a:endParaRPr lang="en-US" sz="1700" kern="1200"/>
        </a:p>
      </dsp:txBody>
      <dsp:txXfrm>
        <a:off x="0" y="2052414"/>
        <a:ext cx="10515600" cy="774180"/>
      </dsp:txXfrm>
    </dsp:sp>
    <dsp:sp modelId="{641F5216-7714-4925-AFD9-9225F55F50F2}">
      <dsp:nvSpPr>
        <dsp:cNvPr id="0" name=""/>
        <dsp:cNvSpPr/>
      </dsp:nvSpPr>
      <dsp:spPr>
        <a:xfrm>
          <a:off x="0" y="2826594"/>
          <a:ext cx="10515600" cy="5276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0" i="0" kern="1200"/>
            <a:t>Exception Handling for Handling Out-of-Vocabulary Words and Rare Word Combinations​</a:t>
          </a:r>
          <a:endParaRPr lang="en-US" sz="2200" kern="1200"/>
        </a:p>
      </dsp:txBody>
      <dsp:txXfrm>
        <a:off x="25759" y="2852353"/>
        <a:ext cx="10464082" cy="476152"/>
      </dsp:txXfrm>
    </dsp:sp>
    <dsp:sp modelId="{614DA66B-1A07-46D5-AE20-09FCA2A5D499}">
      <dsp:nvSpPr>
        <dsp:cNvPr id="0" name=""/>
        <dsp:cNvSpPr/>
      </dsp:nvSpPr>
      <dsp:spPr>
        <a:xfrm>
          <a:off x="0" y="3354264"/>
          <a:ext cx="10515600"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i="0" kern="1200"/>
            <a:t>Implement robust exception handling mechanisms such as subword tokenizationto handle OOV words and rare word combinations. Augment training data with synthetic or augmented samples to expose the model to diverse linguistic patterns and improve its ability to handle rare word occurrences during inference.​</a:t>
          </a:r>
          <a:endParaRPr lang="en-US" sz="1700" kern="1200"/>
        </a:p>
      </dsp:txBody>
      <dsp:txXfrm>
        <a:off x="0" y="3354264"/>
        <a:ext cx="10515600" cy="7741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3D7E-BF30-FBA5-828B-A149CB5F6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3CBA3-60BA-5A39-3585-288A57587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FB4A4-4A22-56AB-B8CD-2200FAAFFF64}"/>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AFBD1D9C-4E95-4574-23ED-07BB7A3D2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3A0DF-C7FC-B518-9C95-54E52215367B}"/>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415370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6582-5A9D-0531-6E11-3F1520F92B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6F3CFC-6C51-7A1D-4546-AB84AF112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F5141-BE60-DB4A-BB83-C57D29E07953}"/>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B6B66ECD-7BAA-5A59-ED4A-A9CC733A6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7B0139-5EB0-CF43-F6B4-8952F1E50A01}"/>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899281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86B104-2368-16CD-C075-9501EDBDD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924E8-63BB-0F1B-97BF-B5CB1D93B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255CE-8478-4A6F-9457-03022BC027DC}"/>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41DF1828-ED85-4256-9057-19B32D5F8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6D30A-E013-C458-1512-5016CAD195FE}"/>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2547564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10F1-47A2-8537-B7D8-E40B07813A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0B50AB-A0B6-24D2-531A-D22AFDCC1D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64D23-D8F3-6DE7-24F0-7D20BB7C7894}"/>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4BB55AEF-1BA1-E1A6-5D7F-DED12242A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068A7-1A57-0DED-F55E-B78D9FC7D7F1}"/>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324861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DA6E-FFC3-F23B-F787-CB27C619D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CEF8F-71F4-8171-AA43-6171E1BA75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4F7E7-AE1D-4733-D9FD-975C058AA5C4}"/>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8FE08A6A-8105-4BB4-C7AF-5AD11AADA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91BAC-CB36-8E6B-05FD-50F3F908E84D}"/>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4278284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DF55-6CB1-B8D4-6F1E-C14FFCD91A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B3A4D-32B2-35FF-832E-2B6348091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45DD04-2F63-2C25-7383-9D1691DEB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52115-B766-D6B9-93E2-D7C37AA6D62E}"/>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6" name="Footer Placeholder 5">
            <a:extLst>
              <a:ext uri="{FF2B5EF4-FFF2-40B4-BE49-F238E27FC236}">
                <a16:creationId xmlns:a16="http://schemas.microsoft.com/office/drawing/2014/main" id="{6A5ADD3E-93A0-85D6-2AC5-4A1AF94FE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C4642-4417-53D6-C939-0ABF1E19A27D}"/>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154721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E54E4-EBA2-389F-76F6-6B33CCFEC4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C8728-2FA6-59CE-2DCD-9C3D32A90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10777-C293-D3EA-E2FC-3C5ACC808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0A61E5-5825-8807-7B0B-F93283B98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4C359-D1FE-9177-95EB-64797297B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AD30AB-6991-B84A-C9B1-04C340F51D00}"/>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8" name="Footer Placeholder 7">
            <a:extLst>
              <a:ext uri="{FF2B5EF4-FFF2-40B4-BE49-F238E27FC236}">
                <a16:creationId xmlns:a16="http://schemas.microsoft.com/office/drawing/2014/main" id="{F4D3A937-7AB2-7B30-4F31-A61468F2F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DED730-720F-0023-4C8C-4E83EB51DA77}"/>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3228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93F5-5EEC-47A6-934D-35B757BA1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454D4-AF98-F5CC-711A-82DDFF97C9FF}"/>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4" name="Footer Placeholder 3">
            <a:extLst>
              <a:ext uri="{FF2B5EF4-FFF2-40B4-BE49-F238E27FC236}">
                <a16:creationId xmlns:a16="http://schemas.microsoft.com/office/drawing/2014/main" id="{4E12B56F-F30B-F172-2E23-F2746B1C0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AD76F-7494-3694-5378-25F9FC585A1E}"/>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287127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1537F-E71B-53B2-2BC1-A74CC62B1BC6}"/>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3" name="Footer Placeholder 2">
            <a:extLst>
              <a:ext uri="{FF2B5EF4-FFF2-40B4-BE49-F238E27FC236}">
                <a16:creationId xmlns:a16="http://schemas.microsoft.com/office/drawing/2014/main" id="{509CA209-6468-2CFA-2A9B-6537238C55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0E5E65-2950-82FE-7D68-FD2DAF536500}"/>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100054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023EE-4876-65B1-E257-699120FAB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CAD943-263F-E86B-D9D5-57E36C7EC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354D48-ACA8-3A14-F236-C97BD10CE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78900-1281-FC3B-E93C-9EAB79132662}"/>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6" name="Footer Placeholder 5">
            <a:extLst>
              <a:ext uri="{FF2B5EF4-FFF2-40B4-BE49-F238E27FC236}">
                <a16:creationId xmlns:a16="http://schemas.microsoft.com/office/drawing/2014/main" id="{2B170606-DE4E-112F-3EF9-64C0026F2A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C2F44-534A-5C2C-44FB-4C26906D715A}"/>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233342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5735-6C26-75D3-2738-0E2421F43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975AC3-7CCB-E7D6-E96D-E964DA206B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829DFA-2316-3F31-60FB-56CD89CF6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A7EC1-86E8-90A3-4B8F-CD629387862A}"/>
              </a:ext>
            </a:extLst>
          </p:cNvPr>
          <p:cNvSpPr>
            <a:spLocks noGrp="1"/>
          </p:cNvSpPr>
          <p:nvPr>
            <p:ph type="dt" sz="half" idx="10"/>
          </p:nvPr>
        </p:nvSpPr>
        <p:spPr/>
        <p:txBody>
          <a:bodyPr/>
          <a:lstStyle/>
          <a:p>
            <a:fld id="{AB04929F-AF66-4E17-A80B-0A29485437BC}" type="datetimeFigureOut">
              <a:rPr lang="en-US" smtClean="0"/>
              <a:t>4/5/24</a:t>
            </a:fld>
            <a:endParaRPr lang="en-US"/>
          </a:p>
        </p:txBody>
      </p:sp>
      <p:sp>
        <p:nvSpPr>
          <p:cNvPr id="6" name="Footer Placeholder 5">
            <a:extLst>
              <a:ext uri="{FF2B5EF4-FFF2-40B4-BE49-F238E27FC236}">
                <a16:creationId xmlns:a16="http://schemas.microsoft.com/office/drawing/2014/main" id="{C900BA03-22C1-4F0E-B923-9FE9F91EB32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764919-DD9B-C023-BB7F-865503EDD5D6}"/>
              </a:ext>
            </a:extLst>
          </p:cNvPr>
          <p:cNvSpPr>
            <a:spLocks noGrp="1"/>
          </p:cNvSpPr>
          <p:nvPr>
            <p:ph type="sldNum" sz="quarter" idx="12"/>
          </p:nvPr>
        </p:nvSpPr>
        <p:spPr/>
        <p:txBody>
          <a:bodyPr/>
          <a:lstStyle/>
          <a:p>
            <a:fld id="{054CC854-620C-4E28-9C46-43F4F6B09646}" type="slidenum">
              <a:rPr lang="en-US" smtClean="0"/>
              <a:t>‹#›</a:t>
            </a:fld>
            <a:endParaRPr lang="en-US"/>
          </a:p>
        </p:txBody>
      </p:sp>
    </p:spTree>
    <p:extLst>
      <p:ext uri="{BB962C8B-B14F-4D97-AF65-F5344CB8AC3E}">
        <p14:creationId xmlns:p14="http://schemas.microsoft.com/office/powerpoint/2010/main" val="225239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ACFE5-BB19-7029-AF92-FCA2ADBB5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E7C659-6FE2-52D1-C6AE-05BDD1D34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001CEB-DE36-2E90-759D-5AB1CBC9B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4929F-AF66-4E17-A80B-0A29485437BC}" type="datetimeFigureOut">
              <a:rPr lang="en-US" smtClean="0"/>
              <a:t>4/5/24</a:t>
            </a:fld>
            <a:endParaRPr lang="en-US"/>
          </a:p>
        </p:txBody>
      </p:sp>
      <p:sp>
        <p:nvSpPr>
          <p:cNvPr id="5" name="Footer Placeholder 4">
            <a:extLst>
              <a:ext uri="{FF2B5EF4-FFF2-40B4-BE49-F238E27FC236}">
                <a16:creationId xmlns:a16="http://schemas.microsoft.com/office/drawing/2014/main" id="{99FFBE49-C386-3293-8EB8-65AA5BC5C6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31D37B-C42C-FD05-5833-F35A560F63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CC854-620C-4E28-9C46-43F4F6B09646}" type="slidenum">
              <a:rPr lang="en-US" smtClean="0"/>
              <a:t>‹#›</a:t>
            </a:fld>
            <a:endParaRPr lang="en-US"/>
          </a:p>
        </p:txBody>
      </p:sp>
    </p:spTree>
    <p:extLst>
      <p:ext uri="{BB962C8B-B14F-4D97-AF65-F5344CB8AC3E}">
        <p14:creationId xmlns:p14="http://schemas.microsoft.com/office/powerpoint/2010/main" val="2284101037"/>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clanthology.org/2021.eval4nlp-1.20.pdf" TargetMode="External"/><Relationship Id="rId2" Type="http://schemas.openxmlformats.org/officeDocument/2006/relationships/hyperlink" Target="https://doi.org/10.48550/arXiv.2211.075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56BCA-783A-EEB0-F9A2-0D2949CE2D5F}"/>
              </a:ext>
            </a:extLst>
          </p:cNvPr>
          <p:cNvSpPr>
            <a:spLocks noGrp="1"/>
          </p:cNvSpPr>
          <p:nvPr>
            <p:ph type="ctrTitle"/>
          </p:nvPr>
        </p:nvSpPr>
        <p:spPr>
          <a:xfrm>
            <a:off x="838200" y="451381"/>
            <a:ext cx="10512552" cy="4066540"/>
          </a:xfrm>
        </p:spPr>
        <p:txBody>
          <a:bodyPr anchor="b">
            <a:normAutofit/>
          </a:bodyPr>
          <a:lstStyle/>
          <a:p>
            <a:pPr algn="l"/>
            <a:r>
              <a:rPr lang="en-US" sz="6600" b="1" dirty="0">
                <a:latin typeface="Calibri Light" panose="020F0302020204030204" pitchFamily="34" charset="0"/>
              </a:rPr>
              <a:t>Advancing Hinglish Language Modeling: Text generation for Auto Completion</a:t>
            </a:r>
            <a:endParaRPr lang="en-US" sz="6600" dirty="0"/>
          </a:p>
        </p:txBody>
      </p:sp>
      <p:sp>
        <p:nvSpPr>
          <p:cNvPr id="3" name="Subtitle 2">
            <a:extLst>
              <a:ext uri="{FF2B5EF4-FFF2-40B4-BE49-F238E27FC236}">
                <a16:creationId xmlns:a16="http://schemas.microsoft.com/office/drawing/2014/main" id="{11EC709E-1AFF-0D55-FAFD-E7877A78BF39}"/>
              </a:ext>
            </a:extLst>
          </p:cNvPr>
          <p:cNvSpPr>
            <a:spLocks noGrp="1"/>
          </p:cNvSpPr>
          <p:nvPr>
            <p:ph type="subTitle" idx="1"/>
          </p:nvPr>
        </p:nvSpPr>
        <p:spPr>
          <a:xfrm>
            <a:off x="838199" y="4983276"/>
            <a:ext cx="10512552" cy="1126680"/>
          </a:xfrm>
        </p:spPr>
        <p:txBody>
          <a:bodyPr>
            <a:normAutofit/>
          </a:bodyPr>
          <a:lstStyle/>
          <a:p>
            <a:pPr algn="l"/>
            <a:r>
              <a:rPr lang="en-US" b="0" i="0" u="none" strike="noStrike" dirty="0">
                <a:effectLst/>
                <a:latin typeface="Calibri" panose="020F0502020204030204" pitchFamily="34" charset="0"/>
              </a:rPr>
              <a:t>Presented by - Mukund Dhar, Jitesh Parapoil and Chetan Choudhary</a:t>
            </a:r>
            <a:r>
              <a:rPr lang="en-US" b="0" i="0" dirty="0">
                <a:effectLst/>
                <a:latin typeface="Calibri" panose="020F0502020204030204" pitchFamily="34" charset="0"/>
              </a:rPr>
              <a:t>​</a:t>
            </a:r>
            <a:endParaRPr lang="en-US" dirty="0"/>
          </a:p>
        </p:txBody>
      </p:sp>
      <p:sp>
        <p:nvSpPr>
          <p:cNvPr id="71"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88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F4DCFD2F-A24C-CA2A-258F-B402E4B783DB}"/>
              </a:ext>
            </a:extLst>
          </p:cNvPr>
          <p:cNvSpPr>
            <a:spLocks noGrp="1"/>
          </p:cNvSpPr>
          <p:nvPr>
            <p:ph type="title"/>
          </p:nvPr>
        </p:nvSpPr>
        <p:spPr>
          <a:xfrm>
            <a:off x="838200" y="401221"/>
            <a:ext cx="10515600" cy="1348065"/>
          </a:xfrm>
        </p:spPr>
        <p:txBody>
          <a:bodyPr>
            <a:normAutofit/>
          </a:bodyPr>
          <a:lstStyle/>
          <a:p>
            <a:r>
              <a:rPr lang="en-US" sz="5400" b="1" i="0" u="none" strike="noStrike" dirty="0">
                <a:solidFill>
                  <a:srgbClr val="FFFFFF"/>
                </a:solidFill>
                <a:effectLst/>
              </a:rPr>
              <a:t>Methodology for Evaluation - I</a:t>
            </a:r>
            <a:r>
              <a:rPr lang="en-US" sz="5400" b="1" i="0" dirty="0">
                <a:solidFill>
                  <a:srgbClr val="FFFFFF"/>
                </a:solidFill>
                <a:effectLst/>
              </a:rPr>
              <a:t>​</a:t>
            </a:r>
            <a:endParaRPr lang="en-US" sz="5400" b="1" dirty="0">
              <a:solidFill>
                <a:srgbClr val="FFFFFF"/>
              </a:solidFill>
            </a:endParaRPr>
          </a:p>
        </p:txBody>
      </p:sp>
      <p:sp>
        <p:nvSpPr>
          <p:cNvPr id="3" name="Content Placeholder 2">
            <a:extLst>
              <a:ext uri="{FF2B5EF4-FFF2-40B4-BE49-F238E27FC236}">
                <a16:creationId xmlns:a16="http://schemas.microsoft.com/office/drawing/2014/main" id="{265E87A5-3F40-2FC1-7F64-DAB454A1E5F1}"/>
              </a:ext>
            </a:extLst>
          </p:cNvPr>
          <p:cNvSpPr>
            <a:spLocks noGrp="1"/>
          </p:cNvSpPr>
          <p:nvPr>
            <p:ph idx="1"/>
          </p:nvPr>
        </p:nvSpPr>
        <p:spPr>
          <a:xfrm>
            <a:off x="838200" y="2586789"/>
            <a:ext cx="10515600" cy="3590174"/>
          </a:xfrm>
        </p:spPr>
        <p:txBody>
          <a:bodyPr>
            <a:normAutofit lnSpcReduction="10000"/>
          </a:bodyPr>
          <a:lstStyle/>
          <a:p>
            <a:pPr marL="0" indent="0" rtl="0" fontAlgn="base">
              <a:buNone/>
            </a:pPr>
            <a:r>
              <a:rPr lang="en-US" sz="1900" b="0" i="0" u="none" strike="noStrike" dirty="0">
                <a:effectLst/>
                <a:latin typeface="Calibri" panose="020F0502020204030204" pitchFamily="34" charset="0"/>
              </a:rPr>
              <a:t>1. Dataset Selection:</a:t>
            </a:r>
            <a:r>
              <a:rPr lang="en-US" sz="1900" b="0" i="0" dirty="0">
                <a:effectLst/>
                <a:latin typeface="Calibri" panose="020F0502020204030204" pitchFamily="34" charset="0"/>
              </a:rPr>
              <a:t>​</a:t>
            </a:r>
            <a:endParaRPr lang="en-US" sz="1900" b="0" i="0" dirty="0">
              <a:effectLst/>
              <a:latin typeface="Segoe UI" panose="020B0502040204020203" pitchFamily="34" charset="0"/>
            </a:endParaRPr>
          </a:p>
          <a:p>
            <a:pPr marL="457200" lvl="1" indent="0" fontAlgn="base">
              <a:buNone/>
            </a:pPr>
            <a:r>
              <a:rPr lang="en-US" sz="1900" b="0" i="0" u="none" strike="noStrike" dirty="0">
                <a:effectLst/>
                <a:latin typeface="Calibri" panose="020F0502020204030204" pitchFamily="34" charset="0"/>
              </a:rPr>
              <a:t>Choice of Dataset: For evaluating the effectiveness of our approach in Hinglish language modeling, we will utilize a diverse and representative dataset comprising authentic Hinglish text sourced from various online papers or articles.</a:t>
            </a:r>
            <a:r>
              <a:rPr lang="en-US" sz="1900" b="0" i="0" dirty="0">
                <a:effectLst/>
                <a:latin typeface="Calibri" panose="020F0502020204030204" pitchFamily="34" charset="0"/>
              </a:rPr>
              <a:t>​</a:t>
            </a:r>
          </a:p>
          <a:p>
            <a:pPr marL="457200" lvl="1" indent="0" fontAlgn="base">
              <a:buNone/>
            </a:pPr>
            <a:endParaRPr lang="en-US" sz="1900" b="0" i="0" dirty="0">
              <a:effectLst/>
              <a:latin typeface="Segoe UI" panose="020B0502040204020203" pitchFamily="34" charset="0"/>
            </a:endParaRPr>
          </a:p>
          <a:p>
            <a:pPr marL="0" indent="0" rtl="0" fontAlgn="base">
              <a:buNone/>
            </a:pPr>
            <a:r>
              <a:rPr lang="en-US" sz="1900" b="0" i="0" u="none" strike="noStrike" dirty="0">
                <a:effectLst/>
                <a:latin typeface="Calibri" panose="020F0502020204030204" pitchFamily="34" charset="0"/>
              </a:rPr>
              <a:t>2. Experimental Setup:</a:t>
            </a:r>
            <a:r>
              <a:rPr lang="en-US" sz="1900" b="0" i="0" dirty="0">
                <a:effectLst/>
                <a:latin typeface="Calibri" panose="020F0502020204030204" pitchFamily="34" charset="0"/>
              </a:rPr>
              <a:t>​</a:t>
            </a:r>
            <a:endParaRPr lang="en-US" sz="1900" b="0" i="0" dirty="0">
              <a:effectLst/>
              <a:latin typeface="Segoe UI" panose="020B0502040204020203" pitchFamily="34" charset="0"/>
            </a:endParaRPr>
          </a:p>
          <a:p>
            <a:pPr marL="457200" lvl="1" indent="0" fontAlgn="base">
              <a:buNone/>
            </a:pPr>
            <a:r>
              <a:rPr lang="en-US" sz="1900" b="0" i="0" u="none" strike="noStrike" dirty="0">
                <a:effectLst/>
                <a:latin typeface="Calibri" panose="020F0502020204030204" pitchFamily="34" charset="0"/>
              </a:rPr>
              <a:t>Model Training and Fine-tuning: We will train and fine-tune language models such as mT5on the selected dataset using appropriate training methodologies and hyperparameters tailored to Hinglish language tasks.</a:t>
            </a:r>
            <a:r>
              <a:rPr lang="en-US" sz="1900" b="0" i="0" dirty="0">
                <a:effectLst/>
                <a:latin typeface="Calibri" panose="020F0502020204030204" pitchFamily="34" charset="0"/>
              </a:rPr>
              <a:t>​​</a:t>
            </a:r>
            <a:endParaRPr lang="en-US" sz="1900" b="0" i="0" dirty="0">
              <a:effectLst/>
              <a:latin typeface="Segoe UI" panose="020B0502040204020203" pitchFamily="34" charset="0"/>
            </a:endParaRPr>
          </a:p>
          <a:p>
            <a:pPr marL="457200" lvl="1" indent="0" fontAlgn="base">
              <a:buNone/>
            </a:pPr>
            <a:r>
              <a:rPr lang="en-US" sz="1900" b="0" i="0" u="none" strike="noStrike" dirty="0">
                <a:effectLst/>
                <a:latin typeface="Calibri" panose="020F0502020204030204" pitchFamily="34" charset="0"/>
              </a:rPr>
              <a:t>Cross-validation: Employ cross-validation techniques to partition the dataset into training, validation, and test sets, ensuring robust evaluation of model generalization across diverse data splits.</a:t>
            </a:r>
            <a:r>
              <a:rPr lang="en-US" sz="1900" b="0" i="0" dirty="0">
                <a:effectLst/>
                <a:latin typeface="Calibri" panose="020F0502020204030204" pitchFamily="34" charset="0"/>
              </a:rPr>
              <a:t>​</a:t>
            </a:r>
            <a:endParaRPr lang="en-US" sz="1900" b="0" i="0" dirty="0">
              <a:effectLst/>
              <a:latin typeface="Segoe UI" panose="020B0502040204020203" pitchFamily="34" charset="0"/>
            </a:endParaRPr>
          </a:p>
          <a:p>
            <a:pPr marL="0" indent="0" fontAlgn="base">
              <a:buNone/>
            </a:pPr>
            <a:r>
              <a:rPr lang="en-US" sz="1900" b="0" i="0" dirty="0">
                <a:effectLst/>
                <a:latin typeface="Calibri" panose="020F0502020204030204" pitchFamily="34" charset="0"/>
              </a:rPr>
              <a:t>​</a:t>
            </a:r>
            <a:endParaRPr lang="en-US" sz="1900" b="0" i="0" dirty="0">
              <a:effectLst/>
              <a:latin typeface="Segoe UI" panose="020B0502040204020203" pitchFamily="34" charset="0"/>
            </a:endParaRPr>
          </a:p>
          <a:p>
            <a:pPr marL="0" indent="0">
              <a:buNone/>
            </a:pPr>
            <a:endParaRPr lang="en-US" sz="1900" dirty="0"/>
          </a:p>
        </p:txBody>
      </p:sp>
    </p:spTree>
    <p:extLst>
      <p:ext uri="{BB962C8B-B14F-4D97-AF65-F5344CB8AC3E}">
        <p14:creationId xmlns:p14="http://schemas.microsoft.com/office/powerpoint/2010/main" val="289369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73AAE7D-9165-D1F1-CB64-CBB8E61B0F7D}"/>
              </a:ext>
            </a:extLst>
          </p:cNvPr>
          <p:cNvSpPr>
            <a:spLocks noGrp="1"/>
          </p:cNvSpPr>
          <p:nvPr>
            <p:ph type="title"/>
          </p:nvPr>
        </p:nvSpPr>
        <p:spPr>
          <a:xfrm>
            <a:off x="838200" y="401221"/>
            <a:ext cx="10515600" cy="1348065"/>
          </a:xfrm>
        </p:spPr>
        <p:txBody>
          <a:bodyPr>
            <a:normAutofit/>
          </a:bodyPr>
          <a:lstStyle/>
          <a:p>
            <a:r>
              <a:rPr lang="en-US" sz="5400" b="1" i="0" u="none" strike="noStrike" dirty="0">
                <a:solidFill>
                  <a:srgbClr val="FFFFFF"/>
                </a:solidFill>
                <a:effectLst/>
              </a:rPr>
              <a:t>Methodology for Evaluation - II</a:t>
            </a:r>
            <a:r>
              <a:rPr lang="en-US" sz="5400" b="1" i="0" dirty="0">
                <a:solidFill>
                  <a:srgbClr val="FFFFFF"/>
                </a:solidFill>
                <a:effectLst/>
              </a:rPr>
              <a:t>​</a:t>
            </a:r>
            <a:endParaRPr lang="en-US" sz="5400" b="1" dirty="0">
              <a:solidFill>
                <a:srgbClr val="FFFFFF"/>
              </a:solidFill>
            </a:endParaRPr>
          </a:p>
        </p:txBody>
      </p:sp>
      <p:sp>
        <p:nvSpPr>
          <p:cNvPr id="3" name="Content Placeholder 2">
            <a:extLst>
              <a:ext uri="{FF2B5EF4-FFF2-40B4-BE49-F238E27FC236}">
                <a16:creationId xmlns:a16="http://schemas.microsoft.com/office/drawing/2014/main" id="{26BBA950-73B8-6FE2-D403-A5FA93482AF9}"/>
              </a:ext>
            </a:extLst>
          </p:cNvPr>
          <p:cNvSpPr>
            <a:spLocks noGrp="1"/>
          </p:cNvSpPr>
          <p:nvPr>
            <p:ph idx="1"/>
          </p:nvPr>
        </p:nvSpPr>
        <p:spPr>
          <a:xfrm>
            <a:off x="838200" y="2586789"/>
            <a:ext cx="10515600" cy="3590174"/>
          </a:xfrm>
        </p:spPr>
        <p:txBody>
          <a:bodyPr>
            <a:normAutofit/>
          </a:bodyPr>
          <a:lstStyle/>
          <a:p>
            <a:pPr rtl="0" fontAlgn="base">
              <a:buFont typeface="Arial" panose="020B0604020202020204" pitchFamily="34" charset="0"/>
              <a:buChar char="•"/>
            </a:pPr>
            <a:r>
              <a:rPr lang="en-US" sz="1800" b="0" i="0" u="none" strike="noStrike" dirty="0">
                <a:effectLst/>
                <a:latin typeface="Calibri "/>
              </a:rPr>
              <a:t>Metrics for Evaluation:</a:t>
            </a:r>
            <a:r>
              <a:rPr lang="en-US" sz="1800" b="0" i="0" dirty="0">
                <a:effectLst/>
                <a:latin typeface="Calibri "/>
              </a:rPr>
              <a:t>​</a:t>
            </a:r>
          </a:p>
          <a:p>
            <a:pPr lvl="1" fontAlgn="base"/>
            <a:r>
              <a:rPr lang="en-US" sz="1800" b="0" i="0" u="none" strike="noStrike" dirty="0">
                <a:effectLst/>
                <a:latin typeface="Calibri "/>
              </a:rPr>
              <a:t>Perplexity: Calculate perplexity as a measure of the model's ability to predict the next token in a sequence, reflecting its understanding of the language and context. Lower perplexity indicates better model performance.</a:t>
            </a:r>
            <a:r>
              <a:rPr lang="en-US" sz="1800" b="0" i="0" dirty="0">
                <a:effectLst/>
                <a:latin typeface="Calibri "/>
              </a:rPr>
              <a:t>​</a:t>
            </a:r>
          </a:p>
          <a:p>
            <a:pPr lvl="1" fontAlgn="base"/>
            <a:r>
              <a:rPr lang="en-US" sz="1800" b="0" i="0" u="none" strike="noStrike" dirty="0">
                <a:effectLst/>
                <a:latin typeface="Calibri "/>
              </a:rPr>
              <a:t>Accuracy: Evaluate the model's accuracy in generating grammatically correct and contextually coherent Hinglish text, assessing its ability to capture the intended meaning of input prompts.</a:t>
            </a:r>
            <a:r>
              <a:rPr lang="en-US" sz="1800" b="0" i="0" dirty="0">
                <a:effectLst/>
                <a:latin typeface="Calibri "/>
              </a:rPr>
              <a:t>​</a:t>
            </a:r>
          </a:p>
          <a:p>
            <a:pPr lvl="1" fontAlgn="base"/>
            <a:r>
              <a:rPr lang="en-US" sz="1800" b="0" i="0" u="none" strike="noStrike" dirty="0">
                <a:effectLst/>
                <a:latin typeface="Calibri "/>
              </a:rPr>
              <a:t>Semantic Coherence: Assess the semantic coherence of generated text through qualitative analysis and human evaluation, focusing on factors such as relevance, fluency, and coherence in conveying the intended message.</a:t>
            </a:r>
            <a:r>
              <a:rPr lang="en-US" sz="1800" b="0" i="0" dirty="0">
                <a:effectLst/>
                <a:latin typeface="Calibri "/>
              </a:rPr>
              <a:t>​</a:t>
            </a:r>
          </a:p>
          <a:p>
            <a:pPr marL="0" indent="0" rtl="0" fontAlgn="base">
              <a:buNone/>
            </a:pPr>
            <a:endParaRPr lang="en-US" sz="1800" b="0" i="0" dirty="0">
              <a:effectLst/>
              <a:latin typeface="Calibri "/>
            </a:endParaRPr>
          </a:p>
          <a:p>
            <a:pPr rtl="0" fontAlgn="base">
              <a:buFont typeface="Arial" panose="020B0604020202020204" pitchFamily="34" charset="0"/>
              <a:buChar char="•"/>
            </a:pPr>
            <a:r>
              <a:rPr lang="en-US" sz="1800" b="0" i="0" u="none" strike="noStrike" dirty="0">
                <a:effectLst/>
                <a:latin typeface="Calibri "/>
              </a:rPr>
              <a:t>Iterative Refinement: Iterate on the experimental setup, incorporating feedback from validation results and refining the approach to address identified limitations and enhance model performance.</a:t>
            </a:r>
            <a:r>
              <a:rPr lang="en-US" sz="1800" b="0" i="0" dirty="0">
                <a:effectLst/>
                <a:latin typeface="Calibri "/>
              </a:rPr>
              <a:t>​</a:t>
            </a:r>
          </a:p>
          <a:p>
            <a:endParaRPr lang="en-US" sz="1800" dirty="0">
              <a:latin typeface="Calibri "/>
            </a:endParaRPr>
          </a:p>
        </p:txBody>
      </p:sp>
    </p:spTree>
    <p:extLst>
      <p:ext uri="{BB962C8B-B14F-4D97-AF65-F5344CB8AC3E}">
        <p14:creationId xmlns:p14="http://schemas.microsoft.com/office/powerpoint/2010/main" val="93593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9D914-1EAE-2549-080C-1881814665A6}"/>
              </a:ext>
            </a:extLst>
          </p:cNvPr>
          <p:cNvSpPr>
            <a:spLocks noGrp="1"/>
          </p:cNvSpPr>
          <p:nvPr>
            <p:ph type="title"/>
          </p:nvPr>
        </p:nvSpPr>
        <p:spPr>
          <a:xfrm>
            <a:off x="5297762" y="329184"/>
            <a:ext cx="6251110" cy="1783080"/>
          </a:xfrm>
        </p:spPr>
        <p:txBody>
          <a:bodyPr anchor="b">
            <a:normAutofit/>
          </a:bodyPr>
          <a:lstStyle/>
          <a:p>
            <a:r>
              <a:rPr lang="en-US" sz="5400" b="1" i="0" u="none" strike="noStrike" dirty="0">
                <a:effectLst/>
                <a:latin typeface="Calibri Light" panose="020F0302020204030204" pitchFamily="34" charset="0"/>
              </a:rPr>
              <a:t>Conclusion</a:t>
            </a:r>
            <a:r>
              <a:rPr lang="en-US" sz="5400" b="1" i="0" dirty="0">
                <a:effectLst/>
                <a:latin typeface="Calibri Light" panose="020F0302020204030204" pitchFamily="34" charset="0"/>
              </a:rPr>
              <a:t>​</a:t>
            </a:r>
            <a:endParaRPr lang="en-US" sz="5400" b="1" dirty="0"/>
          </a:p>
        </p:txBody>
      </p:sp>
      <p:pic>
        <p:nvPicPr>
          <p:cNvPr id="17" name="Picture 16" descr="White bulbs with a yellow one standing out">
            <a:extLst>
              <a:ext uri="{FF2B5EF4-FFF2-40B4-BE49-F238E27FC236}">
                <a16:creationId xmlns:a16="http://schemas.microsoft.com/office/drawing/2014/main" id="{94E03A65-7ED3-7322-4B1A-52B3A6F3B941}"/>
              </a:ext>
            </a:extLst>
          </p:cNvPr>
          <p:cNvPicPr>
            <a:picLocks noChangeAspect="1"/>
          </p:cNvPicPr>
          <p:nvPr/>
        </p:nvPicPr>
        <p:blipFill rotWithShape="1">
          <a:blip r:embed="rId2"/>
          <a:srcRect l="19399" r="3526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01AC69DC-CA90-4DF3-003C-127A3CA90540}"/>
              </a:ext>
            </a:extLst>
          </p:cNvPr>
          <p:cNvSpPr>
            <a:spLocks noGrp="1"/>
          </p:cNvSpPr>
          <p:nvPr>
            <p:ph idx="1"/>
          </p:nvPr>
        </p:nvSpPr>
        <p:spPr>
          <a:xfrm>
            <a:off x="4943475" y="2706624"/>
            <a:ext cx="6605397" cy="3483864"/>
          </a:xfrm>
        </p:spPr>
        <p:txBody>
          <a:bodyPr>
            <a:normAutofit/>
          </a:bodyPr>
          <a:lstStyle/>
          <a:p>
            <a:pPr rtl="0" fontAlgn="base">
              <a:buFont typeface="Arial" panose="020B0604020202020204" pitchFamily="34" charset="0"/>
              <a:buChar char="•"/>
            </a:pPr>
            <a:r>
              <a:rPr lang="en-US" sz="1600" b="0" i="0" u="none" strike="noStrike" dirty="0">
                <a:effectLst/>
                <a:latin typeface="Calibri" panose="020F0502020204030204" pitchFamily="34" charset="0"/>
              </a:rPr>
              <a:t>Specialized Modeling: Our approach will demonstrate the effectiveness of specialized modeling techniques tailored to the unique linguistic characteristics and socio-cultural nuances of Hinglish.</a:t>
            </a:r>
            <a:r>
              <a:rPr lang="en-US" sz="1600" b="0" i="0" dirty="0">
                <a:effectLst/>
                <a:latin typeface="Calibri" panose="020F0502020204030204" pitchFamily="34" charset="0"/>
              </a:rPr>
              <a:t>​</a:t>
            </a:r>
          </a:p>
          <a:p>
            <a:pPr marL="0" indent="0" rtl="0" fontAlgn="base">
              <a:buNone/>
            </a:pPr>
            <a:endParaRPr lang="en-US" sz="16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Comprehensive Evaluation: Through rigorous experimentation and evaluation, we will validate the efficacy, robustness, and competitiveness of our approach in Hinglish language modeling tasks.</a:t>
            </a:r>
            <a:r>
              <a:rPr lang="en-US" sz="1600" b="0" i="0" dirty="0">
                <a:effectLst/>
                <a:latin typeface="Calibri" panose="020F0502020204030204" pitchFamily="34" charset="0"/>
              </a:rPr>
              <a:t>​</a:t>
            </a:r>
          </a:p>
          <a:p>
            <a:pPr rtl="0" fontAlgn="base">
              <a:buFont typeface="Arial" panose="020B0604020202020204" pitchFamily="34" charset="0"/>
              <a:buChar char="•"/>
            </a:pPr>
            <a:endParaRPr lang="en-US" sz="16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Future Directions: Our work sets the stage for future research and development efforts aimed at advancing Hinglish language processing capabilities, fostering cross-cultural communication, and empowering Hinglish-speaking communities.</a:t>
            </a:r>
            <a:r>
              <a:rPr lang="en-US" sz="1600" b="0" i="0" dirty="0">
                <a:effectLst/>
                <a:latin typeface="Calibri" panose="020F0502020204030204" pitchFamily="34" charset="0"/>
              </a:rPr>
              <a:t>​</a:t>
            </a:r>
            <a:endParaRPr lang="en-US" sz="1600" b="0" i="0" dirty="0">
              <a:effectLst/>
              <a:latin typeface="Arial" panose="020B0604020202020204" pitchFamily="34" charset="0"/>
            </a:endParaRPr>
          </a:p>
          <a:p>
            <a:endParaRPr lang="en-US" sz="1600" dirty="0"/>
          </a:p>
        </p:txBody>
      </p:sp>
    </p:spTree>
    <p:extLst>
      <p:ext uri="{BB962C8B-B14F-4D97-AF65-F5344CB8AC3E}">
        <p14:creationId xmlns:p14="http://schemas.microsoft.com/office/powerpoint/2010/main" val="238186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C8DBA6-8BA6-E433-CF61-8E286DAE73E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Questions ?</a:t>
            </a:r>
            <a:r>
              <a:rPr lang="en-US" sz="7200" b="1" i="0" kern="1200" dirty="0">
                <a:solidFill>
                  <a:schemeClr val="tx1"/>
                </a:solidFill>
                <a:effectLst/>
                <a:latin typeface="+mj-lt"/>
                <a:ea typeface="+mj-ea"/>
                <a:cs typeface="+mj-cs"/>
              </a:rPr>
              <a:t>​</a:t>
            </a:r>
            <a:endParaRPr lang="en-US" sz="7200" b="1"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691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DBE3D6CB-24FE-FF84-D6E4-8F713980142E}"/>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dirty="0">
                <a:solidFill>
                  <a:schemeClr val="tx1"/>
                </a:solidFill>
                <a:latin typeface="+mj-lt"/>
                <a:ea typeface="+mj-ea"/>
                <a:cs typeface="+mj-cs"/>
              </a:rPr>
              <a:t>Thank you.</a:t>
            </a:r>
          </a:p>
        </p:txBody>
      </p:sp>
      <p:sp>
        <p:nvSpPr>
          <p:cNvPr id="37" name="Rectangle: Rounded Corners 36">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7820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17BF4-4873-7480-1D36-2C9400278D89}"/>
              </a:ext>
            </a:extLst>
          </p:cNvPr>
          <p:cNvSpPr>
            <a:spLocks noGrp="1"/>
          </p:cNvSpPr>
          <p:nvPr>
            <p:ph type="title"/>
          </p:nvPr>
        </p:nvSpPr>
        <p:spPr>
          <a:xfrm>
            <a:off x="838200" y="365125"/>
            <a:ext cx="10515600" cy="1325563"/>
          </a:xfrm>
        </p:spPr>
        <p:txBody>
          <a:bodyPr>
            <a:normAutofit/>
          </a:bodyPr>
          <a:lstStyle/>
          <a:p>
            <a:r>
              <a:rPr lang="en-US" sz="5400" b="1" i="0" u="none" strike="noStrike">
                <a:effectLst/>
                <a:latin typeface="Calibri Light" panose="020F0302020204030204" pitchFamily="34" charset="0"/>
              </a:rPr>
              <a:t>Introduction</a:t>
            </a:r>
            <a:r>
              <a:rPr lang="en-US" sz="5400" b="0" i="0">
                <a:effectLst/>
                <a:latin typeface="Calibri Light" panose="020F0302020204030204" pitchFamily="34" charset="0"/>
              </a:rPr>
              <a:t>​</a:t>
            </a:r>
            <a:endParaRPr lang="en-US" sz="5400"/>
          </a:p>
        </p:txBody>
      </p:sp>
      <p:sp>
        <p:nvSpPr>
          <p:cNvPr id="7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1C7075-6AEE-ABA3-B836-8B7F239D735B}"/>
              </a:ext>
            </a:extLst>
          </p:cNvPr>
          <p:cNvSpPr>
            <a:spLocks noGrp="1"/>
          </p:cNvSpPr>
          <p:nvPr>
            <p:ph idx="1"/>
          </p:nvPr>
        </p:nvSpPr>
        <p:spPr>
          <a:xfrm>
            <a:off x="838200" y="1929384"/>
            <a:ext cx="10515600" cy="4251960"/>
          </a:xfrm>
        </p:spPr>
        <p:txBody>
          <a:bodyPr>
            <a:normAutofit/>
          </a:bodyPr>
          <a:lstStyle/>
          <a:p>
            <a:pPr rtl="0" fontAlgn="base">
              <a:buFont typeface="Arial" panose="020B0604020202020204" pitchFamily="34" charset="0"/>
              <a:buChar char="•"/>
            </a:pPr>
            <a:r>
              <a:rPr lang="en-US" sz="2200" b="0" i="0" u="none" strike="noStrike" dirty="0">
                <a:effectLst/>
                <a:latin typeface="Calibri "/>
              </a:rPr>
              <a:t>In today's digital age, effortless communication is key, and Hinglish – the blend of Hindi and English languages – has become a widespread means of expression, especially in urban India.</a:t>
            </a:r>
            <a:r>
              <a:rPr lang="en-US" sz="2200" b="0" i="0" dirty="0">
                <a:effectLst/>
                <a:latin typeface="Calibri "/>
              </a:rPr>
              <a:t>​</a:t>
            </a:r>
          </a:p>
          <a:p>
            <a:pPr marL="0" indent="0" rtl="0" fontAlgn="base">
              <a:buNone/>
            </a:pPr>
            <a:endParaRPr lang="en-US" sz="2200" b="0" i="0" dirty="0">
              <a:effectLst/>
              <a:latin typeface="Calibri "/>
            </a:endParaRPr>
          </a:p>
          <a:p>
            <a:pPr rtl="0" fontAlgn="base">
              <a:buFont typeface="Arial" panose="020B0604020202020204" pitchFamily="34" charset="0"/>
              <a:buChar char="•"/>
            </a:pPr>
            <a:r>
              <a:rPr lang="en-US" sz="2200" b="0" i="0" u="none" strike="noStrike" dirty="0">
                <a:effectLst/>
                <a:latin typeface="Calibri "/>
              </a:rPr>
              <a:t>Our project aims to develop an innovative auto-completion system that can intelligently suggest relevant words or phrases in Hinglish, making text entry more efficient and intuitive for millions of users.</a:t>
            </a:r>
            <a:r>
              <a:rPr lang="en-US" sz="2200" b="0" i="0" dirty="0">
                <a:effectLst/>
                <a:latin typeface="Calibri "/>
              </a:rPr>
              <a:t>​</a:t>
            </a:r>
            <a:endParaRPr lang="en-US" sz="2200" dirty="0">
              <a:latin typeface="Calibri "/>
            </a:endParaRPr>
          </a:p>
          <a:p>
            <a:pPr marL="0" indent="0" rtl="0" fontAlgn="base">
              <a:buNone/>
            </a:pPr>
            <a:endParaRPr lang="en-US" sz="2200" b="0" i="0" dirty="0">
              <a:effectLst/>
              <a:latin typeface="Calibri "/>
            </a:endParaRPr>
          </a:p>
          <a:p>
            <a:pPr rtl="0" fontAlgn="base">
              <a:buFont typeface="Arial" panose="020B0604020202020204" pitchFamily="34" charset="0"/>
              <a:buChar char="•"/>
            </a:pPr>
            <a:r>
              <a:rPr lang="en-US" sz="2200" b="0" i="0" u="none" strike="noStrike" dirty="0">
                <a:effectLst/>
                <a:latin typeface="Calibri "/>
              </a:rPr>
              <a:t>While existing text auto-completion systems have utilized sequence models for languages like English, our focus is on tackling the unique challenges of Hinglish, a language that seamlessly combines two distinct linguistic structures.</a:t>
            </a:r>
            <a:r>
              <a:rPr lang="en-US" sz="2200" b="0" i="0" dirty="0">
                <a:effectLst/>
                <a:latin typeface="Calibri "/>
              </a:rPr>
              <a:t>​</a:t>
            </a:r>
          </a:p>
          <a:p>
            <a:endParaRPr lang="en-US" sz="2200" dirty="0">
              <a:latin typeface="Calibri "/>
            </a:endParaRPr>
          </a:p>
        </p:txBody>
      </p:sp>
    </p:spTree>
    <p:extLst>
      <p:ext uri="{BB962C8B-B14F-4D97-AF65-F5344CB8AC3E}">
        <p14:creationId xmlns:p14="http://schemas.microsoft.com/office/powerpoint/2010/main" val="274410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DD3702-691D-9769-AA4B-644591A51415}"/>
              </a:ext>
            </a:extLst>
          </p:cNvPr>
          <p:cNvSpPr>
            <a:spLocks noGrp="1"/>
          </p:cNvSpPr>
          <p:nvPr>
            <p:ph type="title"/>
          </p:nvPr>
        </p:nvSpPr>
        <p:spPr>
          <a:xfrm>
            <a:off x="838200" y="365125"/>
            <a:ext cx="10515600" cy="1325563"/>
          </a:xfrm>
        </p:spPr>
        <p:txBody>
          <a:bodyPr>
            <a:normAutofit/>
          </a:bodyPr>
          <a:lstStyle/>
          <a:p>
            <a:r>
              <a:rPr lang="en-US" sz="5400" b="1" i="0" u="none" strike="noStrike" dirty="0">
                <a:effectLst/>
                <a:latin typeface="Calibri Light" panose="020F0302020204030204" pitchFamily="34" charset="0"/>
              </a:rPr>
              <a:t>Goals</a:t>
            </a:r>
            <a:r>
              <a:rPr lang="en-US" sz="5400" b="0" i="0" dirty="0">
                <a:effectLst/>
                <a:latin typeface="Calibri Light" panose="020F0302020204030204" pitchFamily="34" charset="0"/>
              </a:rPr>
              <a:t>​</a:t>
            </a:r>
            <a:endParaRPr lang="en-US" sz="5400" dirty="0"/>
          </a:p>
        </p:txBody>
      </p:sp>
      <p:sp>
        <p:nvSpPr>
          <p:cNvPr id="6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ontent Placeholder 2">
            <a:extLst>
              <a:ext uri="{FF2B5EF4-FFF2-40B4-BE49-F238E27FC236}">
                <a16:creationId xmlns:a16="http://schemas.microsoft.com/office/drawing/2014/main" id="{46FD6B25-DFFA-5BCA-F25E-17184DEF3797}"/>
              </a:ext>
            </a:extLst>
          </p:cNvPr>
          <p:cNvSpPr>
            <a:spLocks noGrp="1"/>
          </p:cNvSpPr>
          <p:nvPr>
            <p:ph idx="1"/>
          </p:nvPr>
        </p:nvSpPr>
        <p:spPr>
          <a:xfrm>
            <a:off x="838199" y="1929384"/>
            <a:ext cx="10853927" cy="4363320"/>
          </a:xfrm>
        </p:spPr>
        <p:txBody>
          <a:bodyPr>
            <a:noAutofit/>
          </a:bodyPr>
          <a:lstStyle/>
          <a:p>
            <a:pPr marL="0" indent="0" rtl="0" fontAlgn="base">
              <a:buNone/>
            </a:pPr>
            <a:endParaRPr lang="en-US" sz="1800" b="0" i="0" dirty="0">
              <a:effectLst/>
              <a:latin typeface="Calibri "/>
            </a:endParaRPr>
          </a:p>
          <a:p>
            <a:pPr rtl="0" fontAlgn="base">
              <a:buFont typeface="Arial" panose="020B0604020202020204" pitchFamily="34" charset="0"/>
              <a:buChar char="•"/>
            </a:pPr>
            <a:r>
              <a:rPr lang="en-US" sz="1800" b="1" i="0" u="none" strike="noStrike" dirty="0">
                <a:effectLst/>
                <a:latin typeface="Calibri "/>
              </a:rPr>
              <a:t>Leverage available Hinglish Datasets</a:t>
            </a:r>
            <a:r>
              <a:rPr lang="en-US" sz="1800" b="0" i="0" u="none" strike="noStrike" dirty="0">
                <a:effectLst/>
                <a:latin typeface="Calibri "/>
              </a:rPr>
              <a:t>:</a:t>
            </a:r>
            <a:r>
              <a:rPr lang="en-US" sz="1800" b="0" i="0" dirty="0">
                <a:effectLst/>
                <a:latin typeface="Calibri "/>
              </a:rPr>
              <a:t>​</a:t>
            </a:r>
          </a:p>
          <a:p>
            <a:pPr lvl="1" fontAlgn="base"/>
            <a:r>
              <a:rPr lang="en-US" sz="1200" b="0" i="0" u="none" strike="noStrike" dirty="0">
                <a:effectLst/>
                <a:latin typeface="Calibri "/>
              </a:rPr>
              <a:t>Agarwal, A., Gupta, J., Goel, R., Upadhyay, S., Joshi, P., &amp; </a:t>
            </a:r>
            <a:r>
              <a:rPr lang="en-US" sz="1200" b="0" i="0" u="none" strike="noStrike" dirty="0" err="1">
                <a:effectLst/>
                <a:latin typeface="Calibri "/>
              </a:rPr>
              <a:t>Aravamudhan</a:t>
            </a:r>
            <a:r>
              <a:rPr lang="en-US" sz="1200" b="0" i="0" u="none" strike="noStrike" dirty="0">
                <a:effectLst/>
                <a:latin typeface="Calibri "/>
              </a:rPr>
              <a:t>, R. (2022). CST5: Data Augmentation for Code-Switched Semantic Parsing. </a:t>
            </a:r>
            <a:r>
              <a:rPr lang="en-US" sz="1200" b="0" i="0" u="none" strike="noStrike" dirty="0" err="1">
                <a:effectLst/>
                <a:latin typeface="Calibri "/>
              </a:rPr>
              <a:t>arXiv</a:t>
            </a:r>
            <a:r>
              <a:rPr lang="en-US" sz="1200" b="0" i="0" u="none" strike="noStrike" dirty="0">
                <a:effectLst/>
                <a:latin typeface="Calibri "/>
              </a:rPr>
              <a:t> preprint arXiv:2211.07514. Link: </a:t>
            </a:r>
            <a:r>
              <a:rPr lang="en-US" sz="1200" b="0" i="0" u="sng" strike="noStrike" dirty="0">
                <a:effectLst/>
                <a:latin typeface="Calibri "/>
                <a:hlinkClick r:id="rId2"/>
              </a:rPr>
              <a:t>https://doi.org/10.48550/arXiv.2211.07514</a:t>
            </a:r>
            <a:r>
              <a:rPr lang="en-US" sz="1200" b="0" i="0" dirty="0">
                <a:effectLst/>
                <a:latin typeface="Calibri "/>
              </a:rPr>
              <a:t>​</a:t>
            </a:r>
          </a:p>
          <a:p>
            <a:pPr lvl="1" fontAlgn="base"/>
            <a:r>
              <a:rPr lang="en-US" sz="1200" b="0" i="0" u="none" strike="noStrike" dirty="0">
                <a:effectLst/>
                <a:latin typeface="Calibri "/>
              </a:rPr>
              <a:t>Vivek Srivastava and Mayank Singh. 2021. </a:t>
            </a:r>
            <a:r>
              <a:rPr lang="en-US" sz="1200" b="0" i="0" u="none" strike="noStrike" dirty="0" err="1">
                <a:effectLst/>
                <a:latin typeface="Calibri "/>
              </a:rPr>
              <a:t>HinGE</a:t>
            </a:r>
            <a:r>
              <a:rPr lang="en-US" sz="1200" b="0" i="0" u="none" strike="noStrike" dirty="0">
                <a:effectLst/>
                <a:latin typeface="Calibri "/>
              </a:rPr>
              <a:t>: A Dataset for Generation and Evaluation of Code-Mixed Hinglish Text. In Proceedings of the 2nd Workshop on Evaluation and Comparison of NLP Systems, pages 200–208, Punta Cana, Dominican Republic. Association for Computational Linguistics. Link: </a:t>
            </a:r>
            <a:r>
              <a:rPr lang="en-US" sz="1200" b="0" i="0" u="sng" strike="noStrike" dirty="0">
                <a:effectLst/>
                <a:latin typeface="Calibri "/>
                <a:hlinkClick r:id="rId3"/>
              </a:rPr>
              <a:t>https://aclanthology.org/2021.eval4nlp-1.20.pdf</a:t>
            </a:r>
            <a:r>
              <a:rPr lang="en-US" sz="1200" b="0" i="0" dirty="0">
                <a:effectLst/>
                <a:latin typeface="Calibri "/>
              </a:rPr>
              <a:t>​</a:t>
            </a:r>
          </a:p>
          <a:p>
            <a:pPr marL="0" indent="0" rtl="0" fontAlgn="base">
              <a:buNone/>
            </a:pPr>
            <a:endParaRPr lang="en-US" sz="1800" b="0" i="0" dirty="0">
              <a:effectLst/>
              <a:latin typeface="Calibri "/>
            </a:endParaRPr>
          </a:p>
          <a:p>
            <a:pPr rtl="0" fontAlgn="base">
              <a:buFont typeface="Arial" panose="020B0604020202020204" pitchFamily="34" charset="0"/>
              <a:buChar char="•"/>
            </a:pPr>
            <a:r>
              <a:rPr lang="en-US" sz="1800" b="1" i="0" u="none" strike="noStrike" dirty="0">
                <a:effectLst/>
                <a:latin typeface="Calibri "/>
              </a:rPr>
              <a:t>Adapt the models for Hinglish</a:t>
            </a:r>
            <a:r>
              <a:rPr lang="en-US" sz="1800" b="0" i="0" u="none" strike="noStrike" dirty="0">
                <a:effectLst/>
                <a:latin typeface="Calibri "/>
              </a:rPr>
              <a:t>: By training and fine-tuning advanced sequence models such as mT5, LSTMs on these datasets, our system will learn the patterns and context-specific word relationships in Hinglish, enabling accurate and relevant auto-completion suggestions.</a:t>
            </a:r>
            <a:r>
              <a:rPr lang="en-US" sz="1800" b="0" i="0" dirty="0">
                <a:effectLst/>
                <a:latin typeface="Calibri "/>
              </a:rPr>
              <a:t>​</a:t>
            </a:r>
          </a:p>
          <a:p>
            <a:pPr marL="0" indent="0" rtl="0" fontAlgn="base">
              <a:buNone/>
            </a:pPr>
            <a:endParaRPr lang="en-US" sz="1800" b="0" i="0" dirty="0">
              <a:effectLst/>
              <a:latin typeface="Calibri "/>
            </a:endParaRPr>
          </a:p>
          <a:p>
            <a:pPr rtl="0" fontAlgn="base">
              <a:buFont typeface="Arial" panose="020B0604020202020204" pitchFamily="34" charset="0"/>
              <a:buChar char="•"/>
            </a:pPr>
            <a:r>
              <a:rPr lang="en-US" sz="1800" b="1" i="0" u="none" strike="noStrike" dirty="0">
                <a:effectLst/>
                <a:latin typeface="Calibri "/>
              </a:rPr>
              <a:t>Explore Novel Techniques</a:t>
            </a:r>
            <a:r>
              <a:rPr lang="en-US" sz="1800" b="0" i="0" u="none" strike="noStrike" dirty="0">
                <a:effectLst/>
                <a:latin typeface="Calibri "/>
              </a:rPr>
              <a:t>: We will investigate innovative techniques to handle the complexities of Hinglish, ensuring our system is able to handle the distinct linguistic structures.</a:t>
            </a:r>
            <a:r>
              <a:rPr lang="en-US" sz="1800" b="0" i="0" dirty="0">
                <a:effectLst/>
                <a:latin typeface="Calibri "/>
              </a:rPr>
              <a:t>​</a:t>
            </a:r>
          </a:p>
          <a:p>
            <a:endParaRPr lang="en-US" sz="1400" dirty="0">
              <a:latin typeface="Calibri "/>
            </a:endParaRPr>
          </a:p>
        </p:txBody>
      </p:sp>
    </p:spTree>
    <p:extLst>
      <p:ext uri="{BB962C8B-B14F-4D97-AF65-F5344CB8AC3E}">
        <p14:creationId xmlns:p14="http://schemas.microsoft.com/office/powerpoint/2010/main" val="1384420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6BD2E3-1997-B2E5-377F-5135581A2049}"/>
              </a:ext>
            </a:extLst>
          </p:cNvPr>
          <p:cNvSpPr>
            <a:spLocks noGrp="1"/>
          </p:cNvSpPr>
          <p:nvPr>
            <p:ph type="title"/>
          </p:nvPr>
        </p:nvSpPr>
        <p:spPr>
          <a:xfrm>
            <a:off x="838200" y="365125"/>
            <a:ext cx="10515600" cy="1325563"/>
          </a:xfrm>
        </p:spPr>
        <p:txBody>
          <a:bodyPr>
            <a:normAutofit/>
          </a:bodyPr>
          <a:lstStyle/>
          <a:p>
            <a:r>
              <a:rPr lang="en-US" sz="4600" b="1" i="0" u="none" strike="noStrike" dirty="0">
                <a:effectLst/>
                <a:latin typeface="Calibri Light" panose="020F0302020204030204" pitchFamily="34" charset="0"/>
              </a:rPr>
              <a:t>Current Approaches and their Shortcomings</a:t>
            </a:r>
            <a:r>
              <a:rPr lang="en-US" sz="4600" b="0" i="0" dirty="0">
                <a:effectLst/>
                <a:latin typeface="Calibri Light" panose="020F0302020204030204" pitchFamily="34" charset="0"/>
              </a:rPr>
              <a:t>​</a:t>
            </a:r>
            <a:endParaRPr lang="en-US" sz="4600" dirty="0"/>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0EDB72-1291-D75D-9530-FE22B3EEEFD3}"/>
              </a:ext>
            </a:extLst>
          </p:cNvPr>
          <p:cNvSpPr>
            <a:spLocks noGrp="1"/>
          </p:cNvSpPr>
          <p:nvPr>
            <p:ph idx="1"/>
          </p:nvPr>
        </p:nvSpPr>
        <p:spPr>
          <a:xfrm>
            <a:off x="838200" y="1929384"/>
            <a:ext cx="10515600" cy="4251960"/>
          </a:xfrm>
        </p:spPr>
        <p:txBody>
          <a:bodyPr>
            <a:normAutofit/>
          </a:bodyPr>
          <a:lstStyle/>
          <a:p>
            <a:pPr rtl="0" fontAlgn="base">
              <a:buFont typeface="Arial" panose="020B0604020202020204" pitchFamily="34" charset="0"/>
              <a:buChar char="•"/>
            </a:pPr>
            <a:r>
              <a:rPr lang="en-US" sz="1400" b="0" i="0" u="none" strike="noStrike" dirty="0">
                <a:effectLst/>
                <a:latin typeface="Calibri "/>
              </a:rPr>
              <a:t>LSTM-based Next Word Prediction (Kulkarni et al., 2022):</a:t>
            </a:r>
            <a:r>
              <a:rPr lang="en-US" sz="1400" b="0" i="0" dirty="0">
                <a:effectLst/>
                <a:latin typeface="Calibri "/>
              </a:rPr>
              <a:t>​</a:t>
            </a:r>
          </a:p>
          <a:p>
            <a:pPr lvl="1" fontAlgn="base"/>
            <a:r>
              <a:rPr lang="en-US" sz="1400" b="0" i="0" u="none" strike="noStrike" dirty="0">
                <a:effectLst/>
                <a:latin typeface="Calibri "/>
              </a:rPr>
              <a:t>An LSTM (Long Short-Term Memory) network predicts the next word based on the previous sequence of words.</a:t>
            </a:r>
            <a:r>
              <a:rPr lang="en-US" sz="1400" b="0" i="0" dirty="0">
                <a:effectLst/>
                <a:latin typeface="Calibri "/>
              </a:rPr>
              <a:t>​​</a:t>
            </a:r>
          </a:p>
          <a:p>
            <a:pPr lvl="1" fontAlgn="base"/>
            <a:endParaRPr lang="en-US" sz="1400" b="0" i="0" dirty="0">
              <a:effectLst/>
              <a:latin typeface="Calibri "/>
            </a:endParaRPr>
          </a:p>
          <a:p>
            <a:pPr rtl="0" fontAlgn="base">
              <a:buFont typeface="Arial" panose="020B0604020202020204" pitchFamily="34" charset="0"/>
              <a:buChar char="•"/>
            </a:pPr>
            <a:r>
              <a:rPr lang="en-US" sz="1400" b="0" i="0" u="none" strike="noStrike" dirty="0">
                <a:effectLst/>
                <a:latin typeface="Calibri "/>
              </a:rPr>
              <a:t>Transformer-based Language Model (Lewis et al., 2019):</a:t>
            </a:r>
            <a:r>
              <a:rPr lang="en-US" sz="1400" b="0" i="0" dirty="0">
                <a:effectLst/>
                <a:latin typeface="Calibri "/>
              </a:rPr>
              <a:t>​</a:t>
            </a:r>
          </a:p>
          <a:p>
            <a:pPr lvl="1" fontAlgn="base"/>
            <a:r>
              <a:rPr lang="en-US" sz="1400" b="0" i="0" u="none" strike="noStrike" dirty="0">
                <a:effectLst/>
                <a:latin typeface="Calibri "/>
              </a:rPr>
              <a:t>BART (Bidirectional and Auto-Regressive Transformers) pre-trained on large English corpora for sequence-to-sequence tasks, including text generation.</a:t>
            </a:r>
            <a:r>
              <a:rPr lang="en-US" sz="1400" b="0" i="0" dirty="0">
                <a:effectLst/>
                <a:latin typeface="Calibri "/>
              </a:rPr>
              <a:t>​</a:t>
            </a:r>
          </a:p>
          <a:p>
            <a:pPr marL="457200" lvl="1" indent="0" fontAlgn="base">
              <a:buNone/>
            </a:pPr>
            <a:r>
              <a:rPr lang="en-US" sz="1400" b="0" i="0" dirty="0">
                <a:effectLst/>
                <a:latin typeface="Calibri "/>
              </a:rPr>
              <a:t>​</a:t>
            </a:r>
          </a:p>
          <a:p>
            <a:pPr rtl="0" fontAlgn="base">
              <a:buFont typeface="Arial" panose="020B0604020202020204" pitchFamily="34" charset="0"/>
              <a:buChar char="•"/>
            </a:pPr>
            <a:r>
              <a:rPr lang="en-US" sz="1400" b="0" i="0" u="none" strike="noStrike" dirty="0">
                <a:effectLst/>
                <a:latin typeface="Calibri "/>
              </a:rPr>
              <a:t>RNN-based Next Words Prediction (</a:t>
            </a:r>
            <a:r>
              <a:rPr lang="en-US" sz="1400" b="0" i="0" u="none" strike="noStrike" dirty="0" err="1">
                <a:effectLst/>
                <a:latin typeface="Calibri "/>
              </a:rPr>
              <a:t>Ambulgekar</a:t>
            </a:r>
            <a:r>
              <a:rPr lang="en-US" sz="1400" b="0" i="0" u="none" strike="noStrike" dirty="0">
                <a:effectLst/>
                <a:latin typeface="Calibri "/>
              </a:rPr>
              <a:t> et al., 2021):</a:t>
            </a:r>
            <a:r>
              <a:rPr lang="en-US" sz="1400" b="0" i="0" dirty="0">
                <a:effectLst/>
                <a:latin typeface="Calibri "/>
              </a:rPr>
              <a:t>​</a:t>
            </a:r>
          </a:p>
          <a:p>
            <a:pPr lvl="1" fontAlgn="base"/>
            <a:r>
              <a:rPr lang="en-US" sz="1400" b="0" i="0" u="none" strike="noStrike" dirty="0">
                <a:effectLst/>
                <a:latin typeface="Calibri "/>
              </a:rPr>
              <a:t>Utilizes RNNs (Recurrent Neural Networks) to predict the next few words based on the input sequence.</a:t>
            </a:r>
            <a:r>
              <a:rPr lang="en-US" sz="1400" b="0" i="0" dirty="0">
                <a:effectLst/>
                <a:latin typeface="Calibri "/>
              </a:rPr>
              <a:t>​</a:t>
            </a:r>
          </a:p>
          <a:p>
            <a:pPr marL="0" indent="0">
              <a:buNone/>
            </a:pPr>
            <a:endParaRPr lang="en-US" sz="1400" dirty="0">
              <a:latin typeface="Calibri "/>
            </a:endParaRPr>
          </a:p>
          <a:p>
            <a:pPr marL="0" indent="0">
              <a:buNone/>
            </a:pPr>
            <a:r>
              <a:rPr lang="en-US" sz="1400" b="1" i="0" u="none" strike="noStrike" dirty="0">
                <a:effectLst/>
                <a:latin typeface="Calibri "/>
              </a:rPr>
              <a:t>Shortcomings</a:t>
            </a:r>
            <a:r>
              <a:rPr lang="en-US" sz="1400" b="0" i="0" u="none" strike="noStrike" dirty="0">
                <a:effectLst/>
                <a:latin typeface="Calibri "/>
              </a:rPr>
              <a:t>:</a:t>
            </a:r>
          </a:p>
          <a:p>
            <a:r>
              <a:rPr lang="en-US" sz="1400" b="0" i="0" u="none" strike="noStrike" dirty="0">
                <a:effectLst/>
                <a:latin typeface="Calibri "/>
              </a:rPr>
              <a:t>Trained on English data, lack the ability to capture the nuances of Hinglish, such as code-switching and language mixing, potentially leading to inaccurate or irrelevant suggestions.</a:t>
            </a:r>
            <a:r>
              <a:rPr lang="en-US" sz="1400" b="0" i="0" dirty="0">
                <a:effectLst/>
                <a:latin typeface="Calibri "/>
              </a:rPr>
              <a:t>​</a:t>
            </a:r>
          </a:p>
          <a:p>
            <a:r>
              <a:rPr lang="en-US" sz="1400" b="0" i="0" u="none" strike="noStrike" dirty="0">
                <a:effectLst/>
                <a:latin typeface="Calibri "/>
              </a:rPr>
              <a:t>They do not cater to the intricate semantics and code-switching and may not generalize well to the unique characteristics of Hinglish.</a:t>
            </a:r>
            <a:endParaRPr lang="en-US" sz="1400" dirty="0">
              <a:latin typeface="Calibri "/>
            </a:endParaRPr>
          </a:p>
        </p:txBody>
      </p:sp>
    </p:spTree>
    <p:extLst>
      <p:ext uri="{BB962C8B-B14F-4D97-AF65-F5344CB8AC3E}">
        <p14:creationId xmlns:p14="http://schemas.microsoft.com/office/powerpoint/2010/main" val="3146120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2973A-49CB-2B2E-04E9-1542C5BA1B5E}"/>
              </a:ext>
            </a:extLst>
          </p:cNvPr>
          <p:cNvSpPr>
            <a:spLocks noGrp="1"/>
          </p:cNvSpPr>
          <p:nvPr>
            <p:ph type="title"/>
          </p:nvPr>
        </p:nvSpPr>
        <p:spPr>
          <a:xfrm>
            <a:off x="838200" y="365125"/>
            <a:ext cx="10515600" cy="1325563"/>
          </a:xfrm>
        </p:spPr>
        <p:txBody>
          <a:bodyPr>
            <a:noAutofit/>
          </a:bodyPr>
          <a:lstStyle/>
          <a:p>
            <a:r>
              <a:rPr lang="en-US" sz="4000" b="1" i="0" u="none" strike="noStrike" dirty="0">
                <a:effectLst/>
                <a:latin typeface="Calibri Light" panose="020F0302020204030204" pitchFamily="34" charset="0"/>
              </a:rPr>
              <a:t>Our Approach - Handling Hinglish Complexity</a:t>
            </a:r>
            <a:r>
              <a:rPr lang="en-US" sz="4000" b="0" i="0" dirty="0">
                <a:effectLst/>
                <a:latin typeface="Calibri Light" panose="020F0302020204030204" pitchFamily="34" charset="0"/>
              </a:rPr>
              <a:t>​</a:t>
            </a:r>
            <a:endParaRPr lang="en-US" sz="40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55C2BF-BE20-AA62-7FAC-47CE1BCE55C3}"/>
              </a:ext>
            </a:extLst>
          </p:cNvPr>
          <p:cNvSpPr>
            <a:spLocks noGrp="1"/>
          </p:cNvSpPr>
          <p:nvPr>
            <p:ph idx="1"/>
          </p:nvPr>
        </p:nvSpPr>
        <p:spPr>
          <a:xfrm>
            <a:off x="838200" y="1929384"/>
            <a:ext cx="10515600" cy="4251960"/>
          </a:xfrm>
        </p:spPr>
        <p:txBody>
          <a:bodyPr>
            <a:normAutofit/>
          </a:bodyPr>
          <a:lstStyle/>
          <a:p>
            <a:pPr rtl="0" fontAlgn="base">
              <a:buFont typeface="Arial" panose="020B0604020202020204" pitchFamily="34" charset="0"/>
              <a:buChar char="•"/>
            </a:pPr>
            <a:r>
              <a:rPr lang="en-US" sz="1500" b="0" i="0" u="none" strike="noStrike" dirty="0">
                <a:effectLst/>
                <a:latin typeface="Calibri" panose="020F0502020204030204" pitchFamily="34" charset="0"/>
              </a:rPr>
              <a:t>Unique Challenges: </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1" fontAlgn="base"/>
            <a:r>
              <a:rPr lang="en-US" sz="1500" b="0" i="0" u="none" strike="noStrike" dirty="0">
                <a:effectLst/>
                <a:latin typeface="Calibri" panose="020F0502020204030204" pitchFamily="34" charset="0"/>
              </a:rPr>
              <a:t>Code-switching: Hinglish often involves seamless switching between Hindi and English within a single sentence or conversation.</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1" fontAlgn="base"/>
            <a:r>
              <a:rPr lang="en-US" sz="1500" b="0" i="0" u="none" strike="noStrike" dirty="0">
                <a:effectLst/>
                <a:latin typeface="Calibri" panose="020F0502020204030204" pitchFamily="34" charset="0"/>
              </a:rPr>
              <a:t>Orthographic Variations: Variability in spelling and writing conventions poses challenges for tokenization and normalization.</a:t>
            </a:r>
            <a:r>
              <a:rPr lang="en-US" sz="1500" b="0" i="0" dirty="0">
                <a:effectLst/>
                <a:latin typeface="Calibri" panose="020F0502020204030204" pitchFamily="34" charset="0"/>
              </a:rPr>
              <a:t>​</a:t>
            </a:r>
          </a:p>
          <a:p>
            <a:pPr marL="0" indent="0" rtl="0" fontAlgn="base">
              <a:buNone/>
            </a:pPr>
            <a:endParaRPr lang="en-US" sz="1500" b="0" i="0" dirty="0">
              <a:effectLst/>
              <a:latin typeface="Arial" panose="020B0604020202020204" pitchFamily="34" charset="0"/>
            </a:endParaRPr>
          </a:p>
          <a:p>
            <a:pPr rtl="0" fontAlgn="base">
              <a:buFont typeface="Arial" panose="020B0604020202020204" pitchFamily="34" charset="0"/>
              <a:buChar char="•"/>
            </a:pPr>
            <a:r>
              <a:rPr lang="en-US" sz="1500" b="0" i="0" u="none" strike="noStrike" dirty="0">
                <a:effectLst/>
                <a:latin typeface="Calibri" panose="020F0502020204030204" pitchFamily="34" charset="0"/>
              </a:rPr>
              <a:t>Innovative Approaches: </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1" fontAlgn="base"/>
            <a:r>
              <a:rPr lang="en-US" sz="1500" b="0" i="0" u="none" strike="noStrike" dirty="0">
                <a:effectLst/>
                <a:latin typeface="Calibri" panose="020F0502020204030204" pitchFamily="34" charset="0"/>
              </a:rPr>
              <a:t> Data Preprocessing:</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2" fontAlgn="base"/>
            <a:r>
              <a:rPr lang="en-US" sz="1500" b="0" i="0" u="none" strike="noStrike" dirty="0">
                <a:effectLst/>
                <a:latin typeface="Calibri" panose="020F0502020204030204" pitchFamily="34" charset="0"/>
              </a:rPr>
              <a:t>Normalize orthographic variations through tokenization, stemming, and lemmatization.</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2" fontAlgn="base"/>
            <a:r>
              <a:rPr lang="en-US" sz="1500" b="0" i="0" u="none" strike="noStrike" dirty="0">
                <a:effectLst/>
                <a:latin typeface="Calibri" panose="020F0502020204030204" pitchFamily="34" charset="0"/>
              </a:rPr>
              <a:t>Handle code-switching by incorporating language identification techniques and context-aware tokenization.</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2" fontAlgn="base"/>
            <a:r>
              <a:rPr lang="en-US" sz="1500" b="0" i="0" u="none" strike="noStrike" dirty="0">
                <a:effectLst/>
                <a:latin typeface="Calibri" panose="020F0502020204030204" pitchFamily="34" charset="0"/>
              </a:rPr>
              <a:t>Cleanse noisy data and remove irrelevant content to improve model performance.</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1" fontAlgn="base"/>
            <a:r>
              <a:rPr lang="en-US" sz="1500" b="0" i="0" u="none" strike="noStrike" dirty="0">
                <a:effectLst/>
                <a:latin typeface="Calibri" panose="020F0502020204030204" pitchFamily="34" charset="0"/>
              </a:rPr>
              <a:t> Model Adaptation:</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2" fontAlgn="base"/>
            <a:r>
              <a:rPr lang="en-US" sz="1500" b="0" i="0" u="none" strike="noStrike" dirty="0">
                <a:effectLst/>
                <a:latin typeface="Calibri" panose="020F0502020204030204" pitchFamily="34" charset="0"/>
              </a:rPr>
              <a:t>Train a baseline model (LSTM) and beat it by fine-tuning an advanced language model (mT5) on Hinglish-specific corpora to adapt to the linguistic nuances of the language.</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pPr lvl="2" fontAlgn="base"/>
            <a:r>
              <a:rPr lang="en-US" sz="1500" b="0" i="0" u="none" strike="noStrike" dirty="0">
                <a:effectLst/>
                <a:latin typeface="Calibri" panose="020F0502020204030204" pitchFamily="34" charset="0"/>
              </a:rPr>
              <a:t>Employ transfer learning techniques to leverage pre-trained models and improve performance on Hinglish tasks.</a:t>
            </a:r>
            <a:r>
              <a:rPr lang="en-US" sz="1500" b="0" i="0" dirty="0">
                <a:effectLst/>
                <a:latin typeface="Calibri" panose="020F0502020204030204" pitchFamily="34" charset="0"/>
              </a:rPr>
              <a:t>​</a:t>
            </a:r>
            <a:endParaRPr lang="en-US" sz="1500" b="0" i="0" dirty="0">
              <a:effectLst/>
              <a:latin typeface="Arial" panose="020B0604020202020204" pitchFamily="34" charset="0"/>
            </a:endParaRPr>
          </a:p>
          <a:p>
            <a:endParaRPr lang="en-US" sz="1500" dirty="0"/>
          </a:p>
        </p:txBody>
      </p:sp>
    </p:spTree>
    <p:extLst>
      <p:ext uri="{BB962C8B-B14F-4D97-AF65-F5344CB8AC3E}">
        <p14:creationId xmlns:p14="http://schemas.microsoft.com/office/powerpoint/2010/main" val="18567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EAE2E-65DE-6F30-B265-D64E91D5C324}"/>
              </a:ext>
            </a:extLst>
          </p:cNvPr>
          <p:cNvSpPr>
            <a:spLocks noGrp="1"/>
          </p:cNvSpPr>
          <p:nvPr>
            <p:ph type="title"/>
          </p:nvPr>
        </p:nvSpPr>
        <p:spPr>
          <a:xfrm>
            <a:off x="838200" y="556995"/>
            <a:ext cx="10515600" cy="1133693"/>
          </a:xfrm>
        </p:spPr>
        <p:txBody>
          <a:bodyPr>
            <a:normAutofit/>
          </a:bodyPr>
          <a:lstStyle/>
          <a:p>
            <a:r>
              <a:rPr lang="en-US" sz="5200" b="1" i="0" u="none" strike="noStrike">
                <a:effectLst/>
                <a:latin typeface="Calibri Light" panose="020F0302020204030204" pitchFamily="34" charset="0"/>
              </a:rPr>
              <a:t>Why will our Approach succeed?</a:t>
            </a:r>
            <a:r>
              <a:rPr lang="en-US" sz="5200" b="1" i="0">
                <a:effectLst/>
                <a:latin typeface="Calibri Light" panose="020F0302020204030204" pitchFamily="34" charset="0"/>
              </a:rPr>
              <a:t>​</a:t>
            </a:r>
            <a:endParaRPr lang="en-US" sz="5200" b="1"/>
          </a:p>
        </p:txBody>
      </p:sp>
      <p:graphicFrame>
        <p:nvGraphicFramePr>
          <p:cNvPr id="18" name="Content Placeholder 2">
            <a:extLst>
              <a:ext uri="{FF2B5EF4-FFF2-40B4-BE49-F238E27FC236}">
                <a16:creationId xmlns:a16="http://schemas.microsoft.com/office/drawing/2014/main" id="{587DD318-4FBB-8738-0F91-05B3DC41701A}"/>
              </a:ext>
            </a:extLst>
          </p:cNvPr>
          <p:cNvGraphicFramePr>
            <a:graphicFrameLocks noGrp="1"/>
          </p:cNvGraphicFramePr>
          <p:nvPr>
            <p:ph idx="1"/>
            <p:extLst>
              <p:ext uri="{D42A27DB-BD31-4B8C-83A1-F6EECF244321}">
                <p14:modId xmlns:p14="http://schemas.microsoft.com/office/powerpoint/2010/main" val="22943244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699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3E4634-592B-FB34-0722-1750D7D0EFD9}"/>
              </a:ext>
            </a:extLst>
          </p:cNvPr>
          <p:cNvSpPr>
            <a:spLocks noGrp="1"/>
          </p:cNvSpPr>
          <p:nvPr>
            <p:ph type="title"/>
          </p:nvPr>
        </p:nvSpPr>
        <p:spPr>
          <a:xfrm>
            <a:off x="838200" y="365125"/>
            <a:ext cx="10515600" cy="1325563"/>
          </a:xfrm>
        </p:spPr>
        <p:txBody>
          <a:bodyPr>
            <a:normAutofit/>
          </a:bodyPr>
          <a:lstStyle/>
          <a:p>
            <a:r>
              <a:rPr lang="en-US" sz="5400" b="1" i="0" u="none" strike="noStrike" dirty="0">
                <a:effectLst/>
                <a:latin typeface="Calibri Light" panose="020F0302020204030204" pitchFamily="34" charset="0"/>
              </a:rPr>
              <a:t>Differences from Existing Methods</a:t>
            </a:r>
            <a:r>
              <a:rPr lang="en-US" sz="5400" b="1" i="0" dirty="0">
                <a:effectLst/>
                <a:latin typeface="Calibri Light" panose="020F0302020204030204" pitchFamily="34" charset="0"/>
              </a:rPr>
              <a:t>​</a:t>
            </a:r>
            <a:endParaRPr lang="en-US" sz="5400" b="1"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C7BFB0-D341-40BC-5FF6-F0E7D9EC12A2}"/>
              </a:ext>
            </a:extLst>
          </p:cNvPr>
          <p:cNvSpPr>
            <a:spLocks noGrp="1"/>
          </p:cNvSpPr>
          <p:nvPr>
            <p:ph idx="1"/>
          </p:nvPr>
        </p:nvSpPr>
        <p:spPr>
          <a:xfrm>
            <a:off x="838200" y="1929384"/>
            <a:ext cx="10853928" cy="4235672"/>
          </a:xfrm>
        </p:spPr>
        <p:txBody>
          <a:bodyPr>
            <a:normAutofit/>
          </a:bodyPr>
          <a:lstStyle/>
          <a:p>
            <a:pPr marL="0" indent="0" rtl="0" fontAlgn="base">
              <a:buNone/>
            </a:pPr>
            <a:r>
              <a:rPr lang="en-US" sz="2000" b="0" i="0" dirty="0">
                <a:effectLst/>
                <a:latin typeface="Calibri" panose="020F0502020204030204" pitchFamily="34" charset="0"/>
              </a:rPr>
              <a:t>​</a:t>
            </a:r>
            <a:endParaRPr lang="en-US" sz="20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Hinglish data complexity arises from its linguistic hybridity, orthographic variations, semantic ambiguity, and socio-cultural nuances, setting it apart from language models such as those designed for English.</a:t>
            </a:r>
            <a:r>
              <a:rPr lang="en-US" sz="1600" b="0" i="0" dirty="0">
                <a:effectLst/>
                <a:latin typeface="Calibri" panose="020F0502020204030204" pitchFamily="34" charset="0"/>
              </a:rPr>
              <a:t>​</a:t>
            </a:r>
          </a:p>
          <a:p>
            <a:pPr rtl="0" fontAlgn="base">
              <a:buFont typeface="Arial" panose="020B0604020202020204" pitchFamily="34" charset="0"/>
              <a:buChar char="•"/>
            </a:pPr>
            <a:endParaRPr lang="en-US" sz="16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Addressing the unique challenges of Hinglish data requires specialized approaches in data preprocessing, model adaptation, and evaluation, distinct from strategies employed for monolingual languages.</a:t>
            </a:r>
            <a:r>
              <a:rPr lang="en-US" sz="1600" b="0" i="0" dirty="0">
                <a:effectLst/>
                <a:latin typeface="Calibri" panose="020F0502020204030204" pitchFamily="34" charset="0"/>
              </a:rPr>
              <a:t>​</a:t>
            </a:r>
          </a:p>
          <a:p>
            <a:pPr rtl="0" fontAlgn="base">
              <a:buFont typeface="Arial" panose="020B0604020202020204" pitchFamily="34" charset="0"/>
              <a:buChar char="•"/>
            </a:pPr>
            <a:endParaRPr lang="en-US" sz="16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Unlike existing methods tailored for English, our approach centers specifically on addressing the challenges posed by Hinglish to deliver more accurate and contextually relevant auto-completion suggestions.</a:t>
            </a:r>
            <a:r>
              <a:rPr lang="en-US" sz="1600" b="0" i="0" dirty="0">
                <a:effectLst/>
                <a:latin typeface="Calibri" panose="020F0502020204030204" pitchFamily="34" charset="0"/>
              </a:rPr>
              <a:t>​</a:t>
            </a:r>
          </a:p>
          <a:p>
            <a:pPr rtl="0" fontAlgn="base">
              <a:buFont typeface="Arial" panose="020B0604020202020204" pitchFamily="34" charset="0"/>
              <a:buChar char="•"/>
            </a:pPr>
            <a:endParaRPr lang="en-US" sz="1600" b="0" i="0" dirty="0">
              <a:effectLst/>
              <a:latin typeface="Arial" panose="020B0604020202020204" pitchFamily="34" charset="0"/>
            </a:endParaRPr>
          </a:p>
          <a:p>
            <a:pPr rtl="0" fontAlgn="base">
              <a:buFont typeface="Arial" panose="020B0604020202020204" pitchFamily="34" charset="0"/>
              <a:buChar char="•"/>
            </a:pPr>
            <a:r>
              <a:rPr lang="en-US" sz="1600" b="0" i="0" u="none" strike="noStrike" dirty="0">
                <a:effectLst/>
                <a:latin typeface="Calibri" panose="020F0502020204030204" pitchFamily="34" charset="0"/>
              </a:rPr>
              <a:t>Recognizing the diversity of writing styles and expressions within Hinglish, our approach prioritizes adaptability. Through extensive experimentation with different architectures and meticulous fine-tuning of parameters, our model adeptly adjusts to varying linguistic nuances, ensuring optimal performance across a spectrum of contexts.</a:t>
            </a:r>
            <a:r>
              <a:rPr lang="en-US" sz="1600" b="0" i="0" dirty="0">
                <a:effectLst/>
                <a:latin typeface="Calibri" panose="020F0502020204030204" pitchFamily="34" charset="0"/>
              </a:rPr>
              <a:t>​</a:t>
            </a:r>
            <a:endParaRPr lang="en-US" sz="1600" b="0" i="0" dirty="0">
              <a:effectLst/>
              <a:latin typeface="Arial" panose="020B0604020202020204" pitchFamily="34" charset="0"/>
            </a:endParaRPr>
          </a:p>
          <a:p>
            <a:pPr marL="0" indent="0" rtl="0" fontAlgn="base">
              <a:buNone/>
            </a:pPr>
            <a:endParaRPr lang="en-US" sz="2000" b="0" i="0" dirty="0">
              <a:effectLst/>
              <a:latin typeface="Segoe UI" panose="020B0502040204020203" pitchFamily="34" charset="0"/>
            </a:endParaRPr>
          </a:p>
          <a:p>
            <a:pPr marL="0" indent="0">
              <a:buNone/>
            </a:pPr>
            <a:endParaRPr lang="en-US" sz="2000" dirty="0"/>
          </a:p>
        </p:txBody>
      </p:sp>
    </p:spTree>
    <p:extLst>
      <p:ext uri="{BB962C8B-B14F-4D97-AF65-F5344CB8AC3E}">
        <p14:creationId xmlns:p14="http://schemas.microsoft.com/office/powerpoint/2010/main" val="179240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93436F9-DD5F-CD94-31AF-C14EE53A1D1D}"/>
              </a:ext>
            </a:extLst>
          </p:cNvPr>
          <p:cNvPicPr>
            <a:picLocks noChangeAspect="1"/>
          </p:cNvPicPr>
          <p:nvPr/>
        </p:nvPicPr>
        <p:blipFill rotWithShape="1">
          <a:blip r:embed="rId2">
            <a:duotone>
              <a:schemeClr val="bg2">
                <a:shade val="45000"/>
                <a:satMod val="135000"/>
              </a:schemeClr>
              <a:prstClr val="white"/>
            </a:duotone>
          </a:blip>
          <a:srcRect t="11931" b="380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8CD06-BAE5-DFE6-1B6E-3397AFB9A138}"/>
              </a:ext>
            </a:extLst>
          </p:cNvPr>
          <p:cNvSpPr>
            <a:spLocks noGrp="1"/>
          </p:cNvSpPr>
          <p:nvPr>
            <p:ph type="title"/>
          </p:nvPr>
        </p:nvSpPr>
        <p:spPr>
          <a:xfrm>
            <a:off x="838200" y="365125"/>
            <a:ext cx="10515600" cy="1325563"/>
          </a:xfrm>
        </p:spPr>
        <p:txBody>
          <a:bodyPr>
            <a:normAutofit/>
          </a:bodyPr>
          <a:lstStyle/>
          <a:p>
            <a:r>
              <a:rPr lang="en-US" b="1" i="0" u="none" strike="noStrike" dirty="0">
                <a:effectLst/>
              </a:rPr>
              <a:t>What are the Challenges?</a:t>
            </a:r>
            <a:r>
              <a:rPr lang="en-US" b="0" i="0" dirty="0">
                <a:effectLst/>
              </a:rPr>
              <a:t>​</a:t>
            </a:r>
            <a:endParaRPr lang="en-US" dirty="0"/>
          </a:p>
        </p:txBody>
      </p:sp>
      <p:graphicFrame>
        <p:nvGraphicFramePr>
          <p:cNvPr id="17" name="Content Placeholder 2">
            <a:extLst>
              <a:ext uri="{FF2B5EF4-FFF2-40B4-BE49-F238E27FC236}">
                <a16:creationId xmlns:a16="http://schemas.microsoft.com/office/drawing/2014/main" id="{D52B68C8-3E2D-88D2-DD75-FD5745BACC9A}"/>
              </a:ext>
            </a:extLst>
          </p:cNvPr>
          <p:cNvGraphicFramePr>
            <a:graphicFrameLocks noGrp="1"/>
          </p:cNvGraphicFramePr>
          <p:nvPr>
            <p:ph idx="1"/>
            <p:extLst>
              <p:ext uri="{D42A27DB-BD31-4B8C-83A1-F6EECF244321}">
                <p14:modId xmlns:p14="http://schemas.microsoft.com/office/powerpoint/2010/main" val="1202550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09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EA0FF-A914-90F3-3B85-8B0032A8CE66}"/>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fontAlgn="base"/>
            <a:r>
              <a:rPr lang="en-US" sz="6600" b="1" kern="1200" dirty="0">
                <a:solidFill>
                  <a:schemeClr val="tx1"/>
                </a:solidFill>
                <a:latin typeface="+mj-lt"/>
                <a:ea typeface="+mj-ea"/>
                <a:cs typeface="+mj-cs"/>
              </a:rPr>
              <a:t>Timeline</a:t>
            </a:r>
          </a:p>
        </p:txBody>
      </p:sp>
      <p:sp>
        <p:nvSpPr>
          <p:cNvPr id="104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FF73C1B-AD03-29AB-2E37-901CEAA991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1893" y="2233512"/>
            <a:ext cx="10608214" cy="400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87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283CF5BD6E184EBB114AB5BF42FDDA" ma:contentTypeVersion="4" ma:contentTypeDescription="Create a new document." ma:contentTypeScope="" ma:versionID="d0fc7a805a390b28882d7d1bf7d8f441">
  <xsd:schema xmlns:xsd="http://www.w3.org/2001/XMLSchema" xmlns:xs="http://www.w3.org/2001/XMLSchema" xmlns:p="http://schemas.microsoft.com/office/2006/metadata/properties" xmlns:ns3="8dfe1dd4-c501-434a-ba20-932fcbb3c16d" targetNamespace="http://schemas.microsoft.com/office/2006/metadata/properties" ma:root="true" ma:fieldsID="359cc2e642e5405bcf536282227d54f4" ns3:_="">
    <xsd:import namespace="8dfe1dd4-c501-434a-ba20-932fcbb3c16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fe1dd4-c501-434a-ba20-932fcbb3c1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ECEB96-2573-428B-80E4-3634063E85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fe1dd4-c501-434a-ba20-932fcbb3c1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34188A-4B36-42AB-AEA5-90B2E395485C}">
  <ds:schemaRefs>
    <ds:schemaRef ds:uri="http://schemas.microsoft.com/sharepoint/v3/contenttype/forms"/>
  </ds:schemaRefs>
</ds:datastoreItem>
</file>

<file path=customXml/itemProps3.xml><?xml version="1.0" encoding="utf-8"?>
<ds:datastoreItem xmlns:ds="http://schemas.openxmlformats.org/officeDocument/2006/customXml" ds:itemID="{D9A2E050-E970-4381-B796-FA05B0383B79}">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http://www.w3.org/XML/1998/namespace"/>
    <ds:schemaRef ds:uri="8dfe1dd4-c501-434a-ba20-932fcbb3c16d"/>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459</TotalTime>
  <Words>1341</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vt:lpstr>
      <vt:lpstr>Calibri Light</vt:lpstr>
      <vt:lpstr>Segoe UI</vt:lpstr>
      <vt:lpstr>Office Theme</vt:lpstr>
      <vt:lpstr>Advancing Hinglish Language Modeling: Text generation for Auto Completion</vt:lpstr>
      <vt:lpstr>Introduction​</vt:lpstr>
      <vt:lpstr>Goals​</vt:lpstr>
      <vt:lpstr>Current Approaches and their Shortcomings​</vt:lpstr>
      <vt:lpstr>Our Approach - Handling Hinglish Complexity​</vt:lpstr>
      <vt:lpstr>Why will our Approach succeed?​</vt:lpstr>
      <vt:lpstr>Differences from Existing Methods​</vt:lpstr>
      <vt:lpstr>What are the Challenges?​</vt:lpstr>
      <vt:lpstr>Timeline</vt:lpstr>
      <vt:lpstr>Methodology for Evaluation - I​</vt:lpstr>
      <vt:lpstr>Methodology for Evaluation - II​</vt:lpstr>
      <vt:lpstr>Conclusion​</vt:lpstr>
      <vt:lpstr>Questions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generation for Hinglish Auto-Complete</dc:title>
  <dc:creator>Jitesh Parapoil</dc:creator>
  <cp:lastModifiedBy>Chetan Choudhary</cp:lastModifiedBy>
  <cp:revision>3</cp:revision>
  <dcterms:created xsi:type="dcterms:W3CDTF">2024-04-05T05:59:41Z</dcterms:created>
  <dcterms:modified xsi:type="dcterms:W3CDTF">2024-04-05T20:30:12Z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0x0101006F283CF5BD6E184EBB114AB5BF42FDDA</vt:lpwstr>
  </property>
</Properties>
</file>