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Nunito"/>
      <p:regular r:id="rId37"/>
      <p:bold r:id="rId38"/>
      <p:italic r:id="rId39"/>
      <p:boldItalic r:id="rId40"/>
    </p:embeddedFont>
    <p:embeddedFont>
      <p:font typeface="Lato"/>
      <p:regular r:id="rId41"/>
      <p:bold r:id="rId42"/>
      <p:italic r:id="rId43"/>
      <p:boldItalic r:id="rId44"/>
    </p:embeddedFont>
    <p:embeddedFont>
      <p:font typeface="PT Sans Narrow"/>
      <p:regular r:id="rId45"/>
      <p:bold r:id="rId46"/>
    </p:embeddedFont>
    <p:embeddedFont>
      <p:font typeface="Bell MT"/>
      <p:regular r:id="rId47"/>
      <p:bold r:id="rId48"/>
      <p:italic r:id="rId49"/>
      <p:boldItalic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3428EF-B5C4-45C6-A2FF-131D76E82C62}">
  <a:tblStyle styleId="{9C3428EF-B5C4-45C6-A2FF-131D76E82C6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42" Type="http://schemas.openxmlformats.org/officeDocument/2006/relationships/font" Target="fonts/Lato-bold.fntdata"/><Relationship Id="rId41" Type="http://schemas.openxmlformats.org/officeDocument/2006/relationships/font" Target="fonts/Lato-regular.fntdata"/><Relationship Id="rId44" Type="http://schemas.openxmlformats.org/officeDocument/2006/relationships/font" Target="fonts/Lato-boldItalic.fntdata"/><Relationship Id="rId43" Type="http://schemas.openxmlformats.org/officeDocument/2006/relationships/font" Target="fonts/Lato-italic.fntdata"/><Relationship Id="rId46" Type="http://schemas.openxmlformats.org/officeDocument/2006/relationships/font" Target="fonts/PTSansNarrow-bold.fntdata"/><Relationship Id="rId45"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BellMT-bold.fntdata"/><Relationship Id="rId47" Type="http://schemas.openxmlformats.org/officeDocument/2006/relationships/font" Target="fonts/BellMT-regular.fntdata"/><Relationship Id="rId49" Type="http://schemas.openxmlformats.org/officeDocument/2006/relationships/font" Target="fonts/BellM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aleway-regular.fntdata"/><Relationship Id="rId32" Type="http://schemas.openxmlformats.org/officeDocument/2006/relationships/slide" Target="slides/slide26.xml"/><Relationship Id="rId35" Type="http://schemas.openxmlformats.org/officeDocument/2006/relationships/font" Target="fonts/Raleway-italic.fntdata"/><Relationship Id="rId34" Type="http://schemas.openxmlformats.org/officeDocument/2006/relationships/font" Target="fonts/Raleway-bold.fntdata"/><Relationship Id="rId37" Type="http://schemas.openxmlformats.org/officeDocument/2006/relationships/font" Target="fonts/Nunito-regular.fntdata"/><Relationship Id="rId36" Type="http://schemas.openxmlformats.org/officeDocument/2006/relationships/font" Target="fonts/Raleway-boldItalic.fntdata"/><Relationship Id="rId39" Type="http://schemas.openxmlformats.org/officeDocument/2006/relationships/font" Target="fonts/Nunito-italic.fntdata"/><Relationship Id="rId38" Type="http://schemas.openxmlformats.org/officeDocument/2006/relationships/font" Target="fonts/Nunit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regular.fntdata"/><Relationship Id="rId50" Type="http://schemas.openxmlformats.org/officeDocument/2006/relationships/font" Target="fonts/BellMT-boldItalic.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226ec969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226ec969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226ec969e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226ec969e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226ec969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226ec969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226ec969e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226ec969e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1e3424562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1e3424562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1e3424562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1e3424562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1e3424562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1e3424562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1e3424562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1e3424562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1e3424562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1e3424562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1e3424562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1e3424562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1e3424562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1e3424562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1e3424562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1e3424562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226ec969e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226ec969e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226ec969e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226ec969e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1e3424562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1e3424562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1e3424562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1e3424562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1e3424562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1e3424562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23b7513e7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23b7513e7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1e3424562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1e3424562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226ec96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226ec96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226ec96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226ec96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226ec969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226ec969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226ec969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226ec9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226ec969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226ec969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226ec969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226ec969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medium.com/improving-search-engine-with-a-data-mining/data-mining-22fbebe5c38a" TargetMode="External"/><Relationship Id="rId4" Type="http://schemas.openxmlformats.org/officeDocument/2006/relationships/hyperlink" Target="https://www.shopify.in/encyclopedia/customer-segmentation" TargetMode="External"/><Relationship Id="rId5" Type="http://schemas.openxmlformats.org/officeDocument/2006/relationships/hyperlink" Target="http://rasbt.github.io/mlxtend/user_guide/frequent_patterns/association_rules/" TargetMode="External"/><Relationship Id="rId6" Type="http://schemas.openxmlformats.org/officeDocument/2006/relationships/hyperlink" Target="https://www.geeksforgeeks.org/apriori-algorith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puneetbhaya/online-retai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13"/>
          <p:cNvSpPr txBox="1"/>
          <p:nvPr>
            <p:ph idx="4294967295" type="ctrTitle"/>
          </p:nvPr>
        </p:nvSpPr>
        <p:spPr>
          <a:xfrm>
            <a:off x="965400" y="1891038"/>
            <a:ext cx="7213200" cy="1872900"/>
          </a:xfrm>
          <a:prstGeom prst="rect">
            <a:avLst/>
          </a:prstGeom>
        </p:spPr>
        <p:txBody>
          <a:bodyPr anchorCtr="0" anchor="t" bIns="91425" lIns="91425" spcFirstLastPara="1" rIns="91425" wrap="square" tIns="91425">
            <a:normAutofit fontScale="90000"/>
          </a:bodyPr>
          <a:lstStyle/>
          <a:p>
            <a:pPr indent="0" lvl="0" marL="0" rtl="0" algn="ctr">
              <a:lnSpc>
                <a:spcPct val="90000"/>
              </a:lnSpc>
              <a:spcBef>
                <a:spcPts val="0"/>
              </a:spcBef>
              <a:spcAft>
                <a:spcPts val="0"/>
              </a:spcAft>
              <a:buClr>
                <a:srgbClr val="A1E8D9"/>
              </a:buClr>
              <a:buSzPct val="100000"/>
              <a:buFont typeface="Bell MT"/>
              <a:buNone/>
            </a:pPr>
            <a:r>
              <a:rPr lang="en" sz="4400" u="sng">
                <a:solidFill>
                  <a:srgbClr val="000000"/>
                </a:solidFill>
                <a:latin typeface="Bell MT"/>
                <a:ea typeface="Bell MT"/>
                <a:cs typeface="Bell MT"/>
                <a:sym typeface="Bell MT"/>
              </a:rPr>
              <a:t>DATA ANALYSIS ON</a:t>
            </a:r>
            <a:br>
              <a:rPr lang="en" sz="4400" u="sng">
                <a:solidFill>
                  <a:srgbClr val="000000"/>
                </a:solidFill>
                <a:latin typeface="Bell MT"/>
                <a:ea typeface="Bell MT"/>
                <a:cs typeface="Bell MT"/>
                <a:sym typeface="Bell MT"/>
              </a:rPr>
            </a:br>
            <a:r>
              <a:rPr lang="en" sz="4400" u="sng">
                <a:solidFill>
                  <a:srgbClr val="000000"/>
                </a:solidFill>
                <a:latin typeface="Bell MT"/>
                <a:ea typeface="Bell MT"/>
                <a:cs typeface="Bell MT"/>
                <a:sym typeface="Bell MT"/>
              </a:rPr>
              <a:t> ONLINE RETAIL</a:t>
            </a:r>
            <a:r>
              <a:rPr lang="en" sz="4400" u="sng">
                <a:solidFill>
                  <a:srgbClr val="000000"/>
                </a:solidFill>
                <a:latin typeface="Bell MT"/>
                <a:ea typeface="Bell MT"/>
                <a:cs typeface="Bell MT"/>
                <a:sym typeface="Bell MT"/>
              </a:rPr>
              <a:t> DATASET</a:t>
            </a:r>
            <a:endParaRPr sz="4400" u="sng">
              <a:solidFill>
                <a:srgbClr val="000000"/>
              </a:solidFill>
              <a:latin typeface="Bell MT"/>
              <a:ea typeface="Bell MT"/>
              <a:cs typeface="Bell MT"/>
              <a:sym typeface="Bell MT"/>
            </a:endParaRPr>
          </a:p>
          <a:p>
            <a:pPr indent="0" lvl="0" marL="0" rtl="0" algn="l">
              <a:spcBef>
                <a:spcPts val="0"/>
              </a:spcBef>
              <a:spcAft>
                <a:spcPts val="0"/>
              </a:spcAft>
              <a:buNone/>
            </a:pPr>
            <a:r>
              <a:t/>
            </a:r>
            <a:endParaRPr>
              <a:solidFill>
                <a:srgbClr val="000000"/>
              </a:solidFill>
            </a:endParaRPr>
          </a:p>
        </p:txBody>
      </p:sp>
      <p:sp>
        <p:nvSpPr>
          <p:cNvPr id="87" name="Google Shape;87;p13"/>
          <p:cNvSpPr txBox="1"/>
          <p:nvPr>
            <p:ph idx="1" type="body"/>
          </p:nvPr>
        </p:nvSpPr>
        <p:spPr>
          <a:xfrm>
            <a:off x="2674325" y="4027375"/>
            <a:ext cx="5998800" cy="598800"/>
          </a:xfrm>
          <a:prstGeom prst="rect">
            <a:avLst/>
          </a:prstGeom>
        </p:spPr>
        <p:txBody>
          <a:bodyPr anchorCtr="0" anchor="ctr" bIns="91425" lIns="91425" spcFirstLastPara="1" rIns="91425" wrap="square" tIns="91425">
            <a:noAutofit/>
          </a:bodyPr>
          <a:lstStyle/>
          <a:p>
            <a:pPr indent="0" lvl="0" marL="0" rtl="0" algn="r">
              <a:lnSpc>
                <a:spcPct val="70000"/>
              </a:lnSpc>
              <a:spcBef>
                <a:spcPts val="0"/>
              </a:spcBef>
              <a:spcAft>
                <a:spcPts val="0"/>
              </a:spcAft>
              <a:buClr>
                <a:srgbClr val="A1E8D9"/>
              </a:buClr>
              <a:buSzPts val="960"/>
              <a:buFont typeface="Arial"/>
              <a:buNone/>
            </a:pPr>
            <a:r>
              <a:rPr b="1" lang="en" sz="1879">
                <a:solidFill>
                  <a:srgbClr val="000000"/>
                </a:solidFill>
                <a:latin typeface="Bell MT"/>
                <a:ea typeface="Bell MT"/>
                <a:cs typeface="Bell MT"/>
                <a:sym typeface="Bell MT"/>
              </a:rPr>
              <a:t>Group Members :</a:t>
            </a:r>
            <a:endParaRPr b="1" sz="1879">
              <a:solidFill>
                <a:srgbClr val="000000"/>
              </a:solidFill>
              <a:latin typeface="Bell MT"/>
              <a:ea typeface="Bell MT"/>
              <a:cs typeface="Bell MT"/>
              <a:sym typeface="Bell MT"/>
            </a:endParaRPr>
          </a:p>
          <a:p>
            <a:pPr indent="0" lvl="0" marL="0" rtl="0" algn="r">
              <a:lnSpc>
                <a:spcPct val="70000"/>
              </a:lnSpc>
              <a:spcBef>
                <a:spcPts val="1000"/>
              </a:spcBef>
              <a:spcAft>
                <a:spcPts val="0"/>
              </a:spcAft>
              <a:buClr>
                <a:srgbClr val="A1E8D9"/>
              </a:buClr>
              <a:buSzPts val="960"/>
              <a:buFont typeface="Arial"/>
              <a:buNone/>
            </a:pPr>
            <a:r>
              <a:rPr b="1" lang="en" sz="1879">
                <a:solidFill>
                  <a:srgbClr val="000000"/>
                </a:solidFill>
                <a:latin typeface="Bell MT"/>
                <a:ea typeface="Bell MT"/>
                <a:cs typeface="Bell MT"/>
                <a:sym typeface="Bell MT"/>
              </a:rPr>
              <a:t>Hinal, Mukund, Shridhar, Mrinal, Keerti</a:t>
            </a:r>
            <a:endParaRPr b="1" sz="1120"/>
          </a:p>
        </p:txBody>
      </p:sp>
      <p:sp>
        <p:nvSpPr>
          <p:cNvPr id="88" name="Google Shape;88;p13"/>
          <p:cNvSpPr txBox="1"/>
          <p:nvPr/>
        </p:nvSpPr>
        <p:spPr>
          <a:xfrm>
            <a:off x="3284400" y="297450"/>
            <a:ext cx="1090800" cy="5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89" name="Google Shape;89;p13"/>
          <p:cNvPicPr preferRelativeResize="0"/>
          <p:nvPr/>
        </p:nvPicPr>
        <p:blipFill>
          <a:blip r:embed="rId3">
            <a:alphaModFix/>
          </a:blip>
          <a:stretch>
            <a:fillRect/>
          </a:stretch>
        </p:blipFill>
        <p:spPr>
          <a:xfrm>
            <a:off x="3799125" y="297450"/>
            <a:ext cx="1604650" cy="1203500"/>
          </a:xfrm>
          <a:prstGeom prst="rect">
            <a:avLst/>
          </a:prstGeom>
          <a:noFill/>
          <a:ln>
            <a:noFill/>
          </a:ln>
        </p:spPr>
      </p:pic>
      <p:sp>
        <p:nvSpPr>
          <p:cNvPr id="90" name="Google Shape;90;p13"/>
          <p:cNvSpPr txBox="1"/>
          <p:nvPr/>
        </p:nvSpPr>
        <p:spPr>
          <a:xfrm>
            <a:off x="545325" y="3978475"/>
            <a:ext cx="3333900" cy="69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50">
                <a:latin typeface="Bell MT"/>
                <a:ea typeface="Bell MT"/>
                <a:cs typeface="Bell MT"/>
                <a:sym typeface="Bell MT"/>
              </a:rPr>
              <a:t>Guided By,</a:t>
            </a:r>
            <a:endParaRPr b="1" sz="1750">
              <a:latin typeface="Bell MT"/>
              <a:ea typeface="Bell MT"/>
              <a:cs typeface="Bell MT"/>
              <a:sym typeface="Bell MT"/>
            </a:endParaRPr>
          </a:p>
          <a:p>
            <a:pPr indent="0" lvl="0" marL="0" rtl="0" algn="l">
              <a:lnSpc>
                <a:spcPct val="90000"/>
              </a:lnSpc>
              <a:spcBef>
                <a:spcPts val="0"/>
              </a:spcBef>
              <a:spcAft>
                <a:spcPts val="0"/>
              </a:spcAft>
              <a:buNone/>
            </a:pPr>
            <a:r>
              <a:rPr b="1" lang="en" sz="1750">
                <a:latin typeface="Bell MT"/>
                <a:ea typeface="Bell MT"/>
                <a:cs typeface="Bell MT"/>
                <a:sym typeface="Bell MT"/>
              </a:rPr>
              <a:t>Shri. D. K. Patel</a:t>
            </a:r>
            <a:endParaRPr b="1" sz="1750">
              <a:latin typeface="Bell MT"/>
              <a:ea typeface="Bell MT"/>
              <a:cs typeface="Bell MT"/>
              <a:sym typeface="Bell M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82750" y="50065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u="sng">
                <a:latin typeface="Bell MT"/>
                <a:ea typeface="Bell MT"/>
                <a:cs typeface="Bell MT"/>
                <a:sym typeface="Bell MT"/>
              </a:rPr>
              <a:t>CUSTOMER SEGMENTATION</a:t>
            </a:r>
            <a:endParaRPr sz="3000" u="sng">
              <a:latin typeface="Bell MT"/>
              <a:ea typeface="Bell MT"/>
              <a:cs typeface="Bell MT"/>
              <a:sym typeface="Bell MT"/>
            </a:endParaRPr>
          </a:p>
        </p:txBody>
      </p:sp>
      <p:sp>
        <p:nvSpPr>
          <p:cNvPr id="148" name="Google Shape;148;p22"/>
          <p:cNvSpPr txBox="1"/>
          <p:nvPr/>
        </p:nvSpPr>
        <p:spPr>
          <a:xfrm>
            <a:off x="311700" y="1685575"/>
            <a:ext cx="3357000" cy="19509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695D46"/>
              </a:buClr>
              <a:buSzPts val="1700"/>
              <a:buFont typeface="Open Sans"/>
              <a:buChar char="●"/>
            </a:pPr>
            <a:r>
              <a:rPr lang="en" sz="1700">
                <a:solidFill>
                  <a:srgbClr val="342E22"/>
                </a:solidFill>
                <a:latin typeface="Bell MT"/>
                <a:ea typeface="Bell MT"/>
                <a:cs typeface="Bell MT"/>
                <a:sym typeface="Bell MT"/>
              </a:rPr>
              <a:t>Customer segmentation is the process of dividing customers into groups based on common characteristics so companies can market to each group effectively and appropriately.</a:t>
            </a:r>
            <a:endParaRPr sz="1700">
              <a:latin typeface="Lato"/>
              <a:ea typeface="Lato"/>
              <a:cs typeface="Lato"/>
              <a:sym typeface="Lato"/>
            </a:endParaRPr>
          </a:p>
        </p:txBody>
      </p:sp>
      <p:pic>
        <p:nvPicPr>
          <p:cNvPr id="149" name="Google Shape;149;p22"/>
          <p:cNvPicPr preferRelativeResize="0"/>
          <p:nvPr/>
        </p:nvPicPr>
        <p:blipFill rotWithShape="1">
          <a:blip r:embed="rId3">
            <a:alphaModFix/>
          </a:blip>
          <a:srcRect b="0" l="0" r="0" t="0"/>
          <a:stretch/>
        </p:blipFill>
        <p:spPr>
          <a:xfrm>
            <a:off x="4167949" y="1543974"/>
            <a:ext cx="4303199" cy="2434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1051700" y="463475"/>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000" u="sng">
                <a:latin typeface="Bell MT"/>
                <a:ea typeface="Bell MT"/>
                <a:cs typeface="Bell MT"/>
                <a:sym typeface="Bell MT"/>
              </a:rPr>
              <a:t>CUSTOMER SEGMENTATION</a:t>
            </a:r>
            <a:endParaRPr/>
          </a:p>
        </p:txBody>
      </p:sp>
      <p:pic>
        <p:nvPicPr>
          <p:cNvPr id="155" name="Google Shape;155;p23"/>
          <p:cNvPicPr preferRelativeResize="0"/>
          <p:nvPr/>
        </p:nvPicPr>
        <p:blipFill>
          <a:blip r:embed="rId3">
            <a:alphaModFix/>
          </a:blip>
          <a:stretch>
            <a:fillRect/>
          </a:stretch>
        </p:blipFill>
        <p:spPr>
          <a:xfrm>
            <a:off x="316275" y="1182738"/>
            <a:ext cx="8511450" cy="1641438"/>
          </a:xfrm>
          <a:prstGeom prst="rect">
            <a:avLst/>
          </a:prstGeom>
          <a:noFill/>
          <a:ln cap="flat" cmpd="sng" w="9525">
            <a:solidFill>
              <a:srgbClr val="050403"/>
            </a:solidFill>
            <a:prstDash val="solid"/>
            <a:miter lim="8000"/>
            <a:headEnd len="sm" w="sm" type="none"/>
            <a:tailEnd len="sm" w="sm" type="none"/>
          </a:ln>
        </p:spPr>
      </p:pic>
      <p:pic>
        <p:nvPicPr>
          <p:cNvPr id="156" name="Google Shape;156;p23"/>
          <p:cNvPicPr preferRelativeResize="0"/>
          <p:nvPr/>
        </p:nvPicPr>
        <p:blipFill>
          <a:blip r:embed="rId4">
            <a:alphaModFix/>
          </a:blip>
          <a:stretch>
            <a:fillRect/>
          </a:stretch>
        </p:blipFill>
        <p:spPr>
          <a:xfrm>
            <a:off x="4440275" y="2926325"/>
            <a:ext cx="4588026" cy="1996700"/>
          </a:xfrm>
          <a:prstGeom prst="rect">
            <a:avLst/>
          </a:prstGeom>
          <a:noFill/>
          <a:ln>
            <a:noFill/>
          </a:ln>
        </p:spPr>
      </p:pic>
      <p:pic>
        <p:nvPicPr>
          <p:cNvPr id="157" name="Google Shape;157;p23"/>
          <p:cNvPicPr preferRelativeResize="0"/>
          <p:nvPr/>
        </p:nvPicPr>
        <p:blipFill>
          <a:blip r:embed="rId5">
            <a:alphaModFix/>
          </a:blip>
          <a:stretch>
            <a:fillRect/>
          </a:stretch>
        </p:blipFill>
        <p:spPr>
          <a:xfrm>
            <a:off x="152400" y="2926325"/>
            <a:ext cx="4135475" cy="199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828600" y="58740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u="sng">
                <a:latin typeface="Bell MT"/>
                <a:ea typeface="Bell MT"/>
                <a:cs typeface="Bell MT"/>
                <a:sym typeface="Bell MT"/>
              </a:rPr>
              <a:t>DISTRIBUTION OF RFM</a:t>
            </a:r>
            <a:endParaRPr sz="3000" u="sng">
              <a:latin typeface="Bell MT"/>
              <a:ea typeface="Bell MT"/>
              <a:cs typeface="Bell MT"/>
              <a:sym typeface="Bell MT"/>
            </a:endParaRPr>
          </a:p>
        </p:txBody>
      </p:sp>
      <p:pic>
        <p:nvPicPr>
          <p:cNvPr id="163" name="Google Shape;163;p24"/>
          <p:cNvPicPr preferRelativeResize="0"/>
          <p:nvPr/>
        </p:nvPicPr>
        <p:blipFill rotWithShape="1">
          <a:blip r:embed="rId3">
            <a:alphaModFix/>
          </a:blip>
          <a:srcRect b="0" l="0" r="0" t="0"/>
          <a:stretch/>
        </p:blipFill>
        <p:spPr>
          <a:xfrm>
            <a:off x="3055775" y="2212325"/>
            <a:ext cx="2863812" cy="2104750"/>
          </a:xfrm>
          <a:prstGeom prst="rect">
            <a:avLst/>
          </a:prstGeom>
          <a:noFill/>
          <a:ln cap="flat" cmpd="sng" w="9525">
            <a:solidFill>
              <a:srgbClr val="050403"/>
            </a:solidFill>
            <a:prstDash val="solid"/>
            <a:round/>
            <a:headEnd len="sm" w="sm" type="none"/>
            <a:tailEnd len="sm" w="sm" type="none"/>
          </a:ln>
        </p:spPr>
      </p:pic>
      <p:pic>
        <p:nvPicPr>
          <p:cNvPr id="164" name="Google Shape;164;p24"/>
          <p:cNvPicPr preferRelativeResize="0"/>
          <p:nvPr/>
        </p:nvPicPr>
        <p:blipFill rotWithShape="1">
          <a:blip r:embed="rId4">
            <a:alphaModFix/>
          </a:blip>
          <a:srcRect b="0" l="0" r="0" t="0"/>
          <a:stretch/>
        </p:blipFill>
        <p:spPr>
          <a:xfrm>
            <a:off x="218950" y="2212325"/>
            <a:ext cx="2675189" cy="2104750"/>
          </a:xfrm>
          <a:prstGeom prst="rect">
            <a:avLst/>
          </a:prstGeom>
          <a:noFill/>
          <a:ln cap="flat" cmpd="sng" w="9525">
            <a:solidFill>
              <a:srgbClr val="050403"/>
            </a:solidFill>
            <a:prstDash val="solid"/>
            <a:round/>
            <a:headEnd len="sm" w="sm" type="none"/>
            <a:tailEnd len="sm" w="sm" type="none"/>
          </a:ln>
        </p:spPr>
      </p:pic>
      <p:pic>
        <p:nvPicPr>
          <p:cNvPr id="165" name="Google Shape;165;p24"/>
          <p:cNvPicPr preferRelativeResize="0"/>
          <p:nvPr/>
        </p:nvPicPr>
        <p:blipFill rotWithShape="1">
          <a:blip r:embed="rId5">
            <a:alphaModFix/>
          </a:blip>
          <a:srcRect b="0" l="0" r="0" t="0"/>
          <a:stretch/>
        </p:blipFill>
        <p:spPr>
          <a:xfrm>
            <a:off x="6081226" y="2212325"/>
            <a:ext cx="2843824" cy="2104750"/>
          </a:xfrm>
          <a:prstGeom prst="rect">
            <a:avLst/>
          </a:prstGeom>
          <a:noFill/>
          <a:ln cap="flat" cmpd="sng" w="9525">
            <a:solidFill>
              <a:srgbClr val="050403"/>
            </a:solidFill>
            <a:prstDash val="solid"/>
            <a:round/>
            <a:headEnd len="sm" w="sm" type="none"/>
            <a:tailEnd len="sm" w="sm" type="none"/>
          </a:ln>
        </p:spPr>
      </p:pic>
      <p:sp>
        <p:nvSpPr>
          <p:cNvPr id="166" name="Google Shape;166;p24"/>
          <p:cNvSpPr txBox="1"/>
          <p:nvPr/>
        </p:nvSpPr>
        <p:spPr>
          <a:xfrm>
            <a:off x="522800" y="1580800"/>
            <a:ext cx="1884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RECENCY</a:t>
            </a:r>
            <a:endParaRPr>
              <a:latin typeface="Lato"/>
              <a:ea typeface="Lato"/>
              <a:cs typeface="Lato"/>
              <a:sym typeface="Lato"/>
            </a:endParaRPr>
          </a:p>
        </p:txBody>
      </p:sp>
      <p:sp>
        <p:nvSpPr>
          <p:cNvPr id="167" name="Google Shape;167;p24"/>
          <p:cNvSpPr txBox="1"/>
          <p:nvPr/>
        </p:nvSpPr>
        <p:spPr>
          <a:xfrm>
            <a:off x="3286675" y="1580800"/>
            <a:ext cx="2045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FREQUENCY</a:t>
            </a:r>
            <a:endParaRPr>
              <a:latin typeface="Lato"/>
              <a:ea typeface="Lato"/>
              <a:cs typeface="Lato"/>
              <a:sym typeface="Lato"/>
            </a:endParaRPr>
          </a:p>
        </p:txBody>
      </p:sp>
      <p:sp>
        <p:nvSpPr>
          <p:cNvPr id="168" name="Google Shape;168;p24"/>
          <p:cNvSpPr txBox="1"/>
          <p:nvPr/>
        </p:nvSpPr>
        <p:spPr>
          <a:xfrm>
            <a:off x="6310800" y="1580800"/>
            <a:ext cx="1809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MONETARY</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878175" y="38910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u="sng">
                <a:latin typeface="Bell MT"/>
                <a:ea typeface="Bell MT"/>
                <a:cs typeface="Bell MT"/>
                <a:sym typeface="Bell MT"/>
              </a:rPr>
              <a:t>COUNTRY WISE </a:t>
            </a:r>
            <a:r>
              <a:rPr lang="en" sz="3200" u="sng">
                <a:latin typeface="Bell MT"/>
                <a:ea typeface="Bell MT"/>
                <a:cs typeface="Bell MT"/>
                <a:sym typeface="Bell MT"/>
              </a:rPr>
              <a:t>CUSTOMER SEGMENTATION</a:t>
            </a:r>
            <a:endParaRPr sz="3200" u="sng">
              <a:latin typeface="Bell MT"/>
              <a:ea typeface="Bell MT"/>
              <a:cs typeface="Bell MT"/>
              <a:sym typeface="Bell MT"/>
            </a:endParaRPr>
          </a:p>
          <a:p>
            <a:pPr indent="0" lvl="0" marL="0" rtl="0" algn="l">
              <a:spcBef>
                <a:spcPts val="0"/>
              </a:spcBef>
              <a:spcAft>
                <a:spcPts val="0"/>
              </a:spcAft>
              <a:buNone/>
            </a:pPr>
            <a:r>
              <a:t/>
            </a:r>
            <a:endParaRPr/>
          </a:p>
        </p:txBody>
      </p:sp>
      <p:pic>
        <p:nvPicPr>
          <p:cNvPr id="174" name="Google Shape;174;p25"/>
          <p:cNvPicPr preferRelativeResize="0"/>
          <p:nvPr/>
        </p:nvPicPr>
        <p:blipFill rotWithShape="1">
          <a:blip r:embed="rId3">
            <a:alphaModFix/>
          </a:blip>
          <a:srcRect b="13126" l="28433" r="7398" t="20512"/>
          <a:stretch/>
        </p:blipFill>
        <p:spPr>
          <a:xfrm>
            <a:off x="1776400" y="1733575"/>
            <a:ext cx="5591175" cy="32480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1303775" y="214350"/>
            <a:ext cx="7030500" cy="99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u="sng">
                <a:latin typeface="Bell MT"/>
                <a:ea typeface="Bell MT"/>
                <a:cs typeface="Bell MT"/>
                <a:sym typeface="Bell MT"/>
              </a:rPr>
              <a:t>CUSTOMER LIFETIME VALUE</a:t>
            </a:r>
            <a:endParaRPr sz="3000" u="sng">
              <a:latin typeface="Bell MT"/>
              <a:ea typeface="Bell MT"/>
              <a:cs typeface="Bell MT"/>
              <a:sym typeface="Bell MT"/>
            </a:endParaRPr>
          </a:p>
        </p:txBody>
      </p:sp>
      <p:sp>
        <p:nvSpPr>
          <p:cNvPr id="180" name="Google Shape;180;p26"/>
          <p:cNvSpPr txBox="1"/>
          <p:nvPr>
            <p:ph idx="1" type="body"/>
          </p:nvPr>
        </p:nvSpPr>
        <p:spPr>
          <a:xfrm>
            <a:off x="743650" y="1977650"/>
            <a:ext cx="7776600" cy="2541600"/>
          </a:xfrm>
          <a:prstGeom prst="rect">
            <a:avLst/>
          </a:prstGeom>
        </p:spPr>
        <p:txBody>
          <a:bodyPr anchorCtr="0" anchor="t" bIns="91425" lIns="91425" spcFirstLastPara="1" rIns="91425" wrap="square" tIns="91425">
            <a:normAutofit/>
          </a:bodyPr>
          <a:lstStyle/>
          <a:p>
            <a:pPr indent="0" lvl="0" marL="0" rtl="0" algn="just">
              <a:lnSpc>
                <a:spcPct val="90000"/>
              </a:lnSpc>
              <a:spcBef>
                <a:spcPts val="0"/>
              </a:spcBef>
              <a:spcAft>
                <a:spcPts val="0"/>
              </a:spcAft>
              <a:buNone/>
            </a:pPr>
            <a:r>
              <a:rPr b="1" lang="en" sz="1700">
                <a:solidFill>
                  <a:srgbClr val="000000"/>
                </a:solidFill>
                <a:latin typeface="Times New Roman"/>
                <a:ea typeface="Times New Roman"/>
                <a:cs typeface="Times New Roman"/>
                <a:sym typeface="Times New Roman"/>
              </a:rPr>
              <a:t>CLV = (( Average Sales * Purchase frequency) / Churn)* Profit Margin</a:t>
            </a:r>
            <a:endParaRPr b="1" sz="1700">
              <a:solidFill>
                <a:srgbClr val="000000"/>
              </a:solidFill>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just">
              <a:lnSpc>
                <a:spcPct val="90000"/>
              </a:lnSpc>
              <a:spcBef>
                <a:spcPts val="0"/>
              </a:spcBef>
              <a:spcAft>
                <a:spcPts val="0"/>
              </a:spcAft>
              <a:buNone/>
            </a:pPr>
            <a:r>
              <a:rPr lang="en" sz="1700">
                <a:solidFill>
                  <a:srgbClr val="000000"/>
                </a:solidFill>
                <a:latin typeface="Times New Roman"/>
                <a:ea typeface="Times New Roman"/>
                <a:cs typeface="Times New Roman"/>
                <a:sym typeface="Times New Roman"/>
              </a:rPr>
              <a:t>Where,</a:t>
            </a:r>
            <a:endParaRPr sz="1700">
              <a:solidFill>
                <a:srgbClr val="000000"/>
              </a:solidFill>
              <a:latin typeface="Times New Roman"/>
              <a:ea typeface="Times New Roman"/>
              <a:cs typeface="Times New Roman"/>
              <a:sym typeface="Times New Roman"/>
            </a:endParaRPr>
          </a:p>
          <a:p>
            <a:pPr indent="0" lvl="0" marL="0" rtl="0" algn="just">
              <a:lnSpc>
                <a:spcPct val="90000"/>
              </a:lnSpc>
              <a:spcBef>
                <a:spcPts val="0"/>
              </a:spcBef>
              <a:spcAft>
                <a:spcPts val="0"/>
              </a:spcAft>
              <a:buNone/>
            </a:pPr>
            <a:r>
              <a:rPr b="1" lang="en" sz="1700">
                <a:solidFill>
                  <a:srgbClr val="000000"/>
                </a:solidFill>
                <a:latin typeface="Times New Roman"/>
                <a:ea typeface="Times New Roman"/>
                <a:cs typeface="Times New Roman"/>
                <a:sym typeface="Times New Roman"/>
              </a:rPr>
              <a:t>Average Sales</a:t>
            </a:r>
            <a:r>
              <a:rPr lang="en" sz="1700">
                <a:solidFill>
                  <a:srgbClr val="000000"/>
                </a:solidFill>
                <a:latin typeface="Times New Roman"/>
                <a:ea typeface="Times New Roman"/>
                <a:cs typeface="Times New Roman"/>
                <a:sym typeface="Times New Roman"/>
              </a:rPr>
              <a:t> = (Total Sales) / (Total no. of Orders)</a:t>
            </a:r>
            <a:endParaRPr sz="1700">
              <a:solidFill>
                <a:srgbClr val="000000"/>
              </a:solidFill>
              <a:latin typeface="Times New Roman"/>
              <a:ea typeface="Times New Roman"/>
              <a:cs typeface="Times New Roman"/>
              <a:sym typeface="Times New Roman"/>
            </a:endParaRPr>
          </a:p>
          <a:p>
            <a:pPr indent="0" lvl="0" marL="0" rtl="0" algn="just">
              <a:lnSpc>
                <a:spcPct val="90000"/>
              </a:lnSpc>
              <a:spcBef>
                <a:spcPts val="0"/>
              </a:spcBef>
              <a:spcAft>
                <a:spcPts val="0"/>
              </a:spcAft>
              <a:buNone/>
            </a:pPr>
            <a:r>
              <a:rPr b="1" lang="en" sz="1700">
                <a:solidFill>
                  <a:srgbClr val="000000"/>
                </a:solidFill>
                <a:latin typeface="Times New Roman"/>
                <a:ea typeface="Times New Roman"/>
                <a:cs typeface="Times New Roman"/>
                <a:sym typeface="Times New Roman"/>
              </a:rPr>
              <a:t>Purchase Frequency</a:t>
            </a:r>
            <a:r>
              <a:rPr lang="en" sz="1700">
                <a:solidFill>
                  <a:srgbClr val="000000"/>
                </a:solidFill>
                <a:latin typeface="Times New Roman"/>
                <a:ea typeface="Times New Roman"/>
                <a:cs typeface="Times New Roman"/>
                <a:sym typeface="Times New Roman"/>
              </a:rPr>
              <a:t> = (Total no. of orders) / (Total unique Customers)</a:t>
            </a:r>
            <a:endParaRPr sz="1700">
              <a:solidFill>
                <a:srgbClr val="000000"/>
              </a:solidFill>
              <a:latin typeface="Times New Roman"/>
              <a:ea typeface="Times New Roman"/>
              <a:cs typeface="Times New Roman"/>
              <a:sym typeface="Times New Roman"/>
            </a:endParaRPr>
          </a:p>
          <a:p>
            <a:pPr indent="0" lvl="0" marL="0" rtl="0" algn="just">
              <a:lnSpc>
                <a:spcPct val="90000"/>
              </a:lnSpc>
              <a:spcBef>
                <a:spcPts val="0"/>
              </a:spcBef>
              <a:spcAft>
                <a:spcPts val="0"/>
              </a:spcAft>
              <a:buNone/>
            </a:pPr>
            <a:r>
              <a:rPr b="1" lang="en" sz="1700">
                <a:solidFill>
                  <a:srgbClr val="000000"/>
                </a:solidFill>
                <a:latin typeface="Times New Roman"/>
                <a:ea typeface="Times New Roman"/>
                <a:cs typeface="Times New Roman"/>
                <a:sym typeface="Times New Roman"/>
              </a:rPr>
              <a:t>Retention Rate</a:t>
            </a:r>
            <a:r>
              <a:rPr lang="en" sz="1700">
                <a:solidFill>
                  <a:srgbClr val="000000"/>
                </a:solidFill>
                <a:latin typeface="Times New Roman"/>
                <a:ea typeface="Times New Roman"/>
                <a:cs typeface="Times New Roman"/>
                <a:sym typeface="Times New Roman"/>
              </a:rPr>
              <a:t> = ( Total no. of orders greater than 1) / (Total unique Customers)</a:t>
            </a:r>
            <a:endParaRPr sz="1700">
              <a:solidFill>
                <a:srgbClr val="000000"/>
              </a:solidFill>
              <a:latin typeface="Times New Roman"/>
              <a:ea typeface="Times New Roman"/>
              <a:cs typeface="Times New Roman"/>
              <a:sym typeface="Times New Roman"/>
            </a:endParaRPr>
          </a:p>
          <a:p>
            <a:pPr indent="0" lvl="0" marL="0" rtl="0" algn="just">
              <a:lnSpc>
                <a:spcPct val="90000"/>
              </a:lnSpc>
              <a:spcBef>
                <a:spcPts val="0"/>
              </a:spcBef>
              <a:spcAft>
                <a:spcPts val="0"/>
              </a:spcAft>
              <a:buNone/>
            </a:pPr>
            <a:r>
              <a:rPr b="1" lang="en" sz="1700">
                <a:solidFill>
                  <a:srgbClr val="000000"/>
                </a:solidFill>
                <a:latin typeface="Times New Roman"/>
                <a:ea typeface="Times New Roman"/>
                <a:cs typeface="Times New Roman"/>
                <a:sym typeface="Times New Roman"/>
              </a:rPr>
              <a:t>Churn</a:t>
            </a:r>
            <a:r>
              <a:rPr lang="en" sz="1700">
                <a:solidFill>
                  <a:srgbClr val="000000"/>
                </a:solidFill>
                <a:latin typeface="Times New Roman"/>
                <a:ea typeface="Times New Roman"/>
                <a:cs typeface="Times New Roman"/>
                <a:sym typeface="Times New Roman"/>
              </a:rPr>
              <a:t> = 1- Retention Rate</a:t>
            </a:r>
            <a:endParaRPr sz="1700">
              <a:solidFill>
                <a:srgbClr val="000000"/>
              </a:solidFill>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just">
              <a:lnSpc>
                <a:spcPct val="100000"/>
              </a:lnSpc>
              <a:spcBef>
                <a:spcPts val="1400"/>
              </a:spcBef>
              <a:spcAft>
                <a:spcPts val="1400"/>
              </a:spcAft>
              <a:buNone/>
            </a:pPr>
            <a:r>
              <a:rPr lang="en" sz="1724">
                <a:solidFill>
                  <a:srgbClr val="000000"/>
                </a:solidFill>
                <a:highlight>
                  <a:srgbClr val="FFFFFF"/>
                </a:highlight>
                <a:latin typeface="Times New Roman"/>
                <a:ea typeface="Times New Roman"/>
                <a:cs typeface="Times New Roman"/>
                <a:sym typeface="Times New Roman"/>
              </a:rPr>
              <a:t>(Assumption: In this Calculation we have taken 5% as Profit Margin for the Retailer)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819200" y="5254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00" u="sng">
                <a:latin typeface="Bell MT"/>
                <a:ea typeface="Bell MT"/>
                <a:cs typeface="Bell MT"/>
                <a:sym typeface="Bell MT"/>
              </a:rPr>
              <a:t>CUSTOMER LIFETIME VALUE</a:t>
            </a:r>
            <a:endParaRPr sz="3000" u="sng">
              <a:latin typeface="Bell MT"/>
              <a:ea typeface="Bell MT"/>
              <a:cs typeface="Bell MT"/>
              <a:sym typeface="Bell MT"/>
            </a:endParaRPr>
          </a:p>
          <a:p>
            <a:pPr indent="0" lvl="0" marL="0" rtl="0" algn="l">
              <a:spcBef>
                <a:spcPts val="0"/>
              </a:spcBef>
              <a:spcAft>
                <a:spcPts val="0"/>
              </a:spcAft>
              <a:buSzPts val="990"/>
              <a:buNone/>
            </a:pPr>
            <a:r>
              <a:t/>
            </a:r>
            <a:endParaRPr sz="2880"/>
          </a:p>
        </p:txBody>
      </p:sp>
      <p:sp>
        <p:nvSpPr>
          <p:cNvPr id="186" name="Google Shape;186;p27"/>
          <p:cNvSpPr txBox="1"/>
          <p:nvPr>
            <p:ph idx="1" type="body"/>
          </p:nvPr>
        </p:nvSpPr>
        <p:spPr>
          <a:xfrm>
            <a:off x="656875" y="1586425"/>
            <a:ext cx="4027800" cy="3168300"/>
          </a:xfrm>
          <a:prstGeom prst="rect">
            <a:avLst/>
          </a:prstGeom>
        </p:spPr>
        <p:txBody>
          <a:bodyPr anchorCtr="0" anchor="t" bIns="91425" lIns="91425" spcFirstLastPara="1" rIns="91425" wrap="square" tIns="91425">
            <a:normAutofit lnSpcReduction="20000"/>
          </a:bodyPr>
          <a:lstStyle/>
          <a:p>
            <a:pPr indent="-336550" lvl="0" marL="457200" rtl="0" algn="just">
              <a:lnSpc>
                <a:spcPct val="100000"/>
              </a:lnSpc>
              <a:spcBef>
                <a:spcPts val="600"/>
              </a:spcBef>
              <a:spcAft>
                <a:spcPts val="0"/>
              </a:spcAft>
              <a:buClr>
                <a:srgbClr val="212121"/>
              </a:buClr>
              <a:buSzPts val="1700"/>
              <a:buFont typeface="Times New Roman"/>
              <a:buChar char="●"/>
            </a:pPr>
            <a:r>
              <a:rPr lang="en" sz="1700">
                <a:solidFill>
                  <a:srgbClr val="212121"/>
                </a:solidFill>
                <a:latin typeface="Times New Roman"/>
                <a:ea typeface="Times New Roman"/>
                <a:cs typeface="Times New Roman"/>
                <a:sym typeface="Times New Roman"/>
              </a:rPr>
              <a:t>H</a:t>
            </a:r>
            <a:r>
              <a:rPr lang="en" sz="1700">
                <a:solidFill>
                  <a:srgbClr val="212121"/>
                </a:solidFill>
                <a:latin typeface="Times New Roman"/>
                <a:ea typeface="Times New Roman"/>
                <a:cs typeface="Times New Roman"/>
                <a:sym typeface="Times New Roman"/>
              </a:rPr>
              <a:t>igh CLV in January &amp; December, so we can recommend the retail company to conduct appropriate marketing campaigns in upcoming next year for these months to retain the customers.</a:t>
            </a:r>
            <a:endParaRPr sz="1700">
              <a:solidFill>
                <a:srgbClr val="212121"/>
              </a:solidFill>
              <a:latin typeface="Times New Roman"/>
              <a:ea typeface="Times New Roman"/>
              <a:cs typeface="Times New Roman"/>
              <a:sym typeface="Times New Roman"/>
            </a:endParaRPr>
          </a:p>
          <a:p>
            <a:pPr indent="0" lvl="0" marL="0" rtl="0" algn="just">
              <a:lnSpc>
                <a:spcPct val="80000"/>
              </a:lnSpc>
              <a:spcBef>
                <a:spcPts val="600"/>
              </a:spcBef>
              <a:spcAft>
                <a:spcPts val="0"/>
              </a:spcAft>
              <a:buNone/>
            </a:pPr>
            <a:r>
              <a:t/>
            </a:r>
            <a:endParaRPr sz="1700">
              <a:solidFill>
                <a:srgbClr val="212121"/>
              </a:solidFill>
              <a:latin typeface="Bell MT"/>
              <a:ea typeface="Bell MT"/>
              <a:cs typeface="Bell MT"/>
              <a:sym typeface="Bell MT"/>
            </a:endParaRPr>
          </a:p>
          <a:p>
            <a:pPr indent="-311150" lvl="0" marL="457200" rtl="0" algn="just">
              <a:lnSpc>
                <a:spcPct val="100000"/>
              </a:lnSpc>
              <a:spcBef>
                <a:spcPts val="600"/>
              </a:spcBef>
              <a:spcAft>
                <a:spcPts val="0"/>
              </a:spcAft>
              <a:buClr>
                <a:srgbClr val="212121"/>
              </a:buClr>
              <a:buSzPts val="1300"/>
              <a:buFont typeface="Times New Roman"/>
              <a:buChar char="●"/>
            </a:pPr>
            <a:r>
              <a:rPr lang="en" sz="1600">
                <a:solidFill>
                  <a:srgbClr val="212121"/>
                </a:solidFill>
                <a:latin typeface="Times New Roman"/>
                <a:ea typeface="Times New Roman"/>
                <a:cs typeface="Times New Roman"/>
                <a:sym typeface="Times New Roman"/>
              </a:rPr>
              <a:t>Marketing Campaigns such as : </a:t>
            </a:r>
            <a:r>
              <a:rPr lang="en" sz="1700">
                <a:solidFill>
                  <a:srgbClr val="212121"/>
                </a:solidFill>
                <a:highlight>
                  <a:srgbClr val="FFFFFF"/>
                </a:highlight>
                <a:latin typeface="Times New Roman"/>
                <a:ea typeface="Times New Roman"/>
                <a:cs typeface="Times New Roman"/>
                <a:sym typeface="Times New Roman"/>
              </a:rPr>
              <a:t>Advertisement Campaign, Email Marketing Campaign, SMS/Direct Messaging Campaign, Telemarketing, Sales Promotion, Exhibitions or Trade Shows</a:t>
            </a:r>
            <a:endParaRPr sz="1600">
              <a:solidFill>
                <a:srgbClr val="212121"/>
              </a:solidFill>
              <a:latin typeface="Times New Roman"/>
              <a:ea typeface="Times New Roman"/>
              <a:cs typeface="Times New Roman"/>
              <a:sym typeface="Times New Roman"/>
            </a:endParaRPr>
          </a:p>
          <a:p>
            <a:pPr indent="0" lvl="0" marL="0" rtl="0" algn="l">
              <a:spcBef>
                <a:spcPts val="450"/>
              </a:spcBef>
              <a:spcAft>
                <a:spcPts val="1200"/>
              </a:spcAft>
              <a:buNone/>
            </a:pPr>
            <a:r>
              <a:t/>
            </a:r>
            <a:endParaRPr/>
          </a:p>
        </p:txBody>
      </p:sp>
      <p:pic>
        <p:nvPicPr>
          <p:cNvPr descr="C:\Users\SHRIDHAR\AppData\Local\Microsoft\Windows\INetCache\Content.MSO\264B99.tmp" id="187" name="Google Shape;187;p27"/>
          <p:cNvPicPr preferRelativeResize="0"/>
          <p:nvPr/>
        </p:nvPicPr>
        <p:blipFill rotWithShape="1">
          <a:blip r:embed="rId3">
            <a:alphaModFix/>
          </a:blip>
          <a:srcRect b="0" l="0" r="0" t="6191"/>
          <a:stretch/>
        </p:blipFill>
        <p:spPr>
          <a:xfrm>
            <a:off x="5046650" y="1749363"/>
            <a:ext cx="3609975" cy="26193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idx="4294967295" type="title"/>
          </p:nvPr>
        </p:nvSpPr>
        <p:spPr>
          <a:xfrm>
            <a:off x="1303800" y="301125"/>
            <a:ext cx="7030500" cy="99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u="sng">
                <a:latin typeface="Bell MT"/>
                <a:ea typeface="Bell MT"/>
                <a:cs typeface="Bell MT"/>
                <a:sym typeface="Bell MT"/>
              </a:rPr>
              <a:t>FREQUENT ITEMS AND THEIR PATTERNS</a:t>
            </a:r>
            <a:endParaRPr sz="3000" u="sng">
              <a:latin typeface="Bell MT"/>
              <a:ea typeface="Bell MT"/>
              <a:cs typeface="Bell MT"/>
              <a:sym typeface="Bell MT"/>
            </a:endParaRPr>
          </a:p>
        </p:txBody>
      </p:sp>
      <p:pic>
        <p:nvPicPr>
          <p:cNvPr id="193" name="Google Shape;193;p28"/>
          <p:cNvPicPr preferRelativeResize="0"/>
          <p:nvPr/>
        </p:nvPicPr>
        <p:blipFill rotWithShape="1">
          <a:blip r:embed="rId3">
            <a:alphaModFix/>
          </a:blip>
          <a:srcRect b="28471" l="7146" r="51306" t="38720"/>
          <a:stretch/>
        </p:blipFill>
        <p:spPr>
          <a:xfrm>
            <a:off x="2341100" y="1704913"/>
            <a:ext cx="4277299" cy="2211600"/>
          </a:xfrm>
          <a:prstGeom prst="rect">
            <a:avLst/>
          </a:prstGeom>
          <a:noFill/>
          <a:ln cap="flat" cmpd="sng" w="12700">
            <a:solidFill>
              <a:srgbClr val="000000"/>
            </a:solidFill>
            <a:prstDash val="solid"/>
            <a:miter lim="8000"/>
            <a:headEnd len="sm" w="sm" type="none"/>
            <a:tailEnd len="sm" w="sm" type="none"/>
          </a:ln>
        </p:spPr>
      </p:pic>
      <p:sp>
        <p:nvSpPr>
          <p:cNvPr id="194" name="Google Shape;194;p28"/>
          <p:cNvSpPr txBox="1"/>
          <p:nvPr/>
        </p:nvSpPr>
        <p:spPr>
          <a:xfrm>
            <a:off x="5812800" y="3916525"/>
            <a:ext cx="2355000" cy="4002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800"/>
              </a:spcAft>
              <a:buNone/>
            </a:pPr>
            <a:r>
              <a:t/>
            </a:r>
            <a:endParaRPr>
              <a:latin typeface="Lato"/>
              <a:ea typeface="Lato"/>
              <a:cs typeface="Lato"/>
              <a:sym typeface="Lato"/>
            </a:endParaRPr>
          </a:p>
        </p:txBody>
      </p:sp>
      <p:sp>
        <p:nvSpPr>
          <p:cNvPr id="195" name="Google Shape;195;p28"/>
          <p:cNvSpPr txBox="1"/>
          <p:nvPr/>
        </p:nvSpPr>
        <p:spPr>
          <a:xfrm>
            <a:off x="3226350" y="4052850"/>
            <a:ext cx="3185400" cy="400200"/>
          </a:xfrm>
          <a:prstGeom prst="rect">
            <a:avLst/>
          </a:prstGeom>
          <a:noFill/>
          <a:ln>
            <a:noFill/>
          </a:ln>
        </p:spPr>
        <p:txBody>
          <a:bodyPr anchorCtr="0" anchor="t" bIns="91425" lIns="91425" spcFirstLastPara="1" rIns="91425" wrap="square" tIns="91425">
            <a:spAutoFit/>
          </a:bodyPr>
          <a:lstStyle/>
          <a:p>
            <a:pPr indent="0" lvl="0" marL="0" rtl="0" algn="just">
              <a:spcBef>
                <a:spcPts val="1400"/>
              </a:spcBef>
              <a:spcAft>
                <a:spcPts val="1400"/>
              </a:spcAft>
              <a:buNone/>
            </a:pPr>
            <a:r>
              <a:rPr b="1" lang="en">
                <a:highlight>
                  <a:srgbClr val="FFFFFF"/>
                </a:highlight>
                <a:latin typeface="Times New Roman"/>
                <a:ea typeface="Times New Roman"/>
                <a:cs typeface="Times New Roman"/>
                <a:sym typeface="Times New Roman"/>
              </a:rPr>
              <a:t> Top 10 Frequent items</a:t>
            </a:r>
            <a:endParaRPr b="1">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idx="4294967295" type="title"/>
          </p:nvPr>
        </p:nvSpPr>
        <p:spPr>
          <a:xfrm>
            <a:off x="1303800" y="301125"/>
            <a:ext cx="7030500" cy="99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u="sng">
                <a:latin typeface="Bell MT"/>
                <a:ea typeface="Bell MT"/>
                <a:cs typeface="Bell MT"/>
                <a:sym typeface="Bell MT"/>
              </a:rPr>
              <a:t>FREQUENT ITEMS AND THEIR PATTERNS</a:t>
            </a:r>
            <a:endParaRPr sz="3000" u="sng">
              <a:latin typeface="Bell MT"/>
              <a:ea typeface="Bell MT"/>
              <a:cs typeface="Bell MT"/>
              <a:sym typeface="Bell MT"/>
            </a:endParaRPr>
          </a:p>
        </p:txBody>
      </p:sp>
      <p:pic>
        <p:nvPicPr>
          <p:cNvPr id="201" name="Google Shape;201;p29"/>
          <p:cNvPicPr preferRelativeResize="0"/>
          <p:nvPr/>
        </p:nvPicPr>
        <p:blipFill rotWithShape="1">
          <a:blip r:embed="rId3">
            <a:alphaModFix/>
          </a:blip>
          <a:srcRect b="17914" l="10801" r="1456" t="44042"/>
          <a:stretch/>
        </p:blipFill>
        <p:spPr>
          <a:xfrm>
            <a:off x="585213" y="1814025"/>
            <a:ext cx="7973575" cy="22774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1316200" y="338300"/>
            <a:ext cx="7030500" cy="99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latin typeface="Bell MT"/>
                <a:ea typeface="Bell MT"/>
                <a:cs typeface="Bell MT"/>
                <a:sym typeface="Bell MT"/>
              </a:rPr>
              <a:t>RECOMMENDATIONS BY ASSOCIATION RULE MINING</a:t>
            </a:r>
            <a:endParaRPr u="sng">
              <a:latin typeface="Bell MT"/>
              <a:ea typeface="Bell MT"/>
              <a:cs typeface="Bell MT"/>
              <a:sym typeface="Bell MT"/>
            </a:endParaRPr>
          </a:p>
        </p:txBody>
      </p:sp>
      <p:pic>
        <p:nvPicPr>
          <p:cNvPr id="207" name="Google Shape;207;p30"/>
          <p:cNvPicPr preferRelativeResize="0"/>
          <p:nvPr/>
        </p:nvPicPr>
        <p:blipFill rotWithShape="1">
          <a:blip r:embed="rId3">
            <a:alphaModFix/>
          </a:blip>
          <a:srcRect b="16354" l="16562" r="9264" t="43152"/>
          <a:stretch/>
        </p:blipFill>
        <p:spPr>
          <a:xfrm>
            <a:off x="648175" y="1613925"/>
            <a:ext cx="7792125" cy="27115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1511925" y="288750"/>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latin typeface="Bell MT"/>
                <a:ea typeface="Bell MT"/>
                <a:cs typeface="Bell MT"/>
                <a:sym typeface="Bell MT"/>
              </a:rPr>
              <a:t> </a:t>
            </a:r>
            <a:r>
              <a:rPr lang="en" sz="3311" u="sng">
                <a:latin typeface="Bell MT"/>
                <a:ea typeface="Bell MT"/>
                <a:cs typeface="Bell MT"/>
                <a:sym typeface="Bell MT"/>
              </a:rPr>
              <a:t>RECOMMENDATIONS BY  MULTI-LEVEL ASSOCIATION RULE MINING</a:t>
            </a:r>
            <a:endParaRPr sz="3311" u="sng">
              <a:latin typeface="Bell MT"/>
              <a:ea typeface="Bell MT"/>
              <a:cs typeface="Bell MT"/>
              <a:sym typeface="Bell MT"/>
            </a:endParaRPr>
          </a:p>
          <a:p>
            <a:pPr indent="0" lvl="0" marL="0" rtl="0" algn="l">
              <a:spcBef>
                <a:spcPts val="0"/>
              </a:spcBef>
              <a:spcAft>
                <a:spcPts val="0"/>
              </a:spcAft>
              <a:buNone/>
            </a:pPr>
            <a:r>
              <a:t/>
            </a:r>
            <a:endParaRPr/>
          </a:p>
        </p:txBody>
      </p:sp>
      <p:pic>
        <p:nvPicPr>
          <p:cNvPr id="213" name="Google Shape;213;p31"/>
          <p:cNvPicPr preferRelativeResize="0"/>
          <p:nvPr/>
        </p:nvPicPr>
        <p:blipFill rotWithShape="1">
          <a:blip r:embed="rId3">
            <a:alphaModFix/>
          </a:blip>
          <a:srcRect b="14879" l="8645" r="9090" t="36352"/>
          <a:stretch/>
        </p:blipFill>
        <p:spPr>
          <a:xfrm>
            <a:off x="663550" y="1958225"/>
            <a:ext cx="7816899" cy="29222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1266600" y="313525"/>
            <a:ext cx="7030500" cy="999300"/>
          </a:xfrm>
          <a:prstGeom prst="rect">
            <a:avLst/>
          </a:prstGeom>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rgbClr val="A1E8D9"/>
              </a:buClr>
              <a:buSzPts val="4400"/>
              <a:buFont typeface="Bell MT"/>
              <a:buNone/>
            </a:pPr>
            <a:r>
              <a:rPr lang="en" sz="3200" u="sng">
                <a:latin typeface="Bell MT"/>
                <a:ea typeface="Bell MT"/>
                <a:cs typeface="Bell MT"/>
                <a:sym typeface="Bell MT"/>
              </a:rPr>
              <a:t>INTRODUCTION</a:t>
            </a:r>
            <a:endParaRPr sz="3200"/>
          </a:p>
        </p:txBody>
      </p:sp>
      <p:sp>
        <p:nvSpPr>
          <p:cNvPr id="96" name="Google Shape;96;p14"/>
          <p:cNvSpPr txBox="1"/>
          <p:nvPr>
            <p:ph idx="1" type="body"/>
          </p:nvPr>
        </p:nvSpPr>
        <p:spPr>
          <a:xfrm>
            <a:off x="818000" y="1598825"/>
            <a:ext cx="4573500" cy="3032100"/>
          </a:xfrm>
          <a:prstGeom prst="rect">
            <a:avLst/>
          </a:prstGeom>
        </p:spPr>
        <p:txBody>
          <a:bodyPr anchorCtr="0" anchor="t" bIns="91425" lIns="91425" spcFirstLastPara="1" rIns="91425" wrap="square" tIns="91425">
            <a:noAutofit/>
          </a:bodyPr>
          <a:lstStyle/>
          <a:p>
            <a:pPr indent="-184150" lvl="0" marL="228600" rtl="0" algn="l">
              <a:lnSpc>
                <a:spcPct val="90000"/>
              </a:lnSpc>
              <a:spcBef>
                <a:spcPts val="0"/>
              </a:spcBef>
              <a:spcAft>
                <a:spcPts val="0"/>
              </a:spcAft>
              <a:buClr>
                <a:srgbClr val="000000"/>
              </a:buClr>
              <a:buSzPts val="1700"/>
              <a:buFont typeface="Bell MT"/>
              <a:buChar char="•"/>
            </a:pPr>
            <a:r>
              <a:rPr lang="en" sz="1700">
                <a:solidFill>
                  <a:srgbClr val="000000"/>
                </a:solidFill>
                <a:latin typeface="Bell MT"/>
                <a:ea typeface="Bell MT"/>
                <a:cs typeface="Bell MT"/>
                <a:sym typeface="Bell MT"/>
              </a:rPr>
              <a:t>The online retail store industry is a multi-billion dollar industry. It touches everyone on society since we all eat. Through tough competition a grocery chain must run efficient and reduce cost overruns. </a:t>
            </a:r>
            <a:endParaRPr sz="1700">
              <a:solidFill>
                <a:srgbClr val="000000"/>
              </a:solidFill>
              <a:latin typeface="Bell MT"/>
              <a:ea typeface="Bell MT"/>
              <a:cs typeface="Bell MT"/>
              <a:sym typeface="Bell MT"/>
            </a:endParaRPr>
          </a:p>
          <a:p>
            <a:pPr indent="-101600" lvl="0" marL="228600" rtl="0" algn="l">
              <a:lnSpc>
                <a:spcPct val="90000"/>
              </a:lnSpc>
              <a:spcBef>
                <a:spcPts val="1000"/>
              </a:spcBef>
              <a:spcAft>
                <a:spcPts val="0"/>
              </a:spcAft>
              <a:buClr>
                <a:srgbClr val="000000"/>
              </a:buClr>
              <a:buSzPts val="2000"/>
              <a:buFont typeface="Arial"/>
              <a:buNone/>
            </a:pPr>
            <a:r>
              <a:t/>
            </a:r>
            <a:endParaRPr sz="1700">
              <a:solidFill>
                <a:srgbClr val="000000"/>
              </a:solidFill>
              <a:latin typeface="Bell MT"/>
              <a:ea typeface="Bell MT"/>
              <a:cs typeface="Bell MT"/>
              <a:sym typeface="Bell MT"/>
            </a:endParaRPr>
          </a:p>
          <a:p>
            <a:pPr indent="-184150" lvl="0" marL="228600" rtl="0" algn="l">
              <a:lnSpc>
                <a:spcPct val="90000"/>
              </a:lnSpc>
              <a:spcBef>
                <a:spcPts val="1000"/>
              </a:spcBef>
              <a:spcAft>
                <a:spcPts val="0"/>
              </a:spcAft>
              <a:buClr>
                <a:srgbClr val="000000"/>
              </a:buClr>
              <a:buSzPts val="1700"/>
              <a:buFont typeface="Bell MT"/>
              <a:buChar char="•"/>
            </a:pPr>
            <a:r>
              <a:rPr lang="en" sz="1700">
                <a:solidFill>
                  <a:srgbClr val="000000"/>
                </a:solidFill>
                <a:latin typeface="Bell MT"/>
                <a:ea typeface="Bell MT"/>
                <a:cs typeface="Bell MT"/>
                <a:sym typeface="Bell MT"/>
              </a:rPr>
              <a:t>This includes using updated information in its purchasing decisions, inventory control, store stocking, customer satisfaction, buying trends, and a host of other business concerns.</a:t>
            </a:r>
            <a:endParaRPr sz="1700">
              <a:solidFill>
                <a:srgbClr val="000000"/>
              </a:solidFill>
              <a:latin typeface="Bell MT"/>
              <a:ea typeface="Bell MT"/>
              <a:cs typeface="Bell MT"/>
              <a:sym typeface="Bell MT"/>
            </a:endParaRPr>
          </a:p>
          <a:p>
            <a:pPr indent="0" lvl="0" marL="0" rtl="0" algn="l">
              <a:lnSpc>
                <a:spcPct val="90000"/>
              </a:lnSpc>
              <a:spcBef>
                <a:spcPts val="1000"/>
              </a:spcBef>
              <a:spcAft>
                <a:spcPts val="0"/>
              </a:spcAft>
              <a:buClr>
                <a:srgbClr val="A1E8D9"/>
              </a:buClr>
              <a:buSzPts val="2800"/>
              <a:buFont typeface="Arial"/>
              <a:buNone/>
            </a:pPr>
            <a:r>
              <a:t/>
            </a:r>
            <a:endParaRPr sz="1800">
              <a:solidFill>
                <a:srgbClr val="695D46"/>
              </a:solidFill>
              <a:latin typeface="Bell MT"/>
              <a:ea typeface="Bell MT"/>
              <a:cs typeface="Bell MT"/>
              <a:sym typeface="Bell MT"/>
            </a:endParaRPr>
          </a:p>
          <a:p>
            <a:pPr indent="0" lvl="0" marL="0" rtl="0" algn="l">
              <a:spcBef>
                <a:spcPts val="1600"/>
              </a:spcBef>
              <a:spcAft>
                <a:spcPts val="1200"/>
              </a:spcAft>
              <a:buNone/>
            </a:pPr>
            <a:r>
              <a:t/>
            </a:r>
            <a:endParaRPr/>
          </a:p>
        </p:txBody>
      </p:sp>
      <p:pic>
        <p:nvPicPr>
          <p:cNvPr id="97" name="Google Shape;97;p14"/>
          <p:cNvPicPr preferRelativeResize="0"/>
          <p:nvPr/>
        </p:nvPicPr>
        <p:blipFill>
          <a:blip r:embed="rId3">
            <a:alphaModFix/>
          </a:blip>
          <a:stretch>
            <a:fillRect/>
          </a:stretch>
        </p:blipFill>
        <p:spPr>
          <a:xfrm>
            <a:off x="5642950" y="1861825"/>
            <a:ext cx="2867025" cy="1895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1550375" y="0"/>
            <a:ext cx="7030500" cy="99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u="sng">
                <a:latin typeface="Bell MT"/>
                <a:ea typeface="Bell MT"/>
                <a:cs typeface="Bell MT"/>
                <a:sym typeface="Bell MT"/>
              </a:rPr>
              <a:t>RECOMMENDATION SYSTEM</a:t>
            </a:r>
            <a:endParaRPr sz="3000" u="sng">
              <a:latin typeface="Bell MT"/>
              <a:ea typeface="Bell MT"/>
              <a:cs typeface="Bell MT"/>
              <a:sym typeface="Bell MT"/>
            </a:endParaRPr>
          </a:p>
        </p:txBody>
      </p:sp>
      <p:sp>
        <p:nvSpPr>
          <p:cNvPr id="219" name="Google Shape;219;p32"/>
          <p:cNvSpPr txBox="1"/>
          <p:nvPr/>
        </p:nvSpPr>
        <p:spPr>
          <a:xfrm>
            <a:off x="632100" y="3383550"/>
            <a:ext cx="7770900" cy="400200"/>
          </a:xfrm>
          <a:prstGeom prst="rect">
            <a:avLst/>
          </a:prstGeom>
          <a:noFill/>
          <a:ln>
            <a:noFill/>
          </a:ln>
        </p:spPr>
        <p:txBody>
          <a:bodyPr anchorCtr="0" anchor="t" bIns="91425" lIns="91425" spcFirstLastPara="1" rIns="91425" wrap="square" tIns="91425">
            <a:spAutoFit/>
          </a:bodyPr>
          <a:lstStyle/>
          <a:p>
            <a:pPr indent="0" lvl="0" marL="0" rtl="0" algn="just">
              <a:spcBef>
                <a:spcPts val="600"/>
              </a:spcBef>
              <a:spcAft>
                <a:spcPts val="450"/>
              </a:spcAft>
              <a:buNone/>
            </a:pPr>
            <a:r>
              <a:t/>
            </a:r>
            <a:endParaRPr>
              <a:latin typeface="Nunito"/>
              <a:ea typeface="Nunito"/>
              <a:cs typeface="Nunito"/>
              <a:sym typeface="Nunito"/>
            </a:endParaRPr>
          </a:p>
        </p:txBody>
      </p:sp>
      <p:sp>
        <p:nvSpPr>
          <p:cNvPr id="220" name="Google Shape;220;p32"/>
          <p:cNvSpPr txBox="1"/>
          <p:nvPr/>
        </p:nvSpPr>
        <p:spPr>
          <a:xfrm>
            <a:off x="495600" y="946400"/>
            <a:ext cx="8155500" cy="1806000"/>
          </a:xfrm>
          <a:prstGeom prst="rect">
            <a:avLst/>
          </a:prstGeom>
          <a:noFill/>
          <a:ln>
            <a:noFill/>
          </a:ln>
        </p:spPr>
        <p:txBody>
          <a:bodyPr anchorCtr="0" anchor="t" bIns="91425" lIns="91425" spcFirstLastPara="1" rIns="91425" wrap="square" tIns="91425">
            <a:spAutoFit/>
          </a:bodyPr>
          <a:lstStyle/>
          <a:p>
            <a:pPr indent="0" lvl="0" marL="0" rtl="0" algn="just">
              <a:spcBef>
                <a:spcPts val="1400"/>
              </a:spcBef>
              <a:spcAft>
                <a:spcPts val="0"/>
              </a:spcAft>
              <a:buNone/>
            </a:pPr>
            <a:r>
              <a:rPr lang="en" sz="1700">
                <a:highlight>
                  <a:srgbClr val="FFFFFF"/>
                </a:highlight>
                <a:latin typeface="Times New Roman"/>
                <a:ea typeface="Times New Roman"/>
                <a:cs typeface="Times New Roman"/>
                <a:sym typeface="Times New Roman"/>
              </a:rPr>
              <a:t>We have developed a recommendation system by using an </a:t>
            </a:r>
            <a:r>
              <a:rPr b="1" lang="en" sz="1700">
                <a:highlight>
                  <a:srgbClr val="FFFFFF"/>
                </a:highlight>
                <a:latin typeface="Times New Roman"/>
                <a:ea typeface="Times New Roman"/>
                <a:cs typeface="Times New Roman"/>
                <a:sym typeface="Times New Roman"/>
              </a:rPr>
              <a:t>item-based collaborative filtering </a:t>
            </a:r>
            <a:r>
              <a:rPr lang="en" sz="1700">
                <a:highlight>
                  <a:srgbClr val="FFFFFF"/>
                </a:highlight>
                <a:latin typeface="Times New Roman"/>
                <a:ea typeface="Times New Roman"/>
                <a:cs typeface="Times New Roman"/>
                <a:sym typeface="Times New Roman"/>
              </a:rPr>
              <a:t>algorithm on the Online Retail Dataset.</a:t>
            </a:r>
            <a:endParaRPr sz="1700">
              <a:highlight>
                <a:srgbClr val="FFFFFF"/>
              </a:highlight>
              <a:latin typeface="Times New Roman"/>
              <a:ea typeface="Times New Roman"/>
              <a:cs typeface="Times New Roman"/>
              <a:sym typeface="Times New Roman"/>
            </a:endParaRPr>
          </a:p>
          <a:p>
            <a:pPr indent="0" lvl="0" marL="0" rtl="0" algn="just">
              <a:spcBef>
                <a:spcPts val="1400"/>
              </a:spcBef>
              <a:spcAft>
                <a:spcPts val="0"/>
              </a:spcAft>
              <a:buNone/>
            </a:pPr>
            <a:r>
              <a:rPr lang="en" sz="1700">
                <a:highlight>
                  <a:srgbClr val="FFFFFF"/>
                </a:highlight>
                <a:latin typeface="Times New Roman"/>
                <a:ea typeface="Times New Roman"/>
                <a:cs typeface="Times New Roman"/>
                <a:sym typeface="Times New Roman"/>
              </a:rPr>
              <a:t>In this Recommendation system implementation, we have randomly selected an item from which we made recommendations of 5 similar items .</a:t>
            </a:r>
            <a:endParaRPr sz="1700">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b="1" lang="en" u="sng">
                <a:latin typeface="Lato"/>
                <a:ea typeface="Lato"/>
                <a:cs typeface="Lato"/>
                <a:sym typeface="Lato"/>
              </a:rPr>
              <a:t>Construction - RFM by items</a:t>
            </a:r>
            <a:endParaRPr b="1" u="sng">
              <a:latin typeface="Lato"/>
              <a:ea typeface="Lato"/>
              <a:cs typeface="Lato"/>
              <a:sym typeface="Lato"/>
            </a:endParaRPr>
          </a:p>
        </p:txBody>
      </p:sp>
      <p:graphicFrame>
        <p:nvGraphicFramePr>
          <p:cNvPr id="221" name="Google Shape;221;p32"/>
          <p:cNvGraphicFramePr/>
          <p:nvPr/>
        </p:nvGraphicFramePr>
        <p:xfrm>
          <a:off x="563138" y="2752400"/>
          <a:ext cx="3000000" cy="3000000"/>
        </p:xfrm>
        <a:graphic>
          <a:graphicData uri="http://schemas.openxmlformats.org/drawingml/2006/table">
            <a:tbl>
              <a:tblPr>
                <a:noFill/>
                <a:tableStyleId>{9C3428EF-B5C4-45C6-A2FF-131D76E82C62}</a:tableStyleId>
              </a:tblPr>
              <a:tblGrid>
                <a:gridCol w="1232575"/>
                <a:gridCol w="1183400"/>
                <a:gridCol w="1042400"/>
                <a:gridCol w="1429175"/>
                <a:gridCol w="659050"/>
                <a:gridCol w="682075"/>
                <a:gridCol w="721850"/>
                <a:gridCol w="1137425"/>
              </a:tblGrid>
              <a:tr h="44250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Stock Code</a:t>
                      </a:r>
                      <a:endParaRPr b="1">
                        <a:latin typeface="Times New Roman"/>
                        <a:ea typeface="Times New Roman"/>
                        <a:cs typeface="Times New Roman"/>
                        <a:sym typeface="Times New Roman"/>
                      </a:endParaRPr>
                    </a:p>
                  </a:txBody>
                  <a:tcPr marT="63500" marB="63500" marR="63500" marL="63500">
                    <a:solidFill>
                      <a:srgbClr val="A4C2F4"/>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Frequency</a:t>
                      </a:r>
                      <a:endParaRPr b="1">
                        <a:latin typeface="Times New Roman"/>
                        <a:ea typeface="Times New Roman"/>
                        <a:cs typeface="Times New Roman"/>
                        <a:sym typeface="Times New Roman"/>
                      </a:endParaRPr>
                    </a:p>
                  </a:txBody>
                  <a:tcPr marT="63500" marB="63500" marR="63500" marL="63500">
                    <a:solidFill>
                      <a:srgbClr val="A4C2F4"/>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Recency</a:t>
                      </a:r>
                      <a:endParaRPr b="1">
                        <a:latin typeface="Times New Roman"/>
                        <a:ea typeface="Times New Roman"/>
                        <a:cs typeface="Times New Roman"/>
                        <a:sym typeface="Times New Roman"/>
                      </a:endParaRPr>
                    </a:p>
                  </a:txBody>
                  <a:tcPr marT="63500" marB="63500" marR="63500" marL="63500">
                    <a:solidFill>
                      <a:srgbClr val="A4C2F4"/>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Monetary_Value</a:t>
                      </a:r>
                      <a:endParaRPr b="1">
                        <a:latin typeface="Times New Roman"/>
                        <a:ea typeface="Times New Roman"/>
                        <a:cs typeface="Times New Roman"/>
                        <a:sym typeface="Times New Roman"/>
                      </a:endParaRPr>
                    </a:p>
                  </a:txBody>
                  <a:tcPr marT="63500" marB="63500" marR="63500" marL="63500">
                    <a:solidFill>
                      <a:srgbClr val="A4C2F4"/>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R</a:t>
                      </a:r>
                      <a:endParaRPr b="1">
                        <a:latin typeface="Times New Roman"/>
                        <a:ea typeface="Times New Roman"/>
                        <a:cs typeface="Times New Roman"/>
                        <a:sym typeface="Times New Roman"/>
                      </a:endParaRPr>
                    </a:p>
                  </a:txBody>
                  <a:tcPr marT="63500" marB="63500" marR="63500" marL="63500">
                    <a:solidFill>
                      <a:srgbClr val="A4C2F4"/>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F</a:t>
                      </a:r>
                      <a:endParaRPr b="1">
                        <a:latin typeface="Times New Roman"/>
                        <a:ea typeface="Times New Roman"/>
                        <a:cs typeface="Times New Roman"/>
                        <a:sym typeface="Times New Roman"/>
                      </a:endParaRPr>
                    </a:p>
                  </a:txBody>
                  <a:tcPr marT="63500" marB="63500" marR="63500" marL="63500">
                    <a:solidFill>
                      <a:srgbClr val="A4C2F4"/>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M</a:t>
                      </a:r>
                      <a:endParaRPr b="1">
                        <a:latin typeface="Times New Roman"/>
                        <a:ea typeface="Times New Roman"/>
                        <a:cs typeface="Times New Roman"/>
                        <a:sym typeface="Times New Roman"/>
                      </a:endParaRPr>
                    </a:p>
                  </a:txBody>
                  <a:tcPr marT="63500" marB="63500" marR="63500" marL="63500">
                    <a:solidFill>
                      <a:srgbClr val="A4C2F4"/>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RFM_Score</a:t>
                      </a:r>
                      <a:endParaRPr b="1">
                        <a:latin typeface="Times New Roman"/>
                        <a:ea typeface="Times New Roman"/>
                        <a:cs typeface="Times New Roman"/>
                        <a:sym typeface="Times New Roman"/>
                      </a:endParaRPr>
                    </a:p>
                  </a:txBody>
                  <a:tcPr marT="63500" marB="63500" marR="63500" marL="63500">
                    <a:solidFill>
                      <a:srgbClr val="A4C2F4"/>
                    </a:solidFill>
                  </a:tcPr>
                </a:tc>
              </a:tr>
              <a:tr h="2727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10002</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36</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138</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18</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9</a:t>
                      </a:r>
                      <a:endParaRPr>
                        <a:latin typeface="Times New Roman"/>
                        <a:ea typeface="Times New Roman"/>
                        <a:cs typeface="Times New Roman"/>
                        <a:sym typeface="Times New Roman"/>
                      </a:endParaRPr>
                    </a:p>
                  </a:txBody>
                  <a:tcPr marT="63500" marB="63500" marR="63500" marL="63500"/>
                </a:tc>
              </a:tr>
              <a:tr h="2727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10080</a:t>
                      </a:r>
                      <a:endParaRPr>
                        <a:latin typeface="Times New Roman"/>
                        <a:ea typeface="Times New Roman"/>
                        <a:cs typeface="Times New Roman"/>
                        <a:sym typeface="Times New Roman"/>
                      </a:endParaRPr>
                    </a:p>
                  </a:txBody>
                  <a:tcPr marT="63500" marB="63500" marR="63500" marL="63500">
                    <a:solidFill>
                      <a:srgbClr val="C9DAF8"/>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19</a:t>
                      </a:r>
                      <a:endParaRPr>
                        <a:latin typeface="Times New Roman"/>
                        <a:ea typeface="Times New Roman"/>
                        <a:cs typeface="Times New Roman"/>
                        <a:sym typeface="Times New Roman"/>
                      </a:endParaRPr>
                    </a:p>
                  </a:txBody>
                  <a:tcPr marT="63500" marB="63500" marR="63500" marL="63500">
                    <a:solidFill>
                      <a:srgbClr val="C9DAF8"/>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267</a:t>
                      </a:r>
                      <a:endParaRPr>
                        <a:latin typeface="Times New Roman"/>
                        <a:ea typeface="Times New Roman"/>
                        <a:cs typeface="Times New Roman"/>
                        <a:sym typeface="Times New Roman"/>
                      </a:endParaRPr>
                    </a:p>
                  </a:txBody>
                  <a:tcPr marT="63500" marB="63500" marR="63500" marL="63500">
                    <a:solidFill>
                      <a:srgbClr val="C9DAF8"/>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63500" marB="63500" marR="63500" marL="63500">
                    <a:solidFill>
                      <a:srgbClr val="C9DAF8"/>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63500" marB="63500" marR="63500" marL="63500">
                    <a:solidFill>
                      <a:srgbClr val="C9DAF8"/>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63500" marB="63500" marR="63500" marL="63500">
                    <a:solidFill>
                      <a:srgbClr val="C9DAF8"/>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63500" marB="63500" marR="63500" marL="63500">
                    <a:solidFill>
                      <a:srgbClr val="C9DAF8"/>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T="63500" marB="63500" marR="63500" marL="63500">
                    <a:solidFill>
                      <a:srgbClr val="C9DAF8"/>
                    </a:solidFill>
                  </a:tcPr>
                </a:tc>
              </a:tr>
              <a:tr h="2727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10120</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23</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366</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63500" marB="63500" marR="63500" marL="63500"/>
                </a:tc>
              </a:tr>
              <a:tr h="2727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10125</a:t>
                      </a:r>
                      <a:endParaRPr>
                        <a:latin typeface="Times New Roman"/>
                        <a:ea typeface="Times New Roman"/>
                        <a:cs typeface="Times New Roman"/>
                        <a:sym typeface="Times New Roman"/>
                      </a:endParaRPr>
                    </a:p>
                  </a:txBody>
                  <a:tcPr marT="63500" marB="63500" marR="63500" marL="63500">
                    <a:solidFill>
                      <a:srgbClr val="C9DAF8"/>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46</a:t>
                      </a:r>
                      <a:endParaRPr>
                        <a:latin typeface="Times New Roman"/>
                        <a:ea typeface="Times New Roman"/>
                        <a:cs typeface="Times New Roman"/>
                        <a:sym typeface="Times New Roman"/>
                      </a:endParaRPr>
                    </a:p>
                  </a:txBody>
                  <a:tcPr marT="63500" marB="63500" marR="63500" marL="63500">
                    <a:solidFill>
                      <a:srgbClr val="C9DAF8"/>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373</a:t>
                      </a:r>
                      <a:endParaRPr>
                        <a:latin typeface="Times New Roman"/>
                        <a:ea typeface="Times New Roman"/>
                        <a:cs typeface="Times New Roman"/>
                        <a:sym typeface="Times New Roman"/>
                      </a:endParaRPr>
                    </a:p>
                  </a:txBody>
                  <a:tcPr marT="63500" marB="63500" marR="63500" marL="63500">
                    <a:solidFill>
                      <a:srgbClr val="C9DAF8"/>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20</a:t>
                      </a:r>
                      <a:endParaRPr>
                        <a:latin typeface="Times New Roman"/>
                        <a:ea typeface="Times New Roman"/>
                        <a:cs typeface="Times New Roman"/>
                        <a:sym typeface="Times New Roman"/>
                      </a:endParaRPr>
                    </a:p>
                  </a:txBody>
                  <a:tcPr marT="63500" marB="63500" marR="63500" marL="63500">
                    <a:solidFill>
                      <a:srgbClr val="C9DAF8"/>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63500" marB="63500" marR="63500" marL="63500">
                    <a:solidFill>
                      <a:srgbClr val="C9DAF8"/>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63500" marB="63500" marR="63500" marL="63500">
                    <a:solidFill>
                      <a:srgbClr val="C9DAF8"/>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63500" marB="63500" marR="63500" marL="63500">
                    <a:solidFill>
                      <a:srgbClr val="C9DAF8"/>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T="63500" marB="63500" marR="63500" marL="63500">
                    <a:solidFill>
                      <a:srgbClr val="C9DAF8"/>
                    </a:solidFill>
                  </a:tcPr>
                </a:tc>
              </a:tr>
              <a:tr h="2727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10133</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77</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280</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14</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8</a:t>
                      </a:r>
                      <a:endParaRPr>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890575" y="500650"/>
            <a:ext cx="7688400" cy="535200"/>
          </a:xfrm>
          <a:prstGeom prst="rect">
            <a:avLst/>
          </a:prstGeom>
        </p:spPr>
        <p:txBody>
          <a:bodyPr anchorCtr="0" anchor="t" bIns="91425" lIns="91425" spcFirstLastPara="1" rIns="91425" wrap="square" tIns="91425">
            <a:noAutofit/>
          </a:bodyPr>
          <a:lstStyle/>
          <a:p>
            <a:pPr indent="0" lvl="0" marL="0" rtl="0" algn="ctr">
              <a:spcBef>
                <a:spcPts val="1400"/>
              </a:spcBef>
              <a:spcAft>
                <a:spcPts val="1400"/>
              </a:spcAft>
              <a:buNone/>
            </a:pPr>
            <a:r>
              <a:rPr lang="en" sz="3000" u="sng">
                <a:solidFill>
                  <a:srgbClr val="000000"/>
                </a:solidFill>
                <a:latin typeface="Times New Roman"/>
                <a:ea typeface="Times New Roman"/>
                <a:cs typeface="Times New Roman"/>
                <a:sym typeface="Times New Roman"/>
              </a:rPr>
              <a:t> ITEM USER MATRIX</a:t>
            </a:r>
            <a:endParaRPr sz="3000" u="sng"/>
          </a:p>
        </p:txBody>
      </p:sp>
      <p:pic>
        <p:nvPicPr>
          <p:cNvPr id="227" name="Google Shape;227;p33"/>
          <p:cNvPicPr preferRelativeResize="0"/>
          <p:nvPr/>
        </p:nvPicPr>
        <p:blipFill rotWithShape="1">
          <a:blip r:embed="rId3">
            <a:alphaModFix/>
          </a:blip>
          <a:srcRect b="21971" l="5482" r="38347" t="41969"/>
          <a:stretch/>
        </p:blipFill>
        <p:spPr>
          <a:xfrm>
            <a:off x="890575" y="2168950"/>
            <a:ext cx="7688400" cy="2736425"/>
          </a:xfrm>
          <a:prstGeom prst="rect">
            <a:avLst/>
          </a:prstGeom>
          <a:noFill/>
          <a:ln cap="flat" cmpd="sng" w="12700">
            <a:solidFill>
              <a:srgbClr val="000000"/>
            </a:solidFill>
            <a:prstDash val="solid"/>
            <a:miter lim="8000"/>
            <a:headEnd len="sm" w="sm" type="none"/>
            <a:tailEnd len="sm" w="sm" type="none"/>
          </a:ln>
        </p:spPr>
      </p:pic>
      <p:sp>
        <p:nvSpPr>
          <p:cNvPr id="228" name="Google Shape;228;p33"/>
          <p:cNvSpPr txBox="1"/>
          <p:nvPr/>
        </p:nvSpPr>
        <p:spPr>
          <a:xfrm>
            <a:off x="890575" y="1363325"/>
            <a:ext cx="7688400" cy="1103100"/>
          </a:xfrm>
          <a:prstGeom prst="rect">
            <a:avLst/>
          </a:prstGeom>
          <a:noFill/>
          <a:ln>
            <a:noFill/>
          </a:ln>
        </p:spPr>
        <p:txBody>
          <a:bodyPr anchorCtr="0" anchor="t" bIns="91425" lIns="91425" spcFirstLastPara="1" rIns="91425" wrap="square" tIns="91425">
            <a:spAutoFit/>
          </a:bodyPr>
          <a:lstStyle/>
          <a:p>
            <a:pPr indent="0" lvl="0" marL="0" rtl="0" algn="just">
              <a:spcBef>
                <a:spcPts val="1400"/>
              </a:spcBef>
              <a:spcAft>
                <a:spcPts val="0"/>
              </a:spcAft>
              <a:buNone/>
            </a:pPr>
            <a:r>
              <a:rPr lang="en" sz="1700">
                <a:highlight>
                  <a:srgbClr val="FFFFFF"/>
                </a:highlight>
                <a:latin typeface="Times New Roman"/>
                <a:ea typeface="Times New Roman"/>
                <a:cs typeface="Times New Roman"/>
                <a:sym typeface="Times New Roman"/>
              </a:rPr>
              <a:t>Then by help of pivot_table(), we made our feature matrix, which is an item-user matrix.</a:t>
            </a:r>
            <a:r>
              <a:rPr lang="en">
                <a:highlight>
                  <a:srgbClr val="FFFFFF"/>
                </a:highlight>
                <a:latin typeface="Times New Roman"/>
                <a:ea typeface="Times New Roman"/>
                <a:cs typeface="Times New Roman"/>
                <a:sym typeface="Times New Roman"/>
              </a:rPr>
              <a:t> </a:t>
            </a:r>
            <a:endParaRPr>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727800" y="451075"/>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00" u="sng">
                <a:latin typeface="Bell MT"/>
                <a:ea typeface="Bell MT"/>
                <a:cs typeface="Bell MT"/>
                <a:sym typeface="Bell MT"/>
              </a:rPr>
              <a:t>RECOMMENDATION SYSTEM</a:t>
            </a:r>
            <a:endParaRPr sz="3000" u="sng">
              <a:latin typeface="Bell MT"/>
              <a:ea typeface="Bell MT"/>
              <a:cs typeface="Bell MT"/>
              <a:sym typeface="Bell MT"/>
            </a:endParaRPr>
          </a:p>
          <a:p>
            <a:pPr indent="0" lvl="0" marL="0" rtl="0" algn="l">
              <a:spcBef>
                <a:spcPts val="0"/>
              </a:spcBef>
              <a:spcAft>
                <a:spcPts val="0"/>
              </a:spcAft>
              <a:buSzPts val="990"/>
              <a:buNone/>
            </a:pPr>
            <a:r>
              <a:t/>
            </a:r>
            <a:endParaRPr sz="2340"/>
          </a:p>
        </p:txBody>
      </p:sp>
      <p:pic>
        <p:nvPicPr>
          <p:cNvPr id="234" name="Google Shape;234;p34"/>
          <p:cNvPicPr preferRelativeResize="0"/>
          <p:nvPr/>
        </p:nvPicPr>
        <p:blipFill rotWithShape="1">
          <a:blip r:embed="rId3">
            <a:alphaModFix/>
          </a:blip>
          <a:srcRect b="27175" l="4817" r="55298" t="45773"/>
          <a:stretch/>
        </p:blipFill>
        <p:spPr>
          <a:xfrm>
            <a:off x="2383938" y="1577101"/>
            <a:ext cx="4376125" cy="1670100"/>
          </a:xfrm>
          <a:prstGeom prst="rect">
            <a:avLst/>
          </a:prstGeom>
          <a:noFill/>
          <a:ln cap="flat" cmpd="sng" w="12700">
            <a:solidFill>
              <a:srgbClr val="000000"/>
            </a:solidFill>
            <a:prstDash val="solid"/>
            <a:miter lim="8000"/>
            <a:headEnd len="sm" w="sm" type="none"/>
            <a:tailEnd len="sm" w="sm" type="none"/>
          </a:ln>
        </p:spPr>
      </p:pic>
      <p:sp>
        <p:nvSpPr>
          <p:cNvPr id="235" name="Google Shape;235;p34"/>
          <p:cNvSpPr txBox="1"/>
          <p:nvPr/>
        </p:nvSpPr>
        <p:spPr>
          <a:xfrm>
            <a:off x="1016300" y="3643825"/>
            <a:ext cx="7250400" cy="1277400"/>
          </a:xfrm>
          <a:prstGeom prst="rect">
            <a:avLst/>
          </a:prstGeom>
          <a:noFill/>
          <a:ln>
            <a:noFill/>
          </a:ln>
        </p:spPr>
        <p:txBody>
          <a:bodyPr anchorCtr="0" anchor="t" bIns="91425" lIns="91425" spcFirstLastPara="1" rIns="91425" wrap="square" tIns="91425">
            <a:spAutoFit/>
          </a:bodyPr>
          <a:lstStyle/>
          <a:p>
            <a:pPr indent="0" lvl="0" marL="0" rtl="0" algn="just">
              <a:spcBef>
                <a:spcPts val="600"/>
              </a:spcBef>
              <a:spcAft>
                <a:spcPts val="0"/>
              </a:spcAft>
              <a:buNone/>
            </a:pPr>
            <a:r>
              <a:rPr lang="en">
                <a:solidFill>
                  <a:srgbClr val="212121"/>
                </a:solidFill>
                <a:latin typeface="Times New Roman"/>
                <a:ea typeface="Times New Roman"/>
                <a:cs typeface="Times New Roman"/>
                <a:sym typeface="Times New Roman"/>
              </a:rPr>
              <a:t>Result - For item name: “</a:t>
            </a:r>
            <a:r>
              <a:rPr lang="en">
                <a:solidFill>
                  <a:srgbClr val="212121"/>
                </a:solidFill>
                <a:highlight>
                  <a:srgbClr val="FFFFFF"/>
                </a:highlight>
                <a:latin typeface="Times New Roman"/>
                <a:ea typeface="Times New Roman"/>
                <a:cs typeface="Times New Roman"/>
                <a:sym typeface="Times New Roman"/>
              </a:rPr>
              <a:t>FAWN AND MUSHROOM GREETING CARD</a:t>
            </a:r>
            <a:r>
              <a:rPr lang="en">
                <a:solidFill>
                  <a:srgbClr val="212121"/>
                </a:solidFill>
                <a:latin typeface="Times New Roman"/>
                <a:ea typeface="Times New Roman"/>
                <a:cs typeface="Times New Roman"/>
                <a:sym typeface="Times New Roman"/>
              </a:rPr>
              <a:t>”</a:t>
            </a:r>
            <a:endParaRPr>
              <a:solidFill>
                <a:srgbClr val="212121"/>
              </a:solidFill>
              <a:latin typeface="Times New Roman"/>
              <a:ea typeface="Times New Roman"/>
              <a:cs typeface="Times New Roman"/>
              <a:sym typeface="Times New Roman"/>
            </a:endParaRPr>
          </a:p>
          <a:p>
            <a:pPr indent="0" lvl="0" marL="0" rtl="0" algn="just">
              <a:spcBef>
                <a:spcPts val="600"/>
              </a:spcBef>
              <a:spcAft>
                <a:spcPts val="0"/>
              </a:spcAft>
              <a:buNone/>
            </a:pPr>
            <a:r>
              <a:rPr lang="en">
                <a:solidFill>
                  <a:srgbClr val="212121"/>
                </a:solidFill>
                <a:latin typeface="Times New Roman"/>
                <a:ea typeface="Times New Roman"/>
                <a:cs typeface="Times New Roman"/>
                <a:sym typeface="Times New Roman"/>
              </a:rPr>
              <a:t>The most similar item we got is “CARD</a:t>
            </a:r>
            <a:r>
              <a:rPr lang="en">
                <a:solidFill>
                  <a:srgbClr val="212121"/>
                </a:solidFill>
                <a:highlight>
                  <a:srgbClr val="FFFFFF"/>
                </a:highlight>
                <a:latin typeface="Times New Roman"/>
                <a:ea typeface="Times New Roman"/>
                <a:cs typeface="Times New Roman"/>
                <a:sym typeface="Times New Roman"/>
              </a:rPr>
              <a:t> PARTY GAMES</a:t>
            </a:r>
            <a:r>
              <a:rPr lang="en">
                <a:solidFill>
                  <a:srgbClr val="212121"/>
                </a:solidFill>
                <a:latin typeface="Times New Roman"/>
                <a:ea typeface="Times New Roman"/>
                <a:cs typeface="Times New Roman"/>
                <a:sym typeface="Times New Roman"/>
              </a:rPr>
              <a:t>” </a:t>
            </a:r>
            <a:endParaRPr>
              <a:solidFill>
                <a:srgbClr val="212121"/>
              </a:solidFill>
              <a:latin typeface="Times New Roman"/>
              <a:ea typeface="Times New Roman"/>
              <a:cs typeface="Times New Roman"/>
              <a:sym typeface="Times New Roman"/>
            </a:endParaRPr>
          </a:p>
          <a:p>
            <a:pPr indent="0" lvl="0" marL="0" rtl="0" algn="just">
              <a:spcBef>
                <a:spcPts val="600"/>
              </a:spcBef>
              <a:spcAft>
                <a:spcPts val="0"/>
              </a:spcAft>
              <a:buNone/>
            </a:pPr>
            <a:r>
              <a:rPr lang="en">
                <a:solidFill>
                  <a:srgbClr val="212121"/>
                </a:solidFill>
                <a:latin typeface="Times New Roman"/>
                <a:ea typeface="Times New Roman"/>
                <a:cs typeface="Times New Roman"/>
                <a:sym typeface="Times New Roman"/>
              </a:rPr>
              <a:t>And the least similar item we got is “CANISTER</a:t>
            </a:r>
            <a:r>
              <a:rPr lang="en">
                <a:solidFill>
                  <a:srgbClr val="212121"/>
                </a:solidFill>
                <a:highlight>
                  <a:srgbClr val="FFFFFF"/>
                </a:highlight>
                <a:latin typeface="Times New Roman"/>
                <a:ea typeface="Times New Roman"/>
                <a:cs typeface="Times New Roman"/>
                <a:sym typeface="Times New Roman"/>
              </a:rPr>
              <a:t> VINTAGE LEAF DESIGN</a:t>
            </a:r>
            <a:r>
              <a:rPr lang="en">
                <a:solidFill>
                  <a:srgbClr val="212121"/>
                </a:solidFill>
                <a:latin typeface="Times New Roman"/>
                <a:ea typeface="Times New Roman"/>
                <a:cs typeface="Times New Roman"/>
                <a:sym typeface="Times New Roman"/>
              </a:rPr>
              <a:t>” </a:t>
            </a:r>
            <a:endParaRPr>
              <a:solidFill>
                <a:srgbClr val="212121"/>
              </a:solidFill>
              <a:latin typeface="Times New Roman"/>
              <a:ea typeface="Times New Roman"/>
              <a:cs typeface="Times New Roman"/>
              <a:sym typeface="Times New Roman"/>
            </a:endParaRPr>
          </a:p>
          <a:p>
            <a:pPr indent="0" lvl="0" marL="0" rtl="0" algn="just">
              <a:spcBef>
                <a:spcPts val="600"/>
              </a:spcBef>
              <a:spcAft>
                <a:spcPts val="450"/>
              </a:spcAft>
              <a:buNone/>
            </a:pPr>
            <a:r>
              <a:t/>
            </a:r>
            <a:endParaRPr>
              <a:solidFill>
                <a:srgbClr val="21212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1303800" y="363075"/>
            <a:ext cx="7030500" cy="99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u="sng">
                <a:latin typeface="Bell MT"/>
                <a:ea typeface="Bell MT"/>
                <a:cs typeface="Bell MT"/>
                <a:sym typeface="Bell MT"/>
              </a:rPr>
              <a:t>CONCLUSIONS</a:t>
            </a:r>
            <a:endParaRPr sz="3000" u="sng">
              <a:latin typeface="Bell MT"/>
              <a:ea typeface="Bell MT"/>
              <a:cs typeface="Bell MT"/>
              <a:sym typeface="Bell MT"/>
            </a:endParaRPr>
          </a:p>
        </p:txBody>
      </p:sp>
      <p:sp>
        <p:nvSpPr>
          <p:cNvPr id="241" name="Google Shape;241;p35"/>
          <p:cNvSpPr txBox="1"/>
          <p:nvPr>
            <p:ph idx="1" type="body"/>
          </p:nvPr>
        </p:nvSpPr>
        <p:spPr>
          <a:xfrm>
            <a:off x="607300" y="1586425"/>
            <a:ext cx="7919700" cy="3333900"/>
          </a:xfrm>
          <a:prstGeom prst="rect">
            <a:avLst/>
          </a:prstGeom>
        </p:spPr>
        <p:txBody>
          <a:bodyPr anchorCtr="0" anchor="t" bIns="91425" lIns="91425" spcFirstLastPara="1" rIns="91425" wrap="square" tIns="91425">
            <a:noAutofit/>
          </a:bodyPr>
          <a:lstStyle/>
          <a:p>
            <a:pPr indent="-339090" lvl="0" marL="457200" rtl="0" algn="just">
              <a:lnSpc>
                <a:spcPct val="80000"/>
              </a:lnSpc>
              <a:spcBef>
                <a:spcPts val="600"/>
              </a:spcBef>
              <a:spcAft>
                <a:spcPts val="0"/>
              </a:spcAft>
              <a:buClr>
                <a:srgbClr val="212121"/>
              </a:buClr>
              <a:buSzPts val="1740"/>
              <a:buFont typeface="Bell MT"/>
              <a:buChar char="●"/>
            </a:pPr>
            <a:r>
              <a:rPr lang="en" sz="1740">
                <a:solidFill>
                  <a:srgbClr val="212121"/>
                </a:solidFill>
                <a:latin typeface="Bell MT"/>
                <a:ea typeface="Bell MT"/>
                <a:cs typeface="Bell MT"/>
                <a:sym typeface="Bell MT"/>
              </a:rPr>
              <a:t>From Customer Segmentation we concluded  that we have to focus on 197 customers which we can't lose. And also we have a great number of loyal customers so we have to make exciting offers to continue their loyalty.</a:t>
            </a:r>
            <a:endParaRPr sz="1740">
              <a:solidFill>
                <a:srgbClr val="212121"/>
              </a:solidFill>
              <a:latin typeface="Bell MT"/>
              <a:ea typeface="Bell MT"/>
              <a:cs typeface="Bell MT"/>
              <a:sym typeface="Bell MT"/>
            </a:endParaRPr>
          </a:p>
          <a:p>
            <a:pPr indent="0" lvl="0" marL="457200" rtl="0" algn="just">
              <a:lnSpc>
                <a:spcPct val="80000"/>
              </a:lnSpc>
              <a:spcBef>
                <a:spcPts val="600"/>
              </a:spcBef>
              <a:spcAft>
                <a:spcPts val="0"/>
              </a:spcAft>
              <a:buNone/>
            </a:pPr>
            <a:r>
              <a:t/>
            </a:r>
            <a:endParaRPr sz="1740">
              <a:solidFill>
                <a:srgbClr val="212121"/>
              </a:solidFill>
              <a:latin typeface="Bell MT"/>
              <a:ea typeface="Bell MT"/>
              <a:cs typeface="Bell MT"/>
              <a:sym typeface="Bell MT"/>
            </a:endParaRPr>
          </a:p>
          <a:p>
            <a:pPr indent="-336550" lvl="0" marL="457200" rtl="0" algn="just">
              <a:lnSpc>
                <a:spcPct val="100000"/>
              </a:lnSpc>
              <a:spcBef>
                <a:spcPts val="600"/>
              </a:spcBef>
              <a:spcAft>
                <a:spcPts val="0"/>
              </a:spcAft>
              <a:buClr>
                <a:srgbClr val="212121"/>
              </a:buClr>
              <a:buSzPts val="1700"/>
              <a:buFont typeface="Bell MT"/>
              <a:buChar char="●"/>
            </a:pPr>
            <a:r>
              <a:rPr lang="en" sz="1700">
                <a:solidFill>
                  <a:srgbClr val="212121"/>
                </a:solidFill>
                <a:latin typeface="Bell MT"/>
                <a:ea typeface="Bell MT"/>
                <a:cs typeface="Bell MT"/>
                <a:sym typeface="Bell MT"/>
              </a:rPr>
              <a:t>From the Customer  Life -Time value we can conclude that high CLV in January &amp; December, so we can recommend the retail company to conduct appropriate marketing campaigns in upcoming next year for these months to retain the customers.</a:t>
            </a:r>
            <a:endParaRPr sz="1700">
              <a:solidFill>
                <a:srgbClr val="212121"/>
              </a:solidFill>
              <a:latin typeface="Bell MT"/>
              <a:ea typeface="Bell MT"/>
              <a:cs typeface="Bell MT"/>
              <a:sym typeface="Bell MT"/>
            </a:endParaRPr>
          </a:p>
          <a:p>
            <a:pPr indent="0" lvl="0" marL="457200" rtl="0" algn="just">
              <a:lnSpc>
                <a:spcPct val="80000"/>
              </a:lnSpc>
              <a:spcBef>
                <a:spcPts val="600"/>
              </a:spcBef>
              <a:spcAft>
                <a:spcPts val="0"/>
              </a:spcAft>
              <a:buNone/>
            </a:pPr>
            <a:r>
              <a:t/>
            </a:r>
            <a:endParaRPr sz="1700">
              <a:solidFill>
                <a:srgbClr val="212121"/>
              </a:solidFill>
              <a:latin typeface="Bell MT"/>
              <a:ea typeface="Bell MT"/>
              <a:cs typeface="Bell MT"/>
              <a:sym typeface="Bell MT"/>
            </a:endParaRPr>
          </a:p>
          <a:p>
            <a:pPr indent="0" lvl="0" marL="0" rtl="0" algn="just">
              <a:lnSpc>
                <a:spcPct val="80000"/>
              </a:lnSpc>
              <a:spcBef>
                <a:spcPts val="600"/>
              </a:spcBef>
              <a:spcAft>
                <a:spcPts val="0"/>
              </a:spcAft>
              <a:buNone/>
            </a:pPr>
            <a:r>
              <a:t/>
            </a:r>
            <a:endParaRPr sz="1700">
              <a:solidFill>
                <a:srgbClr val="212121"/>
              </a:solidFill>
              <a:latin typeface="Bell MT"/>
              <a:ea typeface="Bell MT"/>
              <a:cs typeface="Bell MT"/>
              <a:sym typeface="Bell MT"/>
            </a:endParaRPr>
          </a:p>
          <a:p>
            <a:pPr indent="0" lvl="0" marL="457200" rtl="0" algn="just">
              <a:lnSpc>
                <a:spcPct val="80000"/>
              </a:lnSpc>
              <a:spcBef>
                <a:spcPts val="600"/>
              </a:spcBef>
              <a:spcAft>
                <a:spcPts val="0"/>
              </a:spcAft>
              <a:buNone/>
            </a:pPr>
            <a:r>
              <a:t/>
            </a:r>
            <a:endParaRPr sz="1540">
              <a:solidFill>
                <a:srgbClr val="212121"/>
              </a:solidFill>
              <a:latin typeface="Times New Roman"/>
              <a:ea typeface="Times New Roman"/>
              <a:cs typeface="Times New Roman"/>
              <a:sym typeface="Times New Roman"/>
            </a:endParaRPr>
          </a:p>
          <a:p>
            <a:pPr indent="0" lvl="0" marL="0" rtl="0" algn="l">
              <a:lnSpc>
                <a:spcPct val="95000"/>
              </a:lnSpc>
              <a:spcBef>
                <a:spcPts val="450"/>
              </a:spcBef>
              <a:spcAft>
                <a:spcPts val="1200"/>
              </a:spcAft>
              <a:buSzPts val="440"/>
              <a:buNone/>
            </a:pPr>
            <a:r>
              <a:t/>
            </a:r>
            <a:endParaRPr sz="102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1290750" y="152400"/>
            <a:ext cx="7030500" cy="99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u="sng">
                <a:latin typeface="Bell MT"/>
                <a:ea typeface="Bell MT"/>
                <a:cs typeface="Bell MT"/>
                <a:sym typeface="Bell MT"/>
              </a:rPr>
              <a:t>CONCLUSIONS</a:t>
            </a:r>
            <a:endParaRPr sz="3000" u="sng">
              <a:latin typeface="Bell MT"/>
              <a:ea typeface="Bell MT"/>
              <a:cs typeface="Bell MT"/>
              <a:sym typeface="Bell MT"/>
            </a:endParaRPr>
          </a:p>
        </p:txBody>
      </p:sp>
      <p:sp>
        <p:nvSpPr>
          <p:cNvPr id="247" name="Google Shape;247;p36"/>
          <p:cNvSpPr txBox="1"/>
          <p:nvPr/>
        </p:nvSpPr>
        <p:spPr>
          <a:xfrm>
            <a:off x="475800" y="1313725"/>
            <a:ext cx="8192400" cy="3961800"/>
          </a:xfrm>
          <a:prstGeom prst="rect">
            <a:avLst/>
          </a:prstGeom>
          <a:noFill/>
          <a:ln>
            <a:noFill/>
          </a:ln>
        </p:spPr>
        <p:txBody>
          <a:bodyPr anchorCtr="0" anchor="t" bIns="91425" lIns="91425" spcFirstLastPara="1" rIns="91425" wrap="square" tIns="91425">
            <a:spAutoFit/>
          </a:bodyPr>
          <a:lstStyle/>
          <a:p>
            <a:pPr indent="-339090" lvl="0" marL="457200" rtl="0" algn="just">
              <a:lnSpc>
                <a:spcPct val="80000"/>
              </a:lnSpc>
              <a:spcBef>
                <a:spcPts val="600"/>
              </a:spcBef>
              <a:spcAft>
                <a:spcPts val="0"/>
              </a:spcAft>
              <a:buClr>
                <a:srgbClr val="212121"/>
              </a:buClr>
              <a:buSzPts val="1740"/>
              <a:buFont typeface="Bell MT"/>
              <a:buChar char="●"/>
            </a:pPr>
            <a:r>
              <a:rPr lang="en" sz="1740">
                <a:solidFill>
                  <a:srgbClr val="212121"/>
                </a:solidFill>
                <a:latin typeface="Bell MT"/>
                <a:ea typeface="Bell MT"/>
                <a:cs typeface="Bell MT"/>
                <a:sym typeface="Bell MT"/>
              </a:rPr>
              <a:t>From the Recommendation System,</a:t>
            </a:r>
            <a:endParaRPr sz="1740">
              <a:solidFill>
                <a:srgbClr val="212121"/>
              </a:solidFill>
              <a:latin typeface="Bell MT"/>
              <a:ea typeface="Bell MT"/>
              <a:cs typeface="Bell MT"/>
              <a:sym typeface="Bell MT"/>
            </a:endParaRPr>
          </a:p>
          <a:p>
            <a:pPr indent="0" lvl="0" marL="457200" rtl="0" algn="just">
              <a:lnSpc>
                <a:spcPct val="80000"/>
              </a:lnSpc>
              <a:spcBef>
                <a:spcPts val="600"/>
              </a:spcBef>
              <a:spcAft>
                <a:spcPts val="0"/>
              </a:spcAft>
              <a:buNone/>
            </a:pPr>
            <a:r>
              <a:rPr lang="en" sz="1740">
                <a:solidFill>
                  <a:srgbClr val="212121"/>
                </a:solidFill>
                <a:latin typeface="Bell MT"/>
                <a:ea typeface="Bell MT"/>
                <a:cs typeface="Bell MT"/>
                <a:sym typeface="Bell MT"/>
              </a:rPr>
              <a:t>We got the most similar item which is here “CARD</a:t>
            </a:r>
            <a:r>
              <a:rPr lang="en" sz="1740">
                <a:solidFill>
                  <a:srgbClr val="212121"/>
                </a:solidFill>
                <a:highlight>
                  <a:schemeClr val="lt1"/>
                </a:highlight>
                <a:latin typeface="Bell MT"/>
                <a:ea typeface="Bell MT"/>
                <a:cs typeface="Bell MT"/>
                <a:sym typeface="Bell MT"/>
              </a:rPr>
              <a:t> PARTY GAMES</a:t>
            </a:r>
            <a:r>
              <a:rPr lang="en" sz="1740">
                <a:solidFill>
                  <a:srgbClr val="212121"/>
                </a:solidFill>
                <a:latin typeface="Bell MT"/>
                <a:ea typeface="Bell MT"/>
                <a:cs typeface="Bell MT"/>
                <a:sym typeface="Bell MT"/>
              </a:rPr>
              <a:t>” purchased on a regular transaction and also the least similar item which is here “CANISTER</a:t>
            </a:r>
            <a:r>
              <a:rPr lang="en" sz="1740">
                <a:solidFill>
                  <a:srgbClr val="212121"/>
                </a:solidFill>
                <a:highlight>
                  <a:schemeClr val="lt1"/>
                </a:highlight>
                <a:latin typeface="Bell MT"/>
                <a:ea typeface="Bell MT"/>
                <a:cs typeface="Bell MT"/>
                <a:sym typeface="Bell MT"/>
              </a:rPr>
              <a:t> VINTAGE LEAF DESIGN</a:t>
            </a:r>
            <a:r>
              <a:rPr lang="en" sz="1740">
                <a:solidFill>
                  <a:srgbClr val="212121"/>
                </a:solidFill>
                <a:latin typeface="Bell MT"/>
                <a:ea typeface="Bell MT"/>
                <a:cs typeface="Bell MT"/>
                <a:sym typeface="Bell MT"/>
              </a:rPr>
              <a:t>”. </a:t>
            </a:r>
            <a:endParaRPr sz="1740">
              <a:solidFill>
                <a:srgbClr val="212121"/>
              </a:solidFill>
              <a:latin typeface="Bell MT"/>
              <a:ea typeface="Bell MT"/>
              <a:cs typeface="Bell MT"/>
              <a:sym typeface="Bell MT"/>
            </a:endParaRPr>
          </a:p>
          <a:p>
            <a:pPr indent="0" lvl="0" marL="457200" rtl="0" algn="just">
              <a:lnSpc>
                <a:spcPct val="80000"/>
              </a:lnSpc>
              <a:spcBef>
                <a:spcPts val="600"/>
              </a:spcBef>
              <a:spcAft>
                <a:spcPts val="0"/>
              </a:spcAft>
              <a:buNone/>
            </a:pPr>
            <a:r>
              <a:rPr lang="en" sz="1740">
                <a:solidFill>
                  <a:srgbClr val="212121"/>
                </a:solidFill>
                <a:latin typeface="Bell MT"/>
                <a:ea typeface="Bell MT"/>
                <a:cs typeface="Bell MT"/>
                <a:sym typeface="Bell MT"/>
              </a:rPr>
              <a:t>So from this we can conclude that we should recommend these items to the new customers and also prepare some offers regarding this product to the loyal and champion customers (regular customers).</a:t>
            </a:r>
            <a:endParaRPr sz="1740">
              <a:solidFill>
                <a:srgbClr val="212121"/>
              </a:solidFill>
              <a:latin typeface="Bell MT"/>
              <a:ea typeface="Bell MT"/>
              <a:cs typeface="Bell MT"/>
              <a:sym typeface="Bell MT"/>
            </a:endParaRPr>
          </a:p>
          <a:p>
            <a:pPr indent="0" lvl="0" marL="457200" rtl="0" algn="just">
              <a:lnSpc>
                <a:spcPct val="80000"/>
              </a:lnSpc>
              <a:spcBef>
                <a:spcPts val="600"/>
              </a:spcBef>
              <a:spcAft>
                <a:spcPts val="0"/>
              </a:spcAft>
              <a:buNone/>
            </a:pPr>
            <a:r>
              <a:t/>
            </a:r>
            <a:endParaRPr sz="1700">
              <a:solidFill>
                <a:srgbClr val="212121"/>
              </a:solidFill>
              <a:latin typeface="Bell MT"/>
              <a:ea typeface="Bell MT"/>
              <a:cs typeface="Bell MT"/>
              <a:sym typeface="Bell MT"/>
            </a:endParaRPr>
          </a:p>
          <a:p>
            <a:pPr indent="-336550" lvl="0" marL="457200" rtl="0" algn="just">
              <a:lnSpc>
                <a:spcPct val="80000"/>
              </a:lnSpc>
              <a:spcBef>
                <a:spcPts val="600"/>
              </a:spcBef>
              <a:spcAft>
                <a:spcPts val="0"/>
              </a:spcAft>
              <a:buClr>
                <a:srgbClr val="212121"/>
              </a:buClr>
              <a:buSzPts val="1700"/>
              <a:buFont typeface="Bell MT"/>
              <a:buChar char="●"/>
            </a:pPr>
            <a:r>
              <a:rPr lang="en" sz="1700">
                <a:solidFill>
                  <a:srgbClr val="212121"/>
                </a:solidFill>
                <a:latin typeface="Bell MT"/>
                <a:ea typeface="Bell MT"/>
                <a:cs typeface="Bell MT"/>
                <a:sym typeface="Bell MT"/>
              </a:rPr>
              <a:t>Also this recommendation system might be used for the purpose of creating a web application. </a:t>
            </a:r>
            <a:endParaRPr sz="1700">
              <a:solidFill>
                <a:srgbClr val="212121"/>
              </a:solidFill>
              <a:latin typeface="Bell MT"/>
              <a:ea typeface="Bell MT"/>
              <a:cs typeface="Bell MT"/>
              <a:sym typeface="Bell MT"/>
            </a:endParaRPr>
          </a:p>
          <a:p>
            <a:pPr indent="0" lvl="0" marL="457200" rtl="0" algn="just">
              <a:lnSpc>
                <a:spcPct val="80000"/>
              </a:lnSpc>
              <a:spcBef>
                <a:spcPts val="600"/>
              </a:spcBef>
              <a:spcAft>
                <a:spcPts val="0"/>
              </a:spcAft>
              <a:buNone/>
            </a:pPr>
            <a:r>
              <a:t/>
            </a:r>
            <a:endParaRPr sz="1700">
              <a:solidFill>
                <a:srgbClr val="212121"/>
              </a:solidFill>
              <a:latin typeface="Bell MT"/>
              <a:ea typeface="Bell MT"/>
              <a:cs typeface="Bell MT"/>
              <a:sym typeface="Bell MT"/>
            </a:endParaRPr>
          </a:p>
          <a:p>
            <a:pPr indent="-336550" lvl="0" marL="457200" rtl="0" algn="just">
              <a:lnSpc>
                <a:spcPct val="80000"/>
              </a:lnSpc>
              <a:spcBef>
                <a:spcPts val="600"/>
              </a:spcBef>
              <a:spcAft>
                <a:spcPts val="0"/>
              </a:spcAft>
              <a:buClr>
                <a:srgbClr val="212121"/>
              </a:buClr>
              <a:buSzPts val="1700"/>
              <a:buFont typeface="Times New Roman"/>
              <a:buChar char="●"/>
            </a:pPr>
            <a:r>
              <a:rPr lang="en" sz="1700">
                <a:solidFill>
                  <a:srgbClr val="212121"/>
                </a:solidFill>
                <a:latin typeface="Bell MT"/>
                <a:ea typeface="Bell MT"/>
                <a:cs typeface="Bell MT"/>
                <a:sym typeface="Bell MT"/>
              </a:rPr>
              <a:t>These types of Recommendations can help to identify the products that are appropriate for cross-selling or up-selling</a:t>
            </a:r>
            <a:r>
              <a:rPr lang="en" sz="1700">
                <a:solidFill>
                  <a:srgbClr val="212121"/>
                </a:solidFill>
                <a:latin typeface="Times New Roman"/>
                <a:ea typeface="Times New Roman"/>
                <a:cs typeface="Times New Roman"/>
                <a:sym typeface="Times New Roman"/>
              </a:rPr>
              <a:t>.</a:t>
            </a:r>
            <a:endParaRPr sz="1700">
              <a:solidFill>
                <a:srgbClr val="212121"/>
              </a:solidFill>
              <a:latin typeface="Times New Roman"/>
              <a:ea typeface="Times New Roman"/>
              <a:cs typeface="Times New Roman"/>
              <a:sym typeface="Times New Roman"/>
            </a:endParaRPr>
          </a:p>
          <a:p>
            <a:pPr indent="0" lvl="0" marL="0" rtl="0" algn="just">
              <a:lnSpc>
                <a:spcPct val="80000"/>
              </a:lnSpc>
              <a:spcBef>
                <a:spcPts val="600"/>
              </a:spcBef>
              <a:spcAft>
                <a:spcPts val="0"/>
              </a:spcAft>
              <a:buClr>
                <a:srgbClr val="000000"/>
              </a:buClr>
              <a:buSzPts val="440"/>
              <a:buFont typeface="Arial"/>
              <a:buNone/>
            </a:pPr>
            <a:r>
              <a:t/>
            </a:r>
            <a:endParaRPr b="1" sz="1700">
              <a:solidFill>
                <a:srgbClr val="212121"/>
              </a:solidFill>
              <a:latin typeface="Times New Roman"/>
              <a:ea typeface="Times New Roman"/>
              <a:cs typeface="Times New Roman"/>
              <a:sym typeface="Times New Roman"/>
            </a:endParaRPr>
          </a:p>
          <a:p>
            <a:pPr indent="0" lvl="0" marL="0" rtl="0" algn="l">
              <a:spcBef>
                <a:spcPts val="450"/>
              </a:spcBef>
              <a:spcAft>
                <a:spcPts val="0"/>
              </a:spcAft>
              <a:buNone/>
            </a:pPr>
            <a:r>
              <a:t/>
            </a:r>
            <a:endParaRPr>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316175" y="164775"/>
            <a:ext cx="7030500" cy="99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u="sng">
                <a:latin typeface="Bell MT"/>
                <a:ea typeface="Bell MT"/>
                <a:cs typeface="Bell MT"/>
                <a:sym typeface="Bell MT"/>
              </a:rPr>
              <a:t>REFERENCES</a:t>
            </a:r>
            <a:endParaRPr sz="3000" u="sng">
              <a:latin typeface="Bell MT"/>
              <a:ea typeface="Bell MT"/>
              <a:cs typeface="Bell MT"/>
              <a:sym typeface="Bell MT"/>
            </a:endParaRPr>
          </a:p>
        </p:txBody>
      </p:sp>
      <p:sp>
        <p:nvSpPr>
          <p:cNvPr id="253" name="Google Shape;253;p37"/>
          <p:cNvSpPr txBox="1"/>
          <p:nvPr>
            <p:ph idx="1" type="body"/>
          </p:nvPr>
        </p:nvSpPr>
        <p:spPr>
          <a:xfrm>
            <a:off x="630750" y="1611225"/>
            <a:ext cx="7882500" cy="3086100"/>
          </a:xfrm>
          <a:prstGeom prst="rect">
            <a:avLst/>
          </a:prstGeom>
        </p:spPr>
        <p:txBody>
          <a:bodyPr anchorCtr="0" anchor="t" bIns="91425" lIns="91425" spcFirstLastPara="1" rIns="91425" wrap="square" tIns="91425">
            <a:noAutofit/>
          </a:bodyPr>
          <a:lstStyle/>
          <a:p>
            <a:pPr indent="-336550" lvl="0" marL="457200" rtl="0" algn="l">
              <a:lnSpc>
                <a:spcPct val="90000"/>
              </a:lnSpc>
              <a:spcBef>
                <a:spcPts val="1000"/>
              </a:spcBef>
              <a:spcAft>
                <a:spcPts val="0"/>
              </a:spcAft>
              <a:buClr>
                <a:srgbClr val="000000"/>
              </a:buClr>
              <a:buSzPts val="1700"/>
              <a:buFont typeface="Times New Roman"/>
              <a:buChar char="●"/>
            </a:pPr>
            <a:r>
              <a:rPr lang="en" sz="1700"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Data Mining. Apriori Algorithm and Association Rules | by Hussein Chawich | Improving Search Engine with a Data Mining Technique | Medium</a:t>
            </a:r>
            <a:endParaRPr sz="1700" u="sng">
              <a:solidFill>
                <a:srgbClr val="000000"/>
              </a:solidFill>
              <a:latin typeface="Times New Roman"/>
              <a:ea typeface="Times New Roman"/>
              <a:cs typeface="Times New Roman"/>
              <a:sym typeface="Times New Roman"/>
            </a:endParaRPr>
          </a:p>
          <a:p>
            <a:pPr indent="-336550" lvl="0" marL="457200" rtl="0" algn="l">
              <a:lnSpc>
                <a:spcPct val="90000"/>
              </a:lnSpc>
              <a:spcBef>
                <a:spcPts val="1000"/>
              </a:spcBef>
              <a:spcAft>
                <a:spcPts val="0"/>
              </a:spcAft>
              <a:buClr>
                <a:srgbClr val="000000"/>
              </a:buClr>
              <a:buSzPts val="1700"/>
              <a:buFont typeface="Times New Roman"/>
              <a:buChar char="●"/>
            </a:pPr>
            <a:r>
              <a:rPr lang="en" sz="1700" u="sng">
                <a:solidFill>
                  <a:srgbClr val="000000"/>
                </a:solidFill>
                <a:latin typeface="Times New Roman"/>
                <a:ea typeface="Times New Roman"/>
                <a:cs typeface="Times New Roman"/>
                <a:sym typeface="Times New Roman"/>
              </a:rPr>
              <a:t>Database marketing – Analysis and Managing customers by Robert C. Blattberg, Byung-Do Kim and Scott A. Neslin</a:t>
            </a:r>
            <a:endParaRPr sz="1700" u="sng">
              <a:solidFill>
                <a:srgbClr val="000000"/>
              </a:solidFill>
              <a:latin typeface="Times New Roman"/>
              <a:ea typeface="Times New Roman"/>
              <a:cs typeface="Times New Roman"/>
              <a:sym typeface="Times New Roman"/>
            </a:endParaRPr>
          </a:p>
          <a:p>
            <a:pPr indent="-336550" lvl="0" marL="457200" rtl="0" algn="l">
              <a:lnSpc>
                <a:spcPct val="90000"/>
              </a:lnSpc>
              <a:spcBef>
                <a:spcPts val="1000"/>
              </a:spcBef>
              <a:spcAft>
                <a:spcPts val="0"/>
              </a:spcAft>
              <a:buClr>
                <a:srgbClr val="000000"/>
              </a:buClr>
              <a:buSzPts val="1700"/>
              <a:buFont typeface="Times New Roman"/>
              <a:buChar char="●"/>
            </a:pPr>
            <a:r>
              <a:rPr lang="en" sz="1700" u="sng">
                <a:solidFill>
                  <a:srgbClr val="000000"/>
                </a:solidFill>
                <a:latin typeface="Times New Roman"/>
                <a:ea typeface="Times New Roman"/>
                <a:cs typeface="Times New Roman"/>
                <a:sym typeface="Times New Roman"/>
              </a:rPr>
              <a:t>Data mining-Concepts and Techniques by Jiawei Han, Micheline Kamber and Jian Pei</a:t>
            </a:r>
            <a:endParaRPr sz="1700" u="sng">
              <a:solidFill>
                <a:srgbClr val="000000"/>
              </a:solidFill>
              <a:latin typeface="Times New Roman"/>
              <a:ea typeface="Times New Roman"/>
              <a:cs typeface="Times New Roman"/>
              <a:sym typeface="Times New Roman"/>
            </a:endParaRPr>
          </a:p>
          <a:p>
            <a:pPr indent="-336550" lvl="0" marL="457200" rtl="0" algn="l">
              <a:lnSpc>
                <a:spcPct val="90000"/>
              </a:lnSpc>
              <a:spcBef>
                <a:spcPts val="1000"/>
              </a:spcBef>
              <a:spcAft>
                <a:spcPts val="0"/>
              </a:spcAft>
              <a:buClr>
                <a:srgbClr val="000000"/>
              </a:buClr>
              <a:buSzPts val="1700"/>
              <a:buFont typeface="Times New Roman"/>
              <a:buChar char="●"/>
            </a:pPr>
            <a:r>
              <a:rPr lang="en" sz="1700" u="sng">
                <a:solidFill>
                  <a:srgbClr val="000000"/>
                </a:solidFill>
                <a:latin typeface="Times New Roman"/>
                <a:ea typeface="Times New Roman"/>
                <a:cs typeface="Times New Roman"/>
                <a:sym typeface="Times New Roman"/>
                <a:hlinkClick r:id="rId4">
                  <a:extLst>
                    <a:ext uri="{A12FA001-AC4F-418D-AE19-62706E023703}">
                      <ahyp:hlinkClr val="tx"/>
                    </a:ext>
                  </a:extLst>
                </a:hlinkClick>
              </a:rPr>
              <a:t>Customer Segmentation Definition - What is Customer Segmentation (shopify.in)</a:t>
            </a:r>
            <a:endParaRPr sz="1700" u="sng">
              <a:solidFill>
                <a:srgbClr val="000000"/>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1700" u="sng">
              <a:solidFill>
                <a:srgbClr val="000000"/>
              </a:solidFill>
              <a:latin typeface="Times New Roman"/>
              <a:ea typeface="Times New Roman"/>
              <a:cs typeface="Times New Roman"/>
              <a:sym typeface="Times New Roman"/>
            </a:endParaRPr>
          </a:p>
          <a:p>
            <a:pPr indent="-336550" lvl="0" marL="457200" rtl="0" algn="l">
              <a:lnSpc>
                <a:spcPct val="90000"/>
              </a:lnSpc>
              <a:spcBef>
                <a:spcPts val="0"/>
              </a:spcBef>
              <a:spcAft>
                <a:spcPts val="0"/>
              </a:spcAft>
              <a:buClr>
                <a:srgbClr val="000000"/>
              </a:buClr>
              <a:buSzPts val="1700"/>
              <a:buFont typeface="Times New Roman"/>
              <a:buChar char="●"/>
            </a:pPr>
            <a:r>
              <a:rPr lang="en" sz="1700"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Association rules - mlxtend (rasbt.github.io)</a:t>
            </a:r>
            <a:endParaRPr sz="1700" u="sng">
              <a:solidFill>
                <a:srgbClr val="000000"/>
              </a:solidFill>
              <a:latin typeface="Times New Roman"/>
              <a:ea typeface="Times New Roman"/>
              <a:cs typeface="Times New Roman"/>
              <a:sym typeface="Times New Roman"/>
            </a:endParaRPr>
          </a:p>
          <a:p>
            <a:pPr indent="0" lvl="0" marL="76200" rtl="0" algn="l">
              <a:lnSpc>
                <a:spcPct val="90000"/>
              </a:lnSpc>
              <a:spcBef>
                <a:spcPts val="0"/>
              </a:spcBef>
              <a:spcAft>
                <a:spcPts val="0"/>
              </a:spcAft>
              <a:buNone/>
            </a:pPr>
            <a:r>
              <a:t/>
            </a:r>
            <a:endParaRPr sz="1700" u="sng">
              <a:solidFill>
                <a:srgbClr val="000000"/>
              </a:solidFill>
              <a:latin typeface="Times New Roman"/>
              <a:ea typeface="Times New Roman"/>
              <a:cs typeface="Times New Roman"/>
              <a:sym typeface="Times New Roman"/>
            </a:endParaRPr>
          </a:p>
          <a:p>
            <a:pPr indent="-336550" lvl="0" marL="457200" rtl="0" algn="l">
              <a:lnSpc>
                <a:spcPct val="90000"/>
              </a:lnSpc>
              <a:spcBef>
                <a:spcPts val="0"/>
              </a:spcBef>
              <a:spcAft>
                <a:spcPts val="0"/>
              </a:spcAft>
              <a:buClr>
                <a:srgbClr val="000000"/>
              </a:buClr>
              <a:buSzPts val="1700"/>
              <a:buFont typeface="Times New Roman"/>
              <a:buChar char="●"/>
            </a:pPr>
            <a:r>
              <a:rPr lang="en" sz="1700" u="sng">
                <a:solidFill>
                  <a:srgbClr val="000000"/>
                </a:solidFill>
                <a:latin typeface="Times New Roman"/>
                <a:ea typeface="Times New Roman"/>
                <a:cs typeface="Times New Roman"/>
                <a:sym typeface="Times New Roman"/>
                <a:hlinkClick r:id="rId6">
                  <a:extLst>
                    <a:ext uri="{A12FA001-AC4F-418D-AE19-62706E023703}">
                      <ahyp:hlinkClr val="tx"/>
                    </a:ext>
                  </a:extLst>
                </a:hlinkClick>
              </a:rPr>
              <a:t>Apriori Algorithm - GeeksforGeeks</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727800" y="2233275"/>
            <a:ext cx="7688400" cy="100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640"/>
              <a:t>THANK YOU !</a:t>
            </a:r>
            <a:endParaRPr sz="47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1204650" y="325900"/>
            <a:ext cx="7030500" cy="99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rgbClr val="000000"/>
              </a:buClr>
              <a:buSzPts val="4800"/>
              <a:buFont typeface="Arial"/>
              <a:buNone/>
            </a:pPr>
            <a:r>
              <a:rPr lang="en" sz="3200" u="sng">
                <a:latin typeface="Bell MT"/>
                <a:ea typeface="Bell MT"/>
                <a:cs typeface="Bell MT"/>
                <a:sym typeface="Bell MT"/>
              </a:rPr>
              <a:t>OBJECTIVE</a:t>
            </a:r>
            <a:endParaRPr sz="3200"/>
          </a:p>
        </p:txBody>
      </p:sp>
      <p:sp>
        <p:nvSpPr>
          <p:cNvPr id="103" name="Google Shape;103;p15"/>
          <p:cNvSpPr txBox="1"/>
          <p:nvPr>
            <p:ph idx="1" type="body"/>
          </p:nvPr>
        </p:nvSpPr>
        <p:spPr>
          <a:xfrm>
            <a:off x="706450" y="1512075"/>
            <a:ext cx="7627800" cy="30195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rgbClr val="695D46"/>
              </a:buClr>
              <a:buSzPts val="1700"/>
              <a:buFont typeface="Bell MT"/>
              <a:buChar char="●"/>
            </a:pPr>
            <a:r>
              <a:rPr lang="en" sz="1700">
                <a:solidFill>
                  <a:srgbClr val="050403"/>
                </a:solidFill>
                <a:latin typeface="Bell MT"/>
                <a:ea typeface="Bell MT"/>
                <a:cs typeface="Bell MT"/>
                <a:sym typeface="Bell MT"/>
              </a:rPr>
              <a:t>T</a:t>
            </a:r>
            <a:r>
              <a:rPr lang="en" sz="1700">
                <a:solidFill>
                  <a:srgbClr val="050403"/>
                </a:solidFill>
                <a:latin typeface="Bell MT"/>
                <a:ea typeface="Bell MT"/>
                <a:cs typeface="Bell MT"/>
                <a:sym typeface="Bell MT"/>
              </a:rPr>
              <a:t>o study the Customer Segmentation </a:t>
            </a:r>
            <a:endParaRPr sz="1700">
              <a:solidFill>
                <a:srgbClr val="695D46"/>
              </a:solidFill>
              <a:latin typeface="Bell MT"/>
              <a:ea typeface="Bell MT"/>
              <a:cs typeface="Bell MT"/>
              <a:sym typeface="Bell MT"/>
            </a:endParaRPr>
          </a:p>
          <a:p>
            <a:pPr indent="-316706" lvl="1" marL="914400" rtl="0" algn="just">
              <a:spcBef>
                <a:spcPts val="0"/>
              </a:spcBef>
              <a:spcAft>
                <a:spcPts val="0"/>
              </a:spcAft>
              <a:buClr>
                <a:srgbClr val="695D46"/>
              </a:buClr>
              <a:buSzPts val="1388"/>
              <a:buFont typeface="Bell MT"/>
              <a:buChar char="○"/>
            </a:pPr>
            <a:r>
              <a:rPr lang="en" sz="1387">
                <a:solidFill>
                  <a:srgbClr val="050403"/>
                </a:solidFill>
                <a:latin typeface="Bell MT"/>
                <a:ea typeface="Bell MT"/>
                <a:cs typeface="Bell MT"/>
                <a:sym typeface="Bell MT"/>
              </a:rPr>
              <a:t>RFM (Recency, Frequency, Monetary Value) analysis</a:t>
            </a:r>
            <a:endParaRPr sz="1387">
              <a:solidFill>
                <a:srgbClr val="050403"/>
              </a:solidFill>
              <a:latin typeface="Bell MT"/>
              <a:ea typeface="Bell MT"/>
              <a:cs typeface="Bell MT"/>
              <a:sym typeface="Bell MT"/>
            </a:endParaRPr>
          </a:p>
          <a:p>
            <a:pPr indent="0" lvl="0" marL="914400" rtl="0" algn="just">
              <a:spcBef>
                <a:spcPts val="0"/>
              </a:spcBef>
              <a:spcAft>
                <a:spcPts val="0"/>
              </a:spcAft>
              <a:buNone/>
            </a:pPr>
            <a:r>
              <a:t/>
            </a:r>
            <a:endParaRPr sz="1387">
              <a:solidFill>
                <a:srgbClr val="050403"/>
              </a:solidFill>
              <a:latin typeface="Bell MT"/>
              <a:ea typeface="Bell MT"/>
              <a:cs typeface="Bell MT"/>
              <a:sym typeface="Bell MT"/>
            </a:endParaRPr>
          </a:p>
          <a:p>
            <a:pPr indent="-336550" lvl="0" marL="457200" rtl="0" algn="just">
              <a:spcBef>
                <a:spcPts val="0"/>
              </a:spcBef>
              <a:spcAft>
                <a:spcPts val="0"/>
              </a:spcAft>
              <a:buClr>
                <a:srgbClr val="695D46"/>
              </a:buClr>
              <a:buSzPts val="1700"/>
              <a:buFont typeface="Bell MT"/>
              <a:buChar char="●"/>
            </a:pPr>
            <a:r>
              <a:rPr lang="en" sz="1700">
                <a:solidFill>
                  <a:srgbClr val="050403"/>
                </a:solidFill>
                <a:latin typeface="Bell MT"/>
                <a:ea typeface="Bell MT"/>
                <a:cs typeface="Bell MT"/>
                <a:sym typeface="Bell MT"/>
              </a:rPr>
              <a:t>To discover Patterns in Customers Transactions of groceries dataset</a:t>
            </a:r>
            <a:endParaRPr sz="1387">
              <a:solidFill>
                <a:srgbClr val="050403"/>
              </a:solidFill>
              <a:latin typeface="Bell MT"/>
              <a:ea typeface="Bell MT"/>
              <a:cs typeface="Bell MT"/>
              <a:sym typeface="Bell MT"/>
            </a:endParaRPr>
          </a:p>
          <a:p>
            <a:pPr indent="0" lvl="0" marL="76200" rtl="0" algn="just">
              <a:spcBef>
                <a:spcPts val="0"/>
              </a:spcBef>
              <a:spcAft>
                <a:spcPts val="0"/>
              </a:spcAft>
              <a:buClr>
                <a:srgbClr val="000000"/>
              </a:buClr>
              <a:buSzPts val="688"/>
              <a:buFont typeface="Arial"/>
              <a:buNone/>
            </a:pPr>
            <a:r>
              <a:t/>
            </a:r>
            <a:endParaRPr sz="1700">
              <a:solidFill>
                <a:srgbClr val="050403"/>
              </a:solidFill>
              <a:latin typeface="Bell MT"/>
              <a:ea typeface="Bell MT"/>
              <a:cs typeface="Bell MT"/>
              <a:sym typeface="Bell MT"/>
            </a:endParaRPr>
          </a:p>
          <a:p>
            <a:pPr indent="-336550" lvl="0" marL="457200" rtl="0" algn="just">
              <a:spcBef>
                <a:spcPts val="0"/>
              </a:spcBef>
              <a:spcAft>
                <a:spcPts val="0"/>
              </a:spcAft>
              <a:buClr>
                <a:srgbClr val="695D46"/>
              </a:buClr>
              <a:buSzPts val="1700"/>
              <a:buFont typeface="Bell MT"/>
              <a:buChar char="●"/>
            </a:pPr>
            <a:r>
              <a:rPr lang="en" sz="1700">
                <a:solidFill>
                  <a:srgbClr val="050403"/>
                </a:solidFill>
                <a:latin typeface="Bell MT"/>
                <a:ea typeface="Bell MT"/>
                <a:cs typeface="Bell MT"/>
                <a:sym typeface="Bell MT"/>
              </a:rPr>
              <a:t>To build a Recommendation System </a:t>
            </a:r>
            <a:endParaRPr sz="1700">
              <a:solidFill>
                <a:srgbClr val="050403"/>
              </a:solidFill>
              <a:latin typeface="Bell MT"/>
              <a:ea typeface="Bell MT"/>
              <a:cs typeface="Bell MT"/>
              <a:sym typeface="Bell MT"/>
            </a:endParaRPr>
          </a:p>
          <a:p>
            <a:pPr indent="-336550" lvl="1" marL="914400" rtl="0" algn="just">
              <a:spcBef>
                <a:spcPts val="0"/>
              </a:spcBef>
              <a:spcAft>
                <a:spcPts val="0"/>
              </a:spcAft>
              <a:buClr>
                <a:srgbClr val="695D46"/>
              </a:buClr>
              <a:buSzPts val="1700"/>
              <a:buFont typeface="Bell MT"/>
              <a:buChar char="○"/>
            </a:pPr>
            <a:r>
              <a:rPr lang="en" sz="1450">
                <a:solidFill>
                  <a:srgbClr val="050403"/>
                </a:solidFill>
                <a:latin typeface="Bell MT"/>
                <a:ea typeface="Bell MT"/>
                <a:cs typeface="Bell MT"/>
                <a:sym typeface="Bell MT"/>
              </a:rPr>
              <a:t>Identify products that are suitable for cross-selling and upselling</a:t>
            </a:r>
            <a:endParaRPr sz="1387">
              <a:solidFill>
                <a:srgbClr val="695D46"/>
              </a:solidFill>
              <a:latin typeface="Bell MT"/>
              <a:ea typeface="Bell MT"/>
              <a:cs typeface="Bell MT"/>
              <a:sym typeface="Bell MT"/>
            </a:endParaRPr>
          </a:p>
          <a:p>
            <a:pPr indent="0" lvl="0" marL="0" rtl="0" algn="l">
              <a:spcBef>
                <a:spcPts val="0"/>
              </a:spcBef>
              <a:spcAft>
                <a:spcPts val="1200"/>
              </a:spcAft>
              <a:buSzPts val="688"/>
              <a:buNone/>
            </a:pPr>
            <a:r>
              <a:t/>
            </a:r>
            <a:endParaRPr sz="812">
              <a:latin typeface="Bell MT"/>
              <a:ea typeface="Bell MT"/>
              <a:cs typeface="Bell MT"/>
              <a:sym typeface="Bell M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37825" y="4285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200" u="sng">
                <a:latin typeface="Bell MT"/>
                <a:ea typeface="Bell MT"/>
                <a:cs typeface="Bell MT"/>
                <a:sym typeface="Bell MT"/>
              </a:rPr>
              <a:t>DATASET</a:t>
            </a:r>
            <a:endParaRPr sz="3200" u="sng">
              <a:latin typeface="Bell MT"/>
              <a:ea typeface="Bell MT"/>
              <a:cs typeface="Bell MT"/>
              <a:sym typeface="Bell MT"/>
            </a:endParaRPr>
          </a:p>
        </p:txBody>
      </p:sp>
      <p:sp>
        <p:nvSpPr>
          <p:cNvPr id="109" name="Google Shape;109;p16"/>
          <p:cNvSpPr txBox="1"/>
          <p:nvPr>
            <p:ph idx="1" type="body"/>
          </p:nvPr>
        </p:nvSpPr>
        <p:spPr>
          <a:xfrm>
            <a:off x="557725" y="1363325"/>
            <a:ext cx="8080800" cy="32055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A1E8D9"/>
              </a:buClr>
              <a:buSzPts val="2800"/>
              <a:buFont typeface="Arial"/>
              <a:buNone/>
            </a:pPr>
            <a:r>
              <a:rPr lang="en" sz="1700">
                <a:solidFill>
                  <a:srgbClr val="000000"/>
                </a:solidFill>
                <a:latin typeface="Bell MT"/>
                <a:ea typeface="Bell MT"/>
                <a:cs typeface="Bell MT"/>
                <a:sym typeface="Bell MT"/>
              </a:rPr>
              <a:t>Dataset – Online Retail Dataset</a:t>
            </a:r>
            <a:endParaRPr sz="1700">
              <a:solidFill>
                <a:srgbClr val="000000"/>
              </a:solidFill>
              <a:latin typeface="Open Sans"/>
              <a:ea typeface="Open Sans"/>
              <a:cs typeface="Open Sans"/>
              <a:sym typeface="Open Sans"/>
            </a:endParaRPr>
          </a:p>
          <a:p>
            <a:pPr indent="0" lvl="0" marL="0" rtl="0" algn="l">
              <a:lnSpc>
                <a:spcPct val="90000"/>
              </a:lnSpc>
              <a:spcBef>
                <a:spcPts val="1600"/>
              </a:spcBef>
              <a:spcAft>
                <a:spcPts val="0"/>
              </a:spcAft>
              <a:buClr>
                <a:srgbClr val="A1E8D9"/>
              </a:buClr>
              <a:buSzPts val="2800"/>
              <a:buFont typeface="Arial"/>
              <a:buNone/>
            </a:pPr>
            <a:r>
              <a:rPr lang="en" sz="1700">
                <a:solidFill>
                  <a:srgbClr val="000000"/>
                </a:solidFill>
                <a:latin typeface="Bell MT"/>
                <a:ea typeface="Bell MT"/>
                <a:cs typeface="Bell MT"/>
                <a:sym typeface="Bell MT"/>
              </a:rPr>
              <a:t>Source -</a:t>
            </a:r>
            <a:r>
              <a:rPr lang="en" sz="1700">
                <a:solidFill>
                  <a:srgbClr val="695D46"/>
                </a:solidFill>
                <a:latin typeface="Bell MT"/>
                <a:ea typeface="Bell MT"/>
                <a:cs typeface="Bell MT"/>
                <a:sym typeface="Bell MT"/>
              </a:rPr>
              <a:t> </a:t>
            </a:r>
            <a:r>
              <a:rPr lang="en" sz="1700" u="sng">
                <a:solidFill>
                  <a:srgbClr val="009668"/>
                </a:solidFill>
                <a:latin typeface="Bell MT"/>
                <a:ea typeface="Bell MT"/>
                <a:cs typeface="Bell MT"/>
                <a:sym typeface="Bell MT"/>
                <a:hlinkClick r:id="rId3">
                  <a:extLst>
                    <a:ext uri="{A12FA001-AC4F-418D-AE19-62706E023703}">
                      <ahyp:hlinkClr val="tx"/>
                    </a:ext>
                  </a:extLst>
                </a:hlinkClick>
              </a:rPr>
              <a:t>https://www.kaggle.com/puneetbhaya/online-retail</a:t>
            </a:r>
            <a:r>
              <a:rPr lang="en" sz="1700">
                <a:solidFill>
                  <a:srgbClr val="695D46"/>
                </a:solidFill>
                <a:latin typeface="Bell MT"/>
                <a:ea typeface="Bell MT"/>
                <a:cs typeface="Bell MT"/>
                <a:sym typeface="Bell MT"/>
              </a:rPr>
              <a:t>.</a:t>
            </a:r>
            <a:endParaRPr sz="1700">
              <a:solidFill>
                <a:srgbClr val="695D46"/>
              </a:solidFill>
              <a:latin typeface="Open Sans"/>
              <a:ea typeface="Open Sans"/>
              <a:cs typeface="Open Sans"/>
              <a:sym typeface="Open Sans"/>
            </a:endParaRPr>
          </a:p>
          <a:p>
            <a:pPr indent="0" lvl="0" marL="0" rtl="0" algn="l">
              <a:lnSpc>
                <a:spcPct val="90000"/>
              </a:lnSpc>
              <a:spcBef>
                <a:spcPts val="1600"/>
              </a:spcBef>
              <a:spcAft>
                <a:spcPts val="0"/>
              </a:spcAft>
              <a:buClr>
                <a:srgbClr val="A1E8D9"/>
              </a:buClr>
              <a:buSzPts val="2800"/>
              <a:buFont typeface="Arial"/>
              <a:buNone/>
            </a:pPr>
            <a:r>
              <a:t/>
            </a:r>
            <a:endParaRPr sz="1700">
              <a:solidFill>
                <a:srgbClr val="000000"/>
              </a:solidFill>
              <a:latin typeface="Bell MT"/>
              <a:ea typeface="Bell MT"/>
              <a:cs typeface="Bell MT"/>
              <a:sym typeface="Bell MT"/>
            </a:endParaRPr>
          </a:p>
          <a:p>
            <a:pPr indent="0" lvl="0" marL="0" rtl="0" algn="l">
              <a:lnSpc>
                <a:spcPct val="90000"/>
              </a:lnSpc>
              <a:spcBef>
                <a:spcPts val="1600"/>
              </a:spcBef>
              <a:spcAft>
                <a:spcPts val="0"/>
              </a:spcAft>
              <a:buClr>
                <a:srgbClr val="A1E8D9"/>
              </a:buClr>
              <a:buSzPts val="2400"/>
              <a:buFont typeface="Arial"/>
              <a:buNone/>
            </a:pPr>
            <a:r>
              <a:rPr lang="en" sz="1700">
                <a:solidFill>
                  <a:srgbClr val="000000"/>
                </a:solidFill>
                <a:latin typeface="Bell MT"/>
                <a:ea typeface="Bell MT"/>
                <a:cs typeface="Bell MT"/>
                <a:sym typeface="Bell MT"/>
              </a:rPr>
              <a:t>The Online Retail a transacational data set which contains all the transactions occurring between 01/12/2010 and 09/12/2011 for a UK-based and registered non-store online retail. The company mainly sells unique all-occasion gifts. Many customers of the company are wholesalers.</a:t>
            </a:r>
            <a:endParaRPr sz="1700">
              <a:solidFill>
                <a:srgbClr val="000000"/>
              </a:solidFill>
              <a:latin typeface="Open Sans"/>
              <a:ea typeface="Open Sans"/>
              <a:cs typeface="Open Sans"/>
              <a:sym typeface="Open Sans"/>
            </a:endParaRPr>
          </a:p>
          <a:p>
            <a:pPr indent="0" lvl="0" marL="0" rtl="0" algn="l">
              <a:lnSpc>
                <a:spcPct val="90000"/>
              </a:lnSpc>
              <a:spcBef>
                <a:spcPts val="1600"/>
              </a:spcBef>
              <a:spcAft>
                <a:spcPts val="0"/>
              </a:spcAft>
              <a:buClr>
                <a:srgbClr val="A1E8D9"/>
              </a:buClr>
              <a:buSzPts val="2800"/>
              <a:buFont typeface="Arial"/>
              <a:buNone/>
            </a:pPr>
            <a:r>
              <a:t/>
            </a:r>
            <a:endParaRPr sz="1700">
              <a:solidFill>
                <a:srgbClr val="695D46"/>
              </a:solidFill>
              <a:latin typeface="Bell MT"/>
              <a:ea typeface="Bell MT"/>
              <a:cs typeface="Bell MT"/>
              <a:sym typeface="Bell M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890575" y="525425"/>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27499"/>
              <a:buFont typeface="Arial"/>
              <a:buNone/>
            </a:pPr>
            <a:r>
              <a:rPr lang="en" sz="3600" u="sng">
                <a:latin typeface="Bell MT"/>
                <a:ea typeface="Bell MT"/>
                <a:cs typeface="Bell MT"/>
                <a:sym typeface="Bell MT"/>
              </a:rPr>
              <a:t>DATASET</a:t>
            </a:r>
            <a:endParaRPr/>
          </a:p>
        </p:txBody>
      </p:sp>
      <p:pic>
        <p:nvPicPr>
          <p:cNvPr id="115" name="Google Shape;115;p17"/>
          <p:cNvPicPr preferRelativeResize="0"/>
          <p:nvPr/>
        </p:nvPicPr>
        <p:blipFill rotWithShape="1">
          <a:blip r:embed="rId3">
            <a:alphaModFix/>
          </a:blip>
          <a:srcRect b="0" l="0" r="0" t="0"/>
          <a:stretch/>
        </p:blipFill>
        <p:spPr>
          <a:xfrm>
            <a:off x="311700" y="1908675"/>
            <a:ext cx="8520599" cy="23999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580725" y="513025"/>
            <a:ext cx="7688400" cy="5352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A1E8D9"/>
              </a:buClr>
              <a:buSzPts val="4400"/>
              <a:buFont typeface="Bell MT"/>
              <a:buNone/>
            </a:pPr>
            <a:r>
              <a:rPr lang="en" sz="3000" u="sng">
                <a:latin typeface="Bell MT"/>
                <a:ea typeface="Bell MT"/>
                <a:cs typeface="Bell MT"/>
                <a:sym typeface="Bell MT"/>
              </a:rPr>
              <a:t>DATA VISUALIZATIONS</a:t>
            </a:r>
            <a:br>
              <a:rPr lang="en" sz="3000" u="sng">
                <a:latin typeface="Bell MT"/>
                <a:ea typeface="Bell MT"/>
                <a:cs typeface="Bell MT"/>
                <a:sym typeface="Bell MT"/>
              </a:rPr>
            </a:br>
            <a:r>
              <a:rPr lang="en" sz="3000">
                <a:latin typeface="Bell MT"/>
                <a:ea typeface="Bell MT"/>
                <a:cs typeface="Bell MT"/>
                <a:sym typeface="Bell MT"/>
              </a:rPr>
              <a:t>According to Sales</a:t>
            </a:r>
            <a:endParaRPr sz="3000"/>
          </a:p>
        </p:txBody>
      </p:sp>
      <p:pic>
        <p:nvPicPr>
          <p:cNvPr id="121" name="Google Shape;121;p18"/>
          <p:cNvPicPr preferRelativeResize="0"/>
          <p:nvPr/>
        </p:nvPicPr>
        <p:blipFill rotWithShape="1">
          <a:blip r:embed="rId3">
            <a:alphaModFix/>
          </a:blip>
          <a:srcRect b="13387" l="18261" r="19791" t="21656"/>
          <a:stretch/>
        </p:blipFill>
        <p:spPr>
          <a:xfrm>
            <a:off x="463200" y="1814975"/>
            <a:ext cx="3878100" cy="2676300"/>
          </a:xfrm>
          <a:prstGeom prst="rect">
            <a:avLst/>
          </a:prstGeom>
          <a:noFill/>
          <a:ln cap="flat" cmpd="sng" w="9525">
            <a:solidFill>
              <a:srgbClr val="000000"/>
            </a:solidFill>
            <a:prstDash val="solid"/>
            <a:round/>
            <a:headEnd len="sm" w="sm" type="none"/>
            <a:tailEnd len="sm" w="sm" type="none"/>
          </a:ln>
        </p:spPr>
      </p:pic>
      <p:pic>
        <p:nvPicPr>
          <p:cNvPr id="122" name="Google Shape;122;p18"/>
          <p:cNvPicPr preferRelativeResize="0"/>
          <p:nvPr/>
        </p:nvPicPr>
        <p:blipFill rotWithShape="1">
          <a:blip r:embed="rId4">
            <a:alphaModFix/>
          </a:blip>
          <a:srcRect b="17662" l="12497" r="14674" t="22403"/>
          <a:stretch/>
        </p:blipFill>
        <p:spPr>
          <a:xfrm>
            <a:off x="4492688" y="1829530"/>
            <a:ext cx="4188112" cy="267624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90575" y="575000"/>
            <a:ext cx="7688400" cy="535200"/>
          </a:xfrm>
          <a:prstGeom prst="rect">
            <a:avLst/>
          </a:prstGeom>
        </p:spPr>
        <p:txBody>
          <a:bodyPr anchorCtr="0" anchor="t" bIns="91425" lIns="91425" spcFirstLastPara="1" rIns="91425" wrap="square" tIns="91425">
            <a:normAutofit fontScale="90000"/>
          </a:bodyPr>
          <a:lstStyle/>
          <a:p>
            <a:pPr indent="0" lvl="0" marL="0" rtl="0" algn="ctr">
              <a:lnSpc>
                <a:spcPct val="90000"/>
              </a:lnSpc>
              <a:spcBef>
                <a:spcPts val="0"/>
              </a:spcBef>
              <a:spcAft>
                <a:spcPts val="0"/>
              </a:spcAft>
              <a:buNone/>
            </a:pPr>
            <a:r>
              <a:rPr lang="en" sz="3300" u="sng">
                <a:latin typeface="Bell MT"/>
                <a:ea typeface="Bell MT"/>
                <a:cs typeface="Bell MT"/>
                <a:sym typeface="Bell MT"/>
              </a:rPr>
              <a:t>DATA VISUALIZATIONS</a:t>
            </a:r>
            <a:br>
              <a:rPr lang="en" sz="3300" u="sng">
                <a:latin typeface="Bell MT"/>
                <a:ea typeface="Bell MT"/>
                <a:cs typeface="Bell MT"/>
                <a:sym typeface="Bell MT"/>
              </a:rPr>
            </a:br>
            <a:r>
              <a:rPr lang="en" sz="3300">
                <a:latin typeface="Bell MT"/>
                <a:ea typeface="Bell MT"/>
                <a:cs typeface="Bell MT"/>
                <a:sym typeface="Bell MT"/>
              </a:rPr>
              <a:t>According to Sales</a:t>
            </a:r>
            <a:endParaRPr sz="3300"/>
          </a:p>
          <a:p>
            <a:pPr indent="0" lvl="0" marL="0" rtl="0" algn="l">
              <a:spcBef>
                <a:spcPts val="0"/>
              </a:spcBef>
              <a:spcAft>
                <a:spcPts val="0"/>
              </a:spcAft>
              <a:buNone/>
            </a:pPr>
            <a:r>
              <a:t/>
            </a:r>
            <a:endParaRPr/>
          </a:p>
        </p:txBody>
      </p:sp>
      <p:pic>
        <p:nvPicPr>
          <p:cNvPr id="128" name="Google Shape;128;p19"/>
          <p:cNvPicPr preferRelativeResize="0"/>
          <p:nvPr/>
        </p:nvPicPr>
        <p:blipFill rotWithShape="1">
          <a:blip r:embed="rId3">
            <a:alphaModFix/>
          </a:blip>
          <a:srcRect b="8864" l="13014" r="13870" t="18650"/>
          <a:stretch/>
        </p:blipFill>
        <p:spPr>
          <a:xfrm>
            <a:off x="2044050" y="1728900"/>
            <a:ext cx="5055900" cy="29931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915375" y="513050"/>
            <a:ext cx="7688400" cy="5352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A1E8D9"/>
              </a:buClr>
              <a:buSzPts val="4400"/>
              <a:buFont typeface="Bell MT"/>
              <a:buNone/>
            </a:pPr>
            <a:r>
              <a:rPr lang="en" sz="3000" u="sng">
                <a:latin typeface="Bell MT"/>
                <a:ea typeface="Bell MT"/>
                <a:cs typeface="Bell MT"/>
                <a:sym typeface="Bell MT"/>
              </a:rPr>
              <a:t>DATA VISUALIZATIONS</a:t>
            </a:r>
            <a:br>
              <a:rPr lang="en" sz="3000" u="sng">
                <a:latin typeface="Bell MT"/>
                <a:ea typeface="Bell MT"/>
                <a:cs typeface="Bell MT"/>
                <a:sym typeface="Bell MT"/>
              </a:rPr>
            </a:br>
            <a:r>
              <a:rPr lang="en" sz="3000">
                <a:latin typeface="Bell MT"/>
                <a:ea typeface="Bell MT"/>
                <a:cs typeface="Bell MT"/>
                <a:sym typeface="Bell MT"/>
              </a:rPr>
              <a:t>According to Sales</a:t>
            </a:r>
            <a:endParaRPr sz="3000">
              <a:latin typeface="PT Sans Narrow"/>
              <a:ea typeface="PT Sans Narrow"/>
              <a:cs typeface="PT Sans Narrow"/>
              <a:sym typeface="PT Sans Narrow"/>
            </a:endParaRPr>
          </a:p>
          <a:p>
            <a:pPr indent="0" lvl="0" marL="0" rtl="0" algn="l">
              <a:spcBef>
                <a:spcPts val="0"/>
              </a:spcBef>
              <a:spcAft>
                <a:spcPts val="0"/>
              </a:spcAft>
              <a:buNone/>
            </a:pPr>
            <a:r>
              <a:t/>
            </a:r>
            <a:endParaRPr sz="3000"/>
          </a:p>
        </p:txBody>
      </p:sp>
      <p:pic>
        <p:nvPicPr>
          <p:cNvPr id="134" name="Google Shape;134;p20"/>
          <p:cNvPicPr preferRelativeResize="0"/>
          <p:nvPr/>
        </p:nvPicPr>
        <p:blipFill rotWithShape="1">
          <a:blip r:embed="rId3">
            <a:alphaModFix/>
          </a:blip>
          <a:srcRect b="6731" l="13016" r="18836" t="20173"/>
          <a:stretch/>
        </p:blipFill>
        <p:spPr>
          <a:xfrm>
            <a:off x="311700" y="1980065"/>
            <a:ext cx="4108500" cy="2568600"/>
          </a:xfrm>
          <a:prstGeom prst="rect">
            <a:avLst/>
          </a:prstGeom>
          <a:noFill/>
          <a:ln cap="flat" cmpd="sng" w="9525">
            <a:solidFill>
              <a:srgbClr val="000000"/>
            </a:solidFill>
            <a:prstDash val="solid"/>
            <a:round/>
            <a:headEnd len="sm" w="sm" type="none"/>
            <a:tailEnd len="sm" w="sm" type="none"/>
          </a:ln>
        </p:spPr>
      </p:pic>
      <p:pic>
        <p:nvPicPr>
          <p:cNvPr id="135" name="Google Shape;135;p20"/>
          <p:cNvPicPr preferRelativeResize="0"/>
          <p:nvPr/>
        </p:nvPicPr>
        <p:blipFill rotWithShape="1">
          <a:blip r:embed="rId4">
            <a:alphaModFix/>
          </a:blip>
          <a:srcRect b="13409" l="22174" r="18691" t="20857"/>
          <a:stretch/>
        </p:blipFill>
        <p:spPr>
          <a:xfrm>
            <a:off x="4602742" y="1861350"/>
            <a:ext cx="4147408" cy="268717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902975" y="488250"/>
            <a:ext cx="7688400" cy="5352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A1E8D9"/>
              </a:buClr>
              <a:buSzPts val="4400"/>
              <a:buFont typeface="Bell MT"/>
              <a:buNone/>
            </a:pPr>
            <a:r>
              <a:rPr lang="en" sz="3000" u="sng">
                <a:latin typeface="Bell MT"/>
                <a:ea typeface="Bell MT"/>
                <a:cs typeface="Bell MT"/>
                <a:sym typeface="Bell MT"/>
              </a:rPr>
              <a:t>DATA VISUALIZATIONS</a:t>
            </a:r>
            <a:br>
              <a:rPr lang="en" sz="3000" u="sng">
                <a:latin typeface="Bell MT"/>
                <a:ea typeface="Bell MT"/>
                <a:cs typeface="Bell MT"/>
                <a:sym typeface="Bell MT"/>
              </a:rPr>
            </a:br>
            <a:r>
              <a:rPr lang="en" sz="3000">
                <a:latin typeface="Bell MT"/>
                <a:ea typeface="Bell MT"/>
                <a:cs typeface="Bell MT"/>
                <a:sym typeface="Bell MT"/>
              </a:rPr>
              <a:t>According to Quantity</a:t>
            </a:r>
            <a:endParaRPr sz="3000"/>
          </a:p>
        </p:txBody>
      </p:sp>
      <p:pic>
        <p:nvPicPr>
          <p:cNvPr id="141" name="Google Shape;141;p21"/>
          <p:cNvPicPr preferRelativeResize="0"/>
          <p:nvPr/>
        </p:nvPicPr>
        <p:blipFill rotWithShape="1">
          <a:blip r:embed="rId3">
            <a:alphaModFix/>
          </a:blip>
          <a:srcRect b="11907" l="19349" r="21747" t="22915"/>
          <a:stretch/>
        </p:blipFill>
        <p:spPr>
          <a:xfrm>
            <a:off x="361675" y="1776825"/>
            <a:ext cx="3733500" cy="2978100"/>
          </a:xfrm>
          <a:prstGeom prst="rect">
            <a:avLst/>
          </a:prstGeom>
          <a:noFill/>
          <a:ln cap="flat" cmpd="sng" w="9525">
            <a:solidFill>
              <a:srgbClr val="000000"/>
            </a:solidFill>
            <a:prstDash val="solid"/>
            <a:round/>
            <a:headEnd len="sm" w="sm" type="none"/>
            <a:tailEnd len="sm" w="sm" type="none"/>
          </a:ln>
        </p:spPr>
      </p:pic>
      <p:pic>
        <p:nvPicPr>
          <p:cNvPr id="142" name="Google Shape;142;p21"/>
          <p:cNvPicPr preferRelativeResize="0"/>
          <p:nvPr/>
        </p:nvPicPr>
        <p:blipFill rotWithShape="1">
          <a:blip r:embed="rId4">
            <a:alphaModFix/>
          </a:blip>
          <a:srcRect b="5306" l="17826" r="20977" t="23172"/>
          <a:stretch/>
        </p:blipFill>
        <p:spPr>
          <a:xfrm>
            <a:off x="4516430" y="1885645"/>
            <a:ext cx="4197971" cy="27602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