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93" r:id="rId2"/>
    <p:sldId id="389" r:id="rId3"/>
    <p:sldId id="394" r:id="rId4"/>
  </p:sldIdLst>
  <p:sldSz cx="10969625" cy="6170613"/>
  <p:notesSz cx="6858000" cy="9144000"/>
  <p:custDataLst>
    <p:tags r:id="rId6"/>
  </p:custDataLst>
  <p:defaultTextStyle>
    <a:defPPr>
      <a:defRPr lang="en-US"/>
    </a:defPPr>
    <a:lvl1pPr marL="0" algn="l" defTabSz="914400" rtl="0" eaLnBrk="1" latinLnBrk="0" hangingPunct="1">
      <a:buFontTx/>
      <a:buNone/>
      <a:defRPr lang="en-US"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y Us?" id="{16EBD736-C7C7-417F-8EE1-BA503C27F80F}">
          <p14:sldIdLst>
            <p14:sldId id="393"/>
            <p14:sldId id="389"/>
            <p14:sldId id="394"/>
          </p14:sldIdLst>
        </p14:section>
      </p14:sectionLst>
    </p:ext>
    <p:ext uri="{EFAFB233-063F-42B5-8137-9DF3F51BA10A}">
      <p15:sldGuideLst xmlns:p15="http://schemas.microsoft.com/office/powerpoint/2012/main">
        <p15:guide id="1" orient="horz" pos="1943" userDrawn="1">
          <p15:clr>
            <a:srgbClr val="A4A3A4"/>
          </p15:clr>
        </p15:guide>
        <p15:guide id="2" pos="345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ka1kor" initials="r" lastIdx="1" clrIdx="0">
    <p:extLst>
      <p:ext uri="{19B8F6BF-5375-455C-9EA6-DF929625EA0E}">
        <p15:presenceInfo xmlns:p15="http://schemas.microsoft.com/office/powerpoint/2012/main" userId="rka1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139"/>
    <a:srgbClr val="6EA293"/>
    <a:srgbClr val="67B419"/>
    <a:srgbClr val="1399A0"/>
    <a:srgbClr val="0E78C5"/>
    <a:srgbClr val="08427E"/>
    <a:srgbClr val="6FB9E2"/>
    <a:srgbClr val="B2B3B5"/>
    <a:srgbClr val="AEDB7D"/>
    <a:srgbClr val="6FC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9260" autoAdjust="0"/>
  </p:normalViewPr>
  <p:slideViewPr>
    <p:cSldViewPr snapToGrid="0">
      <p:cViewPr varScale="1">
        <p:scale>
          <a:sx n="91" d="100"/>
          <a:sy n="91" d="100"/>
        </p:scale>
        <p:origin x="882" y="84"/>
      </p:cViewPr>
      <p:guideLst>
        <p:guide orient="horz" pos="1943"/>
        <p:guide pos="3455"/>
      </p:guideLst>
    </p:cSldViewPr>
  </p:slideViewPr>
  <p:outlineViewPr>
    <p:cViewPr>
      <p:scale>
        <a:sx n="33" d="100"/>
        <a:sy n="33" d="100"/>
      </p:scale>
      <p:origin x="0" y="-118440"/>
    </p:cViewPr>
  </p:outlineViewPr>
  <p:notesTextViewPr>
    <p:cViewPr>
      <p:scale>
        <a:sx n="125" d="100"/>
        <a:sy n="125"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DEBBB-BBB0-4895-99C5-81410B39E879}" type="datetimeFigureOut">
              <a:rPr lang="en-US" smtClean="0"/>
              <a:t>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DEBB2-15CA-4DF4-83BE-BB74F23DAC00}" type="slidenum">
              <a:rPr lang="en-US" smtClean="0"/>
              <a:t>‹#›</a:t>
            </a:fld>
            <a:endParaRPr lang="en-US"/>
          </a:p>
        </p:txBody>
      </p:sp>
    </p:spTree>
    <p:extLst>
      <p:ext uri="{BB962C8B-B14F-4D97-AF65-F5344CB8AC3E}">
        <p14:creationId xmlns:p14="http://schemas.microsoft.com/office/powerpoint/2010/main" val="300255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https://www.kaggle.com/tiredgeek/predict-bo-trial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http://www.business-science.io/business/2017/10/16/sales_backorder_prediction.html</a:t>
            </a:r>
            <a:endParaRPr lang="en-US" dirty="0"/>
          </a:p>
        </p:txBody>
      </p:sp>
      <p:sp>
        <p:nvSpPr>
          <p:cNvPr id="4" name="Slide Number Placeholder 3"/>
          <p:cNvSpPr>
            <a:spLocks noGrp="1"/>
          </p:cNvSpPr>
          <p:nvPr>
            <p:ph type="sldNum" sz="quarter" idx="10"/>
          </p:nvPr>
        </p:nvSpPr>
        <p:spPr/>
        <p:txBody>
          <a:bodyPr/>
          <a:lstStyle/>
          <a:p>
            <a:fld id="{3C0B3135-1D0A-42B6-A67B-7B1074A0F292}" type="slidenum">
              <a:rPr lang="en-US" smtClean="0"/>
              <a:t>1</a:t>
            </a:fld>
            <a:endParaRPr lang="en-US"/>
          </a:p>
        </p:txBody>
      </p:sp>
    </p:spTree>
    <p:extLst>
      <p:ext uri="{BB962C8B-B14F-4D97-AF65-F5344CB8AC3E}">
        <p14:creationId xmlns:p14="http://schemas.microsoft.com/office/powerpoint/2010/main" val="387261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smtClean="0">
                <a:solidFill>
                  <a:srgbClr val="000000"/>
                </a:solidFill>
              </a:rPr>
              <a:t>Predictive Modeling for Customer Behavior</a:t>
            </a:r>
          </a:p>
          <a:p>
            <a:r>
              <a:rPr lang="en-US" i="1" dirty="0" smtClean="0">
                <a:effectLst/>
              </a:rPr>
              <a:t>Cluster models (segments)</a:t>
            </a:r>
            <a:r>
              <a:rPr lang="en-US" dirty="0" smtClean="0">
                <a:effectLst/>
              </a:rPr>
              <a:t> – Used for customer segmentation; algorithms segment target groups based on numerous variables, everything from demographics to average order total. Common cluster models include behavioral clustering, product based clustering (also called category based clustering), and brand-based clustering.</a:t>
            </a:r>
          </a:p>
          <a:p>
            <a:r>
              <a:rPr lang="en-US" i="1" dirty="0" smtClean="0">
                <a:effectLst/>
              </a:rPr>
              <a:t>Propensity models (predictions)</a:t>
            </a:r>
            <a:r>
              <a:rPr lang="en-US" dirty="0" smtClean="0">
                <a:effectLst/>
              </a:rPr>
              <a:t> – Used for giving “true” predictions about customer behavior. Common models include predictive lifetime value; likelihood of engagement; propensity to unsubscribe; propensity to convert; propensity to buy; and propensity to churn.</a:t>
            </a:r>
          </a:p>
          <a:p>
            <a:r>
              <a:rPr lang="en-US" i="1" dirty="0" smtClean="0">
                <a:effectLst/>
              </a:rPr>
              <a:t>Collaborative filtering (recommendations)</a:t>
            </a:r>
            <a:r>
              <a:rPr lang="en-US" dirty="0" smtClean="0">
                <a:effectLst/>
              </a:rPr>
              <a:t> – Used for recommending products, services, and advertisements to customers based on a variety of variables, including past buying behavior. Common models (like those used by Amazon and Netflix) include up-sell, cross-sell, and next-sell recommendations.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0" dirty="0" smtClean="0">
              <a:solidFill>
                <a:srgbClr val="000000"/>
              </a:solidFill>
            </a:endParaRPr>
          </a:p>
        </p:txBody>
      </p:sp>
      <p:sp>
        <p:nvSpPr>
          <p:cNvPr id="4" name="Slide Number Placeholder 3"/>
          <p:cNvSpPr>
            <a:spLocks noGrp="1"/>
          </p:cNvSpPr>
          <p:nvPr>
            <p:ph type="sldNum" sz="quarter" idx="10"/>
          </p:nvPr>
        </p:nvSpPr>
        <p:spPr/>
        <p:txBody>
          <a:bodyPr/>
          <a:lstStyle/>
          <a:p>
            <a:fld id="{3C0B3135-1D0A-42B6-A67B-7B1074A0F292}" type="slidenum">
              <a:rPr lang="en-US" smtClean="0"/>
              <a:t>2</a:t>
            </a:fld>
            <a:endParaRPr lang="en-US"/>
          </a:p>
        </p:txBody>
      </p:sp>
    </p:spTree>
    <p:extLst>
      <p:ext uri="{BB962C8B-B14F-4D97-AF65-F5344CB8AC3E}">
        <p14:creationId xmlns:p14="http://schemas.microsoft.com/office/powerpoint/2010/main" val="912793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https://rstudio-pubs-static.s3.amazonaws.com/47951_cc8346e480cd4835ac7436e887c011b7.html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Ordinary Least Squares,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Quantile 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Support Vector Machine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Decision Trees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K−Nearest−Neighbor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Random Forest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0B3135-1D0A-42B6-A67B-7B1074A0F292}" type="slidenum">
              <a:rPr lang="en-US" smtClean="0"/>
              <a:t>3</a:t>
            </a:fld>
            <a:endParaRPr lang="en-US"/>
          </a:p>
        </p:txBody>
      </p:sp>
    </p:spTree>
    <p:extLst>
      <p:ext uri="{BB962C8B-B14F-4D97-AF65-F5344CB8AC3E}">
        <p14:creationId xmlns:p14="http://schemas.microsoft.com/office/powerpoint/2010/main" val="1995101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anose="020B0604020202020204" pitchFamily="34"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anose="020B0604020202020204" pitchFamily="34"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313626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1169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01151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40237823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06559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0378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9153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56350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53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10001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04883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944545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822716" rtl="0" eaLnBrk="1" latinLnBrk="0" hangingPunct="1">
        <a:lnSpc>
          <a:spcPts val="23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467360" indent="-179070" algn="l" defTabSz="822716" rtl="0" eaLnBrk="1" latinLnBrk="0" hangingPunct="1">
        <a:lnSpc>
          <a:spcPts val="2000"/>
        </a:lnSpc>
        <a:spcBef>
          <a:spcPts val="500"/>
        </a:spcBef>
        <a:buClrTx/>
        <a:buSzPct val="100000"/>
        <a:buFontTx/>
        <a:buChar char="‒"/>
        <a:defRPr sz="1600" b="0" i="0" u="none" kern="1200">
          <a:solidFill>
            <a:schemeClr val="tx1"/>
          </a:solidFill>
          <a:latin typeface="Bosch Office Sans" panose="020B0604020202020204" pitchFamily="34" charset="0"/>
          <a:ea typeface="+mn-ea"/>
          <a:cs typeface="+mn-cs"/>
        </a:defRPr>
      </a:lvl2pPr>
      <a:lvl3pPr marL="647700" indent="-180340" algn="l" defTabSz="822716" rtl="0" eaLnBrk="1" latinLnBrk="0" hangingPunct="1">
        <a:lnSpc>
          <a:spcPts val="17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863600" indent="-180340" algn="l" defTabSz="822716" rtl="0" eaLnBrk="1" latinLnBrk="0" hangingPunct="1">
        <a:lnSpc>
          <a:spcPts val="16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863600" indent="-180340" algn="l" defTabSz="822716" rtl="0" eaLnBrk="1" latinLnBrk="0" hangingPunct="1">
        <a:lnSpc>
          <a:spcPts val="16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image" Target="../media/image4.jpeg"/><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image" Target="../media/image3.pn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image" Target="../media/image2.png"/><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notesSlide" Target="../notesSlides/notesSlide1.xml"/><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tags" Target="../tags/tag44.xml"/><Relationship Id="rId26" Type="http://schemas.openxmlformats.org/officeDocument/2006/relationships/image" Target="../media/image4.jpeg"/><Relationship Id="rId3" Type="http://schemas.openxmlformats.org/officeDocument/2006/relationships/tags" Target="../tags/tag29.xml"/><Relationship Id="rId21" Type="http://schemas.openxmlformats.org/officeDocument/2006/relationships/tags" Target="../tags/tag47.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5" Type="http://schemas.openxmlformats.org/officeDocument/2006/relationships/image" Target="../media/image5.png"/><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tags" Target="../tags/tag46.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image" Target="../media/image2.png"/><Relationship Id="rId5" Type="http://schemas.openxmlformats.org/officeDocument/2006/relationships/tags" Target="../tags/tag31.xml"/><Relationship Id="rId15" Type="http://schemas.openxmlformats.org/officeDocument/2006/relationships/tags" Target="../tags/tag41.xml"/><Relationship Id="rId23" Type="http://schemas.openxmlformats.org/officeDocument/2006/relationships/notesSlide" Target="../notesSlides/notesSlide2.xml"/><Relationship Id="rId10" Type="http://schemas.openxmlformats.org/officeDocument/2006/relationships/tags" Target="../tags/tag36.xml"/><Relationship Id="rId19" Type="http://schemas.openxmlformats.org/officeDocument/2006/relationships/tags" Target="../tags/tag45.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image" Target="../media/image4.jpeg"/><Relationship Id="rId3" Type="http://schemas.openxmlformats.org/officeDocument/2006/relationships/tags" Target="../tags/tag50.xml"/><Relationship Id="rId21" Type="http://schemas.openxmlformats.org/officeDocument/2006/relationships/tags" Target="../tags/tag68.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image" Target="../media/image3.png"/><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image" Target="../media/image2.png"/><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notesSlide" Target="../notesSlides/notesSlide3.xml"/><Relationship Id="rId10" Type="http://schemas.openxmlformats.org/officeDocument/2006/relationships/tags" Target="../tags/tag57.xml"/><Relationship Id="rId19" Type="http://schemas.openxmlformats.org/officeDocument/2006/relationships/tags" Target="../tags/tag66.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26160" y="1149350"/>
            <a:ext cx="7215934" cy="4494530"/>
          </a:xfrm>
          <a:prstGeom prst="rect">
            <a:avLst/>
          </a:prstGeom>
          <a:solidFill>
            <a:srgbClr val="B2B3B5">
              <a:alpha val="25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latin typeface="Bosch Office Sans" pitchFamily="2" charset="0"/>
                <a:ea typeface="+mn-ea"/>
                <a:cs typeface="+mn-cs"/>
              </a:rPr>
              <a:t>RBEI/BSX | 2018</a:t>
            </a:r>
            <a:endParaRPr kumimoji="0" lang="en-US"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strike="noStrike" kern="0" cap="none" normalizeH="0" baseline="0" noProof="0" dirty="0" smtClean="0">
              <a:ln>
                <a:noFill/>
              </a:ln>
              <a:solidFill>
                <a:srgbClr val="B2B3B5"/>
              </a:solidFill>
              <a:effectLst/>
              <a:uLnTx/>
              <a:uFillTx/>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pic>
        <p:nvPicPr>
          <p:cNvPr id="1026" name="Picture 2" descr="Image result for Capability icon"/>
          <p:cNvPicPr>
            <a:picLocks noChangeAspect="1" noChangeArrowheads="1"/>
          </p:cNvPicPr>
          <p:nvPr>
            <p:custDataLst>
              <p:tags r:id="rId8"/>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6367235" y="4619142"/>
            <a:ext cx="957428" cy="957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961754" y="1065415"/>
            <a:ext cx="1783583" cy="89179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10"/>
            </p:custDataLst>
          </p:nvPr>
        </p:nvSpPr>
        <p:spPr>
          <a:xfrm>
            <a:off x="7593871" y="1103630"/>
            <a:ext cx="3209342" cy="429568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Content Placeholder 2__________"/>
          <p:cNvSpPr txBox="1">
            <a:spLocks/>
          </p:cNvSpPr>
          <p:nvPr>
            <p:custDataLst>
              <p:tags r:id="rId11"/>
            </p:custDataLst>
          </p:nvPr>
        </p:nvSpPr>
        <p:spPr bwMode="auto">
          <a:xfrm>
            <a:off x="7671906" y="1952406"/>
            <a:ext cx="3053271" cy="29436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600"/>
              </a:lnSpc>
              <a:spcAft>
                <a:spcPts val="0"/>
              </a:spcAft>
              <a:buFont typeface="Wingdings 3" panose="05040102010807070707" pitchFamily="18" charset="2"/>
              <a:buChar char=""/>
            </a:pPr>
            <a:r>
              <a:rPr lang="en-US" sz="1200" b="1" dirty="0" smtClean="0"/>
              <a:t>Mentors</a:t>
            </a:r>
          </a:p>
          <a:p>
            <a:pPr marL="228600" indent="-228600">
              <a:lnSpc>
                <a:spcPts val="1600"/>
              </a:lnSpc>
              <a:spcAft>
                <a:spcPts val="0"/>
              </a:spcAft>
              <a:buFont typeface="Wingdings" panose="05000000000000000000" pitchFamily="2" charset="2"/>
              <a:buChar char="q"/>
            </a:pPr>
            <a:r>
              <a:rPr lang="en-US" sz="1050" dirty="0"/>
              <a:t>Ponvannan </a:t>
            </a:r>
            <a:r>
              <a:rPr lang="en-US" sz="1050" dirty="0" smtClean="0"/>
              <a:t>Ponnuramu</a:t>
            </a:r>
            <a:endParaRPr lang="en-US" sz="1050" dirty="0"/>
          </a:p>
          <a:p>
            <a:pPr marL="171450" indent="-171450">
              <a:lnSpc>
                <a:spcPts val="1600"/>
              </a:lnSpc>
              <a:spcAft>
                <a:spcPts val="0"/>
              </a:spcAft>
              <a:buFont typeface="Wingdings" panose="05000000000000000000" pitchFamily="2" charset="2"/>
              <a:buChar char="q"/>
            </a:pPr>
            <a:r>
              <a:rPr lang="en-US" sz="1050" dirty="0" smtClean="0"/>
              <a:t> Yuvaraj </a:t>
            </a:r>
            <a:r>
              <a:rPr lang="en-US" sz="1050" dirty="0"/>
              <a:t>Vellore </a:t>
            </a:r>
            <a:r>
              <a:rPr lang="en-US" sz="1050" dirty="0" smtClean="0"/>
              <a:t>Chandrasekaran</a:t>
            </a:r>
            <a:endParaRPr lang="en-US" sz="1050" dirty="0"/>
          </a:p>
          <a:p>
            <a:pPr>
              <a:lnSpc>
                <a:spcPts val="1600"/>
              </a:lnSpc>
              <a:spcAft>
                <a:spcPts val="0"/>
              </a:spcAft>
              <a:buFont typeface="Wingdings 3" panose="05040102010807070707" pitchFamily="18" charset="2"/>
              <a:buChar char=""/>
            </a:pPr>
            <a:r>
              <a:rPr lang="en-US" sz="1200" b="1" dirty="0" smtClean="0"/>
              <a:t>Interns</a:t>
            </a:r>
          </a:p>
          <a:p>
            <a:pPr>
              <a:lnSpc>
                <a:spcPts val="1600"/>
              </a:lnSpc>
              <a:spcAft>
                <a:spcPts val="0"/>
              </a:spcAft>
              <a:buFont typeface="Wingdings" panose="05000000000000000000" pitchFamily="2" charset="2"/>
              <a:buChar char="q"/>
            </a:pPr>
            <a:r>
              <a:rPr lang="sv-SE" sz="1100" dirty="0"/>
              <a:t>Mukund Ajmera</a:t>
            </a:r>
          </a:p>
          <a:p>
            <a:pPr>
              <a:lnSpc>
                <a:spcPts val="1600"/>
              </a:lnSpc>
              <a:spcAft>
                <a:spcPts val="0"/>
              </a:spcAft>
              <a:buFont typeface="Wingdings" panose="05000000000000000000" pitchFamily="2" charset="2"/>
              <a:buChar char="q"/>
            </a:pPr>
            <a:r>
              <a:rPr lang="sv-SE" sz="1100" dirty="0"/>
              <a:t>Kumar Navneet</a:t>
            </a:r>
          </a:p>
          <a:p>
            <a:pPr>
              <a:lnSpc>
                <a:spcPts val="1600"/>
              </a:lnSpc>
              <a:spcAft>
                <a:spcPts val="0"/>
              </a:spcAft>
              <a:buFont typeface="Wingdings" panose="05000000000000000000" pitchFamily="2" charset="2"/>
              <a:buChar char="q"/>
            </a:pPr>
            <a:r>
              <a:rPr lang="sv-SE" sz="1100" dirty="0"/>
              <a:t>Irfan Shaik</a:t>
            </a:r>
          </a:p>
          <a:p>
            <a:pPr>
              <a:lnSpc>
                <a:spcPts val="1600"/>
              </a:lnSpc>
              <a:spcAft>
                <a:spcPts val="0"/>
              </a:spcAft>
              <a:buFont typeface="Wingdings" panose="05000000000000000000" pitchFamily="2" charset="2"/>
              <a:buChar char="q"/>
            </a:pPr>
            <a:r>
              <a:rPr lang="sv-SE" sz="1100" dirty="0"/>
              <a:t>Sindhuri Bayana</a:t>
            </a:r>
            <a:endParaRPr lang="en-US" sz="1200" dirty="0"/>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p:txBody>
      </p:sp>
      <p:sp>
        <p:nvSpPr>
          <p:cNvPr id="36" name="Content Placeholder 2_____________"/>
          <p:cNvSpPr txBox="1">
            <a:spLocks/>
          </p:cNvSpPr>
          <p:nvPr>
            <p:custDataLst>
              <p:tags r:id="rId12"/>
            </p:custDataLst>
          </p:nvPr>
        </p:nvSpPr>
        <p:spPr bwMode="auto">
          <a:xfrm>
            <a:off x="307924" y="158205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Overview </a:t>
            </a:r>
            <a:endParaRPr lang="en-US" sz="1600" b="1" kern="0" dirty="0">
              <a:solidFill>
                <a:srgbClr val="000000"/>
              </a:solidFill>
            </a:endParaRPr>
          </a:p>
        </p:txBody>
      </p:sp>
      <p:sp>
        <p:nvSpPr>
          <p:cNvPr id="39" name="Content Placeholder 2________________"/>
          <p:cNvSpPr txBox="1">
            <a:spLocks/>
          </p:cNvSpPr>
          <p:nvPr>
            <p:custDataLst>
              <p:tags r:id="rId13"/>
            </p:custDataLst>
          </p:nvPr>
        </p:nvSpPr>
        <p:spPr bwMode="auto">
          <a:xfrm>
            <a:off x="340300" y="4735698"/>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Technologies</a:t>
            </a:r>
            <a:endParaRPr lang="en-US" sz="1600" b="1" kern="0" dirty="0">
              <a:solidFill>
                <a:srgbClr val="000000"/>
              </a:solidFill>
            </a:endParaRPr>
          </a:p>
        </p:txBody>
      </p:sp>
      <p:sp>
        <p:nvSpPr>
          <p:cNvPr id="40" name="Content Placeholder 2______________"/>
          <p:cNvSpPr txBox="1">
            <a:spLocks/>
          </p:cNvSpPr>
          <p:nvPr>
            <p:custDataLst>
              <p:tags r:id="rId14"/>
            </p:custDataLst>
          </p:nvPr>
        </p:nvSpPr>
        <p:spPr bwMode="auto">
          <a:xfrm>
            <a:off x="7775833" y="1333803"/>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Team </a:t>
            </a:r>
            <a:endParaRPr lang="en-US" sz="1600" b="1" kern="0" dirty="0">
              <a:solidFill>
                <a:srgbClr val="000000"/>
              </a:solidFill>
            </a:endParaRPr>
          </a:p>
        </p:txBody>
      </p:sp>
      <p:sp>
        <p:nvSpPr>
          <p:cNvPr id="42" name="TextBox 41"/>
          <p:cNvSpPr txBox="1">
            <a:spLocks/>
          </p:cNvSpPr>
          <p:nvPr>
            <p:custDataLst>
              <p:tags r:id="rId1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RBEI/BSX – Building AI Capability</a:t>
            </a:r>
            <a:endParaRPr kumimoji="0" lang="en-US" sz="2800" b="0" i="0" u="none" strike="noStrike" kern="0" cap="none" normalizeH="0" baseline="0" noProof="0" dirty="0" smtClean="0">
              <a:ln>
                <a:noFill/>
              </a:ln>
              <a:effectLst/>
              <a:uLnTx/>
              <a:uFillTx/>
            </a:endParaRPr>
          </a:p>
        </p:txBody>
      </p:sp>
      <p:sp>
        <p:nvSpPr>
          <p:cNvPr id="43" name="Title 1"/>
          <p:cNvSpPr>
            <a:spLocks noGrp="1"/>
          </p:cNvSpPr>
          <p:nvPr>
            <p:ph type="title"/>
            <p:custDataLst>
              <p:tags r:id="rId1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A80163"/>
                </a:solidFill>
              </a:rPr>
              <a:t>AI Use case</a:t>
            </a:r>
            <a:endParaRPr lang="en-US" sz="2000" dirty="0">
              <a:solidFill>
                <a:srgbClr val="7030A0"/>
              </a:solidFill>
            </a:endParaRPr>
          </a:p>
        </p:txBody>
      </p:sp>
      <p:sp>
        <p:nvSpPr>
          <p:cNvPr id="25" name="Rectangle 24"/>
          <p:cNvSpPr/>
          <p:nvPr>
            <p:custDataLst>
              <p:tags r:id="rId17"/>
            </p:custDataLst>
          </p:nvPr>
        </p:nvSpPr>
        <p:spPr>
          <a:xfrm>
            <a:off x="126160" y="1066800"/>
            <a:ext cx="7215934" cy="457200"/>
          </a:xfrm>
          <a:prstGeom prst="rect">
            <a:avLst/>
          </a:prstGeom>
          <a:solidFill>
            <a:schemeClr val="accent3">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custDataLst>
              <p:tags r:id="rId18"/>
            </p:custDataLst>
          </p:nvPr>
        </p:nvSpPr>
        <p:spPr>
          <a:xfrm>
            <a:off x="377937" y="1182008"/>
            <a:ext cx="6875112" cy="362857"/>
          </a:xfrm>
          <a:prstGeom prst="rect">
            <a:avLst/>
          </a:prstGeom>
          <a:noFill/>
        </p:spPr>
        <p:txBody>
          <a:bodyPr wrap="square" lIns="0" tIns="0" rIns="0" bIns="0" rtlCol="0">
            <a:noAutofit/>
          </a:bodyPr>
          <a:lstStyle/>
          <a:p>
            <a:r>
              <a:rPr lang="en-US" sz="1600" kern="0" dirty="0">
                <a:solidFill>
                  <a:srgbClr val="000000"/>
                </a:solidFill>
              </a:rPr>
              <a:t>Predict and Optimize Product </a:t>
            </a:r>
            <a:r>
              <a:rPr lang="en-US" sz="1600" kern="0" dirty="0" smtClean="0">
                <a:solidFill>
                  <a:srgbClr val="000000"/>
                </a:solidFill>
              </a:rPr>
              <a:t>Backorders (Predictive Analysis)</a:t>
            </a:r>
            <a:endParaRPr lang="en-US" sz="1600" dirty="0"/>
          </a:p>
        </p:txBody>
      </p:sp>
      <p:cxnSp>
        <p:nvCxnSpPr>
          <p:cNvPr id="9" name="Straight Connector 8"/>
          <p:cNvCxnSpPr/>
          <p:nvPr>
            <p:custDataLst>
              <p:tags r:id="rId19"/>
            </p:custDataLst>
          </p:nvPr>
        </p:nvCxnSpPr>
        <p:spPr>
          <a:xfrm>
            <a:off x="206814" y="4658982"/>
            <a:ext cx="71178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20"/>
            </p:custDataLst>
          </p:nvPr>
        </p:nvSpPr>
        <p:spPr>
          <a:xfrm>
            <a:off x="307923" y="1641145"/>
            <a:ext cx="6945125" cy="2207660"/>
          </a:xfrm>
          <a:prstGeom prst="rect">
            <a:avLst/>
          </a:prstGeom>
          <a:noFill/>
        </p:spPr>
        <p:txBody>
          <a:bodyPr wrap="square" lIns="0" tIns="0" rIns="0" bIns="0" rtlCol="0">
            <a:noAutofit/>
          </a:bodyPr>
          <a:lstStyle/>
          <a:p>
            <a:pPr>
              <a:lnSpc>
                <a:spcPts val="1000"/>
              </a:lnSpc>
              <a:spcBef>
                <a:spcPts val="600"/>
              </a:spcBef>
            </a:pPr>
            <a:endParaRPr lang="en-US" sz="1200" kern="0" dirty="0">
              <a:solidFill>
                <a:srgbClr val="000000"/>
              </a:solidFill>
            </a:endParaRPr>
          </a:p>
          <a:p>
            <a:pPr marL="285750" indent="-285750">
              <a:lnSpc>
                <a:spcPts val="2300"/>
              </a:lnSpc>
              <a:spcBef>
                <a:spcPts val="500"/>
              </a:spcBef>
              <a:buFont typeface="Arial" panose="020B0604020202020204" pitchFamily="34" charset="0"/>
              <a:buChar char="•"/>
            </a:pPr>
            <a:r>
              <a:rPr lang="en-US" sz="1200" dirty="0"/>
              <a:t>Part backorders is a common supply chain problem. Working to identify parts at risk of backorder before the event occurs so the business has time to react</a:t>
            </a:r>
            <a:r>
              <a:rPr lang="en-US" sz="1200" dirty="0" smtClean="0"/>
              <a:t>.</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The </a:t>
            </a:r>
            <a:r>
              <a:rPr lang="en-US" sz="1200" kern="0" dirty="0">
                <a:solidFill>
                  <a:srgbClr val="000000"/>
                </a:solidFill>
              </a:rPr>
              <a:t>challenge is to accurately predict future backorder risk using predictive analytics and machine learning and then to identify the optimal strategy for inventorying products with high backorder risk</a:t>
            </a:r>
            <a:r>
              <a:rPr lang="en-US" sz="1200" kern="0" dirty="0" smtClean="0">
                <a:solidFill>
                  <a:srgbClr val="000000"/>
                </a:solidFill>
              </a:rPr>
              <a:t>.</a:t>
            </a:r>
          </a:p>
          <a:p>
            <a:pPr marL="285750" indent="-285750">
              <a:lnSpc>
                <a:spcPts val="2300"/>
              </a:lnSpc>
              <a:spcBef>
                <a:spcPts val="500"/>
              </a:spcBef>
              <a:buFont typeface="Arial" panose="020B0604020202020204" pitchFamily="34" charset="0"/>
              <a:buChar char="•"/>
            </a:pPr>
            <a:r>
              <a:rPr lang="en-US" sz="1200" kern="0" dirty="0">
                <a:solidFill>
                  <a:srgbClr val="000000"/>
                </a:solidFill>
              </a:rPr>
              <a:t>Predictive Modeling and Data Visualization used to bring</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Backorder </a:t>
            </a:r>
            <a:r>
              <a:rPr lang="en-US" sz="1200" kern="0" dirty="0" smtClean="0">
                <a:solidFill>
                  <a:srgbClr val="000000"/>
                </a:solidFill>
              </a:rPr>
              <a:t>Prediction &amp; Assessing Performance</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Cost/Benefit Matrix (True </a:t>
            </a:r>
            <a:r>
              <a:rPr lang="en-US" sz="1200" kern="0" dirty="0" smtClean="0">
                <a:solidFill>
                  <a:srgbClr val="000000"/>
                </a:solidFill>
              </a:rPr>
              <a:t>Negative</a:t>
            </a:r>
            <a:r>
              <a:rPr lang="en-US" sz="1200" kern="0" dirty="0">
                <a:solidFill>
                  <a:srgbClr val="000000"/>
                </a:solidFill>
              </a:rPr>
              <a:t>, True </a:t>
            </a:r>
            <a:r>
              <a:rPr lang="en-US" sz="1200" kern="0" dirty="0" smtClean="0">
                <a:solidFill>
                  <a:srgbClr val="000000"/>
                </a:solidFill>
              </a:rPr>
              <a:t>Positive, False Positive, False Negative)</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Optimization (Single Item, Multi Item) </a:t>
            </a:r>
            <a:endParaRPr lang="en-US" sz="1200" kern="0" dirty="0">
              <a:solidFill>
                <a:srgbClr val="000000"/>
              </a:solidFill>
            </a:endParaRPr>
          </a:p>
        </p:txBody>
      </p:sp>
      <p:sp>
        <p:nvSpPr>
          <p:cNvPr id="30" name="TextBox 29"/>
          <p:cNvSpPr txBox="1"/>
          <p:nvPr>
            <p:custDataLst>
              <p:tags r:id="rId21"/>
            </p:custDataLst>
          </p:nvPr>
        </p:nvSpPr>
        <p:spPr>
          <a:xfrm>
            <a:off x="340300" y="5047027"/>
            <a:ext cx="5125552" cy="671295"/>
          </a:xfrm>
          <a:prstGeom prst="rect">
            <a:avLst/>
          </a:prstGeom>
          <a:noFill/>
        </p:spPr>
        <p:txBody>
          <a:bodyPr wrap="square" lIns="0" tIns="0" rIns="0" bIns="0" rtlCol="0">
            <a:noAutofit/>
          </a:bodyPr>
          <a:lstStyle/>
          <a:p>
            <a:pPr marL="342900" indent="-342900">
              <a:lnSpc>
                <a:spcPts val="1000"/>
              </a:lnSpc>
              <a:spcBef>
                <a:spcPts val="600"/>
              </a:spcBef>
              <a:buFontTx/>
              <a:buAutoNum type="arabicPeriod"/>
            </a:pPr>
            <a:r>
              <a:rPr lang="en-US" sz="1000" kern="0" dirty="0" smtClean="0">
                <a:solidFill>
                  <a:srgbClr val="000000"/>
                </a:solidFill>
                <a:latin typeface="+mn-lt"/>
              </a:rPr>
              <a:t>R Language for Predictive Analysis algorithms</a:t>
            </a:r>
          </a:p>
          <a:p>
            <a:pPr marL="342900" indent="-342900">
              <a:lnSpc>
                <a:spcPts val="1000"/>
              </a:lnSpc>
              <a:spcBef>
                <a:spcPts val="600"/>
              </a:spcBef>
              <a:buFontTx/>
              <a:buAutoNum type="arabicPeriod"/>
            </a:pPr>
            <a:r>
              <a:rPr lang="en-US" sz="1000" kern="0" dirty="0" smtClean="0">
                <a:solidFill>
                  <a:srgbClr val="000000"/>
                </a:solidFill>
                <a:latin typeface="+mn-lt"/>
              </a:rPr>
              <a:t>Azure SQL DB or CSV file to Store data</a:t>
            </a:r>
          </a:p>
          <a:p>
            <a:pPr marL="342900" indent="-342900">
              <a:lnSpc>
                <a:spcPts val="1000"/>
              </a:lnSpc>
              <a:spcBef>
                <a:spcPts val="600"/>
              </a:spcBef>
              <a:buFontTx/>
              <a:buAutoNum type="arabicPeriod"/>
            </a:pPr>
            <a:r>
              <a:rPr lang="en-US" sz="1000" kern="0" dirty="0" smtClean="0">
                <a:solidFill>
                  <a:srgbClr val="000000"/>
                </a:solidFill>
                <a:latin typeface="+mn-lt"/>
              </a:rPr>
              <a:t>Azure ML Studio to host and Deploy</a:t>
            </a:r>
          </a:p>
        </p:txBody>
      </p:sp>
    </p:spTree>
    <p:custDataLst>
      <p:tags r:id="rId1"/>
    </p:custDataLst>
    <p:extLst>
      <p:ext uri="{BB962C8B-B14F-4D97-AF65-F5344CB8AC3E}">
        <p14:creationId xmlns:p14="http://schemas.microsoft.com/office/powerpoint/2010/main" val="3141345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26160" y="1149350"/>
            <a:ext cx="7215934" cy="4494530"/>
          </a:xfrm>
          <a:prstGeom prst="rect">
            <a:avLst/>
          </a:prstGeom>
          <a:solidFill>
            <a:srgbClr val="B2B3B5">
              <a:alpha val="25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latin typeface="Bosch Office Sans" pitchFamily="2" charset="0"/>
                <a:ea typeface="+mn-ea"/>
                <a:cs typeface="+mn-cs"/>
              </a:rPr>
              <a:t>RBEI/BSX | 2018</a:t>
            </a:r>
            <a:endParaRPr kumimoji="0" lang="en-US"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strike="noStrike" kern="0" cap="none" normalizeH="0" baseline="0" noProof="0" dirty="0" smtClean="0">
              <a:ln>
                <a:noFill/>
              </a:ln>
              <a:solidFill>
                <a:srgbClr val="B2B3B5"/>
              </a:solidFill>
              <a:effectLst/>
              <a:uLnTx/>
              <a:uFillTx/>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pic>
        <p:nvPicPr>
          <p:cNvPr id="1026" name="Picture 2" descr="Image result for Capability icon"/>
          <p:cNvPicPr>
            <a:picLocks noChangeAspect="1" noChangeArrowheads="1"/>
          </p:cNvPicPr>
          <p:nvPr>
            <p:custDataLst>
              <p:tags r:id="rId8"/>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6243313" y="4645080"/>
            <a:ext cx="1081350" cy="10813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961754" y="1065415"/>
            <a:ext cx="1783583" cy="89179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10"/>
            </p:custDataLst>
          </p:nvPr>
        </p:nvSpPr>
        <p:spPr>
          <a:xfrm>
            <a:off x="7593871" y="1103630"/>
            <a:ext cx="3209342" cy="429568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Content Placeholder 2__________"/>
          <p:cNvSpPr txBox="1">
            <a:spLocks/>
          </p:cNvSpPr>
          <p:nvPr>
            <p:custDataLst>
              <p:tags r:id="rId11"/>
            </p:custDataLst>
          </p:nvPr>
        </p:nvSpPr>
        <p:spPr bwMode="auto">
          <a:xfrm>
            <a:off x="7671906" y="1952406"/>
            <a:ext cx="3053271" cy="29436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600"/>
              </a:lnSpc>
              <a:spcAft>
                <a:spcPts val="0"/>
              </a:spcAft>
              <a:buFont typeface="Wingdings 3" panose="05040102010807070707" pitchFamily="18" charset="2"/>
              <a:buChar char=""/>
            </a:pPr>
            <a:r>
              <a:rPr lang="en-US" sz="1400" b="1" dirty="0" smtClean="0"/>
              <a:t>Mentors</a:t>
            </a:r>
          </a:p>
          <a:p>
            <a:pPr marL="444500" lvl="1" indent="-228600">
              <a:lnSpc>
                <a:spcPts val="1600"/>
              </a:lnSpc>
              <a:spcAft>
                <a:spcPts val="0"/>
              </a:spcAft>
              <a:buFont typeface="Wingdings" panose="05000000000000000000" pitchFamily="2" charset="2"/>
              <a:buChar char="q"/>
            </a:pPr>
            <a:r>
              <a:rPr lang="en-US" sz="1050" dirty="0"/>
              <a:t>Ponvannan Ponnuramu (RBEI/BSW3</a:t>
            </a:r>
            <a:r>
              <a:rPr lang="en-US" sz="1050" dirty="0" smtClean="0"/>
              <a:t>)</a:t>
            </a:r>
            <a:endParaRPr lang="en-US" sz="1050" dirty="0"/>
          </a:p>
          <a:p>
            <a:pPr marL="387350" lvl="1" indent="-171450">
              <a:lnSpc>
                <a:spcPts val="1600"/>
              </a:lnSpc>
              <a:spcAft>
                <a:spcPts val="0"/>
              </a:spcAft>
              <a:buFont typeface="Wingdings" panose="05000000000000000000" pitchFamily="2" charset="2"/>
              <a:buChar char="q"/>
            </a:pPr>
            <a:r>
              <a:rPr lang="en-US" sz="1050" dirty="0"/>
              <a:t> Kiran Kumar Porika (RBEI/BSW1</a:t>
            </a:r>
            <a:r>
              <a:rPr lang="en-US" sz="1050" dirty="0" smtClean="0"/>
              <a:t>)</a:t>
            </a:r>
          </a:p>
          <a:p>
            <a:pPr>
              <a:lnSpc>
                <a:spcPts val="1600"/>
              </a:lnSpc>
              <a:spcAft>
                <a:spcPts val="0"/>
              </a:spcAft>
              <a:buFont typeface="Wingdings 3" panose="05040102010807070707" pitchFamily="18" charset="2"/>
              <a:buChar char=""/>
            </a:pPr>
            <a:r>
              <a:rPr lang="en-US" sz="1400" b="1" dirty="0" smtClean="0"/>
              <a:t>Interns</a:t>
            </a:r>
            <a:endParaRPr lang="en-US" sz="1400" b="1" dirty="0"/>
          </a:p>
          <a:p>
            <a:pPr lvl="1">
              <a:lnSpc>
                <a:spcPts val="1600"/>
              </a:lnSpc>
              <a:spcAft>
                <a:spcPts val="0"/>
              </a:spcAft>
              <a:buFont typeface="Wingdings" panose="05000000000000000000" pitchFamily="2" charset="2"/>
              <a:buChar char="q"/>
            </a:pPr>
            <a:r>
              <a:rPr lang="en-US" sz="1050" dirty="0"/>
              <a:t>Ranjitha Ishwar</a:t>
            </a:r>
          </a:p>
          <a:p>
            <a:pPr lvl="1">
              <a:lnSpc>
                <a:spcPts val="1600"/>
              </a:lnSpc>
              <a:spcAft>
                <a:spcPts val="0"/>
              </a:spcAft>
              <a:buFont typeface="Wingdings" panose="05000000000000000000" pitchFamily="2" charset="2"/>
              <a:buChar char="q"/>
            </a:pPr>
            <a:r>
              <a:rPr lang="en-US" sz="1050" dirty="0"/>
              <a:t>Rakhi Tarani</a:t>
            </a:r>
          </a:p>
          <a:p>
            <a:pPr lvl="1">
              <a:lnSpc>
                <a:spcPts val="1600"/>
              </a:lnSpc>
              <a:spcAft>
                <a:spcPts val="0"/>
              </a:spcAft>
              <a:buFont typeface="Wingdings" panose="05000000000000000000" pitchFamily="2" charset="2"/>
              <a:buChar char="q"/>
            </a:pPr>
            <a:r>
              <a:rPr lang="en-US" sz="1050" dirty="0" err="1"/>
              <a:t>Jahnavi</a:t>
            </a:r>
            <a:r>
              <a:rPr lang="en-US" sz="1050" dirty="0"/>
              <a:t> </a:t>
            </a:r>
            <a:r>
              <a:rPr lang="en-US" sz="1050" dirty="0" err="1"/>
              <a:t>Lakshmidas</a:t>
            </a:r>
            <a:endParaRPr lang="en-US" sz="1050" dirty="0"/>
          </a:p>
          <a:p>
            <a:pPr lvl="1">
              <a:lnSpc>
                <a:spcPts val="1600"/>
              </a:lnSpc>
              <a:spcAft>
                <a:spcPts val="0"/>
              </a:spcAft>
              <a:buFont typeface="Wingdings" panose="05000000000000000000" pitchFamily="2" charset="2"/>
              <a:buChar char="q"/>
            </a:pPr>
            <a:r>
              <a:rPr lang="en-US" sz="1050" dirty="0"/>
              <a:t>Rhea Fernandes </a:t>
            </a:r>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p:txBody>
      </p:sp>
      <p:sp>
        <p:nvSpPr>
          <p:cNvPr id="36" name="Content Placeholder 2_____________"/>
          <p:cNvSpPr txBox="1">
            <a:spLocks/>
          </p:cNvSpPr>
          <p:nvPr>
            <p:custDataLst>
              <p:tags r:id="rId12"/>
            </p:custDataLst>
          </p:nvPr>
        </p:nvSpPr>
        <p:spPr bwMode="auto">
          <a:xfrm>
            <a:off x="307924" y="158205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Overview </a:t>
            </a:r>
            <a:endParaRPr lang="en-US" sz="1600" b="1" kern="0" dirty="0">
              <a:solidFill>
                <a:srgbClr val="000000"/>
              </a:solidFill>
            </a:endParaRPr>
          </a:p>
        </p:txBody>
      </p:sp>
      <p:sp>
        <p:nvSpPr>
          <p:cNvPr id="39" name="Content Placeholder 2________________"/>
          <p:cNvSpPr txBox="1">
            <a:spLocks/>
          </p:cNvSpPr>
          <p:nvPr>
            <p:custDataLst>
              <p:tags r:id="rId13"/>
            </p:custDataLst>
          </p:nvPr>
        </p:nvSpPr>
        <p:spPr bwMode="auto">
          <a:xfrm>
            <a:off x="340300" y="4735698"/>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Technologies</a:t>
            </a:r>
            <a:endParaRPr lang="en-US" sz="1600" b="1" kern="0" dirty="0">
              <a:solidFill>
                <a:srgbClr val="000000"/>
              </a:solidFill>
            </a:endParaRPr>
          </a:p>
        </p:txBody>
      </p:sp>
      <p:sp>
        <p:nvSpPr>
          <p:cNvPr id="40" name="Content Placeholder 2______________"/>
          <p:cNvSpPr txBox="1">
            <a:spLocks/>
          </p:cNvSpPr>
          <p:nvPr>
            <p:custDataLst>
              <p:tags r:id="rId14"/>
            </p:custDataLst>
          </p:nvPr>
        </p:nvSpPr>
        <p:spPr bwMode="auto">
          <a:xfrm>
            <a:off x="7775833" y="1333803"/>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Team </a:t>
            </a:r>
            <a:endParaRPr lang="en-US" sz="1600" b="1" kern="0" dirty="0">
              <a:solidFill>
                <a:srgbClr val="000000"/>
              </a:solidFill>
            </a:endParaRPr>
          </a:p>
        </p:txBody>
      </p:sp>
      <p:sp>
        <p:nvSpPr>
          <p:cNvPr id="42" name="TextBox 41"/>
          <p:cNvSpPr txBox="1">
            <a:spLocks/>
          </p:cNvSpPr>
          <p:nvPr>
            <p:custDataLst>
              <p:tags r:id="rId1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RBEI/BSX – Building AI Capability</a:t>
            </a:r>
            <a:endParaRPr kumimoji="0" lang="en-US" sz="2800" b="0" i="0" u="none" strike="noStrike" kern="0" cap="none" normalizeH="0" baseline="0" noProof="0" dirty="0" smtClean="0">
              <a:ln>
                <a:noFill/>
              </a:ln>
              <a:effectLst/>
              <a:uLnTx/>
              <a:uFillTx/>
            </a:endParaRPr>
          </a:p>
        </p:txBody>
      </p:sp>
      <p:sp>
        <p:nvSpPr>
          <p:cNvPr id="43" name="Title 1"/>
          <p:cNvSpPr>
            <a:spLocks noGrp="1"/>
          </p:cNvSpPr>
          <p:nvPr>
            <p:ph type="title"/>
            <p:custDataLst>
              <p:tags r:id="rId1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A80163"/>
                </a:solidFill>
              </a:rPr>
              <a:t>AI Use case</a:t>
            </a:r>
            <a:endParaRPr lang="en-US" sz="2000" dirty="0">
              <a:solidFill>
                <a:srgbClr val="7030A0"/>
              </a:solidFill>
            </a:endParaRPr>
          </a:p>
        </p:txBody>
      </p:sp>
      <p:sp>
        <p:nvSpPr>
          <p:cNvPr id="25" name="Rectangle 24"/>
          <p:cNvSpPr/>
          <p:nvPr>
            <p:custDataLst>
              <p:tags r:id="rId17"/>
            </p:custDataLst>
          </p:nvPr>
        </p:nvSpPr>
        <p:spPr>
          <a:xfrm>
            <a:off x="126160" y="1066800"/>
            <a:ext cx="7215934" cy="457200"/>
          </a:xfrm>
          <a:prstGeom prst="rect">
            <a:avLst/>
          </a:prstGeom>
          <a:solidFill>
            <a:schemeClr val="accent3">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custDataLst>
              <p:tags r:id="rId18"/>
            </p:custDataLst>
          </p:nvPr>
        </p:nvSpPr>
        <p:spPr>
          <a:xfrm>
            <a:off x="377937" y="1182008"/>
            <a:ext cx="6875112" cy="362857"/>
          </a:xfrm>
          <a:prstGeom prst="rect">
            <a:avLst/>
          </a:prstGeom>
          <a:noFill/>
        </p:spPr>
        <p:txBody>
          <a:bodyPr wrap="square" lIns="0" tIns="0" rIns="0" bIns="0" rtlCol="0">
            <a:noAutofit/>
          </a:bodyPr>
          <a:lstStyle/>
          <a:p>
            <a:r>
              <a:rPr lang="en-US" sz="1600" kern="0" dirty="0" smtClean="0">
                <a:solidFill>
                  <a:srgbClr val="000000"/>
                </a:solidFill>
              </a:rPr>
              <a:t>BOSCH Products Feedback (Sentimental </a:t>
            </a:r>
            <a:r>
              <a:rPr lang="en-US" sz="1600" kern="0" dirty="0">
                <a:solidFill>
                  <a:srgbClr val="000000"/>
                </a:solidFill>
              </a:rPr>
              <a:t>Analysis) </a:t>
            </a:r>
          </a:p>
          <a:p>
            <a:endParaRPr lang="en-US" sz="1600" dirty="0"/>
          </a:p>
        </p:txBody>
      </p:sp>
      <p:cxnSp>
        <p:nvCxnSpPr>
          <p:cNvPr id="9" name="Straight Connector 8"/>
          <p:cNvCxnSpPr/>
          <p:nvPr>
            <p:custDataLst>
              <p:tags r:id="rId19"/>
            </p:custDataLst>
          </p:nvPr>
        </p:nvCxnSpPr>
        <p:spPr>
          <a:xfrm>
            <a:off x="206814" y="4658982"/>
            <a:ext cx="71178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20"/>
            </p:custDataLst>
          </p:nvPr>
        </p:nvSpPr>
        <p:spPr>
          <a:xfrm>
            <a:off x="307923" y="1603286"/>
            <a:ext cx="6841021" cy="2207660"/>
          </a:xfrm>
          <a:prstGeom prst="rect">
            <a:avLst/>
          </a:prstGeom>
          <a:noFill/>
        </p:spPr>
        <p:txBody>
          <a:bodyPr wrap="square" lIns="0" tIns="0" rIns="0" bIns="0" rtlCol="0">
            <a:noAutofit/>
          </a:bodyPr>
          <a:lstStyle/>
          <a:p>
            <a:pPr>
              <a:lnSpc>
                <a:spcPts val="1000"/>
              </a:lnSpc>
              <a:spcBef>
                <a:spcPts val="600"/>
              </a:spcBef>
            </a:pPr>
            <a:endParaRPr lang="en-US" sz="1000" kern="0" dirty="0" smtClean="0">
              <a:solidFill>
                <a:srgbClr val="000000"/>
              </a:solidFill>
            </a:endParaRPr>
          </a:p>
          <a:p>
            <a:pPr marL="285750" indent="-285750">
              <a:lnSpc>
                <a:spcPts val="2300"/>
              </a:lnSpc>
              <a:spcBef>
                <a:spcPts val="500"/>
              </a:spcBef>
              <a:buFont typeface="Arial" panose="020B0604020202020204" pitchFamily="34" charset="0"/>
              <a:buChar char="•"/>
            </a:pPr>
            <a:r>
              <a:rPr lang="en-US" sz="1200" kern="0" dirty="0">
                <a:solidFill>
                  <a:srgbClr val="000000"/>
                </a:solidFill>
              </a:rPr>
              <a:t>Analyze, Measure, and </a:t>
            </a:r>
            <a:r>
              <a:rPr lang="en-US" sz="1200" kern="0" dirty="0" smtClean="0">
                <a:solidFill>
                  <a:srgbClr val="000000"/>
                </a:solidFill>
              </a:rPr>
              <a:t>Correlate BOSCH </a:t>
            </a:r>
            <a:r>
              <a:rPr lang="en-US" sz="1200" kern="0" dirty="0">
                <a:solidFill>
                  <a:srgbClr val="000000"/>
                </a:solidFill>
              </a:rPr>
              <a:t>home appliances and </a:t>
            </a:r>
            <a:r>
              <a:rPr lang="en-US" sz="1200" kern="0" dirty="0" smtClean="0">
                <a:solidFill>
                  <a:srgbClr val="000000"/>
                </a:solidFill>
              </a:rPr>
              <a:t>power </a:t>
            </a:r>
            <a:r>
              <a:rPr lang="en-US" sz="1200" kern="0" dirty="0">
                <a:solidFill>
                  <a:srgbClr val="000000"/>
                </a:solidFill>
              </a:rPr>
              <a:t>tools </a:t>
            </a:r>
            <a:r>
              <a:rPr lang="en-US" sz="1200" kern="0" dirty="0" smtClean="0">
                <a:solidFill>
                  <a:srgbClr val="000000"/>
                </a:solidFill>
              </a:rPr>
              <a:t>products customer feedback from </a:t>
            </a:r>
            <a:r>
              <a:rPr lang="en-US" sz="1200" kern="0" dirty="0">
                <a:solidFill>
                  <a:srgbClr val="000000"/>
                </a:solidFill>
              </a:rPr>
              <a:t>Twitter, Facebook, Amazon and </a:t>
            </a:r>
            <a:r>
              <a:rPr lang="en-US" sz="1200" kern="0" dirty="0" smtClean="0">
                <a:solidFill>
                  <a:srgbClr val="000000"/>
                </a:solidFill>
              </a:rPr>
              <a:t>Flipkart and generate Sentimental Analysis.</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Cognitive </a:t>
            </a:r>
            <a:r>
              <a:rPr lang="en-US" sz="1200" kern="0" dirty="0">
                <a:solidFill>
                  <a:srgbClr val="000000"/>
                </a:solidFill>
              </a:rPr>
              <a:t>Service Text Analytics </a:t>
            </a:r>
            <a:r>
              <a:rPr lang="en-US" sz="1200" kern="0" dirty="0" smtClean="0">
                <a:solidFill>
                  <a:srgbClr val="000000"/>
                </a:solidFill>
              </a:rPr>
              <a:t>API will be used for Text Analysis (good or bad reviews) Processing to </a:t>
            </a:r>
            <a:r>
              <a:rPr lang="en-US" sz="1200" kern="0" dirty="0">
                <a:solidFill>
                  <a:srgbClr val="000000"/>
                </a:solidFill>
              </a:rPr>
              <a:t>extract, identify, the content and generate </a:t>
            </a:r>
            <a:r>
              <a:rPr lang="en-US" sz="1200" kern="0" dirty="0" smtClean="0">
                <a:solidFill>
                  <a:srgbClr val="000000"/>
                </a:solidFill>
              </a:rPr>
              <a:t>sentimental analysis.</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Sentiment Analysis output will be passed to Microsoft Power BI to generate Dynamic Reports.</a:t>
            </a:r>
          </a:p>
          <a:p>
            <a:pPr marL="285750" indent="-285750">
              <a:lnSpc>
                <a:spcPts val="2300"/>
              </a:lnSpc>
              <a:spcBef>
                <a:spcPts val="500"/>
              </a:spcBef>
              <a:buFont typeface="Arial" panose="020B0604020202020204" pitchFamily="34" charset="0"/>
              <a:buChar char="•"/>
            </a:pPr>
            <a:r>
              <a:rPr kumimoji="0" lang="en-US" sz="1200" b="0" i="0" u="none" strike="noStrike" kern="0" cap="none" spc="0" normalizeH="0" baseline="0" noProof="0" dirty="0" smtClean="0">
                <a:ln>
                  <a:noFill/>
                </a:ln>
                <a:solidFill>
                  <a:srgbClr val="000000"/>
                </a:solidFill>
                <a:effectLst/>
                <a:uLnTx/>
                <a:uFillTx/>
              </a:rPr>
              <a:t>Sentimental Analysis and Data Visualization used to b</a:t>
            </a:r>
            <a:r>
              <a:rPr lang="en-US" sz="1200" kern="0" dirty="0" smtClean="0">
                <a:solidFill>
                  <a:srgbClr val="000000"/>
                </a:solidFill>
              </a:rPr>
              <a:t>ring</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 </a:t>
            </a:r>
            <a:r>
              <a:rPr lang="en-US" sz="1200" kern="0" dirty="0">
                <a:solidFill>
                  <a:srgbClr val="000000"/>
                </a:solidFill>
              </a:rPr>
              <a:t>Right Product / Services to </a:t>
            </a:r>
            <a:r>
              <a:rPr lang="en-US" sz="1200" kern="0" dirty="0" smtClean="0">
                <a:solidFill>
                  <a:srgbClr val="000000"/>
                </a:solidFill>
              </a:rPr>
              <a:t>Market</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Right product at </a:t>
            </a:r>
            <a:r>
              <a:rPr lang="en-US" sz="1200" kern="0" dirty="0">
                <a:solidFill>
                  <a:srgbClr val="000000"/>
                </a:solidFill>
              </a:rPr>
              <a:t>Right Time </a:t>
            </a:r>
            <a:r>
              <a:rPr lang="en-US" sz="1200" kern="0" dirty="0" smtClean="0">
                <a:solidFill>
                  <a:srgbClr val="000000"/>
                </a:solidFill>
              </a:rPr>
              <a:t> ( identify </a:t>
            </a:r>
            <a:r>
              <a:rPr lang="en-US" sz="1200" kern="0" dirty="0">
                <a:solidFill>
                  <a:srgbClr val="000000"/>
                </a:solidFill>
              </a:rPr>
              <a:t>h</a:t>
            </a:r>
            <a:r>
              <a:rPr lang="en-US" sz="1200" kern="0" dirty="0" smtClean="0">
                <a:solidFill>
                  <a:srgbClr val="000000"/>
                </a:solidFill>
              </a:rPr>
              <a:t>igh value product)</a:t>
            </a:r>
          </a:p>
          <a:p>
            <a:pPr marL="742950" lvl="1" indent="-285750">
              <a:lnSpc>
                <a:spcPts val="2300"/>
              </a:lnSpc>
              <a:spcBef>
                <a:spcPts val="500"/>
              </a:spcBef>
              <a:buFont typeface="Arial" panose="020B0604020202020204" pitchFamily="34" charset="0"/>
              <a:buChar char="•"/>
            </a:pPr>
            <a:endParaRPr lang="en-US" sz="1200" kern="0" dirty="0">
              <a:solidFill>
                <a:srgbClr val="000000"/>
              </a:solidFill>
            </a:endParaRPr>
          </a:p>
          <a:p>
            <a:pPr marL="285750" indent="-285750">
              <a:lnSpc>
                <a:spcPts val="2300"/>
              </a:lnSpc>
              <a:spcBef>
                <a:spcPts val="500"/>
              </a:spcBef>
              <a:buFont typeface="Arial" panose="020B0604020202020204" pitchFamily="34" charset="0"/>
              <a:buChar char="•"/>
            </a:pPr>
            <a:endParaRPr lang="en-US" sz="1200" kern="0" dirty="0" smtClean="0">
              <a:solidFill>
                <a:srgbClr val="000000"/>
              </a:solidFill>
            </a:endParaRPr>
          </a:p>
          <a:p>
            <a:pPr marL="285750" indent="-285750">
              <a:lnSpc>
                <a:spcPts val="2300"/>
              </a:lnSpc>
              <a:spcBef>
                <a:spcPts val="500"/>
              </a:spcBef>
              <a:buFont typeface="Arial" panose="020B0604020202020204" pitchFamily="34" charset="0"/>
              <a:buChar char="•"/>
            </a:pPr>
            <a:endParaRPr kumimoji="0" lang="en-US" sz="1400" b="0" i="0" u="none" strike="noStrike" kern="0" cap="none" spc="0" normalizeH="0" baseline="0" noProof="0" dirty="0" smtClean="0">
              <a:ln>
                <a:noFill/>
              </a:ln>
              <a:solidFill>
                <a:srgbClr val="000000"/>
              </a:solidFill>
              <a:effectLst/>
              <a:uLnTx/>
              <a:uFillTx/>
            </a:endParaRPr>
          </a:p>
        </p:txBody>
      </p:sp>
      <p:sp>
        <p:nvSpPr>
          <p:cNvPr id="30" name="TextBox 29"/>
          <p:cNvSpPr txBox="1"/>
          <p:nvPr>
            <p:custDataLst>
              <p:tags r:id="rId21"/>
            </p:custDataLst>
          </p:nvPr>
        </p:nvSpPr>
        <p:spPr>
          <a:xfrm>
            <a:off x="340300" y="5047027"/>
            <a:ext cx="5125552" cy="671295"/>
          </a:xfrm>
          <a:prstGeom prst="rect">
            <a:avLst/>
          </a:prstGeom>
          <a:noFill/>
        </p:spPr>
        <p:txBody>
          <a:bodyPr wrap="square" lIns="0" tIns="0" rIns="0" bIns="0" rtlCol="0">
            <a:noAutofit/>
          </a:bodyPr>
          <a:lstStyle/>
          <a:p>
            <a:pPr marL="342900" indent="-342900">
              <a:lnSpc>
                <a:spcPts val="1000"/>
              </a:lnSpc>
              <a:spcBef>
                <a:spcPts val="600"/>
              </a:spcBef>
              <a:buFontTx/>
              <a:buAutoNum type="arabicPeriod"/>
            </a:pPr>
            <a:r>
              <a:rPr lang="en-US" sz="1000" kern="0" dirty="0" smtClean="0">
                <a:solidFill>
                  <a:srgbClr val="000000"/>
                </a:solidFill>
                <a:latin typeface="+mn-lt"/>
              </a:rPr>
              <a:t>Cognitive Services</a:t>
            </a:r>
          </a:p>
          <a:p>
            <a:pPr marL="342900" indent="-342900">
              <a:lnSpc>
                <a:spcPts val="1000"/>
              </a:lnSpc>
              <a:spcBef>
                <a:spcPts val="600"/>
              </a:spcBef>
              <a:buFontTx/>
              <a:buAutoNum type="arabicPeriod"/>
            </a:pPr>
            <a:r>
              <a:rPr lang="en-US" sz="1000" kern="0" dirty="0" smtClean="0">
                <a:solidFill>
                  <a:srgbClr val="000000"/>
                </a:solidFill>
                <a:latin typeface="+mn-lt"/>
              </a:rPr>
              <a:t>Azure SQL DB and Power BI</a:t>
            </a:r>
          </a:p>
          <a:p>
            <a:pPr marL="342900" indent="-342900">
              <a:lnSpc>
                <a:spcPts val="1000"/>
              </a:lnSpc>
              <a:spcBef>
                <a:spcPts val="600"/>
              </a:spcBef>
              <a:buFontTx/>
              <a:buAutoNum type="arabicPeriod"/>
            </a:pPr>
            <a:r>
              <a:rPr lang="en-US" sz="1000" kern="0" dirty="0" smtClean="0">
                <a:solidFill>
                  <a:srgbClr val="000000"/>
                </a:solidFill>
                <a:latin typeface="+mn-lt"/>
              </a:rPr>
              <a:t>R Language (Predictive Analysis)</a:t>
            </a:r>
          </a:p>
        </p:txBody>
      </p:sp>
    </p:spTree>
    <p:custDataLst>
      <p:tags r:id="rId1"/>
    </p:custDataLst>
    <p:extLst>
      <p:ext uri="{BB962C8B-B14F-4D97-AF65-F5344CB8AC3E}">
        <p14:creationId xmlns:p14="http://schemas.microsoft.com/office/powerpoint/2010/main" val="2785818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2"/>
            </p:custDataLst>
          </p:nvPr>
        </p:nvSpPr>
        <p:spPr>
          <a:xfrm>
            <a:off x="126160" y="1149350"/>
            <a:ext cx="7215934" cy="4494530"/>
          </a:xfrm>
          <a:prstGeom prst="rect">
            <a:avLst/>
          </a:prstGeom>
          <a:solidFill>
            <a:srgbClr val="B2B3B5">
              <a:alpha val="25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latin typeface="Bosch Office Sans" pitchFamily="2" charset="0"/>
                <a:ea typeface="+mn-ea"/>
                <a:cs typeface="+mn-cs"/>
              </a:rPr>
              <a:t>RBEI/BSX | 2018</a:t>
            </a:r>
            <a:endParaRPr kumimoji="0" lang="en-US"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rtlCol="0" anchor="t">
            <a:noAutofit/>
          </a:bodyPr>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B2B3B5"/>
                </a:solidFill>
                <a:effectLst/>
                <a:uLnTx/>
                <a:uFillTx/>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US" sz="600" strike="noStrike" kern="0" cap="none" normalizeH="0" baseline="0" noProof="0" dirty="0" smtClean="0">
              <a:ln>
                <a:noFill/>
              </a:ln>
              <a:solidFill>
                <a:srgbClr val="B2B3B5"/>
              </a:solidFill>
              <a:effectLst/>
              <a:uLnTx/>
              <a:uFillTx/>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noAutofit/>
          </a:bodyPr>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pic>
        <p:nvPicPr>
          <p:cNvPr id="1026" name="Picture 2" descr="Image result for Capability icon"/>
          <p:cNvPicPr>
            <a:picLocks noChangeAspect="1" noChangeArrowheads="1"/>
          </p:cNvPicPr>
          <p:nvPr>
            <p:custDataLst>
              <p:tags r:id="rId8"/>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6367235" y="4619142"/>
            <a:ext cx="957428" cy="957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_" descr="Image result for Differentiators icon"/>
          <p:cNvPicPr>
            <a:picLocks noChangeAspect="1" noChangeArrowheads="1"/>
          </p:cNvPicPr>
          <p:nvPr>
            <p:custDataLst>
              <p:tags r:id="rId9"/>
            </p:custDataLst>
          </p:nvPr>
        </p:nvPicPr>
        <p:blipFill>
          <a:blip r:embed="rId26">
            <a:extLst>
              <a:ext uri="{28A0092B-C50C-407E-A947-70E740481C1C}">
                <a14:useLocalDpi xmlns:a14="http://schemas.microsoft.com/office/drawing/2010/main" val="0"/>
              </a:ext>
            </a:extLst>
          </a:blip>
          <a:srcRect/>
          <a:stretch>
            <a:fillRect/>
          </a:stretch>
        </p:blipFill>
        <p:spPr bwMode="auto">
          <a:xfrm>
            <a:off x="8961754" y="1065415"/>
            <a:ext cx="1783583" cy="891792"/>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custDataLst>
              <p:tags r:id="rId10"/>
            </p:custDataLst>
          </p:nvPr>
        </p:nvSpPr>
        <p:spPr>
          <a:xfrm>
            <a:off x="7593871" y="1103630"/>
            <a:ext cx="3209342" cy="429568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Content Placeholder 2__________"/>
          <p:cNvSpPr txBox="1">
            <a:spLocks/>
          </p:cNvSpPr>
          <p:nvPr>
            <p:custDataLst>
              <p:tags r:id="rId11"/>
            </p:custDataLst>
          </p:nvPr>
        </p:nvSpPr>
        <p:spPr bwMode="auto">
          <a:xfrm>
            <a:off x="7671906" y="1952406"/>
            <a:ext cx="3053271" cy="29436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a:lnSpc>
                <a:spcPts val="1600"/>
              </a:lnSpc>
              <a:spcAft>
                <a:spcPts val="0"/>
              </a:spcAft>
              <a:buFont typeface="Wingdings 3" panose="05040102010807070707" pitchFamily="18" charset="2"/>
              <a:buChar char=""/>
            </a:pPr>
            <a:r>
              <a:rPr lang="en-US" sz="1200" b="1" dirty="0" smtClean="0"/>
              <a:t>Mentors</a:t>
            </a:r>
          </a:p>
          <a:p>
            <a:pPr marL="228600" indent="-228600">
              <a:lnSpc>
                <a:spcPts val="1600"/>
              </a:lnSpc>
              <a:spcAft>
                <a:spcPts val="0"/>
              </a:spcAft>
              <a:buFont typeface="Wingdings" panose="05000000000000000000" pitchFamily="2" charset="2"/>
              <a:buChar char="q"/>
            </a:pPr>
            <a:r>
              <a:rPr lang="en-US" sz="1065" dirty="0"/>
              <a:t>Ponvannan Ponnuramu (RBEI/BSW3</a:t>
            </a:r>
            <a:r>
              <a:rPr lang="en-US" sz="1065" dirty="0" smtClean="0"/>
              <a:t>)</a:t>
            </a:r>
            <a:endParaRPr lang="en-US" sz="1065" dirty="0"/>
          </a:p>
          <a:p>
            <a:pPr marL="171450" indent="-171450">
              <a:lnSpc>
                <a:spcPts val="1600"/>
              </a:lnSpc>
              <a:spcAft>
                <a:spcPts val="0"/>
              </a:spcAft>
              <a:buFont typeface="Wingdings" panose="05000000000000000000" pitchFamily="2" charset="2"/>
              <a:buChar char="q"/>
            </a:pPr>
            <a:r>
              <a:rPr lang="en-US" sz="1065" dirty="0" smtClean="0"/>
              <a:t> Yuvaraj </a:t>
            </a:r>
            <a:r>
              <a:rPr lang="en-US" sz="1065" dirty="0"/>
              <a:t>Vellore Chandrasekaran (RBEI/BSW3)</a:t>
            </a:r>
          </a:p>
          <a:p>
            <a:pPr>
              <a:lnSpc>
                <a:spcPts val="1600"/>
              </a:lnSpc>
              <a:spcAft>
                <a:spcPts val="0"/>
              </a:spcAft>
              <a:buFont typeface="Wingdings 3" panose="05040102010807070707" pitchFamily="18" charset="2"/>
              <a:buChar char=""/>
            </a:pPr>
            <a:r>
              <a:rPr lang="en-US" sz="1200" b="1" dirty="0" smtClean="0"/>
              <a:t>Interns</a:t>
            </a:r>
          </a:p>
          <a:p>
            <a:pPr>
              <a:lnSpc>
                <a:spcPts val="1600"/>
              </a:lnSpc>
              <a:spcAft>
                <a:spcPts val="0"/>
              </a:spcAft>
              <a:buFont typeface="Wingdings" panose="05000000000000000000" pitchFamily="2" charset="2"/>
              <a:buChar char="q"/>
            </a:pPr>
            <a:r>
              <a:rPr lang="sv-SE" sz="1200" dirty="0"/>
              <a:t> Dhakad Suresh Kumar</a:t>
            </a:r>
          </a:p>
          <a:p>
            <a:pPr>
              <a:lnSpc>
                <a:spcPts val="1600"/>
              </a:lnSpc>
              <a:spcAft>
                <a:spcPts val="0"/>
              </a:spcAft>
              <a:buFont typeface="Wingdings" panose="05000000000000000000" pitchFamily="2" charset="2"/>
              <a:buChar char="q"/>
            </a:pPr>
            <a:r>
              <a:rPr lang="sv-SE" sz="1200" dirty="0"/>
              <a:t>Ranjan Kumar</a:t>
            </a:r>
          </a:p>
          <a:p>
            <a:pPr>
              <a:lnSpc>
                <a:spcPts val="1600"/>
              </a:lnSpc>
              <a:spcAft>
                <a:spcPts val="0"/>
              </a:spcAft>
              <a:buFont typeface="Wingdings" panose="05000000000000000000" pitchFamily="2" charset="2"/>
              <a:buChar char="q"/>
            </a:pPr>
            <a:r>
              <a:rPr lang="sv-SE" sz="1200" dirty="0"/>
              <a:t>Garima Khandelwal</a:t>
            </a:r>
          </a:p>
          <a:p>
            <a:pPr>
              <a:lnSpc>
                <a:spcPts val="1600"/>
              </a:lnSpc>
              <a:spcAft>
                <a:spcPts val="0"/>
              </a:spcAft>
              <a:buFont typeface="Wingdings" panose="05000000000000000000" pitchFamily="2" charset="2"/>
              <a:buChar char="q"/>
            </a:pPr>
            <a:r>
              <a:rPr lang="sv-SE" sz="1200" dirty="0"/>
              <a:t>Bommineni Ragini</a:t>
            </a:r>
          </a:p>
          <a:p>
            <a:pPr>
              <a:lnSpc>
                <a:spcPts val="1600"/>
              </a:lnSpc>
              <a:spcAft>
                <a:spcPts val="0"/>
              </a:spcAft>
              <a:buFont typeface="Wingdings" panose="05000000000000000000" pitchFamily="2" charset="2"/>
              <a:buChar char="q"/>
            </a:pPr>
            <a:r>
              <a:rPr lang="sv-SE" sz="1200" dirty="0"/>
              <a:t>Anambattu Guna Sekhar</a:t>
            </a:r>
          </a:p>
          <a:p>
            <a:pPr>
              <a:lnSpc>
                <a:spcPts val="1600"/>
              </a:lnSpc>
              <a:spcAft>
                <a:spcPts val="0"/>
              </a:spcAft>
              <a:buFont typeface="Wingdings 3" panose="05040102010807070707" pitchFamily="18" charset="2"/>
              <a:buChar char=""/>
            </a:pPr>
            <a:endParaRPr lang="sv-SE" sz="1200" dirty="0"/>
          </a:p>
          <a:p>
            <a:pPr>
              <a:lnSpc>
                <a:spcPts val="1600"/>
              </a:lnSpc>
              <a:spcAft>
                <a:spcPts val="0"/>
              </a:spcAft>
              <a:buFont typeface="Wingdings 3" panose="05040102010807070707" pitchFamily="18" charset="2"/>
              <a:buChar char=""/>
            </a:pPr>
            <a:endParaRPr lang="en-US" sz="1200" dirty="0" smtClean="0"/>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a:p>
            <a:pPr>
              <a:lnSpc>
                <a:spcPts val="1600"/>
              </a:lnSpc>
              <a:spcAft>
                <a:spcPts val="0"/>
              </a:spcAft>
              <a:buFont typeface="Wingdings 3" panose="05040102010807070707" pitchFamily="18" charset="2"/>
              <a:buChar char=""/>
            </a:pPr>
            <a:endParaRPr lang="en-US" sz="1200" dirty="0"/>
          </a:p>
        </p:txBody>
      </p:sp>
      <p:sp>
        <p:nvSpPr>
          <p:cNvPr id="36" name="Content Placeholder 2_____________"/>
          <p:cNvSpPr txBox="1">
            <a:spLocks/>
          </p:cNvSpPr>
          <p:nvPr>
            <p:custDataLst>
              <p:tags r:id="rId12"/>
            </p:custDataLst>
          </p:nvPr>
        </p:nvSpPr>
        <p:spPr bwMode="auto">
          <a:xfrm>
            <a:off x="307924" y="1582059"/>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Overview </a:t>
            </a:r>
            <a:endParaRPr lang="en-US" sz="1600" b="1" kern="0" dirty="0">
              <a:solidFill>
                <a:srgbClr val="000000"/>
              </a:solidFill>
            </a:endParaRPr>
          </a:p>
        </p:txBody>
      </p:sp>
      <p:sp>
        <p:nvSpPr>
          <p:cNvPr id="39" name="Content Placeholder 2________________"/>
          <p:cNvSpPr txBox="1">
            <a:spLocks/>
          </p:cNvSpPr>
          <p:nvPr>
            <p:custDataLst>
              <p:tags r:id="rId13"/>
            </p:custDataLst>
          </p:nvPr>
        </p:nvSpPr>
        <p:spPr bwMode="auto">
          <a:xfrm>
            <a:off x="340300" y="4735698"/>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Technologies</a:t>
            </a:r>
            <a:endParaRPr lang="en-US" sz="1600" b="1" kern="0" dirty="0">
              <a:solidFill>
                <a:srgbClr val="000000"/>
              </a:solidFill>
            </a:endParaRPr>
          </a:p>
        </p:txBody>
      </p:sp>
      <p:sp>
        <p:nvSpPr>
          <p:cNvPr id="40" name="Content Placeholder 2______________"/>
          <p:cNvSpPr txBox="1">
            <a:spLocks/>
          </p:cNvSpPr>
          <p:nvPr>
            <p:custDataLst>
              <p:tags r:id="rId14"/>
            </p:custDataLst>
          </p:nvPr>
        </p:nvSpPr>
        <p:spPr bwMode="auto">
          <a:xfrm>
            <a:off x="7775833" y="1333803"/>
            <a:ext cx="2446720" cy="17804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214"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079"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944"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877"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877" b="0" i="0" u="none" baseline="0">
                <a:solidFill>
                  <a:schemeClr val="tx1"/>
                </a:solidFill>
                <a:latin typeface="Bosch Office Sans" panose="020B0604020202020204" pitchFamily="34" charset="0"/>
                <a:cs typeface="Arial" pitchFamily="34" charset="0"/>
              </a:defRPr>
            </a:lvl9pPr>
          </a:lstStyle>
          <a:p>
            <a:pPr marL="0" indent="0">
              <a:lnSpc>
                <a:spcPts val="1600"/>
              </a:lnSpc>
              <a:spcAft>
                <a:spcPts val="0"/>
              </a:spcAft>
            </a:pPr>
            <a:r>
              <a:rPr lang="en-US" sz="1600" b="1" kern="0" dirty="0" smtClean="0">
                <a:solidFill>
                  <a:srgbClr val="000000"/>
                </a:solidFill>
              </a:rPr>
              <a:t>Team </a:t>
            </a:r>
            <a:endParaRPr lang="en-US" sz="1600" b="1" kern="0" dirty="0">
              <a:solidFill>
                <a:srgbClr val="000000"/>
              </a:solidFill>
            </a:endParaRPr>
          </a:p>
        </p:txBody>
      </p:sp>
      <p:sp>
        <p:nvSpPr>
          <p:cNvPr id="42" name="TextBox 41"/>
          <p:cNvSpPr txBox="1">
            <a:spLocks/>
          </p:cNvSpPr>
          <p:nvPr>
            <p:custDataLst>
              <p:tags r:id="rId15"/>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RBEI/BSX – Building AI Capability</a:t>
            </a:r>
            <a:endParaRPr kumimoji="0" lang="en-US" sz="2800" b="0" i="0" u="none" strike="noStrike" kern="0" cap="none" normalizeH="0" baseline="0" noProof="0" dirty="0" smtClean="0">
              <a:ln>
                <a:noFill/>
              </a:ln>
              <a:effectLst/>
              <a:uLnTx/>
              <a:uFillTx/>
            </a:endParaRPr>
          </a:p>
        </p:txBody>
      </p:sp>
      <p:sp>
        <p:nvSpPr>
          <p:cNvPr id="43" name="Title 1"/>
          <p:cNvSpPr>
            <a:spLocks noGrp="1"/>
          </p:cNvSpPr>
          <p:nvPr>
            <p:ph type="title"/>
            <p:custDataLst>
              <p:tags r:id="rId16"/>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smtClean="0">
                <a:solidFill>
                  <a:srgbClr val="A80163"/>
                </a:solidFill>
              </a:rPr>
              <a:t>AI Use case</a:t>
            </a:r>
            <a:endParaRPr lang="en-US" sz="2000" dirty="0">
              <a:solidFill>
                <a:srgbClr val="7030A0"/>
              </a:solidFill>
            </a:endParaRPr>
          </a:p>
        </p:txBody>
      </p:sp>
      <p:sp>
        <p:nvSpPr>
          <p:cNvPr id="25" name="Rectangle 24"/>
          <p:cNvSpPr/>
          <p:nvPr>
            <p:custDataLst>
              <p:tags r:id="rId17"/>
            </p:custDataLst>
          </p:nvPr>
        </p:nvSpPr>
        <p:spPr>
          <a:xfrm>
            <a:off x="126160" y="1066800"/>
            <a:ext cx="7215934" cy="457200"/>
          </a:xfrm>
          <a:prstGeom prst="rect">
            <a:avLst/>
          </a:prstGeom>
          <a:solidFill>
            <a:schemeClr val="accent3">
              <a:lumMod val="40000"/>
              <a:lumOff val="60000"/>
            </a:scheme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custDataLst>
              <p:tags r:id="rId18"/>
            </p:custDataLst>
          </p:nvPr>
        </p:nvSpPr>
        <p:spPr>
          <a:xfrm>
            <a:off x="377937" y="1182008"/>
            <a:ext cx="6875112" cy="362857"/>
          </a:xfrm>
          <a:prstGeom prst="rect">
            <a:avLst/>
          </a:prstGeom>
          <a:noFill/>
        </p:spPr>
        <p:txBody>
          <a:bodyPr wrap="square" lIns="0" tIns="0" rIns="0" bIns="0" rtlCol="0">
            <a:noAutofit/>
          </a:bodyPr>
          <a:lstStyle/>
          <a:p>
            <a:r>
              <a:rPr lang="en-US" dirty="0" smtClean="0"/>
              <a:t>Car and OEM Sales </a:t>
            </a:r>
            <a:r>
              <a:rPr lang="en-US" dirty="0"/>
              <a:t>F</a:t>
            </a:r>
            <a:r>
              <a:rPr lang="en-US" dirty="0" smtClean="0"/>
              <a:t>orecast for Indian Market </a:t>
            </a:r>
            <a:r>
              <a:rPr lang="en-US" sz="1600" kern="0" dirty="0" smtClean="0">
                <a:solidFill>
                  <a:srgbClr val="000000"/>
                </a:solidFill>
              </a:rPr>
              <a:t>(Predictive </a:t>
            </a:r>
            <a:r>
              <a:rPr lang="en-US" sz="1600" kern="0" dirty="0">
                <a:solidFill>
                  <a:srgbClr val="000000"/>
                </a:solidFill>
              </a:rPr>
              <a:t>Analysis)</a:t>
            </a:r>
            <a:endParaRPr lang="en-US" sz="1600" dirty="0"/>
          </a:p>
          <a:p>
            <a:endParaRPr lang="en-US" sz="1600" dirty="0"/>
          </a:p>
        </p:txBody>
      </p:sp>
      <p:cxnSp>
        <p:nvCxnSpPr>
          <p:cNvPr id="9" name="Straight Connector 8"/>
          <p:cNvCxnSpPr/>
          <p:nvPr>
            <p:custDataLst>
              <p:tags r:id="rId19"/>
            </p:custDataLst>
          </p:nvPr>
        </p:nvCxnSpPr>
        <p:spPr>
          <a:xfrm>
            <a:off x="206814" y="4658982"/>
            <a:ext cx="711784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20"/>
            </p:custDataLst>
          </p:nvPr>
        </p:nvSpPr>
        <p:spPr>
          <a:xfrm>
            <a:off x="317570" y="1883256"/>
            <a:ext cx="6945125" cy="3637433"/>
          </a:xfrm>
          <a:prstGeom prst="rect">
            <a:avLst/>
          </a:prstGeom>
          <a:noFill/>
        </p:spPr>
        <p:txBody>
          <a:bodyPr wrap="square" lIns="0" tIns="0" rIns="0" bIns="0" rtlCol="0">
            <a:noAutofit/>
          </a:bodyPr>
          <a:lstStyle/>
          <a:p>
            <a:pPr marL="285750" indent="-285750">
              <a:lnSpc>
                <a:spcPts val="2300"/>
              </a:lnSpc>
              <a:spcBef>
                <a:spcPts val="500"/>
              </a:spcBef>
              <a:buFont typeface="Arial" panose="020B0604020202020204" pitchFamily="34" charset="0"/>
              <a:buChar char="•"/>
            </a:pPr>
            <a:r>
              <a:rPr lang="en-US" sz="1200" kern="0" dirty="0" smtClean="0">
                <a:solidFill>
                  <a:srgbClr val="000000"/>
                </a:solidFill>
              </a:rPr>
              <a:t>Build 6 months car and OEM Sales forecast using following input data</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5 </a:t>
            </a:r>
            <a:r>
              <a:rPr lang="en-US" sz="1200" kern="0" dirty="0">
                <a:solidFill>
                  <a:srgbClr val="000000"/>
                </a:solidFill>
              </a:rPr>
              <a:t>years of </a:t>
            </a:r>
            <a:r>
              <a:rPr lang="en-US" sz="1200" kern="0" dirty="0" smtClean="0">
                <a:solidFill>
                  <a:srgbClr val="000000"/>
                </a:solidFill>
              </a:rPr>
              <a:t>historical car sales</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 Fuel Price</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GDP</a:t>
            </a:r>
          </a:p>
          <a:p>
            <a:pPr marL="742950" lvl="1" indent="-285750">
              <a:lnSpc>
                <a:spcPts val="2300"/>
              </a:lnSpc>
              <a:spcBef>
                <a:spcPts val="500"/>
              </a:spcBef>
              <a:buFont typeface="Arial" panose="020B0604020202020204" pitchFamily="34" charset="0"/>
              <a:buChar char="•"/>
            </a:pPr>
            <a:r>
              <a:rPr lang="en-US" sz="1200" kern="0" dirty="0">
                <a:solidFill>
                  <a:srgbClr val="000000"/>
                </a:solidFill>
              </a:rPr>
              <a:t>Unemployment</a:t>
            </a:r>
          </a:p>
          <a:p>
            <a:pPr marL="285750" indent="-285750">
              <a:lnSpc>
                <a:spcPts val="2300"/>
              </a:lnSpc>
              <a:spcBef>
                <a:spcPts val="500"/>
              </a:spcBef>
              <a:buFont typeface="Arial" panose="020B0604020202020204" pitchFamily="34" charset="0"/>
              <a:buChar char="•"/>
            </a:pPr>
            <a:r>
              <a:rPr lang="en-US" sz="1200" kern="0" dirty="0" smtClean="0">
                <a:solidFill>
                  <a:srgbClr val="000000"/>
                </a:solidFill>
              </a:rPr>
              <a:t>Different types of Prediction Methods </a:t>
            </a:r>
            <a:r>
              <a:rPr lang="en-US" sz="1200" kern="0" dirty="0">
                <a:solidFill>
                  <a:srgbClr val="000000"/>
                </a:solidFill>
              </a:rPr>
              <a:t>and Data Visualization </a:t>
            </a:r>
            <a:r>
              <a:rPr lang="en-US" sz="1200" kern="0" dirty="0" smtClean="0">
                <a:solidFill>
                  <a:srgbClr val="000000"/>
                </a:solidFill>
              </a:rPr>
              <a:t>are used </a:t>
            </a:r>
            <a:r>
              <a:rPr lang="en-US" sz="1200" kern="0" dirty="0">
                <a:solidFill>
                  <a:srgbClr val="000000"/>
                </a:solidFill>
              </a:rPr>
              <a:t>to bring</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Car Sales </a:t>
            </a:r>
            <a:r>
              <a:rPr lang="en-US" sz="1200" kern="0" dirty="0">
                <a:solidFill>
                  <a:srgbClr val="000000"/>
                </a:solidFill>
              </a:rPr>
              <a:t>Forecast </a:t>
            </a:r>
            <a:r>
              <a:rPr lang="en-US" sz="1200" kern="0" dirty="0" smtClean="0">
                <a:solidFill>
                  <a:srgbClr val="000000"/>
                </a:solidFill>
              </a:rPr>
              <a:t>by make, segment and Fuel </a:t>
            </a:r>
          </a:p>
          <a:p>
            <a:pPr marL="742950" lvl="1" indent="-285750">
              <a:lnSpc>
                <a:spcPts val="2300"/>
              </a:lnSpc>
              <a:spcBef>
                <a:spcPts val="500"/>
              </a:spcBef>
              <a:buFont typeface="Arial" panose="020B0604020202020204" pitchFamily="34" charset="0"/>
              <a:buChar char="•"/>
            </a:pPr>
            <a:r>
              <a:rPr lang="en-US" sz="1200" kern="0" dirty="0" smtClean="0">
                <a:solidFill>
                  <a:srgbClr val="000000"/>
                </a:solidFill>
              </a:rPr>
              <a:t>BOSCH OEM Products Forecast</a:t>
            </a:r>
            <a:endParaRPr lang="en-US" sz="1200" kern="0" dirty="0">
              <a:solidFill>
                <a:srgbClr val="000000"/>
              </a:solidFill>
            </a:endParaRPr>
          </a:p>
        </p:txBody>
      </p:sp>
      <p:sp>
        <p:nvSpPr>
          <p:cNvPr id="30" name="TextBox 29"/>
          <p:cNvSpPr txBox="1"/>
          <p:nvPr>
            <p:custDataLst>
              <p:tags r:id="rId21"/>
            </p:custDataLst>
          </p:nvPr>
        </p:nvSpPr>
        <p:spPr>
          <a:xfrm>
            <a:off x="340300" y="5047027"/>
            <a:ext cx="5125552" cy="671295"/>
          </a:xfrm>
          <a:prstGeom prst="rect">
            <a:avLst/>
          </a:prstGeom>
          <a:noFill/>
        </p:spPr>
        <p:txBody>
          <a:bodyPr wrap="square" lIns="0" tIns="0" rIns="0" bIns="0" rtlCol="0">
            <a:noAutofit/>
          </a:bodyPr>
          <a:lstStyle/>
          <a:p>
            <a:pPr marL="342900" indent="-342900">
              <a:lnSpc>
                <a:spcPts val="1000"/>
              </a:lnSpc>
              <a:spcBef>
                <a:spcPts val="600"/>
              </a:spcBef>
              <a:buFontTx/>
              <a:buAutoNum type="arabicPeriod"/>
            </a:pPr>
            <a:r>
              <a:rPr lang="en-US" sz="1000" kern="0" dirty="0" smtClean="0">
                <a:solidFill>
                  <a:srgbClr val="000000"/>
                </a:solidFill>
                <a:latin typeface="+mn-lt"/>
              </a:rPr>
              <a:t>R Language for Predictive Analysis</a:t>
            </a:r>
          </a:p>
          <a:p>
            <a:pPr marL="342900" indent="-342900">
              <a:lnSpc>
                <a:spcPts val="1000"/>
              </a:lnSpc>
              <a:spcBef>
                <a:spcPts val="600"/>
              </a:spcBef>
              <a:buFontTx/>
              <a:buAutoNum type="arabicPeriod"/>
            </a:pPr>
            <a:r>
              <a:rPr lang="en-US" sz="1000" kern="0" dirty="0" smtClean="0">
                <a:solidFill>
                  <a:srgbClr val="000000"/>
                </a:solidFill>
                <a:latin typeface="+mn-lt"/>
              </a:rPr>
              <a:t>Azure SQL DB or CSV file to Store data</a:t>
            </a:r>
          </a:p>
          <a:p>
            <a:pPr marL="342900" indent="-342900">
              <a:lnSpc>
                <a:spcPts val="1000"/>
              </a:lnSpc>
              <a:spcBef>
                <a:spcPts val="600"/>
              </a:spcBef>
              <a:buFontTx/>
              <a:buAutoNum type="arabicPeriod"/>
            </a:pPr>
            <a:r>
              <a:rPr lang="en-US" sz="1000" kern="0" dirty="0" smtClean="0">
                <a:solidFill>
                  <a:srgbClr val="000000"/>
                </a:solidFill>
                <a:latin typeface="+mn-lt"/>
              </a:rPr>
              <a:t>Azure ML Studio to host and Deploy</a:t>
            </a:r>
          </a:p>
        </p:txBody>
      </p:sp>
    </p:spTree>
    <p:custDataLst>
      <p:tags r:id="rId1"/>
    </p:custDataLst>
    <p:extLst>
      <p:ext uri="{BB962C8B-B14F-4D97-AF65-F5344CB8AC3E}">
        <p14:creationId xmlns:p14="http://schemas.microsoft.com/office/powerpoint/2010/main" val="37718648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EI_Kor"/>
  <p:tag name="ML_2" val="Bosch2.mcr"/>
  <p:tag name="ML_LAYOUT_RESOURCE" val="BOSCH2_16_9_NAVI.mcr"/>
  <p:tag name="FIELD.CONF.SUFFIX.CONTENT" val="\n | "/>
  <p:tag name="FIELD.CONF.COMBOINDEX" val="0"/>
  <p:tag name="FIELD.REM_ABL.SUFFIX.CONTENT" val="&#10;\n"/>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EI/BSB"/>
  <p:tag name="FIELD.DPT.VALUE" val="RBEI/BSB | "/>
  <p:tag name="FIELD.DPT.SUFFIX.CONTENT" val=" | "/>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with Navigation Bar (new colored style)"/>
  <p:tag name="CFG.LAYOUTRES" val="BOSCH2_16_9_NAVI"/>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AGCN" val="0"/>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FIELD.DATE.CONTENT" val="2018"/>
  <p:tag name="FIELD.DATE.VALUE" val="2018"/>
</p:tagLst>
</file>

<file path=ppt/tags/tag1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1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1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2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3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3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3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51.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ags/tag5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5"/>
  <p:tag name="FONTSETGROUPCLASSNAME" val="FontSetGroup1"/>
  <p:tag name="SHAPECLASSNAME" val="FooterLine2OnSlides"/>
  <p:tag name="SHAPECLASSPROTECTIONTYPE" val="63"/>
  <p:tag name="FONTCOLOR" val="Black"/>
  <p:tag name="FONTCOLOR2" val="LightGray"/>
  <p:tag name="FONTCOLOR3" val="LightGray"/>
</p:tagLst>
</file>

<file path=ppt/tags/tag5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5"/>
  <p:tag name="FONTSETGROUPCLASSNAME" val="FontSetGroup1"/>
  <p:tag name="SHAPECLASSNAME" val="PageNumber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5"/>
  <p:tag name="FONTSETGROUPCLASSNAME" val="FontSetGroup1"/>
  <p:tag name="SHAPECLASSNAME" val="Attachment"/>
  <p:tag name="SHAPECLASSPROTECTIONTYPE" val="3"/>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5"/>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NBTXT" val="Partnership-Vision"/>
  <p:tag name="AGTX" val="Partnership-Vision"/>
  <p:tag name="FIELD.CHAPTER.COMBOINDEX" val="-2"/>
  <p:tag name="FIELD.REM_ANL.COMBOINDEX" val="-2"/>
  <p:tag name="FIELD.DPT.COMBOINDEX" val="-2"/>
  <p:tag name="NBTXTC" val="Value Propositions"/>
  <p:tag name="AGTXC" val="Value Propositions"/>
  <p:tag name="ML_LAYOUT_RESOURCE" val="BOSCH2_16_9_NAVI.mcr"/>
  <p:tag name="FIELDS.INITIALIZED" val="1"/>
  <p:tag name="CONFIG" val="BOSCH2"/>
  <p:tag name="PICTURE 11_SHAPECLASSPROTECTIONTYPE" val="15"/>
  <p:tag name="PICTURE 12_SHAPECLASSPROTECTIONTYPE" val="15"/>
  <p:tag name="FIELD.DPT.CONTENT" val="RBEI/BSX"/>
  <p:tag name="FIELD.DPT.VALUE" val="RBEI/BSX | "/>
  <p:tag name="FIELD.CHAPTER.CONTENT" val="RBEI/BSX – Building AI Capability"/>
  <p:tag name="FIELD.CHAPTER.VALUE" val="RBEI/BSX – Building AI Capability"/>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Stacked"/>
  <p:tag name="COLORSETGROUPCLASSNAME" val="ColorSetGroup1"/>
  <p:tag name="FONTSETGROUPCLASSNAME" val="FontSetGroup1"/>
  <p:tag name="SHAPECLASSNAME" val="TitleOnSlides"/>
  <p:tag name="SHAPECLASSPROTECTIONTYPE" val="9"/>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1;-2;-2;-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5"/>
  <p:tag name="FONTSETGROUPCLASSNAME" val="FontSetGroup1"/>
  <p:tag name="SHAPECLASSFILE" val="Bosch-Supergraphic-Bottom-16-9.png"/>
  <p:tag name="MLI" val="1"/>
  <p:tag name="SHAPECLASSNAME" val="ColorBarOnSlides"/>
  <p:tag name="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FONTSETCLASSNAME" val="FontSet1"/>
  <p:tag name="COLORS" val="-2;-2;-2;-2;Red;-2"/>
  <p:tag name="COLORSETCLASSNAME" val="ColorSet1"/>
  <p:tag name="SCRIPT" val="1"/>
  <p:tag name="FIELDS" val="CONF;DPT;DATE;"/>
  <p:tag name="MLI" val="1"/>
  <p:tag name="SHAPESETGROUPCLASSNAME" val="ShapeSetGroup1"/>
  <p:tag name="SHAPESETCLASSNAME" val="Object"/>
  <p:tag name="COLORSETGROUPCLASSNAME" val="ColorSetGroup5"/>
  <p:tag name="FONTSETGROUPCLASSNAME" val="FontSetGroup1"/>
  <p:tag name="SHAPECLASSNAME" val="FooterLine1OnSlides"/>
  <p:tag name="SHAPECLASSPROTECTIONTYPE" val="63"/>
  <p:tag name="FONT" val="Bold6"/>
  <p:tag name="FONT2" val="Reg6"/>
  <p:tag name="FONT3" val="Reg6"/>
  <p:tag name="FONTCOLOR" val="Red"/>
  <p:tag name="FONTCOLOR2" val="Black"/>
  <p:tag name="FONTCOLOR3" val="Black"/>
  <p:tag name="FONTCOLOR4" val="Black"/>
  <p:tag name="RUNS.FONT" val="4"/>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A7DDA6D0-2413-4F37-A2A5-774D3A1A63D6}" vid="{B4765207-DB29-40C2-99DC-9656F4B761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594</Words>
  <Application>Microsoft Office PowerPoint</Application>
  <PresentationFormat>Custom</PresentationFormat>
  <Paragraphs>103</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Bosch Office Sans</vt:lpstr>
      <vt:lpstr>Calibri</vt:lpstr>
      <vt:lpstr>Wingdings</vt:lpstr>
      <vt:lpstr>Wingdings 3</vt:lpstr>
      <vt:lpstr>Bosch</vt:lpstr>
      <vt:lpstr>AI Use case</vt:lpstr>
      <vt:lpstr>AI Use case</vt:lpstr>
      <vt:lpstr>AI Use case</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Karishma Rao (RBEI/BSB)</dc:creator>
  <cp:lastModifiedBy>FIXED-TERM Mukund Ajmera (RBEI/BSJ)</cp:lastModifiedBy>
  <cp:revision>444</cp:revision>
  <dcterms:created xsi:type="dcterms:W3CDTF">2016-08-11T14:11:45Z</dcterms:created>
  <dcterms:modified xsi:type="dcterms:W3CDTF">2018-02-10T04:36:36Z</dcterms:modified>
</cp:coreProperties>
</file>