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94" r:id="rId5"/>
    <p:sldId id="296" r:id="rId6"/>
    <p:sldId id="295" r:id="rId7"/>
    <p:sldId id="259" r:id="rId8"/>
    <p:sldId id="297" r:id="rId9"/>
    <p:sldId id="260" r:id="rId10"/>
    <p:sldId id="261" r:id="rId11"/>
    <p:sldId id="262" r:id="rId12"/>
    <p:sldId id="263" r:id="rId13"/>
    <p:sldId id="264" r:id="rId14"/>
    <p:sldId id="265" r:id="rId15"/>
    <p:sldId id="266" r:id="rId16"/>
    <p:sldId id="267" r:id="rId17"/>
    <p:sldId id="268" r:id="rId18"/>
    <p:sldId id="270" r:id="rId19"/>
    <p:sldId id="269" r:id="rId20"/>
    <p:sldId id="298" r:id="rId21"/>
    <p:sldId id="299" r:id="rId22"/>
    <p:sldId id="271" r:id="rId23"/>
    <p:sldId id="272" r:id="rId24"/>
    <p:sldId id="273" r:id="rId25"/>
    <p:sldId id="274" r:id="rId26"/>
    <p:sldId id="278" r:id="rId27"/>
    <p:sldId id="275"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477" autoAdjust="0"/>
  </p:normalViewPr>
  <p:slideViewPr>
    <p:cSldViewPr>
      <p:cViewPr varScale="1">
        <p:scale>
          <a:sx n="79" d="100"/>
          <a:sy n="79" d="100"/>
        </p:scale>
        <p:origin x="-170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0F8F399-6562-4A65-BCF2-4090F5810A21}" type="datetimeFigureOut">
              <a:rPr lang="en-US" smtClean="0"/>
              <a:pPr/>
              <a:t>6/22/2020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9833424-C587-4B41-9E6E-FFD7B95EBAF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F8F399-6562-4A65-BCF2-4090F5810A21}" type="datetimeFigureOut">
              <a:rPr lang="en-US" smtClean="0"/>
              <a:pPr/>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424-C587-4B41-9E6E-FFD7B95EBA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F8F399-6562-4A65-BCF2-4090F5810A21}" type="datetimeFigureOut">
              <a:rPr lang="en-US" smtClean="0"/>
              <a:pPr/>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424-C587-4B41-9E6E-FFD7B95EBA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F8F399-6562-4A65-BCF2-4090F5810A21}" type="datetimeFigureOut">
              <a:rPr lang="en-US" smtClean="0"/>
              <a:pPr/>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424-C587-4B41-9E6E-FFD7B95EBAF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F8F399-6562-4A65-BCF2-4090F5810A21}" type="datetimeFigureOut">
              <a:rPr lang="en-US" smtClean="0"/>
              <a:pPr/>
              <a:t>6/22/2020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9833424-C587-4B41-9E6E-FFD7B95EBA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F8F399-6562-4A65-BCF2-4090F5810A21}" type="datetimeFigureOut">
              <a:rPr lang="en-US" smtClean="0"/>
              <a:pPr/>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424-C587-4B41-9E6E-FFD7B95EBAF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F8F399-6562-4A65-BCF2-4090F5810A21}" type="datetimeFigureOut">
              <a:rPr lang="en-US" smtClean="0"/>
              <a:pPr/>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33424-C587-4B41-9E6E-FFD7B95EBAF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F8F399-6562-4A65-BCF2-4090F5810A21}" type="datetimeFigureOut">
              <a:rPr lang="en-US" smtClean="0"/>
              <a:pPr/>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33424-C587-4B41-9E6E-FFD7B95EBA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8F399-6562-4A65-BCF2-4090F5810A21}" type="datetimeFigureOut">
              <a:rPr lang="en-US" smtClean="0"/>
              <a:pPr/>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33424-C587-4B41-9E6E-FFD7B95EBA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F8F399-6562-4A65-BCF2-4090F5810A21}" type="datetimeFigureOut">
              <a:rPr lang="en-US" smtClean="0"/>
              <a:pPr/>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424-C587-4B41-9E6E-FFD7B95EBAF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F8F399-6562-4A65-BCF2-4090F5810A21}" type="datetimeFigureOut">
              <a:rPr lang="en-US" smtClean="0"/>
              <a:pPr/>
              <a:t>6/22/2020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9833424-C587-4B41-9E6E-FFD7B95EBAF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0F8F399-6562-4A65-BCF2-4090F5810A21}" type="datetimeFigureOut">
              <a:rPr lang="en-US" smtClean="0"/>
              <a:pPr/>
              <a:t>6/22/2020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9833424-C587-4B41-9E6E-FFD7B95EBA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611606"/>
            <a:ext cx="8001000" cy="1960534"/>
          </a:xfrm>
        </p:spPr>
        <p:txBody>
          <a:bodyPr>
            <a:normAutofit fontScale="92500" lnSpcReduction="20000"/>
          </a:bodyPr>
          <a:lstStyle/>
          <a:p>
            <a:r>
              <a:rPr lang="en-IN" sz="2200" b="1" dirty="0" smtClean="0">
                <a:latin typeface="Times New Roman" panose="02020603050405020304" pitchFamily="18" charset="0"/>
                <a:cs typeface="Times New Roman" panose="02020603050405020304" pitchFamily="18" charset="0"/>
              </a:rPr>
              <a:t>A Project By :</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Akshay</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Bhambure</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Vishakha</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Penmahale</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Rasik</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Nille</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Shital</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Kharade</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Mukund</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Gaikwad</a:t>
            </a:r>
            <a:r>
              <a:rPr lang="en-IN" sz="22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Nikita </a:t>
            </a:r>
            <a:r>
              <a:rPr lang="en-IN" sz="2200" dirty="0" err="1" smtClean="0">
                <a:latin typeface="Times New Roman" panose="02020603050405020304" pitchFamily="18" charset="0"/>
                <a:cs typeface="Times New Roman" panose="02020603050405020304" pitchFamily="18" charset="0"/>
              </a:rPr>
              <a:t>Kukreja</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Rushikesh</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Pawar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Sonam</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Karale</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Komal</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Bhapkar</a:t>
            </a:r>
            <a:r>
              <a:rPr lang="en-IN"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endParaRPr lang="en-US" sz="2800" dirty="0" smtClean="0"/>
          </a:p>
          <a:p>
            <a:endParaRPr lang="en-US" sz="2800" dirty="0"/>
          </a:p>
        </p:txBody>
      </p:sp>
      <p:sp>
        <p:nvSpPr>
          <p:cNvPr id="2" name="Title 1"/>
          <p:cNvSpPr>
            <a:spLocks noGrp="1"/>
          </p:cNvSpPr>
          <p:nvPr>
            <p:ph type="ctrTitle"/>
          </p:nvPr>
        </p:nvSpPr>
        <p:spPr/>
        <p:txBody>
          <a:bodyPr>
            <a:normAutofit/>
          </a:bodyPr>
          <a:lstStyle/>
          <a:p>
            <a:r>
              <a:rPr lang="en-US" sz="4800" b="1" dirty="0" smtClean="0"/>
              <a:t>Forensic Management System</a:t>
            </a:r>
            <a:endParaRPr lang="en-US" sz="4800" b="1" dirty="0"/>
          </a:p>
        </p:txBody>
      </p:sp>
      <p:sp>
        <p:nvSpPr>
          <p:cNvPr id="4" name="TextBox 3"/>
          <p:cNvSpPr txBox="1"/>
          <p:nvPr/>
        </p:nvSpPr>
        <p:spPr>
          <a:xfrm>
            <a:off x="2571736" y="642918"/>
            <a:ext cx="3929090" cy="523220"/>
          </a:xfrm>
          <a:prstGeom prst="rect">
            <a:avLst/>
          </a:prstGeom>
          <a:noFill/>
        </p:spPr>
        <p:txBody>
          <a:bodyPr wrap="square" rtlCol="0">
            <a:spAutoFit/>
          </a:bodyPr>
          <a:lstStyle/>
          <a:p>
            <a:r>
              <a:rPr lang="en-IN" sz="2800" b="1" dirty="0" err="1" smtClean="0">
                <a:latin typeface="Arial Rounded MT Bold" pitchFamily="34" charset="0"/>
              </a:rPr>
              <a:t>Cravita</a:t>
            </a:r>
            <a:r>
              <a:rPr lang="en-IN" sz="2800" b="1" dirty="0" smtClean="0">
                <a:latin typeface="Arial Rounded MT Bold" pitchFamily="34" charset="0"/>
              </a:rPr>
              <a:t> Technologies.</a:t>
            </a:r>
            <a:endParaRPr lang="en-US" sz="2800" b="1" dirty="0">
              <a:latin typeface="Arial Rounded MT Bold" pitchFamily="34" charset="0"/>
            </a:endParaRPr>
          </a:p>
        </p:txBody>
      </p:sp>
    </p:spTree>
    <p:extLst>
      <p:ext uri="{BB962C8B-B14F-4D97-AF65-F5344CB8AC3E}">
        <p14:creationId xmlns="" xmlns:p14="http://schemas.microsoft.com/office/powerpoint/2010/main" val="1109514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772400" cy="792162"/>
          </a:xfrm>
        </p:spPr>
        <p:txBody>
          <a:bodyPr/>
          <a:lstStyle/>
          <a:p>
            <a:r>
              <a:rPr lang="en-US" dirty="0" smtClean="0"/>
              <a:t>		2.DFD for Admin</a:t>
            </a:r>
            <a:endParaRPr lang="en-US" dirty="0"/>
          </a:p>
        </p:txBody>
      </p:sp>
      <p:pic>
        <p:nvPicPr>
          <p:cNvPr id="4" name="Content Placeholder 3"/>
          <p:cNvPicPr>
            <a:picLocks noGrp="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357158" y="1371600"/>
            <a:ext cx="8358246" cy="5057796"/>
          </a:xfrm>
          <a:prstGeom prst="rect">
            <a:avLst/>
          </a:prstGeom>
          <a:noFill/>
          <a:ln>
            <a:noFill/>
          </a:ln>
        </p:spPr>
      </p:pic>
    </p:spTree>
    <p:extLst>
      <p:ext uri="{BB962C8B-B14F-4D97-AF65-F5344CB8AC3E}">
        <p14:creationId xmlns="" xmlns:p14="http://schemas.microsoft.com/office/powerpoint/2010/main" val="2588338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2.DFD for Guest</a:t>
            </a:r>
            <a:endParaRPr lang="en-US" dirty="0"/>
          </a:p>
        </p:txBody>
      </p:sp>
      <p:pic>
        <p:nvPicPr>
          <p:cNvPr id="4" name="Content Placeholder 3"/>
          <p:cNvPicPr>
            <a:picLocks noGrp="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1643042" y="2786058"/>
            <a:ext cx="6257952" cy="2300300"/>
          </a:xfrm>
          <a:prstGeom prst="rect">
            <a:avLst/>
          </a:prstGeom>
          <a:noFill/>
          <a:ln>
            <a:noFill/>
          </a:ln>
        </p:spPr>
      </p:pic>
    </p:spTree>
    <p:extLst>
      <p:ext uri="{BB962C8B-B14F-4D97-AF65-F5344CB8AC3E}">
        <p14:creationId xmlns="" xmlns:p14="http://schemas.microsoft.com/office/powerpoint/2010/main" val="2905644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2.DFD for Officer</a:t>
            </a:r>
            <a:endParaRPr lang="en-US" dirty="0"/>
          </a:p>
        </p:txBody>
      </p:sp>
      <p:pic>
        <p:nvPicPr>
          <p:cNvPr id="4" name="Content Placeholder 3"/>
          <p:cNvPicPr>
            <a:picLocks noGrp="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500034" y="1548606"/>
            <a:ext cx="8001056" cy="4952228"/>
          </a:xfrm>
          <a:prstGeom prst="rect">
            <a:avLst/>
          </a:prstGeom>
          <a:noFill/>
          <a:ln>
            <a:noFill/>
          </a:ln>
        </p:spPr>
      </p:pic>
    </p:spTree>
    <p:extLst>
      <p:ext uri="{BB962C8B-B14F-4D97-AF65-F5344CB8AC3E}">
        <p14:creationId xmlns="" xmlns:p14="http://schemas.microsoft.com/office/powerpoint/2010/main" val="4239229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2.DFD for Supervisor</a:t>
            </a:r>
            <a:endParaRPr lang="en-US" dirty="0"/>
          </a:p>
        </p:txBody>
      </p:sp>
      <p:pic>
        <p:nvPicPr>
          <p:cNvPr id="4" name="Content Placeholder 3"/>
          <p:cNvPicPr>
            <a:picLocks noGrp="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2171700" y="2819400"/>
            <a:ext cx="5257800" cy="1828800"/>
          </a:xfrm>
          <a:prstGeom prst="rect">
            <a:avLst/>
          </a:prstGeom>
          <a:noFill/>
          <a:ln>
            <a:noFill/>
          </a:ln>
        </p:spPr>
      </p:pic>
    </p:spTree>
    <p:extLst>
      <p:ext uri="{BB962C8B-B14F-4D97-AF65-F5344CB8AC3E}">
        <p14:creationId xmlns="" xmlns:p14="http://schemas.microsoft.com/office/powerpoint/2010/main" val="2051443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077200" cy="1020762"/>
          </a:xfrm>
        </p:spPr>
        <p:txBody>
          <a:bodyPr/>
          <a:lstStyle/>
          <a:p>
            <a:r>
              <a:rPr lang="en-US" dirty="0" smtClean="0"/>
              <a:t>		3.Class Diagram</a:t>
            </a:r>
            <a:endParaRPr lang="en-US" dirty="0"/>
          </a:p>
        </p:txBody>
      </p:sp>
      <p:pic>
        <p:nvPicPr>
          <p:cNvPr id="7" name="Picture 2" descr="C:\Users\admin\Desktop\class diagram.jpg"/>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1756653" y="1447800"/>
            <a:ext cx="6087894" cy="457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100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4.Use </a:t>
            </a:r>
            <a:r>
              <a:rPr lang="en-US" dirty="0"/>
              <a:t>c</a:t>
            </a:r>
            <a:r>
              <a:rPr lang="en-US" dirty="0" smtClean="0"/>
              <a:t>ase Diagram</a:t>
            </a:r>
            <a:endParaRPr lang="en-US" dirty="0"/>
          </a:p>
        </p:txBody>
      </p:sp>
      <p:pic>
        <p:nvPicPr>
          <p:cNvPr id="4" name="Content Placeholder 3"/>
          <p:cNvPicPr>
            <a:picLocks noGrp="1"/>
          </p:cNvPicPr>
          <p:nvPr>
            <p:ph sz="quarter" idx="1"/>
          </p:nvPr>
        </p:nvPicPr>
        <p:blipFill>
          <a:blip r:embed="rId2"/>
          <a:stretch>
            <a:fillRect/>
          </a:stretch>
        </p:blipFill>
        <p:spPr>
          <a:xfrm>
            <a:off x="3033712" y="1776412"/>
            <a:ext cx="3533775" cy="3914775"/>
          </a:xfrm>
          <a:prstGeom prst="rect">
            <a:avLst/>
          </a:prstGeom>
        </p:spPr>
      </p:pic>
    </p:spTree>
    <p:extLst>
      <p:ext uri="{BB962C8B-B14F-4D97-AF65-F5344CB8AC3E}">
        <p14:creationId xmlns="" xmlns:p14="http://schemas.microsoft.com/office/powerpoint/2010/main" val="1391557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001000" cy="868362"/>
          </a:xfrm>
        </p:spPr>
        <p:txBody>
          <a:bodyPr/>
          <a:lstStyle/>
          <a:p>
            <a:r>
              <a:rPr lang="en-US" dirty="0"/>
              <a:t>		4.Use case Diagram</a:t>
            </a:r>
          </a:p>
        </p:txBody>
      </p:sp>
      <p:pic>
        <p:nvPicPr>
          <p:cNvPr id="4098" name="Picture 2" descr="C:\Users\admin\Desktop\usecaseofficer.jpg"/>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2760370" y="1447800"/>
            <a:ext cx="4080459" cy="457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95065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dirty="0" smtClean="0"/>
              <a:t>4.Use </a:t>
            </a:r>
            <a:r>
              <a:rPr lang="en-US" dirty="0"/>
              <a:t>case Diagram</a:t>
            </a:r>
          </a:p>
        </p:txBody>
      </p:sp>
      <p:pic>
        <p:nvPicPr>
          <p:cNvPr id="3074" name="Picture 2" descr="C:\Users\admin\Desktop\usecaseguest.jpg"/>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3362325" y="1538287"/>
            <a:ext cx="2876550" cy="4391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49587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5.Activity Diagram</a:t>
            </a:r>
            <a:endParaRPr lang="en-US" dirty="0"/>
          </a:p>
        </p:txBody>
      </p:sp>
      <p:pic>
        <p:nvPicPr>
          <p:cNvPr id="4" name="Content Placeholder 3"/>
          <p:cNvPicPr>
            <a:picLocks noGrp="1"/>
          </p:cNvPicPr>
          <p:nvPr>
            <p:ph sz="quarter" idx="1"/>
          </p:nvPr>
        </p:nvPicPr>
        <p:blipFill>
          <a:blip r:embed="rId2"/>
          <a:stretch>
            <a:fillRect/>
          </a:stretch>
        </p:blipFill>
        <p:spPr bwMode="auto">
          <a:xfrm>
            <a:off x="2466055" y="1447800"/>
            <a:ext cx="4669089" cy="4572000"/>
          </a:xfrm>
          <a:prstGeom prst="rect">
            <a:avLst/>
          </a:prstGeom>
          <a:noFill/>
          <a:ln w="9525">
            <a:noFill/>
            <a:miter lim="800000"/>
            <a:headEnd/>
            <a:tailEnd/>
          </a:ln>
        </p:spPr>
      </p:pic>
    </p:spTree>
    <p:extLst>
      <p:ext uri="{BB962C8B-B14F-4D97-AF65-F5344CB8AC3E}">
        <p14:creationId xmlns="" xmlns:p14="http://schemas.microsoft.com/office/powerpoint/2010/main" val="4116958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6.Sequence Diagram</a:t>
            </a:r>
            <a:endParaRPr lang="en-US" dirty="0"/>
          </a:p>
        </p:txBody>
      </p:sp>
      <p:pic>
        <p:nvPicPr>
          <p:cNvPr id="5122" name="Picture 2" descr="C:\Users\admin\Desktop\seq.png"/>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tretch>
            <a:fillRect/>
          </a:stretch>
        </p:blipFill>
        <p:spPr bwMode="auto">
          <a:xfrm>
            <a:off x="2143108" y="1447800"/>
            <a:ext cx="5000660" cy="47672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2788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a:t>
            </a:r>
            <a:endParaRPr lang="en-US" dirty="0"/>
          </a:p>
        </p:txBody>
      </p:sp>
      <p:sp>
        <p:nvSpPr>
          <p:cNvPr id="2" name="Content Placeholder 1"/>
          <p:cNvSpPr>
            <a:spLocks noGrp="1"/>
          </p:cNvSpPr>
          <p:nvPr>
            <p:ph sz="quarter" idx="1"/>
          </p:nvPr>
        </p:nvSpPr>
        <p:spPr/>
        <p:txBody>
          <a:bodyPr/>
          <a:lstStyle/>
          <a:p>
            <a:r>
              <a:rPr lang="en-US" dirty="0" smtClean="0"/>
              <a:t>Introduction</a:t>
            </a:r>
          </a:p>
          <a:p>
            <a:r>
              <a:rPr lang="en-US" dirty="0" smtClean="0"/>
              <a:t>Diagrams</a:t>
            </a:r>
          </a:p>
          <a:p>
            <a:r>
              <a:rPr lang="en-US" dirty="0" smtClean="0"/>
              <a:t>Database</a:t>
            </a:r>
          </a:p>
          <a:p>
            <a:r>
              <a:rPr lang="en-US" dirty="0" smtClean="0"/>
              <a:t>Input Screen</a:t>
            </a:r>
          </a:p>
          <a:p>
            <a:r>
              <a:rPr lang="en-US" dirty="0" smtClean="0"/>
              <a:t>Report</a:t>
            </a:r>
          </a:p>
          <a:p>
            <a:r>
              <a:rPr lang="en-US" dirty="0" smtClean="0"/>
              <a:t>Conclusion</a:t>
            </a:r>
          </a:p>
          <a:p>
            <a:endParaRPr lang="en-US" dirty="0"/>
          </a:p>
        </p:txBody>
      </p:sp>
    </p:spTree>
    <p:extLst>
      <p:ext uri="{BB962C8B-B14F-4D97-AF65-F5344CB8AC3E}">
        <p14:creationId xmlns="" xmlns:p14="http://schemas.microsoft.com/office/powerpoint/2010/main" val="1129307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 </a:t>
            </a:r>
            <a:endParaRPr lang="en-US" dirty="0"/>
          </a:p>
        </p:txBody>
      </p:sp>
      <p:sp>
        <p:nvSpPr>
          <p:cNvPr id="3" name="Content Placeholder 2"/>
          <p:cNvSpPr>
            <a:spLocks noGrp="1"/>
          </p:cNvSpPr>
          <p:nvPr>
            <p:ph sz="quarter" idx="1"/>
          </p:nvPr>
        </p:nvSpPr>
        <p:spPr/>
        <p:txBody>
          <a:bodyPr/>
          <a:lstStyle/>
          <a:p>
            <a:r>
              <a:rPr lang="en-IN" sz="2400" dirty="0" smtClean="0"/>
              <a:t>Android Application.</a:t>
            </a:r>
          </a:p>
          <a:p>
            <a:r>
              <a:rPr lang="en-IN" sz="2400" dirty="0" smtClean="0"/>
              <a:t>Cyber Security Department.</a:t>
            </a:r>
          </a:p>
          <a:p>
            <a:r>
              <a:rPr lang="en-IN" sz="2400" dirty="0" smtClean="0"/>
              <a:t>Court Department.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design and development of the system will significantly enhance the simplicity of the system. This system is economical, technical as well as operational feasible. No maintenance cost will occur in this system. </a:t>
            </a:r>
            <a:endParaRPr lang="en-IN" dirty="0" smtClean="0"/>
          </a:p>
          <a:p>
            <a:r>
              <a:rPr lang="en-IN" dirty="0" smtClean="0"/>
              <a:t>During the development of this system, we had learn cutting edge technologies like JAVA, Bootstrap, JavaScript and Specially involving REST APIs, which will definitely help us in our future and will help us in growing our career. </a:t>
            </a:r>
            <a:endParaRPr lang="en-US" dirty="0" smtClean="0"/>
          </a:p>
          <a:p>
            <a:r>
              <a:rPr lang="en-IN" dirty="0" smtClean="0"/>
              <a:t>Although during the project development, we came across many problems both technical and conceptual. But we were able to solve most of them while developing the system. Also, we can’t ignore the drawbacks and limitations of our system and in future we will make the enhancement on the system. Any project, even on completion still is not done. Constant improvement, upgrades and changes need to be made and newer versions are released. </a:t>
            </a:r>
          </a:p>
          <a:p>
            <a:r>
              <a:rPr lang="en-US" dirty="0" smtClean="0"/>
              <a:t> The computerization system will help to keep records of all cases, all information, overall evidence , Reports Also all officers, all supervisors, all guests with more accuracy, which will avoid unnecessary delays in this innovative system.</a:t>
            </a:r>
          </a:p>
          <a:p>
            <a:pPr marL="109728" indent="0">
              <a:buNone/>
            </a:pPr>
            <a:r>
              <a:rPr lang="en-IN" b="1"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
        <p:nvSpPr>
          <p:cNvPr id="10" name="Content Placeholder 9"/>
          <p:cNvSpPr>
            <a:spLocks noGrp="1"/>
          </p:cNvSpPr>
          <p:nvPr>
            <p:ph sz="quarter" idx="1"/>
          </p:nvPr>
        </p:nvSpPr>
        <p:spPr/>
        <p:txBody>
          <a:bodyPr/>
          <a:lstStyle/>
          <a:p>
            <a:pPr marL="109728" indent="0">
              <a:buNone/>
            </a:pPr>
            <a:r>
              <a:rPr lang="en-US" sz="1400" b="1" dirty="0" smtClean="0">
                <a:latin typeface="Verdana" pitchFamily="34" charset="0"/>
                <a:ea typeface="Verdana" pitchFamily="34" charset="0"/>
              </a:rPr>
              <a:t>Admin</a:t>
            </a:r>
          </a:p>
          <a:p>
            <a:pPr marL="109728" indent="0">
              <a:buNone/>
            </a:pPr>
            <a:endParaRPr lang="en-US" dirty="0"/>
          </a:p>
        </p:txBody>
      </p:sp>
      <p:graphicFrame>
        <p:nvGraphicFramePr>
          <p:cNvPr id="19" name="Content Placeholder 7"/>
          <p:cNvGraphicFramePr>
            <a:graphicFrameLocks/>
          </p:cNvGraphicFramePr>
          <p:nvPr>
            <p:extLst>
              <p:ext uri="{D42A27DB-BD31-4B8C-83A1-F6EECF244321}">
                <p14:modId xmlns="" xmlns:p14="http://schemas.microsoft.com/office/powerpoint/2010/main" val="3504195863"/>
              </p:ext>
            </p:extLst>
          </p:nvPr>
        </p:nvGraphicFramePr>
        <p:xfrm>
          <a:off x="1295400" y="2301240"/>
          <a:ext cx="6372225" cy="1280160"/>
        </p:xfrm>
        <a:graphic>
          <a:graphicData uri="http://schemas.openxmlformats.org/drawingml/2006/table">
            <a:tbl>
              <a:tblPr firstRow="1" firstCol="1" bandRow="1">
                <a:tableStyleId>{5C22544A-7EE6-4342-B048-85BDC9FD1C3A}</a:tableStyleId>
              </a:tblPr>
              <a:tblGrid>
                <a:gridCol w="1415909"/>
                <a:gridCol w="1101615"/>
                <a:gridCol w="628587"/>
                <a:gridCol w="1154315"/>
                <a:gridCol w="2071799"/>
              </a:tblGrid>
              <a:tr h="293370">
                <a:tc>
                  <a:txBody>
                    <a:bodyPr/>
                    <a:lstStyle/>
                    <a:p>
                      <a:pPr marL="0" marR="0" algn="ctr">
                        <a:lnSpc>
                          <a:spcPct val="150000"/>
                        </a:lnSpc>
                        <a:spcBef>
                          <a:spcPts val="0"/>
                        </a:spcBef>
                        <a:spcAft>
                          <a:spcPts val="0"/>
                        </a:spcAft>
                      </a:pPr>
                      <a:r>
                        <a:rPr lang="en-US" sz="1400" dirty="0" smtClean="0">
                          <a:effectLst/>
                        </a:rPr>
                        <a:t>Name</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Data Type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Siz</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Constraints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Description</a:t>
                      </a:r>
                      <a:endParaRPr lang="en-US" sz="1100">
                        <a:effectLst/>
                        <a:latin typeface="Calibri"/>
                        <a:ea typeface="Calibri"/>
                        <a:cs typeface="Times New Roman"/>
                      </a:endParaRPr>
                    </a:p>
                  </a:txBody>
                  <a:tcPr marL="68580" marR="68580" marT="0" marB="0"/>
                </a:tc>
              </a:tr>
              <a:tr h="248285">
                <a:tc>
                  <a:txBody>
                    <a:bodyPr/>
                    <a:lstStyle/>
                    <a:p>
                      <a:pPr marL="0" marR="0" algn="ctr">
                        <a:lnSpc>
                          <a:spcPct val="150000"/>
                        </a:lnSpc>
                        <a:spcBef>
                          <a:spcPts val="0"/>
                        </a:spcBef>
                        <a:spcAft>
                          <a:spcPts val="0"/>
                        </a:spcAft>
                      </a:pPr>
                      <a:r>
                        <a:rPr lang="en-US" sz="1400" smtClean="0">
                          <a:effectLst/>
                        </a:rPr>
                        <a:t>Id</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int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5</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FK</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Id of Admin</a:t>
                      </a:r>
                      <a:endParaRPr lang="en-US" sz="1100" dirty="0">
                        <a:effectLst/>
                        <a:latin typeface="Calibri"/>
                        <a:ea typeface="Calibri"/>
                        <a:cs typeface="Times New Roman"/>
                      </a:endParaRPr>
                    </a:p>
                  </a:txBody>
                  <a:tcPr marL="68580" marR="68580" marT="0" marB="0"/>
                </a:tc>
              </a:tr>
              <a:tr h="264795">
                <a:tc>
                  <a:txBody>
                    <a:bodyPr/>
                    <a:lstStyle/>
                    <a:p>
                      <a:pPr marL="0" marR="0" algn="ctr">
                        <a:lnSpc>
                          <a:spcPct val="150000"/>
                        </a:lnSpc>
                        <a:spcBef>
                          <a:spcPts val="0"/>
                        </a:spcBef>
                        <a:spcAft>
                          <a:spcPts val="0"/>
                        </a:spcAft>
                      </a:pPr>
                      <a:r>
                        <a:rPr lang="en-US" sz="1400" dirty="0" smtClean="0">
                          <a:effectLst/>
                        </a:rPr>
                        <a:t>Email</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err="1" smtClean="0">
                          <a:effectLst/>
                        </a:rPr>
                        <a:t>Varchar</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Email of Admin</a:t>
                      </a:r>
                      <a:endParaRPr lang="en-US" sz="1100">
                        <a:effectLst/>
                        <a:latin typeface="Calibri"/>
                        <a:ea typeface="Calibri"/>
                        <a:cs typeface="Times New Roman"/>
                      </a:endParaRPr>
                    </a:p>
                  </a:txBody>
                  <a:tcPr marL="68580" marR="68580" marT="0" marB="0"/>
                </a:tc>
              </a:tr>
              <a:tr h="224155">
                <a:tc>
                  <a:txBody>
                    <a:bodyPr/>
                    <a:lstStyle/>
                    <a:p>
                      <a:pPr marL="0" marR="0" algn="ctr">
                        <a:lnSpc>
                          <a:spcPct val="150000"/>
                        </a:lnSpc>
                        <a:spcBef>
                          <a:spcPts val="0"/>
                        </a:spcBef>
                        <a:spcAft>
                          <a:spcPts val="0"/>
                        </a:spcAft>
                      </a:pPr>
                      <a:r>
                        <a:rPr lang="en-US" sz="1400" smtClean="0">
                          <a:effectLst/>
                        </a:rPr>
                        <a:t>Password</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smtClean="0">
                          <a:effectLst/>
                        </a:rPr>
                        <a:t>50</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smtClean="0">
                          <a:effectLst/>
                        </a:rPr>
                        <a: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smtClean="0">
                          <a:effectLst/>
                        </a:rPr>
                        <a:t>Password of Admin</a:t>
                      </a:r>
                      <a:endParaRPr lang="en-US" sz="1100" dirty="0">
                        <a:effectLst/>
                        <a:latin typeface="Calibri"/>
                        <a:ea typeface="Calibri"/>
                        <a:cs typeface="Times New Roman"/>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 xmlns:p14="http://schemas.microsoft.com/office/powerpoint/2010/main" val="1700682401"/>
              </p:ext>
            </p:extLst>
          </p:nvPr>
        </p:nvGraphicFramePr>
        <p:xfrm>
          <a:off x="1219200" y="4724400"/>
          <a:ext cx="6534150" cy="1329690"/>
        </p:xfrm>
        <a:graphic>
          <a:graphicData uri="http://schemas.openxmlformats.org/drawingml/2006/table">
            <a:tbl>
              <a:tblPr firstRow="1" firstCol="1" bandRow="1">
                <a:tableStyleId>{5C22544A-7EE6-4342-B048-85BDC9FD1C3A}</a:tableStyleId>
              </a:tblPr>
              <a:tblGrid>
                <a:gridCol w="1390609"/>
                <a:gridCol w="1143714"/>
                <a:gridCol w="652463"/>
                <a:gridCol w="1198298"/>
                <a:gridCol w="2149066"/>
              </a:tblGrid>
              <a:tr h="369570">
                <a:tc>
                  <a:txBody>
                    <a:bodyPr/>
                    <a:lstStyle/>
                    <a:p>
                      <a:pPr marL="0" marR="0" algn="ctr">
                        <a:lnSpc>
                          <a:spcPct val="150000"/>
                        </a:lnSpc>
                        <a:spcBef>
                          <a:spcPts val="0"/>
                        </a:spcBef>
                        <a:spcAft>
                          <a:spcPts val="0"/>
                        </a:spcAft>
                      </a:pPr>
                      <a:r>
                        <a:rPr lang="en-US" sz="1400">
                          <a:effectLst/>
                        </a:rPr>
                        <a:t>Name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Data Type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Size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Constraints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Description</a:t>
                      </a:r>
                      <a:endParaRPr lang="en-US" sz="1100">
                        <a:effectLst/>
                        <a:latin typeface="Calibri"/>
                        <a:ea typeface="Calibri"/>
                        <a:cs typeface="Times New Roman"/>
                      </a:endParaRPr>
                    </a:p>
                  </a:txBody>
                  <a:tcPr marL="68580" marR="68580" marT="0" marB="0"/>
                </a:tc>
              </a:tr>
              <a:tr h="55245">
                <a:tc>
                  <a:txBody>
                    <a:bodyPr/>
                    <a:lstStyle/>
                    <a:p>
                      <a:pPr marL="0" marR="0" algn="ctr">
                        <a:lnSpc>
                          <a:spcPct val="150000"/>
                        </a:lnSpc>
                        <a:spcBef>
                          <a:spcPts val="0"/>
                        </a:spcBef>
                        <a:spcAft>
                          <a:spcPts val="0"/>
                        </a:spcAft>
                      </a:pPr>
                      <a:r>
                        <a:rPr lang="en-US" sz="1400">
                          <a:effectLst/>
                        </a:rPr>
                        <a:t>cid</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int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PK</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Id of case</a:t>
                      </a:r>
                      <a:endParaRPr lang="en-US" sz="1100">
                        <a:effectLst/>
                        <a:latin typeface="Calibri"/>
                        <a:ea typeface="Calibri"/>
                        <a:cs typeface="Times New Roman"/>
                      </a:endParaRPr>
                    </a:p>
                  </a:txBody>
                  <a:tcPr marL="68580" marR="68580" marT="0" marB="0"/>
                </a:tc>
              </a:tr>
              <a:tr h="59055">
                <a:tc>
                  <a:txBody>
                    <a:bodyPr/>
                    <a:lstStyle/>
                    <a:p>
                      <a:pPr marL="0" marR="0" algn="ctr">
                        <a:lnSpc>
                          <a:spcPct val="150000"/>
                        </a:lnSpc>
                        <a:spcBef>
                          <a:spcPts val="0"/>
                        </a:spcBef>
                        <a:spcAft>
                          <a:spcPts val="0"/>
                        </a:spcAft>
                      </a:pPr>
                      <a:r>
                        <a:rPr lang="en-US" sz="1400">
                          <a:effectLst/>
                        </a:rPr>
                        <a:t>off_id</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FK</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Id of Officer</a:t>
                      </a:r>
                      <a:endParaRPr lang="en-US" sz="1100">
                        <a:effectLst/>
                        <a:latin typeface="Calibri"/>
                        <a:ea typeface="Calibri"/>
                        <a:cs typeface="Times New Roman"/>
                      </a:endParaRPr>
                    </a:p>
                  </a:txBody>
                  <a:tcPr marL="68580" marR="68580" marT="0" marB="0"/>
                </a:tc>
              </a:tr>
              <a:tr h="116840">
                <a:tc>
                  <a:txBody>
                    <a:bodyPr/>
                    <a:lstStyle/>
                    <a:p>
                      <a:pPr marL="0" marR="0" algn="ctr">
                        <a:lnSpc>
                          <a:spcPct val="150000"/>
                        </a:lnSpc>
                        <a:spcBef>
                          <a:spcPts val="0"/>
                        </a:spcBef>
                        <a:spcAft>
                          <a:spcPts val="0"/>
                        </a:spcAft>
                      </a:pPr>
                      <a:r>
                        <a:rPr lang="en-US" sz="1400">
                          <a:effectLst/>
                        </a:rPr>
                        <a:t>Casetype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Type of case</a:t>
                      </a:r>
                      <a:endParaRPr lang="en-US" sz="1100" dirty="0">
                        <a:effectLst/>
                        <a:latin typeface="Calibri"/>
                        <a:ea typeface="Calibri"/>
                        <a:cs typeface="Times New Roman"/>
                      </a:endParaRPr>
                    </a:p>
                  </a:txBody>
                  <a:tcPr marL="68580" marR="68580" marT="0" marB="0"/>
                </a:tc>
              </a:tr>
            </a:tbl>
          </a:graphicData>
        </a:graphic>
      </p:graphicFrame>
      <p:sp>
        <p:nvSpPr>
          <p:cNvPr id="12" name="Rectangle 13"/>
          <p:cNvSpPr>
            <a:spLocks noChangeArrowheads="1"/>
          </p:cNvSpPr>
          <p:nvPr/>
        </p:nvSpPr>
        <p:spPr bwMode="auto">
          <a:xfrm>
            <a:off x="381000" y="3898613"/>
            <a:ext cx="116249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Case type</a:t>
            </a:r>
            <a:endParaRPr kumimoji="0" lang="en-US" sz="8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666756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81000" y="838200"/>
            <a:ext cx="8229600" cy="5638800"/>
          </a:xfrm>
        </p:spPr>
        <p:txBody>
          <a:bodyPr>
            <a:normAutofit/>
          </a:bodyPr>
          <a:lstStyle/>
          <a:p>
            <a:pPr marL="109728" indent="0">
              <a:buNone/>
            </a:pPr>
            <a:r>
              <a:rPr lang="en-US" sz="1400" b="1" dirty="0" smtClean="0">
                <a:latin typeface="Verdana" pitchFamily="34" charset="0"/>
                <a:ea typeface="Verdana" pitchFamily="34" charset="0"/>
              </a:rPr>
              <a:t>NCR File</a:t>
            </a:r>
          </a:p>
          <a:p>
            <a:pPr marL="109728" indent="0">
              <a:buNone/>
            </a:pPr>
            <a:endParaRPr lang="en-US" sz="1400" b="1" dirty="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75229306"/>
              </p:ext>
            </p:extLst>
          </p:nvPr>
        </p:nvGraphicFramePr>
        <p:xfrm>
          <a:off x="457200" y="1497806"/>
          <a:ext cx="8153400" cy="4076956"/>
        </p:xfrm>
        <a:graphic>
          <a:graphicData uri="http://schemas.openxmlformats.org/drawingml/2006/table">
            <a:tbl>
              <a:tblPr firstRow="1" firstCol="1" bandRow="1">
                <a:tableStyleId>{5C22544A-7EE6-4342-B048-85BDC9FD1C3A}</a:tableStyleId>
              </a:tblPr>
              <a:tblGrid>
                <a:gridCol w="1919558"/>
                <a:gridCol w="1473110"/>
                <a:gridCol w="694291"/>
                <a:gridCol w="1487062"/>
                <a:gridCol w="2579379"/>
              </a:tblGrid>
              <a:tr h="382741">
                <a:tc>
                  <a:txBody>
                    <a:bodyPr/>
                    <a:lstStyle/>
                    <a:p>
                      <a:pPr marL="0" marR="0" algn="ctr">
                        <a:lnSpc>
                          <a:spcPct val="150000"/>
                        </a:lnSpc>
                        <a:spcBef>
                          <a:spcPts val="0"/>
                        </a:spcBef>
                        <a:spcAft>
                          <a:spcPts val="0"/>
                        </a:spcAft>
                      </a:pPr>
                      <a:r>
                        <a:rPr lang="en-US" sz="1400" dirty="0">
                          <a:effectLst/>
                        </a:rPr>
                        <a:t>Name</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Data Type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Size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Constraints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Description</a:t>
                      </a:r>
                      <a:endParaRPr lang="en-US" sz="1100">
                        <a:effectLst/>
                        <a:latin typeface="Calibri"/>
                        <a:ea typeface="Calibri"/>
                        <a:cs typeface="Times New Roman"/>
                      </a:endParaRPr>
                    </a:p>
                  </a:txBody>
                  <a:tcPr marL="68580" marR="68580" marT="0" marB="0"/>
                </a:tc>
              </a:tr>
              <a:tr h="368836">
                <a:tc>
                  <a:txBody>
                    <a:bodyPr/>
                    <a:lstStyle/>
                    <a:p>
                      <a:pPr marL="0" marR="0" algn="ctr">
                        <a:lnSpc>
                          <a:spcPct val="150000"/>
                        </a:lnSpc>
                        <a:spcBef>
                          <a:spcPts val="0"/>
                        </a:spcBef>
                        <a:spcAft>
                          <a:spcPts val="0"/>
                        </a:spcAft>
                      </a:pPr>
                      <a:r>
                        <a:rPr lang="en-US" sz="1400">
                          <a:effectLst/>
                        </a:rPr>
                        <a:t>ncr_no</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PK</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Id of Ncr case</a:t>
                      </a:r>
                      <a:endParaRPr lang="en-US" sz="1100">
                        <a:effectLst/>
                        <a:latin typeface="Calibri"/>
                        <a:ea typeface="Calibri"/>
                        <a:cs typeface="Times New Roman"/>
                      </a:endParaRPr>
                    </a:p>
                  </a:txBody>
                  <a:tcPr marL="68580" marR="68580" marT="0" marB="0"/>
                </a:tc>
              </a:tr>
              <a:tr h="368836">
                <a:tc>
                  <a:txBody>
                    <a:bodyPr/>
                    <a:lstStyle/>
                    <a:p>
                      <a:pPr marL="0" marR="0" algn="ctr">
                        <a:lnSpc>
                          <a:spcPct val="150000"/>
                        </a:lnSpc>
                        <a:spcBef>
                          <a:spcPts val="0"/>
                        </a:spcBef>
                        <a:spcAft>
                          <a:spcPts val="0"/>
                        </a:spcAft>
                      </a:pPr>
                      <a:r>
                        <a:rPr lang="en-US" sz="1400" dirty="0">
                          <a:effectLst/>
                        </a:rPr>
                        <a:t>Act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Acts of case</a:t>
                      </a:r>
                      <a:endParaRPr lang="en-US" sz="1100">
                        <a:effectLst/>
                        <a:latin typeface="Calibri"/>
                        <a:ea typeface="Calibri"/>
                        <a:cs typeface="Times New Roman"/>
                      </a:endParaRPr>
                    </a:p>
                  </a:txBody>
                  <a:tcPr marL="68580" marR="68580" marT="0" marB="0"/>
                </a:tc>
              </a:tr>
              <a:tr h="368836">
                <a:tc>
                  <a:txBody>
                    <a:bodyPr/>
                    <a:lstStyle/>
                    <a:p>
                      <a:pPr marL="0" marR="0" algn="ctr">
                        <a:lnSpc>
                          <a:spcPct val="150000"/>
                        </a:lnSpc>
                        <a:spcBef>
                          <a:spcPts val="0"/>
                        </a:spcBef>
                        <a:spcAft>
                          <a:spcPts val="0"/>
                        </a:spcAft>
                      </a:pPr>
                      <a:r>
                        <a:rPr lang="en-US" sz="1400">
                          <a:effectLst/>
                        </a:rPr>
                        <a:t>Section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25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Section of case</a:t>
                      </a:r>
                      <a:endParaRPr lang="en-US" sz="1100">
                        <a:effectLst/>
                        <a:latin typeface="Calibri"/>
                        <a:ea typeface="Calibri"/>
                        <a:cs typeface="Times New Roman"/>
                      </a:endParaRPr>
                    </a:p>
                  </a:txBody>
                  <a:tcPr marL="68580" marR="68580" marT="0" marB="0"/>
                </a:tc>
              </a:tr>
              <a:tr h="737672">
                <a:tc>
                  <a:txBody>
                    <a:bodyPr/>
                    <a:lstStyle/>
                    <a:p>
                      <a:pPr marL="0" marR="0" algn="ctr">
                        <a:lnSpc>
                          <a:spcPct val="150000"/>
                        </a:lnSpc>
                        <a:spcBef>
                          <a:spcPts val="0"/>
                        </a:spcBef>
                        <a:spcAft>
                          <a:spcPts val="0"/>
                        </a:spcAft>
                      </a:pPr>
                      <a:r>
                        <a:rPr lang="en-US" sz="1400">
                          <a:effectLst/>
                        </a:rPr>
                        <a:t>R.A.P.S date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Date of complaint registration</a:t>
                      </a:r>
                      <a:endParaRPr lang="en-US" sz="1100">
                        <a:effectLst/>
                        <a:latin typeface="Calibri"/>
                        <a:ea typeface="Calibri"/>
                        <a:cs typeface="Times New Roman"/>
                      </a:endParaRPr>
                    </a:p>
                  </a:txBody>
                  <a:tcPr marL="68580" marR="68580" marT="0" marB="0"/>
                </a:tc>
              </a:tr>
              <a:tr h="737672">
                <a:tc>
                  <a:txBody>
                    <a:bodyPr/>
                    <a:lstStyle/>
                    <a:p>
                      <a:pPr marL="0" marR="0" algn="ctr">
                        <a:lnSpc>
                          <a:spcPct val="150000"/>
                        </a:lnSpc>
                        <a:spcBef>
                          <a:spcPts val="0"/>
                        </a:spcBef>
                        <a:spcAft>
                          <a:spcPts val="0"/>
                        </a:spcAft>
                      </a:pPr>
                      <a:r>
                        <a:rPr lang="en-US" sz="1400">
                          <a:effectLst/>
                        </a:rPr>
                        <a:t>Time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Numeric</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Time of complain registration</a:t>
                      </a:r>
                      <a:endParaRPr lang="en-US" sz="1100">
                        <a:effectLst/>
                        <a:latin typeface="Calibri"/>
                        <a:ea typeface="Calibri"/>
                        <a:cs typeface="Times New Roman"/>
                      </a:endParaRPr>
                    </a:p>
                  </a:txBody>
                  <a:tcPr marL="68580" marR="68580" marT="0" marB="0"/>
                </a:tc>
              </a:tr>
              <a:tr h="374691">
                <a:tc>
                  <a:txBody>
                    <a:bodyPr/>
                    <a:lstStyle/>
                    <a:p>
                      <a:pPr marL="0" marR="0" algn="ctr">
                        <a:lnSpc>
                          <a:spcPct val="150000"/>
                        </a:lnSpc>
                        <a:spcBef>
                          <a:spcPts val="0"/>
                        </a:spcBef>
                        <a:spcAft>
                          <a:spcPts val="0"/>
                        </a:spcAft>
                      </a:pPr>
                      <a:r>
                        <a:rPr lang="en-US" sz="1400">
                          <a:effectLst/>
                        </a:rPr>
                        <a:t>Nameofcomplainant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Name of complainant</a:t>
                      </a:r>
                      <a:endParaRPr lang="en-US" sz="1100">
                        <a:effectLst/>
                        <a:latin typeface="Calibri"/>
                        <a:ea typeface="Calibri"/>
                        <a:cs typeface="Times New Roman"/>
                      </a:endParaRPr>
                    </a:p>
                  </a:txBody>
                  <a:tcPr marL="68580" marR="68580" marT="0" marB="0"/>
                </a:tc>
              </a:tr>
              <a:tr h="368836">
                <a:tc>
                  <a:txBody>
                    <a:bodyPr/>
                    <a:lstStyle/>
                    <a:p>
                      <a:pPr marL="0" marR="0" algn="ctr">
                        <a:lnSpc>
                          <a:spcPct val="150000"/>
                        </a:lnSpc>
                        <a:spcBef>
                          <a:spcPts val="0"/>
                        </a:spcBef>
                        <a:spcAft>
                          <a:spcPts val="0"/>
                        </a:spcAft>
                      </a:pPr>
                      <a:r>
                        <a:rPr lang="en-US" sz="1400">
                          <a:effectLst/>
                        </a:rPr>
                        <a:t>nameofwitness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Name of witness</a:t>
                      </a:r>
                      <a:endParaRPr lang="en-US" sz="1100">
                        <a:effectLst/>
                        <a:latin typeface="Calibri"/>
                        <a:ea typeface="Calibri"/>
                        <a:cs typeface="Times New Roman"/>
                      </a:endParaRPr>
                    </a:p>
                  </a:txBody>
                  <a:tcPr marL="68580" marR="68580" marT="0" marB="0"/>
                </a:tc>
              </a:tr>
              <a:tr h="368836">
                <a:tc>
                  <a:txBody>
                    <a:bodyPr/>
                    <a:lstStyle/>
                    <a:p>
                      <a:pPr marL="0" marR="0" algn="ctr">
                        <a:lnSpc>
                          <a:spcPct val="150000"/>
                        </a:lnSpc>
                        <a:spcBef>
                          <a:spcPts val="0"/>
                        </a:spcBef>
                        <a:spcAft>
                          <a:spcPts val="0"/>
                        </a:spcAft>
                      </a:pPr>
                      <a:r>
                        <a:rPr lang="en-US" sz="1400">
                          <a:effectLst/>
                        </a:rPr>
                        <a:t>Briefofcomplaint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Varchar</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150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Brief of complaint</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419225" y="1497013"/>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914483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04800"/>
            <a:ext cx="8229600" cy="5702491"/>
          </a:xfrm>
        </p:spPr>
        <p:txBody>
          <a:bodyPr>
            <a:normAutofit/>
          </a:bodyPr>
          <a:lstStyle/>
          <a:p>
            <a:pPr marL="109728" indent="0">
              <a:buNone/>
            </a:pPr>
            <a:r>
              <a:rPr lang="en-US" sz="1400" b="1" dirty="0" smtClean="0">
                <a:latin typeface="Verdana" pitchFamily="34" charset="0"/>
                <a:ea typeface="Verdana" pitchFamily="34" charset="0"/>
              </a:rPr>
              <a:t>Employee </a:t>
            </a:r>
          </a:p>
          <a:p>
            <a:pPr marL="109728" indent="0">
              <a:buNone/>
            </a:pPr>
            <a:endParaRPr lang="en-US" sz="1400" b="1" dirty="0">
              <a:latin typeface="Verdana" pitchFamily="34" charset="0"/>
              <a:ea typeface="Verdana"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1354733655"/>
              </p:ext>
            </p:extLst>
          </p:nvPr>
        </p:nvGraphicFramePr>
        <p:xfrm>
          <a:off x="304801" y="990598"/>
          <a:ext cx="8610599" cy="5257802"/>
        </p:xfrm>
        <a:graphic>
          <a:graphicData uri="http://schemas.openxmlformats.org/drawingml/2006/table">
            <a:tbl>
              <a:tblPr firstRow="1" firstCol="1" bandRow="1">
                <a:tableStyleId>{5C22544A-7EE6-4342-B048-85BDC9FD1C3A}</a:tableStyleId>
              </a:tblPr>
              <a:tblGrid>
                <a:gridCol w="2073525"/>
                <a:gridCol w="1465846"/>
                <a:gridCol w="827421"/>
                <a:gridCol w="1552657"/>
                <a:gridCol w="2691150"/>
              </a:tblGrid>
              <a:tr h="419429">
                <a:tc>
                  <a:txBody>
                    <a:bodyPr/>
                    <a:lstStyle/>
                    <a:p>
                      <a:pPr marL="0" marR="0" algn="l">
                        <a:lnSpc>
                          <a:spcPct val="150000"/>
                        </a:lnSpc>
                        <a:spcBef>
                          <a:spcPts val="0"/>
                        </a:spcBef>
                        <a:spcAft>
                          <a:spcPts val="0"/>
                        </a:spcAft>
                      </a:pPr>
                      <a:r>
                        <a:rPr lang="en-US" sz="800" dirty="0">
                          <a:effectLst/>
                        </a:rPr>
                        <a:t>Name</a:t>
                      </a:r>
                      <a:endParaRPr lang="en-US" sz="600" dirty="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Data Type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Size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Constraints</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Description</a:t>
                      </a:r>
                      <a:endParaRPr lang="en-US" sz="600">
                        <a:effectLst/>
                        <a:latin typeface="Calibri"/>
                        <a:ea typeface="Calibri"/>
                        <a:cs typeface="Times New Roman"/>
                      </a:endParaRPr>
                    </a:p>
                  </a:txBody>
                  <a:tcPr marL="38794" marR="38794" marT="0" marB="0"/>
                </a:tc>
              </a:tr>
              <a:tr h="211849">
                <a:tc>
                  <a:txBody>
                    <a:bodyPr/>
                    <a:lstStyle/>
                    <a:p>
                      <a:pPr marL="0" marR="0" algn="l">
                        <a:lnSpc>
                          <a:spcPct val="150000"/>
                        </a:lnSpc>
                        <a:spcBef>
                          <a:spcPts val="0"/>
                        </a:spcBef>
                        <a:spcAft>
                          <a:spcPts val="0"/>
                        </a:spcAft>
                      </a:pPr>
                      <a:r>
                        <a:rPr lang="en-US" sz="800" dirty="0" err="1" smtClean="0">
                          <a:effectLst/>
                          <a:latin typeface="+mn-lt"/>
                          <a:ea typeface="+mn-ea"/>
                          <a:cs typeface="+mn-cs"/>
                        </a:rPr>
                        <a:t>Emp_id</a:t>
                      </a:r>
                      <a:endParaRPr lang="en-US" sz="600" dirty="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PK</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Id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FirstName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FirstName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MiddleName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MiddleName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LastName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LastName of  Officer</a:t>
                      </a:r>
                      <a:endParaRPr lang="en-US" sz="600">
                        <a:effectLst/>
                        <a:latin typeface="Calibri"/>
                        <a:ea typeface="Calibri"/>
                        <a:cs typeface="Times New Roman"/>
                      </a:endParaRPr>
                    </a:p>
                  </a:txBody>
                  <a:tcPr marL="38794" marR="38794" marT="0" marB="0"/>
                </a:tc>
              </a:tr>
              <a:tr h="211849">
                <a:tc>
                  <a:txBody>
                    <a:bodyPr/>
                    <a:lstStyle/>
                    <a:p>
                      <a:pPr marL="0" marR="0" algn="l">
                        <a:lnSpc>
                          <a:spcPct val="150000"/>
                        </a:lnSpc>
                        <a:spcBef>
                          <a:spcPts val="0"/>
                        </a:spcBef>
                        <a:spcAft>
                          <a:spcPts val="0"/>
                        </a:spcAft>
                      </a:pPr>
                      <a:r>
                        <a:rPr lang="en-US" sz="800">
                          <a:effectLst/>
                        </a:rPr>
                        <a:t>Age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Age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Specialization</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Specialization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Designation</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Designation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Department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Department of  Officer</a:t>
                      </a:r>
                      <a:endParaRPr lang="en-US" sz="600">
                        <a:effectLst/>
                        <a:latin typeface="Calibri"/>
                        <a:ea typeface="Calibri"/>
                        <a:cs typeface="Times New Roman"/>
                      </a:endParaRPr>
                    </a:p>
                  </a:txBody>
                  <a:tcPr marL="38794" marR="38794" marT="0" marB="0"/>
                </a:tc>
              </a:tr>
              <a:tr h="211849">
                <a:tc>
                  <a:txBody>
                    <a:bodyPr/>
                    <a:lstStyle/>
                    <a:p>
                      <a:pPr marL="0" marR="0" algn="l">
                        <a:lnSpc>
                          <a:spcPct val="150000"/>
                        </a:lnSpc>
                        <a:spcBef>
                          <a:spcPts val="0"/>
                        </a:spcBef>
                        <a:spcAft>
                          <a:spcPts val="0"/>
                        </a:spcAft>
                      </a:pPr>
                      <a:r>
                        <a:rPr lang="en-US" sz="800">
                          <a:effectLst/>
                        </a:rPr>
                        <a:t>Gender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Gender of  Officer</a:t>
                      </a:r>
                      <a:endParaRPr lang="en-US" sz="600">
                        <a:effectLst/>
                        <a:latin typeface="Calibri"/>
                        <a:ea typeface="Calibri"/>
                        <a:cs typeface="Times New Roman"/>
                      </a:endParaRPr>
                    </a:p>
                  </a:txBody>
                  <a:tcPr marL="38794" marR="38794" marT="0" marB="0"/>
                </a:tc>
              </a:tr>
              <a:tr h="211849">
                <a:tc>
                  <a:txBody>
                    <a:bodyPr/>
                    <a:lstStyle/>
                    <a:p>
                      <a:pPr marL="0" marR="0" algn="l">
                        <a:lnSpc>
                          <a:spcPct val="150000"/>
                        </a:lnSpc>
                        <a:spcBef>
                          <a:spcPts val="0"/>
                        </a:spcBef>
                        <a:spcAft>
                          <a:spcPts val="0"/>
                        </a:spcAft>
                      </a:pPr>
                      <a:r>
                        <a:rPr lang="en-US" sz="800">
                          <a:effectLst/>
                        </a:rPr>
                        <a:t>DOB</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Date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DOB of  Officer</a:t>
                      </a:r>
                      <a:endParaRPr lang="en-US" sz="600">
                        <a:effectLst/>
                        <a:latin typeface="Calibri"/>
                        <a:ea typeface="Calibri"/>
                        <a:cs typeface="Times New Roman"/>
                      </a:endParaRPr>
                    </a:p>
                  </a:txBody>
                  <a:tcPr marL="38794" marR="38794" marT="0" marB="0"/>
                </a:tc>
              </a:tr>
              <a:tr h="423696">
                <a:tc>
                  <a:txBody>
                    <a:bodyPr/>
                    <a:lstStyle/>
                    <a:p>
                      <a:pPr marL="0" marR="0" algn="l">
                        <a:lnSpc>
                          <a:spcPct val="150000"/>
                        </a:lnSpc>
                        <a:spcBef>
                          <a:spcPts val="0"/>
                        </a:spcBef>
                        <a:spcAft>
                          <a:spcPts val="0"/>
                        </a:spcAft>
                      </a:pPr>
                      <a:r>
                        <a:rPr lang="en-US" sz="800">
                          <a:effectLst/>
                        </a:rPr>
                        <a:t>ContactNumber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ContactNumber</a:t>
                      </a:r>
                      <a:endParaRPr lang="en-US" sz="600">
                        <a:effectLst/>
                      </a:endParaRPr>
                    </a:p>
                    <a:p>
                      <a:pPr marL="0" marR="0" algn="l">
                        <a:lnSpc>
                          <a:spcPct val="150000"/>
                        </a:lnSpc>
                        <a:spcBef>
                          <a:spcPts val="0"/>
                        </a:spcBef>
                        <a:spcAft>
                          <a:spcPts val="0"/>
                        </a:spcAft>
                      </a:pPr>
                      <a:r>
                        <a:rPr lang="en-US" sz="800">
                          <a:effectLst/>
                        </a:rPr>
                        <a:t>Of  Officer</a:t>
                      </a:r>
                      <a:endParaRPr lang="en-US" sz="600">
                        <a:effectLst/>
                        <a:latin typeface="Calibri"/>
                        <a:ea typeface="Calibri"/>
                        <a:cs typeface="Times New Roman"/>
                      </a:endParaRPr>
                    </a:p>
                  </a:txBody>
                  <a:tcPr marL="38794" marR="38794" marT="0" marB="0"/>
                </a:tc>
              </a:tr>
              <a:tr h="211849">
                <a:tc>
                  <a:txBody>
                    <a:bodyPr/>
                    <a:lstStyle/>
                    <a:p>
                      <a:pPr marL="0" marR="0" algn="l">
                        <a:lnSpc>
                          <a:spcPct val="150000"/>
                        </a:lnSpc>
                        <a:spcBef>
                          <a:spcPts val="0"/>
                        </a:spcBef>
                        <a:spcAft>
                          <a:spcPts val="0"/>
                        </a:spcAft>
                      </a:pPr>
                      <a:r>
                        <a:rPr lang="en-US" sz="800">
                          <a:effectLst/>
                        </a:rPr>
                        <a:t>EmailId</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EmaiId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Password</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Password of  Officer</a:t>
                      </a:r>
                      <a:endParaRPr lang="en-US" sz="600">
                        <a:effectLst/>
                        <a:latin typeface="Calibri"/>
                        <a:ea typeface="Calibri"/>
                        <a:cs typeface="Times New Roman"/>
                      </a:endParaRPr>
                    </a:p>
                  </a:txBody>
                  <a:tcPr marL="38794" marR="38794" marT="0" marB="0"/>
                </a:tc>
              </a:tr>
              <a:tr h="419429">
                <a:tc>
                  <a:txBody>
                    <a:bodyPr/>
                    <a:lstStyle/>
                    <a:p>
                      <a:pPr marL="0" marR="0" algn="l">
                        <a:lnSpc>
                          <a:spcPct val="150000"/>
                        </a:lnSpc>
                        <a:spcBef>
                          <a:spcPts val="0"/>
                        </a:spcBef>
                        <a:spcAft>
                          <a:spcPts val="0"/>
                        </a:spcAft>
                      </a:pPr>
                      <a:r>
                        <a:rPr lang="en-US" sz="800">
                          <a:effectLst/>
                        </a:rPr>
                        <a:t>OAdhar_number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Varchar</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50</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a:effectLst/>
                        </a:rPr>
                        <a:t>MUL(Unique)</a:t>
                      </a:r>
                      <a:endParaRPr lang="en-US" sz="600">
                        <a:effectLst/>
                        <a:latin typeface="Calibri"/>
                        <a:ea typeface="Calibri"/>
                        <a:cs typeface="Times New Roman"/>
                      </a:endParaRPr>
                    </a:p>
                  </a:txBody>
                  <a:tcPr marL="38794" marR="38794" marT="0" marB="0"/>
                </a:tc>
                <a:tc>
                  <a:txBody>
                    <a:bodyPr/>
                    <a:lstStyle/>
                    <a:p>
                      <a:pPr marL="0" marR="0" algn="l">
                        <a:lnSpc>
                          <a:spcPct val="150000"/>
                        </a:lnSpc>
                        <a:spcBef>
                          <a:spcPts val="0"/>
                        </a:spcBef>
                        <a:spcAft>
                          <a:spcPts val="0"/>
                        </a:spcAft>
                      </a:pPr>
                      <a:r>
                        <a:rPr lang="en-US" sz="800" dirty="0" err="1">
                          <a:effectLst/>
                        </a:rPr>
                        <a:t>Adhar_number</a:t>
                      </a:r>
                      <a:r>
                        <a:rPr lang="en-US" sz="800" dirty="0">
                          <a:effectLst/>
                        </a:rPr>
                        <a:t> of  Officer</a:t>
                      </a:r>
                      <a:endParaRPr lang="en-US" sz="600" dirty="0">
                        <a:effectLst/>
                        <a:latin typeface="Calibri"/>
                        <a:ea typeface="Calibri"/>
                        <a:cs typeface="Times New Roman"/>
                      </a:endParaRPr>
                    </a:p>
                  </a:txBody>
                  <a:tcPr marL="38794" marR="38794" marT="0" marB="0"/>
                </a:tc>
              </a:tr>
            </a:tbl>
          </a:graphicData>
        </a:graphic>
      </p:graphicFrame>
    </p:spTree>
    <p:extLst>
      <p:ext uri="{BB962C8B-B14F-4D97-AF65-F5344CB8AC3E}">
        <p14:creationId xmlns="" xmlns:p14="http://schemas.microsoft.com/office/powerpoint/2010/main" val="1384799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57200"/>
            <a:ext cx="8229600" cy="5550091"/>
          </a:xfrm>
        </p:spPr>
        <p:txBody>
          <a:bodyPr>
            <a:normAutofit/>
          </a:bodyPr>
          <a:lstStyle/>
          <a:p>
            <a:pPr marL="109728" indent="0">
              <a:buNone/>
            </a:pPr>
            <a:r>
              <a:rPr lang="en-US" sz="1400" b="1" dirty="0" smtClean="0">
                <a:latin typeface="Verdana" pitchFamily="34" charset="0"/>
                <a:ea typeface="Verdana" pitchFamily="34" charset="0"/>
              </a:rPr>
              <a:t>FIR File</a:t>
            </a:r>
          </a:p>
          <a:p>
            <a:pPr marL="109728" indent="0">
              <a:buNone/>
            </a:pPr>
            <a:endParaRPr lang="en-US" sz="1400" b="1" dirty="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356402986"/>
              </p:ext>
            </p:extLst>
          </p:nvPr>
        </p:nvGraphicFramePr>
        <p:xfrm>
          <a:off x="285720" y="1066795"/>
          <a:ext cx="8429684" cy="5029206"/>
        </p:xfrm>
        <a:graphic>
          <a:graphicData uri="http://schemas.openxmlformats.org/drawingml/2006/table">
            <a:tbl>
              <a:tblPr firstRow="1" firstCol="1" bandRow="1">
                <a:tableStyleId>{5C22544A-7EE6-4342-B048-85BDC9FD1C3A}</a:tableStyleId>
              </a:tblPr>
              <a:tblGrid>
                <a:gridCol w="2003322"/>
                <a:gridCol w="1099792"/>
                <a:gridCol w="820424"/>
                <a:gridCol w="1501165"/>
                <a:gridCol w="3004981"/>
              </a:tblGrid>
              <a:tr h="359229">
                <a:tc>
                  <a:txBody>
                    <a:bodyPr/>
                    <a:lstStyle/>
                    <a:p>
                      <a:pPr marL="0" marR="0" algn="l">
                        <a:lnSpc>
                          <a:spcPct val="150000"/>
                        </a:lnSpc>
                        <a:spcBef>
                          <a:spcPts val="0"/>
                        </a:spcBef>
                        <a:spcAft>
                          <a:spcPts val="0"/>
                        </a:spcAft>
                      </a:pPr>
                      <a:r>
                        <a:rPr lang="en-US" sz="700" dirty="0">
                          <a:effectLst/>
                        </a:rPr>
                        <a:t>Name</a:t>
                      </a:r>
                      <a:endParaRPr lang="en-US" sz="600" dirty="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Data</a:t>
                      </a:r>
                      <a:endParaRPr lang="en-US" sz="600">
                        <a:effectLst/>
                      </a:endParaRPr>
                    </a:p>
                    <a:p>
                      <a:pPr marL="0" marR="0" algn="l">
                        <a:lnSpc>
                          <a:spcPct val="150000"/>
                        </a:lnSpc>
                        <a:spcBef>
                          <a:spcPts val="0"/>
                        </a:spcBef>
                        <a:spcAft>
                          <a:spcPts val="0"/>
                        </a:spcAft>
                      </a:pPr>
                      <a:r>
                        <a:rPr lang="en-US" sz="700">
                          <a:effectLst/>
                        </a:rPr>
                        <a:t>Type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Size</a:t>
                      </a:r>
                      <a:endParaRPr lang="en-US" sz="600">
                        <a:effectLst/>
                        <a:latin typeface="Calibri"/>
                        <a:ea typeface="Calibri"/>
                        <a:cs typeface="Times New Roman"/>
                      </a:endParaRPr>
                    </a:p>
                  </a:txBody>
                  <a:tcPr marL="34637" marR="34637" marT="0" marB="0"/>
                </a:tc>
                <a:tc>
                  <a:txBody>
                    <a:bodyPr/>
                    <a:lstStyle/>
                    <a:p>
                      <a:pPr marL="0" marR="0" algn="ctr">
                        <a:lnSpc>
                          <a:spcPct val="150000"/>
                        </a:lnSpc>
                        <a:spcBef>
                          <a:spcPts val="0"/>
                        </a:spcBef>
                        <a:spcAft>
                          <a:spcPts val="0"/>
                        </a:spcAft>
                      </a:pPr>
                      <a:r>
                        <a:rPr lang="en-US" sz="700">
                          <a:effectLst/>
                        </a:rPr>
                        <a:t>Constraints</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Description</a:t>
                      </a:r>
                      <a:endParaRPr lang="en-US" sz="600">
                        <a:effectLst/>
                        <a:latin typeface="Calibri"/>
                        <a:ea typeface="Calibri"/>
                        <a:cs typeface="Times New Roman"/>
                      </a:endParaRPr>
                    </a:p>
                  </a:txBody>
                  <a:tcPr marL="34637" marR="34637" marT="0" marB="0"/>
                </a:tc>
              </a:tr>
              <a:tr h="538843">
                <a:tc>
                  <a:txBody>
                    <a:bodyPr/>
                    <a:lstStyle/>
                    <a:p>
                      <a:pPr marL="0" marR="0" algn="l">
                        <a:lnSpc>
                          <a:spcPct val="150000"/>
                        </a:lnSpc>
                        <a:spcBef>
                          <a:spcPts val="0"/>
                        </a:spcBef>
                        <a:spcAft>
                          <a:spcPts val="0"/>
                        </a:spcAft>
                      </a:pPr>
                      <a:r>
                        <a:rPr lang="en-US" sz="700">
                          <a:effectLst/>
                        </a:rPr>
                        <a:t>Fir_no</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5</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PK</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FIR no</a:t>
                      </a:r>
                      <a:endParaRPr lang="en-US" sz="600">
                        <a:effectLst/>
                      </a:endParaRPr>
                    </a:p>
                    <a:p>
                      <a:pPr marL="0" marR="0" algn="l">
                        <a:lnSpc>
                          <a:spcPct val="150000"/>
                        </a:lnSpc>
                        <a:spcBef>
                          <a:spcPts val="0"/>
                        </a:spcBef>
                        <a:spcAft>
                          <a:spcPts val="0"/>
                        </a:spcAft>
                      </a:pPr>
                      <a:r>
                        <a:rPr lang="en-US" sz="700">
                          <a:effectLst/>
                        </a:rPr>
                        <a:t> </a:t>
                      </a:r>
                      <a:endParaRPr lang="en-US" sz="600">
                        <a:effectLst/>
                      </a:endParaRPr>
                    </a:p>
                    <a:p>
                      <a:pPr marL="0" marR="0" algn="l">
                        <a:lnSpc>
                          <a:spcPct val="150000"/>
                        </a:lnSpc>
                        <a:spcBef>
                          <a:spcPts val="0"/>
                        </a:spcBef>
                        <a:spcAft>
                          <a:spcPts val="0"/>
                        </a:spcAft>
                      </a:pPr>
                      <a:r>
                        <a:rPr lang="en-US" sz="700">
                          <a:effectLst/>
                        </a:rPr>
                        <a:t> </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S_id</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5</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FK</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Id of supervisor</a:t>
                      </a:r>
                      <a:endParaRPr lang="en-US" sz="600">
                        <a:effectLst/>
                      </a:endParaRPr>
                    </a:p>
                    <a:p>
                      <a:pPr marL="0" marR="0" algn="l">
                        <a:lnSpc>
                          <a:spcPct val="150000"/>
                        </a:lnSpc>
                        <a:spcBef>
                          <a:spcPts val="0"/>
                        </a:spcBef>
                        <a:spcAft>
                          <a:spcPts val="0"/>
                        </a:spcAft>
                      </a:pPr>
                      <a:r>
                        <a:rPr lang="en-US" sz="700">
                          <a:effectLst/>
                        </a:rPr>
                        <a:t> </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G_id</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 </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5</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FK</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Id of Guest</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State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20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State of crime </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District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District of crime</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Act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Act of crime</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Section</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varchar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dirty="0">
                          <a:effectLst/>
                        </a:rPr>
                        <a:t>-</a:t>
                      </a:r>
                      <a:endParaRPr lang="en-US" sz="600" dirty="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Section of crime</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Year</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Numeric </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5,0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Current year</a:t>
                      </a:r>
                      <a:endParaRPr lang="en-US" sz="600">
                        <a:effectLst/>
                        <a:latin typeface="Calibri"/>
                        <a:ea typeface="Calibri"/>
                        <a:cs typeface="Times New Roman"/>
                      </a:endParaRPr>
                    </a:p>
                  </a:txBody>
                  <a:tcPr marL="34637" marR="34637" marT="0" marB="0"/>
                </a:tc>
              </a:tr>
              <a:tr h="179615">
                <a:tc>
                  <a:txBody>
                    <a:bodyPr/>
                    <a:lstStyle/>
                    <a:p>
                      <a:pPr marL="0" marR="0" algn="l">
                        <a:lnSpc>
                          <a:spcPct val="150000"/>
                        </a:lnSpc>
                        <a:spcBef>
                          <a:spcPts val="0"/>
                        </a:spcBef>
                        <a:spcAft>
                          <a:spcPts val="0"/>
                        </a:spcAft>
                      </a:pPr>
                      <a:r>
                        <a:rPr lang="en-US" sz="700">
                          <a:effectLst/>
                        </a:rPr>
                        <a:t>Date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dirty="0">
                          <a:effectLst/>
                        </a:rPr>
                        <a:t>10</a:t>
                      </a:r>
                      <a:endParaRPr lang="en-US" sz="600" dirty="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Current date</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Entry_no</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Numeric </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UNI</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Entry no of case in file</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Occurance_date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Date</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Date of occurances</a:t>
                      </a:r>
                      <a:endParaRPr lang="en-US" sz="600">
                        <a:effectLst/>
                        <a:latin typeface="Calibri"/>
                        <a:ea typeface="Calibri"/>
                        <a:cs typeface="Times New Roman"/>
                      </a:endParaRPr>
                    </a:p>
                  </a:txBody>
                  <a:tcPr marL="34637" marR="34637" marT="0" marB="0"/>
                </a:tc>
              </a:tr>
              <a:tr h="359229">
                <a:tc>
                  <a:txBody>
                    <a:bodyPr/>
                    <a:lstStyle/>
                    <a:p>
                      <a:pPr marL="0" marR="0" algn="ctr">
                        <a:lnSpc>
                          <a:spcPct val="150000"/>
                        </a:lnSpc>
                        <a:spcBef>
                          <a:spcPts val="0"/>
                        </a:spcBef>
                        <a:spcAft>
                          <a:spcPts val="0"/>
                        </a:spcAft>
                      </a:pPr>
                      <a:r>
                        <a:rPr lang="en-US" sz="700">
                          <a:effectLst/>
                        </a:rPr>
                        <a:t>Date_of_casefileatPS</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Date  </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Date of case registered in PS</a:t>
                      </a:r>
                      <a:endParaRPr lang="en-US" sz="600">
                        <a:effectLst/>
                        <a:latin typeface="Calibri"/>
                        <a:ea typeface="Calibri"/>
                        <a:cs typeface="Times New Roman"/>
                      </a:endParaRPr>
                    </a:p>
                  </a:txBody>
                  <a:tcPr marL="34637" marR="34637" marT="0" marB="0"/>
                </a:tc>
              </a:tr>
              <a:tr h="359229">
                <a:tc>
                  <a:txBody>
                    <a:bodyPr/>
                    <a:lstStyle/>
                    <a:p>
                      <a:pPr marL="0" marR="0" algn="l">
                        <a:lnSpc>
                          <a:spcPct val="150000"/>
                        </a:lnSpc>
                        <a:spcBef>
                          <a:spcPts val="0"/>
                        </a:spcBef>
                        <a:spcAft>
                          <a:spcPts val="0"/>
                        </a:spcAft>
                      </a:pPr>
                      <a:r>
                        <a:rPr lang="en-US" sz="700">
                          <a:effectLst/>
                        </a:rPr>
                        <a:t>Choukino</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Numeric </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a:effectLst/>
                        </a:rPr>
                        <a:t>10</a:t>
                      </a:r>
                      <a:endParaRPr lang="en-US" sz="60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dirty="0">
                          <a:effectLst/>
                        </a:rPr>
                        <a:t>UNI</a:t>
                      </a:r>
                      <a:endParaRPr lang="en-US" sz="600" dirty="0">
                        <a:effectLst/>
                        <a:latin typeface="Calibri"/>
                        <a:ea typeface="Calibri"/>
                        <a:cs typeface="Times New Roman"/>
                      </a:endParaRPr>
                    </a:p>
                  </a:txBody>
                  <a:tcPr marL="34637" marR="34637" marT="0" marB="0"/>
                </a:tc>
                <a:tc>
                  <a:txBody>
                    <a:bodyPr/>
                    <a:lstStyle/>
                    <a:p>
                      <a:pPr marL="0" marR="0" algn="l">
                        <a:lnSpc>
                          <a:spcPct val="150000"/>
                        </a:lnSpc>
                        <a:spcBef>
                          <a:spcPts val="0"/>
                        </a:spcBef>
                        <a:spcAft>
                          <a:spcPts val="0"/>
                        </a:spcAft>
                      </a:pPr>
                      <a:r>
                        <a:rPr lang="en-US" sz="700" dirty="0" err="1">
                          <a:effectLst/>
                        </a:rPr>
                        <a:t>Chouki</a:t>
                      </a:r>
                      <a:r>
                        <a:rPr lang="en-US" sz="700" dirty="0">
                          <a:effectLst/>
                        </a:rPr>
                        <a:t> no of police station</a:t>
                      </a:r>
                      <a:endParaRPr lang="en-US" sz="600" dirty="0">
                        <a:effectLst/>
                        <a:latin typeface="Calibri"/>
                        <a:ea typeface="Calibri"/>
                        <a:cs typeface="Times New Roman"/>
                      </a:endParaRPr>
                    </a:p>
                  </a:txBody>
                  <a:tcPr marL="34637" marR="34637" marT="0" marB="0"/>
                </a:tc>
              </a:tr>
            </a:tbl>
          </a:graphicData>
        </a:graphic>
      </p:graphicFrame>
      <p:sp>
        <p:nvSpPr>
          <p:cNvPr id="5" name="Rectangle 1"/>
          <p:cNvSpPr>
            <a:spLocks noChangeArrowheads="1"/>
          </p:cNvSpPr>
          <p:nvPr/>
        </p:nvSpPr>
        <p:spPr bwMode="auto">
          <a:xfrm>
            <a:off x="3041650" y="1481138"/>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146955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457200"/>
            <a:ext cx="8229600" cy="5550091"/>
          </a:xfrm>
        </p:spPr>
        <p:txBody>
          <a:bodyPr>
            <a:normAutofit/>
          </a:bodyPr>
          <a:lstStyle/>
          <a:p>
            <a:pPr marL="109728" indent="0">
              <a:buNone/>
            </a:pPr>
            <a:r>
              <a:rPr lang="en-US" sz="1400" b="1" dirty="0" smtClean="0">
                <a:latin typeface="Verdana" pitchFamily="34" charset="0"/>
                <a:ea typeface="Verdana" pitchFamily="34" charset="0"/>
              </a:rPr>
              <a:t>Information in case by guest</a:t>
            </a:r>
          </a:p>
          <a:p>
            <a:pPr marL="109728" indent="0">
              <a:buNone/>
            </a:pPr>
            <a:endParaRPr lang="en-US" sz="1400" b="1" dirty="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130676949"/>
              </p:ext>
            </p:extLst>
          </p:nvPr>
        </p:nvGraphicFramePr>
        <p:xfrm>
          <a:off x="838200" y="1295400"/>
          <a:ext cx="7162800" cy="1912844"/>
        </p:xfrm>
        <a:graphic>
          <a:graphicData uri="http://schemas.openxmlformats.org/drawingml/2006/table">
            <a:tbl>
              <a:tblPr firstRow="1" firstCol="1" bandRow="1">
                <a:tableStyleId>{5C22544A-7EE6-4342-B048-85BDC9FD1C3A}</a:tableStyleId>
              </a:tblPr>
              <a:tblGrid>
                <a:gridCol w="1672094"/>
                <a:gridCol w="1220909"/>
                <a:gridCol w="697110"/>
                <a:gridCol w="1279003"/>
                <a:gridCol w="2293684"/>
              </a:tblGrid>
              <a:tr h="541244">
                <a:tc>
                  <a:txBody>
                    <a:bodyPr/>
                    <a:lstStyle/>
                    <a:p>
                      <a:pPr marL="0" marR="0" algn="l">
                        <a:lnSpc>
                          <a:spcPct val="150000"/>
                        </a:lnSpc>
                        <a:spcBef>
                          <a:spcPts val="0"/>
                        </a:spcBef>
                        <a:spcAft>
                          <a:spcPts val="0"/>
                        </a:spcAft>
                      </a:pPr>
                      <a:r>
                        <a:rPr lang="en-IN" sz="1200" smtClean="0">
                          <a:effectLst/>
                          <a:latin typeface="+mn-lt"/>
                        </a:rPr>
                        <a:t>Name</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Data Type</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Size</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Constraints</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Description</a:t>
                      </a:r>
                      <a:endParaRPr lang="en-US" sz="1200">
                        <a:effectLst/>
                        <a:latin typeface="+mn-lt"/>
                        <a:ea typeface="Calibri"/>
                        <a:cs typeface="Times New Roman"/>
                      </a:endParaRPr>
                    </a:p>
                  </a:txBody>
                  <a:tcPr marL="68580" marR="68580" marT="0" marB="0"/>
                </a:tc>
              </a:tr>
              <a:tr h="258856">
                <a:tc>
                  <a:txBody>
                    <a:bodyPr/>
                    <a:lstStyle/>
                    <a:p>
                      <a:pPr marL="0" marR="0" algn="l">
                        <a:lnSpc>
                          <a:spcPct val="150000"/>
                        </a:lnSpc>
                        <a:spcBef>
                          <a:spcPts val="0"/>
                        </a:spcBef>
                        <a:spcAft>
                          <a:spcPts val="0"/>
                        </a:spcAft>
                      </a:pPr>
                      <a:r>
                        <a:rPr lang="en-IN" sz="1200" smtClean="0">
                          <a:effectLst/>
                          <a:latin typeface="+mn-lt"/>
                          <a:ea typeface="+mn-ea"/>
                          <a:cs typeface="+mn-cs"/>
                        </a:rPr>
                        <a:t>Case_id</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Int</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5</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ea typeface="+mn-ea"/>
                          <a:cs typeface="+mn-cs"/>
                        </a:rPr>
                        <a:t>FK</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dirty="0" smtClean="0">
                          <a:effectLst/>
                          <a:latin typeface="+mn-lt"/>
                        </a:rPr>
                        <a:t>Id of case</a:t>
                      </a:r>
                      <a:endParaRPr lang="en-US" sz="1200" dirty="0">
                        <a:effectLst/>
                        <a:latin typeface="+mn-lt"/>
                        <a:ea typeface="Calibri"/>
                        <a:cs typeface="Times New Roman"/>
                      </a:endParaRPr>
                    </a:p>
                  </a:txBody>
                  <a:tcPr marL="68580" marR="68580" marT="0" marB="0"/>
                </a:tc>
              </a:tr>
              <a:tr h="541244">
                <a:tc>
                  <a:txBody>
                    <a:bodyPr/>
                    <a:lstStyle/>
                    <a:p>
                      <a:pPr marL="0" marR="0" algn="l">
                        <a:lnSpc>
                          <a:spcPct val="150000"/>
                        </a:lnSpc>
                        <a:spcBef>
                          <a:spcPts val="0"/>
                        </a:spcBef>
                        <a:spcAft>
                          <a:spcPts val="0"/>
                        </a:spcAft>
                      </a:pPr>
                      <a:r>
                        <a:rPr lang="en-IN" sz="1200" smtClean="0">
                          <a:effectLst/>
                          <a:latin typeface="+mn-lt"/>
                        </a:rPr>
                        <a:t>image</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Varchar</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 </a:t>
                      </a:r>
                      <a:endParaRPr lang="en-US" sz="1200" smtClean="0">
                        <a:effectLst/>
                        <a:latin typeface="+mn-lt"/>
                      </a:endParaRPr>
                    </a:p>
                    <a:p>
                      <a:pPr marL="0" marR="0" algn="l">
                        <a:lnSpc>
                          <a:spcPct val="150000"/>
                        </a:lnSpc>
                        <a:spcBef>
                          <a:spcPts val="0"/>
                        </a:spcBef>
                        <a:spcAft>
                          <a:spcPts val="0"/>
                        </a:spcAft>
                      </a:pPr>
                      <a:r>
                        <a:rPr lang="en-IN" sz="1200" smtClean="0">
                          <a:effectLst/>
                          <a:latin typeface="+mn-lt"/>
                        </a:rPr>
                        <a:t>5</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FK</a:t>
                      </a:r>
                      <a:endParaRPr lang="en-US" sz="1200">
                        <a:effectLst/>
                        <a:latin typeface="+mn-lt"/>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200" dirty="0" smtClean="0">
                          <a:effectLst/>
                          <a:latin typeface="+mn-lt"/>
                          <a:ea typeface="+mn-ea"/>
                          <a:cs typeface="+mn-cs"/>
                        </a:rPr>
                        <a:t>Evidence</a:t>
                      </a:r>
                      <a:endParaRPr lang="en-US" sz="1200" dirty="0" smtClean="0">
                        <a:effectLst/>
                        <a:latin typeface="+mn-lt"/>
                        <a:ea typeface="Calibri"/>
                        <a:cs typeface="Times New Roman"/>
                      </a:endParaRPr>
                    </a:p>
                    <a:p>
                      <a:pPr marL="0" marR="0" algn="l">
                        <a:lnSpc>
                          <a:spcPct val="150000"/>
                        </a:lnSpc>
                        <a:spcBef>
                          <a:spcPts val="0"/>
                        </a:spcBef>
                        <a:spcAft>
                          <a:spcPts val="0"/>
                        </a:spcAft>
                      </a:pPr>
                      <a:endParaRPr lang="en-US" sz="1200" dirty="0">
                        <a:effectLst/>
                        <a:latin typeface="+mn-lt"/>
                        <a:ea typeface="Calibri"/>
                        <a:cs typeface="Times New Roman"/>
                      </a:endParaRPr>
                    </a:p>
                  </a:txBody>
                  <a:tcPr marL="68580" marR="68580" marT="0" marB="0"/>
                </a:tc>
              </a:tr>
              <a:tr h="258856">
                <a:tc>
                  <a:txBody>
                    <a:bodyPr/>
                    <a:lstStyle/>
                    <a:p>
                      <a:pPr marL="0" marR="0" algn="l">
                        <a:lnSpc>
                          <a:spcPct val="150000"/>
                        </a:lnSpc>
                        <a:spcBef>
                          <a:spcPts val="0"/>
                        </a:spcBef>
                        <a:spcAft>
                          <a:spcPts val="0"/>
                        </a:spcAft>
                      </a:pPr>
                      <a:r>
                        <a:rPr lang="en-IN" sz="1200" dirty="0" smtClean="0">
                          <a:effectLst/>
                          <a:latin typeface="+mn-lt"/>
                        </a:rPr>
                        <a:t>Info</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Varchar</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50</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smtClean="0">
                          <a:effectLst/>
                          <a:latin typeface="+mn-lt"/>
                        </a:rPr>
                        <a:t>-</a:t>
                      </a:r>
                      <a:endParaRPr lang="en-US" sz="120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IN" sz="1200" dirty="0" smtClean="0">
                          <a:effectLst/>
                          <a:latin typeface="+mn-lt"/>
                        </a:rPr>
                        <a:t>Description of</a:t>
                      </a:r>
                      <a:r>
                        <a:rPr lang="en-IN" sz="1200" baseline="0" dirty="0" smtClean="0">
                          <a:effectLst/>
                          <a:latin typeface="+mn-lt"/>
                        </a:rPr>
                        <a:t> evidence</a:t>
                      </a:r>
                      <a:endParaRPr lang="en-US" sz="1200" dirty="0">
                        <a:effectLst/>
                        <a:latin typeface="+mn-lt"/>
                        <a:ea typeface="Calibri"/>
                        <a:cs typeface="Times New Roman"/>
                      </a:endParaRPr>
                    </a:p>
                  </a:txBody>
                  <a:tcPr marL="68580" marR="68580" marT="0" marB="0"/>
                </a:tc>
              </a:tr>
              <a:tr h="258856">
                <a:tc>
                  <a:txBody>
                    <a:bodyPr/>
                    <a:lstStyle/>
                    <a:p>
                      <a:pPr marL="0" marR="0" algn="l">
                        <a:lnSpc>
                          <a:spcPct val="150000"/>
                        </a:lnSpc>
                        <a:spcBef>
                          <a:spcPts val="0"/>
                        </a:spcBef>
                        <a:spcAft>
                          <a:spcPts val="0"/>
                        </a:spcAft>
                      </a:pPr>
                      <a:r>
                        <a:rPr lang="en-US" sz="1200" dirty="0" err="1" smtClean="0">
                          <a:effectLst/>
                          <a:latin typeface="+mn-lt"/>
                          <a:ea typeface="Calibri"/>
                          <a:cs typeface="Times New Roman"/>
                        </a:rPr>
                        <a:t>Guest_id</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US" sz="1200" dirty="0" smtClean="0">
                          <a:effectLst/>
                          <a:latin typeface="+mn-lt"/>
                          <a:ea typeface="Calibri"/>
                          <a:cs typeface="Times New Roman"/>
                        </a:rPr>
                        <a:t>12</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US" sz="1200" dirty="0" smtClean="0">
                          <a:effectLst/>
                          <a:latin typeface="+mn-lt"/>
                          <a:ea typeface="Calibri"/>
                          <a:cs typeface="Times New Roman"/>
                        </a:rPr>
                        <a:t>5</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US" sz="1200" dirty="0" smtClean="0">
                          <a:effectLst/>
                          <a:latin typeface="+mn-lt"/>
                          <a:ea typeface="Calibri"/>
                          <a:cs typeface="Times New Roman"/>
                        </a:rPr>
                        <a:t>FK</a:t>
                      </a:r>
                      <a:endParaRPr lang="en-US" sz="1200" dirty="0">
                        <a:effectLst/>
                        <a:latin typeface="+mn-lt"/>
                        <a:ea typeface="Calibri"/>
                        <a:cs typeface="Times New Roman"/>
                      </a:endParaRPr>
                    </a:p>
                  </a:txBody>
                  <a:tcPr marL="68580" marR="68580" marT="0" marB="0"/>
                </a:tc>
                <a:tc>
                  <a:txBody>
                    <a:bodyPr/>
                    <a:lstStyle/>
                    <a:p>
                      <a:pPr marL="0" marR="0" algn="l">
                        <a:lnSpc>
                          <a:spcPct val="150000"/>
                        </a:lnSpc>
                        <a:spcBef>
                          <a:spcPts val="0"/>
                        </a:spcBef>
                        <a:spcAft>
                          <a:spcPts val="0"/>
                        </a:spcAft>
                      </a:pPr>
                      <a:r>
                        <a:rPr lang="en-US" sz="1200" dirty="0" smtClean="0">
                          <a:effectLst/>
                          <a:latin typeface="+mn-lt"/>
                          <a:ea typeface="Calibri"/>
                          <a:cs typeface="Times New Roman"/>
                        </a:rPr>
                        <a:t>Id of guest who add this information</a:t>
                      </a:r>
                      <a:endParaRPr lang="en-US" sz="1200" dirty="0">
                        <a:effectLst/>
                        <a:latin typeface="+mn-lt"/>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263070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Screens</a:t>
            </a:r>
            <a:endParaRPr lang="en-US" dirty="0"/>
          </a:p>
        </p:txBody>
      </p:sp>
      <p:sp>
        <p:nvSpPr>
          <p:cNvPr id="2" name="Content Placeholder 1"/>
          <p:cNvSpPr>
            <a:spLocks noGrp="1"/>
          </p:cNvSpPr>
          <p:nvPr>
            <p:ph sz="quarter" idx="1"/>
          </p:nvPr>
        </p:nvSpPr>
        <p:spPr/>
        <p:txBody>
          <a:bodyPr>
            <a:normAutofit/>
          </a:bodyPr>
          <a:lstStyle/>
          <a:p>
            <a:pPr marL="109728" indent="0">
              <a:buNone/>
            </a:pPr>
            <a:r>
              <a:rPr lang="en-US" sz="1400" b="1" dirty="0" smtClean="0">
                <a:latin typeface="Verdana" pitchFamily="34" charset="0"/>
                <a:ea typeface="Verdana" pitchFamily="34" charset="0"/>
              </a:rPr>
              <a:t>Login for Admin and employee</a:t>
            </a:r>
          </a:p>
          <a:p>
            <a:pPr marL="109728" indent="0">
              <a:buNone/>
            </a:pPr>
            <a:endParaRPr lang="en-US" sz="1400" b="1" dirty="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p:txBody>
      </p:sp>
      <p:pic>
        <p:nvPicPr>
          <p:cNvPr id="11266" name="Picture 2" descr="C:\Users\admin\Pictures\Screenshots\Screenshot (2).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2133600"/>
            <a:ext cx="6282586"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57039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dmin\Pictures\Screenshots\Screenshot (3).png"/>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34075" y="152400"/>
            <a:ext cx="4743649" cy="2667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685800" y="3181806"/>
            <a:ext cx="2561920" cy="276999"/>
          </a:xfrm>
          <a:prstGeom prst="rect">
            <a:avLst/>
          </a:prstGeom>
        </p:spPr>
        <p:txBody>
          <a:bodyPr wrap="none">
            <a:spAutoFit/>
          </a:bodyPr>
          <a:lstStyle/>
          <a:p>
            <a:r>
              <a:rPr lang="en-US" sz="1200" b="1" dirty="0" smtClean="0">
                <a:latin typeface="Verdana" pitchFamily="34" charset="0"/>
                <a:ea typeface="Verdana" pitchFamily="34" charset="0"/>
              </a:rPr>
              <a:t>Employee registration form</a:t>
            </a:r>
            <a:endParaRPr lang="en-US" sz="1200" dirty="0"/>
          </a:p>
        </p:txBody>
      </p:sp>
      <p:pic>
        <p:nvPicPr>
          <p:cNvPr id="12291" name="Picture 3" descr="C:\Users\admin\Pictures\Screenshots\Screenshot (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66760" y="3581400"/>
            <a:ext cx="4891240" cy="30114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74227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52400"/>
            <a:ext cx="8229600" cy="5854891"/>
          </a:xfrm>
        </p:spPr>
        <p:txBody>
          <a:bodyPr>
            <a:normAutofit/>
          </a:bodyPr>
          <a:lstStyle/>
          <a:p>
            <a:pPr marL="109728" indent="0">
              <a:buNone/>
            </a:pPr>
            <a:r>
              <a:rPr lang="en-US" sz="1400" b="1" dirty="0" smtClean="0">
                <a:latin typeface="Verdana" pitchFamily="34" charset="0"/>
                <a:ea typeface="Verdana" pitchFamily="34" charset="0"/>
              </a:rPr>
              <a:t>Employee Authentication by Admin</a:t>
            </a: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Username and</a:t>
            </a:r>
            <a:r>
              <a:rPr lang="en-US" sz="1400" b="1" dirty="0">
                <a:latin typeface="Verdana" pitchFamily="34" charset="0"/>
                <a:ea typeface="Verdana" pitchFamily="34" charset="0"/>
              </a:rPr>
              <a:t> </a:t>
            </a:r>
            <a:r>
              <a:rPr lang="en-US" sz="1400" b="1" dirty="0" smtClean="0">
                <a:latin typeface="Verdana" pitchFamily="34" charset="0"/>
                <a:ea typeface="Verdana" pitchFamily="34" charset="0"/>
              </a:rPr>
              <a:t>password provided by admin</a:t>
            </a:r>
            <a:endParaRPr lang="en-US" sz="1400" b="1" dirty="0">
              <a:latin typeface="Verdana" pitchFamily="34" charset="0"/>
              <a:ea typeface="Verdana" pitchFamily="34" charset="0"/>
            </a:endParaRPr>
          </a:p>
        </p:txBody>
      </p:sp>
      <p:pic>
        <p:nvPicPr>
          <p:cNvPr id="13314" name="Picture 2" descr="C:\Users\admin\Pictures\Screenshots\Screenshot (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602673"/>
            <a:ext cx="4724400" cy="2656178"/>
          </a:xfrm>
          <a:prstGeom prst="rect">
            <a:avLst/>
          </a:prstGeom>
          <a:noFill/>
          <a:extLst>
            <a:ext uri="{909E8E84-426E-40DD-AFC4-6F175D3DCCD1}">
              <a14:hiddenFill xmlns="" xmlns:a14="http://schemas.microsoft.com/office/drawing/2010/main">
                <a:solidFill>
                  <a:srgbClr val="FFFFFF"/>
                </a:solidFill>
              </a14:hiddenFill>
            </a:ext>
          </a:extLst>
        </p:spPr>
      </p:pic>
      <p:pic>
        <p:nvPicPr>
          <p:cNvPr id="13315" name="Picture 3" descr="C:\Users\admin\Pictures\Screenshots\Screenshot (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14546" y="4000504"/>
            <a:ext cx="4675909" cy="2590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3038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sz="quarter" idx="1"/>
          </p:nvPr>
        </p:nvSpPr>
        <p:spPr/>
        <p:txBody>
          <a:bodyPr/>
          <a:lstStyle/>
          <a:p>
            <a:r>
              <a:rPr lang="en-US" dirty="0"/>
              <a:t> Modern science and technology has revolutionized the field of crime solving and has made the process much faster and more reliable. The word Forensic refers to all the science and technology used in the solving of crime. The aim of this system is to manage the large volumes of data that are produced in the process of solving crimes by the application of scientific methods and modern technology.</a:t>
            </a:r>
          </a:p>
        </p:txBody>
      </p:sp>
    </p:spTree>
    <p:extLst>
      <p:ext uri="{BB962C8B-B14F-4D97-AF65-F5344CB8AC3E}">
        <p14:creationId xmlns="" xmlns:p14="http://schemas.microsoft.com/office/powerpoint/2010/main" val="3467030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dmin\Pictures\mailimage.jpg"/>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6600" y="304800"/>
            <a:ext cx="2133600" cy="300216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143000" y="3537466"/>
            <a:ext cx="3903633" cy="307777"/>
          </a:xfrm>
          <a:prstGeom prst="rect">
            <a:avLst/>
          </a:prstGeom>
        </p:spPr>
        <p:txBody>
          <a:bodyPr wrap="none">
            <a:spAutoFit/>
          </a:bodyPr>
          <a:lstStyle/>
          <a:p>
            <a:r>
              <a:rPr lang="en-US" sz="1400" b="1" dirty="0" smtClean="0">
                <a:latin typeface="Verdana" pitchFamily="34" charset="0"/>
                <a:ea typeface="Verdana" pitchFamily="34" charset="0"/>
              </a:rPr>
              <a:t>Admin Panel -  Registered Employee </a:t>
            </a:r>
            <a:endParaRPr lang="en-US" sz="1400" dirty="0"/>
          </a:p>
        </p:txBody>
      </p:sp>
      <p:pic>
        <p:nvPicPr>
          <p:cNvPr id="14339" name="Picture 3" descr="C:\Users\admin\Pictures\Screenshots\Screenshot (6).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7400" y="3866025"/>
            <a:ext cx="5025267" cy="28253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32622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28600"/>
            <a:ext cx="8229600" cy="5778691"/>
          </a:xfrm>
        </p:spPr>
        <p:txBody>
          <a:bodyPr>
            <a:normAutofit/>
          </a:bodyPr>
          <a:lstStyle/>
          <a:p>
            <a:pPr marL="109728" indent="0">
              <a:buNone/>
            </a:pPr>
            <a:r>
              <a:rPr lang="en-US" sz="1400" b="1" dirty="0" smtClean="0">
                <a:latin typeface="Verdana" pitchFamily="34" charset="0"/>
                <a:ea typeface="Verdana" pitchFamily="34" charset="0"/>
              </a:rPr>
              <a:t>Officer Table</a:t>
            </a: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Guest Table</a:t>
            </a:r>
            <a:endParaRPr lang="en-US" sz="1400" b="1" dirty="0">
              <a:latin typeface="Verdana" pitchFamily="34" charset="0"/>
              <a:ea typeface="Verdana" pitchFamily="34" charset="0"/>
            </a:endParaRPr>
          </a:p>
        </p:txBody>
      </p:sp>
      <p:pic>
        <p:nvPicPr>
          <p:cNvPr id="15362" name="Picture 2" descr="C:\Users\admin\Pictures\Screenshots\Screenshot (10).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600" y="635364"/>
            <a:ext cx="4343400" cy="2441970"/>
          </a:xfrm>
          <a:prstGeom prst="rect">
            <a:avLst/>
          </a:prstGeom>
          <a:noFill/>
          <a:extLst>
            <a:ext uri="{909E8E84-426E-40DD-AFC4-6F175D3DCCD1}">
              <a14:hiddenFill xmlns="" xmlns:a14="http://schemas.microsoft.com/office/drawing/2010/main">
                <a:solidFill>
                  <a:srgbClr val="FFFFFF"/>
                </a:solidFill>
              </a14:hiddenFill>
            </a:ext>
          </a:extLst>
        </p:spPr>
      </p:pic>
      <p:pic>
        <p:nvPicPr>
          <p:cNvPr id="15363" name="Picture 3" descr="C:\Users\admin\Pictures\Screenshots\Screenshot (1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33601" y="3886200"/>
            <a:ext cx="4343400" cy="2590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80004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28600"/>
            <a:ext cx="8229600" cy="5778691"/>
          </a:xfrm>
        </p:spPr>
        <p:txBody>
          <a:bodyPr>
            <a:normAutofit/>
          </a:bodyPr>
          <a:lstStyle/>
          <a:p>
            <a:pPr marL="109728" indent="0">
              <a:buNone/>
            </a:pPr>
            <a:r>
              <a:rPr lang="en-US" sz="1400" b="1" dirty="0" smtClean="0">
                <a:latin typeface="Verdana" pitchFamily="34" charset="0"/>
                <a:ea typeface="Verdana" pitchFamily="34" charset="0"/>
              </a:rPr>
              <a:t>Case Files for Admin – FIR</a:t>
            </a:r>
          </a:p>
          <a:p>
            <a:pPr marL="109728" indent="0">
              <a:buNone/>
            </a:pPr>
            <a:endParaRPr lang="en-US" sz="1400" b="1" dirty="0">
              <a:latin typeface="Verdana" pitchFamily="34" charset="0"/>
              <a:ea typeface="Verdana" pitchFamily="34" charset="0"/>
            </a:endParaRPr>
          </a:p>
        </p:txBody>
      </p:sp>
      <p:pic>
        <p:nvPicPr>
          <p:cNvPr id="16386" name="Picture 2" descr="C:\Users\admin\Pictures\Screenshots\Screenshot (1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1" y="651165"/>
            <a:ext cx="4669721" cy="2625436"/>
          </a:xfrm>
          <a:prstGeom prst="rect">
            <a:avLst/>
          </a:prstGeom>
          <a:noFill/>
          <a:extLst>
            <a:ext uri="{909E8E84-426E-40DD-AFC4-6F175D3DCCD1}">
              <a14:hiddenFill xmlns="" xmlns:a14="http://schemas.microsoft.com/office/drawing/2010/main">
                <a:solidFill>
                  <a:srgbClr val="FFFFFF"/>
                </a:solidFill>
              </a14:hiddenFill>
            </a:ext>
          </a:extLst>
        </p:spPr>
      </p:pic>
      <p:pic>
        <p:nvPicPr>
          <p:cNvPr id="16388" name="Picture 4" descr="C:\Users\admin\Pictures\Screenshots\Screenshot (1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7401" y="3810000"/>
            <a:ext cx="4745921" cy="251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19581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81000"/>
            <a:ext cx="8229600" cy="5626291"/>
          </a:xfrm>
        </p:spPr>
        <p:txBody>
          <a:bodyPr/>
          <a:lstStyle/>
          <a:p>
            <a:pPr marL="109728" indent="0">
              <a:buNone/>
            </a:pPr>
            <a:r>
              <a:rPr lang="en-US" sz="1400" b="1" dirty="0">
                <a:latin typeface="Verdana" pitchFamily="34" charset="0"/>
                <a:ea typeface="Verdana" pitchFamily="34" charset="0"/>
              </a:rPr>
              <a:t>Case Files for Admin – </a:t>
            </a:r>
            <a:r>
              <a:rPr lang="en-US" sz="1400" b="1" dirty="0" smtClean="0">
                <a:latin typeface="Verdana" pitchFamily="34" charset="0"/>
                <a:ea typeface="Verdana" pitchFamily="34" charset="0"/>
              </a:rPr>
              <a:t>NCR</a:t>
            </a:r>
          </a:p>
          <a:p>
            <a:pPr marL="109728" indent="0">
              <a:buNone/>
            </a:pPr>
            <a:endParaRPr lang="en-US" sz="1400" b="1" dirty="0">
              <a:latin typeface="Verdana" pitchFamily="34" charset="0"/>
              <a:ea typeface="Verdana" pitchFamily="34" charset="0"/>
            </a:endParaRPr>
          </a:p>
          <a:p>
            <a:pPr marL="109728" indent="0">
              <a:buNone/>
            </a:pPr>
            <a:endParaRPr lang="en-US" dirty="0"/>
          </a:p>
        </p:txBody>
      </p:sp>
      <p:pic>
        <p:nvPicPr>
          <p:cNvPr id="17410" name="Picture 2" descr="C:\Users\admin\Pictures\Screenshots\Screenshot (16).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868680"/>
            <a:ext cx="5334000" cy="2441970"/>
          </a:xfrm>
          <a:prstGeom prst="rect">
            <a:avLst/>
          </a:prstGeom>
          <a:noFill/>
          <a:extLst>
            <a:ext uri="{909E8E84-426E-40DD-AFC4-6F175D3DCCD1}">
              <a14:hiddenFill xmlns="" xmlns:a14="http://schemas.microsoft.com/office/drawing/2010/main">
                <a:solidFill>
                  <a:srgbClr val="FFFFFF"/>
                </a:solidFill>
              </a14:hiddenFill>
            </a:ext>
          </a:extLst>
        </p:spPr>
      </p:pic>
      <p:pic>
        <p:nvPicPr>
          <p:cNvPr id="17411" name="Picture 3" descr="C:\Users\admin\Pictures\Screenshots\Screenshot (1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3657600"/>
            <a:ext cx="5334001" cy="30578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09232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52400"/>
            <a:ext cx="8229600" cy="5854891"/>
          </a:xfrm>
        </p:spPr>
        <p:txBody>
          <a:bodyPr>
            <a:normAutofit/>
          </a:bodyPr>
          <a:lstStyle/>
          <a:p>
            <a:r>
              <a:rPr lang="en-US" sz="1400" b="1" dirty="0" smtClean="0">
                <a:latin typeface="Verdana" pitchFamily="34" charset="0"/>
                <a:ea typeface="Verdana" pitchFamily="34" charset="0"/>
              </a:rPr>
              <a:t>FIR Form</a:t>
            </a:r>
            <a:endParaRPr lang="en-US" sz="1400" b="1" dirty="0">
              <a:latin typeface="Verdana" pitchFamily="34" charset="0"/>
              <a:ea typeface="Verdana" pitchFamily="34" charset="0"/>
            </a:endParaRPr>
          </a:p>
        </p:txBody>
      </p:sp>
      <p:pic>
        <p:nvPicPr>
          <p:cNvPr id="18434" name="Picture 2" descr="C:\Users\admin\Pictures\Screenshots\Screenshot (1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685800"/>
            <a:ext cx="4608115" cy="2590800"/>
          </a:xfrm>
          <a:prstGeom prst="rect">
            <a:avLst/>
          </a:prstGeom>
          <a:noFill/>
          <a:extLst>
            <a:ext uri="{909E8E84-426E-40DD-AFC4-6F175D3DCCD1}">
              <a14:hiddenFill xmlns="" xmlns:a14="http://schemas.microsoft.com/office/drawing/2010/main">
                <a:solidFill>
                  <a:srgbClr val="FFFFFF"/>
                </a:solidFill>
              </a14:hiddenFill>
            </a:ext>
          </a:extLst>
        </p:spPr>
      </p:pic>
      <p:pic>
        <p:nvPicPr>
          <p:cNvPr id="18435" name="Picture 3" descr="C:\Users\admin\Pictures\Screenshots\Screenshot (1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0" y="3581400"/>
            <a:ext cx="4608115" cy="2667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03092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dmin\Pictures\Screenshots\Screenshot (21).png"/>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81200" y="304800"/>
            <a:ext cx="5105400" cy="2870386"/>
          </a:xfrm>
          <a:prstGeom prst="rect">
            <a:avLst/>
          </a:prstGeom>
          <a:noFill/>
          <a:extLst>
            <a:ext uri="{909E8E84-426E-40DD-AFC4-6F175D3DCCD1}">
              <a14:hiddenFill xmlns="" xmlns:a14="http://schemas.microsoft.com/office/drawing/2010/main">
                <a:solidFill>
                  <a:srgbClr val="FFFFFF"/>
                </a:solidFill>
              </a14:hiddenFill>
            </a:ext>
          </a:extLst>
        </p:spPr>
      </p:pic>
      <p:pic>
        <p:nvPicPr>
          <p:cNvPr id="19459" name="Picture 3" descr="C:\Users\admin\Pictures\Screenshots\Screenshot (22).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05000" y="3657600"/>
            <a:ext cx="5181600" cy="2590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0002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6200"/>
            <a:ext cx="8229600" cy="5931091"/>
          </a:xfrm>
        </p:spPr>
        <p:txBody>
          <a:bodyPr/>
          <a:lstStyle/>
          <a:p>
            <a:pPr marL="109728" indent="0">
              <a:buNone/>
            </a:pPr>
            <a:r>
              <a:rPr lang="en-US" sz="1400" b="1" dirty="0" smtClean="0">
                <a:latin typeface="Verdana" pitchFamily="34" charset="0"/>
                <a:ea typeface="Verdana" pitchFamily="34" charset="0"/>
              </a:rPr>
              <a:t>NCR Form</a:t>
            </a: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Add guest in case file</a:t>
            </a:r>
            <a:endParaRPr lang="en-US" sz="1400" b="1" dirty="0">
              <a:latin typeface="Verdana" pitchFamily="34" charset="0"/>
              <a:ea typeface="Verdana" pitchFamily="34" charset="0"/>
            </a:endParaRPr>
          </a:p>
        </p:txBody>
      </p:sp>
      <p:pic>
        <p:nvPicPr>
          <p:cNvPr id="20482" name="Picture 2" descr="C:\Users\admin\Pictures\Screenshots\Screenshot (2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86333" y="457199"/>
            <a:ext cx="5029200" cy="2827545"/>
          </a:xfrm>
          <a:prstGeom prst="rect">
            <a:avLst/>
          </a:prstGeom>
          <a:noFill/>
          <a:extLst>
            <a:ext uri="{909E8E84-426E-40DD-AFC4-6F175D3DCCD1}">
              <a14:hiddenFill xmlns="" xmlns:a14="http://schemas.microsoft.com/office/drawing/2010/main">
                <a:solidFill>
                  <a:srgbClr val="FFFFFF"/>
                </a:solidFill>
              </a14:hiddenFill>
            </a:ext>
          </a:extLst>
        </p:spPr>
      </p:pic>
      <p:pic>
        <p:nvPicPr>
          <p:cNvPr id="20483" name="Picture 3" descr="C:\Users\admin\Pictures\Screenshots\Screenshot (2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57356" y="3857628"/>
            <a:ext cx="5029199" cy="2819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6753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0"/>
            <a:ext cx="8534400" cy="6705600"/>
          </a:xfrm>
        </p:spPr>
        <p:txBody>
          <a:bodyPr>
            <a:normAutofit/>
          </a:bodyPr>
          <a:lstStyle/>
          <a:p>
            <a:pPr marL="109728" indent="0">
              <a:buNone/>
            </a:pPr>
            <a:endParaRPr lang="en-US" sz="1400" b="1" dirty="0" smtClean="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View Information added by guest</a:t>
            </a: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Search old case files</a:t>
            </a:r>
            <a:endParaRPr lang="en-US" sz="1400" b="1" dirty="0">
              <a:latin typeface="Verdana" pitchFamily="34" charset="0"/>
              <a:ea typeface="Verdana" pitchFamily="34" charset="0"/>
            </a:endParaRPr>
          </a:p>
        </p:txBody>
      </p:sp>
      <p:pic>
        <p:nvPicPr>
          <p:cNvPr id="21506" name="Picture 2" descr="C:\Users\admin\Pictures\Screenshots\Screenshot (2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685800"/>
            <a:ext cx="5486400" cy="2590800"/>
          </a:xfrm>
          <a:prstGeom prst="rect">
            <a:avLst/>
          </a:prstGeom>
          <a:noFill/>
          <a:extLst>
            <a:ext uri="{909E8E84-426E-40DD-AFC4-6F175D3DCCD1}">
              <a14:hiddenFill xmlns="" xmlns:a14="http://schemas.microsoft.com/office/drawing/2010/main">
                <a:solidFill>
                  <a:srgbClr val="FFFFFF"/>
                </a:solidFill>
              </a14:hiddenFill>
            </a:ext>
          </a:extLst>
        </p:spPr>
      </p:pic>
      <p:pic>
        <p:nvPicPr>
          <p:cNvPr id="21507" name="Picture 3" descr="C:\Users\admin\Pictures\Screenshots\Screenshot (26).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14480" y="4000504"/>
            <a:ext cx="5486400" cy="251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38689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52400"/>
            <a:ext cx="8229600" cy="5854891"/>
          </a:xfrm>
        </p:spPr>
        <p:txBody>
          <a:bodyPr>
            <a:normAutofit/>
          </a:bodyPr>
          <a:lstStyle/>
          <a:p>
            <a:pPr marL="109728" indent="0">
              <a:buNone/>
            </a:pPr>
            <a:r>
              <a:rPr lang="en-US" sz="1400" b="1" dirty="0" smtClean="0">
                <a:latin typeface="Verdana" pitchFamily="34" charset="0"/>
                <a:ea typeface="Verdana" pitchFamily="34" charset="0"/>
              </a:rPr>
              <a:t>Search  result</a:t>
            </a: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endParaRPr lang="en-US" sz="1400" b="1" dirty="0" smtClean="0">
              <a:latin typeface="Verdana" pitchFamily="34" charset="0"/>
              <a:ea typeface="Verdana" pitchFamily="34" charset="0"/>
            </a:endParaRPr>
          </a:p>
          <a:p>
            <a:pPr marL="109728" indent="0">
              <a:buNone/>
            </a:pPr>
            <a:endParaRPr lang="en-US" sz="1400" b="1" dirty="0">
              <a:latin typeface="Verdana" pitchFamily="34" charset="0"/>
              <a:ea typeface="Verdana" pitchFamily="34" charset="0"/>
            </a:endParaRPr>
          </a:p>
          <a:p>
            <a:pPr marL="109728" indent="0">
              <a:buNone/>
            </a:pPr>
            <a:r>
              <a:rPr lang="en-US" sz="1400" b="1" dirty="0" smtClean="0">
                <a:latin typeface="Verdana" pitchFamily="34" charset="0"/>
                <a:ea typeface="Verdana" pitchFamily="34" charset="0"/>
              </a:rPr>
              <a:t>Case table for guest</a:t>
            </a:r>
          </a:p>
          <a:p>
            <a:pPr marL="109728" indent="0">
              <a:buNone/>
            </a:pPr>
            <a:endParaRPr lang="en-US" sz="1400" b="1" dirty="0">
              <a:latin typeface="Verdana" pitchFamily="34" charset="0"/>
              <a:ea typeface="Verdana" pitchFamily="34" charset="0"/>
            </a:endParaRPr>
          </a:p>
        </p:txBody>
      </p:sp>
      <p:pic>
        <p:nvPicPr>
          <p:cNvPr id="22530" name="Picture 2" descr="C:\Users\admin\Pictures\Screenshots\Screenshot (2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14546" y="214290"/>
            <a:ext cx="4953000" cy="2784702"/>
          </a:xfrm>
          <a:prstGeom prst="rect">
            <a:avLst/>
          </a:prstGeom>
          <a:noFill/>
          <a:extLst>
            <a:ext uri="{909E8E84-426E-40DD-AFC4-6F175D3DCCD1}">
              <a14:hiddenFill xmlns="" xmlns:a14="http://schemas.microsoft.com/office/drawing/2010/main">
                <a:solidFill>
                  <a:srgbClr val="FFFFFF"/>
                </a:solidFill>
              </a14:hiddenFill>
            </a:ext>
          </a:extLst>
        </p:spPr>
      </p:pic>
      <p:pic>
        <p:nvPicPr>
          <p:cNvPr id="22531" name="Picture 3" descr="C:\Users\admin\Pictures\Screenshots\Screenshot (2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3108" y="3714752"/>
            <a:ext cx="4953000" cy="29334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22913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04800"/>
            <a:ext cx="8229600" cy="5702491"/>
          </a:xfrm>
        </p:spPr>
        <p:txBody>
          <a:bodyPr>
            <a:normAutofit/>
          </a:bodyPr>
          <a:lstStyle/>
          <a:p>
            <a:pPr marL="109728" indent="0">
              <a:buNone/>
            </a:pPr>
            <a:r>
              <a:rPr lang="en-US" sz="1400" b="1" dirty="0" smtClean="0">
                <a:latin typeface="Verdana" pitchFamily="34" charset="0"/>
                <a:ea typeface="Verdana" pitchFamily="34" charset="0"/>
              </a:rPr>
              <a:t>Add information in case file by guest</a:t>
            </a:r>
          </a:p>
          <a:p>
            <a:pPr marL="109728" indent="0">
              <a:buNone/>
            </a:pPr>
            <a:endParaRPr lang="en-US" sz="1400" b="1" dirty="0">
              <a:latin typeface="Verdana" pitchFamily="34" charset="0"/>
              <a:ea typeface="Verdana" pitchFamily="34" charset="0"/>
            </a:endParaRPr>
          </a:p>
        </p:txBody>
      </p:sp>
      <p:pic>
        <p:nvPicPr>
          <p:cNvPr id="23555" name="Picture 3" descr="C:\Users\admin\Pictures\Screenshots\Screenshot (29).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0200" y="746760"/>
            <a:ext cx="6096000" cy="34273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48140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Existing system and need for system</a:t>
            </a:r>
            <a:endParaRPr lang="en-US" sz="3600" dirty="0"/>
          </a:p>
        </p:txBody>
      </p:sp>
      <p:sp>
        <p:nvSpPr>
          <p:cNvPr id="3" name="Content Placeholder 2"/>
          <p:cNvSpPr>
            <a:spLocks noGrp="1"/>
          </p:cNvSpPr>
          <p:nvPr>
            <p:ph sz="quarter" idx="1"/>
          </p:nvPr>
        </p:nvSpPr>
        <p:spPr/>
        <p:txBody>
          <a:bodyPr/>
          <a:lstStyle/>
          <a:p>
            <a:r>
              <a:rPr lang="en-IN" dirty="0" smtClean="0"/>
              <a:t>	In Police Departments today, paper case files are created for each case. These files are usually kept at the Police station and only one copy is maintained. Access to the file depends on how vigilant the station officers are. Generally inspectors and detectives rely on their memory of peculiar case details to form connections between cases. Different reports are requested from laboratories or other departments and each of these facilities have to courier these sensitive documents, which takes time.</a:t>
            </a: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57299"/>
            <a:ext cx="7924800" cy="2714644"/>
          </a:xfrm>
        </p:spPr>
        <p:txBody>
          <a:bodyPr/>
          <a:lstStyle/>
          <a:p>
            <a:pPr algn="ctr"/>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b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US" dirty="0"/>
          </a:p>
        </p:txBody>
      </p:sp>
    </p:spTree>
    <p:extLst>
      <p:ext uri="{BB962C8B-B14F-4D97-AF65-F5344CB8AC3E}">
        <p14:creationId xmlns="" xmlns:p14="http://schemas.microsoft.com/office/powerpoint/2010/main" val="169607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Proposed System </a:t>
            </a:r>
            <a:endParaRPr lang="en-US" sz="3600" dirty="0"/>
          </a:p>
        </p:txBody>
      </p:sp>
      <p:sp>
        <p:nvSpPr>
          <p:cNvPr id="3" name="Content Placeholder 2"/>
          <p:cNvSpPr>
            <a:spLocks noGrp="1"/>
          </p:cNvSpPr>
          <p:nvPr>
            <p:ph sz="quarter" idx="1"/>
          </p:nvPr>
        </p:nvSpPr>
        <p:spPr/>
        <p:txBody>
          <a:bodyPr/>
          <a:lstStyle/>
          <a:p>
            <a:r>
              <a:rPr lang="en-IN" dirty="0" smtClean="0"/>
              <a:t>The proposed system will be able to reduce the paper trail required in the process. Digital files will make the sharing and appending of case files extremely easy. Since access to the system is required to view a case file it becomes very simple to track and regulate access to the case files. Documents from different laboratories regarding analyses can be securely and instantly sent via the internet. This system will augment the crime solving and record keeping abilities of a modern police force.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Scope of Work</a:t>
            </a:r>
            <a:endParaRPr lang="en-US" dirty="0"/>
          </a:p>
        </p:txBody>
      </p:sp>
      <p:sp>
        <p:nvSpPr>
          <p:cNvPr id="3" name="Content Placeholder 2"/>
          <p:cNvSpPr>
            <a:spLocks noGrp="1"/>
          </p:cNvSpPr>
          <p:nvPr>
            <p:ph sz="quarter" idx="1"/>
          </p:nvPr>
        </p:nvSpPr>
        <p:spPr/>
        <p:txBody>
          <a:bodyPr>
            <a:normAutofit fontScale="92500"/>
          </a:bodyPr>
          <a:lstStyle/>
          <a:p>
            <a:r>
              <a:rPr lang="en-IN" dirty="0" smtClean="0"/>
              <a:t>The objective of the system is to provide the facility to police and forensic department. 	</a:t>
            </a:r>
            <a:endParaRPr lang="en-US" dirty="0" smtClean="0"/>
          </a:p>
          <a:p>
            <a:r>
              <a:rPr lang="en-IN" dirty="0" smtClean="0"/>
              <a:t>Admin can do different requests by login one time only. </a:t>
            </a:r>
            <a:endParaRPr lang="en-US" dirty="0" smtClean="0"/>
          </a:p>
          <a:p>
            <a:r>
              <a:rPr lang="en-IN" dirty="0" smtClean="0"/>
              <a:t>It has different users like Admin, Officer, Supervisor and Guest. </a:t>
            </a:r>
            <a:endParaRPr lang="en-US" dirty="0" smtClean="0"/>
          </a:p>
          <a:p>
            <a:r>
              <a:rPr lang="en-IN" dirty="0" smtClean="0"/>
              <a:t>Officer as well as Guest can also check the status of his requests. </a:t>
            </a:r>
            <a:endParaRPr lang="en-US" dirty="0" smtClean="0"/>
          </a:p>
          <a:p>
            <a:r>
              <a:rPr lang="en-IN" dirty="0" smtClean="0"/>
              <a:t>When Guest login in this system it will fetch all information of case. </a:t>
            </a:r>
            <a:endParaRPr lang="en-US" dirty="0" smtClean="0"/>
          </a:p>
          <a:p>
            <a:r>
              <a:rPr lang="en-IN" dirty="0" smtClean="0"/>
              <a:t>Admin is service provider to provide the service on the request. </a:t>
            </a:r>
            <a:endParaRPr lang="en-US" dirty="0" smtClean="0"/>
          </a:p>
          <a:p>
            <a:r>
              <a:rPr lang="en-IN" dirty="0" smtClean="0"/>
              <a:t>Admin can allocate the role from his desk for different Supervisor, Officer and Guest.</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What is Forensic Management </a:t>
            </a:r>
            <a:br>
              <a:rPr lang="en-IN" dirty="0"/>
            </a:br>
            <a:r>
              <a:rPr lang="en-IN" dirty="0"/>
              <a:t>System ? </a:t>
            </a:r>
            <a:endParaRPr lang="en-US" dirty="0"/>
          </a:p>
        </p:txBody>
      </p:sp>
      <p:sp>
        <p:nvSpPr>
          <p:cNvPr id="2" name="Content Placeholder 1"/>
          <p:cNvSpPr>
            <a:spLocks noGrp="1"/>
          </p:cNvSpPr>
          <p:nvPr>
            <p:ph sz="quarter" idx="1"/>
          </p:nvPr>
        </p:nvSpPr>
        <p:spPr/>
        <p:txBody>
          <a:bodyPr>
            <a:normAutofit fontScale="77500" lnSpcReduction="20000"/>
          </a:bodyPr>
          <a:lstStyle/>
          <a:p>
            <a:pPr marL="0" indent="0">
              <a:lnSpc>
                <a:spcPct val="170000"/>
              </a:lnSpc>
              <a:buNone/>
            </a:pPr>
            <a:r>
              <a:rPr lang="en-US" dirty="0"/>
              <a:t> When creating a new case file the system will be able to store specific information in categories. Such as crime scene photographs, details about any firearms used, </a:t>
            </a:r>
            <a:r>
              <a:rPr lang="en-US" dirty="0" smtClean="0"/>
              <a:t>all fingerprint and </a:t>
            </a:r>
            <a:r>
              <a:rPr lang="en-US" dirty="0"/>
              <a:t>DNA </a:t>
            </a:r>
            <a:r>
              <a:rPr lang="en-US" dirty="0" smtClean="0"/>
              <a:t>reports, </a:t>
            </a:r>
            <a:r>
              <a:rPr lang="en-US" dirty="0"/>
              <a:t>etc. Fingerprint </a:t>
            </a:r>
            <a:r>
              <a:rPr lang="en-US" dirty="0" smtClean="0"/>
              <a:t>reports </a:t>
            </a:r>
            <a:r>
              <a:rPr lang="en-US" dirty="0"/>
              <a:t>and DNA </a:t>
            </a:r>
            <a:r>
              <a:rPr lang="en-US" dirty="0" smtClean="0"/>
              <a:t>reports </a:t>
            </a:r>
            <a:r>
              <a:rPr lang="en-US" dirty="0"/>
              <a:t>can be sent to the concerned laboratory from this system and the results can be viewed on the same. All detective notes will also have to be entered on this system. </a:t>
            </a:r>
          </a:p>
          <a:p>
            <a:pPr marL="0" indent="0">
              <a:lnSpc>
                <a:spcPct val="170000"/>
              </a:lnSpc>
              <a:buNone/>
            </a:pPr>
            <a:r>
              <a:rPr lang="en-US" dirty="0"/>
              <a:t>                                In the event that a detective has to cooperate with other departments, this system can be used to easily collaborate on case files, temporary user profiles can be created if the other department does not implement this system. </a:t>
            </a:r>
          </a:p>
        </p:txBody>
      </p:sp>
    </p:spTree>
    <p:extLst>
      <p:ext uri="{BB962C8B-B14F-4D97-AF65-F5344CB8AC3E}">
        <p14:creationId xmlns="" xmlns:p14="http://schemas.microsoft.com/office/powerpoint/2010/main" val="1788396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Module Specification</a:t>
            </a:r>
            <a:endParaRPr lang="en-US" sz="3600" dirty="0"/>
          </a:p>
        </p:txBody>
      </p:sp>
      <p:sp>
        <p:nvSpPr>
          <p:cNvPr id="3" name="Content Placeholder 2"/>
          <p:cNvSpPr>
            <a:spLocks noGrp="1"/>
          </p:cNvSpPr>
          <p:nvPr>
            <p:ph sz="quarter" idx="1"/>
          </p:nvPr>
        </p:nvSpPr>
        <p:spPr/>
        <p:txBody>
          <a:bodyPr>
            <a:normAutofit fontScale="85000" lnSpcReduction="20000"/>
          </a:bodyPr>
          <a:lstStyle/>
          <a:p>
            <a:r>
              <a:rPr lang="en-IN" b="1" dirty="0" smtClean="0"/>
              <a:t>Admin:</a:t>
            </a:r>
            <a:r>
              <a:rPr lang="en-IN" dirty="0" smtClean="0"/>
              <a:t>  The admin can create user profiles and will be able to track user activity. Any attempts to breach the security of the system will automatically lock out the system and notify the admin.</a:t>
            </a:r>
            <a:endParaRPr lang="en-US" dirty="0" smtClean="0"/>
          </a:p>
          <a:p>
            <a:r>
              <a:rPr lang="en-IN" b="1" dirty="0" smtClean="0"/>
              <a:t>Supervisor:  </a:t>
            </a:r>
            <a:r>
              <a:rPr lang="en-IN" dirty="0" smtClean="0"/>
              <a:t>The supervisor module is reserved for the higher officials in the police department. They will be able to view current and past case files and statistics about solving crimes.</a:t>
            </a:r>
            <a:endParaRPr lang="en-US" dirty="0" smtClean="0"/>
          </a:p>
          <a:p>
            <a:r>
              <a:rPr lang="en-IN" b="1" dirty="0" smtClean="0"/>
              <a:t>Officer: </a:t>
            </a:r>
            <a:r>
              <a:rPr lang="en-IN" dirty="0" smtClean="0"/>
              <a:t>The officer module will be able to create case files and can add information in the same. They will be able to search old case files and order reports from different facilities.</a:t>
            </a:r>
          </a:p>
          <a:p>
            <a:r>
              <a:rPr lang="en-IN" b="1" dirty="0" smtClean="0"/>
              <a:t>Guest: </a:t>
            </a:r>
            <a:r>
              <a:rPr lang="en-IN" dirty="0" smtClean="0"/>
              <a:t>The guest profile can be created for officers from other departments who are collaborating on the investigation. They will be able to add data about the case they are investigating but will not be able to access historical case files. Any request for access to old case files will be routed to the profile of Officers they are working with and will have to be approved by them.</a:t>
            </a:r>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467600" cy="762000"/>
          </a:xfrm>
        </p:spPr>
        <p:txBody>
          <a:bodyPr/>
          <a:lstStyle/>
          <a:p>
            <a:r>
              <a:rPr lang="en-US" dirty="0" smtClean="0"/>
              <a:t>Diagrams:     1.ERD</a:t>
            </a:r>
            <a:endParaRPr lang="en-US" dirty="0"/>
          </a:p>
        </p:txBody>
      </p:sp>
      <p:sp>
        <p:nvSpPr>
          <p:cNvPr id="2" name="Content Placeholder 1"/>
          <p:cNvSpPr>
            <a:spLocks noGrp="1"/>
          </p:cNvSpPr>
          <p:nvPr>
            <p:ph sz="quarter" idx="1"/>
          </p:nvPr>
        </p:nvSpPr>
        <p:spPr>
          <a:xfrm>
            <a:off x="457200" y="1481328"/>
            <a:ext cx="8839200" cy="5376672"/>
          </a:xfrm>
        </p:spPr>
        <p:txBody>
          <a:bodyPr/>
          <a:lstStyle/>
          <a:p>
            <a:pPr marL="109728" indent="0">
              <a:buNone/>
            </a:pPr>
            <a:endParaRPr lang="en-US" dirty="0" smtClean="0"/>
          </a:p>
          <a:p>
            <a:endParaRPr lang="en-US" dirty="0"/>
          </a:p>
          <a:p>
            <a:pPr marL="109728" indent="0">
              <a:buNone/>
            </a:pPr>
            <a:endParaRPr lang="en-US" dirty="0"/>
          </a:p>
        </p:txBody>
      </p:sp>
      <p:pic>
        <p:nvPicPr>
          <p:cNvPr id="1026" name="Picture 2" descr="C:\Users\admin\Downloads\erd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4282" y="1066800"/>
            <a:ext cx="8798100" cy="55769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4268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1228</TotalTime>
  <Words>1182</Words>
  <Application>Microsoft Office PowerPoint</Application>
  <PresentationFormat>On-screen Show (4:3)</PresentationFormat>
  <Paragraphs>400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Forensic Management System</vt:lpstr>
      <vt:lpstr>Content:</vt:lpstr>
      <vt:lpstr>Introduction</vt:lpstr>
      <vt:lpstr>Existing system and need for system</vt:lpstr>
      <vt:lpstr>Proposed System </vt:lpstr>
      <vt:lpstr>Scope of Work</vt:lpstr>
      <vt:lpstr>What is Forensic Management  System ? </vt:lpstr>
      <vt:lpstr>Module Specification</vt:lpstr>
      <vt:lpstr>Diagrams:     1.ERD</vt:lpstr>
      <vt:lpstr>  2.DFD for Admin</vt:lpstr>
      <vt:lpstr>  2.DFD for Guest</vt:lpstr>
      <vt:lpstr>  2.DFD for Officer</vt:lpstr>
      <vt:lpstr>    2.DFD for Supervisor</vt:lpstr>
      <vt:lpstr>  3.Class Diagram</vt:lpstr>
      <vt:lpstr>   4.Use case Diagram</vt:lpstr>
      <vt:lpstr>  4.Use case Diagram</vt:lpstr>
      <vt:lpstr> 4.Use case Diagram</vt:lpstr>
      <vt:lpstr>  5.Activity Diagram</vt:lpstr>
      <vt:lpstr>   6.Sequence Diagram</vt:lpstr>
      <vt:lpstr>Future Enhancement </vt:lpstr>
      <vt:lpstr>Conclusion</vt:lpstr>
      <vt:lpstr>Database</vt:lpstr>
      <vt:lpstr>Slide 23</vt:lpstr>
      <vt:lpstr>Slide 24</vt:lpstr>
      <vt:lpstr>Slide 25</vt:lpstr>
      <vt:lpstr>Slide 26</vt:lpstr>
      <vt:lpstr>Input Screens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Management System</dc:title>
  <dc:creator>admin</dc:creator>
  <cp:lastModifiedBy>Pritam</cp:lastModifiedBy>
  <cp:revision>44</cp:revision>
  <dcterms:created xsi:type="dcterms:W3CDTF">2020-06-06T14:45:54Z</dcterms:created>
  <dcterms:modified xsi:type="dcterms:W3CDTF">2020-06-22T17:19:02Z</dcterms:modified>
</cp:coreProperties>
</file>