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7" r:id="rId6"/>
    <p:sldId id="260" r:id="rId7"/>
    <p:sldId id="261" r:id="rId8"/>
    <p:sldId id="262" r:id="rId9"/>
    <p:sldId id="263" r:id="rId10"/>
    <p:sldId id="268" r:id="rId11"/>
    <p:sldId id="269" r:id="rId12"/>
    <p:sldId id="270" r:id="rId13"/>
    <p:sldId id="271"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55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312367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218106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4E57F9-A1B5-475A-B965-6F20B960F3CE}"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3719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1156437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4E57F9-A1B5-475A-B965-6F20B960F3CE}"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4688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791795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2457857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393140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129064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127063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317888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48300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369039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272470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141730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54EF84-2B56-4EE0-96EB-2E015F79C954}" type="datetimeFigureOut">
              <a:rPr lang="en-IN" smtClean="0"/>
              <a:pPr/>
              <a:t>24-02-2020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4E57F9-A1B5-475A-B965-6F20B960F3CE}" type="slidenum">
              <a:rPr lang="en-IN" smtClean="0"/>
              <a:pPr/>
              <a:t>‹#›</a:t>
            </a:fld>
            <a:endParaRPr lang="en-IN"/>
          </a:p>
        </p:txBody>
      </p:sp>
    </p:spTree>
    <p:extLst>
      <p:ext uri="{BB962C8B-B14F-4D97-AF65-F5344CB8AC3E}">
        <p14:creationId xmlns:p14="http://schemas.microsoft.com/office/powerpoint/2010/main" val="337640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54EF84-2B56-4EE0-96EB-2E015F79C954}" type="datetimeFigureOut">
              <a:rPr lang="en-IN" smtClean="0"/>
              <a:pPr/>
              <a:t>24-02-2020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4E57F9-A1B5-475A-B965-6F20B960F3CE}" type="slidenum">
              <a:rPr lang="en-IN" smtClean="0"/>
              <a:pPr/>
              <a:t>‹#›</a:t>
            </a:fld>
            <a:endParaRPr lang="en-IN"/>
          </a:p>
        </p:txBody>
      </p:sp>
    </p:spTree>
    <p:extLst>
      <p:ext uri="{BB962C8B-B14F-4D97-AF65-F5344CB8AC3E}">
        <p14:creationId xmlns:p14="http://schemas.microsoft.com/office/powerpoint/2010/main" val="1485286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8504" y="-374105"/>
            <a:ext cx="10373496" cy="3833948"/>
          </a:xfrm>
          <a:effectLst>
            <a:glow rad="101600">
              <a:schemeClr val="accent1">
                <a:satMod val="175000"/>
                <a:alpha val="40000"/>
              </a:schemeClr>
            </a:glow>
          </a:effectLst>
        </p:spPr>
        <p:txBody>
          <a:bodyPr/>
          <a:lstStyle/>
          <a:p>
            <a:r>
              <a:rPr lang="en-US" dirty="0"/>
              <a:t>	</a:t>
            </a:r>
            <a:r>
              <a:rPr lang="en-US" sz="6000" b="1" dirty="0"/>
              <a:t>Forensic Management            					System</a:t>
            </a:r>
            <a:endParaRPr lang="en-IN" sz="6000" b="1" dirty="0"/>
          </a:p>
        </p:txBody>
      </p:sp>
      <p:sp>
        <p:nvSpPr>
          <p:cNvPr id="4" name="Subtitle 2"/>
          <p:cNvSpPr>
            <a:spLocks noGrp="1"/>
          </p:cNvSpPr>
          <p:nvPr>
            <p:ph type="subTitle" idx="1"/>
          </p:nvPr>
        </p:nvSpPr>
        <p:spPr>
          <a:xfrm>
            <a:off x="4938056" y="4633688"/>
            <a:ext cx="8915399" cy="1714861"/>
          </a:xfrm>
        </p:spPr>
        <p:txBody>
          <a:bodyPr>
            <a:normAutofit fontScale="25000" lnSpcReduction="20000"/>
          </a:bodyPr>
          <a:lstStyle/>
          <a:p>
            <a:r>
              <a:rPr lang="en-IN" sz="8000" b="1" dirty="0">
                <a:latin typeface="Times New Roman" panose="02020603050405020304" pitchFamily="18" charset="0"/>
                <a:cs typeface="Times New Roman" panose="02020603050405020304" pitchFamily="18" charset="0"/>
              </a:rPr>
              <a:t>A Project By :</a:t>
            </a:r>
          </a:p>
          <a:p>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Mukund</a:t>
            </a:r>
            <a:r>
              <a:rPr lang="en-IN" sz="8000" dirty="0">
                <a:latin typeface="Times New Roman" panose="02020603050405020304" pitchFamily="18" charset="0"/>
                <a:cs typeface="Times New Roman" panose="02020603050405020304" pitchFamily="18" charset="0"/>
              </a:rPr>
              <a:t> Gaikwad.		 </a:t>
            </a:r>
            <a:r>
              <a:rPr lang="en-IN" sz="8000" dirty="0" err="1">
                <a:latin typeface="Times New Roman" panose="02020603050405020304" pitchFamily="18" charset="0"/>
                <a:cs typeface="Times New Roman" panose="02020603050405020304" pitchFamily="18" charset="0"/>
              </a:rPr>
              <a:t>Vishakha</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Penmahale</a:t>
            </a:r>
            <a:r>
              <a:rPr lang="en-IN" sz="8000" dirty="0">
                <a:latin typeface="Times New Roman" panose="02020603050405020304" pitchFamily="18" charset="0"/>
                <a:cs typeface="Times New Roman" panose="02020603050405020304" pitchFamily="18" charset="0"/>
              </a:rPr>
              <a:t>.</a:t>
            </a:r>
          </a:p>
          <a:p>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Akshay</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Bhambure</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Shital</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Kharade</a:t>
            </a:r>
            <a:r>
              <a:rPr lang="en-IN" sz="8000" dirty="0">
                <a:latin typeface="Times New Roman" panose="02020603050405020304" pitchFamily="18" charset="0"/>
                <a:cs typeface="Times New Roman" panose="02020603050405020304" pitchFamily="18" charset="0"/>
              </a:rPr>
              <a:t>.</a:t>
            </a:r>
          </a:p>
          <a:p>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Rasik</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Nille</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Komal</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Bhapkar</a:t>
            </a:r>
            <a:endParaRPr lang="en-IN" sz="8000" dirty="0">
              <a:latin typeface="Times New Roman" panose="02020603050405020304" pitchFamily="18" charset="0"/>
              <a:cs typeface="Times New Roman" panose="02020603050405020304" pitchFamily="18" charset="0"/>
            </a:endParaRPr>
          </a:p>
          <a:p>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Rushikesh</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Pawar</a:t>
            </a:r>
            <a:r>
              <a:rPr lang="en-IN" sz="8000" dirty="0">
                <a:latin typeface="Times New Roman" panose="02020603050405020304" pitchFamily="18" charset="0"/>
                <a:cs typeface="Times New Roman" panose="02020603050405020304" pitchFamily="18" charset="0"/>
              </a:rPr>
              <a:t>.			  Nikita </a:t>
            </a:r>
            <a:r>
              <a:rPr lang="en-IN" sz="8000" dirty="0" err="1">
                <a:latin typeface="Times New Roman" panose="02020603050405020304" pitchFamily="18" charset="0"/>
                <a:cs typeface="Times New Roman" panose="02020603050405020304" pitchFamily="18" charset="0"/>
              </a:rPr>
              <a:t>Kukreja</a:t>
            </a:r>
            <a:r>
              <a:rPr lang="en-IN" sz="8000" dirty="0">
                <a:latin typeface="Times New Roman" panose="02020603050405020304" pitchFamily="18" charset="0"/>
                <a:cs typeface="Times New Roman" panose="02020603050405020304" pitchFamily="18" charset="0"/>
              </a:rPr>
              <a:t>.</a:t>
            </a:r>
          </a:p>
          <a:p>
            <a:r>
              <a:rPr lang="en-IN" sz="6400" dirty="0">
                <a:latin typeface="Times New Roman" panose="02020603050405020304" pitchFamily="18" charset="0"/>
                <a:cs typeface="Times New Roman" panose="02020603050405020304" pitchFamily="18" charset="0"/>
              </a:rPr>
              <a:t>			</a:t>
            </a:r>
          </a:p>
          <a:p>
            <a:endParaRPr lang="en-IN" dirty="0"/>
          </a:p>
          <a:p>
            <a:r>
              <a:rPr lang="en-IN" dirty="0"/>
              <a:t>		</a:t>
            </a:r>
          </a:p>
          <a:p>
            <a:r>
              <a:rPr lang="en-IN" dirty="0"/>
              <a:t>						.</a:t>
            </a:r>
          </a:p>
          <a:p>
            <a:r>
              <a:rPr lang="en-IN" dirty="0"/>
              <a:t>			</a:t>
            </a:r>
          </a:p>
        </p:txBody>
      </p:sp>
    </p:spTree>
    <p:extLst>
      <p:ext uri="{BB962C8B-B14F-4D97-AF65-F5344CB8AC3E}">
        <p14:creationId xmlns:p14="http://schemas.microsoft.com/office/powerpoint/2010/main" val="380805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687610"/>
            <a:ext cx="8911687" cy="1280890"/>
          </a:xfrm>
        </p:spPr>
        <p:txBody>
          <a:bodyPr/>
          <a:lstStyle/>
          <a:p>
            <a:r>
              <a:rPr lang="en-IN" b="1" dirty="0"/>
              <a:t>Use Case Diagram :</a:t>
            </a:r>
            <a:endParaRPr lang="en-IN" dirty="0"/>
          </a:p>
        </p:txBody>
      </p:sp>
      <p:sp>
        <p:nvSpPr>
          <p:cNvPr id="3" name="Content Placeholder 2"/>
          <p:cNvSpPr>
            <a:spLocks noGrp="1"/>
          </p:cNvSpPr>
          <p:nvPr>
            <p:ph idx="1"/>
          </p:nvPr>
        </p:nvSpPr>
        <p:spPr>
          <a:xfrm>
            <a:off x="1801812" y="1409700"/>
            <a:ext cx="1500188" cy="495300"/>
          </a:xfrm>
        </p:spPr>
        <p:txBody>
          <a:bodyPr/>
          <a:lstStyle/>
          <a:p>
            <a:r>
              <a:rPr lang="en-IN" dirty="0"/>
              <a:t>Admin :</a:t>
            </a:r>
          </a:p>
        </p:txBody>
      </p:sp>
      <p:pic>
        <p:nvPicPr>
          <p:cNvPr id="2050" name="Picture 2" descr="F:\Cravita Techno\Project Raw Data\ERD\admin.jpeg.jpg"/>
          <p:cNvPicPr>
            <a:picLocks noChangeAspect="1" noChangeArrowheads="1"/>
          </p:cNvPicPr>
          <p:nvPr/>
        </p:nvPicPr>
        <p:blipFill>
          <a:blip r:embed="rId2"/>
          <a:srcRect/>
          <a:stretch>
            <a:fillRect/>
          </a:stretch>
        </p:blipFill>
        <p:spPr bwMode="auto">
          <a:xfrm>
            <a:off x="3097213" y="1306513"/>
            <a:ext cx="5551487" cy="537368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812" y="723900"/>
            <a:ext cx="1601788" cy="571500"/>
          </a:xfrm>
        </p:spPr>
        <p:txBody>
          <a:bodyPr/>
          <a:lstStyle/>
          <a:p>
            <a:r>
              <a:rPr lang="en-IN" dirty="0"/>
              <a:t>Officer : </a:t>
            </a:r>
          </a:p>
        </p:txBody>
      </p:sp>
      <p:pic>
        <p:nvPicPr>
          <p:cNvPr id="3074" name="Picture 2" descr="F:\Cravita Techno\Project Raw Data\ERD\officer.jpeg (1).jpg"/>
          <p:cNvPicPr>
            <a:picLocks noChangeAspect="1" noChangeArrowheads="1"/>
          </p:cNvPicPr>
          <p:nvPr/>
        </p:nvPicPr>
        <p:blipFill>
          <a:blip r:embed="rId2"/>
          <a:srcRect/>
          <a:stretch>
            <a:fillRect/>
          </a:stretch>
        </p:blipFill>
        <p:spPr bwMode="auto">
          <a:xfrm>
            <a:off x="3222625" y="304799"/>
            <a:ext cx="5848350" cy="624840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325" y="611410"/>
            <a:ext cx="8911687" cy="1280890"/>
          </a:xfrm>
        </p:spPr>
        <p:txBody>
          <a:bodyPr/>
          <a:lstStyle/>
          <a:p>
            <a:r>
              <a:rPr lang="en-IN" b="1" dirty="0"/>
              <a:t>Class Diagram :</a:t>
            </a:r>
            <a:endParaRPr lang="en-IN" dirty="0"/>
          </a:p>
        </p:txBody>
      </p:sp>
      <p:pic>
        <p:nvPicPr>
          <p:cNvPr id="4098" name="Picture 2" descr="F:\Cravita Techno\Project Raw Data\ERD\Class_diagram.jpg"/>
          <p:cNvPicPr>
            <a:picLocks noChangeAspect="1" noChangeArrowheads="1"/>
          </p:cNvPicPr>
          <p:nvPr/>
        </p:nvPicPr>
        <p:blipFill>
          <a:blip r:embed="rId2"/>
          <a:srcRect/>
          <a:stretch>
            <a:fillRect/>
          </a:stretch>
        </p:blipFill>
        <p:spPr bwMode="auto">
          <a:xfrm>
            <a:off x="2759074" y="1219200"/>
            <a:ext cx="6524625" cy="54737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662210"/>
            <a:ext cx="8911687" cy="1280890"/>
          </a:xfrm>
        </p:spPr>
        <p:txBody>
          <a:bodyPr/>
          <a:lstStyle/>
          <a:p>
            <a:r>
              <a:rPr lang="en-IN" b="1" dirty="0"/>
              <a:t>Activity Diagram :</a:t>
            </a:r>
            <a:endParaRPr lang="en-IN" dirty="0"/>
          </a:p>
        </p:txBody>
      </p:sp>
      <p:pic>
        <p:nvPicPr>
          <p:cNvPr id="5122" name="Picture 2" descr="F:\Cravita Techno\Project Raw Data\ERD\Activity.jpg"/>
          <p:cNvPicPr>
            <a:picLocks noChangeAspect="1" noChangeArrowheads="1"/>
          </p:cNvPicPr>
          <p:nvPr/>
        </p:nvPicPr>
        <p:blipFill>
          <a:blip r:embed="rId2"/>
          <a:srcRect/>
          <a:stretch>
            <a:fillRect/>
          </a:stretch>
        </p:blipFill>
        <p:spPr bwMode="auto">
          <a:xfrm>
            <a:off x="2316163" y="1323975"/>
            <a:ext cx="7932737" cy="53181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325" y="649510"/>
            <a:ext cx="8911687" cy="1280890"/>
          </a:xfrm>
        </p:spPr>
        <p:txBody>
          <a:bodyPr/>
          <a:lstStyle/>
          <a:p>
            <a:r>
              <a:rPr lang="en-IN" b="1" dirty="0"/>
              <a:t>Screen Shots :</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32851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125" y="674910"/>
            <a:ext cx="8911687" cy="1280890"/>
          </a:xfrm>
        </p:spPr>
        <p:txBody>
          <a:bodyPr/>
          <a:lstStyle/>
          <a:p>
            <a:r>
              <a:rPr lang="en-IN" b="1" dirty="0"/>
              <a:t>Conclusion :</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619444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8616" y="2764134"/>
            <a:ext cx="9030184" cy="1200329"/>
          </a:xfrm>
          <a:prstGeom prst="rect">
            <a:avLst/>
          </a:prstGeom>
          <a:noFill/>
        </p:spPr>
        <p:txBody>
          <a:bodyPr wrap="square" lIns="91440" tIns="45720" rIns="91440" bIns="45720">
            <a:spAutoFit/>
          </a:bodyPr>
          <a:lstStyle/>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endParaRPr lang="en-U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75369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022" y="661121"/>
            <a:ext cx="8911687" cy="1280890"/>
          </a:xfrm>
        </p:spPr>
        <p:txBody>
          <a:bodyPr>
            <a:normAutofit/>
          </a:bodyPr>
          <a:lstStyle/>
          <a:p>
            <a:r>
              <a:rPr lang="en-IN" sz="4000" b="1" dirty="0"/>
              <a:t>Content :</a:t>
            </a:r>
          </a:p>
        </p:txBody>
      </p:sp>
      <p:sp>
        <p:nvSpPr>
          <p:cNvPr id="3" name="Content Placeholder 2"/>
          <p:cNvSpPr>
            <a:spLocks noGrp="1"/>
          </p:cNvSpPr>
          <p:nvPr>
            <p:ph idx="1"/>
          </p:nvPr>
        </p:nvSpPr>
        <p:spPr>
          <a:xfrm>
            <a:off x="2406332" y="1630680"/>
            <a:ext cx="8915400" cy="3777622"/>
          </a:xfrm>
        </p:spPr>
        <p:txBody>
          <a:bodyPr/>
          <a:lstStyle/>
          <a:p>
            <a:r>
              <a:rPr lang="en-IN" sz="2400" dirty="0"/>
              <a:t>Introduction.</a:t>
            </a:r>
          </a:p>
          <a:p>
            <a:r>
              <a:rPr lang="en-IN" sz="2400" dirty="0"/>
              <a:t>Overall Description.</a:t>
            </a:r>
          </a:p>
          <a:p>
            <a:r>
              <a:rPr lang="en-IN" sz="2400" dirty="0"/>
              <a:t>Interface Requirement.</a:t>
            </a:r>
          </a:p>
          <a:p>
            <a:r>
              <a:rPr lang="en-IN" sz="2400" dirty="0"/>
              <a:t>System Features.</a:t>
            </a:r>
          </a:p>
          <a:p>
            <a:r>
              <a:rPr lang="en-IN" sz="2400" dirty="0"/>
              <a:t>Flow Diagram.</a:t>
            </a:r>
          </a:p>
          <a:p>
            <a:r>
              <a:rPr lang="en-IN" sz="2400" dirty="0"/>
              <a:t>Conclusion.</a:t>
            </a:r>
          </a:p>
          <a:p>
            <a:endParaRPr lang="en-IN" dirty="0"/>
          </a:p>
        </p:txBody>
      </p:sp>
    </p:spTree>
    <p:extLst>
      <p:ext uri="{BB962C8B-B14F-4D97-AF65-F5344CB8AC3E}">
        <p14:creationId xmlns:p14="http://schemas.microsoft.com/office/powerpoint/2010/main" val="268868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210" y="637173"/>
            <a:ext cx="8911687" cy="1280890"/>
          </a:xfrm>
        </p:spPr>
        <p:txBody>
          <a:bodyPr/>
          <a:lstStyle/>
          <a:p>
            <a:r>
              <a:rPr lang="en-IN" b="1" dirty="0"/>
              <a:t>Introduction :</a:t>
            </a:r>
            <a:endParaRPr lang="en-IN" dirty="0"/>
          </a:p>
        </p:txBody>
      </p:sp>
      <p:sp>
        <p:nvSpPr>
          <p:cNvPr id="3" name="Content Placeholder 2"/>
          <p:cNvSpPr>
            <a:spLocks noGrp="1"/>
          </p:cNvSpPr>
          <p:nvPr>
            <p:ph idx="1"/>
          </p:nvPr>
        </p:nvSpPr>
        <p:spPr>
          <a:xfrm>
            <a:off x="1426616" y="1375953"/>
            <a:ext cx="10212389" cy="4828903"/>
          </a:xfrm>
        </p:spPr>
        <p:txBody>
          <a:bodyPr/>
          <a:lstStyle/>
          <a:p>
            <a:pPr>
              <a:lnSpc>
                <a:spcPct val="150000"/>
              </a:lnSpc>
            </a:pPr>
            <a:r>
              <a:rPr lang="en-US" dirty="0"/>
              <a:t>                         Modern science and technology has revolutionized the field of crime solving and has made the process much faster and more reliable. The word Forensic refers to all the science and technology used in the solving of crime. The aim of this system is to manage the large volumes of data that are produced in the process of solving crimes by the application of scientific methods and modern technology.</a:t>
            </a:r>
            <a:endParaRPr lang="en-IN" dirty="0"/>
          </a:p>
        </p:txBody>
      </p:sp>
    </p:spTree>
    <p:extLst>
      <p:ext uri="{BB962C8B-B14F-4D97-AF65-F5344CB8AC3E}">
        <p14:creationId xmlns:p14="http://schemas.microsoft.com/office/powerpoint/2010/main" val="405052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463" y="715550"/>
            <a:ext cx="8911687" cy="1280890"/>
          </a:xfrm>
        </p:spPr>
        <p:txBody>
          <a:bodyPr/>
          <a:lstStyle/>
          <a:p>
            <a:r>
              <a:rPr lang="en-IN" b="1" dirty="0"/>
              <a:t>What is Forensic Management </a:t>
            </a:r>
            <a:br>
              <a:rPr lang="en-IN" b="1" dirty="0"/>
            </a:br>
            <a:r>
              <a:rPr lang="en-IN" b="1" dirty="0"/>
              <a:t>System ? </a:t>
            </a:r>
            <a:endParaRPr lang="en-IN" dirty="0"/>
          </a:p>
        </p:txBody>
      </p:sp>
      <p:sp>
        <p:nvSpPr>
          <p:cNvPr id="3" name="Content Placeholder 2"/>
          <p:cNvSpPr>
            <a:spLocks noGrp="1"/>
          </p:cNvSpPr>
          <p:nvPr>
            <p:ph idx="1"/>
          </p:nvPr>
        </p:nvSpPr>
        <p:spPr>
          <a:xfrm>
            <a:off x="1648636" y="1996440"/>
            <a:ext cx="8915400" cy="3777622"/>
          </a:xfrm>
        </p:spPr>
        <p:txBody>
          <a:bodyPr>
            <a:noAutofit/>
          </a:bodyPr>
          <a:lstStyle/>
          <a:p>
            <a:pPr marL="0" indent="0">
              <a:lnSpc>
                <a:spcPct val="170000"/>
              </a:lnSpc>
              <a:buNone/>
            </a:pPr>
            <a:r>
              <a:rPr lang="en-US" dirty="0"/>
              <a:t>                                When creating a new case file the system will be able to store specific information in categories. Such as crime scene photographs, details about any firearms used, all fingerprint and DNA evidence, etc. Fingerprint data and DNA data can be sent to the concerned laboratory from this system and the results can be viewed on the same. All detective notes will also have to be entered on this system. </a:t>
            </a:r>
          </a:p>
          <a:p>
            <a:pPr marL="0" indent="0">
              <a:lnSpc>
                <a:spcPct val="170000"/>
              </a:lnSpc>
              <a:buNone/>
            </a:pPr>
            <a:r>
              <a:rPr lang="en-US" dirty="0"/>
              <a:t>                                In the event that a detective has to cooperate with other departments, this system can be used to easily collaborate on case files, temporary user profiles can be created if the other department does not implement this system. </a:t>
            </a:r>
            <a:endParaRPr lang="en-IN" dirty="0"/>
          </a:p>
        </p:txBody>
      </p:sp>
    </p:spTree>
    <p:extLst>
      <p:ext uri="{BB962C8B-B14F-4D97-AF65-F5344CB8AC3E}">
        <p14:creationId xmlns:p14="http://schemas.microsoft.com/office/powerpoint/2010/main" val="190961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225" y="662210"/>
            <a:ext cx="8911687" cy="1280890"/>
          </a:xfrm>
        </p:spPr>
        <p:txBody>
          <a:bodyPr/>
          <a:lstStyle/>
          <a:p>
            <a:r>
              <a:rPr lang="en-IN" b="1" dirty="0"/>
              <a:t>Overall Description :</a:t>
            </a:r>
            <a:endParaRPr lang="en-IN" dirty="0"/>
          </a:p>
        </p:txBody>
      </p:sp>
      <p:sp>
        <p:nvSpPr>
          <p:cNvPr id="3" name="Content Placeholder 2"/>
          <p:cNvSpPr>
            <a:spLocks noGrp="1"/>
          </p:cNvSpPr>
          <p:nvPr>
            <p:ph idx="1"/>
          </p:nvPr>
        </p:nvSpPr>
        <p:spPr>
          <a:xfrm>
            <a:off x="2347912" y="1587500"/>
            <a:ext cx="8915400" cy="3777622"/>
          </a:xfrm>
        </p:spPr>
        <p:txBody>
          <a:bodyPr/>
          <a:lstStyle/>
          <a:p>
            <a:r>
              <a:rPr lang="en-IN" dirty="0"/>
              <a:t>Time saver.</a:t>
            </a:r>
          </a:p>
          <a:p>
            <a:r>
              <a:rPr lang="en-IN" dirty="0"/>
              <a:t>Easy Access.</a:t>
            </a:r>
          </a:p>
          <a:p>
            <a:r>
              <a:rPr lang="en-IN" dirty="0"/>
              <a:t>Improve Performance.</a:t>
            </a:r>
          </a:p>
          <a:p>
            <a:r>
              <a:rPr lang="en-IN" dirty="0"/>
              <a:t>More Accurate.</a:t>
            </a:r>
          </a:p>
          <a:p>
            <a:r>
              <a:rPr lang="en-IN" dirty="0"/>
              <a:t>Increased Transparency.</a:t>
            </a:r>
          </a:p>
          <a:p>
            <a:r>
              <a:rPr lang="en-IN" dirty="0"/>
              <a:t>Reduce Paper Trail.</a:t>
            </a:r>
          </a:p>
          <a:p>
            <a:r>
              <a:rPr lang="en-IN" dirty="0"/>
              <a:t>Consume Man Power.</a:t>
            </a:r>
          </a:p>
          <a:p>
            <a:endParaRPr lang="en-IN" dirty="0"/>
          </a:p>
        </p:txBody>
      </p:sp>
    </p:spTree>
    <p:extLst>
      <p:ext uri="{BB962C8B-B14F-4D97-AF65-F5344CB8AC3E}">
        <p14:creationId xmlns:p14="http://schemas.microsoft.com/office/powerpoint/2010/main" val="386175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399" y="663299"/>
            <a:ext cx="8911687" cy="1280890"/>
          </a:xfrm>
        </p:spPr>
        <p:txBody>
          <a:bodyPr/>
          <a:lstStyle/>
          <a:p>
            <a:r>
              <a:rPr lang="en-IN" b="1" dirty="0"/>
              <a:t>Interface Requirement :</a:t>
            </a:r>
            <a:endParaRPr lang="en-IN" dirty="0"/>
          </a:p>
        </p:txBody>
      </p:sp>
      <p:sp>
        <p:nvSpPr>
          <p:cNvPr id="3" name="Content Placeholder 2"/>
          <p:cNvSpPr>
            <a:spLocks noGrp="1"/>
          </p:cNvSpPr>
          <p:nvPr>
            <p:ph idx="1"/>
          </p:nvPr>
        </p:nvSpPr>
        <p:spPr>
          <a:xfrm>
            <a:off x="2312798" y="1598386"/>
            <a:ext cx="9282301" cy="4294414"/>
          </a:xfrm>
        </p:spPr>
        <p:txBody>
          <a:bodyPr>
            <a:normAutofit/>
          </a:bodyPr>
          <a:lstStyle/>
          <a:p>
            <a:pPr marL="0" indent="0">
              <a:buNone/>
            </a:pPr>
            <a:r>
              <a:rPr lang="en-US" sz="2400" b="1" dirty="0"/>
              <a:t>Software Requirements :</a:t>
            </a:r>
          </a:p>
          <a:p>
            <a:r>
              <a:rPr lang="en-US" dirty="0"/>
              <a:t>Windows 7 and above </a:t>
            </a:r>
          </a:p>
          <a:p>
            <a:r>
              <a:rPr lang="en-US" dirty="0"/>
              <a:t> Apache Tomcat Web Server  </a:t>
            </a:r>
          </a:p>
          <a:p>
            <a:r>
              <a:rPr lang="en-US" dirty="0"/>
              <a:t> Oracle </a:t>
            </a:r>
          </a:p>
          <a:p>
            <a:endParaRPr lang="en-US" dirty="0"/>
          </a:p>
          <a:p>
            <a:endParaRPr lang="en-US" dirty="0"/>
          </a:p>
          <a:p>
            <a:pPr marL="0" indent="0">
              <a:buNone/>
            </a:pPr>
            <a:r>
              <a:rPr lang="en-IN" sz="2400" b="1" dirty="0"/>
              <a:t>Technology Used : </a:t>
            </a:r>
          </a:p>
          <a:p>
            <a:r>
              <a:rPr lang="en-IN" dirty="0"/>
              <a:t>Java </a:t>
            </a:r>
          </a:p>
          <a:p>
            <a:r>
              <a:rPr lang="en-IN" dirty="0"/>
              <a:t>J2EE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62476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589212" y="901700"/>
            <a:ext cx="8915400" cy="5009522"/>
          </a:xfrm>
        </p:spPr>
        <p:txBody>
          <a:bodyPr>
            <a:normAutofit/>
          </a:bodyPr>
          <a:lstStyle/>
          <a:p>
            <a:pPr marL="0" indent="0">
              <a:buNone/>
            </a:pPr>
            <a:r>
              <a:rPr lang="en-IN" sz="2400" b="1" dirty="0"/>
              <a:t>Hardware Requirements : </a:t>
            </a:r>
          </a:p>
          <a:p>
            <a:r>
              <a:rPr lang="en-IN" dirty="0"/>
              <a:t> Hard Disk – 2 GB  </a:t>
            </a:r>
          </a:p>
          <a:p>
            <a:r>
              <a:rPr lang="en-IN" dirty="0"/>
              <a:t> RAM – 1 GB  </a:t>
            </a:r>
          </a:p>
          <a:p>
            <a:r>
              <a:rPr lang="en-IN" dirty="0"/>
              <a:t> Processor – Dual Core or Above  </a:t>
            </a:r>
          </a:p>
          <a:p>
            <a:r>
              <a:rPr lang="en-IN" dirty="0"/>
              <a:t> Mouse </a:t>
            </a:r>
          </a:p>
          <a:p>
            <a:r>
              <a:rPr lang="en-IN" dirty="0"/>
              <a:t> Keyboard  </a:t>
            </a:r>
          </a:p>
          <a:p>
            <a:r>
              <a:rPr lang="en-IN" dirty="0"/>
              <a:t> Monitor  </a:t>
            </a:r>
          </a:p>
          <a:p>
            <a:r>
              <a:rPr lang="en-IN" dirty="0"/>
              <a:t> Printer </a:t>
            </a:r>
          </a:p>
        </p:txBody>
      </p:sp>
    </p:spTree>
    <p:extLst>
      <p:ext uri="{BB962C8B-B14F-4D97-AF65-F5344CB8AC3E}">
        <p14:creationId xmlns:p14="http://schemas.microsoft.com/office/powerpoint/2010/main" val="388727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825" y="674910"/>
            <a:ext cx="8911687" cy="1280890"/>
          </a:xfrm>
        </p:spPr>
        <p:txBody>
          <a:bodyPr/>
          <a:lstStyle/>
          <a:p>
            <a:r>
              <a:rPr lang="en-IN" b="1" dirty="0"/>
              <a:t>System Features :</a:t>
            </a:r>
            <a:endParaRPr lang="en-IN" dirty="0"/>
          </a:p>
        </p:txBody>
      </p:sp>
      <p:sp>
        <p:nvSpPr>
          <p:cNvPr id="3" name="Content Placeholder 2"/>
          <p:cNvSpPr>
            <a:spLocks noGrp="1"/>
          </p:cNvSpPr>
          <p:nvPr>
            <p:ph idx="1"/>
          </p:nvPr>
        </p:nvSpPr>
        <p:spPr>
          <a:xfrm>
            <a:off x="2195512" y="1536700"/>
            <a:ext cx="9513888" cy="4419600"/>
          </a:xfrm>
        </p:spPr>
        <p:txBody>
          <a:bodyPr>
            <a:normAutofit/>
          </a:bodyPr>
          <a:lstStyle/>
          <a:p>
            <a:r>
              <a:rPr lang="en-US" dirty="0"/>
              <a:t>An important feature of this system will be its search feature.</a:t>
            </a:r>
          </a:p>
          <a:p>
            <a:r>
              <a:rPr lang="en-US" dirty="0"/>
              <a:t>This system will automatically log all user activity, regardless of officer rank, in a secure read only file.</a:t>
            </a:r>
          </a:p>
          <a:p>
            <a:r>
              <a:rPr lang="en-US" dirty="0"/>
              <a:t>The proposed system will be able to reduce the paper trail required in the process.</a:t>
            </a:r>
          </a:p>
          <a:p>
            <a:r>
              <a:rPr lang="en-US" dirty="0"/>
              <a:t>Digital files will make the sharing and appending of case files extremely easy. </a:t>
            </a:r>
          </a:p>
          <a:p>
            <a:r>
              <a:rPr lang="en-US" dirty="0"/>
              <a:t> Since access to the system is required to view a case file it becomes very simple to track and regulate access to the case files. </a:t>
            </a:r>
          </a:p>
          <a:p>
            <a:r>
              <a:rPr lang="en-US" dirty="0"/>
              <a:t> Documents from different laboratories regarding analyses can be securely and instantly sent via the internet. </a:t>
            </a:r>
          </a:p>
          <a:p>
            <a:r>
              <a:rPr lang="en-US" dirty="0"/>
              <a:t>This system will augment the crime solving and record keeping abilities of a modern police force. </a:t>
            </a:r>
            <a:endParaRPr lang="en-IN" dirty="0"/>
          </a:p>
        </p:txBody>
      </p:sp>
    </p:spTree>
    <p:extLst>
      <p:ext uri="{BB962C8B-B14F-4D97-AF65-F5344CB8AC3E}">
        <p14:creationId xmlns:p14="http://schemas.microsoft.com/office/powerpoint/2010/main" val="314825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649510"/>
            <a:ext cx="8911687" cy="1280890"/>
          </a:xfrm>
        </p:spPr>
        <p:txBody>
          <a:bodyPr/>
          <a:lstStyle/>
          <a:p>
            <a:r>
              <a:rPr lang="en-IN" b="1" dirty="0"/>
              <a:t>Flow Diagram :</a:t>
            </a:r>
            <a:endParaRPr lang="en-IN" dirty="0"/>
          </a:p>
        </p:txBody>
      </p:sp>
      <p:sp>
        <p:nvSpPr>
          <p:cNvPr id="3" name="Content Placeholder 2"/>
          <p:cNvSpPr>
            <a:spLocks noGrp="1"/>
          </p:cNvSpPr>
          <p:nvPr>
            <p:ph idx="1"/>
          </p:nvPr>
        </p:nvSpPr>
        <p:spPr>
          <a:xfrm>
            <a:off x="1585912" y="1346200"/>
            <a:ext cx="1169988" cy="457200"/>
          </a:xfrm>
        </p:spPr>
        <p:txBody>
          <a:bodyPr/>
          <a:lstStyle/>
          <a:p>
            <a:r>
              <a:rPr lang="en-IN" dirty="0"/>
              <a:t>ERD :</a:t>
            </a:r>
          </a:p>
        </p:txBody>
      </p:sp>
      <p:graphicFrame>
        <p:nvGraphicFramePr>
          <p:cNvPr id="1027" name="Object 3"/>
          <p:cNvGraphicFramePr>
            <a:graphicFrameLocks noChangeAspect="1"/>
          </p:cNvGraphicFramePr>
          <p:nvPr/>
        </p:nvGraphicFramePr>
        <p:xfrm>
          <a:off x="2794000" y="893762"/>
          <a:ext cx="6108700" cy="5418138"/>
        </p:xfrm>
        <a:graphic>
          <a:graphicData uri="http://schemas.openxmlformats.org/presentationml/2006/ole">
            <mc:AlternateContent xmlns:mc="http://schemas.openxmlformats.org/markup-compatibility/2006">
              <mc:Choice xmlns:v="urn:schemas-microsoft-com:vml" Requires="v">
                <p:oleObj spid="_x0000_s1029" name="Document" r:id="rId3" imgW="5750496" imgH="6864948" progId="Word.Document.12">
                  <p:embed/>
                </p:oleObj>
              </mc:Choice>
              <mc:Fallback>
                <p:oleObj name="Document" r:id="rId3" imgW="5750496" imgH="6864948" progId="Word.Documen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0" y="893762"/>
                        <a:ext cx="6108700" cy="541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04052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143</TotalTime>
  <Words>528</Words>
  <Application>Microsoft Office PowerPoint</Application>
  <PresentationFormat>Widescreen</PresentationFormat>
  <Paragraphs>68</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 3</vt:lpstr>
      <vt:lpstr>Wisp</vt:lpstr>
      <vt:lpstr>Document</vt:lpstr>
      <vt:lpstr> Forensic Management                 System</vt:lpstr>
      <vt:lpstr>Content :</vt:lpstr>
      <vt:lpstr>Introduction :</vt:lpstr>
      <vt:lpstr>What is Forensic Management  System ? </vt:lpstr>
      <vt:lpstr>Overall Description :</vt:lpstr>
      <vt:lpstr>Interface Requirement :</vt:lpstr>
      <vt:lpstr>PowerPoint Presentation</vt:lpstr>
      <vt:lpstr>System Features :</vt:lpstr>
      <vt:lpstr>Flow Diagram :</vt:lpstr>
      <vt:lpstr>Use Case Diagram :</vt:lpstr>
      <vt:lpstr>PowerPoint Presentation</vt:lpstr>
      <vt:lpstr>Class Diagram :</vt:lpstr>
      <vt:lpstr>Activity Diagram :</vt:lpstr>
      <vt:lpstr>Screen Shots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Management                 System</dc:title>
  <dc:creator>User</dc:creator>
  <cp:lastModifiedBy>Mak</cp:lastModifiedBy>
  <cp:revision>23</cp:revision>
  <dcterms:created xsi:type="dcterms:W3CDTF">2020-02-22T08:18:22Z</dcterms:created>
  <dcterms:modified xsi:type="dcterms:W3CDTF">2020-02-24T03:53:30Z</dcterms:modified>
</cp:coreProperties>
</file>