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Lst>
  <p:notesMasterIdLst>
    <p:notesMasterId r:id="rId16"/>
  </p:notesMasterIdLst>
  <p:sldIdLst>
    <p:sldId id="256" r:id="rId2"/>
    <p:sldId id="309" r:id="rId3"/>
    <p:sldId id="258" r:id="rId4"/>
    <p:sldId id="325" r:id="rId5"/>
    <p:sldId id="259" r:id="rId6"/>
    <p:sldId id="326" r:id="rId7"/>
    <p:sldId id="321" r:id="rId8"/>
    <p:sldId id="322" r:id="rId9"/>
    <p:sldId id="323" r:id="rId10"/>
    <p:sldId id="327" r:id="rId11"/>
    <p:sldId id="328" r:id="rId12"/>
    <p:sldId id="329" r:id="rId13"/>
    <p:sldId id="257" r:id="rId14"/>
    <p:sldId id="317"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630AEA-3FD6-4AE1-9EF1-4B988513F02C}">
  <a:tblStyle styleId="{42630AEA-3FD6-4AE1-9EF1-4B988513F02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19" d="100"/>
          <a:sy n="119" d="100"/>
        </p:scale>
        <p:origin x="840"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e96fd93d6a_0_18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e96fd93d6a_0_18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cc9050bdf8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8" name="Google Shape;768;gcc9050bdf8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6475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cc9050bdf8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cc9050bdf8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8053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e96fd93d6a_0_18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e96fd93d6a_0_18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e96fd93d6a_0_18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e96fd93d6a_0_18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63453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cc9050bdf8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cc9050bdf8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e96fd93d6a_0_18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e96fd93d6a_0_18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13022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e96fd93d6a_0_18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e96fd93d6a_0_18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31975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e96fd93d6a_0_18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e96fd93d6a_0_18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62107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cc9050bdf8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cc9050bdf8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10" name="Google Shape;10;p2"/>
          <p:cNvGrpSpPr/>
          <p:nvPr/>
        </p:nvGrpSpPr>
        <p:grpSpPr>
          <a:xfrm>
            <a:off x="164250" y="145200"/>
            <a:ext cx="8815500" cy="4853100"/>
            <a:chOff x="164250" y="145200"/>
            <a:chExt cx="8815500" cy="4853100"/>
          </a:xfrm>
        </p:grpSpPr>
        <p:sp>
          <p:nvSpPr>
            <p:cNvPr id="11" name="Google Shape;11;p2"/>
            <p:cNvSpPr/>
            <p:nvPr/>
          </p:nvSpPr>
          <p:spPr>
            <a:xfrm>
              <a:off x="164250" y="145200"/>
              <a:ext cx="8815500" cy="4853100"/>
            </a:xfrm>
            <a:prstGeom prst="rect">
              <a:avLst/>
            </a:prstGeom>
            <a:noFill/>
            <a:ln w="381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61000" y="245100"/>
              <a:ext cx="8622000" cy="4653300"/>
            </a:xfrm>
            <a:prstGeom prst="rect">
              <a:avLst/>
            </a:prstGeom>
            <a:noFill/>
            <a:ln w="28575"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Google Shape;13;p2"/>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14" name="Google Shape;14;p2"/>
          <p:cNvSpPr txBox="1">
            <a:spLocks noGrp="1"/>
          </p:cNvSpPr>
          <p:nvPr>
            <p:ph type="ctrTitle"/>
          </p:nvPr>
        </p:nvSpPr>
        <p:spPr>
          <a:xfrm>
            <a:off x="3628700" y="1563483"/>
            <a:ext cx="4795200" cy="13926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200">
                <a:solidFill>
                  <a:srgbClr val="372814"/>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4029800" y="3487470"/>
            <a:ext cx="3993000" cy="451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pic>
        <p:nvPicPr>
          <p:cNvPr id="17" name="Google Shape;17;p3"/>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18" name="Google Shape;18;p3"/>
          <p:cNvGrpSpPr/>
          <p:nvPr/>
        </p:nvGrpSpPr>
        <p:grpSpPr>
          <a:xfrm>
            <a:off x="164250" y="145200"/>
            <a:ext cx="8815500" cy="4853100"/>
            <a:chOff x="164250" y="145200"/>
            <a:chExt cx="8815500" cy="4853100"/>
          </a:xfrm>
        </p:grpSpPr>
        <p:sp>
          <p:nvSpPr>
            <p:cNvPr id="19" name="Google Shape;19;p3"/>
            <p:cNvSpPr/>
            <p:nvPr/>
          </p:nvSpPr>
          <p:spPr>
            <a:xfrm>
              <a:off x="164250" y="145200"/>
              <a:ext cx="8815500" cy="4853100"/>
            </a:xfrm>
            <a:prstGeom prst="rect">
              <a:avLst/>
            </a:prstGeom>
            <a:noFill/>
            <a:ln w="381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261000" y="245100"/>
              <a:ext cx="8622000" cy="4653300"/>
            </a:xfrm>
            <a:prstGeom prst="rect">
              <a:avLst/>
            </a:prstGeom>
            <a:noFill/>
            <a:ln w="28575"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 name="Google Shape;21;p3"/>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22" name="Google Shape;22;p3"/>
          <p:cNvSpPr txBox="1">
            <a:spLocks noGrp="1"/>
          </p:cNvSpPr>
          <p:nvPr>
            <p:ph type="title"/>
          </p:nvPr>
        </p:nvSpPr>
        <p:spPr>
          <a:xfrm>
            <a:off x="4153325" y="2393689"/>
            <a:ext cx="38565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4153325" y="1551889"/>
            <a:ext cx="32517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6000"/>
              <a:buNone/>
              <a:defRPr sz="7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 name="Google Shape;24;p3"/>
          <p:cNvSpPr txBox="1">
            <a:spLocks noGrp="1"/>
          </p:cNvSpPr>
          <p:nvPr>
            <p:ph type="subTitle" idx="1"/>
          </p:nvPr>
        </p:nvSpPr>
        <p:spPr>
          <a:xfrm>
            <a:off x="4153325" y="3346239"/>
            <a:ext cx="25983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pic>
        <p:nvPicPr>
          <p:cNvPr id="26" name="Google Shape;26;p4"/>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27" name="Google Shape;27;p4"/>
          <p:cNvGrpSpPr/>
          <p:nvPr/>
        </p:nvGrpSpPr>
        <p:grpSpPr>
          <a:xfrm>
            <a:off x="164250" y="145200"/>
            <a:ext cx="8815500" cy="4853100"/>
            <a:chOff x="164250" y="145200"/>
            <a:chExt cx="8815500" cy="4853100"/>
          </a:xfrm>
        </p:grpSpPr>
        <p:sp>
          <p:nvSpPr>
            <p:cNvPr id="28" name="Google Shape;28;p4"/>
            <p:cNvSpPr/>
            <p:nvPr/>
          </p:nvSpPr>
          <p:spPr>
            <a:xfrm>
              <a:off x="164250" y="145200"/>
              <a:ext cx="8815500" cy="4853100"/>
            </a:xfrm>
            <a:prstGeom prst="rect">
              <a:avLst/>
            </a:prstGeom>
            <a:noFill/>
            <a:ln w="381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261000" y="245100"/>
              <a:ext cx="8622000" cy="4653300"/>
            </a:xfrm>
            <a:prstGeom prst="rect">
              <a:avLst/>
            </a:prstGeom>
            <a:noFill/>
            <a:ln w="28575"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 name="Google Shape;30;p4"/>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31" name="Google Shape;31;p4"/>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2" name="Google Shape;32;p4"/>
          <p:cNvSpPr txBox="1">
            <a:spLocks noGrp="1"/>
          </p:cNvSpPr>
          <p:nvPr>
            <p:ph type="body" idx="1"/>
          </p:nvPr>
        </p:nvSpPr>
        <p:spPr>
          <a:xfrm>
            <a:off x="720000" y="1258450"/>
            <a:ext cx="7704000" cy="3344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AutoNum type="arabicPeriod"/>
              <a:defRPr sz="1300"/>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grpSp>
        <p:nvGrpSpPr>
          <p:cNvPr id="33" name="Google Shape;33;p4"/>
          <p:cNvGrpSpPr/>
          <p:nvPr/>
        </p:nvGrpSpPr>
        <p:grpSpPr>
          <a:xfrm>
            <a:off x="720072" y="540000"/>
            <a:ext cx="7704093" cy="577207"/>
            <a:chOff x="3667800" y="1583575"/>
            <a:chExt cx="4756200" cy="577207"/>
          </a:xfrm>
        </p:grpSpPr>
        <p:cxnSp>
          <p:nvCxnSpPr>
            <p:cNvPr id="34" name="Google Shape;34;p4"/>
            <p:cNvCxnSpPr/>
            <p:nvPr/>
          </p:nvCxnSpPr>
          <p:spPr>
            <a:xfrm>
              <a:off x="3667800" y="1583575"/>
              <a:ext cx="4756200" cy="0"/>
            </a:xfrm>
            <a:prstGeom prst="straightConnector1">
              <a:avLst/>
            </a:prstGeom>
            <a:noFill/>
            <a:ln w="38100" cap="flat" cmpd="sng">
              <a:solidFill>
                <a:schemeClr val="lt2"/>
              </a:solidFill>
              <a:prstDash val="solid"/>
              <a:round/>
              <a:headEnd type="none" w="med" len="med"/>
              <a:tailEnd type="none" w="med" len="med"/>
            </a:ln>
          </p:spPr>
        </p:cxnSp>
        <p:cxnSp>
          <p:nvCxnSpPr>
            <p:cNvPr id="35" name="Google Shape;35;p4"/>
            <p:cNvCxnSpPr/>
            <p:nvPr/>
          </p:nvCxnSpPr>
          <p:spPr>
            <a:xfrm>
              <a:off x="3667800" y="2160782"/>
              <a:ext cx="4756200" cy="0"/>
            </a:xfrm>
            <a:prstGeom prst="straightConnector1">
              <a:avLst/>
            </a:prstGeom>
            <a:noFill/>
            <a:ln w="38100" cap="flat" cmpd="sng">
              <a:solidFill>
                <a:schemeClr val="lt2"/>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7"/>
        <p:cNvGrpSpPr/>
        <p:nvPr/>
      </p:nvGrpSpPr>
      <p:grpSpPr>
        <a:xfrm>
          <a:off x="0" y="0"/>
          <a:ext cx="0" cy="0"/>
          <a:chOff x="0" y="0"/>
          <a:chExt cx="0" cy="0"/>
        </a:xfrm>
      </p:grpSpPr>
      <p:pic>
        <p:nvPicPr>
          <p:cNvPr id="58" name="Google Shape;58;p7"/>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59" name="Google Shape;59;p7"/>
          <p:cNvGrpSpPr/>
          <p:nvPr/>
        </p:nvGrpSpPr>
        <p:grpSpPr>
          <a:xfrm>
            <a:off x="164250" y="145200"/>
            <a:ext cx="8815500" cy="4853100"/>
            <a:chOff x="164250" y="145200"/>
            <a:chExt cx="8815500" cy="4853100"/>
          </a:xfrm>
        </p:grpSpPr>
        <p:sp>
          <p:nvSpPr>
            <p:cNvPr id="60" name="Google Shape;60;p7"/>
            <p:cNvSpPr/>
            <p:nvPr/>
          </p:nvSpPr>
          <p:spPr>
            <a:xfrm>
              <a:off x="164250" y="145200"/>
              <a:ext cx="8815500" cy="4853100"/>
            </a:xfrm>
            <a:prstGeom prst="rect">
              <a:avLst/>
            </a:prstGeom>
            <a:noFill/>
            <a:ln w="381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a:off x="261000" y="245100"/>
              <a:ext cx="8622000" cy="4653300"/>
            </a:xfrm>
            <a:prstGeom prst="rect">
              <a:avLst/>
            </a:prstGeom>
            <a:noFill/>
            <a:ln w="28575"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2" name="Google Shape;62;p7"/>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63" name="Google Shape;63;p7"/>
          <p:cNvSpPr txBox="1">
            <a:spLocks noGrp="1"/>
          </p:cNvSpPr>
          <p:nvPr>
            <p:ph type="title"/>
          </p:nvPr>
        </p:nvSpPr>
        <p:spPr>
          <a:xfrm>
            <a:off x="3889275" y="540000"/>
            <a:ext cx="4534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7"/>
          <p:cNvSpPr txBox="1">
            <a:spLocks noGrp="1"/>
          </p:cNvSpPr>
          <p:nvPr>
            <p:ph type="body" idx="1"/>
          </p:nvPr>
        </p:nvSpPr>
        <p:spPr>
          <a:xfrm>
            <a:off x="3889275" y="1277800"/>
            <a:ext cx="4534800" cy="3319200"/>
          </a:xfrm>
          <a:prstGeom prst="rect">
            <a:avLst/>
          </a:prstGeom>
        </p:spPr>
        <p:txBody>
          <a:bodyPr spcFirstLastPara="1" wrap="square" lIns="91425" tIns="91425" rIns="91425" bIns="91425" anchor="t" anchorCtr="0">
            <a:noAutofit/>
          </a:bodyPr>
          <a:lstStyle>
            <a:lvl1pPr marL="457200" marR="50800" lvl="0" indent="-304800" rtl="0">
              <a:spcBef>
                <a:spcPts val="0"/>
              </a:spcBef>
              <a:spcAft>
                <a:spcPts val="0"/>
              </a:spcAft>
              <a:buClr>
                <a:schemeClr val="lt2"/>
              </a:buClr>
              <a:buSzPts val="12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grpSp>
        <p:nvGrpSpPr>
          <p:cNvPr id="65" name="Google Shape;65;p7"/>
          <p:cNvGrpSpPr/>
          <p:nvPr/>
        </p:nvGrpSpPr>
        <p:grpSpPr>
          <a:xfrm>
            <a:off x="3889553" y="540020"/>
            <a:ext cx="4535037" cy="577207"/>
            <a:chOff x="3667800" y="1583575"/>
            <a:chExt cx="4756200" cy="577207"/>
          </a:xfrm>
        </p:grpSpPr>
        <p:cxnSp>
          <p:nvCxnSpPr>
            <p:cNvPr id="66" name="Google Shape;66;p7"/>
            <p:cNvCxnSpPr/>
            <p:nvPr/>
          </p:nvCxnSpPr>
          <p:spPr>
            <a:xfrm>
              <a:off x="3667800" y="1583575"/>
              <a:ext cx="4756200" cy="0"/>
            </a:xfrm>
            <a:prstGeom prst="straightConnector1">
              <a:avLst/>
            </a:prstGeom>
            <a:noFill/>
            <a:ln w="38100" cap="flat" cmpd="sng">
              <a:solidFill>
                <a:schemeClr val="lt2"/>
              </a:solidFill>
              <a:prstDash val="solid"/>
              <a:round/>
              <a:headEnd type="none" w="med" len="med"/>
              <a:tailEnd type="none" w="med" len="med"/>
            </a:ln>
          </p:spPr>
        </p:cxnSp>
        <p:cxnSp>
          <p:nvCxnSpPr>
            <p:cNvPr id="67" name="Google Shape;67;p7"/>
            <p:cNvCxnSpPr/>
            <p:nvPr/>
          </p:nvCxnSpPr>
          <p:spPr>
            <a:xfrm>
              <a:off x="3667800" y="2160782"/>
              <a:ext cx="4756200" cy="0"/>
            </a:xfrm>
            <a:prstGeom prst="straightConnector1">
              <a:avLst/>
            </a:prstGeom>
            <a:noFill/>
            <a:ln w="38100" cap="flat" cmpd="sng">
              <a:solidFill>
                <a:schemeClr val="lt2"/>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98"/>
        <p:cNvGrpSpPr/>
        <p:nvPr/>
      </p:nvGrpSpPr>
      <p:grpSpPr>
        <a:xfrm>
          <a:off x="0" y="0"/>
          <a:ext cx="0" cy="0"/>
          <a:chOff x="0" y="0"/>
          <a:chExt cx="0" cy="0"/>
        </a:xfrm>
      </p:grpSpPr>
      <p:pic>
        <p:nvPicPr>
          <p:cNvPr id="99" name="Google Shape;99;p13"/>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100" name="Google Shape;100;p13"/>
          <p:cNvGrpSpPr/>
          <p:nvPr/>
        </p:nvGrpSpPr>
        <p:grpSpPr>
          <a:xfrm>
            <a:off x="164250" y="145200"/>
            <a:ext cx="8815500" cy="4853100"/>
            <a:chOff x="164250" y="145200"/>
            <a:chExt cx="8815500" cy="4853100"/>
          </a:xfrm>
        </p:grpSpPr>
        <p:sp>
          <p:nvSpPr>
            <p:cNvPr id="101" name="Google Shape;101;p13"/>
            <p:cNvSpPr/>
            <p:nvPr/>
          </p:nvSpPr>
          <p:spPr>
            <a:xfrm>
              <a:off x="164250" y="145200"/>
              <a:ext cx="8815500" cy="4853100"/>
            </a:xfrm>
            <a:prstGeom prst="rect">
              <a:avLst/>
            </a:prstGeom>
            <a:noFill/>
            <a:ln w="381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261000" y="245100"/>
              <a:ext cx="8622000" cy="4653300"/>
            </a:xfrm>
            <a:prstGeom prst="rect">
              <a:avLst/>
            </a:prstGeom>
            <a:noFill/>
            <a:ln w="28575"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3" name="Google Shape;103;p13"/>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104" name="Google Shape;104;p13"/>
          <p:cNvSpPr txBox="1">
            <a:spLocks noGrp="1"/>
          </p:cNvSpPr>
          <p:nvPr>
            <p:ph type="title"/>
          </p:nvPr>
        </p:nvSpPr>
        <p:spPr>
          <a:xfrm>
            <a:off x="3907493" y="1578615"/>
            <a:ext cx="2065200" cy="395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05" name="Google Shape;105;p13"/>
          <p:cNvSpPr txBox="1">
            <a:spLocks noGrp="1"/>
          </p:cNvSpPr>
          <p:nvPr>
            <p:ph type="title" idx="2" hasCustomPrompt="1"/>
          </p:nvPr>
        </p:nvSpPr>
        <p:spPr>
          <a:xfrm>
            <a:off x="4599561" y="935771"/>
            <a:ext cx="666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subTitle" idx="1"/>
          </p:nvPr>
        </p:nvSpPr>
        <p:spPr>
          <a:xfrm>
            <a:off x="3907493" y="2032690"/>
            <a:ext cx="20652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7" name="Google Shape;107;p13"/>
          <p:cNvSpPr txBox="1">
            <a:spLocks noGrp="1"/>
          </p:cNvSpPr>
          <p:nvPr>
            <p:ph type="title" idx="3"/>
          </p:nvPr>
        </p:nvSpPr>
        <p:spPr>
          <a:xfrm>
            <a:off x="6350393" y="1578611"/>
            <a:ext cx="2065200" cy="395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08" name="Google Shape;108;p13"/>
          <p:cNvSpPr txBox="1">
            <a:spLocks noGrp="1"/>
          </p:cNvSpPr>
          <p:nvPr>
            <p:ph type="title" idx="4" hasCustomPrompt="1"/>
          </p:nvPr>
        </p:nvSpPr>
        <p:spPr>
          <a:xfrm>
            <a:off x="7050143" y="935771"/>
            <a:ext cx="666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3"/>
          <p:cNvSpPr txBox="1">
            <a:spLocks noGrp="1"/>
          </p:cNvSpPr>
          <p:nvPr>
            <p:ph type="subTitle" idx="5"/>
          </p:nvPr>
        </p:nvSpPr>
        <p:spPr>
          <a:xfrm>
            <a:off x="6350393" y="2028615"/>
            <a:ext cx="20652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0" name="Google Shape;110;p13"/>
          <p:cNvSpPr txBox="1">
            <a:spLocks noGrp="1"/>
          </p:cNvSpPr>
          <p:nvPr>
            <p:ph type="title" idx="6"/>
          </p:nvPr>
        </p:nvSpPr>
        <p:spPr>
          <a:xfrm>
            <a:off x="3907493" y="3572193"/>
            <a:ext cx="2065200" cy="395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11" name="Google Shape;111;p13"/>
          <p:cNvSpPr txBox="1">
            <a:spLocks noGrp="1"/>
          </p:cNvSpPr>
          <p:nvPr>
            <p:ph type="title" idx="7" hasCustomPrompt="1"/>
          </p:nvPr>
        </p:nvSpPr>
        <p:spPr>
          <a:xfrm>
            <a:off x="4607243" y="2922761"/>
            <a:ext cx="666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a:spLocks noGrp="1"/>
          </p:cNvSpPr>
          <p:nvPr>
            <p:ph type="subTitle" idx="8"/>
          </p:nvPr>
        </p:nvSpPr>
        <p:spPr>
          <a:xfrm>
            <a:off x="3907493" y="4026118"/>
            <a:ext cx="20652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3" name="Google Shape;113;p13"/>
          <p:cNvSpPr txBox="1">
            <a:spLocks noGrp="1"/>
          </p:cNvSpPr>
          <p:nvPr>
            <p:ph type="title" idx="9"/>
          </p:nvPr>
        </p:nvSpPr>
        <p:spPr>
          <a:xfrm>
            <a:off x="6350393" y="3568118"/>
            <a:ext cx="2065200" cy="395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14" name="Google Shape;114;p13"/>
          <p:cNvSpPr txBox="1">
            <a:spLocks noGrp="1"/>
          </p:cNvSpPr>
          <p:nvPr>
            <p:ph type="title" idx="13" hasCustomPrompt="1"/>
          </p:nvPr>
        </p:nvSpPr>
        <p:spPr>
          <a:xfrm>
            <a:off x="7050143" y="2918686"/>
            <a:ext cx="666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a:spLocks noGrp="1"/>
          </p:cNvSpPr>
          <p:nvPr>
            <p:ph type="subTitle" idx="14"/>
          </p:nvPr>
        </p:nvSpPr>
        <p:spPr>
          <a:xfrm>
            <a:off x="6350393" y="4022043"/>
            <a:ext cx="20652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6" name="Google Shape;116;p13"/>
          <p:cNvSpPr txBox="1">
            <a:spLocks noGrp="1"/>
          </p:cNvSpPr>
          <p:nvPr>
            <p:ph type="title" idx="15"/>
          </p:nvPr>
        </p:nvSpPr>
        <p:spPr>
          <a:xfrm>
            <a:off x="720000" y="734371"/>
            <a:ext cx="2899800" cy="910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 name="Shape 207"/>
        <p:cNvGrpSpPr/>
        <p:nvPr/>
      </p:nvGrpSpPr>
      <p:grpSpPr>
        <a:xfrm>
          <a:off x="0" y="0"/>
          <a:ext cx="0" cy="0"/>
          <a:chOff x="0" y="0"/>
          <a:chExt cx="0" cy="0"/>
        </a:xfrm>
      </p:grpSpPr>
      <p:pic>
        <p:nvPicPr>
          <p:cNvPr id="208" name="Google Shape;208;p22"/>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209" name="Google Shape;209;p22"/>
          <p:cNvGrpSpPr/>
          <p:nvPr/>
        </p:nvGrpSpPr>
        <p:grpSpPr>
          <a:xfrm>
            <a:off x="164250" y="145200"/>
            <a:ext cx="8815500" cy="4853100"/>
            <a:chOff x="164250" y="145200"/>
            <a:chExt cx="8815500" cy="4853100"/>
          </a:xfrm>
        </p:grpSpPr>
        <p:sp>
          <p:nvSpPr>
            <p:cNvPr id="210" name="Google Shape;210;p22"/>
            <p:cNvSpPr/>
            <p:nvPr/>
          </p:nvSpPr>
          <p:spPr>
            <a:xfrm>
              <a:off x="164250" y="145200"/>
              <a:ext cx="8815500" cy="4853100"/>
            </a:xfrm>
            <a:prstGeom prst="rect">
              <a:avLst/>
            </a:prstGeom>
            <a:noFill/>
            <a:ln w="381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261000" y="245100"/>
              <a:ext cx="8622000" cy="4653300"/>
            </a:xfrm>
            <a:prstGeom prst="rect">
              <a:avLst/>
            </a:prstGeom>
            <a:noFill/>
            <a:ln w="28575"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2" name="Google Shape;212;p22"/>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213" name="Google Shape;213;p22"/>
          <p:cNvSpPr txBox="1">
            <a:spLocks noGrp="1"/>
          </p:cNvSpPr>
          <p:nvPr>
            <p:ph type="title"/>
          </p:nvPr>
        </p:nvSpPr>
        <p:spPr>
          <a:xfrm>
            <a:off x="720000" y="542473"/>
            <a:ext cx="77040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4" name="Google Shape;214;p22"/>
          <p:cNvSpPr txBox="1">
            <a:spLocks noGrp="1"/>
          </p:cNvSpPr>
          <p:nvPr>
            <p:ph type="title" idx="2"/>
          </p:nvPr>
        </p:nvSpPr>
        <p:spPr>
          <a:xfrm>
            <a:off x="722883" y="1659181"/>
            <a:ext cx="28671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15" name="Google Shape;215;p22"/>
          <p:cNvSpPr txBox="1">
            <a:spLocks noGrp="1"/>
          </p:cNvSpPr>
          <p:nvPr>
            <p:ph type="subTitle" idx="1"/>
          </p:nvPr>
        </p:nvSpPr>
        <p:spPr>
          <a:xfrm>
            <a:off x="722883" y="2245706"/>
            <a:ext cx="2867100" cy="48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6" name="Google Shape;216;p22"/>
          <p:cNvSpPr txBox="1">
            <a:spLocks noGrp="1"/>
          </p:cNvSpPr>
          <p:nvPr>
            <p:ph type="title" idx="3"/>
          </p:nvPr>
        </p:nvSpPr>
        <p:spPr>
          <a:xfrm>
            <a:off x="5561911" y="1659181"/>
            <a:ext cx="2867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17" name="Google Shape;217;p22"/>
          <p:cNvSpPr txBox="1">
            <a:spLocks noGrp="1"/>
          </p:cNvSpPr>
          <p:nvPr>
            <p:ph type="subTitle" idx="4"/>
          </p:nvPr>
        </p:nvSpPr>
        <p:spPr>
          <a:xfrm>
            <a:off x="5561911" y="2245706"/>
            <a:ext cx="286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8" name="Google Shape;218;p22"/>
          <p:cNvSpPr txBox="1">
            <a:spLocks noGrp="1"/>
          </p:cNvSpPr>
          <p:nvPr>
            <p:ph type="title" idx="5"/>
          </p:nvPr>
        </p:nvSpPr>
        <p:spPr>
          <a:xfrm>
            <a:off x="722883" y="3092581"/>
            <a:ext cx="28671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19" name="Google Shape;219;p22"/>
          <p:cNvSpPr txBox="1">
            <a:spLocks noGrp="1"/>
          </p:cNvSpPr>
          <p:nvPr>
            <p:ph type="subTitle" idx="6"/>
          </p:nvPr>
        </p:nvSpPr>
        <p:spPr>
          <a:xfrm>
            <a:off x="722883" y="3679106"/>
            <a:ext cx="2867100" cy="48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0" name="Google Shape;220;p22"/>
          <p:cNvSpPr txBox="1">
            <a:spLocks noGrp="1"/>
          </p:cNvSpPr>
          <p:nvPr>
            <p:ph type="title" idx="7"/>
          </p:nvPr>
        </p:nvSpPr>
        <p:spPr>
          <a:xfrm>
            <a:off x="5561911" y="3092581"/>
            <a:ext cx="2867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21" name="Google Shape;221;p22"/>
          <p:cNvSpPr txBox="1">
            <a:spLocks noGrp="1"/>
          </p:cNvSpPr>
          <p:nvPr>
            <p:ph type="subTitle" idx="8"/>
          </p:nvPr>
        </p:nvSpPr>
        <p:spPr>
          <a:xfrm>
            <a:off x="5561911" y="3679106"/>
            <a:ext cx="286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8_1">
    <p:spTree>
      <p:nvGrpSpPr>
        <p:cNvPr id="1" name="Shape 309"/>
        <p:cNvGrpSpPr/>
        <p:nvPr/>
      </p:nvGrpSpPr>
      <p:grpSpPr>
        <a:xfrm>
          <a:off x="0" y="0"/>
          <a:ext cx="0" cy="0"/>
          <a:chOff x="0" y="0"/>
          <a:chExt cx="0" cy="0"/>
        </a:xfrm>
      </p:grpSpPr>
      <p:pic>
        <p:nvPicPr>
          <p:cNvPr id="310" name="Google Shape;310;p29"/>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311" name="Google Shape;311;p29"/>
          <p:cNvGrpSpPr/>
          <p:nvPr/>
        </p:nvGrpSpPr>
        <p:grpSpPr>
          <a:xfrm>
            <a:off x="164250" y="145200"/>
            <a:ext cx="8815500" cy="4853100"/>
            <a:chOff x="164250" y="145200"/>
            <a:chExt cx="8815500" cy="4853100"/>
          </a:xfrm>
        </p:grpSpPr>
        <p:sp>
          <p:nvSpPr>
            <p:cNvPr id="312" name="Google Shape;312;p29"/>
            <p:cNvSpPr/>
            <p:nvPr/>
          </p:nvSpPr>
          <p:spPr>
            <a:xfrm>
              <a:off x="164250" y="145200"/>
              <a:ext cx="8815500" cy="4853100"/>
            </a:xfrm>
            <a:prstGeom prst="rect">
              <a:avLst/>
            </a:prstGeom>
            <a:noFill/>
            <a:ln w="381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p:nvPr/>
          </p:nvSpPr>
          <p:spPr>
            <a:xfrm>
              <a:off x="261000" y="245100"/>
              <a:ext cx="8622000" cy="4653300"/>
            </a:xfrm>
            <a:prstGeom prst="rect">
              <a:avLst/>
            </a:prstGeom>
            <a:noFill/>
            <a:ln w="28575"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14" name="Google Shape;314;p29"/>
          <p:cNvPicPr preferRelativeResize="0"/>
          <p:nvPr/>
        </p:nvPicPr>
        <p:blipFill>
          <a:blip r:embed="rId2">
            <a:alphaModFix amt="86000"/>
          </a:blip>
          <a:stretch>
            <a:fillRect/>
          </a:stretch>
        </p:blipFill>
        <p:spPr>
          <a:xfrm flipH="1">
            <a:off x="0" y="0"/>
            <a:ext cx="9144000"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800"/>
              <a:buFont typeface="Arvo"/>
              <a:buNone/>
              <a:defRPr sz="2800" b="1">
                <a:solidFill>
                  <a:schemeClr val="dk1"/>
                </a:solidFill>
                <a:latin typeface="Arvo"/>
                <a:ea typeface="Arvo"/>
                <a:cs typeface="Arvo"/>
                <a:sym typeface="Arv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1pPr>
            <a:lvl2pPr marL="914400" lvl="1"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2pPr>
            <a:lvl3pPr marL="1371600" lvl="2"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3pPr>
            <a:lvl4pPr marL="1828800" lvl="3"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4pPr>
            <a:lvl5pPr marL="2286000" lvl="4"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5pPr>
            <a:lvl6pPr marL="2743200" lvl="5"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6pPr>
            <a:lvl7pPr marL="3200400" lvl="6"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7pPr>
            <a:lvl8pPr marL="3657600" lvl="7"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8pPr>
            <a:lvl9pPr marL="4114800" lvl="8"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9" r:id="rId5"/>
    <p:sldLayoutId id="2147483668" r:id="rId6"/>
    <p:sldLayoutId id="214748367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grpSp>
        <p:nvGrpSpPr>
          <p:cNvPr id="323" name="Google Shape;323;p32"/>
          <p:cNvGrpSpPr/>
          <p:nvPr/>
        </p:nvGrpSpPr>
        <p:grpSpPr>
          <a:xfrm>
            <a:off x="3797692" y="3666469"/>
            <a:ext cx="4795305" cy="429010"/>
            <a:chOff x="3628700" y="3051039"/>
            <a:chExt cx="4795305" cy="429010"/>
          </a:xfrm>
        </p:grpSpPr>
        <p:sp>
          <p:nvSpPr>
            <p:cNvPr id="324" name="Google Shape;324;p32"/>
            <p:cNvSpPr/>
            <p:nvPr/>
          </p:nvSpPr>
          <p:spPr>
            <a:xfrm>
              <a:off x="3628700" y="3051039"/>
              <a:ext cx="4795305" cy="429010"/>
            </a:xfrm>
            <a:custGeom>
              <a:avLst/>
              <a:gdLst/>
              <a:ahLst/>
              <a:cxnLst/>
              <a:rect l="l" t="t" r="r" b="b"/>
              <a:pathLst>
                <a:path w="99179" h="8873" extrusionOk="0">
                  <a:moveTo>
                    <a:pt x="0" y="0"/>
                  </a:moveTo>
                  <a:lnTo>
                    <a:pt x="2825" y="4436"/>
                  </a:lnTo>
                  <a:lnTo>
                    <a:pt x="0" y="8872"/>
                  </a:lnTo>
                  <a:lnTo>
                    <a:pt x="99178" y="8872"/>
                  </a:lnTo>
                  <a:lnTo>
                    <a:pt x="95537" y="4436"/>
                  </a:lnTo>
                  <a:lnTo>
                    <a:pt x="991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2"/>
            <p:cNvSpPr/>
            <p:nvPr/>
          </p:nvSpPr>
          <p:spPr>
            <a:xfrm>
              <a:off x="3914775" y="3188675"/>
              <a:ext cx="161517" cy="153748"/>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2"/>
            <p:cNvSpPr/>
            <p:nvPr/>
          </p:nvSpPr>
          <p:spPr>
            <a:xfrm>
              <a:off x="7963565" y="3188675"/>
              <a:ext cx="160407" cy="153748"/>
            </a:xfrm>
            <a:custGeom>
              <a:avLst/>
              <a:gdLst/>
              <a:ahLst/>
              <a:cxnLst/>
              <a:rect l="l" t="t" r="r" b="b"/>
              <a:pathLst>
                <a:path w="3035" h="2909" extrusionOk="0">
                  <a:moveTo>
                    <a:pt x="1528" y="0"/>
                  </a:moveTo>
                  <a:lnTo>
                    <a:pt x="1047" y="963"/>
                  </a:lnTo>
                  <a:lnTo>
                    <a:pt x="0" y="1109"/>
                  </a:lnTo>
                  <a:lnTo>
                    <a:pt x="754" y="1841"/>
                  </a:lnTo>
                  <a:lnTo>
                    <a:pt x="565" y="2908"/>
                  </a:lnTo>
                  <a:lnTo>
                    <a:pt x="1528" y="2406"/>
                  </a:lnTo>
                  <a:lnTo>
                    <a:pt x="2469" y="2908"/>
                  </a:lnTo>
                  <a:lnTo>
                    <a:pt x="2281" y="1841"/>
                  </a:lnTo>
                  <a:lnTo>
                    <a:pt x="3034" y="1109"/>
                  </a:lnTo>
                  <a:lnTo>
                    <a:pt x="1988" y="963"/>
                  </a:lnTo>
                  <a:lnTo>
                    <a:pt x="15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32"/>
          <p:cNvSpPr txBox="1">
            <a:spLocks noGrp="1"/>
          </p:cNvSpPr>
          <p:nvPr>
            <p:ph type="ctrTitle"/>
          </p:nvPr>
        </p:nvSpPr>
        <p:spPr>
          <a:xfrm>
            <a:off x="3628700" y="1563483"/>
            <a:ext cx="4795200" cy="139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Restaurant Customer Rating </a:t>
            </a:r>
            <a:endParaRPr/>
          </a:p>
        </p:txBody>
      </p:sp>
      <p:grpSp>
        <p:nvGrpSpPr>
          <p:cNvPr id="329" name="Google Shape;329;p32"/>
          <p:cNvGrpSpPr/>
          <p:nvPr/>
        </p:nvGrpSpPr>
        <p:grpSpPr>
          <a:xfrm>
            <a:off x="3667800" y="1497845"/>
            <a:ext cx="4756200" cy="1513159"/>
            <a:chOff x="3667800" y="1583575"/>
            <a:chExt cx="4756200" cy="1513159"/>
          </a:xfrm>
        </p:grpSpPr>
        <p:cxnSp>
          <p:nvCxnSpPr>
            <p:cNvPr id="330" name="Google Shape;330;p32"/>
            <p:cNvCxnSpPr/>
            <p:nvPr/>
          </p:nvCxnSpPr>
          <p:spPr>
            <a:xfrm>
              <a:off x="3667800" y="1583575"/>
              <a:ext cx="4756200" cy="0"/>
            </a:xfrm>
            <a:prstGeom prst="straightConnector1">
              <a:avLst/>
            </a:prstGeom>
            <a:noFill/>
            <a:ln w="38100" cap="flat" cmpd="sng">
              <a:solidFill>
                <a:schemeClr val="lt2"/>
              </a:solidFill>
              <a:prstDash val="solid"/>
              <a:round/>
              <a:headEnd type="none" w="med" len="med"/>
              <a:tailEnd type="none" w="med" len="med"/>
            </a:ln>
          </p:spPr>
        </p:cxnSp>
        <p:cxnSp>
          <p:nvCxnSpPr>
            <p:cNvPr id="331" name="Google Shape;331;p32"/>
            <p:cNvCxnSpPr/>
            <p:nvPr/>
          </p:nvCxnSpPr>
          <p:spPr>
            <a:xfrm>
              <a:off x="3667800" y="3096734"/>
              <a:ext cx="4756200" cy="0"/>
            </a:xfrm>
            <a:prstGeom prst="straightConnector1">
              <a:avLst/>
            </a:prstGeom>
            <a:noFill/>
            <a:ln w="38100" cap="flat" cmpd="sng">
              <a:solidFill>
                <a:schemeClr val="lt2"/>
              </a:solidFill>
              <a:prstDash val="solid"/>
              <a:round/>
              <a:headEnd type="none" w="med" len="med"/>
              <a:tailEnd type="none" w="med" len="med"/>
            </a:ln>
          </p:spPr>
        </p:cxnSp>
      </p:grpSp>
      <p:pic>
        <p:nvPicPr>
          <p:cNvPr id="332" name="Google Shape;332;p32"/>
          <p:cNvPicPr preferRelativeResize="0"/>
          <p:nvPr/>
        </p:nvPicPr>
        <p:blipFill>
          <a:blip r:embed="rId3">
            <a:alphaModFix/>
          </a:blip>
          <a:stretch>
            <a:fillRect/>
          </a:stretch>
        </p:blipFill>
        <p:spPr>
          <a:xfrm>
            <a:off x="726173" y="543300"/>
            <a:ext cx="2707981" cy="4056900"/>
          </a:xfrm>
          <a:prstGeom prst="rect">
            <a:avLst/>
          </a:prstGeom>
          <a:noFill/>
          <a:ln>
            <a:noFill/>
          </a:ln>
        </p:spPr>
      </p:pic>
      <p:grpSp>
        <p:nvGrpSpPr>
          <p:cNvPr id="333" name="Google Shape;333;p32"/>
          <p:cNvGrpSpPr/>
          <p:nvPr/>
        </p:nvGrpSpPr>
        <p:grpSpPr>
          <a:xfrm>
            <a:off x="3731598" y="1213877"/>
            <a:ext cx="4558528" cy="199222"/>
            <a:chOff x="3679970" y="1299607"/>
            <a:chExt cx="4558528" cy="199222"/>
          </a:xfrm>
        </p:grpSpPr>
        <p:sp>
          <p:nvSpPr>
            <p:cNvPr id="334" name="Google Shape;334;p32"/>
            <p:cNvSpPr/>
            <p:nvPr/>
          </p:nvSpPr>
          <p:spPr>
            <a:xfrm>
              <a:off x="36799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40145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434912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468369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50182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53528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568742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602199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63565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66911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702572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736029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7694870" y="1299832"/>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8029445" y="1299832"/>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32"/>
          <p:cNvGrpSpPr/>
          <p:nvPr/>
        </p:nvGrpSpPr>
        <p:grpSpPr>
          <a:xfrm>
            <a:off x="3834023" y="3095752"/>
            <a:ext cx="4558528" cy="199222"/>
            <a:chOff x="3679970" y="1299607"/>
            <a:chExt cx="4558528" cy="199222"/>
          </a:xfrm>
        </p:grpSpPr>
        <p:sp>
          <p:nvSpPr>
            <p:cNvPr id="349" name="Google Shape;349;p32"/>
            <p:cNvSpPr/>
            <p:nvPr/>
          </p:nvSpPr>
          <p:spPr>
            <a:xfrm>
              <a:off x="36799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40145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434912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468369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50182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53528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568742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602199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63565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66911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702572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736029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7694870" y="1299832"/>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8029445" y="1299832"/>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grpSp>
        <p:nvGrpSpPr>
          <p:cNvPr id="323" name="Google Shape;323;p32"/>
          <p:cNvGrpSpPr/>
          <p:nvPr/>
        </p:nvGrpSpPr>
        <p:grpSpPr>
          <a:xfrm>
            <a:off x="3797692" y="3666469"/>
            <a:ext cx="4795305" cy="429010"/>
            <a:chOff x="3628700" y="3051039"/>
            <a:chExt cx="4795305" cy="429010"/>
          </a:xfrm>
        </p:grpSpPr>
        <p:sp>
          <p:nvSpPr>
            <p:cNvPr id="324" name="Google Shape;324;p32"/>
            <p:cNvSpPr/>
            <p:nvPr/>
          </p:nvSpPr>
          <p:spPr>
            <a:xfrm>
              <a:off x="3628700" y="3051039"/>
              <a:ext cx="4795305" cy="429010"/>
            </a:xfrm>
            <a:custGeom>
              <a:avLst/>
              <a:gdLst/>
              <a:ahLst/>
              <a:cxnLst/>
              <a:rect l="l" t="t" r="r" b="b"/>
              <a:pathLst>
                <a:path w="99179" h="8873" extrusionOk="0">
                  <a:moveTo>
                    <a:pt x="0" y="0"/>
                  </a:moveTo>
                  <a:lnTo>
                    <a:pt x="2825" y="4436"/>
                  </a:lnTo>
                  <a:lnTo>
                    <a:pt x="0" y="8872"/>
                  </a:lnTo>
                  <a:lnTo>
                    <a:pt x="99178" y="8872"/>
                  </a:lnTo>
                  <a:lnTo>
                    <a:pt x="95537" y="4436"/>
                  </a:lnTo>
                  <a:lnTo>
                    <a:pt x="991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2"/>
            <p:cNvSpPr/>
            <p:nvPr/>
          </p:nvSpPr>
          <p:spPr>
            <a:xfrm>
              <a:off x="3914775" y="3188675"/>
              <a:ext cx="161517" cy="153748"/>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2"/>
            <p:cNvSpPr/>
            <p:nvPr/>
          </p:nvSpPr>
          <p:spPr>
            <a:xfrm>
              <a:off x="7963565" y="3188675"/>
              <a:ext cx="160407" cy="153748"/>
            </a:xfrm>
            <a:custGeom>
              <a:avLst/>
              <a:gdLst/>
              <a:ahLst/>
              <a:cxnLst/>
              <a:rect l="l" t="t" r="r" b="b"/>
              <a:pathLst>
                <a:path w="3035" h="2909" extrusionOk="0">
                  <a:moveTo>
                    <a:pt x="1528" y="0"/>
                  </a:moveTo>
                  <a:lnTo>
                    <a:pt x="1047" y="963"/>
                  </a:lnTo>
                  <a:lnTo>
                    <a:pt x="0" y="1109"/>
                  </a:lnTo>
                  <a:lnTo>
                    <a:pt x="754" y="1841"/>
                  </a:lnTo>
                  <a:lnTo>
                    <a:pt x="565" y="2908"/>
                  </a:lnTo>
                  <a:lnTo>
                    <a:pt x="1528" y="2406"/>
                  </a:lnTo>
                  <a:lnTo>
                    <a:pt x="2469" y="2908"/>
                  </a:lnTo>
                  <a:lnTo>
                    <a:pt x="2281" y="1841"/>
                  </a:lnTo>
                  <a:lnTo>
                    <a:pt x="3034" y="1109"/>
                  </a:lnTo>
                  <a:lnTo>
                    <a:pt x="1988" y="963"/>
                  </a:lnTo>
                  <a:lnTo>
                    <a:pt x="15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32"/>
          <p:cNvSpPr txBox="1">
            <a:spLocks noGrp="1"/>
          </p:cNvSpPr>
          <p:nvPr>
            <p:ph type="ctrTitle"/>
          </p:nvPr>
        </p:nvSpPr>
        <p:spPr>
          <a:xfrm>
            <a:off x="3628700" y="1563483"/>
            <a:ext cx="4795200" cy="139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PREDICTIVE MODEL</a:t>
            </a:r>
            <a:endParaRPr dirty="0"/>
          </a:p>
        </p:txBody>
      </p:sp>
      <p:grpSp>
        <p:nvGrpSpPr>
          <p:cNvPr id="329" name="Google Shape;329;p32"/>
          <p:cNvGrpSpPr/>
          <p:nvPr/>
        </p:nvGrpSpPr>
        <p:grpSpPr>
          <a:xfrm>
            <a:off x="3667800" y="1497845"/>
            <a:ext cx="4756200" cy="1513159"/>
            <a:chOff x="3667800" y="1583575"/>
            <a:chExt cx="4756200" cy="1513159"/>
          </a:xfrm>
        </p:grpSpPr>
        <p:cxnSp>
          <p:nvCxnSpPr>
            <p:cNvPr id="330" name="Google Shape;330;p32"/>
            <p:cNvCxnSpPr/>
            <p:nvPr/>
          </p:nvCxnSpPr>
          <p:spPr>
            <a:xfrm>
              <a:off x="3667800" y="1583575"/>
              <a:ext cx="4756200" cy="0"/>
            </a:xfrm>
            <a:prstGeom prst="straightConnector1">
              <a:avLst/>
            </a:prstGeom>
            <a:noFill/>
            <a:ln w="38100" cap="flat" cmpd="sng">
              <a:solidFill>
                <a:schemeClr val="lt2"/>
              </a:solidFill>
              <a:prstDash val="solid"/>
              <a:round/>
              <a:headEnd type="none" w="med" len="med"/>
              <a:tailEnd type="none" w="med" len="med"/>
            </a:ln>
          </p:spPr>
        </p:cxnSp>
        <p:cxnSp>
          <p:nvCxnSpPr>
            <p:cNvPr id="331" name="Google Shape;331;p32"/>
            <p:cNvCxnSpPr/>
            <p:nvPr/>
          </p:nvCxnSpPr>
          <p:spPr>
            <a:xfrm>
              <a:off x="3667800" y="3096734"/>
              <a:ext cx="4756200" cy="0"/>
            </a:xfrm>
            <a:prstGeom prst="straightConnector1">
              <a:avLst/>
            </a:prstGeom>
            <a:noFill/>
            <a:ln w="38100" cap="flat" cmpd="sng">
              <a:solidFill>
                <a:schemeClr val="lt2"/>
              </a:solidFill>
              <a:prstDash val="solid"/>
              <a:round/>
              <a:headEnd type="none" w="med" len="med"/>
              <a:tailEnd type="none" w="med" len="med"/>
            </a:ln>
          </p:spPr>
        </p:cxnSp>
      </p:grpSp>
      <p:pic>
        <p:nvPicPr>
          <p:cNvPr id="332" name="Google Shape;332;p32"/>
          <p:cNvPicPr preferRelativeResize="0"/>
          <p:nvPr/>
        </p:nvPicPr>
        <p:blipFill>
          <a:blip r:embed="rId3">
            <a:alphaModFix/>
          </a:blip>
          <a:stretch>
            <a:fillRect/>
          </a:stretch>
        </p:blipFill>
        <p:spPr>
          <a:xfrm>
            <a:off x="726173" y="543300"/>
            <a:ext cx="2707981" cy="4056900"/>
          </a:xfrm>
          <a:prstGeom prst="rect">
            <a:avLst/>
          </a:prstGeom>
          <a:noFill/>
          <a:ln>
            <a:noFill/>
          </a:ln>
        </p:spPr>
      </p:pic>
      <p:grpSp>
        <p:nvGrpSpPr>
          <p:cNvPr id="333" name="Google Shape;333;p32"/>
          <p:cNvGrpSpPr/>
          <p:nvPr/>
        </p:nvGrpSpPr>
        <p:grpSpPr>
          <a:xfrm>
            <a:off x="3731598" y="1213877"/>
            <a:ext cx="4558528" cy="199222"/>
            <a:chOff x="3679970" y="1299607"/>
            <a:chExt cx="4558528" cy="199222"/>
          </a:xfrm>
        </p:grpSpPr>
        <p:sp>
          <p:nvSpPr>
            <p:cNvPr id="334" name="Google Shape;334;p32"/>
            <p:cNvSpPr/>
            <p:nvPr/>
          </p:nvSpPr>
          <p:spPr>
            <a:xfrm>
              <a:off x="36799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40145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434912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468369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50182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53528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568742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602199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63565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66911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702572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736029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7694870" y="1299832"/>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8029445" y="1299832"/>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32"/>
          <p:cNvGrpSpPr/>
          <p:nvPr/>
        </p:nvGrpSpPr>
        <p:grpSpPr>
          <a:xfrm>
            <a:off x="3834023" y="3095752"/>
            <a:ext cx="4558528" cy="199222"/>
            <a:chOff x="3679970" y="1299607"/>
            <a:chExt cx="4558528" cy="199222"/>
          </a:xfrm>
        </p:grpSpPr>
        <p:sp>
          <p:nvSpPr>
            <p:cNvPr id="349" name="Google Shape;349;p32"/>
            <p:cNvSpPr/>
            <p:nvPr/>
          </p:nvSpPr>
          <p:spPr>
            <a:xfrm>
              <a:off x="36799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40145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434912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468369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50182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53528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568742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602199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63565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66911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702572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736029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7694870" y="1299832"/>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8029445" y="1299832"/>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58677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5B64E-5C77-3A04-68F2-1E28698CBBEA}"/>
              </a:ext>
            </a:extLst>
          </p:cNvPr>
          <p:cNvSpPr>
            <a:spLocks noGrp="1"/>
          </p:cNvSpPr>
          <p:nvPr>
            <p:ph type="title"/>
          </p:nvPr>
        </p:nvSpPr>
        <p:spPr/>
        <p:txBody>
          <a:bodyPr/>
          <a:lstStyle/>
          <a:p>
            <a:r>
              <a:rPr lang="en-US" dirty="0"/>
              <a:t>Linear Regression Model</a:t>
            </a:r>
            <a:endParaRPr lang="en-KE" dirty="0"/>
          </a:p>
        </p:txBody>
      </p:sp>
      <p:sp>
        <p:nvSpPr>
          <p:cNvPr id="3" name="Text Placeholder 2">
            <a:extLst>
              <a:ext uri="{FF2B5EF4-FFF2-40B4-BE49-F238E27FC236}">
                <a16:creationId xmlns:a16="http://schemas.microsoft.com/office/drawing/2014/main" id="{658C070B-CD13-5C32-18AE-BF5A1465056F}"/>
              </a:ext>
            </a:extLst>
          </p:cNvPr>
          <p:cNvSpPr>
            <a:spLocks noGrp="1"/>
          </p:cNvSpPr>
          <p:nvPr>
            <p:ph type="body" idx="1"/>
          </p:nvPr>
        </p:nvSpPr>
        <p:spPr/>
        <p:txBody>
          <a:bodyPr/>
          <a:lstStyle/>
          <a:p>
            <a:pPr marL="457200" lvl="0" indent="-304800" algn="l" rtl="0">
              <a:spcBef>
                <a:spcPts val="1600"/>
              </a:spcBef>
              <a:spcAft>
                <a:spcPts val="0"/>
              </a:spcAft>
              <a:buSzPts val="1200"/>
              <a:buChar char="★"/>
            </a:pPr>
            <a:r>
              <a:rPr lang="en-US" dirty="0"/>
              <a:t>Developed a Linear Regression model to predict customer satisfaction based on service metrics.</a:t>
            </a:r>
          </a:p>
          <a:p>
            <a:pPr marL="457200" lvl="0" indent="-304800" algn="l" rtl="0">
              <a:spcBef>
                <a:spcPts val="1600"/>
              </a:spcBef>
              <a:spcAft>
                <a:spcPts val="0"/>
              </a:spcAft>
              <a:buSzPts val="1200"/>
              <a:buChar char="★"/>
            </a:pPr>
            <a:r>
              <a:rPr lang="en-US" dirty="0"/>
              <a:t>The model showed a reasonable performance, with an </a:t>
            </a:r>
            <a:r>
              <a:rPr lang="en-US" b="1" dirty="0"/>
              <a:t>MSE of 0.06</a:t>
            </a:r>
            <a:r>
              <a:rPr lang="en-US" dirty="0"/>
              <a:t> and an </a:t>
            </a:r>
            <a:r>
              <a:rPr lang="en-US" b="1" dirty="0"/>
              <a:t>R-squared value of 0.5</a:t>
            </a:r>
            <a:r>
              <a:rPr lang="en-US" dirty="0"/>
              <a:t>, indicating that the selected features were effective predictors of customer satisfaction.</a:t>
            </a:r>
          </a:p>
          <a:p>
            <a:pPr marL="457200" lvl="0" indent="-304800" algn="l" rtl="0">
              <a:spcBef>
                <a:spcPts val="1600"/>
              </a:spcBef>
              <a:spcAft>
                <a:spcPts val="0"/>
              </a:spcAft>
              <a:buSzPts val="1200"/>
              <a:buChar char="★"/>
            </a:pPr>
            <a:r>
              <a:rPr lang="en-US" dirty="0"/>
              <a:t>Feature importance analysis revealed that service rating and the overall rating were the most significant factors influencing customer ratings.</a:t>
            </a:r>
          </a:p>
        </p:txBody>
      </p:sp>
      <p:pic>
        <p:nvPicPr>
          <p:cNvPr id="7" name="Picture 6">
            <a:extLst>
              <a:ext uri="{FF2B5EF4-FFF2-40B4-BE49-F238E27FC236}">
                <a16:creationId xmlns:a16="http://schemas.microsoft.com/office/drawing/2014/main" id="{D8167AE5-7608-53BC-E174-544DE31AE31C}"/>
              </a:ext>
            </a:extLst>
          </p:cNvPr>
          <p:cNvPicPr>
            <a:picLocks noChangeAspect="1"/>
          </p:cNvPicPr>
          <p:nvPr/>
        </p:nvPicPr>
        <p:blipFill>
          <a:blip r:embed="rId2"/>
          <a:stretch>
            <a:fillRect/>
          </a:stretch>
        </p:blipFill>
        <p:spPr>
          <a:xfrm>
            <a:off x="250871" y="181810"/>
            <a:ext cx="3427275" cy="4779879"/>
          </a:xfrm>
          <a:prstGeom prst="rect">
            <a:avLst/>
          </a:prstGeom>
        </p:spPr>
      </p:pic>
    </p:spTree>
    <p:extLst>
      <p:ext uri="{BB962C8B-B14F-4D97-AF65-F5344CB8AC3E}">
        <p14:creationId xmlns:p14="http://schemas.microsoft.com/office/powerpoint/2010/main" val="2649230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grpSp>
        <p:nvGrpSpPr>
          <p:cNvPr id="323" name="Google Shape;323;p32"/>
          <p:cNvGrpSpPr/>
          <p:nvPr/>
        </p:nvGrpSpPr>
        <p:grpSpPr>
          <a:xfrm>
            <a:off x="3797692" y="3666469"/>
            <a:ext cx="4795305" cy="429010"/>
            <a:chOff x="3628700" y="3051039"/>
            <a:chExt cx="4795305" cy="429010"/>
          </a:xfrm>
        </p:grpSpPr>
        <p:sp>
          <p:nvSpPr>
            <p:cNvPr id="324" name="Google Shape;324;p32"/>
            <p:cNvSpPr/>
            <p:nvPr/>
          </p:nvSpPr>
          <p:spPr>
            <a:xfrm>
              <a:off x="3628700" y="3051039"/>
              <a:ext cx="4795305" cy="429010"/>
            </a:xfrm>
            <a:custGeom>
              <a:avLst/>
              <a:gdLst/>
              <a:ahLst/>
              <a:cxnLst/>
              <a:rect l="l" t="t" r="r" b="b"/>
              <a:pathLst>
                <a:path w="99179" h="8873" extrusionOk="0">
                  <a:moveTo>
                    <a:pt x="0" y="0"/>
                  </a:moveTo>
                  <a:lnTo>
                    <a:pt x="2825" y="4436"/>
                  </a:lnTo>
                  <a:lnTo>
                    <a:pt x="0" y="8872"/>
                  </a:lnTo>
                  <a:lnTo>
                    <a:pt x="99178" y="8872"/>
                  </a:lnTo>
                  <a:lnTo>
                    <a:pt x="95537" y="4436"/>
                  </a:lnTo>
                  <a:lnTo>
                    <a:pt x="991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2"/>
            <p:cNvSpPr/>
            <p:nvPr/>
          </p:nvSpPr>
          <p:spPr>
            <a:xfrm>
              <a:off x="3914775" y="3188675"/>
              <a:ext cx="161517" cy="153748"/>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2"/>
            <p:cNvSpPr/>
            <p:nvPr/>
          </p:nvSpPr>
          <p:spPr>
            <a:xfrm>
              <a:off x="7963565" y="3188675"/>
              <a:ext cx="160407" cy="153748"/>
            </a:xfrm>
            <a:custGeom>
              <a:avLst/>
              <a:gdLst/>
              <a:ahLst/>
              <a:cxnLst/>
              <a:rect l="l" t="t" r="r" b="b"/>
              <a:pathLst>
                <a:path w="3035" h="2909" extrusionOk="0">
                  <a:moveTo>
                    <a:pt x="1528" y="0"/>
                  </a:moveTo>
                  <a:lnTo>
                    <a:pt x="1047" y="963"/>
                  </a:lnTo>
                  <a:lnTo>
                    <a:pt x="0" y="1109"/>
                  </a:lnTo>
                  <a:lnTo>
                    <a:pt x="754" y="1841"/>
                  </a:lnTo>
                  <a:lnTo>
                    <a:pt x="565" y="2908"/>
                  </a:lnTo>
                  <a:lnTo>
                    <a:pt x="1528" y="2406"/>
                  </a:lnTo>
                  <a:lnTo>
                    <a:pt x="2469" y="2908"/>
                  </a:lnTo>
                  <a:lnTo>
                    <a:pt x="2281" y="1841"/>
                  </a:lnTo>
                  <a:lnTo>
                    <a:pt x="3034" y="1109"/>
                  </a:lnTo>
                  <a:lnTo>
                    <a:pt x="1988" y="963"/>
                  </a:lnTo>
                  <a:lnTo>
                    <a:pt x="15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32"/>
          <p:cNvSpPr txBox="1">
            <a:spLocks noGrp="1"/>
          </p:cNvSpPr>
          <p:nvPr>
            <p:ph type="ctrTitle"/>
          </p:nvPr>
        </p:nvSpPr>
        <p:spPr>
          <a:xfrm>
            <a:off x="3628700" y="1563483"/>
            <a:ext cx="4795200" cy="139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endParaRPr dirty="0"/>
          </a:p>
        </p:txBody>
      </p:sp>
      <p:grpSp>
        <p:nvGrpSpPr>
          <p:cNvPr id="329" name="Google Shape;329;p32"/>
          <p:cNvGrpSpPr/>
          <p:nvPr/>
        </p:nvGrpSpPr>
        <p:grpSpPr>
          <a:xfrm>
            <a:off x="3667800" y="1497845"/>
            <a:ext cx="4756200" cy="1513159"/>
            <a:chOff x="3667800" y="1583575"/>
            <a:chExt cx="4756200" cy="1513159"/>
          </a:xfrm>
        </p:grpSpPr>
        <p:cxnSp>
          <p:nvCxnSpPr>
            <p:cNvPr id="330" name="Google Shape;330;p32"/>
            <p:cNvCxnSpPr/>
            <p:nvPr/>
          </p:nvCxnSpPr>
          <p:spPr>
            <a:xfrm>
              <a:off x="3667800" y="1583575"/>
              <a:ext cx="4756200" cy="0"/>
            </a:xfrm>
            <a:prstGeom prst="straightConnector1">
              <a:avLst/>
            </a:prstGeom>
            <a:noFill/>
            <a:ln w="38100" cap="flat" cmpd="sng">
              <a:solidFill>
                <a:schemeClr val="lt2"/>
              </a:solidFill>
              <a:prstDash val="solid"/>
              <a:round/>
              <a:headEnd type="none" w="med" len="med"/>
              <a:tailEnd type="none" w="med" len="med"/>
            </a:ln>
          </p:spPr>
        </p:cxnSp>
        <p:cxnSp>
          <p:nvCxnSpPr>
            <p:cNvPr id="331" name="Google Shape;331;p32"/>
            <p:cNvCxnSpPr/>
            <p:nvPr/>
          </p:nvCxnSpPr>
          <p:spPr>
            <a:xfrm>
              <a:off x="3667800" y="3096734"/>
              <a:ext cx="4756200" cy="0"/>
            </a:xfrm>
            <a:prstGeom prst="straightConnector1">
              <a:avLst/>
            </a:prstGeom>
            <a:noFill/>
            <a:ln w="38100" cap="flat" cmpd="sng">
              <a:solidFill>
                <a:schemeClr val="lt2"/>
              </a:solidFill>
              <a:prstDash val="solid"/>
              <a:round/>
              <a:headEnd type="none" w="med" len="med"/>
              <a:tailEnd type="none" w="med" len="med"/>
            </a:ln>
          </p:spPr>
        </p:cxnSp>
      </p:grpSp>
      <p:pic>
        <p:nvPicPr>
          <p:cNvPr id="332" name="Google Shape;332;p32"/>
          <p:cNvPicPr preferRelativeResize="0"/>
          <p:nvPr/>
        </p:nvPicPr>
        <p:blipFill>
          <a:blip r:embed="rId3">
            <a:alphaModFix/>
          </a:blip>
          <a:stretch>
            <a:fillRect/>
          </a:stretch>
        </p:blipFill>
        <p:spPr>
          <a:xfrm>
            <a:off x="726173" y="543300"/>
            <a:ext cx="2707981" cy="4056900"/>
          </a:xfrm>
          <a:prstGeom prst="rect">
            <a:avLst/>
          </a:prstGeom>
          <a:noFill/>
          <a:ln>
            <a:noFill/>
          </a:ln>
        </p:spPr>
      </p:pic>
      <p:grpSp>
        <p:nvGrpSpPr>
          <p:cNvPr id="333" name="Google Shape;333;p32"/>
          <p:cNvGrpSpPr/>
          <p:nvPr/>
        </p:nvGrpSpPr>
        <p:grpSpPr>
          <a:xfrm>
            <a:off x="3731598" y="1213877"/>
            <a:ext cx="4558528" cy="199222"/>
            <a:chOff x="3679970" y="1299607"/>
            <a:chExt cx="4558528" cy="199222"/>
          </a:xfrm>
        </p:grpSpPr>
        <p:sp>
          <p:nvSpPr>
            <p:cNvPr id="334" name="Google Shape;334;p32"/>
            <p:cNvSpPr/>
            <p:nvPr/>
          </p:nvSpPr>
          <p:spPr>
            <a:xfrm>
              <a:off x="36799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40145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434912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468369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50182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53528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568742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602199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63565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66911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702572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736029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7694870" y="1299832"/>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8029445" y="1299832"/>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32"/>
          <p:cNvGrpSpPr/>
          <p:nvPr/>
        </p:nvGrpSpPr>
        <p:grpSpPr>
          <a:xfrm>
            <a:off x="3834023" y="3095752"/>
            <a:ext cx="4558528" cy="199222"/>
            <a:chOff x="3679970" y="1299607"/>
            <a:chExt cx="4558528" cy="199222"/>
          </a:xfrm>
        </p:grpSpPr>
        <p:sp>
          <p:nvSpPr>
            <p:cNvPr id="349" name="Google Shape;349;p32"/>
            <p:cNvSpPr/>
            <p:nvPr/>
          </p:nvSpPr>
          <p:spPr>
            <a:xfrm>
              <a:off x="36799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40145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434912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468369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50182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53528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568742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602199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63565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66911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702572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736029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7694870" y="1299832"/>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8029445" y="1299832"/>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45331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6"/>
        <p:cNvGrpSpPr/>
        <p:nvPr/>
      </p:nvGrpSpPr>
      <p:grpSpPr>
        <a:xfrm>
          <a:off x="0" y="0"/>
          <a:ext cx="0" cy="0"/>
          <a:chOff x="0" y="0"/>
          <a:chExt cx="0" cy="0"/>
        </a:xfrm>
      </p:grpSpPr>
      <p:sp>
        <p:nvSpPr>
          <p:cNvPr id="367" name="Google Shape;367;p3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372814"/>
                </a:solidFill>
              </a:rPr>
              <a:t>Key Findings</a:t>
            </a:r>
            <a:endParaRPr>
              <a:solidFill>
                <a:srgbClr val="372814"/>
              </a:solidFill>
            </a:endParaRPr>
          </a:p>
        </p:txBody>
      </p:sp>
      <p:sp>
        <p:nvSpPr>
          <p:cNvPr id="368" name="Google Shape;368;p33"/>
          <p:cNvSpPr txBox="1">
            <a:spLocks noGrp="1"/>
          </p:cNvSpPr>
          <p:nvPr>
            <p:ph type="body" idx="1"/>
          </p:nvPr>
        </p:nvSpPr>
        <p:spPr>
          <a:xfrm>
            <a:off x="720000" y="1258450"/>
            <a:ext cx="7704000" cy="33447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600" dirty="0">
                <a:solidFill>
                  <a:schemeClr val="tx1"/>
                </a:solidFill>
              </a:rPr>
              <a:t>There are a lot of customers going to various restaurants, whereby the top 10 most visited restaurants are located in Mexico.</a:t>
            </a:r>
          </a:p>
          <a:p>
            <a:pPr marL="285750" lvl="0" indent="-285750" algn="l" rtl="0">
              <a:spcBef>
                <a:spcPts val="0"/>
              </a:spcBef>
              <a:spcAft>
                <a:spcPts val="0"/>
              </a:spcAft>
              <a:buFont typeface="Arial" panose="020B0604020202020204" pitchFamily="34" charset="0"/>
              <a:buChar char="•"/>
            </a:pPr>
            <a:r>
              <a:rPr lang="en-US" sz="1600" dirty="0">
                <a:solidFill>
                  <a:schemeClr val="tx1"/>
                </a:solidFill>
              </a:rPr>
              <a:t>Based on cuisine type the highest ranked is </a:t>
            </a:r>
            <a:r>
              <a:rPr lang="en-US" sz="1600" dirty="0" err="1">
                <a:solidFill>
                  <a:schemeClr val="tx1"/>
                </a:solidFill>
              </a:rPr>
              <a:t>Fast_Food</a:t>
            </a:r>
            <a:r>
              <a:rPr lang="en-US" sz="1600" dirty="0">
                <a:solidFill>
                  <a:schemeClr val="tx1"/>
                </a:solidFill>
              </a:rPr>
              <a:t> derived from the food ratings by customers.</a:t>
            </a:r>
          </a:p>
          <a:p>
            <a:pPr marL="285750" lvl="0" indent="-285750" algn="l" rtl="0">
              <a:spcBef>
                <a:spcPts val="0"/>
              </a:spcBef>
              <a:spcAft>
                <a:spcPts val="0"/>
              </a:spcAft>
              <a:buFont typeface="Arial" panose="020B0604020202020204" pitchFamily="34" charset="0"/>
              <a:buChar char="•"/>
            </a:pPr>
            <a:r>
              <a:rPr lang="en-US" sz="1600" dirty="0">
                <a:solidFill>
                  <a:schemeClr val="tx1"/>
                </a:solidFill>
              </a:rPr>
              <a:t>From the model evaluation, a Linear Regression model was used to predict overall ratings based on service ratings. There appears to be a positive correlation between service rating and overall rating.</a:t>
            </a:r>
          </a:p>
          <a:p>
            <a:pPr marL="0" lvl="0" indent="0" algn="l" rtl="0">
              <a:spcBef>
                <a:spcPts val="0"/>
              </a:spcBef>
              <a:spcAft>
                <a:spcPts val="0"/>
              </a:spcAft>
              <a:buNone/>
            </a:pPr>
            <a:endParaRPr lang="en-US" sz="1600" dirty="0">
              <a:solidFill>
                <a:srgbClr val="3C3C3B"/>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85" name="Google Shape;785;p47"/>
          <p:cNvSpPr txBox="1">
            <a:spLocks noGrp="1"/>
          </p:cNvSpPr>
          <p:nvPr>
            <p:ph type="title"/>
          </p:nvPr>
        </p:nvSpPr>
        <p:spPr/>
        <p:txBody>
          <a:bodyPr spcFirstLastPara="1" wrap="square" lIns="91425" tIns="91425" rIns="91425" bIns="91425" anchor="ctr" anchorCtr="0">
            <a:noAutofit/>
          </a:bodyPr>
          <a:lstStyle/>
          <a:p>
            <a:pPr lvl="0"/>
            <a:r>
              <a:rPr lang="en-US"/>
              <a:t>Recommendations</a:t>
            </a:r>
          </a:p>
        </p:txBody>
      </p:sp>
      <p:sp>
        <p:nvSpPr>
          <p:cNvPr id="27" name="Text Placeholder 26">
            <a:extLst>
              <a:ext uri="{FF2B5EF4-FFF2-40B4-BE49-F238E27FC236}">
                <a16:creationId xmlns:a16="http://schemas.microsoft.com/office/drawing/2014/main" id="{B3A398DE-DB8B-D5B4-7094-07A74865F034}"/>
              </a:ext>
            </a:extLst>
          </p:cNvPr>
          <p:cNvSpPr>
            <a:spLocks noGrp="1"/>
          </p:cNvSpPr>
          <p:nvPr>
            <p:ph type="body" idx="1"/>
          </p:nvPr>
        </p:nvSpPr>
        <p:spPr/>
        <p:txBody>
          <a:bodyPr/>
          <a:lstStyle/>
          <a:p>
            <a:pPr marL="425450" indent="-285750">
              <a:lnSpc>
                <a:spcPct val="200000"/>
              </a:lnSpc>
              <a:buFont typeface="Arial" panose="020B0604020202020204" pitchFamily="34" charset="0"/>
              <a:buChar char="•"/>
            </a:pPr>
            <a:r>
              <a:rPr lang="en-US" sz="1600" dirty="0"/>
              <a:t>Restaurants should focus on improving key service metrics, particularly hours of operation, to enhance customer satisfaction.</a:t>
            </a:r>
          </a:p>
          <a:p>
            <a:pPr marL="425450" indent="-285750">
              <a:lnSpc>
                <a:spcPct val="200000"/>
              </a:lnSpc>
              <a:buFont typeface="Arial" panose="020B0604020202020204" pitchFamily="34" charset="0"/>
              <a:buChar char="•"/>
            </a:pPr>
            <a:r>
              <a:rPr lang="en-US" sz="1600" dirty="0"/>
              <a:t>Understanding customer preferences for specific cuisines can help restaurants tailor their offerings to better meet customer expectations.</a:t>
            </a:r>
          </a:p>
          <a:p>
            <a:pPr marL="425450" indent="-285750">
              <a:lnSpc>
                <a:spcPct val="200000"/>
              </a:lnSpc>
              <a:buFont typeface="Arial" panose="020B0604020202020204" pitchFamily="34" charset="0"/>
              <a:buChar char="•"/>
            </a:pPr>
            <a:r>
              <a:rPr lang="en-US" sz="1600" dirty="0"/>
              <a:t>Regular analysis of user feedback and ratings can provide ongoing insights into areas of improvement and strengths.</a:t>
            </a:r>
          </a:p>
        </p:txBody>
      </p:sp>
      <p:grpSp>
        <p:nvGrpSpPr>
          <p:cNvPr id="794" name="Google Shape;794;p47"/>
          <p:cNvGrpSpPr/>
          <p:nvPr/>
        </p:nvGrpSpPr>
        <p:grpSpPr>
          <a:xfrm>
            <a:off x="720072" y="540000"/>
            <a:ext cx="7704093" cy="577207"/>
            <a:chOff x="3667800" y="1583575"/>
            <a:chExt cx="4756200" cy="577207"/>
          </a:xfrm>
        </p:grpSpPr>
        <p:cxnSp>
          <p:nvCxnSpPr>
            <p:cNvPr id="795" name="Google Shape;795;p47"/>
            <p:cNvCxnSpPr/>
            <p:nvPr/>
          </p:nvCxnSpPr>
          <p:spPr>
            <a:xfrm>
              <a:off x="3667800" y="1583575"/>
              <a:ext cx="4756200" cy="0"/>
            </a:xfrm>
            <a:prstGeom prst="straightConnector1">
              <a:avLst/>
            </a:prstGeom>
            <a:noFill/>
            <a:ln w="38100" cap="flat" cmpd="sng">
              <a:solidFill>
                <a:schemeClr val="lt2"/>
              </a:solidFill>
              <a:prstDash val="solid"/>
              <a:round/>
              <a:headEnd type="none" w="med" len="med"/>
              <a:tailEnd type="none" w="med" len="med"/>
            </a:ln>
          </p:spPr>
        </p:cxnSp>
        <p:cxnSp>
          <p:nvCxnSpPr>
            <p:cNvPr id="796" name="Google Shape;796;p47"/>
            <p:cNvCxnSpPr/>
            <p:nvPr/>
          </p:nvCxnSpPr>
          <p:spPr>
            <a:xfrm>
              <a:off x="3667800" y="2160782"/>
              <a:ext cx="4756200" cy="0"/>
            </a:xfrm>
            <a:prstGeom prst="straightConnector1">
              <a:avLst/>
            </a:prstGeom>
            <a:noFill/>
            <a:ln w="38100" cap="flat" cmpd="sng">
              <a:solidFill>
                <a:schemeClr val="lt2"/>
              </a:solidFill>
              <a:prstDash val="solid"/>
              <a:round/>
              <a:headEnd type="none" w="med" len="med"/>
              <a:tailEnd type="none" w="med" len="med"/>
            </a:ln>
          </p:spPr>
        </p:cxnSp>
      </p:grpSp>
    </p:spTree>
    <p:extLst>
      <p:ext uri="{BB962C8B-B14F-4D97-AF65-F5344CB8AC3E}">
        <p14:creationId xmlns:p14="http://schemas.microsoft.com/office/powerpoint/2010/main" val="3603119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6"/>
        <p:cNvGrpSpPr/>
        <p:nvPr/>
      </p:nvGrpSpPr>
      <p:grpSpPr>
        <a:xfrm>
          <a:off x="0" y="0"/>
          <a:ext cx="0" cy="0"/>
          <a:chOff x="0" y="0"/>
          <a:chExt cx="0" cy="0"/>
        </a:xfrm>
      </p:grpSpPr>
      <p:sp>
        <p:nvSpPr>
          <p:cNvPr id="367" name="Google Shape;367;p3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r>
              <a:rPr lang="en"/>
              <a:t>Introduction</a:t>
            </a:r>
          </a:p>
        </p:txBody>
      </p:sp>
      <p:sp>
        <p:nvSpPr>
          <p:cNvPr id="368" name="Google Shape;368;p33"/>
          <p:cNvSpPr txBox="1">
            <a:spLocks noGrp="1"/>
          </p:cNvSpPr>
          <p:nvPr>
            <p:ph type="body" idx="1"/>
          </p:nvPr>
        </p:nvSpPr>
        <p:spPr>
          <a:xfrm>
            <a:off x="720000" y="1258450"/>
            <a:ext cx="7704000" cy="3344700"/>
          </a:xfrm>
          <a:prstGeom prst="rect">
            <a:avLst/>
          </a:prstGeom>
        </p:spPr>
        <p:txBody>
          <a:bodyPr spcFirstLastPara="1" wrap="square" lIns="91425" tIns="91425" rIns="91425" bIns="91425" anchor="t" anchorCtr="0">
            <a:noAutofit/>
          </a:bodyPr>
          <a:lstStyle/>
          <a:p>
            <a:pPr marL="0" indent="0">
              <a:buNone/>
            </a:pPr>
            <a:r>
              <a:rPr lang="en-US" sz="1200" b="1" dirty="0">
                <a:solidFill>
                  <a:schemeClr val="tx1"/>
                </a:solidFill>
              </a:rPr>
              <a:t>Here’s an interesting tidbit about restaurants:</a:t>
            </a:r>
          </a:p>
          <a:p>
            <a:pPr marL="0" indent="0">
              <a:buNone/>
            </a:pPr>
            <a:r>
              <a:rPr lang="en-US" sz="1200" dirty="0">
                <a:solidFill>
                  <a:schemeClr val="tx1"/>
                </a:solidFill>
              </a:rPr>
              <a:t>- Millennials allocate 44% of their food budget to dining out (source).</a:t>
            </a:r>
          </a:p>
          <a:p>
            <a:pPr marL="0" indent="0">
              <a:buNone/>
            </a:pPr>
            <a:endParaRPr lang="en-US" sz="1200" dirty="0">
              <a:solidFill>
                <a:schemeClr val="tx1"/>
              </a:solidFill>
            </a:endParaRPr>
          </a:p>
          <a:p>
            <a:pPr marL="171450" indent="-171450">
              <a:buFontTx/>
              <a:buChar char="-"/>
            </a:pPr>
            <a:r>
              <a:rPr lang="en-US" sz="1200" dirty="0">
                <a:solidFill>
                  <a:schemeClr val="tx1"/>
                </a:solidFill>
              </a:rPr>
              <a:t>A rising number of restaurants are adopting cashless payment systems, though this practice is illegal in certain states, such as Massachusetts.</a:t>
            </a:r>
          </a:p>
          <a:p>
            <a:pPr marL="0" indent="0">
              <a:buNone/>
            </a:pPr>
            <a:endParaRPr lang="en-US" sz="1200" dirty="0">
              <a:solidFill>
                <a:schemeClr val="tx1"/>
              </a:solidFill>
            </a:endParaRPr>
          </a:p>
          <a:p>
            <a:pPr marL="0" indent="0">
              <a:buNone/>
            </a:pPr>
            <a:r>
              <a:rPr lang="en-US" sz="1200" b="1" dirty="0">
                <a:solidFill>
                  <a:schemeClr val="tx1"/>
                </a:solidFill>
              </a:rPr>
              <a:t>Project Goal:</a:t>
            </a:r>
          </a:p>
          <a:p>
            <a:pPr marL="0" indent="0">
              <a:buNone/>
            </a:pPr>
            <a:r>
              <a:rPr lang="en-US" sz="1200" dirty="0">
                <a:solidFill>
                  <a:schemeClr val="tx1"/>
                </a:solidFill>
              </a:rPr>
              <a:t>The goal of this project is to analyze the key factors that contribute to the popularity of the most visited restaurants, such as service quality, cuisine type, and location. The dataset includes information on restaurants, user profiles, and user ratings for various dining establishments.</a:t>
            </a:r>
            <a:br>
              <a:rPr lang="en-US" dirty="0"/>
            </a:br>
            <a:endParaRPr lang="en-US" sz="1200" dirty="0">
              <a:solidFill>
                <a:srgbClr val="3C3C3B"/>
              </a:solidFill>
            </a:endParaRPr>
          </a:p>
          <a:p>
            <a:pPr marL="0" lvl="0" indent="0" algn="l" rtl="0">
              <a:spcBef>
                <a:spcPts val="0"/>
              </a:spcBef>
              <a:spcAft>
                <a:spcPts val="0"/>
              </a:spcAft>
              <a:buNone/>
            </a:pPr>
            <a:endParaRPr lang="en-US" sz="1200" dirty="0">
              <a:solidFill>
                <a:srgbClr val="3C3C3B"/>
              </a:solidFill>
            </a:endParaRPr>
          </a:p>
        </p:txBody>
      </p:sp>
    </p:spTree>
    <p:extLst>
      <p:ext uri="{BB962C8B-B14F-4D97-AF65-F5344CB8AC3E}">
        <p14:creationId xmlns:p14="http://schemas.microsoft.com/office/powerpoint/2010/main" val="3262631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4"/>
          <p:cNvSpPr/>
          <p:nvPr/>
        </p:nvSpPr>
        <p:spPr>
          <a:xfrm>
            <a:off x="6965021" y="703425"/>
            <a:ext cx="835938" cy="795728"/>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4"/>
          <p:cNvSpPr/>
          <p:nvPr/>
        </p:nvSpPr>
        <p:spPr>
          <a:xfrm>
            <a:off x="4516913" y="2731300"/>
            <a:ext cx="835938" cy="795728"/>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a:off x="4522121" y="703425"/>
            <a:ext cx="835938" cy="795728"/>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4"/>
          <p:cNvSpPr txBox="1">
            <a:spLocks noGrp="1"/>
          </p:cNvSpPr>
          <p:nvPr>
            <p:ph type="subTitle" idx="1"/>
          </p:nvPr>
        </p:nvSpPr>
        <p:spPr>
          <a:xfrm>
            <a:off x="3907493" y="1660134"/>
            <a:ext cx="2430960" cy="773536"/>
          </a:xfrm>
          <a:prstGeom prst="rect">
            <a:avLst/>
          </a:prstGeom>
        </p:spPr>
        <p:txBody>
          <a:bodyPr spcFirstLastPara="1" wrap="square" lIns="91425" tIns="91425" rIns="91425" bIns="91425" anchor="ctr" anchorCtr="0">
            <a:noAutofit/>
          </a:bodyPr>
          <a:lstStyle/>
          <a:p>
            <a:pPr marL="0" indent="0">
              <a:spcAft>
                <a:spcPts val="1200"/>
              </a:spcAft>
            </a:pPr>
            <a:r>
              <a:rPr lang="en-US" sz="1400" dirty="0"/>
              <a:t>To find out how the customer satisfaction based on various</a:t>
            </a:r>
            <a:r>
              <a:rPr lang="en-US" dirty="0"/>
              <a:t> service rating and food rating</a:t>
            </a:r>
          </a:p>
        </p:txBody>
      </p:sp>
      <p:sp>
        <p:nvSpPr>
          <p:cNvPr id="378" name="Google Shape;378;p34"/>
          <p:cNvSpPr txBox="1">
            <a:spLocks noGrp="1"/>
          </p:cNvSpPr>
          <p:nvPr>
            <p:ph type="subTitle" idx="5"/>
          </p:nvPr>
        </p:nvSpPr>
        <p:spPr>
          <a:xfrm>
            <a:off x="6350393" y="1836964"/>
            <a:ext cx="2065200" cy="676451"/>
          </a:xfrm>
          <a:prstGeom prst="rect">
            <a:avLst/>
          </a:prstGeom>
        </p:spPr>
        <p:txBody>
          <a:bodyPr spcFirstLastPara="1" wrap="square" lIns="91425" tIns="91425" rIns="91425" bIns="91425" anchor="ctr" anchorCtr="0">
            <a:noAutofit/>
          </a:bodyPr>
          <a:lstStyle/>
          <a:p>
            <a:pPr marL="0" indent="0">
              <a:spcAft>
                <a:spcPts val="1200"/>
              </a:spcAft>
              <a:buSzPts val="1100"/>
            </a:pPr>
            <a:r>
              <a:rPr lang="en-US" sz="1400" dirty="0"/>
              <a:t>To find out the most popular restaurant based on the visits</a:t>
            </a:r>
          </a:p>
          <a:p>
            <a:pPr marL="0" lvl="0" indent="0" algn="ctr" rtl="0">
              <a:spcBef>
                <a:spcPts val="0"/>
              </a:spcBef>
              <a:spcAft>
                <a:spcPts val="1200"/>
              </a:spcAft>
              <a:buClr>
                <a:schemeClr val="dk1"/>
              </a:buClr>
              <a:buSzPts val="1100"/>
              <a:buFont typeface="Arial"/>
              <a:buNone/>
            </a:pPr>
            <a:endParaRPr dirty="0"/>
          </a:p>
        </p:txBody>
      </p:sp>
      <p:sp>
        <p:nvSpPr>
          <p:cNvPr id="379" name="Google Shape;379;p34"/>
          <p:cNvSpPr txBox="1">
            <a:spLocks noGrp="1"/>
          </p:cNvSpPr>
          <p:nvPr>
            <p:ph type="subTitle" idx="8"/>
          </p:nvPr>
        </p:nvSpPr>
        <p:spPr>
          <a:xfrm>
            <a:off x="3992335" y="3804557"/>
            <a:ext cx="1980357" cy="706361"/>
          </a:xfrm>
          <a:prstGeom prst="rect">
            <a:avLst/>
          </a:prstGeom>
        </p:spPr>
        <p:txBody>
          <a:bodyPr spcFirstLastPara="1" wrap="square" lIns="91425" tIns="91425" rIns="91425" bIns="91425" anchor="ctr" anchorCtr="0">
            <a:noAutofit/>
          </a:bodyPr>
          <a:lstStyle/>
          <a:p>
            <a:pPr marL="0" indent="0">
              <a:spcAft>
                <a:spcPts val="1200"/>
              </a:spcAft>
              <a:buSzPts val="1100"/>
            </a:pPr>
            <a:r>
              <a:rPr lang="en-US" sz="1400" dirty="0"/>
              <a:t>To find out the most popular cuisine</a:t>
            </a:r>
          </a:p>
          <a:p>
            <a:pPr marL="0" lvl="0" indent="0" algn="ctr" rtl="0">
              <a:spcBef>
                <a:spcPts val="0"/>
              </a:spcBef>
              <a:spcAft>
                <a:spcPts val="1200"/>
              </a:spcAft>
              <a:buClr>
                <a:schemeClr val="dk1"/>
              </a:buClr>
              <a:buSzPts val="1100"/>
              <a:buFont typeface="Arial"/>
              <a:buNone/>
            </a:pPr>
            <a:endParaRPr dirty="0"/>
          </a:p>
        </p:txBody>
      </p:sp>
      <p:pic>
        <p:nvPicPr>
          <p:cNvPr id="381" name="Google Shape;381;p34"/>
          <p:cNvPicPr preferRelativeResize="0"/>
          <p:nvPr/>
        </p:nvPicPr>
        <p:blipFill rotWithShape="1">
          <a:blip r:embed="rId3">
            <a:alphaModFix/>
          </a:blip>
          <a:srcRect l="40474" r="-741"/>
          <a:stretch/>
        </p:blipFill>
        <p:spPr>
          <a:xfrm>
            <a:off x="720000" y="1771847"/>
            <a:ext cx="2899799" cy="2706549"/>
          </a:xfrm>
          <a:prstGeom prst="rect">
            <a:avLst/>
          </a:prstGeom>
          <a:noFill/>
          <a:ln>
            <a:noFill/>
          </a:ln>
        </p:spPr>
      </p:pic>
      <p:grpSp>
        <p:nvGrpSpPr>
          <p:cNvPr id="382" name="Google Shape;382;p34"/>
          <p:cNvGrpSpPr/>
          <p:nvPr/>
        </p:nvGrpSpPr>
        <p:grpSpPr>
          <a:xfrm>
            <a:off x="720043" y="722997"/>
            <a:ext cx="2899855" cy="914275"/>
            <a:chOff x="3667800" y="2193175"/>
            <a:chExt cx="4756200" cy="914275"/>
          </a:xfrm>
        </p:grpSpPr>
        <p:cxnSp>
          <p:nvCxnSpPr>
            <p:cNvPr id="383" name="Google Shape;383;p34"/>
            <p:cNvCxnSpPr/>
            <p:nvPr/>
          </p:nvCxnSpPr>
          <p:spPr>
            <a:xfrm>
              <a:off x="3667800" y="2193175"/>
              <a:ext cx="4756200" cy="0"/>
            </a:xfrm>
            <a:prstGeom prst="straightConnector1">
              <a:avLst/>
            </a:prstGeom>
            <a:noFill/>
            <a:ln w="38100" cap="flat" cmpd="sng">
              <a:solidFill>
                <a:schemeClr val="lt2"/>
              </a:solidFill>
              <a:prstDash val="solid"/>
              <a:round/>
              <a:headEnd type="none" w="med" len="med"/>
              <a:tailEnd type="none" w="med" len="med"/>
            </a:ln>
          </p:spPr>
        </p:cxnSp>
        <p:cxnSp>
          <p:nvCxnSpPr>
            <p:cNvPr id="384" name="Google Shape;384;p34"/>
            <p:cNvCxnSpPr/>
            <p:nvPr/>
          </p:nvCxnSpPr>
          <p:spPr>
            <a:xfrm>
              <a:off x="3667800" y="3107450"/>
              <a:ext cx="4756200" cy="0"/>
            </a:xfrm>
            <a:prstGeom prst="straightConnector1">
              <a:avLst/>
            </a:prstGeom>
            <a:noFill/>
            <a:ln w="38100" cap="flat" cmpd="sng">
              <a:solidFill>
                <a:schemeClr val="lt2"/>
              </a:solidFill>
              <a:prstDash val="solid"/>
              <a:round/>
              <a:headEnd type="none" w="med" len="med"/>
              <a:tailEnd type="none" w="med" len="med"/>
            </a:ln>
          </p:spPr>
        </p:cxnSp>
      </p:grpSp>
      <p:sp>
        <p:nvSpPr>
          <p:cNvPr id="385" name="Google Shape;385;p34"/>
          <p:cNvSpPr txBox="1">
            <a:spLocks noGrp="1"/>
          </p:cNvSpPr>
          <p:nvPr>
            <p:ph type="title" idx="15"/>
          </p:nvPr>
        </p:nvSpPr>
        <p:spPr>
          <a:xfrm>
            <a:off x="720000" y="734371"/>
            <a:ext cx="2899800" cy="91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Objectives of the Project</a:t>
            </a:r>
            <a:endParaRPr/>
          </a:p>
        </p:txBody>
      </p:sp>
      <p:sp>
        <p:nvSpPr>
          <p:cNvPr id="387" name="Google Shape;387;p34"/>
          <p:cNvSpPr txBox="1">
            <a:spLocks noGrp="1"/>
          </p:cNvSpPr>
          <p:nvPr>
            <p:ph type="title" idx="2"/>
          </p:nvPr>
        </p:nvSpPr>
        <p:spPr>
          <a:xfrm>
            <a:off x="4599561" y="935771"/>
            <a:ext cx="666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01</a:t>
            </a:r>
            <a:endParaRPr>
              <a:solidFill>
                <a:schemeClr val="lt1"/>
              </a:solidFill>
            </a:endParaRPr>
          </a:p>
        </p:txBody>
      </p:sp>
      <p:sp>
        <p:nvSpPr>
          <p:cNvPr id="388" name="Google Shape;388;p34"/>
          <p:cNvSpPr txBox="1">
            <a:spLocks noGrp="1"/>
          </p:cNvSpPr>
          <p:nvPr>
            <p:ph type="title" idx="4"/>
          </p:nvPr>
        </p:nvSpPr>
        <p:spPr>
          <a:xfrm>
            <a:off x="7050143" y="935771"/>
            <a:ext cx="666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02</a:t>
            </a:r>
            <a:endParaRPr>
              <a:solidFill>
                <a:schemeClr val="lt1"/>
              </a:solidFill>
            </a:endParaRPr>
          </a:p>
        </p:txBody>
      </p:sp>
      <p:sp>
        <p:nvSpPr>
          <p:cNvPr id="389" name="Google Shape;389;p34"/>
          <p:cNvSpPr txBox="1">
            <a:spLocks noGrp="1"/>
          </p:cNvSpPr>
          <p:nvPr>
            <p:ph type="title" idx="7"/>
          </p:nvPr>
        </p:nvSpPr>
        <p:spPr>
          <a:xfrm>
            <a:off x="4607243" y="2922761"/>
            <a:ext cx="666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03</a:t>
            </a:r>
            <a:endParaRPr>
              <a:solidFill>
                <a:schemeClr val="lt1"/>
              </a:solidFill>
            </a:endParaRPr>
          </a:p>
        </p:txBody>
      </p:sp>
      <p:sp>
        <p:nvSpPr>
          <p:cNvPr id="390" name="Google Shape;390;p34"/>
          <p:cNvSpPr txBox="1">
            <a:spLocks noGrp="1"/>
          </p:cNvSpPr>
          <p:nvPr>
            <p:ph type="title" idx="13"/>
          </p:nvPr>
        </p:nvSpPr>
        <p:spPr>
          <a:xfrm>
            <a:off x="7050143" y="2918686"/>
            <a:ext cx="666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4</a:t>
            </a:r>
            <a:endParaRPr dirty="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grpSp>
        <p:nvGrpSpPr>
          <p:cNvPr id="323" name="Google Shape;323;p32"/>
          <p:cNvGrpSpPr/>
          <p:nvPr/>
        </p:nvGrpSpPr>
        <p:grpSpPr>
          <a:xfrm>
            <a:off x="3797692" y="3666469"/>
            <a:ext cx="4795305" cy="429010"/>
            <a:chOff x="3628700" y="3051039"/>
            <a:chExt cx="4795305" cy="429010"/>
          </a:xfrm>
        </p:grpSpPr>
        <p:sp>
          <p:nvSpPr>
            <p:cNvPr id="324" name="Google Shape;324;p32"/>
            <p:cNvSpPr/>
            <p:nvPr/>
          </p:nvSpPr>
          <p:spPr>
            <a:xfrm>
              <a:off x="3628700" y="3051039"/>
              <a:ext cx="4795305" cy="429010"/>
            </a:xfrm>
            <a:custGeom>
              <a:avLst/>
              <a:gdLst/>
              <a:ahLst/>
              <a:cxnLst/>
              <a:rect l="l" t="t" r="r" b="b"/>
              <a:pathLst>
                <a:path w="99179" h="8873" extrusionOk="0">
                  <a:moveTo>
                    <a:pt x="0" y="0"/>
                  </a:moveTo>
                  <a:lnTo>
                    <a:pt x="2825" y="4436"/>
                  </a:lnTo>
                  <a:lnTo>
                    <a:pt x="0" y="8872"/>
                  </a:lnTo>
                  <a:lnTo>
                    <a:pt x="99178" y="8872"/>
                  </a:lnTo>
                  <a:lnTo>
                    <a:pt x="95537" y="4436"/>
                  </a:lnTo>
                  <a:lnTo>
                    <a:pt x="991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2"/>
            <p:cNvSpPr/>
            <p:nvPr/>
          </p:nvSpPr>
          <p:spPr>
            <a:xfrm>
              <a:off x="3914775" y="3188675"/>
              <a:ext cx="161517" cy="153748"/>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2"/>
            <p:cNvSpPr/>
            <p:nvPr/>
          </p:nvSpPr>
          <p:spPr>
            <a:xfrm>
              <a:off x="7963565" y="3188675"/>
              <a:ext cx="160407" cy="153748"/>
            </a:xfrm>
            <a:custGeom>
              <a:avLst/>
              <a:gdLst/>
              <a:ahLst/>
              <a:cxnLst/>
              <a:rect l="l" t="t" r="r" b="b"/>
              <a:pathLst>
                <a:path w="3035" h="2909" extrusionOk="0">
                  <a:moveTo>
                    <a:pt x="1528" y="0"/>
                  </a:moveTo>
                  <a:lnTo>
                    <a:pt x="1047" y="963"/>
                  </a:lnTo>
                  <a:lnTo>
                    <a:pt x="0" y="1109"/>
                  </a:lnTo>
                  <a:lnTo>
                    <a:pt x="754" y="1841"/>
                  </a:lnTo>
                  <a:lnTo>
                    <a:pt x="565" y="2908"/>
                  </a:lnTo>
                  <a:lnTo>
                    <a:pt x="1528" y="2406"/>
                  </a:lnTo>
                  <a:lnTo>
                    <a:pt x="2469" y="2908"/>
                  </a:lnTo>
                  <a:lnTo>
                    <a:pt x="2281" y="1841"/>
                  </a:lnTo>
                  <a:lnTo>
                    <a:pt x="3034" y="1109"/>
                  </a:lnTo>
                  <a:lnTo>
                    <a:pt x="1988" y="963"/>
                  </a:lnTo>
                  <a:lnTo>
                    <a:pt x="15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32"/>
          <p:cNvSpPr txBox="1">
            <a:spLocks noGrp="1"/>
          </p:cNvSpPr>
          <p:nvPr>
            <p:ph type="ctrTitle"/>
          </p:nvPr>
        </p:nvSpPr>
        <p:spPr>
          <a:xfrm>
            <a:off x="3628700" y="1563483"/>
            <a:ext cx="4795200" cy="139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CLEANING</a:t>
            </a:r>
            <a:endParaRPr dirty="0"/>
          </a:p>
        </p:txBody>
      </p:sp>
      <p:grpSp>
        <p:nvGrpSpPr>
          <p:cNvPr id="329" name="Google Shape;329;p32"/>
          <p:cNvGrpSpPr/>
          <p:nvPr/>
        </p:nvGrpSpPr>
        <p:grpSpPr>
          <a:xfrm>
            <a:off x="3667800" y="1497845"/>
            <a:ext cx="4756200" cy="1513159"/>
            <a:chOff x="3667800" y="1583575"/>
            <a:chExt cx="4756200" cy="1513159"/>
          </a:xfrm>
        </p:grpSpPr>
        <p:cxnSp>
          <p:nvCxnSpPr>
            <p:cNvPr id="330" name="Google Shape;330;p32"/>
            <p:cNvCxnSpPr/>
            <p:nvPr/>
          </p:nvCxnSpPr>
          <p:spPr>
            <a:xfrm>
              <a:off x="3667800" y="1583575"/>
              <a:ext cx="4756200" cy="0"/>
            </a:xfrm>
            <a:prstGeom prst="straightConnector1">
              <a:avLst/>
            </a:prstGeom>
            <a:noFill/>
            <a:ln w="38100" cap="flat" cmpd="sng">
              <a:solidFill>
                <a:schemeClr val="lt2"/>
              </a:solidFill>
              <a:prstDash val="solid"/>
              <a:round/>
              <a:headEnd type="none" w="med" len="med"/>
              <a:tailEnd type="none" w="med" len="med"/>
            </a:ln>
          </p:spPr>
        </p:cxnSp>
        <p:cxnSp>
          <p:nvCxnSpPr>
            <p:cNvPr id="331" name="Google Shape;331;p32"/>
            <p:cNvCxnSpPr/>
            <p:nvPr/>
          </p:nvCxnSpPr>
          <p:spPr>
            <a:xfrm>
              <a:off x="3667800" y="3096734"/>
              <a:ext cx="4756200" cy="0"/>
            </a:xfrm>
            <a:prstGeom prst="straightConnector1">
              <a:avLst/>
            </a:prstGeom>
            <a:noFill/>
            <a:ln w="38100" cap="flat" cmpd="sng">
              <a:solidFill>
                <a:schemeClr val="lt2"/>
              </a:solidFill>
              <a:prstDash val="solid"/>
              <a:round/>
              <a:headEnd type="none" w="med" len="med"/>
              <a:tailEnd type="none" w="med" len="med"/>
            </a:ln>
          </p:spPr>
        </p:cxnSp>
      </p:grpSp>
      <p:pic>
        <p:nvPicPr>
          <p:cNvPr id="332" name="Google Shape;332;p32"/>
          <p:cNvPicPr preferRelativeResize="0"/>
          <p:nvPr/>
        </p:nvPicPr>
        <p:blipFill>
          <a:blip r:embed="rId3">
            <a:alphaModFix/>
          </a:blip>
          <a:stretch>
            <a:fillRect/>
          </a:stretch>
        </p:blipFill>
        <p:spPr>
          <a:xfrm>
            <a:off x="726173" y="543300"/>
            <a:ext cx="2707981" cy="4056900"/>
          </a:xfrm>
          <a:prstGeom prst="rect">
            <a:avLst/>
          </a:prstGeom>
          <a:noFill/>
          <a:ln>
            <a:noFill/>
          </a:ln>
        </p:spPr>
      </p:pic>
      <p:grpSp>
        <p:nvGrpSpPr>
          <p:cNvPr id="333" name="Google Shape;333;p32"/>
          <p:cNvGrpSpPr/>
          <p:nvPr/>
        </p:nvGrpSpPr>
        <p:grpSpPr>
          <a:xfrm>
            <a:off x="3731598" y="1213877"/>
            <a:ext cx="4558528" cy="199222"/>
            <a:chOff x="3679970" y="1299607"/>
            <a:chExt cx="4558528" cy="199222"/>
          </a:xfrm>
        </p:grpSpPr>
        <p:sp>
          <p:nvSpPr>
            <p:cNvPr id="334" name="Google Shape;334;p32"/>
            <p:cNvSpPr/>
            <p:nvPr/>
          </p:nvSpPr>
          <p:spPr>
            <a:xfrm>
              <a:off x="36799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40145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434912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468369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50182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53528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568742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602199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63565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66911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702572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736029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7694870" y="1299832"/>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8029445" y="1299832"/>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32"/>
          <p:cNvGrpSpPr/>
          <p:nvPr/>
        </p:nvGrpSpPr>
        <p:grpSpPr>
          <a:xfrm>
            <a:off x="3834023" y="3095752"/>
            <a:ext cx="4558528" cy="199222"/>
            <a:chOff x="3679970" y="1299607"/>
            <a:chExt cx="4558528" cy="199222"/>
          </a:xfrm>
        </p:grpSpPr>
        <p:sp>
          <p:nvSpPr>
            <p:cNvPr id="349" name="Google Shape;349;p32"/>
            <p:cNvSpPr/>
            <p:nvPr/>
          </p:nvSpPr>
          <p:spPr>
            <a:xfrm>
              <a:off x="36799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40145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434912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468369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50182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53528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568742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602199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63565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66911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702572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736029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7694870" y="1299832"/>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8029445" y="1299832"/>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66066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9" name="Google Shape;399;p35"/>
          <p:cNvSpPr txBox="1">
            <a:spLocks noGrp="1"/>
          </p:cNvSpPr>
          <p:nvPr>
            <p:ph type="title" idx="2"/>
          </p:nvPr>
        </p:nvSpPr>
        <p:spPr>
          <a:xfrm>
            <a:off x="5478980" y="470490"/>
            <a:ext cx="3310995" cy="760482"/>
          </a:xfrm>
          <a:prstGeom prst="rect">
            <a:avLst/>
          </a:prstGeom>
        </p:spPr>
        <p:txBody>
          <a:bodyPr spcFirstLastPara="1" wrap="square" lIns="91425" tIns="91425" rIns="91425" bIns="91425" anchor="ctr" anchorCtr="0">
            <a:noAutofit/>
          </a:bodyPr>
          <a:lstStyle/>
          <a:p>
            <a:r>
              <a:rPr lang="en-US" sz="2000" b="1" dirty="0">
                <a:latin typeface="Aptos Black" panose="020F0502020204030204" pitchFamily="34" charset="0"/>
              </a:rPr>
              <a:t>Missing Values</a:t>
            </a:r>
            <a:endParaRPr lang="en-US" sz="1600" dirty="0"/>
          </a:p>
        </p:txBody>
      </p:sp>
      <p:sp>
        <p:nvSpPr>
          <p:cNvPr id="400" name="Google Shape;400;p35"/>
          <p:cNvSpPr txBox="1">
            <a:spLocks noGrp="1"/>
          </p:cNvSpPr>
          <p:nvPr>
            <p:ph type="subTitle" idx="1"/>
          </p:nvPr>
        </p:nvSpPr>
        <p:spPr>
          <a:xfrm>
            <a:off x="5401339" y="1148316"/>
            <a:ext cx="3388637" cy="3524694"/>
          </a:xfrm>
          <a:prstGeom prst="rect">
            <a:avLst/>
          </a:prstGeom>
        </p:spPr>
        <p:txBody>
          <a:bodyPr spcFirstLastPara="1" wrap="square" lIns="91425" tIns="91425" rIns="91425" bIns="91425" anchor="ctr" anchorCtr="0">
            <a:noAutofit/>
          </a:bodyPr>
          <a:lstStyle/>
          <a:p>
            <a:pPr marL="0" indent="0">
              <a:spcAft>
                <a:spcPts val="1200"/>
              </a:spcAft>
            </a:pPr>
            <a:r>
              <a:rPr lang="en-US" dirty="0"/>
              <a:t>Handling Missing Values:</a:t>
            </a:r>
          </a:p>
          <a:p>
            <a:pPr marL="0" indent="0">
              <a:spcAft>
                <a:spcPts val="1200"/>
              </a:spcAft>
            </a:pPr>
            <a:r>
              <a:rPr lang="en-US" dirty="0"/>
              <a:t>1. Checked for missing values in the files.</a:t>
            </a:r>
          </a:p>
          <a:p>
            <a:pPr marL="0" indent="0">
              <a:spcAft>
                <a:spcPts val="1200"/>
              </a:spcAft>
            </a:pPr>
            <a:r>
              <a:rPr lang="en-US" dirty="0"/>
              <a:t>2. Dropped columns that had missing data in all cells.</a:t>
            </a:r>
          </a:p>
          <a:p>
            <a:pPr marL="0" indent="0">
              <a:spcAft>
                <a:spcPts val="1200"/>
              </a:spcAft>
            </a:pPr>
            <a:r>
              <a:rPr lang="en-US" dirty="0"/>
              <a:t>3. Filled columns with incomplete data using the median.</a:t>
            </a:r>
          </a:p>
          <a:p>
            <a:pPr marL="0" indent="0">
              <a:spcAft>
                <a:spcPts val="1200"/>
              </a:spcAft>
            </a:pPr>
            <a:r>
              <a:rPr lang="en-US" dirty="0"/>
              <a:t>4. Replaced missing categorical values with "unknown."</a:t>
            </a:r>
            <a:endParaRPr lang="en" dirty="0"/>
          </a:p>
          <a:p>
            <a:pPr marL="0" indent="0">
              <a:spcAft>
                <a:spcPts val="1200"/>
              </a:spcAft>
            </a:pPr>
            <a:endParaRPr lang="en" dirty="0"/>
          </a:p>
        </p:txBody>
      </p:sp>
      <p:pic>
        <p:nvPicPr>
          <p:cNvPr id="401" name="Google Shape;401;p35"/>
          <p:cNvPicPr preferRelativeResize="0"/>
          <p:nvPr/>
        </p:nvPicPr>
        <p:blipFill>
          <a:blip r:embed="rId3">
            <a:alphaModFix/>
          </a:blip>
          <a:stretch>
            <a:fillRect/>
          </a:stretch>
        </p:blipFill>
        <p:spPr>
          <a:xfrm>
            <a:off x="726175" y="543300"/>
            <a:ext cx="2707973" cy="4056900"/>
          </a:xfrm>
          <a:prstGeom prst="rect">
            <a:avLst/>
          </a:prstGeom>
          <a:noFill/>
          <a:ln>
            <a:noFill/>
          </a:ln>
        </p:spPr>
      </p:pic>
      <p:pic>
        <p:nvPicPr>
          <p:cNvPr id="5" name="Picture 4">
            <a:extLst>
              <a:ext uri="{FF2B5EF4-FFF2-40B4-BE49-F238E27FC236}">
                <a16:creationId xmlns:a16="http://schemas.microsoft.com/office/drawing/2014/main" id="{97203AB3-3E90-EAA6-A795-617E796FB62D}"/>
              </a:ext>
            </a:extLst>
          </p:cNvPr>
          <p:cNvPicPr>
            <a:picLocks noChangeAspect="1"/>
          </p:cNvPicPr>
          <p:nvPr/>
        </p:nvPicPr>
        <p:blipFill>
          <a:blip r:embed="rId4"/>
          <a:stretch>
            <a:fillRect/>
          </a:stretch>
        </p:blipFill>
        <p:spPr>
          <a:xfrm>
            <a:off x="446208" y="342230"/>
            <a:ext cx="4885559" cy="425796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grpSp>
        <p:nvGrpSpPr>
          <p:cNvPr id="323" name="Google Shape;323;p32"/>
          <p:cNvGrpSpPr/>
          <p:nvPr/>
        </p:nvGrpSpPr>
        <p:grpSpPr>
          <a:xfrm>
            <a:off x="3797692" y="3666469"/>
            <a:ext cx="4795305" cy="429010"/>
            <a:chOff x="3628700" y="3051039"/>
            <a:chExt cx="4795305" cy="429010"/>
          </a:xfrm>
        </p:grpSpPr>
        <p:sp>
          <p:nvSpPr>
            <p:cNvPr id="324" name="Google Shape;324;p32"/>
            <p:cNvSpPr/>
            <p:nvPr/>
          </p:nvSpPr>
          <p:spPr>
            <a:xfrm>
              <a:off x="3628700" y="3051039"/>
              <a:ext cx="4795305" cy="429010"/>
            </a:xfrm>
            <a:custGeom>
              <a:avLst/>
              <a:gdLst/>
              <a:ahLst/>
              <a:cxnLst/>
              <a:rect l="l" t="t" r="r" b="b"/>
              <a:pathLst>
                <a:path w="99179" h="8873" extrusionOk="0">
                  <a:moveTo>
                    <a:pt x="0" y="0"/>
                  </a:moveTo>
                  <a:lnTo>
                    <a:pt x="2825" y="4436"/>
                  </a:lnTo>
                  <a:lnTo>
                    <a:pt x="0" y="8872"/>
                  </a:lnTo>
                  <a:lnTo>
                    <a:pt x="99178" y="8872"/>
                  </a:lnTo>
                  <a:lnTo>
                    <a:pt x="95537" y="4436"/>
                  </a:lnTo>
                  <a:lnTo>
                    <a:pt x="991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2"/>
            <p:cNvSpPr/>
            <p:nvPr/>
          </p:nvSpPr>
          <p:spPr>
            <a:xfrm>
              <a:off x="3914775" y="3188675"/>
              <a:ext cx="161517" cy="153748"/>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2"/>
            <p:cNvSpPr/>
            <p:nvPr/>
          </p:nvSpPr>
          <p:spPr>
            <a:xfrm>
              <a:off x="7963565" y="3188675"/>
              <a:ext cx="160407" cy="153748"/>
            </a:xfrm>
            <a:custGeom>
              <a:avLst/>
              <a:gdLst/>
              <a:ahLst/>
              <a:cxnLst/>
              <a:rect l="l" t="t" r="r" b="b"/>
              <a:pathLst>
                <a:path w="3035" h="2909" extrusionOk="0">
                  <a:moveTo>
                    <a:pt x="1528" y="0"/>
                  </a:moveTo>
                  <a:lnTo>
                    <a:pt x="1047" y="963"/>
                  </a:lnTo>
                  <a:lnTo>
                    <a:pt x="0" y="1109"/>
                  </a:lnTo>
                  <a:lnTo>
                    <a:pt x="754" y="1841"/>
                  </a:lnTo>
                  <a:lnTo>
                    <a:pt x="565" y="2908"/>
                  </a:lnTo>
                  <a:lnTo>
                    <a:pt x="1528" y="2406"/>
                  </a:lnTo>
                  <a:lnTo>
                    <a:pt x="2469" y="2908"/>
                  </a:lnTo>
                  <a:lnTo>
                    <a:pt x="2281" y="1841"/>
                  </a:lnTo>
                  <a:lnTo>
                    <a:pt x="3034" y="1109"/>
                  </a:lnTo>
                  <a:lnTo>
                    <a:pt x="1988" y="963"/>
                  </a:lnTo>
                  <a:lnTo>
                    <a:pt x="15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32"/>
          <p:cNvSpPr txBox="1">
            <a:spLocks noGrp="1"/>
          </p:cNvSpPr>
          <p:nvPr>
            <p:ph type="ctrTitle"/>
          </p:nvPr>
        </p:nvSpPr>
        <p:spPr>
          <a:xfrm>
            <a:off x="3628700" y="1563483"/>
            <a:ext cx="4795200" cy="139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EXPLORATORY DATA ANALYSIS</a:t>
            </a:r>
            <a:endParaRPr dirty="0"/>
          </a:p>
        </p:txBody>
      </p:sp>
      <p:grpSp>
        <p:nvGrpSpPr>
          <p:cNvPr id="329" name="Google Shape;329;p32"/>
          <p:cNvGrpSpPr/>
          <p:nvPr/>
        </p:nvGrpSpPr>
        <p:grpSpPr>
          <a:xfrm>
            <a:off x="3667800" y="1497845"/>
            <a:ext cx="4756200" cy="1513159"/>
            <a:chOff x="3667800" y="1583575"/>
            <a:chExt cx="4756200" cy="1513159"/>
          </a:xfrm>
        </p:grpSpPr>
        <p:cxnSp>
          <p:nvCxnSpPr>
            <p:cNvPr id="330" name="Google Shape;330;p32"/>
            <p:cNvCxnSpPr/>
            <p:nvPr/>
          </p:nvCxnSpPr>
          <p:spPr>
            <a:xfrm>
              <a:off x="3667800" y="1583575"/>
              <a:ext cx="4756200" cy="0"/>
            </a:xfrm>
            <a:prstGeom prst="straightConnector1">
              <a:avLst/>
            </a:prstGeom>
            <a:noFill/>
            <a:ln w="38100" cap="flat" cmpd="sng">
              <a:solidFill>
                <a:schemeClr val="lt2"/>
              </a:solidFill>
              <a:prstDash val="solid"/>
              <a:round/>
              <a:headEnd type="none" w="med" len="med"/>
              <a:tailEnd type="none" w="med" len="med"/>
            </a:ln>
          </p:spPr>
        </p:cxnSp>
        <p:cxnSp>
          <p:nvCxnSpPr>
            <p:cNvPr id="331" name="Google Shape;331;p32"/>
            <p:cNvCxnSpPr/>
            <p:nvPr/>
          </p:nvCxnSpPr>
          <p:spPr>
            <a:xfrm>
              <a:off x="3667800" y="3096734"/>
              <a:ext cx="4756200" cy="0"/>
            </a:xfrm>
            <a:prstGeom prst="straightConnector1">
              <a:avLst/>
            </a:prstGeom>
            <a:noFill/>
            <a:ln w="38100" cap="flat" cmpd="sng">
              <a:solidFill>
                <a:schemeClr val="lt2"/>
              </a:solidFill>
              <a:prstDash val="solid"/>
              <a:round/>
              <a:headEnd type="none" w="med" len="med"/>
              <a:tailEnd type="none" w="med" len="med"/>
            </a:ln>
          </p:spPr>
        </p:cxnSp>
      </p:grpSp>
      <p:pic>
        <p:nvPicPr>
          <p:cNvPr id="332" name="Google Shape;332;p32"/>
          <p:cNvPicPr preferRelativeResize="0"/>
          <p:nvPr/>
        </p:nvPicPr>
        <p:blipFill>
          <a:blip r:embed="rId3">
            <a:alphaModFix/>
          </a:blip>
          <a:stretch>
            <a:fillRect/>
          </a:stretch>
        </p:blipFill>
        <p:spPr>
          <a:xfrm>
            <a:off x="726173" y="543300"/>
            <a:ext cx="2707981" cy="4056900"/>
          </a:xfrm>
          <a:prstGeom prst="rect">
            <a:avLst/>
          </a:prstGeom>
          <a:noFill/>
          <a:ln>
            <a:noFill/>
          </a:ln>
        </p:spPr>
      </p:pic>
      <p:grpSp>
        <p:nvGrpSpPr>
          <p:cNvPr id="333" name="Google Shape;333;p32"/>
          <p:cNvGrpSpPr/>
          <p:nvPr/>
        </p:nvGrpSpPr>
        <p:grpSpPr>
          <a:xfrm>
            <a:off x="3731598" y="1213877"/>
            <a:ext cx="4558528" cy="199222"/>
            <a:chOff x="3679970" y="1299607"/>
            <a:chExt cx="4558528" cy="199222"/>
          </a:xfrm>
        </p:grpSpPr>
        <p:sp>
          <p:nvSpPr>
            <p:cNvPr id="334" name="Google Shape;334;p32"/>
            <p:cNvSpPr/>
            <p:nvPr/>
          </p:nvSpPr>
          <p:spPr>
            <a:xfrm>
              <a:off x="36799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40145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434912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468369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50182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53528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568742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602199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63565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66911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702572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736029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7694870" y="1299832"/>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8029445" y="1299832"/>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32"/>
          <p:cNvGrpSpPr/>
          <p:nvPr/>
        </p:nvGrpSpPr>
        <p:grpSpPr>
          <a:xfrm>
            <a:off x="3834023" y="3095752"/>
            <a:ext cx="4558528" cy="199222"/>
            <a:chOff x="3679970" y="1299607"/>
            <a:chExt cx="4558528" cy="199222"/>
          </a:xfrm>
        </p:grpSpPr>
        <p:sp>
          <p:nvSpPr>
            <p:cNvPr id="349" name="Google Shape;349;p32"/>
            <p:cNvSpPr/>
            <p:nvPr/>
          </p:nvSpPr>
          <p:spPr>
            <a:xfrm>
              <a:off x="36799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40145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434912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468369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50182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53528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568742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602199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63565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66911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702572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736029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7694870" y="1299832"/>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8029445" y="1299832"/>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8232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68323-A0E2-C6A7-F93A-CB0B15A413B9}"/>
              </a:ext>
            </a:extLst>
          </p:cNvPr>
          <p:cNvSpPr>
            <a:spLocks noGrp="1"/>
          </p:cNvSpPr>
          <p:nvPr>
            <p:ph type="title"/>
          </p:nvPr>
        </p:nvSpPr>
        <p:spPr/>
        <p:txBody>
          <a:bodyPr/>
          <a:lstStyle/>
          <a:p>
            <a:r>
              <a:rPr lang="en-US" sz="2000" dirty="0">
                <a:latin typeface="Aptos Black" panose="020B0004020202020204" pitchFamily="34" charset="0"/>
              </a:rPr>
              <a:t>Exploratory Data Analysis (EDA)</a:t>
            </a:r>
            <a:endParaRPr lang="en-KE" sz="2000" dirty="0">
              <a:latin typeface="Aptos Black" panose="020B0004020202020204" pitchFamily="34" charset="0"/>
            </a:endParaRPr>
          </a:p>
        </p:txBody>
      </p:sp>
      <p:sp>
        <p:nvSpPr>
          <p:cNvPr id="3" name="Text Placeholder 2">
            <a:extLst>
              <a:ext uri="{FF2B5EF4-FFF2-40B4-BE49-F238E27FC236}">
                <a16:creationId xmlns:a16="http://schemas.microsoft.com/office/drawing/2014/main" id="{CE5032A1-BB6C-ABEE-44D9-9C9949FCD21D}"/>
              </a:ext>
            </a:extLst>
          </p:cNvPr>
          <p:cNvSpPr>
            <a:spLocks noGrp="1"/>
          </p:cNvSpPr>
          <p:nvPr>
            <p:ph type="body" idx="1"/>
          </p:nvPr>
        </p:nvSpPr>
        <p:spPr/>
        <p:txBody>
          <a:bodyPr/>
          <a:lstStyle/>
          <a:p>
            <a:pPr marL="0" lvl="0" indent="0" algn="l" rtl="0">
              <a:spcBef>
                <a:spcPts val="0"/>
              </a:spcBef>
              <a:spcAft>
                <a:spcPts val="0"/>
              </a:spcAft>
              <a:buNone/>
            </a:pPr>
            <a:r>
              <a:rPr lang="en-US" dirty="0">
                <a:solidFill>
                  <a:srgbClr val="2F1425"/>
                </a:solidFill>
                <a:latin typeface="Anaheim"/>
                <a:ea typeface="Anaheim"/>
                <a:cs typeface="Anaheim"/>
                <a:sym typeface="Anaheim"/>
              </a:rPr>
              <a:t>The EDA revealed important patterns and relationships within the data.</a:t>
            </a:r>
          </a:p>
          <a:p>
            <a:pPr marL="285750" indent="-285750"/>
            <a:r>
              <a:rPr lang="en-US" b="1" dirty="0"/>
              <a:t>Most Visited Restaurant</a:t>
            </a:r>
            <a:r>
              <a:rPr lang="en-US" dirty="0"/>
              <a:t>: The graph plotted shows the  the top 10 most visited restaurants.</a:t>
            </a:r>
          </a:p>
          <a:p>
            <a:pPr marL="152400" indent="0">
              <a:buNone/>
            </a:pPr>
            <a:endParaRPr lang="en-KE" dirty="0"/>
          </a:p>
        </p:txBody>
      </p:sp>
      <p:pic>
        <p:nvPicPr>
          <p:cNvPr id="5" name="Picture 4">
            <a:extLst>
              <a:ext uri="{FF2B5EF4-FFF2-40B4-BE49-F238E27FC236}">
                <a16:creationId xmlns:a16="http://schemas.microsoft.com/office/drawing/2014/main" id="{4A82015E-DA4F-02DD-BF90-8D5B47808FDA}"/>
              </a:ext>
            </a:extLst>
          </p:cNvPr>
          <p:cNvPicPr>
            <a:picLocks noChangeAspect="1"/>
          </p:cNvPicPr>
          <p:nvPr/>
        </p:nvPicPr>
        <p:blipFill>
          <a:blip r:embed="rId2"/>
          <a:stretch>
            <a:fillRect/>
          </a:stretch>
        </p:blipFill>
        <p:spPr>
          <a:xfrm>
            <a:off x="333047" y="1438441"/>
            <a:ext cx="3569370" cy="2299369"/>
          </a:xfrm>
          <a:prstGeom prst="rect">
            <a:avLst/>
          </a:prstGeom>
        </p:spPr>
      </p:pic>
    </p:spTree>
    <p:extLst>
      <p:ext uri="{BB962C8B-B14F-4D97-AF65-F5344CB8AC3E}">
        <p14:creationId xmlns:p14="http://schemas.microsoft.com/office/powerpoint/2010/main" val="1808445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1ABC5-0845-529A-715E-481A9C230D87}"/>
              </a:ext>
            </a:extLst>
          </p:cNvPr>
          <p:cNvSpPr>
            <a:spLocks noGrp="1"/>
          </p:cNvSpPr>
          <p:nvPr>
            <p:ph type="title"/>
          </p:nvPr>
        </p:nvSpPr>
        <p:spPr/>
        <p:txBody>
          <a:bodyPr/>
          <a:lstStyle/>
          <a:p>
            <a:r>
              <a:rPr lang="en-US" sz="2000" dirty="0">
                <a:latin typeface="Aptos Black" panose="020B0004020202020204" pitchFamily="34" charset="0"/>
              </a:rPr>
              <a:t>Exploratory Data Analysis (EDA)</a:t>
            </a:r>
            <a:endParaRPr lang="en-KE" sz="2000" dirty="0"/>
          </a:p>
        </p:txBody>
      </p:sp>
      <p:sp>
        <p:nvSpPr>
          <p:cNvPr id="3" name="Text Placeholder 2">
            <a:extLst>
              <a:ext uri="{FF2B5EF4-FFF2-40B4-BE49-F238E27FC236}">
                <a16:creationId xmlns:a16="http://schemas.microsoft.com/office/drawing/2014/main" id="{EE73A9AD-20E7-4BA9-E001-2000E804A036}"/>
              </a:ext>
            </a:extLst>
          </p:cNvPr>
          <p:cNvSpPr>
            <a:spLocks noGrp="1"/>
          </p:cNvSpPr>
          <p:nvPr>
            <p:ph type="body" idx="1"/>
          </p:nvPr>
        </p:nvSpPr>
        <p:spPr/>
        <p:txBody>
          <a:bodyPr/>
          <a:lstStyle/>
          <a:p>
            <a:r>
              <a:rPr lang="en-US" b="1" dirty="0">
                <a:solidFill>
                  <a:srgbClr val="2F1425"/>
                </a:solidFill>
                <a:latin typeface="Anaheim"/>
                <a:ea typeface="Anaheim"/>
                <a:cs typeface="Anaheim"/>
                <a:sym typeface="Anaheim"/>
              </a:rPr>
              <a:t>Impact of Cuisines: </a:t>
            </a:r>
            <a:r>
              <a:rPr lang="en-US" dirty="0">
                <a:solidFill>
                  <a:srgbClr val="2F1425"/>
                </a:solidFill>
                <a:latin typeface="Anaheim"/>
                <a:ea typeface="Anaheim"/>
                <a:cs typeface="Anaheim"/>
                <a:sym typeface="Anaheim"/>
              </a:rPr>
              <a:t>From the most visited restaurants, the graph shows certain cuisines received higher ratings on average, indicating customer preferences for specific types of food.</a:t>
            </a:r>
            <a:endParaRPr lang="en-US" dirty="0">
              <a:solidFill>
                <a:srgbClr val="2F1425"/>
              </a:solidFill>
              <a:latin typeface="Anaheim"/>
              <a:ea typeface="Anaheim"/>
              <a:cs typeface="Anaheim"/>
            </a:endParaRPr>
          </a:p>
          <a:p>
            <a:pPr marL="152400" indent="0">
              <a:buNone/>
            </a:pPr>
            <a:endParaRPr lang="en-KE" dirty="0"/>
          </a:p>
        </p:txBody>
      </p:sp>
      <p:pic>
        <p:nvPicPr>
          <p:cNvPr id="5" name="Picture 4">
            <a:extLst>
              <a:ext uri="{FF2B5EF4-FFF2-40B4-BE49-F238E27FC236}">
                <a16:creationId xmlns:a16="http://schemas.microsoft.com/office/drawing/2014/main" id="{0A8433A2-4067-E5BD-BB81-A73F5C079749}"/>
              </a:ext>
            </a:extLst>
          </p:cNvPr>
          <p:cNvPicPr>
            <a:picLocks noChangeAspect="1"/>
          </p:cNvPicPr>
          <p:nvPr/>
        </p:nvPicPr>
        <p:blipFill>
          <a:blip r:embed="rId2"/>
          <a:stretch>
            <a:fillRect/>
          </a:stretch>
        </p:blipFill>
        <p:spPr>
          <a:xfrm>
            <a:off x="319041" y="1646989"/>
            <a:ext cx="3570234" cy="2475162"/>
          </a:xfrm>
          <a:prstGeom prst="rect">
            <a:avLst/>
          </a:prstGeom>
        </p:spPr>
      </p:pic>
    </p:spTree>
    <p:extLst>
      <p:ext uri="{BB962C8B-B14F-4D97-AF65-F5344CB8AC3E}">
        <p14:creationId xmlns:p14="http://schemas.microsoft.com/office/powerpoint/2010/main" val="302447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1533D-B3AD-D854-538F-DA69E2D4C1F9}"/>
              </a:ext>
            </a:extLst>
          </p:cNvPr>
          <p:cNvSpPr>
            <a:spLocks noGrp="1"/>
          </p:cNvSpPr>
          <p:nvPr>
            <p:ph type="title"/>
          </p:nvPr>
        </p:nvSpPr>
        <p:spPr/>
        <p:txBody>
          <a:bodyPr/>
          <a:lstStyle/>
          <a:p>
            <a:r>
              <a:rPr lang="en-US" sz="2000" dirty="0">
                <a:latin typeface="Aptos Black" panose="020B0004020202020204" pitchFamily="34" charset="0"/>
              </a:rPr>
              <a:t>Exploratory Data Analysis (EDA)</a:t>
            </a:r>
            <a:endParaRPr lang="en-KE" sz="2000" dirty="0"/>
          </a:p>
        </p:txBody>
      </p:sp>
      <p:sp>
        <p:nvSpPr>
          <p:cNvPr id="3" name="Text Placeholder 2">
            <a:extLst>
              <a:ext uri="{FF2B5EF4-FFF2-40B4-BE49-F238E27FC236}">
                <a16:creationId xmlns:a16="http://schemas.microsoft.com/office/drawing/2014/main" id="{ABA0ED89-4BBC-1592-1332-7766896BB3FD}"/>
              </a:ext>
            </a:extLst>
          </p:cNvPr>
          <p:cNvSpPr>
            <a:spLocks noGrp="1"/>
          </p:cNvSpPr>
          <p:nvPr>
            <p:ph type="body" idx="1"/>
          </p:nvPr>
        </p:nvSpPr>
        <p:spPr/>
        <p:txBody>
          <a:bodyPr/>
          <a:lstStyle/>
          <a:p>
            <a:r>
              <a:rPr lang="en-US" b="1" dirty="0">
                <a:solidFill>
                  <a:srgbClr val="2F1425"/>
                </a:solidFill>
                <a:latin typeface="Anaheim"/>
                <a:ea typeface="Anaheim"/>
                <a:cs typeface="Anaheim"/>
                <a:sym typeface="Anaheim"/>
              </a:rPr>
              <a:t>Service Metrics: </a:t>
            </a:r>
            <a:r>
              <a:rPr lang="en-US" dirty="0">
                <a:solidFill>
                  <a:srgbClr val="2F1425"/>
                </a:solidFill>
                <a:latin typeface="Anaheim"/>
                <a:ea typeface="Anaheim"/>
                <a:cs typeface="Anaheim"/>
                <a:sym typeface="Anaheim"/>
              </a:rPr>
              <a:t>From the highly ranked cuisines above from the top 10 visited restaurants, there appears to be a correlation between service metrics (e.g</a:t>
            </a:r>
            <a:r>
              <a:rPr lang="en-US" dirty="0">
                <a:solidFill>
                  <a:srgbClr val="2F1425"/>
                </a:solidFill>
              </a:rPr>
              <a:t>.  </a:t>
            </a:r>
            <a:r>
              <a:rPr lang="en-US" dirty="0">
                <a:solidFill>
                  <a:srgbClr val="2F1425"/>
                </a:solidFill>
                <a:latin typeface="Anaheim"/>
                <a:ea typeface="Anaheim"/>
                <a:cs typeface="Anaheim"/>
                <a:sym typeface="Anaheim"/>
              </a:rPr>
              <a:t>service rating) and overall customer satisfaction.</a:t>
            </a:r>
          </a:p>
          <a:p>
            <a:pPr marL="152400" indent="0">
              <a:buNone/>
            </a:pPr>
            <a:endParaRPr lang="en-KE" dirty="0"/>
          </a:p>
        </p:txBody>
      </p:sp>
      <p:pic>
        <p:nvPicPr>
          <p:cNvPr id="5" name="Picture 4">
            <a:extLst>
              <a:ext uri="{FF2B5EF4-FFF2-40B4-BE49-F238E27FC236}">
                <a16:creationId xmlns:a16="http://schemas.microsoft.com/office/drawing/2014/main" id="{7B6B818D-597A-1277-E097-F03EC4955F58}"/>
              </a:ext>
            </a:extLst>
          </p:cNvPr>
          <p:cNvPicPr>
            <a:picLocks noChangeAspect="1"/>
          </p:cNvPicPr>
          <p:nvPr/>
        </p:nvPicPr>
        <p:blipFill>
          <a:blip r:embed="rId2"/>
          <a:stretch>
            <a:fillRect/>
          </a:stretch>
        </p:blipFill>
        <p:spPr>
          <a:xfrm>
            <a:off x="323793" y="1802063"/>
            <a:ext cx="3915007" cy="2405647"/>
          </a:xfrm>
          <a:prstGeom prst="rect">
            <a:avLst/>
          </a:prstGeom>
        </p:spPr>
      </p:pic>
    </p:spTree>
    <p:extLst>
      <p:ext uri="{BB962C8B-B14F-4D97-AF65-F5344CB8AC3E}">
        <p14:creationId xmlns:p14="http://schemas.microsoft.com/office/powerpoint/2010/main" val="3300632641"/>
      </p:ext>
    </p:extLst>
  </p:cSld>
  <p:clrMapOvr>
    <a:masterClrMapping/>
  </p:clrMapOvr>
</p:sld>
</file>

<file path=ppt/theme/theme1.xml><?xml version="1.0" encoding="utf-8"?>
<a:theme xmlns:a="http://schemas.openxmlformats.org/drawingml/2006/main" name="Western Food Restaurant by Slidesgo">
  <a:themeElements>
    <a:clrScheme name="Simple Light">
      <a:dk1>
        <a:srgbClr val="372814"/>
      </a:dk1>
      <a:lt1>
        <a:srgbClr val="F6F0E4"/>
      </a:lt1>
      <a:dk2>
        <a:srgbClr val="BB9F70"/>
      </a:dk2>
      <a:lt2>
        <a:srgbClr val="990000"/>
      </a:lt2>
      <a:accent1>
        <a:srgbClr val="FFFFFF"/>
      </a:accent1>
      <a:accent2>
        <a:srgbClr val="FFFFFF"/>
      </a:accent2>
      <a:accent3>
        <a:srgbClr val="FFFFFF"/>
      </a:accent3>
      <a:accent4>
        <a:srgbClr val="FFFFFF"/>
      </a:accent4>
      <a:accent5>
        <a:srgbClr val="FFFFFF"/>
      </a:accent5>
      <a:accent6>
        <a:srgbClr val="FFFFFF"/>
      </a:accent6>
      <a:hlink>
        <a:srgbClr val="37281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57</TotalTime>
  <Words>518</Words>
  <Application>Microsoft Office PowerPoint</Application>
  <PresentationFormat>On-screen Show (16:9)</PresentationFormat>
  <Paragraphs>46</Paragraphs>
  <Slides>14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Anaheim</vt:lpstr>
      <vt:lpstr>Aptos Black</vt:lpstr>
      <vt:lpstr>Arial</vt:lpstr>
      <vt:lpstr>Arvo</vt:lpstr>
      <vt:lpstr>Western Food Restaurant by Slidesgo</vt:lpstr>
      <vt:lpstr>Restaurant Customer Rating </vt:lpstr>
      <vt:lpstr>Introduction</vt:lpstr>
      <vt:lpstr>Objectives of the Project</vt:lpstr>
      <vt:lpstr>DATA CLEANING</vt:lpstr>
      <vt:lpstr>Missing Values</vt:lpstr>
      <vt:lpstr>EXPLORATORY DATA ANALYSIS</vt:lpstr>
      <vt:lpstr>Exploratory Data Analysis (EDA)</vt:lpstr>
      <vt:lpstr>Exploratory Data Analysis (EDA)</vt:lpstr>
      <vt:lpstr>Exploratory Data Analysis (EDA)</vt:lpstr>
      <vt:lpstr>PREDICTIVE MODEL</vt:lpstr>
      <vt:lpstr>Linear Regression Model</vt:lpstr>
      <vt:lpstr>CONCLUSION</vt:lpstr>
      <vt:lpstr>Key Findings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Customer Rating</dc:title>
  <dc:creator>Mercy Cheruiyot (Techno Brain Global FZ LLC)</dc:creator>
  <cp:lastModifiedBy>Felicity Mukunju (Techno Brain Global FZE)</cp:lastModifiedBy>
  <cp:revision>18</cp:revision>
  <dcterms:modified xsi:type="dcterms:W3CDTF">2024-05-23T11:31:31Z</dcterms:modified>
</cp:coreProperties>
</file>