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1" r:id="rId1"/>
  </p:sldMasterIdLst>
  <p:sldIdLst>
    <p:sldId id="362" r:id="rId2"/>
    <p:sldId id="367" r:id="rId3"/>
    <p:sldId id="365" r:id="rId4"/>
    <p:sldId id="385" r:id="rId5"/>
    <p:sldId id="386" r:id="rId6"/>
    <p:sldId id="387" r:id="rId7"/>
    <p:sldId id="379" r:id="rId8"/>
    <p:sldId id="349" r:id="rId9"/>
    <p:sldId id="378" r:id="rId10"/>
    <p:sldId id="384" r:id="rId11"/>
    <p:sldId id="389" r:id="rId12"/>
    <p:sldId id="406" r:id="rId13"/>
    <p:sldId id="405" r:id="rId14"/>
    <p:sldId id="404" r:id="rId15"/>
    <p:sldId id="391" r:id="rId16"/>
    <p:sldId id="392" r:id="rId17"/>
    <p:sldId id="394" r:id="rId18"/>
    <p:sldId id="393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3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226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D5528-EF2B-4CED-8ACC-E27675E62890}" v="7" dt="2024-02-20T05:12:21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7DCC-054B-082D-6421-8465F10FB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6DE99-51C8-D370-D57E-8DB371092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0B729-016F-3AD9-EF4A-DD4E581C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D1A9-3BBD-479E-9E16-6643DA82FDB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02609-BB06-E0C2-BBFC-4EBD9D5B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E1452-AB4E-EE68-DEE5-BD4966A8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29B1-21A8-47D2-8152-D59D11FDD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65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08DD-B527-79F4-43D3-B3B65101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CE145-2690-1D9B-8806-FB092DB20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1EBD3-D424-CC4E-4488-C11E13FE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D1A9-3BBD-479E-9E16-6643DA82FDB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AE9C3-A67E-AE40-C8E8-ADC42D0C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6C4EB-4587-4F4A-3581-828B896D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29B1-21A8-47D2-8152-D59D11FDD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1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0078C-D262-1DC8-1000-DEBFE80B5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61D8D-CE16-9D4A-BEF7-7C7C7DA43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12095-5B84-DD20-3972-361080AD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D1A9-3BBD-479E-9E16-6643DA82FDB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F4F63-364D-A8B6-729E-67E1A8D0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E79FF-8845-107E-7F1F-8C763F33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29B1-21A8-47D2-8152-D59D11FDD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65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D3D2-C421-2719-2941-91D37D6E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2BA1C-59C8-01C8-C8EE-F98D3994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5E523-EB36-CDB1-7FC6-7CA83019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D1A9-3BBD-479E-9E16-6643DA82FDB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ED58B-2F14-96A2-857D-5BED0737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6637D-8285-4876-BD0A-45A853C7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29B1-21A8-47D2-8152-D59D11FDD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25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5CD3-9F04-C684-F1C3-E498A002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C61EB-F4C6-7ADE-CAC9-D9E3C3F93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06BE4-0D6B-AC57-501E-735FE436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D1A9-3BBD-479E-9E16-6643DA82FDB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111E-AF6B-F9F0-C8E2-0C316EE8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41BBB-10B6-1561-111B-23B8B74A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29B1-21A8-47D2-8152-D59D11FDD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60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B894-86A7-E9C9-54F2-D589307F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7A078-B78C-92C9-8FF3-0BF5929CD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423B3-66B8-6A3E-FDD4-E09A6B695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56615-00DB-B24A-4ACE-7F0D2691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D1A9-3BBD-479E-9E16-6643DA82FDB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94B27-E479-C252-2FC3-98C54F81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4BE3B-5B7F-BF83-5D1F-85594BB8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29B1-21A8-47D2-8152-D59D11FDD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98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9C07-23A0-4E6C-BB95-2EF1A1F9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720AF-23CD-5484-C17D-5BDA0EF46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6A73B-99F0-E120-470A-A39DA1222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04997-6D54-9572-739D-64230A75C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2A311-0023-2847-DFE4-4BB8384FD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72E93-71BB-B64A-4002-0E811ECB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D1A9-3BBD-479E-9E16-6643DA82FDB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85EE4-B628-59CF-FD0F-744B8F3B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FA62C-B424-97BC-05D6-1D80FC10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29B1-21A8-47D2-8152-D59D11FDD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044D-EC1E-E9DA-38A4-6C4734F8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925F4-38FC-F1A3-5356-29BDB84E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D1A9-3BBD-479E-9E16-6643DA82FDB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E9147-C16C-DDFA-56CC-680B35E8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C6099-D448-CD14-D911-7FB776E6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29B1-21A8-47D2-8152-D59D11FDD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85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48E08-25D5-2C29-D84D-E14F7262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D1A9-3BBD-479E-9E16-6643DA82FDB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A537D-289B-0600-9A4D-1071B320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9D278-6D19-8A70-C412-3345EAD0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29B1-21A8-47D2-8152-D59D11FDD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64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6602-E72D-5F88-FA5E-2FF83412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E0457-2446-08CB-71BA-B4EDD2CA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872BC-54FF-A214-65E6-38BB09CE2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3E2D9-6EC9-B728-CB67-A05B9793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D1A9-3BBD-479E-9E16-6643DA82FDB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2EFDE-85B4-FBDD-3E9E-E15FE6DC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1589D-C53E-CD2B-C19F-341260B1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29B1-21A8-47D2-8152-D59D11FDD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70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93F5-AC2E-AF6B-D1EF-BB375C1B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3D80B-D8DF-4A8E-0C78-1275B3134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85882-4654-34F3-D9CF-DFA6F88D0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11805-2844-91E9-7F6C-EA10E531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D1A9-3BBD-479E-9E16-6643DA82FDB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1742D-E861-877B-E077-93D4E238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1B0EB-084F-C42F-E3F1-CA761AA5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29B1-21A8-47D2-8152-D59D11FDD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95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1C45A-4126-29F3-C407-12BBA060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08B2-402A-90C8-DA62-1427349D7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90612-9AB5-E7A9-497E-54F01F79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CD1A9-3BBD-479E-9E16-6643DA82FDB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95897-47E5-401F-1ABB-03AB0C1FC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CC40B-51C1-5960-373C-17E95F9CE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C29B1-21A8-47D2-8152-D59D11FDD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24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  <p:sldLayoutId id="2147484423" r:id="rId2"/>
    <p:sldLayoutId id="2147484424" r:id="rId3"/>
    <p:sldLayoutId id="2147484425" r:id="rId4"/>
    <p:sldLayoutId id="2147484426" r:id="rId5"/>
    <p:sldLayoutId id="2147484427" r:id="rId6"/>
    <p:sldLayoutId id="2147484428" r:id="rId7"/>
    <p:sldLayoutId id="2147484429" r:id="rId8"/>
    <p:sldLayoutId id="2147484430" r:id="rId9"/>
    <p:sldLayoutId id="2147484431" r:id="rId10"/>
    <p:sldLayoutId id="21474844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F02934-6E41-1E03-E1FA-4ACFB1484411}"/>
              </a:ext>
            </a:extLst>
          </p:cNvPr>
          <p:cNvSpPr/>
          <p:nvPr/>
        </p:nvSpPr>
        <p:spPr>
          <a:xfrm>
            <a:off x="386662" y="281539"/>
            <a:ext cx="11492564" cy="629492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8B328-74E5-9D71-8B7E-7FD1B9E92E4B}"/>
              </a:ext>
            </a:extLst>
          </p:cNvPr>
          <p:cNvSpPr txBox="1"/>
          <p:nvPr/>
        </p:nvSpPr>
        <p:spPr>
          <a:xfrm>
            <a:off x="734685" y="1840863"/>
            <a:ext cx="10722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Algerian" panose="04020705040A02060702" pitchFamily="82" charset="0"/>
              </a:rPr>
              <a:t>High Availability Cluster using Pacemaker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DB4354-ACCB-C2A7-C6D7-9044F1D079FC}"/>
              </a:ext>
            </a:extLst>
          </p:cNvPr>
          <p:cNvSpPr txBox="1"/>
          <p:nvPr/>
        </p:nvSpPr>
        <p:spPr>
          <a:xfrm>
            <a:off x="874762" y="3105834"/>
            <a:ext cx="9534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         </a:t>
            </a:r>
            <a:r>
              <a:rPr lang="en-US" sz="2800" b="1" dirty="0"/>
              <a:t>(Ensuring Continuous Availability for Critical Services)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70731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A3F93-190A-D384-F794-63A2C5A1F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753CB9-1444-4CE0-2422-589D7F7A843C}"/>
              </a:ext>
            </a:extLst>
          </p:cNvPr>
          <p:cNvGrpSpPr/>
          <p:nvPr/>
        </p:nvGrpSpPr>
        <p:grpSpPr>
          <a:xfrm>
            <a:off x="375385" y="288758"/>
            <a:ext cx="11492564" cy="6294922"/>
            <a:chOff x="375385" y="288758"/>
            <a:chExt cx="11492564" cy="62949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0DB439-8DCE-1D93-DC21-6D28AC9947C8}"/>
                </a:ext>
              </a:extLst>
            </p:cNvPr>
            <p:cNvSpPr/>
            <p:nvPr/>
          </p:nvSpPr>
          <p:spPr>
            <a:xfrm>
              <a:off x="375385" y="288758"/>
              <a:ext cx="11492564" cy="629492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16A4798-6EAA-09C2-844B-E67325802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4318" y="1715664"/>
              <a:ext cx="8254699" cy="440169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E1098C-34A3-9F88-7639-FCD12348BB59}"/>
                </a:ext>
              </a:extLst>
            </p:cNvPr>
            <p:cNvSpPr txBox="1"/>
            <p:nvPr/>
          </p:nvSpPr>
          <p:spPr>
            <a:xfrm>
              <a:off x="3488947" y="740643"/>
              <a:ext cx="52654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b="1" dirty="0"/>
                <a:t>System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148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2E436-4EEF-3006-69A8-BCB846F12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6495668-71D4-EE14-DE0A-23DCA70F27F9}"/>
              </a:ext>
            </a:extLst>
          </p:cNvPr>
          <p:cNvGrpSpPr/>
          <p:nvPr/>
        </p:nvGrpSpPr>
        <p:grpSpPr>
          <a:xfrm>
            <a:off x="375385" y="288758"/>
            <a:ext cx="11492564" cy="6294922"/>
            <a:chOff x="375385" y="288758"/>
            <a:chExt cx="11492564" cy="62949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F039BB-2988-1B87-CE03-B4942BC0881A}"/>
                </a:ext>
              </a:extLst>
            </p:cNvPr>
            <p:cNvSpPr/>
            <p:nvPr/>
          </p:nvSpPr>
          <p:spPr>
            <a:xfrm>
              <a:off x="375385" y="288758"/>
              <a:ext cx="11492564" cy="629492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ED3F28E-AEDF-DAE4-9295-87630D297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5063" y="1341230"/>
              <a:ext cx="8413209" cy="474309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16632D-952B-2022-0734-EEF6D0A4423C}"/>
                </a:ext>
              </a:extLst>
            </p:cNvPr>
            <p:cNvSpPr txBox="1"/>
            <p:nvPr/>
          </p:nvSpPr>
          <p:spPr>
            <a:xfrm>
              <a:off x="3554225" y="623515"/>
              <a:ext cx="513488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000" b="1" dirty="0"/>
                <a:t> </a:t>
              </a:r>
              <a:r>
                <a:rPr lang="en-IN" sz="4000" b="1" dirty="0"/>
                <a:t>Process Flow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742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B079D-F6FA-A1D0-2CCE-8E28220AB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2908609-7EF6-AF82-ABB0-F639B2FD8C5D}"/>
              </a:ext>
            </a:extLst>
          </p:cNvPr>
          <p:cNvSpPr/>
          <p:nvPr/>
        </p:nvSpPr>
        <p:spPr>
          <a:xfrm>
            <a:off x="349718" y="281539"/>
            <a:ext cx="11492564" cy="629492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Elastic Compute Cloud (EC2)</a:t>
            </a:r>
          </a:p>
          <a:p>
            <a:pPr algn="ctr"/>
            <a:r>
              <a:rPr lang="en-US" dirty="0"/>
              <a:t>"Amazon Elastic Compute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F2B49-3F9E-5057-7F2A-D719ADC55885}"/>
              </a:ext>
            </a:extLst>
          </p:cNvPr>
          <p:cNvSpPr txBox="1"/>
          <p:nvPr/>
        </p:nvSpPr>
        <p:spPr>
          <a:xfrm>
            <a:off x="1455576" y="914401"/>
            <a:ext cx="805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Amazon Elastic Compute Cloud (EC2)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56B14-071E-99A3-963B-4226F558BF3C}"/>
              </a:ext>
            </a:extLst>
          </p:cNvPr>
          <p:cNvSpPr txBox="1"/>
          <p:nvPr/>
        </p:nvSpPr>
        <p:spPr>
          <a:xfrm>
            <a:off x="1455576" y="1968759"/>
            <a:ext cx="92746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"Amazon Elastic Compute Cloud (Amazon EC2) is an Amazon Web Service (AWS) you can use to access servers, software, and storage resources across the Internet in a self-service manner"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Provides scalable, pay as-you-go compute capacity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Elastic scales in both direction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807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F80D6-9412-7223-178A-8CE3F5D79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1BA216-C0BB-FD57-BE5F-261A146C8B71}"/>
              </a:ext>
            </a:extLst>
          </p:cNvPr>
          <p:cNvSpPr/>
          <p:nvPr/>
        </p:nvSpPr>
        <p:spPr>
          <a:xfrm>
            <a:off x="200428" y="281539"/>
            <a:ext cx="11492564" cy="629492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C7116-8E04-F8F2-2A97-4FF6AAE96647}"/>
              </a:ext>
            </a:extLst>
          </p:cNvPr>
          <p:cNvSpPr txBox="1"/>
          <p:nvPr/>
        </p:nvSpPr>
        <p:spPr>
          <a:xfrm>
            <a:off x="1054359" y="394005"/>
            <a:ext cx="7987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Amazon's EC2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C2BD0-1F5D-E988-FC7D-3DECDD18EDDD}"/>
              </a:ext>
            </a:extLst>
          </p:cNvPr>
          <p:cNvSpPr txBox="1"/>
          <p:nvPr/>
        </p:nvSpPr>
        <p:spPr>
          <a:xfrm>
            <a:off x="1054359" y="1216405"/>
            <a:ext cx="89947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Elastic capacity</a:t>
            </a:r>
          </a:p>
          <a:p>
            <a:r>
              <a:rPr lang="en-IN" sz="2400" dirty="0"/>
              <a:t>     Elastic resource config/</a:t>
            </a:r>
            <a:r>
              <a:rPr lang="en-IN" sz="2400" dirty="0" err="1"/>
              <a:t>reconfig</a:t>
            </a:r>
            <a:r>
              <a:rPr lang="en-IN" sz="2400" dirty="0"/>
              <a:t>; Elastic </a:t>
            </a:r>
            <a:r>
              <a:rPr lang="en-IN" sz="2400" dirty="0" err="1"/>
              <a:t>num</a:t>
            </a:r>
            <a:r>
              <a:rPr lang="en-IN" sz="2400" dirty="0"/>
              <a:t> of 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Completely Control</a:t>
            </a:r>
          </a:p>
          <a:p>
            <a:r>
              <a:rPr lang="en-IN" sz="2400" dirty="0"/>
              <a:t>     Root access/access to console output/data store/ reboot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Reliable</a:t>
            </a:r>
          </a:p>
          <a:p>
            <a:r>
              <a:rPr lang="en-IN" sz="2400" dirty="0"/>
              <a:t>     Multiple locations</a:t>
            </a:r>
          </a:p>
          <a:p>
            <a:r>
              <a:rPr lang="en-IN" sz="2400" dirty="0"/>
              <a:t>     Elastic IP addresses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Secure</a:t>
            </a:r>
          </a:p>
          <a:p>
            <a:r>
              <a:rPr lang="en-IN" sz="2400" dirty="0"/>
              <a:t>     Firewall config </a:t>
            </a:r>
          </a:p>
          <a:p>
            <a:r>
              <a:rPr lang="en-IN" sz="2400" dirty="0"/>
              <a:t>     Virtual Private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Performance</a:t>
            </a:r>
          </a:p>
          <a:p>
            <a:r>
              <a:rPr lang="en-IN" sz="2400" dirty="0"/>
              <a:t>     Auto Scaling</a:t>
            </a:r>
          </a:p>
          <a:p>
            <a:r>
              <a:rPr lang="en-IN" sz="2400" dirty="0"/>
              <a:t>     Auto local balancing</a:t>
            </a:r>
          </a:p>
        </p:txBody>
      </p:sp>
    </p:spTree>
    <p:extLst>
      <p:ext uri="{BB962C8B-B14F-4D97-AF65-F5344CB8AC3E}">
        <p14:creationId xmlns:p14="http://schemas.microsoft.com/office/powerpoint/2010/main" val="69419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88E9B-4ABF-5816-A494-CF1DA649C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72538D-21CE-86D7-4C14-726C13EAE7FD}"/>
              </a:ext>
            </a:extLst>
          </p:cNvPr>
          <p:cNvSpPr/>
          <p:nvPr/>
        </p:nvSpPr>
        <p:spPr>
          <a:xfrm>
            <a:off x="265742" y="281539"/>
            <a:ext cx="11492564" cy="629492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1BF0BD-DE89-7285-3BED-15A26C60C73F}"/>
              </a:ext>
            </a:extLst>
          </p:cNvPr>
          <p:cNvSpPr txBox="1"/>
          <p:nvPr/>
        </p:nvSpPr>
        <p:spPr>
          <a:xfrm>
            <a:off x="942393" y="719888"/>
            <a:ext cx="6578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Amazon EC2 Concepts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244D0-B247-7998-9BCE-AA0DCE5161AB}"/>
              </a:ext>
            </a:extLst>
          </p:cNvPr>
          <p:cNvSpPr txBox="1"/>
          <p:nvPr/>
        </p:nvSpPr>
        <p:spPr>
          <a:xfrm>
            <a:off x="942393" y="1866122"/>
            <a:ext cx="1027300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■ Resizable compute capacity in the cloud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Obtain and boot new server instances in minutes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Quickly scale capacity, up or down, as your computing    requirements change</a:t>
            </a:r>
          </a:p>
          <a:p>
            <a:r>
              <a:rPr lang="en-US" sz="2800" dirty="0"/>
              <a:t>■Full root access to a blank Linux machine</a:t>
            </a:r>
          </a:p>
          <a:p>
            <a:r>
              <a:rPr lang="en-US" sz="2800" dirty="0"/>
              <a:t>■ Simple Web service management interface</a:t>
            </a:r>
          </a:p>
          <a:p>
            <a:r>
              <a:rPr lang="en-US" sz="2800" dirty="0"/>
              <a:t>■Changes the economics of computing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65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F762C-78FC-5F62-D216-C2D83494B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2FDA35-9C46-A1C2-FE80-88802154E18E}"/>
              </a:ext>
            </a:extLst>
          </p:cNvPr>
          <p:cNvSpPr/>
          <p:nvPr/>
        </p:nvSpPr>
        <p:spPr>
          <a:xfrm>
            <a:off x="375385" y="288758"/>
            <a:ext cx="11492564" cy="629492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DED8BC-D4DC-D0F1-F9E3-13850BAFB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40" y="871749"/>
            <a:ext cx="7176654" cy="51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89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AFF0E-A1DF-0701-6268-2E042B58D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AF00B1E-F6A4-9911-7F50-649B544F82B3}"/>
              </a:ext>
            </a:extLst>
          </p:cNvPr>
          <p:cNvGrpSpPr/>
          <p:nvPr/>
        </p:nvGrpSpPr>
        <p:grpSpPr>
          <a:xfrm>
            <a:off x="375385" y="288758"/>
            <a:ext cx="11492564" cy="6294922"/>
            <a:chOff x="375385" y="288758"/>
            <a:chExt cx="11492564" cy="62949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5833ECB-3D27-3165-8A38-A35B02D6AC4D}"/>
                </a:ext>
              </a:extLst>
            </p:cNvPr>
            <p:cNvSpPr/>
            <p:nvPr/>
          </p:nvSpPr>
          <p:spPr>
            <a:xfrm>
              <a:off x="375385" y="288758"/>
              <a:ext cx="11492564" cy="629492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393B768-52BC-EFC2-CA9F-90D462C9E241}"/>
                </a:ext>
              </a:extLst>
            </p:cNvPr>
            <p:cNvSpPr txBox="1"/>
            <p:nvPr/>
          </p:nvSpPr>
          <p:spPr>
            <a:xfrm>
              <a:off x="1480394" y="475365"/>
              <a:ext cx="8285018" cy="56630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/>
                <a:t>                                                                                                                        iSCSI</a:t>
              </a:r>
            </a:p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It is an Internet Protocol-based storage networking standard</a:t>
              </a:r>
            </a:p>
            <a:p>
              <a:endParaRPr lang="en-US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It provides block-level access to storage devices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It enables the remote access of storage devices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It facilitates data transfers over intranets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Manage storage over long distances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It allows clients to send SCSI commands to storage devices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743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54691-C65B-5B62-8922-4037FBCD6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B402BC-81F1-AB08-1C9C-907311B11357}"/>
              </a:ext>
            </a:extLst>
          </p:cNvPr>
          <p:cNvGrpSpPr/>
          <p:nvPr/>
        </p:nvGrpSpPr>
        <p:grpSpPr>
          <a:xfrm>
            <a:off x="349718" y="281539"/>
            <a:ext cx="11492564" cy="6294922"/>
            <a:chOff x="349718" y="281539"/>
            <a:chExt cx="11492564" cy="62949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BE3D8D-21FF-53BC-72BB-50669C2206EC}"/>
                </a:ext>
              </a:extLst>
            </p:cNvPr>
            <p:cNvSpPr/>
            <p:nvPr/>
          </p:nvSpPr>
          <p:spPr>
            <a:xfrm>
              <a:off x="349718" y="281539"/>
              <a:ext cx="11492564" cy="629492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EC2C6A-8CB3-A657-3952-AA49AC0A22BD}"/>
                </a:ext>
              </a:extLst>
            </p:cNvPr>
            <p:cNvSpPr txBox="1"/>
            <p:nvPr/>
          </p:nvSpPr>
          <p:spPr>
            <a:xfrm>
              <a:off x="1482437" y="412790"/>
              <a:ext cx="9227126" cy="60324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/>
                <a:t>                                                                       Pacemaker</a:t>
              </a:r>
            </a:p>
            <a:p>
              <a:endParaRPr lang="en-US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Open-source, high-availability cluster resource manager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 Provides automated management for groups of servers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 Ensuring continuous availability of services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Co-ordinates the distribution of resources across multiple nodes in a cluster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Monitors cluster health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Ensures failover processes to maintain service uptime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840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95595-3FA3-BA12-BDA7-182ED0521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7E2A66-C089-438E-5A8A-73692757E844}"/>
              </a:ext>
            </a:extLst>
          </p:cNvPr>
          <p:cNvGrpSpPr/>
          <p:nvPr/>
        </p:nvGrpSpPr>
        <p:grpSpPr>
          <a:xfrm>
            <a:off x="349718" y="281539"/>
            <a:ext cx="11492564" cy="6294922"/>
            <a:chOff x="349718" y="281539"/>
            <a:chExt cx="11492564" cy="62949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93A3BF-C9E4-8CA7-1B65-D094D41F1717}"/>
                </a:ext>
              </a:extLst>
            </p:cNvPr>
            <p:cNvSpPr/>
            <p:nvPr/>
          </p:nvSpPr>
          <p:spPr>
            <a:xfrm>
              <a:off x="349718" y="281539"/>
              <a:ext cx="11492564" cy="629492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E688FB-72C2-9EFF-6044-844302D3F2F2}"/>
                </a:ext>
              </a:extLst>
            </p:cNvPr>
            <p:cNvSpPr txBox="1"/>
            <p:nvPr/>
          </p:nvSpPr>
          <p:spPr>
            <a:xfrm>
              <a:off x="577485" y="1366897"/>
              <a:ext cx="11037030" cy="41242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/>
                <a:t>Pacemaker architecture components</a:t>
              </a:r>
            </a:p>
            <a:p>
              <a:endParaRPr lang="en-US" dirty="0"/>
            </a:p>
            <a:p>
              <a:r>
                <a:rPr lang="en-US" sz="2800" b="1" dirty="0"/>
                <a:t>The following components form the Pacemaker architecture</a:t>
              </a:r>
            </a:p>
            <a:p>
              <a:endParaRPr lang="en-US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2800" dirty="0"/>
                <a:t>Cluster Information Base (CIB)</a:t>
              </a:r>
            </a:p>
            <a:p>
              <a:endParaRPr lang="en-US" sz="2800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2800" dirty="0"/>
                <a:t>Cluster Resource Management Daemon (</a:t>
              </a:r>
              <a:r>
                <a:rPr lang="en-US" sz="2800" dirty="0" err="1"/>
                <a:t>CRMd</a:t>
              </a:r>
              <a:r>
                <a:rPr lang="en-US" sz="2800" dirty="0"/>
                <a:t>)</a:t>
              </a:r>
            </a:p>
            <a:p>
              <a:r>
                <a:rPr lang="en-US" sz="2800" dirty="0"/>
                <a:t>    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2800" dirty="0"/>
                <a:t>Shoot the Other Node in the Head (STONITH)</a:t>
              </a:r>
            </a:p>
            <a:p>
              <a:r>
                <a:rPr lang="en-US" dirty="0"/>
                <a:t>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6279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B698B-48A7-2D02-FF2B-824AE0C4A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C87C073-587A-9042-91D1-273B124127CF}"/>
              </a:ext>
            </a:extLst>
          </p:cNvPr>
          <p:cNvGrpSpPr/>
          <p:nvPr/>
        </p:nvGrpSpPr>
        <p:grpSpPr>
          <a:xfrm>
            <a:off x="349718" y="281539"/>
            <a:ext cx="11492564" cy="6294922"/>
            <a:chOff x="349718" y="281539"/>
            <a:chExt cx="11492564" cy="62949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600DBD-1F60-2DDF-0B66-6BF06C6F47FA}"/>
                </a:ext>
              </a:extLst>
            </p:cNvPr>
            <p:cNvSpPr/>
            <p:nvPr/>
          </p:nvSpPr>
          <p:spPr>
            <a:xfrm>
              <a:off x="349718" y="281539"/>
              <a:ext cx="11492564" cy="629492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CBDA232-8DDD-B5E2-261D-AE99431152E4}"/>
                </a:ext>
              </a:extLst>
            </p:cNvPr>
            <p:cNvSpPr txBox="1"/>
            <p:nvPr/>
          </p:nvSpPr>
          <p:spPr>
            <a:xfrm>
              <a:off x="1390073" y="1074510"/>
              <a:ext cx="9411855" cy="4708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 </a:t>
              </a:r>
              <a:endParaRPr lang="en-US" dirty="0"/>
            </a:p>
            <a:p>
              <a:endParaRPr lang="en-US" dirty="0"/>
            </a:p>
            <a:p>
              <a:r>
                <a:rPr lang="en-US" sz="4000" b="1" dirty="0"/>
                <a:t>High Availability Setup</a:t>
              </a:r>
            </a:p>
            <a:p>
              <a:endParaRPr lang="en-US" sz="2800" b="1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/>
                <a:t>Create an active/passive HA setup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8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/>
                <a:t>The setup involves two Centos 7 servers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8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/>
                <a:t>The primary (active) server handles traffic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8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/>
                <a:t>The secondary (passive) server takes over if the primary fails</a:t>
              </a:r>
              <a:endParaRPr lang="en-IN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027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B7DA7-EEEE-2E18-ED57-14E451804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0B45EA-76F0-6F8F-6977-FDCE9757C73F}"/>
              </a:ext>
            </a:extLst>
          </p:cNvPr>
          <p:cNvGrpSpPr/>
          <p:nvPr/>
        </p:nvGrpSpPr>
        <p:grpSpPr>
          <a:xfrm>
            <a:off x="349718" y="281539"/>
            <a:ext cx="11492564" cy="6294922"/>
            <a:chOff x="349718" y="281539"/>
            <a:chExt cx="11492564" cy="62949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D2FEE60-F107-9CE3-0A25-3E4B32EB804D}"/>
                </a:ext>
              </a:extLst>
            </p:cNvPr>
            <p:cNvSpPr/>
            <p:nvPr/>
          </p:nvSpPr>
          <p:spPr>
            <a:xfrm>
              <a:off x="349718" y="281539"/>
              <a:ext cx="11492564" cy="629492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82CED35-D07E-D6E4-F0D8-914FC59C9557}"/>
                </a:ext>
              </a:extLst>
            </p:cNvPr>
            <p:cNvSpPr txBox="1"/>
            <p:nvPr/>
          </p:nvSpPr>
          <p:spPr>
            <a:xfrm>
              <a:off x="1233055" y="797511"/>
              <a:ext cx="9725890" cy="526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                                                   </a:t>
              </a:r>
              <a:r>
                <a:rPr lang="en-IN" sz="4000" b="1" dirty="0"/>
                <a:t>Guided by</a:t>
              </a:r>
            </a:p>
            <a:p>
              <a:endParaRPr lang="en-IN" sz="2000" b="1" u="sng" dirty="0"/>
            </a:p>
            <a:p>
              <a:r>
                <a:rPr lang="en-IN" sz="2800" dirty="0"/>
                <a:t>                                   Mr. Roshan </a:t>
              </a:r>
              <a:r>
                <a:rPr lang="en-IN" sz="2800" dirty="0" err="1"/>
                <a:t>Gami</a:t>
              </a:r>
              <a:endParaRPr lang="en-IN" sz="2800" dirty="0"/>
            </a:p>
            <a:p>
              <a:endParaRPr lang="en-IN" sz="2000" dirty="0"/>
            </a:p>
            <a:p>
              <a:r>
                <a:rPr lang="en-IN" sz="2400" b="1" dirty="0"/>
                <a:t>                                         </a:t>
              </a:r>
              <a:r>
                <a:rPr lang="en-IN" sz="4000" b="1" dirty="0"/>
                <a:t>Presented by</a:t>
              </a:r>
            </a:p>
            <a:p>
              <a:endParaRPr lang="en-IN" sz="2000" b="1" dirty="0"/>
            </a:p>
            <a:p>
              <a:r>
                <a:rPr lang="en-IN" sz="2800" dirty="0"/>
                <a:t>Manisha </a:t>
              </a:r>
              <a:r>
                <a:rPr lang="en-IN" sz="2800" dirty="0" err="1"/>
                <a:t>Labade</a:t>
              </a:r>
              <a:r>
                <a:rPr lang="en-IN" sz="2800" dirty="0"/>
                <a:t>                                 PRN : 230940127006</a:t>
              </a:r>
            </a:p>
            <a:p>
              <a:r>
                <a:rPr lang="en-IN" sz="2800" dirty="0"/>
                <a:t>Poonam </a:t>
              </a:r>
              <a:r>
                <a:rPr lang="en-IN" sz="2800" dirty="0" err="1"/>
                <a:t>Watpade</a:t>
              </a:r>
              <a:r>
                <a:rPr lang="en-IN" sz="2800" dirty="0"/>
                <a:t>                              PRN : 230940127013</a:t>
              </a:r>
            </a:p>
            <a:p>
              <a:r>
                <a:rPr lang="en-IN" sz="2800" dirty="0"/>
                <a:t>Diwan Chand                                      PRN : 230940127033</a:t>
              </a:r>
            </a:p>
            <a:p>
              <a:r>
                <a:rPr lang="en-IN" sz="2800" dirty="0" err="1"/>
                <a:t>Mukut</a:t>
              </a:r>
              <a:r>
                <a:rPr lang="en-IN" sz="2800" dirty="0"/>
                <a:t> Raj Verma                               PRN : 230940127042 </a:t>
              </a:r>
            </a:p>
            <a:p>
              <a:r>
                <a:rPr lang="en-IN" sz="2800" dirty="0" err="1"/>
                <a:t>Sampada</a:t>
              </a:r>
              <a:r>
                <a:rPr lang="en-IN" sz="2800" dirty="0"/>
                <a:t> </a:t>
              </a:r>
              <a:r>
                <a:rPr lang="en-IN" sz="2800" dirty="0" err="1"/>
                <a:t>Kokane</a:t>
              </a:r>
              <a:r>
                <a:rPr lang="en-IN" sz="2800" dirty="0"/>
                <a:t>                               PRN : 230940127046                </a:t>
              </a:r>
            </a:p>
            <a:p>
              <a:r>
                <a:rPr lang="en-IN" sz="2800" dirty="0"/>
                <a:t>Sneha </a:t>
              </a:r>
              <a:r>
                <a:rPr lang="en-IN" sz="2800" dirty="0" err="1"/>
                <a:t>Kisku</a:t>
              </a:r>
              <a:r>
                <a:rPr lang="en-IN" sz="2800" dirty="0"/>
                <a:t>                                         PRN : 230940127055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468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2373B-5812-F3AC-097F-3950F67E7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6092D60-9175-34AC-E55A-047BD8E0369F}"/>
              </a:ext>
            </a:extLst>
          </p:cNvPr>
          <p:cNvGrpSpPr/>
          <p:nvPr/>
        </p:nvGrpSpPr>
        <p:grpSpPr>
          <a:xfrm>
            <a:off x="349718" y="337042"/>
            <a:ext cx="11492564" cy="6183916"/>
            <a:chOff x="349718" y="337042"/>
            <a:chExt cx="11492564" cy="61839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3A8A33B-026D-296C-ABCF-B10BBFCFA890}"/>
                </a:ext>
              </a:extLst>
            </p:cNvPr>
            <p:cNvSpPr/>
            <p:nvPr/>
          </p:nvSpPr>
          <p:spPr>
            <a:xfrm>
              <a:off x="349718" y="337042"/>
              <a:ext cx="11492564" cy="618391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40C1870-D995-E4EF-1731-C22D47E1780F}"/>
                </a:ext>
              </a:extLst>
            </p:cNvPr>
            <p:cNvSpPr txBox="1"/>
            <p:nvPr/>
          </p:nvSpPr>
          <p:spPr>
            <a:xfrm>
              <a:off x="674255" y="351235"/>
              <a:ext cx="10843490" cy="6155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dirty="0"/>
                <a:t>Configuration of high availability cluster using pacemaker </a:t>
              </a:r>
            </a:p>
            <a:p>
              <a:r>
                <a:rPr lang="en-US" sz="2000" dirty="0"/>
                <a:t>                       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Install Pacemaker and </a:t>
              </a:r>
              <a:r>
                <a:rPr lang="en-US" dirty="0" err="1"/>
                <a:t>Corosync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Network Configuration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Resource Agents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Create Cluster Configuration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Define Cluster Resources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Configure Resource Constraints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Start and Verify the Cluster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Testing Failover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Monitoring and Maintenance</a:t>
              </a:r>
            </a:p>
            <a:p>
              <a:endParaRPr lang="en-US" dirty="0"/>
            </a:p>
            <a:p>
              <a:r>
                <a:rPr lang="en-US" dirty="0"/>
                <a:t> 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4080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42BEE-569F-DDDC-EAEA-877C2D916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FEDED0-BFF7-E034-DE49-3365C1350E19}"/>
              </a:ext>
            </a:extLst>
          </p:cNvPr>
          <p:cNvGrpSpPr/>
          <p:nvPr/>
        </p:nvGrpSpPr>
        <p:grpSpPr>
          <a:xfrm>
            <a:off x="375385" y="288758"/>
            <a:ext cx="11492564" cy="6294922"/>
            <a:chOff x="375385" y="288758"/>
            <a:chExt cx="11492564" cy="62949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509F0CE-ECCD-694D-EE95-D5826ED7028D}"/>
                </a:ext>
              </a:extLst>
            </p:cNvPr>
            <p:cNvSpPr/>
            <p:nvPr/>
          </p:nvSpPr>
          <p:spPr>
            <a:xfrm>
              <a:off x="375385" y="288758"/>
              <a:ext cx="11492564" cy="629492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3248534-04D8-663E-0FC2-1A143D702464}"/>
                </a:ext>
              </a:extLst>
            </p:cNvPr>
            <p:cNvSpPr txBox="1"/>
            <p:nvPr/>
          </p:nvSpPr>
          <p:spPr>
            <a:xfrm>
              <a:off x="660351" y="758563"/>
              <a:ext cx="10922632" cy="53553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  </a:t>
              </a:r>
              <a:r>
                <a:rPr lang="en-US" sz="4000" b="1" dirty="0"/>
                <a:t>Pacemaker configuration and management tools</a:t>
              </a:r>
            </a:p>
            <a:p>
              <a:r>
                <a:rPr lang="en-US" dirty="0"/>
                <a:t> </a:t>
              </a:r>
            </a:p>
            <a:p>
              <a:endParaRPr lang="en-US" dirty="0"/>
            </a:p>
            <a:p>
              <a:r>
                <a:rPr lang="en-US" sz="2800" b="1" dirty="0"/>
                <a:t>pcs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controls and configures Pacemaker and the </a:t>
              </a:r>
              <a:r>
                <a:rPr lang="en-US" sz="2400" dirty="0" err="1"/>
                <a:t>corosync</a:t>
              </a:r>
              <a:r>
                <a:rPr lang="en-US" sz="2400" dirty="0"/>
                <a:t> heartbeat </a:t>
              </a:r>
              <a:r>
                <a:rPr lang="en-US" sz="2400" dirty="0" err="1"/>
                <a:t>daemom</a:t>
              </a:r>
              <a:endParaRPr lang="en-US" sz="24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Create and configure a Pacemaker/</a:t>
              </a:r>
              <a:r>
                <a:rPr lang="en-US" sz="2400" dirty="0" err="1"/>
                <a:t>Corosync</a:t>
              </a:r>
              <a:r>
                <a:rPr lang="en-US" sz="2400" dirty="0"/>
                <a:t> cluster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Modify configuration of the cluster while it is running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Remotely configure both Pacemaker and </a:t>
              </a:r>
              <a:r>
                <a:rPr lang="en-US" sz="2400" dirty="0" err="1"/>
                <a:t>Corosync</a:t>
              </a:r>
              <a:r>
                <a:rPr lang="en-US" sz="2400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Start the cluster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Stop the cluster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Display status information of the cluster</a:t>
              </a:r>
            </a:p>
            <a:p>
              <a:endParaRPr lang="en-US" dirty="0"/>
            </a:p>
            <a:p>
              <a:r>
                <a:rPr lang="en-US" sz="2800" b="1" dirty="0" err="1"/>
                <a:t>pcsd</a:t>
              </a:r>
              <a:r>
                <a:rPr lang="en-US" sz="2800" b="1" dirty="0"/>
                <a:t> Web UI</a:t>
              </a:r>
            </a:p>
            <a:p>
              <a:r>
                <a:rPr lang="en-US" sz="2400" dirty="0"/>
                <a:t>Graphical user interface to create and configure Pacemaker/</a:t>
              </a:r>
              <a:r>
                <a:rPr lang="en-US" sz="2400" dirty="0" err="1"/>
                <a:t>Corosync</a:t>
              </a:r>
              <a:r>
                <a:rPr lang="en-US" sz="2400" dirty="0"/>
                <a:t> clusters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874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2F367-68C9-6EFE-82E2-EABEF9416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7CDEE3-5886-25BF-368A-85ACF3B82FEA}"/>
              </a:ext>
            </a:extLst>
          </p:cNvPr>
          <p:cNvGrpSpPr/>
          <p:nvPr/>
        </p:nvGrpSpPr>
        <p:grpSpPr>
          <a:xfrm>
            <a:off x="375385" y="288758"/>
            <a:ext cx="11492564" cy="6294922"/>
            <a:chOff x="375385" y="288758"/>
            <a:chExt cx="11492564" cy="62949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FF453F-3EF3-DBB7-BA29-D75A1E4DA154}"/>
                </a:ext>
              </a:extLst>
            </p:cNvPr>
            <p:cNvSpPr/>
            <p:nvPr/>
          </p:nvSpPr>
          <p:spPr>
            <a:xfrm>
              <a:off x="375385" y="288758"/>
              <a:ext cx="11492564" cy="629492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FABE68-28A3-D355-FDE8-09E158030730}"/>
                </a:ext>
              </a:extLst>
            </p:cNvPr>
            <p:cNvSpPr txBox="1"/>
            <p:nvPr/>
          </p:nvSpPr>
          <p:spPr>
            <a:xfrm>
              <a:off x="1441650" y="789341"/>
              <a:ext cx="9360034" cy="5724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 err="1"/>
                <a:t>Corosync</a:t>
              </a:r>
              <a:endParaRPr lang="en-US" sz="4000" b="1" dirty="0"/>
            </a:p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 Open source </a:t>
              </a:r>
              <a:r>
                <a:rPr lang="en-US" sz="2800"/>
                <a:t>program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Provides cluster membership and messaging capabilities</a:t>
              </a:r>
            </a:p>
            <a:p>
              <a:endParaRPr lang="en-US" sz="2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Enables servers to communicate as a cluster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Manages quorum rules and determination.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Provides messaging capabilities for applications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Uses the </a:t>
              </a:r>
              <a:r>
                <a:rPr lang="en-US" sz="2800" dirty="0" err="1"/>
                <a:t>kronosnet</a:t>
              </a:r>
              <a:r>
                <a:rPr lang="en-US" sz="2800" dirty="0"/>
                <a:t> library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226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26116-2E62-5FB4-65B3-4057E5000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2B94D4D-BB51-1C15-9501-25452645A11D}"/>
              </a:ext>
            </a:extLst>
          </p:cNvPr>
          <p:cNvGrpSpPr/>
          <p:nvPr/>
        </p:nvGrpSpPr>
        <p:grpSpPr>
          <a:xfrm>
            <a:off x="353641" y="281539"/>
            <a:ext cx="11484719" cy="6294922"/>
            <a:chOff x="353641" y="281539"/>
            <a:chExt cx="11484719" cy="62949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D9919B-C53A-7617-6276-864735B08936}"/>
                </a:ext>
              </a:extLst>
            </p:cNvPr>
            <p:cNvSpPr/>
            <p:nvPr/>
          </p:nvSpPr>
          <p:spPr>
            <a:xfrm>
              <a:off x="353641" y="281539"/>
              <a:ext cx="11484719" cy="629492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This figure explains how to setup Pacemaker/</a:t>
              </a:r>
              <a:r>
                <a:rPr lang="en-US" dirty="0" err="1"/>
                <a:t>Corosync</a:t>
              </a:r>
              <a:r>
                <a:rPr lang="en-US" dirty="0"/>
                <a:t> cluster for highly </a:t>
              </a:r>
            </a:p>
            <a:p>
              <a:pPr algn="ctr"/>
              <a:r>
                <a:rPr lang="en-US" dirty="0"/>
                <a:t>available, scalable resource manager and </a:t>
              </a:r>
              <a:r>
                <a:rPr lang="en-US" dirty="0" err="1"/>
                <a:t>HAProxy</a:t>
              </a:r>
              <a:r>
                <a:rPr lang="en-US" dirty="0"/>
                <a:t> load balancer for splitting </a:t>
              </a:r>
            </a:p>
            <a:p>
              <a:pPr algn="ctr"/>
              <a:r>
                <a:rPr lang="en-US" dirty="0"/>
                <a:t>traffic to backend. </a:t>
              </a:r>
              <a:endParaRPr lang="en-IN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20EB069-0BA3-9E6F-3339-1F8198EC4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6187" y="545811"/>
              <a:ext cx="4319627" cy="487449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0ED80A-1194-D8A0-DEE8-284D63C3FB84}"/>
                </a:ext>
              </a:extLst>
            </p:cNvPr>
            <p:cNvSpPr txBox="1"/>
            <p:nvPr/>
          </p:nvSpPr>
          <p:spPr>
            <a:xfrm>
              <a:off x="3123379" y="5536718"/>
              <a:ext cx="5945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Pacemaker/</a:t>
              </a:r>
              <a:r>
                <a:rPr lang="en-US" sz="2000" b="1" dirty="0" err="1"/>
                <a:t>Corosync</a:t>
              </a:r>
              <a:r>
                <a:rPr lang="en-US" sz="2000" b="1" dirty="0"/>
                <a:t> setup for Highly Available cluster</a:t>
              </a:r>
              <a:endParaRPr lang="en-IN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42555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1F235-E66E-A0DD-9503-BB9C3C18A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F3E4F84-C52F-19D1-B161-B4AE8AEB9FAC}"/>
              </a:ext>
            </a:extLst>
          </p:cNvPr>
          <p:cNvGrpSpPr/>
          <p:nvPr/>
        </p:nvGrpSpPr>
        <p:grpSpPr>
          <a:xfrm>
            <a:off x="349718" y="281539"/>
            <a:ext cx="11492564" cy="6294922"/>
            <a:chOff x="349718" y="281539"/>
            <a:chExt cx="11492564" cy="62949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413FD5B-A3C4-A042-66A2-2E15B8882394}"/>
                </a:ext>
              </a:extLst>
            </p:cNvPr>
            <p:cNvSpPr/>
            <p:nvPr/>
          </p:nvSpPr>
          <p:spPr>
            <a:xfrm>
              <a:off x="349718" y="281539"/>
              <a:ext cx="11492564" cy="629492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6E4A742-B5A0-5774-6490-BC623BC41194}"/>
                </a:ext>
              </a:extLst>
            </p:cNvPr>
            <p:cNvSpPr txBox="1"/>
            <p:nvPr/>
          </p:nvSpPr>
          <p:spPr>
            <a:xfrm>
              <a:off x="2254888" y="720566"/>
              <a:ext cx="7682225" cy="54168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/>
                <a:t>Technology stack</a:t>
              </a:r>
            </a:p>
            <a:p>
              <a:endParaRPr lang="en-US" dirty="0"/>
            </a:p>
            <a:p>
              <a:r>
                <a:rPr lang="en-US" sz="2400" dirty="0"/>
                <a:t>• </a:t>
              </a:r>
              <a:r>
                <a:rPr lang="en-US" sz="2400" b="1" dirty="0" err="1"/>
                <a:t>HAProxy</a:t>
              </a:r>
              <a:endParaRPr lang="en-US" sz="2400" b="1" dirty="0"/>
            </a:p>
            <a:p>
              <a:endParaRPr lang="en-US" dirty="0"/>
            </a:p>
            <a:p>
              <a:r>
                <a:rPr lang="en-US" sz="2400" dirty="0"/>
                <a:t>• </a:t>
              </a:r>
              <a:r>
                <a:rPr lang="en-US" sz="2400" b="1" dirty="0"/>
                <a:t>Pacemaker</a:t>
              </a:r>
            </a:p>
            <a:p>
              <a:endParaRPr lang="en-US" dirty="0"/>
            </a:p>
            <a:p>
              <a:r>
                <a:rPr lang="en-US" sz="2400" b="1" dirty="0"/>
                <a:t>A Pacemaker stack is built on five core components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2400" dirty="0"/>
                <a:t>         </a:t>
              </a:r>
              <a:r>
                <a:rPr lang="en-US" sz="2400" dirty="0" err="1"/>
                <a:t>libQB</a:t>
              </a:r>
              <a:r>
                <a:rPr lang="en-US" sz="2400" dirty="0"/>
                <a:t> 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2400" dirty="0"/>
                <a:t>         </a:t>
              </a:r>
              <a:r>
                <a:rPr lang="en-US" sz="2400" dirty="0" err="1"/>
                <a:t>Corosync</a:t>
              </a:r>
              <a:r>
                <a:rPr lang="en-US" sz="2400" dirty="0"/>
                <a:t> 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2400" dirty="0"/>
                <a:t>         Resource agents 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2400" dirty="0"/>
                <a:t>         Fencing agents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b="1" dirty="0"/>
                <a:t>Pacemaker </a:t>
              </a:r>
            </a:p>
            <a:p>
              <a:endParaRPr lang="en-US" dirty="0"/>
            </a:p>
            <a:p>
              <a:r>
                <a:rPr lang="en-US" dirty="0"/>
                <a:t>• </a:t>
              </a:r>
              <a:r>
                <a:rPr lang="en-US" sz="2400" b="1" dirty="0"/>
                <a:t>Virtual IP</a:t>
              </a:r>
            </a:p>
            <a:p>
              <a:r>
                <a:rPr lang="en-US" dirty="0"/>
                <a:t>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774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06BC1-3985-6788-A11D-2AE599C33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ECA38C-3CBC-0A91-0A36-E87DBF5246EE}"/>
              </a:ext>
            </a:extLst>
          </p:cNvPr>
          <p:cNvSpPr/>
          <p:nvPr/>
        </p:nvSpPr>
        <p:spPr>
          <a:xfrm>
            <a:off x="349718" y="281539"/>
            <a:ext cx="11492564" cy="629492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27F51-DC73-1979-20A3-C2BD2CB258F1}"/>
              </a:ext>
            </a:extLst>
          </p:cNvPr>
          <p:cNvSpPr txBox="1"/>
          <p:nvPr/>
        </p:nvSpPr>
        <p:spPr>
          <a:xfrm>
            <a:off x="2918692" y="1428453"/>
            <a:ext cx="635461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Conclusion</a:t>
            </a:r>
          </a:p>
          <a:p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Ensuring the resilience and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Continuity of critical services,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Automating failover processes,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Managing resource </a:t>
            </a:r>
            <a:r>
              <a:rPr lang="en-IN" sz="2800" dirty="0" err="1"/>
              <a:t>effinciency</a:t>
            </a:r>
            <a:r>
              <a:rPr lang="en-IN" sz="2800" dirty="0"/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Offering flexibility in configuration and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Mitigate the risk of downtime and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Maximize service uptime</a:t>
            </a:r>
          </a:p>
        </p:txBody>
      </p:sp>
    </p:spTree>
    <p:extLst>
      <p:ext uri="{BB962C8B-B14F-4D97-AF65-F5344CB8AC3E}">
        <p14:creationId xmlns:p14="http://schemas.microsoft.com/office/powerpoint/2010/main" val="720721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1D1ED-5BEF-1A8D-9564-3611D8C85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90FF4D-F967-660E-505C-B1F6470F2EBA}"/>
              </a:ext>
            </a:extLst>
          </p:cNvPr>
          <p:cNvGrpSpPr/>
          <p:nvPr/>
        </p:nvGrpSpPr>
        <p:grpSpPr>
          <a:xfrm>
            <a:off x="349718" y="204783"/>
            <a:ext cx="11492564" cy="6294922"/>
            <a:chOff x="349718" y="204783"/>
            <a:chExt cx="11492564" cy="62949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9F44994-C4FE-6976-C30B-CEF067E3BF2C}"/>
                </a:ext>
              </a:extLst>
            </p:cNvPr>
            <p:cNvSpPr/>
            <p:nvPr/>
          </p:nvSpPr>
          <p:spPr>
            <a:xfrm>
              <a:off x="349718" y="204783"/>
              <a:ext cx="11492564" cy="629492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052394C-44EE-B4A5-CD9B-3EF0C65168AA}"/>
                </a:ext>
              </a:extLst>
            </p:cNvPr>
            <p:cNvSpPr txBox="1"/>
            <p:nvPr/>
          </p:nvSpPr>
          <p:spPr>
            <a:xfrm>
              <a:off x="2975383" y="2844413"/>
              <a:ext cx="62412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000" b="1" dirty="0"/>
                <a:t>Thank You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59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D1CA6-4C4E-23FB-20D7-8DB8B75A3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C39AEC2-1CD6-7AB5-3CF7-B9479E4CE783}"/>
              </a:ext>
            </a:extLst>
          </p:cNvPr>
          <p:cNvGrpSpPr/>
          <p:nvPr/>
        </p:nvGrpSpPr>
        <p:grpSpPr>
          <a:xfrm>
            <a:off x="375385" y="288758"/>
            <a:ext cx="11492564" cy="6294922"/>
            <a:chOff x="375385" y="288758"/>
            <a:chExt cx="11492564" cy="62949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9F2A26-7B97-87C8-3338-DFA1B11A4318}"/>
                </a:ext>
              </a:extLst>
            </p:cNvPr>
            <p:cNvSpPr/>
            <p:nvPr/>
          </p:nvSpPr>
          <p:spPr>
            <a:xfrm>
              <a:off x="375385" y="288758"/>
              <a:ext cx="11492564" cy="629492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DAE1171-1C54-198F-08A2-DE0AE523D3E9}"/>
                </a:ext>
              </a:extLst>
            </p:cNvPr>
            <p:cNvSpPr txBox="1"/>
            <p:nvPr/>
          </p:nvSpPr>
          <p:spPr>
            <a:xfrm>
              <a:off x="742239" y="936010"/>
              <a:ext cx="10707522" cy="49859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/>
                <a:t> High Availability Cluster Using Pacemaker</a:t>
              </a:r>
            </a:p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Ensuring continuous operation of critical services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0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Pacemaker is a widely-used open-source cluster resource manager that facilitates the implementation of HA configurations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0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Pacemaker achieving resilience and fault tolerance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0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Pacemaker's architecture, highlighting its ability to monitor resource states, manage failover events, and balance loads across clustered nodes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0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Deploying Pacemaker-based HA setups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0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Pacemaker empowers organizations to maintain service availability and minimize downtime</a:t>
              </a:r>
              <a:endParaRPr lang="en-I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816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34084-1FE6-DA9A-EBED-FBB9707D6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143B68B-393D-F63D-14FA-58B7FEC86428}"/>
              </a:ext>
            </a:extLst>
          </p:cNvPr>
          <p:cNvGrpSpPr/>
          <p:nvPr/>
        </p:nvGrpSpPr>
        <p:grpSpPr>
          <a:xfrm>
            <a:off x="349718" y="257980"/>
            <a:ext cx="11492564" cy="6294922"/>
            <a:chOff x="349718" y="257980"/>
            <a:chExt cx="11492564" cy="62949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C7EDDDB-C06B-9FBF-BA55-F1B6FCF8487D}"/>
                </a:ext>
              </a:extLst>
            </p:cNvPr>
            <p:cNvSpPr/>
            <p:nvPr/>
          </p:nvSpPr>
          <p:spPr>
            <a:xfrm>
              <a:off x="349718" y="257980"/>
              <a:ext cx="11492564" cy="629492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6916E0B-8286-94BA-E56D-43B630928398}"/>
                </a:ext>
              </a:extLst>
            </p:cNvPr>
            <p:cNvSpPr txBox="1"/>
            <p:nvPr/>
          </p:nvSpPr>
          <p:spPr>
            <a:xfrm>
              <a:off x="1216137" y="1404894"/>
              <a:ext cx="9811060" cy="40010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/>
                <a:t>High Availability Cluster</a:t>
              </a:r>
            </a:p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Group of computers or nodes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Ensure service remains available and operational for users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Minimize downtime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 Service continuity.</a:t>
              </a:r>
              <a:endParaRPr lang="en-IN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447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9D488-F68E-9120-9660-8AE3967D6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FF0413C-220F-9CEB-6310-A6E697581EA0}"/>
              </a:ext>
            </a:extLst>
          </p:cNvPr>
          <p:cNvGrpSpPr/>
          <p:nvPr/>
        </p:nvGrpSpPr>
        <p:grpSpPr>
          <a:xfrm>
            <a:off x="375385" y="288758"/>
            <a:ext cx="11492564" cy="6294922"/>
            <a:chOff x="375385" y="288758"/>
            <a:chExt cx="11492564" cy="62949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013E90-A838-7917-FC12-1E6089E1B425}"/>
                </a:ext>
              </a:extLst>
            </p:cNvPr>
            <p:cNvSpPr/>
            <p:nvPr/>
          </p:nvSpPr>
          <p:spPr>
            <a:xfrm>
              <a:off x="375385" y="288758"/>
              <a:ext cx="11492564" cy="629492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727A20-06D5-E111-26B7-D6D0CFEED8E2}"/>
                </a:ext>
              </a:extLst>
            </p:cNvPr>
            <p:cNvSpPr txBox="1"/>
            <p:nvPr/>
          </p:nvSpPr>
          <p:spPr>
            <a:xfrm>
              <a:off x="830519" y="866285"/>
              <a:ext cx="10582297" cy="40934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/>
                <a:t>Features of Highly Available Clusters</a:t>
              </a:r>
            </a:p>
            <a:p>
              <a:endParaRPr lang="en-US" sz="4000" b="1" dirty="0"/>
            </a:p>
            <a:p>
              <a:endParaRPr lang="en-US" dirty="0"/>
            </a:p>
            <a:p>
              <a:r>
                <a:rPr lang="en-US" dirty="0"/>
                <a:t>• Detection and recovery of machine and application-level failures</a:t>
              </a:r>
            </a:p>
            <a:p>
              <a:endParaRPr lang="en-US" dirty="0"/>
            </a:p>
            <a:p>
              <a:r>
                <a:rPr lang="en-US" dirty="0"/>
                <a:t>• Supports practically any redundancy configuration</a:t>
              </a:r>
            </a:p>
            <a:p>
              <a:r>
                <a:rPr lang="en-US" dirty="0"/>
                <a:t>  </a:t>
              </a:r>
            </a:p>
            <a:p>
              <a:r>
                <a:rPr lang="en-US" dirty="0"/>
                <a:t>• Supports both quorate and resource-driven clusters</a:t>
              </a:r>
            </a:p>
            <a:p>
              <a:endParaRPr lang="en-US" dirty="0"/>
            </a:p>
            <a:p>
              <a:r>
                <a:rPr lang="en-US" dirty="0"/>
                <a:t>• Configurable strategies for dealing with quorum loss (when multiple machines fails)</a:t>
              </a:r>
            </a:p>
            <a:p>
              <a:endParaRPr lang="en-US" dirty="0"/>
            </a:p>
            <a:p>
              <a:r>
                <a:rPr lang="en-US" dirty="0"/>
                <a:t>• Supports application startup/shutdown ordering, regardless of which machine(s) the applications are 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026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A865A-8875-A852-EABA-1CB844125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4717AE-11D6-1A38-6C2B-4F250C7BC8B0}"/>
              </a:ext>
            </a:extLst>
          </p:cNvPr>
          <p:cNvGrpSpPr/>
          <p:nvPr/>
        </p:nvGrpSpPr>
        <p:grpSpPr>
          <a:xfrm>
            <a:off x="375385" y="288758"/>
            <a:ext cx="11492564" cy="6294922"/>
            <a:chOff x="375385" y="288758"/>
            <a:chExt cx="11492564" cy="62949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1FAA8B8-96E2-864A-2E82-24CB5B04522D}"/>
                </a:ext>
              </a:extLst>
            </p:cNvPr>
            <p:cNvSpPr/>
            <p:nvPr/>
          </p:nvSpPr>
          <p:spPr>
            <a:xfrm>
              <a:off x="375385" y="288758"/>
              <a:ext cx="11492564" cy="629492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3C5E64-74F1-D9D2-C4BC-AE245CFC0BB4}"/>
                </a:ext>
              </a:extLst>
            </p:cNvPr>
            <p:cNvSpPr txBox="1"/>
            <p:nvPr/>
          </p:nvSpPr>
          <p:spPr>
            <a:xfrm>
              <a:off x="905507" y="708505"/>
              <a:ext cx="5822999" cy="4339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/>
                <a:t>Benefits of HA cluster</a:t>
              </a:r>
            </a:p>
            <a:p>
              <a:endParaRPr lang="en-US" sz="20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Redundancy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Communication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Load Balancing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Failover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Monitoring and Recovery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Scalability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Enhanced Reliability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Continuous Availability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Cost-Effectiveness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98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6B4BF-8271-76CA-105C-D2671623F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85F09C3-DB0C-C7C1-5AD9-BC711F648D75}"/>
              </a:ext>
            </a:extLst>
          </p:cNvPr>
          <p:cNvGrpSpPr/>
          <p:nvPr/>
        </p:nvGrpSpPr>
        <p:grpSpPr>
          <a:xfrm>
            <a:off x="473388" y="388693"/>
            <a:ext cx="11492564" cy="6294922"/>
            <a:chOff x="473388" y="388693"/>
            <a:chExt cx="11492564" cy="62949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A677D6A-D747-63A3-8094-D67EA5A143B9}"/>
                </a:ext>
              </a:extLst>
            </p:cNvPr>
            <p:cNvSpPr/>
            <p:nvPr/>
          </p:nvSpPr>
          <p:spPr>
            <a:xfrm>
              <a:off x="473388" y="388693"/>
              <a:ext cx="11492564" cy="629492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B729CD2-0F17-F447-EFFC-11D3C4BB20B7}"/>
                </a:ext>
              </a:extLst>
            </p:cNvPr>
            <p:cNvSpPr txBox="1"/>
            <p:nvPr/>
          </p:nvSpPr>
          <p:spPr>
            <a:xfrm>
              <a:off x="473388" y="473777"/>
              <a:ext cx="11492564" cy="61247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/>
                <a:t>Configuration of a  high availability cluster using Pacemaker</a:t>
              </a:r>
            </a:p>
            <a:p>
              <a:endParaRPr lang="en-US" sz="1600" dirty="0"/>
            </a:p>
            <a:p>
              <a:r>
                <a:rPr lang="en-US" sz="2800" dirty="0"/>
                <a:t>  1. Node Setup </a:t>
              </a:r>
            </a:p>
            <a:p>
              <a:endParaRPr lang="en-US" sz="2800" dirty="0"/>
            </a:p>
            <a:p>
              <a:r>
                <a:rPr lang="en-US" sz="2800" dirty="0"/>
                <a:t>  2. Resource Configuration</a:t>
              </a:r>
            </a:p>
            <a:p>
              <a:endParaRPr lang="en-US" sz="2800" dirty="0"/>
            </a:p>
            <a:p>
              <a:r>
                <a:rPr lang="en-US" sz="2800" dirty="0"/>
                <a:t>  3. Resource Agents</a:t>
              </a:r>
            </a:p>
            <a:p>
              <a:endParaRPr lang="en-US" sz="2800" dirty="0"/>
            </a:p>
            <a:p>
              <a:r>
                <a:rPr lang="en-US" sz="2800" dirty="0"/>
                <a:t>  4. Cluster Configuration</a:t>
              </a:r>
            </a:p>
            <a:p>
              <a:endParaRPr lang="en-US" sz="2800" dirty="0"/>
            </a:p>
            <a:p>
              <a:r>
                <a:rPr lang="en-US" sz="2800" dirty="0"/>
                <a:t>  5. Resource Constraints</a:t>
              </a:r>
            </a:p>
            <a:p>
              <a:endParaRPr lang="en-US" sz="2800" dirty="0"/>
            </a:p>
            <a:p>
              <a:r>
                <a:rPr lang="en-US" sz="2800" dirty="0"/>
                <a:t>   6.Testing and Monitoring</a:t>
              </a:r>
            </a:p>
            <a:p>
              <a:endParaRPr lang="en-US" sz="1600" dirty="0"/>
            </a:p>
            <a:p>
              <a:r>
                <a:rPr lang="en-US" sz="1600" dirty="0"/>
                <a:t>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602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B5DC69-0177-5E7B-4B34-B543AFB21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67138"/>
              </p:ext>
            </p:extLst>
          </p:nvPr>
        </p:nvGraphicFramePr>
        <p:xfrm>
          <a:off x="1325302" y="474248"/>
          <a:ext cx="9541396" cy="590950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208671">
                  <a:extLst>
                    <a:ext uri="{9D8B030D-6E8A-4147-A177-3AD203B41FA5}">
                      <a16:colId xmlns:a16="http://schemas.microsoft.com/office/drawing/2014/main" val="905809761"/>
                    </a:ext>
                  </a:extLst>
                </a:gridCol>
                <a:gridCol w="1652956">
                  <a:extLst>
                    <a:ext uri="{9D8B030D-6E8A-4147-A177-3AD203B41FA5}">
                      <a16:colId xmlns:a16="http://schemas.microsoft.com/office/drawing/2014/main" val="1232967869"/>
                    </a:ext>
                  </a:extLst>
                </a:gridCol>
                <a:gridCol w="1596325">
                  <a:extLst>
                    <a:ext uri="{9D8B030D-6E8A-4147-A177-3AD203B41FA5}">
                      <a16:colId xmlns:a16="http://schemas.microsoft.com/office/drawing/2014/main" val="1556961951"/>
                    </a:ext>
                  </a:extLst>
                </a:gridCol>
                <a:gridCol w="1642820">
                  <a:extLst>
                    <a:ext uri="{9D8B030D-6E8A-4147-A177-3AD203B41FA5}">
                      <a16:colId xmlns:a16="http://schemas.microsoft.com/office/drawing/2014/main" val="1562413719"/>
                    </a:ext>
                  </a:extLst>
                </a:gridCol>
                <a:gridCol w="1836550">
                  <a:extLst>
                    <a:ext uri="{9D8B030D-6E8A-4147-A177-3AD203B41FA5}">
                      <a16:colId xmlns:a16="http://schemas.microsoft.com/office/drawing/2014/main" val="448297831"/>
                    </a:ext>
                  </a:extLst>
                </a:gridCol>
                <a:gridCol w="1604074">
                  <a:extLst>
                    <a:ext uri="{9D8B030D-6E8A-4147-A177-3AD203B41FA5}">
                      <a16:colId xmlns:a16="http://schemas.microsoft.com/office/drawing/2014/main" val="2282463368"/>
                    </a:ext>
                  </a:extLst>
                </a:gridCol>
              </a:tblGrid>
              <a:tr h="317560">
                <a:tc gridSpan="6"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                             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Total Machines Used For Formation Of High Availability Cluster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42598"/>
                  </a:ext>
                </a:extLst>
              </a:tr>
              <a:tr h="21992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Properties</a:t>
                      </a: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iSCSI </a:t>
                      </a: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Node 1</a:t>
                      </a: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Node 2</a:t>
                      </a: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Node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Virtual 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641256"/>
                  </a:ext>
                </a:extLst>
              </a:tr>
              <a:tr h="424653">
                <a:tc>
                  <a:txBody>
                    <a:bodyPr/>
                    <a:lstStyle/>
                    <a:p>
                      <a:r>
                        <a:rPr lang="en-US" sz="1800" b="1" dirty="0"/>
                        <a:t>OS</a:t>
                      </a:r>
                      <a:endParaRPr lang="en-IN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CentOS 7</a:t>
                      </a:r>
                    </a:p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CentOS 7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CentOS 7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CentOS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CentOS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652091"/>
                  </a:ext>
                </a:extLst>
              </a:tr>
              <a:tr h="379709">
                <a:tc>
                  <a:txBody>
                    <a:bodyPr/>
                    <a:lstStyle/>
                    <a:p>
                      <a:r>
                        <a:rPr lang="en-US" sz="1800" b="1" dirty="0"/>
                        <a:t>vCPU</a:t>
                      </a:r>
                      <a:endParaRPr lang="en-IN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127118"/>
                  </a:ext>
                </a:extLst>
              </a:tr>
              <a:tr h="387457">
                <a:tc>
                  <a:txBody>
                    <a:bodyPr/>
                    <a:lstStyle/>
                    <a:p>
                      <a:r>
                        <a:rPr lang="en-US" sz="1800" b="1" dirty="0"/>
                        <a:t>Memory</a:t>
                      </a:r>
                      <a:endParaRPr lang="en-IN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1GB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1GB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1GB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617203"/>
                  </a:ext>
                </a:extLst>
              </a:tr>
              <a:tr h="387458">
                <a:tc>
                  <a:txBody>
                    <a:bodyPr/>
                    <a:lstStyle/>
                    <a:p>
                      <a:r>
                        <a:rPr lang="en-US" sz="1800" b="1" dirty="0"/>
                        <a:t>Disk</a:t>
                      </a:r>
                      <a:endParaRPr lang="en-IN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20GB + 20GB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30GB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30GB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30GB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30GB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463283"/>
                  </a:ext>
                </a:extLst>
              </a:tr>
              <a:tr h="801264">
                <a:tc>
                  <a:txBody>
                    <a:bodyPr/>
                    <a:lstStyle/>
                    <a:p>
                      <a:r>
                        <a:rPr lang="en-US" sz="1800" b="1" dirty="0"/>
                        <a:t>FQDN</a:t>
                      </a:r>
                      <a:endParaRPr lang="en-IN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https://ec2-65-0-131-40.ap-south-1.compute.amazonaws.com</a:t>
                      </a:r>
                    </a:p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https://ec2-13-201-190-82.ap-south-1.compute.amazonaws.com</a:t>
                      </a:r>
                    </a:p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https://ec2-13-232-74-191.ap-south-1.compute.amazonaws.com</a:t>
                      </a:r>
                    </a:p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https://ec2-13-110-174-149.ap-south-1.compute.amazonaws.com</a:t>
                      </a:r>
                    </a:p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https://ec2-13-233-192-88.ap-south-1.compute.amazonaws.com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729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dirty="0"/>
                        <a:t>Hostname</a:t>
                      </a:r>
                      <a:endParaRPr lang="en-IN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iSCSI.aws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node1.aws</a:t>
                      </a:r>
                    </a:p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node2.aws</a:t>
                      </a:r>
                    </a:p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node3.aws</a:t>
                      </a:r>
                    </a:p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virtual.aws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37863"/>
                  </a:ext>
                </a:extLst>
              </a:tr>
              <a:tr h="632072">
                <a:tc>
                  <a:txBody>
                    <a:bodyPr/>
                    <a:lstStyle/>
                    <a:p>
                      <a:r>
                        <a:rPr lang="en-US" sz="1800" b="1" dirty="0"/>
                        <a:t>IP Address (Internal)</a:t>
                      </a:r>
                      <a:endParaRPr lang="en-IN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172.31.7.159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172.31.2.149</a:t>
                      </a:r>
                    </a:p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172.31.2.26</a:t>
                      </a:r>
                    </a:p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172.31.2.51</a:t>
                      </a:r>
                    </a:p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172.31.10.4</a:t>
                      </a:r>
                    </a:p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685859"/>
                  </a:ext>
                </a:extLst>
              </a:tr>
              <a:tr h="567068">
                <a:tc>
                  <a:txBody>
                    <a:bodyPr/>
                    <a:lstStyle/>
                    <a:p>
                      <a:r>
                        <a:rPr lang="en-US" sz="1800" b="1" dirty="0"/>
                        <a:t>IP Address (External)</a:t>
                      </a:r>
                      <a:endParaRPr lang="en-IN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DHCP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DHCP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DHCP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DHCP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DHCP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94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43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28186-3E32-CF48-7470-E2EE00951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64B66D-F46B-6F69-611C-96A6231A70C0}"/>
              </a:ext>
            </a:extLst>
          </p:cNvPr>
          <p:cNvGrpSpPr/>
          <p:nvPr/>
        </p:nvGrpSpPr>
        <p:grpSpPr>
          <a:xfrm>
            <a:off x="375385" y="288758"/>
            <a:ext cx="11492564" cy="6294922"/>
            <a:chOff x="375385" y="288758"/>
            <a:chExt cx="11492564" cy="62949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D74F147-0B9C-18AF-67F1-E78CE9574021}"/>
                </a:ext>
              </a:extLst>
            </p:cNvPr>
            <p:cNvSpPr/>
            <p:nvPr/>
          </p:nvSpPr>
          <p:spPr>
            <a:xfrm>
              <a:off x="375385" y="288758"/>
              <a:ext cx="11492564" cy="629492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F359721-D7FA-F70B-A17B-6AED6193C736}"/>
                </a:ext>
              </a:extLst>
            </p:cNvPr>
            <p:cNvSpPr txBox="1"/>
            <p:nvPr/>
          </p:nvSpPr>
          <p:spPr>
            <a:xfrm>
              <a:off x="983327" y="505311"/>
              <a:ext cx="6040582" cy="56938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4000" b="1" dirty="0"/>
                <a:t>System Requirement</a:t>
              </a:r>
            </a:p>
            <a:p>
              <a:endParaRPr lang="en-IN" dirty="0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IN" b="1" dirty="0"/>
                <a:t>User Interface</a:t>
              </a:r>
            </a:p>
            <a:p>
              <a:endParaRPr lang="en-IN" b="1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IN" dirty="0"/>
                <a:t>EC2 Instance Centos 7 (t2 micro)</a:t>
              </a:r>
            </a:p>
            <a:p>
              <a:endParaRPr lang="en-IN" dirty="0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IN" b="1" dirty="0"/>
                <a:t>Software Requirement</a:t>
              </a:r>
            </a:p>
            <a:p>
              <a:endParaRPr lang="en-IN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IN" dirty="0"/>
                <a:t>AWS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IN" dirty="0"/>
                <a:t>Pacemaker</a:t>
              </a:r>
            </a:p>
            <a:p>
              <a:endParaRPr lang="en-IN" dirty="0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IN" b="1" dirty="0"/>
                <a:t>Hardware Requirement</a:t>
              </a:r>
            </a:p>
            <a:p>
              <a:endParaRPr lang="en-IN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IN" dirty="0"/>
                <a:t>Centos 7 (t2-micro) 30GB HD, 4 GB RAM</a:t>
              </a:r>
            </a:p>
            <a:p>
              <a:endParaRPr lang="en-IN" dirty="0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IN" b="1" dirty="0"/>
                <a:t>Used Languages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IN" b="1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IN" dirty="0"/>
                <a:t>Shell Scripting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IN" dirty="0"/>
                <a:t>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910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</TotalTime>
  <Words>1020</Words>
  <Application>Microsoft Office PowerPoint</Application>
  <PresentationFormat>Widescreen</PresentationFormat>
  <Paragraphs>301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Algerian</vt:lpstr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KISKU</dc:creator>
  <cp:lastModifiedBy>jagdish borhade</cp:lastModifiedBy>
  <cp:revision>70</cp:revision>
  <dcterms:created xsi:type="dcterms:W3CDTF">2024-02-18T05:41:23Z</dcterms:created>
  <dcterms:modified xsi:type="dcterms:W3CDTF">2024-02-20T08:48:08Z</dcterms:modified>
</cp:coreProperties>
</file>