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72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59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54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3098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47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111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338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0972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58B8-55F7-4FC4-A3F4-12B5E516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1B0A6-C70C-4877-A382-123A22D71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3E1E-B066-450E-89DF-7A5FC2AC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14C2-8679-49E0-9847-EADFB534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0C1F-BF90-451B-AF79-49BC7610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0869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020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6305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1671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4715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5930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1273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870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62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4A13-B14D-4CE2-BA1C-D8BDB3253586}" type="datetimeFigureOut">
              <a:rPr lang="en-KE" smtClean="0"/>
              <a:t>30/04/2025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CF1BC9-6F11-4979-8DAB-69172C7750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811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9A5E-4B37-4BB5-A91D-B3C1DEA2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709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</a:rPr>
              <a:t>Attendease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</a:rPr>
              <a:t>: FACE RECOGNITION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</a:rPr>
              <a:t>System</a:t>
            </a:r>
            <a:endParaRPr lang="en-KE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A764-45E2-4841-9FE8-DEF51C8A0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solidFill>
                  <a:srgbClr val="333333"/>
                </a:solidFill>
                <a:latin typeface="Calibri" panose="020F0502020204030204" pitchFamily="34" charset="0"/>
              </a:rPr>
              <a:t>PRESENTED BY:</a:t>
            </a:r>
          </a:p>
          <a:p>
            <a:r>
              <a:rPr lang="es-E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INF/004/22             Jacinta </a:t>
            </a:r>
            <a:r>
              <a:rPr lang="es-ES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Omondi</a:t>
            </a:r>
            <a:endParaRPr lang="es-E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COM/012/22           James </a:t>
            </a:r>
            <a:r>
              <a:rPr lang="es-ES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Ngandu</a:t>
            </a:r>
            <a:r>
              <a:rPr lang="es-E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COM/088/22           Henry </a:t>
            </a:r>
            <a:r>
              <a:rPr lang="es-ES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Ouma</a:t>
            </a:r>
            <a:endParaRPr lang="es-E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COM/017/22          David </a:t>
            </a:r>
            <a:r>
              <a:rPr lang="es-ES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Wambua</a:t>
            </a:r>
            <a:endParaRPr lang="es-E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4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F38B-C5A8-42F2-AF78-409928A4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1"/>
                </a:solidFill>
              </a:rPr>
              <a:t>Technologies Used</a:t>
            </a:r>
            <a:endParaRPr lang="en-KE" sz="36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7B40-3381-4029-8EBD-9FD3C9351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- </a:t>
            </a:r>
            <a:r>
              <a:rPr lang="es-ES" sz="2000" dirty="0" err="1">
                <a:solidFill>
                  <a:schemeClr val="tx1"/>
                </a:solidFill>
              </a:rPr>
              <a:t>Backend</a:t>
            </a:r>
            <a:r>
              <a:rPr lang="es-ES" sz="2000" dirty="0">
                <a:solidFill>
                  <a:schemeClr val="tx1"/>
                </a:solidFill>
              </a:rPr>
              <a:t>: Django, </a:t>
            </a:r>
            <a:r>
              <a:rPr lang="es-ES" sz="2000" dirty="0" err="1">
                <a:solidFill>
                  <a:schemeClr val="tx1"/>
                </a:solidFill>
              </a:rPr>
              <a:t>TensorFlow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OpenCV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err="1">
                <a:solidFill>
                  <a:schemeClr val="tx1"/>
                </a:solidFill>
              </a:rPr>
              <a:t>face_recognition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- </a:t>
            </a:r>
            <a:r>
              <a:rPr lang="es-ES" sz="2000" dirty="0" err="1">
                <a:solidFill>
                  <a:schemeClr val="tx1"/>
                </a:solidFill>
              </a:rPr>
              <a:t>Frontend</a:t>
            </a:r>
            <a:r>
              <a:rPr lang="es-ES" sz="2000" dirty="0">
                <a:solidFill>
                  <a:schemeClr val="tx1"/>
                </a:solidFill>
              </a:rPr>
              <a:t>: HTML, </a:t>
            </a:r>
            <a:r>
              <a:rPr lang="es-ES" sz="2000" dirty="0" err="1">
                <a:solidFill>
                  <a:schemeClr val="tx1"/>
                </a:solidFill>
              </a:rPr>
              <a:t>Tailwind</a:t>
            </a:r>
            <a:r>
              <a:rPr lang="es-ES" sz="2000" dirty="0">
                <a:solidFill>
                  <a:schemeClr val="tx1"/>
                </a:solidFill>
              </a:rPr>
              <a:t> CSS, JavaScript, Face_API.js</a:t>
            </a:r>
          </a:p>
          <a:p>
            <a:r>
              <a:rPr lang="es-ES" sz="2000" dirty="0">
                <a:solidFill>
                  <a:schemeClr val="tx1"/>
                </a:solidFill>
              </a:rPr>
              <a:t>- </a:t>
            </a:r>
            <a:r>
              <a:rPr lang="es-ES" sz="2000" dirty="0" err="1">
                <a:solidFill>
                  <a:schemeClr val="tx1"/>
                </a:solidFill>
              </a:rPr>
              <a:t>Database</a:t>
            </a:r>
            <a:r>
              <a:rPr lang="es-ES" sz="2000" dirty="0">
                <a:solidFill>
                  <a:schemeClr val="tx1"/>
                </a:solidFill>
              </a:rPr>
              <a:t>: PostgreSQL, SQLite</a:t>
            </a:r>
          </a:p>
          <a:p>
            <a:r>
              <a:rPr lang="es-ES" sz="2000" dirty="0">
                <a:solidFill>
                  <a:schemeClr val="tx1"/>
                </a:solidFill>
              </a:rPr>
              <a:t>- Tools: Git, GitHub, Docker, AWS/</a:t>
            </a:r>
            <a:r>
              <a:rPr lang="es-ES" sz="2000" dirty="0" err="1">
                <a:solidFill>
                  <a:schemeClr val="tx1"/>
                </a:solidFill>
              </a:rPr>
              <a:t>Heroku</a:t>
            </a:r>
            <a:endParaRPr lang="en-K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5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B1AD-9873-4844-829B-01A1AC8D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376" y="0"/>
            <a:ext cx="9905998" cy="710661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chemeClr val="tx1"/>
                </a:solidFill>
              </a:rPr>
              <a:t>Development</a:t>
            </a:r>
            <a:r>
              <a:rPr lang="es-ES" sz="3600" b="1" dirty="0">
                <a:solidFill>
                  <a:schemeClr val="tx1"/>
                </a:solidFill>
              </a:rPr>
              <a:t> </a:t>
            </a:r>
            <a:r>
              <a:rPr lang="es-ES" sz="3600" b="1" dirty="0" err="1">
                <a:solidFill>
                  <a:schemeClr val="tx1"/>
                </a:solidFill>
              </a:rPr>
              <a:t>Methodology</a:t>
            </a:r>
            <a:endParaRPr lang="en-KE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DB986-25F3-4306-A939-B99A3A8D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14" y="710661"/>
            <a:ext cx="6450862" cy="522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57F57B-3C17-4BAA-B7CF-BF0DD55AB09C}"/>
              </a:ext>
            </a:extLst>
          </p:cNvPr>
          <p:cNvSpPr txBox="1"/>
          <p:nvPr/>
        </p:nvSpPr>
        <p:spPr>
          <a:xfrm>
            <a:off x="169682" y="867266"/>
            <a:ext cx="52884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Agile </a:t>
            </a:r>
            <a:r>
              <a:rPr lang="es-ES" b="1" dirty="0" err="1"/>
              <a:t>Workflow</a:t>
            </a:r>
            <a:r>
              <a:rPr lang="es-ES" b="1" dirty="0"/>
              <a:t> </a:t>
            </a:r>
            <a:r>
              <a:rPr lang="es-ES" b="1" dirty="0" err="1"/>
              <a:t>Overview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Sprint </a:t>
            </a:r>
            <a:r>
              <a:rPr lang="es-ES" b="1" dirty="0" err="1"/>
              <a:t>Planning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.,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setup</a:t>
            </a:r>
            <a:r>
              <a:rPr lang="es-ES" dirty="0"/>
              <a:t>, UI </a:t>
            </a:r>
            <a:r>
              <a:rPr lang="es-ES" dirty="0" err="1"/>
              <a:t>design</a:t>
            </a:r>
            <a:r>
              <a:rPr lang="es-ES" dirty="0"/>
              <a:t>, </a:t>
            </a:r>
            <a:r>
              <a:rPr lang="es-ES" dirty="0" err="1"/>
              <a:t>face</a:t>
            </a:r>
            <a:r>
              <a:rPr lang="es-ES" dirty="0"/>
              <a:t> </a:t>
            </a:r>
            <a:r>
              <a:rPr lang="es-ES" dirty="0" err="1"/>
              <a:t>recognition</a:t>
            </a:r>
            <a:r>
              <a:rPr lang="es-ES" dirty="0"/>
              <a:t>)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prioritized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complexity</a:t>
            </a:r>
            <a:r>
              <a:rPr lang="es-ES" dirty="0"/>
              <a:t> and </a:t>
            </a:r>
            <a:r>
              <a:rPr lang="es-ES" dirty="0" err="1"/>
              <a:t>dependencies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Daily</a:t>
            </a:r>
            <a:r>
              <a:rPr lang="es-ES" b="1" dirty="0"/>
              <a:t> </a:t>
            </a:r>
            <a:r>
              <a:rPr lang="es-ES" b="1" dirty="0" err="1"/>
              <a:t>Standups</a:t>
            </a:r>
            <a:r>
              <a:rPr lang="es-ES" b="1" dirty="0"/>
              <a:t>:</a:t>
            </a:r>
            <a:r>
              <a:rPr lang="es-ES" dirty="0"/>
              <a:t> Short meetings </a:t>
            </a:r>
            <a:r>
              <a:rPr lang="es-ES" dirty="0" err="1"/>
              <a:t>enabled</a:t>
            </a:r>
            <a:r>
              <a:rPr lang="es-ES" dirty="0"/>
              <a:t> </a:t>
            </a:r>
            <a:r>
              <a:rPr lang="es-ES" dirty="0" err="1"/>
              <a:t>progress</a:t>
            </a:r>
            <a:r>
              <a:rPr lang="es-ES" dirty="0"/>
              <a:t> tracking, </a:t>
            </a:r>
            <a:r>
              <a:rPr lang="es-ES" dirty="0" err="1"/>
              <a:t>issue</a:t>
            </a:r>
            <a:r>
              <a:rPr lang="es-ES" dirty="0"/>
              <a:t> </a:t>
            </a:r>
            <a:r>
              <a:rPr lang="es-ES" dirty="0" err="1"/>
              <a:t>resolution</a:t>
            </a:r>
            <a:r>
              <a:rPr lang="es-ES" dirty="0"/>
              <a:t>, and </a:t>
            </a:r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alignment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Sprint </a:t>
            </a:r>
            <a:r>
              <a:rPr lang="es-ES" b="1" dirty="0" err="1"/>
              <a:t>Development</a:t>
            </a:r>
            <a:r>
              <a:rPr lang="es-ES" b="1" dirty="0"/>
              <a:t>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/>
              <a:t>Sprint 1:</a:t>
            </a:r>
            <a:r>
              <a:rPr lang="es-ES" dirty="0"/>
              <a:t> Django-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registration</a:t>
            </a:r>
            <a:r>
              <a:rPr lang="es-ES" dirty="0"/>
              <a:t> &amp; </a:t>
            </a:r>
            <a:r>
              <a:rPr lang="es-ES" dirty="0" err="1"/>
              <a:t>attendance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/>
              <a:t>Sprint 2:</a:t>
            </a:r>
            <a:r>
              <a:rPr lang="es-ES" dirty="0"/>
              <a:t> </a:t>
            </a:r>
            <a:r>
              <a:rPr lang="es-ES" dirty="0" err="1"/>
              <a:t>Face</a:t>
            </a:r>
            <a:r>
              <a:rPr lang="es-ES" dirty="0"/>
              <a:t> </a:t>
            </a:r>
            <a:r>
              <a:rPr lang="es-ES" dirty="0" err="1"/>
              <a:t>recognition</a:t>
            </a:r>
            <a:r>
              <a:rPr lang="es-ES" dirty="0"/>
              <a:t> pipeline </a:t>
            </a:r>
            <a:r>
              <a:rPr lang="es-ES" dirty="0" err="1"/>
              <a:t>setup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Frequent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reviews</a:t>
            </a:r>
            <a:r>
              <a:rPr lang="es-ES" dirty="0"/>
              <a:t> </a:t>
            </a:r>
            <a:r>
              <a:rPr lang="es-ES" dirty="0" err="1"/>
              <a:t>ensured</a:t>
            </a:r>
            <a:r>
              <a:rPr lang="es-ES" dirty="0"/>
              <a:t> </a:t>
            </a:r>
            <a:r>
              <a:rPr lang="es-ES" dirty="0" err="1"/>
              <a:t>quality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Testing</a:t>
            </a:r>
            <a:r>
              <a:rPr lang="es-ES" b="1" dirty="0"/>
              <a:t> &amp; </a:t>
            </a:r>
            <a:r>
              <a:rPr lang="es-ES" b="1" dirty="0" err="1"/>
              <a:t>Review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sprint </a:t>
            </a:r>
            <a:r>
              <a:rPr lang="es-ES" dirty="0" err="1"/>
              <a:t>ended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(</a:t>
            </a:r>
            <a:r>
              <a:rPr lang="es-ES" dirty="0" err="1"/>
              <a:t>accuracy</a:t>
            </a:r>
            <a:r>
              <a:rPr lang="es-ES" dirty="0"/>
              <a:t>, UI </a:t>
            </a:r>
            <a:r>
              <a:rPr lang="es-ES" dirty="0" err="1"/>
              <a:t>responsiveness</a:t>
            </a:r>
            <a:r>
              <a:rPr lang="es-ES" dirty="0"/>
              <a:t>, bugs </a:t>
            </a: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collaboratively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Deployment</a:t>
            </a:r>
            <a:r>
              <a:rPr lang="es-ES" b="1" dirty="0"/>
              <a:t> &amp; </a:t>
            </a:r>
            <a:r>
              <a:rPr lang="es-ES" b="1" dirty="0" err="1"/>
              <a:t>Feedback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Post-sprint</a:t>
            </a:r>
            <a:r>
              <a:rPr lang="es-ES" dirty="0"/>
              <a:t> </a:t>
            </a:r>
            <a:r>
              <a:rPr lang="es-ES" dirty="0" err="1"/>
              <a:t>deployments</a:t>
            </a:r>
            <a:r>
              <a:rPr lang="es-ES" dirty="0"/>
              <a:t> </a:t>
            </a:r>
            <a:r>
              <a:rPr lang="es-ES" dirty="0" err="1"/>
              <a:t>included</a:t>
            </a:r>
            <a:r>
              <a:rPr lang="es-ES" dirty="0"/>
              <a:t> peer/supervisor </a:t>
            </a:r>
            <a:r>
              <a:rPr lang="es-ES" dirty="0" err="1"/>
              <a:t>reviews</a:t>
            </a:r>
            <a:r>
              <a:rPr lang="es-ES" dirty="0"/>
              <a:t>, </a:t>
            </a:r>
            <a:r>
              <a:rPr lang="es-ES" dirty="0" err="1"/>
              <a:t>driving</a:t>
            </a:r>
            <a:r>
              <a:rPr lang="es-ES" dirty="0"/>
              <a:t> iterative </a:t>
            </a:r>
            <a:r>
              <a:rPr lang="es-ES" dirty="0" err="1"/>
              <a:t>improvements</a:t>
            </a:r>
            <a:r>
              <a:rPr lang="es-E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7DE24-1FA4-4773-8358-659C3912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6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7025-CF42-4E77-BF9A-E7F6FA8C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>
                <a:solidFill>
                  <a:schemeClr val="tx1"/>
                </a:solidFill>
              </a:rPr>
              <a:t>Challenges</a:t>
            </a:r>
            <a:r>
              <a:rPr lang="es-ES" sz="3600" b="1" dirty="0">
                <a:solidFill>
                  <a:schemeClr val="tx1"/>
                </a:solidFill>
              </a:rPr>
              <a:t> and </a:t>
            </a:r>
            <a:r>
              <a:rPr lang="es-ES" sz="3600" b="1" dirty="0" err="1">
                <a:solidFill>
                  <a:schemeClr val="tx1"/>
                </a:solidFill>
              </a:rPr>
              <a:t>Solutions</a:t>
            </a:r>
            <a:endParaRPr lang="en-KE" sz="36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5F2C-13A8-4F81-9BC3-B9D073691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- </a:t>
            </a:r>
            <a:r>
              <a:rPr lang="es-ES" sz="2000" dirty="0" err="1">
                <a:solidFill>
                  <a:schemeClr val="tx1"/>
                </a:solidFill>
              </a:rPr>
              <a:t>Challenge</a:t>
            </a:r>
            <a:r>
              <a:rPr lang="es-ES" sz="2000" dirty="0">
                <a:solidFill>
                  <a:schemeClr val="tx1"/>
                </a:solidFill>
              </a:rPr>
              <a:t>: Low </a:t>
            </a:r>
            <a:r>
              <a:rPr lang="es-ES" sz="2000" dirty="0" err="1">
                <a:solidFill>
                  <a:schemeClr val="tx1"/>
                </a:solidFill>
              </a:rPr>
              <a:t>accuracy</a:t>
            </a:r>
            <a:r>
              <a:rPr lang="es-ES" sz="2000" dirty="0">
                <a:solidFill>
                  <a:schemeClr val="tx1"/>
                </a:solidFill>
              </a:rPr>
              <a:t> in </a:t>
            </a:r>
            <a:r>
              <a:rPr lang="es-ES" sz="2000" dirty="0" err="1">
                <a:solidFill>
                  <a:schemeClr val="tx1"/>
                </a:solidFill>
              </a:rPr>
              <a:t>poor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lighting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  </a:t>
            </a:r>
            <a:r>
              <a:rPr lang="es-ES" sz="2000" dirty="0" err="1">
                <a:solidFill>
                  <a:schemeClr val="tx1"/>
                </a:solidFill>
              </a:rPr>
              <a:t>Solution</a:t>
            </a:r>
            <a:r>
              <a:rPr lang="es-ES" sz="2000" dirty="0">
                <a:solidFill>
                  <a:schemeClr val="tx1"/>
                </a:solidFill>
              </a:rPr>
              <a:t>: </a:t>
            </a:r>
            <a:r>
              <a:rPr lang="es-ES" sz="2000" dirty="0" err="1">
                <a:solidFill>
                  <a:schemeClr val="tx1"/>
                </a:solidFill>
              </a:rPr>
              <a:t>Image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preprocessing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 err="1">
                <a:solidFill>
                  <a:schemeClr val="tx1"/>
                </a:solidFill>
              </a:rPr>
              <a:t>histogram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equalization</a:t>
            </a:r>
            <a:r>
              <a:rPr lang="es-ES" sz="2000" dirty="0">
                <a:solidFill>
                  <a:schemeClr val="tx1"/>
                </a:solidFill>
              </a:rPr>
              <a:t>)</a:t>
            </a:r>
          </a:p>
          <a:p>
            <a:r>
              <a:rPr lang="es-ES" sz="2000" dirty="0">
                <a:solidFill>
                  <a:schemeClr val="tx1"/>
                </a:solidFill>
              </a:rPr>
              <a:t>- </a:t>
            </a:r>
            <a:r>
              <a:rPr lang="es-ES" sz="2000" dirty="0" err="1">
                <a:solidFill>
                  <a:schemeClr val="tx1"/>
                </a:solidFill>
              </a:rPr>
              <a:t>Challenge</a:t>
            </a:r>
            <a:r>
              <a:rPr lang="es-ES" sz="2000" dirty="0">
                <a:solidFill>
                  <a:schemeClr val="tx1"/>
                </a:solidFill>
              </a:rPr>
              <a:t>: </a:t>
            </a:r>
            <a:r>
              <a:rPr lang="es-ES" sz="2000" dirty="0" err="1">
                <a:solidFill>
                  <a:schemeClr val="tx1"/>
                </a:solidFill>
              </a:rPr>
              <a:t>Slow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face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matching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for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large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datasets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  </a:t>
            </a:r>
            <a:r>
              <a:rPr lang="es-ES" sz="2000" dirty="0" err="1">
                <a:solidFill>
                  <a:schemeClr val="tx1"/>
                </a:solidFill>
              </a:rPr>
              <a:t>Solution</a:t>
            </a:r>
            <a:r>
              <a:rPr lang="es-ES" sz="2000" dirty="0">
                <a:solidFill>
                  <a:schemeClr val="tx1"/>
                </a:solidFill>
              </a:rPr>
              <a:t>: </a:t>
            </a:r>
            <a:r>
              <a:rPr lang="es-ES" sz="2000" dirty="0" err="1">
                <a:solidFill>
                  <a:schemeClr val="tx1"/>
                </a:solidFill>
              </a:rPr>
              <a:t>Faiss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indexing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for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faster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searches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- </a:t>
            </a:r>
            <a:r>
              <a:rPr lang="es-ES" sz="2000" dirty="0" err="1">
                <a:solidFill>
                  <a:schemeClr val="tx1"/>
                </a:solidFill>
              </a:rPr>
              <a:t>Challenge</a:t>
            </a:r>
            <a:r>
              <a:rPr lang="es-ES" sz="2000" dirty="0">
                <a:solidFill>
                  <a:schemeClr val="tx1"/>
                </a:solidFill>
              </a:rPr>
              <a:t>: Browser camera </a:t>
            </a:r>
            <a:r>
              <a:rPr lang="es-ES" sz="2000" dirty="0" err="1">
                <a:solidFill>
                  <a:schemeClr val="tx1"/>
                </a:solidFill>
              </a:rPr>
              <a:t>restrictions</a:t>
            </a:r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  </a:t>
            </a:r>
            <a:r>
              <a:rPr lang="es-ES" sz="2000" dirty="0" err="1">
                <a:solidFill>
                  <a:schemeClr val="tx1"/>
                </a:solidFill>
              </a:rPr>
              <a:t>Solution</a:t>
            </a:r>
            <a:r>
              <a:rPr lang="es-ES" sz="2000" dirty="0">
                <a:solidFill>
                  <a:schemeClr val="tx1"/>
                </a:solidFill>
              </a:rPr>
              <a:t>: HTTPS and </a:t>
            </a:r>
            <a:r>
              <a:rPr lang="es-ES" sz="2000" dirty="0" err="1">
                <a:solidFill>
                  <a:schemeClr val="tx1"/>
                </a:solidFill>
              </a:rPr>
              <a:t>permission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handling</a:t>
            </a:r>
            <a:endParaRPr lang="en-K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1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3C90-F39B-4F7F-B6BA-D0341384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18191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chemeClr val="tx1"/>
                </a:solidFill>
              </a:rPr>
              <a:t>Results</a:t>
            </a:r>
            <a:r>
              <a:rPr lang="es-ES" sz="3600" b="1" dirty="0">
                <a:solidFill>
                  <a:schemeClr val="tx1"/>
                </a:solidFill>
              </a:rPr>
              <a:t> and Performance</a:t>
            </a:r>
            <a:endParaRPr lang="en-KE" sz="36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4DC7-568B-4471-8E79-FEE30D29C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- Achieved &gt;75% facial recognition accuracy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Real-time attendance marking (~1-2 seconds/student)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Scalable for large classes (up to 10 students)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Positive user feedback on usability and interface</a:t>
            </a:r>
            <a:endParaRPr lang="en-K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3B61-F1A5-4A98-90FD-6FE927FA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45054"/>
            <a:ext cx="9905998" cy="1021747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chemeClr val="tx1"/>
                </a:solidFill>
              </a:rPr>
              <a:t>Conclusion</a:t>
            </a:r>
            <a:r>
              <a:rPr lang="es-ES" sz="3600" b="1" dirty="0">
                <a:solidFill>
                  <a:schemeClr val="tx1"/>
                </a:solidFill>
              </a:rPr>
              <a:t> and </a:t>
            </a:r>
            <a:r>
              <a:rPr lang="es-ES" sz="3600" b="1" dirty="0" err="1">
                <a:solidFill>
                  <a:schemeClr val="tx1"/>
                </a:solidFill>
              </a:rPr>
              <a:t>Recommendations</a:t>
            </a:r>
            <a:endParaRPr lang="en-KE" sz="36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3322-8F94-49BA-9B22-B6205B11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150373"/>
            <a:ext cx="9905999" cy="558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Conclusions</a:t>
            </a:r>
          </a:p>
          <a:p>
            <a:pPr marL="0" indent="0">
              <a:buNone/>
            </a:pPr>
            <a:r>
              <a:rPr lang="en-US" sz="1600" b="0" i="0" dirty="0" err="1">
                <a:solidFill>
                  <a:srgbClr val="2C2C36"/>
                </a:solidFill>
                <a:effectLst/>
                <a:latin typeface="system-ui"/>
              </a:rPr>
              <a:t>Attendease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 introduces an </a:t>
            </a:r>
            <a:r>
              <a:rPr lang="en-US" sz="1600" b="0" i="0" dirty="0">
                <a:solidFill>
                  <a:srgbClr val="111827"/>
                </a:solidFill>
                <a:effectLst/>
                <a:latin typeface="system-ui"/>
              </a:rPr>
              <a:t>AI-powered solution 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to modernize attendance tracking in educational institutions. By integrating </a:t>
            </a:r>
            <a:r>
              <a:rPr lang="en-US" sz="1600" b="0" i="0" dirty="0">
                <a:solidFill>
                  <a:srgbClr val="111827"/>
                </a:solidFill>
                <a:effectLst/>
                <a:latin typeface="system-ui"/>
              </a:rPr>
              <a:t>facial recognition, Django backend, and machine learning tools (TensorFlow, Face_API.js) 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, the system eliminates inefficiencies, human errors, and proxy marking associated with traditional methods.</a:t>
            </a:r>
            <a:endParaRPr lang="en-US" sz="20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Key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827"/>
                </a:solidFill>
                <a:effectLst/>
                <a:latin typeface="system-ui"/>
              </a:rPr>
              <a:t>Scalability 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: Optimize for large-scale deployment across multiple classrooms and institutions.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827"/>
                </a:solidFill>
                <a:effectLst/>
                <a:latin typeface="system-ui"/>
              </a:rPr>
              <a:t>Data Security 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: Implement advanced encryption and comply with privacy laws like GDPR.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827"/>
                </a:solidFill>
                <a:effectLst/>
                <a:latin typeface="system-ui"/>
              </a:rPr>
              <a:t>Integration 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: Connect with existing LMS and student databases for seamless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827"/>
                </a:solidFill>
                <a:effectLst/>
                <a:latin typeface="system-ui"/>
              </a:rPr>
              <a:t>Improved Accuracy 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: Enhance facial recognition under varied lighting and occlusion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827"/>
                </a:solidFill>
                <a:effectLst/>
                <a:latin typeface="system-ui"/>
              </a:rPr>
              <a:t>Mobile App 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: Develop a mobile version for increased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827"/>
                </a:solidFill>
                <a:effectLst/>
                <a:latin typeface="system-ui"/>
              </a:rPr>
              <a:t>User Training &amp; Support 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: Provide training programs and technical support for staff.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827"/>
                </a:solidFill>
                <a:effectLst/>
                <a:latin typeface="system-ui"/>
              </a:rPr>
              <a:t>Ethical Use Policy 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: Establish clear guidelines on consent, transparency, and responsible use of biometric data.</a:t>
            </a:r>
          </a:p>
          <a:p>
            <a:pPr marL="0" indent="0">
              <a:buNone/>
            </a:pP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1044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4C7B-D40A-4C2D-9F57-F6B4A743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79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 err="1">
                <a:solidFill>
                  <a:srgbClr val="003366"/>
                </a:solidFill>
                <a:latin typeface="Calibri" panose="020F0502020204030204" pitchFamily="34" charset="0"/>
              </a:rPr>
              <a:t>Introduction</a:t>
            </a:r>
            <a:endParaRPr lang="en-KE" sz="36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E0BF0-45EA-4088-B893-C2F11B6B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632857"/>
            <a:ext cx="9905999" cy="4158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333333"/>
                </a:solidFill>
                <a:latin typeface="Calibri" panose="020F0502020204030204" pitchFamily="34" charset="0"/>
              </a:rPr>
              <a:t>Overview: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</a:rPr>
              <a:t>Traditional attendance system are time consuming, error-prone, and susceptible to proxy marking.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Calibri" panose="020F0502020204030204" pitchFamily="34" charset="0"/>
              </a:rPr>
              <a:t>Attendease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</a:rPr>
              <a:t> leverages AI and Computer Vision to automate student attendance using facial recognition,  improving accuracy, efficiency, and academic integrity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333333"/>
                </a:solidFill>
                <a:latin typeface="Calibri" panose="020F0502020204030204" pitchFamily="34" charset="0"/>
              </a:rPr>
              <a:t>Key Features:</a:t>
            </a:r>
          </a:p>
          <a:p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</a:rPr>
              <a:t>Real-Time Face Detection &amp; Recognition</a:t>
            </a:r>
          </a:p>
          <a:p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</a:rPr>
              <a:t>Automated Attendance Marking</a:t>
            </a:r>
          </a:p>
          <a:p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</a:rPr>
              <a:t>Web-Based Interface (User-Friendly)</a:t>
            </a:r>
          </a:p>
          <a:p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</a:rPr>
              <a:t>Role-Based Access (Admin, Teacher)</a:t>
            </a:r>
            <a:endParaRPr lang="en-KE" sz="2000" dirty="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8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9B98-82BC-4FB8-8333-C5BC0C2B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739"/>
            <a:ext cx="9905998" cy="644673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rgbClr val="003366"/>
                </a:solidFill>
                <a:latin typeface="Calibri" panose="020F0502020204030204" pitchFamily="34" charset="0"/>
              </a:rPr>
              <a:t>Problem</a:t>
            </a:r>
            <a:r>
              <a:rPr lang="es-ES" sz="3600" dirty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es-ES" sz="3600" dirty="0" err="1">
                <a:solidFill>
                  <a:srgbClr val="003366"/>
                </a:solidFill>
                <a:latin typeface="Calibri" panose="020F0502020204030204" pitchFamily="34" charset="0"/>
              </a:rPr>
              <a:t>Statement</a:t>
            </a:r>
            <a:endParaRPr lang="en-KE" sz="36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63949-378D-4A97-846A-EC55F17C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206" y="1272620"/>
            <a:ext cx="10623205" cy="5137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i="0" dirty="0">
                <a:solidFill>
                  <a:srgbClr val="2C2C36"/>
                </a:solidFill>
                <a:effectLst/>
                <a:latin typeface="system-ui"/>
              </a:rPr>
              <a:t>In educational institutions, accurate tracking of student attendance is crucial for monitoring academic engagement and ensuring accountability. However, traditional attendance systems—such as manual roll calls, sign-in sheets, and RFID-based methods—are plagued with numerous inefficiencies and vulnerabilities.</a:t>
            </a:r>
          </a:p>
          <a:p>
            <a:pPr algn="l"/>
            <a:r>
              <a:rPr lang="en-US" sz="1900" b="0" i="0" dirty="0">
                <a:solidFill>
                  <a:srgbClr val="2C2C36"/>
                </a:solidFill>
                <a:effectLst/>
                <a:latin typeface="system-ui"/>
              </a:rPr>
              <a:t>These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11827"/>
                </a:solidFill>
                <a:effectLst/>
                <a:latin typeface="system-ui"/>
              </a:rPr>
              <a:t>Time-consuming processes </a:t>
            </a:r>
            <a:r>
              <a:rPr lang="en-US" sz="1900" b="0" i="0" dirty="0">
                <a:solidFill>
                  <a:srgbClr val="2C2C36"/>
                </a:solidFill>
                <a:effectLst/>
                <a:latin typeface="system-ui"/>
              </a:rPr>
              <a:t>, especially in large classrooms, which disrupt teaching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11827"/>
                </a:solidFill>
                <a:effectLst/>
                <a:latin typeface="system-ui"/>
              </a:rPr>
              <a:t>Human errors </a:t>
            </a:r>
            <a:r>
              <a:rPr lang="en-US" sz="1900" b="0" i="0" dirty="0">
                <a:solidFill>
                  <a:srgbClr val="2C2C36"/>
                </a:solidFill>
                <a:effectLst/>
                <a:latin typeface="system-ui"/>
              </a:rPr>
              <a:t>that result in inaccurate attendance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11827"/>
                </a:solidFill>
                <a:effectLst/>
                <a:latin typeface="system-ui"/>
              </a:rPr>
              <a:t>Fraudulent practices </a:t>
            </a:r>
            <a:r>
              <a:rPr lang="en-US" sz="1900" b="0" i="0" dirty="0">
                <a:solidFill>
                  <a:srgbClr val="2C2C36"/>
                </a:solidFill>
                <a:effectLst/>
                <a:latin typeface="system-ui"/>
              </a:rPr>
              <a:t>, where students mark attendance on behalf of their absent peers.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11827"/>
                </a:solidFill>
                <a:effectLst/>
                <a:latin typeface="system-ui"/>
              </a:rPr>
              <a:t>Administrative overhead </a:t>
            </a:r>
            <a:r>
              <a:rPr lang="en-US" sz="1900" b="0" i="0" dirty="0">
                <a:solidFill>
                  <a:srgbClr val="2C2C36"/>
                </a:solidFill>
                <a:effectLst/>
                <a:latin typeface="system-ui"/>
              </a:rPr>
              <a:t>caused by paper-based or poorly digitized record-keeping, making data management and analysis difficult.</a:t>
            </a:r>
          </a:p>
          <a:p>
            <a:pPr algn="l"/>
            <a:r>
              <a:rPr lang="en-US" sz="1900" b="0" i="0" dirty="0">
                <a:solidFill>
                  <a:srgbClr val="2C2C36"/>
                </a:solidFill>
                <a:effectLst/>
                <a:latin typeface="system-ui"/>
              </a:rPr>
              <a:t>These limitations call for a more </a:t>
            </a:r>
            <a:r>
              <a:rPr lang="en-US" sz="1900" b="0" i="0" dirty="0">
                <a:solidFill>
                  <a:srgbClr val="111827"/>
                </a:solidFill>
                <a:effectLst/>
                <a:latin typeface="system-ui"/>
              </a:rPr>
              <a:t>secure, efficient, and automated solution </a:t>
            </a:r>
            <a:r>
              <a:rPr lang="en-US" sz="1900" b="0" i="0" dirty="0">
                <a:solidFill>
                  <a:srgbClr val="2C2C36"/>
                </a:solidFill>
                <a:effectLst/>
                <a:latin typeface="system-ui"/>
              </a:rPr>
              <a:t>that eliminates human intervention and reduces the potential for misuse.</a:t>
            </a:r>
          </a:p>
          <a:p>
            <a:pPr marL="0" indent="0">
              <a:buNone/>
            </a:pPr>
            <a:endParaRPr lang="en-KE" sz="2000" dirty="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1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4B77-E872-453A-881F-3789D42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>
                <a:solidFill>
                  <a:srgbClr val="003366"/>
                </a:solidFill>
                <a:latin typeface="Calibri" panose="020F0502020204030204" pitchFamily="34" charset="0"/>
              </a:rPr>
              <a:t>Objectives</a:t>
            </a:r>
            <a:endParaRPr lang="en-KE" sz="360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EB67-4D5B-4F9F-8B47-42D7DCAB1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rgbClr val="333333"/>
                </a:solidFill>
                <a:latin typeface="Calibri" panose="020F0502020204030204" pitchFamily="34" charset="0"/>
              </a:rPr>
              <a:t>- Develop real-time face recognition system</a:t>
            </a:r>
          </a:p>
          <a:p>
            <a:r>
              <a:rPr lang="en-US" sz="2000">
                <a:solidFill>
                  <a:srgbClr val="333333"/>
                </a:solidFill>
                <a:latin typeface="Calibri" panose="020F0502020204030204" pitchFamily="34" charset="0"/>
              </a:rPr>
              <a:t>- Automate attendance logging</a:t>
            </a:r>
          </a:p>
          <a:p>
            <a:r>
              <a:rPr lang="en-US" sz="2000">
                <a:solidFill>
                  <a:srgbClr val="333333"/>
                </a:solidFill>
                <a:latin typeface="Calibri" panose="020F0502020204030204" pitchFamily="34" charset="0"/>
              </a:rPr>
              <a:t>- Prevent proxy attendance with secure authentication</a:t>
            </a:r>
          </a:p>
          <a:p>
            <a:r>
              <a:rPr lang="en-US" sz="2000">
                <a:solidFill>
                  <a:srgbClr val="333333"/>
                </a:solidFill>
                <a:latin typeface="Calibri" panose="020F0502020204030204" pitchFamily="34" charset="0"/>
              </a:rPr>
              <a:t>- Provide user-friendly interface and real-time reports</a:t>
            </a:r>
            <a:endParaRPr lang="en-KE" sz="200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2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A1C15-1035-4EE7-A508-E0DAE1D74ED4}"/>
              </a:ext>
            </a:extLst>
          </p:cNvPr>
          <p:cNvSpPr txBox="1"/>
          <p:nvPr/>
        </p:nvSpPr>
        <p:spPr>
          <a:xfrm>
            <a:off x="635000" y="635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s-ES" sz="3600" dirty="0">
                <a:solidFill>
                  <a:srgbClr val="003366"/>
                </a:solidFill>
              </a:rPr>
              <a:t>      </a:t>
            </a:r>
            <a:r>
              <a:rPr lang="es-ES" sz="3600" dirty="0" err="1">
                <a:solidFill>
                  <a:srgbClr val="003366"/>
                </a:solidFill>
              </a:rPr>
              <a:t>System</a:t>
            </a:r>
            <a:r>
              <a:rPr lang="es-ES" sz="3600" dirty="0">
                <a:solidFill>
                  <a:srgbClr val="003366"/>
                </a:solidFill>
              </a:rPr>
              <a:t> </a:t>
            </a:r>
            <a:r>
              <a:rPr lang="es-ES" sz="3600" dirty="0" err="1">
                <a:solidFill>
                  <a:srgbClr val="003366"/>
                </a:solidFill>
              </a:rPr>
              <a:t>Architecture</a:t>
            </a:r>
            <a:r>
              <a:rPr lang="es-ES" sz="3600" dirty="0">
                <a:solidFill>
                  <a:srgbClr val="003366"/>
                </a:solidFill>
              </a:rPr>
              <a:t> </a:t>
            </a:r>
            <a:r>
              <a:rPr lang="es-ES" sz="3600" dirty="0" err="1">
                <a:solidFill>
                  <a:srgbClr val="003366"/>
                </a:solidFill>
              </a:rPr>
              <a:t>Diagram</a:t>
            </a:r>
            <a:endParaRPr lang="en-KE" sz="3600" dirty="0">
              <a:solidFill>
                <a:srgbClr val="0033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A7BA5-1BD0-4680-A9A3-C02E80AF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493449"/>
            <a:ext cx="924429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2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4DDCC-2F53-4100-A8D5-3E401D587997}"/>
              </a:ext>
            </a:extLst>
          </p:cNvPr>
          <p:cNvSpPr txBox="1"/>
          <p:nvPr/>
        </p:nvSpPr>
        <p:spPr>
          <a:xfrm>
            <a:off x="3035300" y="168275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sz="3600" dirty="0">
                <a:solidFill>
                  <a:srgbClr val="003366"/>
                </a:solidFill>
              </a:rPr>
              <a:t>Use Case </a:t>
            </a:r>
            <a:r>
              <a:rPr lang="es-ES" sz="3600" dirty="0" err="1">
                <a:solidFill>
                  <a:srgbClr val="003366"/>
                </a:solidFill>
              </a:rPr>
              <a:t>Diagram</a:t>
            </a:r>
            <a:endParaRPr lang="en-KE" sz="3600" dirty="0">
              <a:solidFill>
                <a:srgbClr val="0033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B7797-F612-47B6-B814-E4E62FDB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64" y="1112954"/>
            <a:ext cx="7896225" cy="588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45301-EC2C-4B03-B97F-5FDA1A1B3823}"/>
              </a:ext>
            </a:extLst>
          </p:cNvPr>
          <p:cNvSpPr/>
          <p:nvPr/>
        </p:nvSpPr>
        <p:spPr>
          <a:xfrm>
            <a:off x="4492171" y="1357086"/>
            <a:ext cx="885372" cy="2902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9E690-1AB7-4833-9D7D-30F340AA75B1}"/>
              </a:ext>
            </a:extLst>
          </p:cNvPr>
          <p:cNvSpPr txBox="1"/>
          <p:nvPr/>
        </p:nvSpPr>
        <p:spPr>
          <a:xfrm>
            <a:off x="3168650" y="46355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600" b="1" dirty="0">
                <a:solidFill>
                  <a:srgbClr val="003366"/>
                </a:solidFill>
              </a:rPr>
              <a:t>Data Flow Diagram (Level 0</a:t>
            </a:r>
            <a:r>
              <a:rPr lang="en-US" sz="3600" dirty="0">
                <a:solidFill>
                  <a:srgbClr val="003366"/>
                </a:solidFill>
              </a:rPr>
              <a:t>)</a:t>
            </a:r>
            <a:endParaRPr lang="en-KE" sz="3600" dirty="0">
              <a:solidFill>
                <a:srgbClr val="0033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DCAE8-187F-4E6B-841E-E36332FB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4" y="1500405"/>
            <a:ext cx="11242675" cy="53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F7035-E838-4F23-87C9-3CC6794DFD7D}"/>
              </a:ext>
            </a:extLst>
          </p:cNvPr>
          <p:cNvSpPr txBox="1"/>
          <p:nvPr/>
        </p:nvSpPr>
        <p:spPr>
          <a:xfrm>
            <a:off x="2406650" y="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600" dirty="0">
                <a:solidFill>
                  <a:srgbClr val="003366"/>
                </a:solidFill>
              </a:rPr>
              <a:t>Data Flow Diagram (Level 1)</a:t>
            </a:r>
            <a:endParaRPr lang="en-KE" sz="3600" dirty="0">
              <a:solidFill>
                <a:srgbClr val="0033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3DD22-787C-457A-854B-BB4316920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6"/>
            <a:ext cx="12192000" cy="60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6633-1D9F-4F86-BE07-8DF761C7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2954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solidFill>
                  <a:schemeClr val="tx1"/>
                </a:solidFill>
              </a:rPr>
              <a:t>Key </a:t>
            </a:r>
            <a:r>
              <a:rPr lang="es-ES" sz="3600" b="1" dirty="0" err="1">
                <a:solidFill>
                  <a:schemeClr val="tx1"/>
                </a:solidFill>
              </a:rPr>
              <a:t>Features</a:t>
            </a:r>
            <a:endParaRPr lang="en-KE" sz="36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4374A-B3A1-4E2D-9A50-0B3C5181B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- Real-time facial recognition for attendance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Secure authentication to prevent proxy attendance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User-friendly dashboards for teachers and admins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Real-time attendance reports and analytics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Scalable database management with PostgreSQL</a:t>
            </a:r>
            <a:endParaRPr lang="en-K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269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</TotalTime>
  <Words>698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system-ui</vt:lpstr>
      <vt:lpstr>Times New Roman</vt:lpstr>
      <vt:lpstr>Wingdings 3</vt:lpstr>
      <vt:lpstr>Wisp</vt:lpstr>
      <vt:lpstr>Attendease: FACE RECOGNITION System</vt:lpstr>
      <vt:lpstr>Introduction</vt:lpstr>
      <vt:lpstr>Problem Statement</vt:lpstr>
      <vt:lpstr>Objectives</vt:lpstr>
      <vt:lpstr>PowerPoint Presentation</vt:lpstr>
      <vt:lpstr>PowerPoint Presentation</vt:lpstr>
      <vt:lpstr>PowerPoint Presentation</vt:lpstr>
      <vt:lpstr>PowerPoint Presentation</vt:lpstr>
      <vt:lpstr>Key Features</vt:lpstr>
      <vt:lpstr>Technologies Used</vt:lpstr>
      <vt:lpstr>Development Methodology</vt:lpstr>
      <vt:lpstr>PowerPoint Presentation</vt:lpstr>
      <vt:lpstr>Challenges and Solutions</vt:lpstr>
      <vt:lpstr>Results and Performance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Attendease: Automated Attendance System</dc:title>
  <dc:creator>david polycarp</dc:creator>
  <cp:lastModifiedBy>david polycarp</cp:lastModifiedBy>
  <cp:revision>16</cp:revision>
  <dcterms:created xsi:type="dcterms:W3CDTF">2025-04-30T09:21:43Z</dcterms:created>
  <dcterms:modified xsi:type="dcterms:W3CDTF">2025-04-30T13:28:03Z</dcterms:modified>
</cp:coreProperties>
</file>