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F9NmzrZA59JhWFsTQ4u4BccyM5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8F7AB-F037-49E8-9022-9428F75FD4AF}">
  <a:tblStyle styleId="{95E8F7AB-F037-49E8-9022-9428F75FD4A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21"/>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lvl1pPr marL="28575" marR="0" lvl="0" indent="0" algn="l">
              <a:lnSpc>
                <a:spcPct val="106222"/>
              </a:lnSpc>
              <a:spcBef>
                <a:spcPts val="0"/>
              </a:spcBef>
              <a:buNone/>
              <a:defRPr sz="900" b="0" i="0">
                <a:solidFill>
                  <a:schemeClr val="lt1"/>
                </a:solidFill>
                <a:latin typeface="Times New Roman"/>
                <a:ea typeface="Times New Roman"/>
                <a:cs typeface="Times New Roman"/>
                <a:sym typeface="Times New Roman"/>
              </a:defRPr>
            </a:lvl1pPr>
            <a:lvl2pPr marL="28575" marR="0" lvl="1" indent="0" algn="l">
              <a:lnSpc>
                <a:spcPct val="106222"/>
              </a:lnSpc>
              <a:spcBef>
                <a:spcPts val="0"/>
              </a:spcBef>
              <a:buNone/>
              <a:defRPr sz="900" b="0" i="0">
                <a:solidFill>
                  <a:schemeClr val="lt1"/>
                </a:solidFill>
                <a:latin typeface="Times New Roman"/>
                <a:ea typeface="Times New Roman"/>
                <a:cs typeface="Times New Roman"/>
                <a:sym typeface="Times New Roman"/>
              </a:defRPr>
            </a:lvl2pPr>
            <a:lvl3pPr marL="28575" marR="0" lvl="2" indent="0" algn="l">
              <a:lnSpc>
                <a:spcPct val="106222"/>
              </a:lnSpc>
              <a:spcBef>
                <a:spcPts val="0"/>
              </a:spcBef>
              <a:buNone/>
              <a:defRPr sz="900" b="0" i="0">
                <a:solidFill>
                  <a:schemeClr val="lt1"/>
                </a:solidFill>
                <a:latin typeface="Times New Roman"/>
                <a:ea typeface="Times New Roman"/>
                <a:cs typeface="Times New Roman"/>
                <a:sym typeface="Times New Roman"/>
              </a:defRPr>
            </a:lvl3pPr>
            <a:lvl4pPr marL="28575" marR="0" lvl="3" indent="0" algn="l">
              <a:lnSpc>
                <a:spcPct val="106222"/>
              </a:lnSpc>
              <a:spcBef>
                <a:spcPts val="0"/>
              </a:spcBef>
              <a:buNone/>
              <a:defRPr sz="900" b="0" i="0">
                <a:solidFill>
                  <a:schemeClr val="lt1"/>
                </a:solidFill>
                <a:latin typeface="Times New Roman"/>
                <a:ea typeface="Times New Roman"/>
                <a:cs typeface="Times New Roman"/>
                <a:sym typeface="Times New Roman"/>
              </a:defRPr>
            </a:lvl4pPr>
            <a:lvl5pPr marL="28575" marR="0" lvl="4" indent="0" algn="l">
              <a:lnSpc>
                <a:spcPct val="106222"/>
              </a:lnSpc>
              <a:spcBef>
                <a:spcPts val="0"/>
              </a:spcBef>
              <a:buNone/>
              <a:defRPr sz="900" b="0" i="0">
                <a:solidFill>
                  <a:schemeClr val="lt1"/>
                </a:solidFill>
                <a:latin typeface="Times New Roman"/>
                <a:ea typeface="Times New Roman"/>
                <a:cs typeface="Times New Roman"/>
                <a:sym typeface="Times New Roman"/>
              </a:defRPr>
            </a:lvl5pPr>
            <a:lvl6pPr marL="28575" marR="0" lvl="5" indent="0" algn="l">
              <a:lnSpc>
                <a:spcPct val="106222"/>
              </a:lnSpc>
              <a:spcBef>
                <a:spcPts val="0"/>
              </a:spcBef>
              <a:buNone/>
              <a:defRPr sz="900" b="0" i="0">
                <a:solidFill>
                  <a:schemeClr val="lt1"/>
                </a:solidFill>
                <a:latin typeface="Times New Roman"/>
                <a:ea typeface="Times New Roman"/>
                <a:cs typeface="Times New Roman"/>
                <a:sym typeface="Times New Roman"/>
              </a:defRPr>
            </a:lvl6pPr>
            <a:lvl7pPr marL="28575" marR="0" lvl="6" indent="0" algn="l">
              <a:lnSpc>
                <a:spcPct val="106222"/>
              </a:lnSpc>
              <a:spcBef>
                <a:spcPts val="0"/>
              </a:spcBef>
              <a:buNone/>
              <a:defRPr sz="900" b="0" i="0">
                <a:solidFill>
                  <a:schemeClr val="lt1"/>
                </a:solidFill>
                <a:latin typeface="Times New Roman"/>
                <a:ea typeface="Times New Roman"/>
                <a:cs typeface="Times New Roman"/>
                <a:sym typeface="Times New Roman"/>
              </a:defRPr>
            </a:lvl7pPr>
            <a:lvl8pPr marL="28575" marR="0" lvl="7" indent="0" algn="l">
              <a:lnSpc>
                <a:spcPct val="106222"/>
              </a:lnSpc>
              <a:spcBef>
                <a:spcPts val="0"/>
              </a:spcBef>
              <a:buNone/>
              <a:defRPr sz="900" b="0" i="0">
                <a:solidFill>
                  <a:schemeClr val="lt1"/>
                </a:solidFill>
                <a:latin typeface="Times New Roman"/>
                <a:ea typeface="Times New Roman"/>
                <a:cs typeface="Times New Roman"/>
                <a:sym typeface="Times New Roman"/>
              </a:defRPr>
            </a:lvl8pPr>
            <a:lvl9pPr marL="28575" marR="0" lvl="8" indent="0" algn="l">
              <a:lnSpc>
                <a:spcPct val="106222"/>
              </a:lnSpc>
              <a:spcBef>
                <a:spcPts val="0"/>
              </a:spcBef>
              <a:buNone/>
              <a:defRPr sz="900" b="0" i="0">
                <a:solidFill>
                  <a:schemeClr val="lt1"/>
                </a:solidFill>
                <a:latin typeface="Times New Roman"/>
                <a:ea typeface="Times New Roman"/>
                <a:cs typeface="Times New Roman"/>
                <a:sym typeface="Times New Roman"/>
              </a:defRPr>
            </a:lvl9pPr>
          </a:lstStyle>
          <a:p>
            <a:pPr marL="28575" lvl="0" indent="0" algn="l" rtl="0">
              <a:spcBef>
                <a:spcPts val="0"/>
              </a:spcBef>
              <a:spcAft>
                <a:spcPts val="0"/>
              </a:spcAft>
              <a:buNone/>
            </a:pPr>
            <a:fld id="{00000000-1234-1234-1234-123412341234}" type="slidenum">
              <a:rPr lang="en-US"/>
              <a:t>‹#›</a:t>
            </a:fld>
            <a:endParaRPr/>
          </a:p>
        </p:txBody>
      </p:sp>
      <p:pic>
        <p:nvPicPr>
          <p:cNvPr id="23" name="Google Shape;23;p21" descr="Logo, company name&#10;&#10;Description automatically generated"/>
          <p:cNvPicPr preferRelativeResize="0"/>
          <p:nvPr/>
        </p:nvPicPr>
        <p:blipFill rotWithShape="1">
          <a:blip r:embed="rId2">
            <a:alphaModFix amt="0"/>
          </a:blip>
          <a:srcRect/>
          <a:stretch/>
        </p:blipFill>
        <p:spPr>
          <a:xfrm>
            <a:off x="0" y="1676400"/>
            <a:ext cx="9144000" cy="41180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99364" y="1823670"/>
            <a:ext cx="7483475" cy="34624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25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99364" y="1823670"/>
            <a:ext cx="7483475" cy="34624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250" b="0" i="0">
                <a:solidFill>
                  <a:schemeClr val="lt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lvl1pPr marL="28575" marR="0" lvl="0" indent="0" algn="l">
              <a:lnSpc>
                <a:spcPct val="106222"/>
              </a:lnSpc>
              <a:spcBef>
                <a:spcPts val="0"/>
              </a:spcBef>
              <a:buNone/>
              <a:defRPr sz="900" b="0" i="0">
                <a:solidFill>
                  <a:schemeClr val="lt1"/>
                </a:solidFill>
                <a:latin typeface="Times New Roman"/>
                <a:ea typeface="Times New Roman"/>
                <a:cs typeface="Times New Roman"/>
                <a:sym typeface="Times New Roman"/>
              </a:defRPr>
            </a:lvl1pPr>
            <a:lvl2pPr marL="28575" marR="0" lvl="1" indent="0" algn="l">
              <a:lnSpc>
                <a:spcPct val="106222"/>
              </a:lnSpc>
              <a:spcBef>
                <a:spcPts val="0"/>
              </a:spcBef>
              <a:buNone/>
              <a:defRPr sz="900" b="0" i="0">
                <a:solidFill>
                  <a:schemeClr val="lt1"/>
                </a:solidFill>
                <a:latin typeface="Times New Roman"/>
                <a:ea typeface="Times New Roman"/>
                <a:cs typeface="Times New Roman"/>
                <a:sym typeface="Times New Roman"/>
              </a:defRPr>
            </a:lvl2pPr>
            <a:lvl3pPr marL="28575" marR="0" lvl="2" indent="0" algn="l">
              <a:lnSpc>
                <a:spcPct val="106222"/>
              </a:lnSpc>
              <a:spcBef>
                <a:spcPts val="0"/>
              </a:spcBef>
              <a:buNone/>
              <a:defRPr sz="900" b="0" i="0">
                <a:solidFill>
                  <a:schemeClr val="lt1"/>
                </a:solidFill>
                <a:latin typeface="Times New Roman"/>
                <a:ea typeface="Times New Roman"/>
                <a:cs typeface="Times New Roman"/>
                <a:sym typeface="Times New Roman"/>
              </a:defRPr>
            </a:lvl3pPr>
            <a:lvl4pPr marL="28575" marR="0" lvl="3" indent="0" algn="l">
              <a:lnSpc>
                <a:spcPct val="106222"/>
              </a:lnSpc>
              <a:spcBef>
                <a:spcPts val="0"/>
              </a:spcBef>
              <a:buNone/>
              <a:defRPr sz="900" b="0" i="0">
                <a:solidFill>
                  <a:schemeClr val="lt1"/>
                </a:solidFill>
                <a:latin typeface="Times New Roman"/>
                <a:ea typeface="Times New Roman"/>
                <a:cs typeface="Times New Roman"/>
                <a:sym typeface="Times New Roman"/>
              </a:defRPr>
            </a:lvl4pPr>
            <a:lvl5pPr marL="28575" marR="0" lvl="4" indent="0" algn="l">
              <a:lnSpc>
                <a:spcPct val="106222"/>
              </a:lnSpc>
              <a:spcBef>
                <a:spcPts val="0"/>
              </a:spcBef>
              <a:buNone/>
              <a:defRPr sz="900" b="0" i="0">
                <a:solidFill>
                  <a:schemeClr val="lt1"/>
                </a:solidFill>
                <a:latin typeface="Times New Roman"/>
                <a:ea typeface="Times New Roman"/>
                <a:cs typeface="Times New Roman"/>
                <a:sym typeface="Times New Roman"/>
              </a:defRPr>
            </a:lvl5pPr>
            <a:lvl6pPr marL="28575" marR="0" lvl="5" indent="0" algn="l">
              <a:lnSpc>
                <a:spcPct val="106222"/>
              </a:lnSpc>
              <a:spcBef>
                <a:spcPts val="0"/>
              </a:spcBef>
              <a:buNone/>
              <a:defRPr sz="900" b="0" i="0">
                <a:solidFill>
                  <a:schemeClr val="lt1"/>
                </a:solidFill>
                <a:latin typeface="Times New Roman"/>
                <a:ea typeface="Times New Roman"/>
                <a:cs typeface="Times New Roman"/>
                <a:sym typeface="Times New Roman"/>
              </a:defRPr>
            </a:lvl6pPr>
            <a:lvl7pPr marL="28575" marR="0" lvl="6" indent="0" algn="l">
              <a:lnSpc>
                <a:spcPct val="106222"/>
              </a:lnSpc>
              <a:spcBef>
                <a:spcPts val="0"/>
              </a:spcBef>
              <a:buNone/>
              <a:defRPr sz="900" b="0" i="0">
                <a:solidFill>
                  <a:schemeClr val="lt1"/>
                </a:solidFill>
                <a:latin typeface="Times New Roman"/>
                <a:ea typeface="Times New Roman"/>
                <a:cs typeface="Times New Roman"/>
                <a:sym typeface="Times New Roman"/>
              </a:defRPr>
            </a:lvl7pPr>
            <a:lvl8pPr marL="28575" marR="0" lvl="7" indent="0" algn="l">
              <a:lnSpc>
                <a:spcPct val="106222"/>
              </a:lnSpc>
              <a:spcBef>
                <a:spcPts val="0"/>
              </a:spcBef>
              <a:buNone/>
              <a:defRPr sz="900" b="0" i="0">
                <a:solidFill>
                  <a:schemeClr val="lt1"/>
                </a:solidFill>
                <a:latin typeface="Times New Roman"/>
                <a:ea typeface="Times New Roman"/>
                <a:cs typeface="Times New Roman"/>
                <a:sym typeface="Times New Roman"/>
              </a:defRPr>
            </a:lvl8pPr>
            <a:lvl9pPr marL="28575" marR="0" lvl="8" indent="0" algn="l">
              <a:lnSpc>
                <a:spcPct val="106222"/>
              </a:lnSpc>
              <a:spcBef>
                <a:spcPts val="0"/>
              </a:spcBef>
              <a:buNone/>
              <a:defRPr sz="900" b="0" i="0">
                <a:solidFill>
                  <a:schemeClr val="lt1"/>
                </a:solidFill>
                <a:latin typeface="Times New Roman"/>
                <a:ea typeface="Times New Roman"/>
                <a:cs typeface="Times New Roman"/>
                <a:sym typeface="Times New Roman"/>
              </a:defRPr>
            </a:lvl9pPr>
          </a:lstStyle>
          <a:p>
            <a:pPr marL="2857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23"/>
          <p:cNvSpPr txBox="1">
            <a:spLocks noGrp="1"/>
          </p:cNvSpPr>
          <p:nvPr>
            <p:ph type="title"/>
          </p:nvPr>
        </p:nvSpPr>
        <p:spPr>
          <a:xfrm>
            <a:off x="499364" y="1823670"/>
            <a:ext cx="7483475"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3"/>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3"/>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lvl1pPr marL="28575" lvl="0" indent="0" algn="l">
              <a:lnSpc>
                <a:spcPct val="106222"/>
              </a:lnSpc>
              <a:spcBef>
                <a:spcPts val="0"/>
              </a:spcBef>
              <a:buNone/>
              <a:defRPr/>
            </a:lvl1pPr>
            <a:lvl2pPr marL="28575" lvl="1" indent="0" algn="l">
              <a:lnSpc>
                <a:spcPct val="106222"/>
              </a:lnSpc>
              <a:spcBef>
                <a:spcPts val="0"/>
              </a:spcBef>
              <a:buNone/>
              <a:defRPr/>
            </a:lvl2pPr>
            <a:lvl3pPr marL="28575" lvl="2" indent="0" algn="l">
              <a:lnSpc>
                <a:spcPct val="106222"/>
              </a:lnSpc>
              <a:spcBef>
                <a:spcPts val="0"/>
              </a:spcBef>
              <a:buNone/>
              <a:defRPr/>
            </a:lvl3pPr>
            <a:lvl4pPr marL="28575" lvl="3" indent="0" algn="l">
              <a:lnSpc>
                <a:spcPct val="106222"/>
              </a:lnSpc>
              <a:spcBef>
                <a:spcPts val="0"/>
              </a:spcBef>
              <a:buNone/>
              <a:defRPr/>
            </a:lvl4pPr>
            <a:lvl5pPr marL="28575" lvl="4" indent="0" algn="l">
              <a:lnSpc>
                <a:spcPct val="106222"/>
              </a:lnSpc>
              <a:spcBef>
                <a:spcPts val="0"/>
              </a:spcBef>
              <a:buNone/>
              <a:defRPr/>
            </a:lvl5pPr>
            <a:lvl6pPr marL="28575" lvl="5" indent="0" algn="l">
              <a:lnSpc>
                <a:spcPct val="106222"/>
              </a:lnSpc>
              <a:spcBef>
                <a:spcPts val="0"/>
              </a:spcBef>
              <a:buNone/>
              <a:defRPr/>
            </a:lvl6pPr>
            <a:lvl7pPr marL="28575" lvl="6" indent="0" algn="l">
              <a:lnSpc>
                <a:spcPct val="106222"/>
              </a:lnSpc>
              <a:spcBef>
                <a:spcPts val="0"/>
              </a:spcBef>
              <a:buNone/>
              <a:defRPr/>
            </a:lvl7pPr>
            <a:lvl8pPr marL="28575" lvl="7" indent="0" algn="l">
              <a:lnSpc>
                <a:spcPct val="106222"/>
              </a:lnSpc>
              <a:spcBef>
                <a:spcPts val="0"/>
              </a:spcBef>
              <a:buNone/>
              <a:defRPr/>
            </a:lvl8pPr>
            <a:lvl9pPr marL="28575" lvl="8" indent="0" algn="l">
              <a:lnSpc>
                <a:spcPct val="106222"/>
              </a:lnSpc>
              <a:spcBef>
                <a:spcPts val="0"/>
              </a:spcBef>
              <a:buNone/>
              <a:defRPr/>
            </a:lvl9pPr>
          </a:lstStyle>
          <a:p>
            <a:pPr marL="2857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499364" y="1823670"/>
            <a:ext cx="7483475"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lvl1pPr marL="28575" lvl="0" indent="0" algn="l">
              <a:lnSpc>
                <a:spcPct val="106222"/>
              </a:lnSpc>
              <a:spcBef>
                <a:spcPts val="0"/>
              </a:spcBef>
              <a:buNone/>
              <a:defRPr/>
            </a:lvl1pPr>
            <a:lvl2pPr marL="28575" lvl="1" indent="0" algn="l">
              <a:lnSpc>
                <a:spcPct val="106222"/>
              </a:lnSpc>
              <a:spcBef>
                <a:spcPts val="0"/>
              </a:spcBef>
              <a:buNone/>
              <a:defRPr/>
            </a:lvl2pPr>
            <a:lvl3pPr marL="28575" lvl="2" indent="0" algn="l">
              <a:lnSpc>
                <a:spcPct val="106222"/>
              </a:lnSpc>
              <a:spcBef>
                <a:spcPts val="0"/>
              </a:spcBef>
              <a:buNone/>
              <a:defRPr/>
            </a:lvl3pPr>
            <a:lvl4pPr marL="28575" lvl="3" indent="0" algn="l">
              <a:lnSpc>
                <a:spcPct val="106222"/>
              </a:lnSpc>
              <a:spcBef>
                <a:spcPts val="0"/>
              </a:spcBef>
              <a:buNone/>
              <a:defRPr/>
            </a:lvl4pPr>
            <a:lvl5pPr marL="28575" lvl="4" indent="0" algn="l">
              <a:lnSpc>
                <a:spcPct val="106222"/>
              </a:lnSpc>
              <a:spcBef>
                <a:spcPts val="0"/>
              </a:spcBef>
              <a:buNone/>
              <a:defRPr/>
            </a:lvl5pPr>
            <a:lvl6pPr marL="28575" lvl="5" indent="0" algn="l">
              <a:lnSpc>
                <a:spcPct val="106222"/>
              </a:lnSpc>
              <a:spcBef>
                <a:spcPts val="0"/>
              </a:spcBef>
              <a:buNone/>
              <a:defRPr/>
            </a:lvl6pPr>
            <a:lvl7pPr marL="28575" lvl="6" indent="0" algn="l">
              <a:lnSpc>
                <a:spcPct val="106222"/>
              </a:lnSpc>
              <a:spcBef>
                <a:spcPts val="0"/>
              </a:spcBef>
              <a:buNone/>
              <a:defRPr/>
            </a:lvl7pPr>
            <a:lvl8pPr marL="28575" lvl="7" indent="0" algn="l">
              <a:lnSpc>
                <a:spcPct val="106222"/>
              </a:lnSpc>
              <a:spcBef>
                <a:spcPts val="0"/>
              </a:spcBef>
              <a:buNone/>
              <a:defRPr/>
            </a:lvl8pPr>
            <a:lvl9pPr marL="28575" lvl="8" indent="0" algn="l">
              <a:lnSpc>
                <a:spcPct val="106222"/>
              </a:lnSpc>
              <a:spcBef>
                <a:spcPts val="0"/>
              </a:spcBef>
              <a:buNone/>
              <a:defRPr/>
            </a:lvl9pPr>
          </a:lstStyle>
          <a:p>
            <a:pPr marL="2857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99364" y="1823670"/>
            <a:ext cx="7483475" cy="46166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lvl1pPr marL="28575" lvl="0" indent="0" algn="l">
              <a:lnSpc>
                <a:spcPct val="106222"/>
              </a:lnSpc>
              <a:spcBef>
                <a:spcPts val="0"/>
              </a:spcBef>
              <a:buNone/>
              <a:defRPr/>
            </a:lvl1pPr>
            <a:lvl2pPr marL="28575" lvl="1" indent="0" algn="l">
              <a:lnSpc>
                <a:spcPct val="106222"/>
              </a:lnSpc>
              <a:spcBef>
                <a:spcPts val="0"/>
              </a:spcBef>
              <a:buNone/>
              <a:defRPr/>
            </a:lvl2pPr>
            <a:lvl3pPr marL="28575" lvl="2" indent="0" algn="l">
              <a:lnSpc>
                <a:spcPct val="106222"/>
              </a:lnSpc>
              <a:spcBef>
                <a:spcPts val="0"/>
              </a:spcBef>
              <a:buNone/>
              <a:defRPr/>
            </a:lvl3pPr>
            <a:lvl4pPr marL="28575" lvl="3" indent="0" algn="l">
              <a:lnSpc>
                <a:spcPct val="106222"/>
              </a:lnSpc>
              <a:spcBef>
                <a:spcPts val="0"/>
              </a:spcBef>
              <a:buNone/>
              <a:defRPr/>
            </a:lvl4pPr>
            <a:lvl5pPr marL="28575" lvl="4" indent="0" algn="l">
              <a:lnSpc>
                <a:spcPct val="106222"/>
              </a:lnSpc>
              <a:spcBef>
                <a:spcPts val="0"/>
              </a:spcBef>
              <a:buNone/>
              <a:defRPr/>
            </a:lvl5pPr>
            <a:lvl6pPr marL="28575" lvl="5" indent="0" algn="l">
              <a:lnSpc>
                <a:spcPct val="106222"/>
              </a:lnSpc>
              <a:spcBef>
                <a:spcPts val="0"/>
              </a:spcBef>
              <a:buNone/>
              <a:defRPr/>
            </a:lvl6pPr>
            <a:lvl7pPr marL="28575" lvl="6" indent="0" algn="l">
              <a:lnSpc>
                <a:spcPct val="106222"/>
              </a:lnSpc>
              <a:spcBef>
                <a:spcPts val="0"/>
              </a:spcBef>
              <a:buNone/>
              <a:defRPr/>
            </a:lvl7pPr>
            <a:lvl8pPr marL="28575" lvl="7" indent="0" algn="l">
              <a:lnSpc>
                <a:spcPct val="106222"/>
              </a:lnSpc>
              <a:spcBef>
                <a:spcPts val="0"/>
              </a:spcBef>
              <a:buNone/>
              <a:defRPr/>
            </a:lvl8pPr>
            <a:lvl9pPr marL="28575" lvl="8" indent="0" algn="l">
              <a:lnSpc>
                <a:spcPct val="106222"/>
              </a:lnSpc>
              <a:spcBef>
                <a:spcPts val="0"/>
              </a:spcBef>
              <a:buNone/>
              <a:defRPr/>
            </a:lvl9pPr>
          </a:lstStyle>
          <a:p>
            <a:pPr marL="28575" lvl="0" indent="0" algn="l" rtl="0">
              <a:spcBef>
                <a:spcPts val="0"/>
              </a:spcBef>
              <a:spcAft>
                <a:spcPts val="0"/>
              </a:spcAft>
              <a:buNone/>
            </a:pPr>
            <a:fld id="{00000000-1234-1234-1234-123412341234}" type="slidenum">
              <a:rPr lang="en-US"/>
              <a:t>‹#›</a:t>
            </a:fld>
            <a:endParaRPr/>
          </a:p>
        </p:txBody>
      </p:sp>
      <p:sp>
        <p:nvSpPr>
          <p:cNvPr id="45" name="Google Shape;45;p25"/>
          <p:cNvSpPr>
            <a:spLocks noGrp="1"/>
          </p:cNvSpPr>
          <p:nvPr>
            <p:ph type="pic" idx="2"/>
          </p:nvPr>
        </p:nvSpPr>
        <p:spPr>
          <a:xfrm>
            <a:off x="3048000" y="2514600"/>
            <a:ext cx="2057400" cy="19050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20"/>
          <p:cNvSpPr/>
          <p:nvPr/>
        </p:nvSpPr>
        <p:spPr>
          <a:xfrm>
            <a:off x="0" y="0"/>
            <a:ext cx="9144000" cy="6858000"/>
          </a:xfrm>
          <a:custGeom>
            <a:avLst/>
            <a:gdLst/>
            <a:ahLst/>
            <a:cxnLst/>
            <a:rect l="l" t="t" r="r" b="b"/>
            <a:pathLst>
              <a:path w="9144000" h="6858000" extrusionOk="0">
                <a:moveTo>
                  <a:pt x="9144000" y="0"/>
                </a:moveTo>
                <a:lnTo>
                  <a:pt x="0" y="0"/>
                </a:lnTo>
                <a:lnTo>
                  <a:pt x="0" y="6858000"/>
                </a:lnTo>
                <a:lnTo>
                  <a:pt x="9144000" y="6858000"/>
                </a:lnTo>
                <a:lnTo>
                  <a:pt x="9144000" y="0"/>
                </a:lnTo>
                <a:close/>
              </a:path>
            </a:pathLst>
          </a:custGeom>
          <a:blipFill rotWithShape="1">
            <a:blip r:embed="rId7">
              <a:alphaModFix/>
            </a:blip>
            <a:tile tx="0" ty="0" sx="100000" sy="100000" flip="none" algn="tl"/>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1" name="Google Shape;11;p20"/>
          <p:cNvSpPr/>
          <p:nvPr/>
        </p:nvSpPr>
        <p:spPr>
          <a:xfrm>
            <a:off x="0" y="1412749"/>
            <a:ext cx="9144000" cy="112775"/>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2" name="Google Shape;12;p20"/>
          <p:cNvSpPr/>
          <p:nvPr/>
        </p:nvSpPr>
        <p:spPr>
          <a:xfrm>
            <a:off x="0" y="1435861"/>
            <a:ext cx="9144000" cy="45720"/>
          </a:xfrm>
          <a:custGeom>
            <a:avLst/>
            <a:gdLst/>
            <a:ahLst/>
            <a:cxnLst/>
            <a:rect l="l" t="t" r="r" b="b"/>
            <a:pathLst>
              <a:path w="9144000" h="45719" extrusionOk="0">
                <a:moveTo>
                  <a:pt x="9144000" y="0"/>
                </a:moveTo>
                <a:lnTo>
                  <a:pt x="0" y="0"/>
                </a:lnTo>
                <a:lnTo>
                  <a:pt x="0" y="45720"/>
                </a:lnTo>
                <a:lnTo>
                  <a:pt x="9144000" y="45720"/>
                </a:lnTo>
                <a:lnTo>
                  <a:pt x="9144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3" name="Google Shape;13;p20"/>
          <p:cNvSpPr txBox="1">
            <a:spLocks noGrp="1"/>
          </p:cNvSpPr>
          <p:nvPr>
            <p:ph type="title"/>
          </p:nvPr>
        </p:nvSpPr>
        <p:spPr>
          <a:xfrm>
            <a:off x="499364" y="1823670"/>
            <a:ext cx="7483475" cy="46166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0"/>
          <p:cNvSpPr txBox="1">
            <a:spLocks noGrp="1"/>
          </p:cNvSpPr>
          <p:nvPr>
            <p:ph type="body" idx="1"/>
          </p:nvPr>
        </p:nvSpPr>
        <p:spPr>
          <a:xfrm>
            <a:off x="499364" y="1823670"/>
            <a:ext cx="7483475" cy="46166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000" b="0" i="0" u="none" strike="noStrike" cap="none">
                <a:solidFill>
                  <a:schemeClr val="lt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20"/>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0"/>
          <p:cNvSpPr txBox="1">
            <a:spLocks noGrp="1"/>
          </p:cNvSpPr>
          <p:nvPr>
            <p:ph type="dt" idx="10"/>
          </p:nvPr>
        </p:nvSpPr>
        <p:spPr>
          <a:xfrm>
            <a:off x="457200" y="6377941"/>
            <a:ext cx="2103120" cy="27699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0"/>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lvl1pPr marL="28575" marR="0" lvl="0"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1pPr>
            <a:lvl2pPr marL="28575" marR="0" lvl="1"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2pPr>
            <a:lvl3pPr marL="28575" marR="0" lvl="2"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3pPr>
            <a:lvl4pPr marL="28575" marR="0" lvl="3"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4pPr>
            <a:lvl5pPr marL="28575" marR="0" lvl="4"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5pPr>
            <a:lvl6pPr marL="28575" marR="0" lvl="5"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6pPr>
            <a:lvl7pPr marL="28575" marR="0" lvl="6"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7pPr>
            <a:lvl8pPr marL="28575" marR="0" lvl="7"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8pPr>
            <a:lvl9pPr marL="28575" marR="0" lvl="8" indent="0" algn="l" rtl="0">
              <a:lnSpc>
                <a:spcPct val="106222"/>
              </a:lnSpc>
              <a:spcBef>
                <a:spcPts val="0"/>
              </a:spcBef>
              <a:buNone/>
              <a:defRPr sz="900" b="0" i="0" u="none">
                <a:solidFill>
                  <a:schemeClr val="lt1"/>
                </a:solidFill>
                <a:latin typeface="Times New Roman"/>
                <a:ea typeface="Times New Roman"/>
                <a:cs typeface="Times New Roman"/>
                <a:sym typeface="Times New Roman"/>
              </a:defRPr>
            </a:lvl9pPr>
          </a:lstStyle>
          <a:p>
            <a:pPr marL="28575" lvl="0" indent="0" algn="l" rtl="0">
              <a:spcBef>
                <a:spcPts val="0"/>
              </a:spcBef>
              <a:spcAft>
                <a:spcPts val="0"/>
              </a:spcAft>
              <a:buNone/>
            </a:pPr>
            <a:fld id="{00000000-1234-1234-1234-123412341234}" type="slidenum">
              <a:rPr lang="en-US"/>
              <a:t>‹#›</a:t>
            </a:fld>
            <a:endParaRPr/>
          </a:p>
        </p:txBody>
      </p:sp>
      <p:pic>
        <p:nvPicPr>
          <p:cNvPr id="18" name="Google Shape;18;p20" descr="Logo, company name&#10;&#10;Description automatically generated"/>
          <p:cNvPicPr preferRelativeResize="0"/>
          <p:nvPr/>
        </p:nvPicPr>
        <p:blipFill rotWithShape="1">
          <a:blip r:embed="rId9">
            <a:alphaModFix amt="35000"/>
          </a:blip>
          <a:srcRect/>
          <a:stretch/>
        </p:blipFill>
        <p:spPr>
          <a:xfrm>
            <a:off x="0" y="1676400"/>
            <a:ext cx="9029700" cy="41180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hadoop-tutorial-for-beginner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ata-flair.training/blogs/comprehensive-hdfs-guide-introduction-architecture-data-read-write-tutor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grpSp>
        <p:nvGrpSpPr>
          <p:cNvPr id="50" name="Google Shape;50;p1"/>
          <p:cNvGrpSpPr/>
          <p:nvPr/>
        </p:nvGrpSpPr>
        <p:grpSpPr>
          <a:xfrm>
            <a:off x="1143000" y="4686300"/>
            <a:ext cx="6858000" cy="84582"/>
            <a:chOff x="0" y="5105400"/>
            <a:chExt cx="9144000" cy="112775"/>
          </a:xfrm>
        </p:grpSpPr>
        <p:sp>
          <p:nvSpPr>
            <p:cNvPr id="51" name="Google Shape;51;p1"/>
            <p:cNvSpPr/>
            <p:nvPr/>
          </p:nvSpPr>
          <p:spPr>
            <a:xfrm>
              <a:off x="0" y="5105400"/>
              <a:ext cx="9144000" cy="1127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2" name="Google Shape;52;p1"/>
            <p:cNvSpPr/>
            <p:nvPr/>
          </p:nvSpPr>
          <p:spPr>
            <a:xfrm>
              <a:off x="0" y="5128386"/>
              <a:ext cx="9144000" cy="45720"/>
            </a:xfrm>
            <a:custGeom>
              <a:avLst/>
              <a:gdLst/>
              <a:ahLst/>
              <a:cxnLst/>
              <a:rect l="l" t="t" r="r" b="b"/>
              <a:pathLst>
                <a:path w="9144000" h="45720" extrusionOk="0">
                  <a:moveTo>
                    <a:pt x="9144000" y="0"/>
                  </a:moveTo>
                  <a:lnTo>
                    <a:pt x="0" y="0"/>
                  </a:lnTo>
                  <a:lnTo>
                    <a:pt x="0" y="45719"/>
                  </a:lnTo>
                  <a:lnTo>
                    <a:pt x="9144000" y="45719"/>
                  </a:lnTo>
                  <a:lnTo>
                    <a:pt x="9144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
        <p:nvSpPr>
          <p:cNvPr id="53" name="Google Shape;53;p1"/>
          <p:cNvSpPr txBox="1"/>
          <p:nvPr/>
        </p:nvSpPr>
        <p:spPr>
          <a:xfrm>
            <a:off x="7625431" y="5796822"/>
            <a:ext cx="183356" cy="128240"/>
          </a:xfrm>
          <a:prstGeom prst="rect">
            <a:avLst/>
          </a:prstGeom>
          <a:noFill/>
          <a:ln>
            <a:noFill/>
          </a:ln>
        </p:spPr>
        <p:txBody>
          <a:bodyPr spcFirstLastPara="1" wrap="square" lIns="0" tIns="0" rIns="0" bIns="0" anchor="t" anchorCtr="0">
            <a:spAutoFit/>
          </a:bodyPr>
          <a:lstStyle/>
          <a:p>
            <a:pPr marL="28575" marR="0" lvl="0" indent="0" algn="l" rtl="0">
              <a:lnSpc>
                <a:spcPct val="106222"/>
              </a:lnSpc>
              <a:spcBef>
                <a:spcPts val="0"/>
              </a:spcBef>
              <a:spcAft>
                <a:spcPts val="0"/>
              </a:spcAft>
              <a:buNone/>
            </a:pPr>
            <a:fld id="{00000000-1234-1234-1234-123412341234}" type="slidenum">
              <a:rPr lang="en-US" sz="900">
                <a:solidFill>
                  <a:srgbClr val="FFFFFF"/>
                </a:solidFill>
                <a:latin typeface="Times New Roman"/>
                <a:ea typeface="Times New Roman"/>
                <a:cs typeface="Times New Roman"/>
                <a:sym typeface="Times New Roman"/>
              </a:rPr>
              <a:t>1</a:t>
            </a:fld>
            <a:endParaRPr sz="900">
              <a:solidFill>
                <a:schemeClr val="dk1"/>
              </a:solidFill>
              <a:latin typeface="Times New Roman"/>
              <a:ea typeface="Times New Roman"/>
              <a:cs typeface="Times New Roman"/>
              <a:sym typeface="Times New Roman"/>
            </a:endParaRPr>
          </a:p>
        </p:txBody>
      </p:sp>
      <p:pic>
        <p:nvPicPr>
          <p:cNvPr id="54" name="Google Shape;54;p1" descr="Hadoop MapReduce vs Spark: A Comprehensive Analysis"/>
          <p:cNvPicPr preferRelativeResize="0"/>
          <p:nvPr/>
        </p:nvPicPr>
        <p:blipFill rotWithShape="1">
          <a:blip r:embed="rId4">
            <a:alphaModFix/>
          </a:blip>
          <a:srcRect/>
          <a:stretch/>
        </p:blipFill>
        <p:spPr>
          <a:xfrm>
            <a:off x="0" y="-15904"/>
            <a:ext cx="9144000" cy="2544982"/>
          </a:xfrm>
          <a:prstGeom prst="rect">
            <a:avLst/>
          </a:prstGeom>
          <a:noFill/>
          <a:ln>
            <a:noFill/>
          </a:ln>
        </p:spPr>
      </p:pic>
      <p:sp>
        <p:nvSpPr>
          <p:cNvPr id="55" name="Google Shape;55;p1"/>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56" name="Google Shape;56;p1"/>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35" name="Google Shape;135;p10"/>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10</a:t>
            </a:fld>
            <a:endParaRPr/>
          </a:p>
        </p:txBody>
      </p:sp>
      <p:sp>
        <p:nvSpPr>
          <p:cNvPr id="136" name="Google Shape;136;p10"/>
          <p:cNvSpPr txBox="1"/>
          <p:nvPr/>
        </p:nvSpPr>
        <p:spPr>
          <a:xfrm>
            <a:off x="0" y="8614"/>
            <a:ext cx="51816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a:solidFill>
                  <a:schemeClr val="accent2"/>
                </a:solidFill>
                <a:latin typeface="Georgia"/>
                <a:ea typeface="Georgia"/>
                <a:cs typeface="Georgia"/>
                <a:sym typeface="Georgia"/>
              </a:rPr>
              <a:t>Shuffling and Sorting</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0"/>
          <p:cNvSpPr txBox="1"/>
          <p:nvPr/>
        </p:nvSpPr>
        <p:spPr>
          <a:xfrm>
            <a:off x="76200" y="1956094"/>
            <a:ext cx="8915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44444"/>
                </a:solidFill>
                <a:latin typeface="Times New Roman"/>
                <a:ea typeface="Times New Roman"/>
                <a:cs typeface="Times New Roman"/>
                <a:sym typeface="Times New Roman"/>
              </a:rPr>
              <a:t>Now, the output is Shuffled to the reduce node (which is a normal slave node but reduce phase will run here hence called as reducer node). The shuffling is the physical movement of the data which is done over the network. Once all the mappers are finished and their output is shuffled on the reducer nodes, then this intermediate output is merged and sorted, which is then provided as input to reduce phase</a:t>
            </a:r>
            <a:r>
              <a:rPr lang="en-US" sz="2400" b="0" i="0">
                <a:solidFill>
                  <a:srgbClr val="444444"/>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43" name="Google Shape;143;p11"/>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11</a:t>
            </a:fld>
            <a:endParaRPr/>
          </a:p>
        </p:txBody>
      </p:sp>
      <p:sp>
        <p:nvSpPr>
          <p:cNvPr id="144" name="Google Shape;144;p11"/>
          <p:cNvSpPr txBox="1"/>
          <p:nvPr/>
        </p:nvSpPr>
        <p:spPr>
          <a:xfrm>
            <a:off x="-76200" y="-76200"/>
            <a:ext cx="7543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REDUCER &amp; RECORD WRITER </a:t>
            </a:r>
            <a:endParaRPr sz="3200" b="1">
              <a:solidFill>
                <a:schemeClr val="accent2"/>
              </a:solidFill>
              <a:latin typeface="Times New Roman"/>
              <a:ea typeface="Times New Roman"/>
              <a:cs typeface="Times New Roman"/>
              <a:sym typeface="Times New Roman"/>
            </a:endParaRPr>
          </a:p>
        </p:txBody>
      </p:sp>
      <p:sp>
        <p:nvSpPr>
          <p:cNvPr id="145" name="Google Shape;145;p11"/>
          <p:cNvSpPr txBox="1"/>
          <p:nvPr/>
        </p:nvSpPr>
        <p:spPr>
          <a:xfrm>
            <a:off x="-1" y="1548330"/>
            <a:ext cx="8887079" cy="267765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444444"/>
              </a:buClr>
              <a:buSzPts val="2400"/>
              <a:buFont typeface="Arial"/>
              <a:buChar char="•"/>
            </a:pPr>
            <a:r>
              <a:rPr lang="en-US" sz="2400" b="1">
                <a:solidFill>
                  <a:srgbClr val="444444"/>
                </a:solidFill>
                <a:latin typeface="Times New Roman"/>
                <a:ea typeface="Times New Roman"/>
                <a:cs typeface="Times New Roman"/>
                <a:sym typeface="Times New Roman"/>
              </a:rPr>
              <a:t>Reducer </a:t>
            </a:r>
            <a:r>
              <a:rPr lang="en-US" sz="2400" b="1" i="0">
                <a:solidFill>
                  <a:srgbClr val="444444"/>
                </a:solidFill>
                <a:latin typeface="Times New Roman"/>
                <a:ea typeface="Times New Roman"/>
                <a:cs typeface="Times New Roman"/>
                <a:sym typeface="Times New Roman"/>
              </a:rPr>
              <a:t>takes the set of intermediate key-value pairs produced by the mappers as the input and then runs a reducer function on each of them to generate the output. The output of the reducer is the final output, which is stored in HDFS</a:t>
            </a:r>
            <a:endParaRPr/>
          </a:p>
          <a:p>
            <a:pPr marL="342900" marR="0" lvl="0" indent="-190500" algn="l" rtl="0">
              <a:spcBef>
                <a:spcPts val="0"/>
              </a:spcBef>
              <a:spcAft>
                <a:spcPts val="0"/>
              </a:spcAft>
              <a:buClr>
                <a:schemeClr val="dk1"/>
              </a:buClr>
              <a:buSzPts val="2400"/>
              <a:buFont typeface="Arial"/>
              <a:buNone/>
            </a:pPr>
            <a:endParaRPr sz="2400" b="1">
              <a:solidFill>
                <a:srgbClr val="444444"/>
              </a:solidFill>
              <a:latin typeface="Times New Roman"/>
              <a:ea typeface="Times New Roman"/>
              <a:cs typeface="Times New Roman"/>
              <a:sym typeface="Times New Roman"/>
            </a:endParaRPr>
          </a:p>
          <a:p>
            <a:pPr marL="342900" marR="0" lvl="0" indent="-342900" algn="l" rtl="0">
              <a:spcBef>
                <a:spcPts val="0"/>
              </a:spcBef>
              <a:spcAft>
                <a:spcPts val="0"/>
              </a:spcAft>
              <a:buClr>
                <a:srgbClr val="444444"/>
              </a:buClr>
              <a:buSzPts val="2400"/>
              <a:buFont typeface="Arial"/>
              <a:buChar char="•"/>
            </a:pPr>
            <a:r>
              <a:rPr lang="en-US" sz="2400" b="1">
                <a:solidFill>
                  <a:srgbClr val="444444"/>
                </a:solidFill>
                <a:latin typeface="Times New Roman"/>
                <a:ea typeface="Times New Roman"/>
                <a:cs typeface="Times New Roman"/>
                <a:sym typeface="Times New Roman"/>
              </a:rPr>
              <a:t>Record Writer  writes these output key-value pair from the Reducer phase to the output files</a:t>
            </a:r>
            <a:r>
              <a:rPr lang="en-US" sz="2400" b="1" i="0">
                <a:solidFill>
                  <a:srgbClr val="444444"/>
                </a:solidFill>
                <a:latin typeface="Georgia"/>
                <a:ea typeface="Georgia"/>
                <a:cs typeface="Georgia"/>
                <a:sym typeface="Georgia"/>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51" name="Google Shape;151;p12"/>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12</a:t>
            </a:fld>
            <a:endParaRPr/>
          </a:p>
        </p:txBody>
      </p:sp>
      <p:sp>
        <p:nvSpPr>
          <p:cNvPr id="152" name="Google Shape;152;p12"/>
          <p:cNvSpPr txBox="1"/>
          <p:nvPr/>
        </p:nvSpPr>
        <p:spPr>
          <a:xfrm>
            <a:off x="-51684" y="1676400"/>
            <a:ext cx="9043284"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44444"/>
                </a:solidFill>
                <a:latin typeface="Times New Roman"/>
                <a:ea typeface="Times New Roman"/>
                <a:cs typeface="Times New Roman"/>
                <a:sym typeface="Times New Roman"/>
              </a:rPr>
              <a:t>The way these output key-value pairs are written in output files by RecordWriter is determined by the OutputFormat. OutputFormat instances provided by the Hadoop are used to </a:t>
            </a:r>
            <a:r>
              <a:rPr lang="en-US" sz="2400" b="1">
                <a:solidFill>
                  <a:srgbClr val="444444"/>
                </a:solidFill>
                <a:latin typeface="Times New Roman"/>
                <a:ea typeface="Times New Roman"/>
                <a:cs typeface="Times New Roman"/>
                <a:sym typeface="Times New Roman"/>
              </a:rPr>
              <a:t>write files in HDFS </a:t>
            </a:r>
            <a:r>
              <a:rPr lang="en-US" sz="2400" b="1" i="0">
                <a:solidFill>
                  <a:srgbClr val="444444"/>
                </a:solidFill>
                <a:latin typeface="Times New Roman"/>
                <a:ea typeface="Times New Roman"/>
                <a:cs typeface="Times New Roman"/>
                <a:sym typeface="Times New Roman"/>
              </a:rPr>
              <a:t>or on the local disk. Thus the final output of reducer is written on HDFS by OutputFormat instances.</a:t>
            </a:r>
            <a:endParaRPr sz="2400" b="1">
              <a:solidFill>
                <a:schemeClr val="dk1"/>
              </a:solidFill>
              <a:latin typeface="Times New Roman"/>
              <a:ea typeface="Times New Roman"/>
              <a:cs typeface="Times New Roman"/>
              <a:sym typeface="Times New Roman"/>
            </a:endParaRPr>
          </a:p>
        </p:txBody>
      </p:sp>
      <p:sp>
        <p:nvSpPr>
          <p:cNvPr id="153" name="Google Shape;153;p12"/>
          <p:cNvSpPr txBox="1"/>
          <p:nvPr/>
        </p:nvSpPr>
        <p:spPr>
          <a:xfrm>
            <a:off x="-51684" y="18394"/>
            <a:ext cx="45958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a:solidFill>
                  <a:schemeClr val="accent2"/>
                </a:solidFill>
                <a:latin typeface="Times New Roman"/>
                <a:ea typeface="Times New Roman"/>
                <a:cs typeface="Times New Roman"/>
                <a:sym typeface="Times New Roman"/>
              </a:rPr>
              <a:t>OUTPUT FORMAT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p:nvPr/>
        </p:nvSpPr>
        <p:spPr>
          <a:xfrm>
            <a:off x="3155919" y="5811156"/>
            <a:ext cx="1000030" cy="11144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59" name="Google Shape;159;p13"/>
          <p:cNvSpPr/>
          <p:nvPr/>
        </p:nvSpPr>
        <p:spPr>
          <a:xfrm>
            <a:off x="7659435" y="5811156"/>
            <a:ext cx="114490" cy="8762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60" name="Google Shape;160;p13"/>
          <p:cNvSpPr/>
          <p:nvPr/>
        </p:nvSpPr>
        <p:spPr>
          <a:xfrm>
            <a:off x="3035426" y="3901630"/>
            <a:ext cx="322898" cy="291465"/>
          </a:xfrm>
          <a:custGeom>
            <a:avLst/>
            <a:gdLst/>
            <a:ahLst/>
            <a:cxnLst/>
            <a:rect l="l" t="t" r="r" b="b"/>
            <a:pathLst>
              <a:path w="430530" h="388620" extrusionOk="0">
                <a:moveTo>
                  <a:pt x="397763" y="0"/>
                </a:moveTo>
                <a:lnTo>
                  <a:pt x="354583" y="13462"/>
                </a:lnTo>
                <a:lnTo>
                  <a:pt x="335914" y="29463"/>
                </a:lnTo>
                <a:lnTo>
                  <a:pt x="360044" y="234061"/>
                </a:lnTo>
                <a:lnTo>
                  <a:pt x="360806" y="237617"/>
                </a:lnTo>
                <a:lnTo>
                  <a:pt x="236727" y="69468"/>
                </a:lnTo>
                <a:lnTo>
                  <a:pt x="233806" y="67182"/>
                </a:lnTo>
                <a:lnTo>
                  <a:pt x="229996" y="65658"/>
                </a:lnTo>
                <a:lnTo>
                  <a:pt x="224408" y="66039"/>
                </a:lnTo>
                <a:lnTo>
                  <a:pt x="178688" y="82803"/>
                </a:lnTo>
                <a:lnTo>
                  <a:pt x="168909" y="94487"/>
                </a:lnTo>
                <a:lnTo>
                  <a:pt x="169163" y="99187"/>
                </a:lnTo>
                <a:lnTo>
                  <a:pt x="193928" y="298831"/>
                </a:lnTo>
                <a:lnTo>
                  <a:pt x="194690" y="302387"/>
                </a:lnTo>
                <a:lnTo>
                  <a:pt x="192786" y="299212"/>
                </a:lnTo>
                <a:lnTo>
                  <a:pt x="71500" y="134746"/>
                </a:lnTo>
                <a:lnTo>
                  <a:pt x="68325" y="131952"/>
                </a:lnTo>
                <a:lnTo>
                  <a:pt x="64388" y="130175"/>
                </a:lnTo>
                <a:lnTo>
                  <a:pt x="58546" y="130428"/>
                </a:lnTo>
                <a:lnTo>
                  <a:pt x="10413" y="148336"/>
                </a:lnTo>
                <a:lnTo>
                  <a:pt x="0" y="159512"/>
                </a:lnTo>
                <a:lnTo>
                  <a:pt x="762" y="163194"/>
                </a:lnTo>
                <a:lnTo>
                  <a:pt x="167131" y="382905"/>
                </a:lnTo>
                <a:lnTo>
                  <a:pt x="176656" y="388238"/>
                </a:lnTo>
                <a:lnTo>
                  <a:pt x="184022" y="387984"/>
                </a:lnTo>
                <a:lnTo>
                  <a:pt x="226187" y="373761"/>
                </a:lnTo>
                <a:lnTo>
                  <a:pt x="257682" y="350774"/>
                </a:lnTo>
                <a:lnTo>
                  <a:pt x="257809" y="347852"/>
                </a:lnTo>
                <a:lnTo>
                  <a:pt x="236600" y="176402"/>
                </a:lnTo>
                <a:lnTo>
                  <a:pt x="238125" y="178688"/>
                </a:lnTo>
                <a:lnTo>
                  <a:pt x="340232" y="315468"/>
                </a:lnTo>
                <a:lnTo>
                  <a:pt x="342264" y="317500"/>
                </a:lnTo>
                <a:lnTo>
                  <a:pt x="346709" y="320167"/>
                </a:lnTo>
                <a:lnTo>
                  <a:pt x="349631" y="320801"/>
                </a:lnTo>
                <a:lnTo>
                  <a:pt x="356996" y="320548"/>
                </a:lnTo>
                <a:lnTo>
                  <a:pt x="406526" y="303275"/>
                </a:lnTo>
                <a:lnTo>
                  <a:pt x="430149" y="280669"/>
                </a:lnTo>
                <a:lnTo>
                  <a:pt x="408686" y="27558"/>
                </a:lnTo>
                <a:lnTo>
                  <a:pt x="407288" y="16890"/>
                </a:lnTo>
                <a:lnTo>
                  <a:pt x="406145" y="10540"/>
                </a:lnTo>
                <a:lnTo>
                  <a:pt x="404621" y="5842"/>
                </a:lnTo>
                <a:lnTo>
                  <a:pt x="401319" y="1524"/>
                </a:lnTo>
                <a:lnTo>
                  <a:pt x="397763" y="0"/>
                </a:lnTo>
                <a:close/>
              </a:path>
            </a:pathLst>
          </a:custGeom>
          <a:solidFill>
            <a:srgbClr val="BDBD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61" name="Google Shape;161;p13"/>
          <p:cNvSpPr/>
          <p:nvPr/>
        </p:nvSpPr>
        <p:spPr>
          <a:xfrm>
            <a:off x="3354897" y="3652648"/>
            <a:ext cx="642461" cy="415766"/>
          </a:xfrm>
          <a:custGeom>
            <a:avLst/>
            <a:gdLst/>
            <a:ahLst/>
            <a:cxnLst/>
            <a:rect l="l" t="t" r="r" b="b"/>
            <a:pathLst>
              <a:path w="856614" h="554354" extrusionOk="0">
                <a:moveTo>
                  <a:pt x="430149" y="446659"/>
                </a:moveTo>
                <a:lnTo>
                  <a:pt x="408051" y="187452"/>
                </a:lnTo>
                <a:lnTo>
                  <a:pt x="397764" y="165989"/>
                </a:lnTo>
                <a:lnTo>
                  <a:pt x="392176" y="166370"/>
                </a:lnTo>
                <a:lnTo>
                  <a:pt x="350266" y="181483"/>
                </a:lnTo>
                <a:lnTo>
                  <a:pt x="335915" y="195453"/>
                </a:lnTo>
                <a:lnTo>
                  <a:pt x="360045" y="400050"/>
                </a:lnTo>
                <a:lnTo>
                  <a:pt x="360807" y="403606"/>
                </a:lnTo>
                <a:lnTo>
                  <a:pt x="236855" y="235458"/>
                </a:lnTo>
                <a:lnTo>
                  <a:pt x="233807" y="233172"/>
                </a:lnTo>
                <a:lnTo>
                  <a:pt x="230124" y="231648"/>
                </a:lnTo>
                <a:lnTo>
                  <a:pt x="224409" y="232029"/>
                </a:lnTo>
                <a:lnTo>
                  <a:pt x="178689" y="248793"/>
                </a:lnTo>
                <a:lnTo>
                  <a:pt x="169037" y="260477"/>
                </a:lnTo>
                <a:lnTo>
                  <a:pt x="169164" y="265176"/>
                </a:lnTo>
                <a:lnTo>
                  <a:pt x="193929" y="464820"/>
                </a:lnTo>
                <a:lnTo>
                  <a:pt x="194691" y="468376"/>
                </a:lnTo>
                <a:lnTo>
                  <a:pt x="192786" y="465201"/>
                </a:lnTo>
                <a:lnTo>
                  <a:pt x="71501" y="300736"/>
                </a:lnTo>
                <a:lnTo>
                  <a:pt x="68326" y="297942"/>
                </a:lnTo>
                <a:lnTo>
                  <a:pt x="64516" y="296164"/>
                </a:lnTo>
                <a:lnTo>
                  <a:pt x="58547" y="296418"/>
                </a:lnTo>
                <a:lnTo>
                  <a:pt x="19177" y="310134"/>
                </a:lnTo>
                <a:lnTo>
                  <a:pt x="0" y="325501"/>
                </a:lnTo>
                <a:lnTo>
                  <a:pt x="889" y="329184"/>
                </a:lnTo>
                <a:lnTo>
                  <a:pt x="167132" y="548894"/>
                </a:lnTo>
                <a:lnTo>
                  <a:pt x="176657" y="554228"/>
                </a:lnTo>
                <a:lnTo>
                  <a:pt x="184023" y="553974"/>
                </a:lnTo>
                <a:lnTo>
                  <a:pt x="226187" y="539750"/>
                </a:lnTo>
                <a:lnTo>
                  <a:pt x="257810" y="516763"/>
                </a:lnTo>
                <a:lnTo>
                  <a:pt x="257810" y="513715"/>
                </a:lnTo>
                <a:lnTo>
                  <a:pt x="237109" y="345059"/>
                </a:lnTo>
                <a:lnTo>
                  <a:pt x="236601" y="342392"/>
                </a:lnTo>
                <a:lnTo>
                  <a:pt x="238125" y="344678"/>
                </a:lnTo>
                <a:lnTo>
                  <a:pt x="340233" y="481457"/>
                </a:lnTo>
                <a:lnTo>
                  <a:pt x="342265" y="483489"/>
                </a:lnTo>
                <a:lnTo>
                  <a:pt x="346824" y="486156"/>
                </a:lnTo>
                <a:lnTo>
                  <a:pt x="349758" y="486791"/>
                </a:lnTo>
                <a:lnTo>
                  <a:pt x="357111" y="486537"/>
                </a:lnTo>
                <a:lnTo>
                  <a:pt x="406527" y="469265"/>
                </a:lnTo>
                <a:lnTo>
                  <a:pt x="430022" y="449580"/>
                </a:lnTo>
                <a:lnTo>
                  <a:pt x="430149" y="446659"/>
                </a:lnTo>
                <a:close/>
              </a:path>
              <a:path w="856614" h="554354" extrusionOk="0">
                <a:moveTo>
                  <a:pt x="856234" y="280670"/>
                </a:moveTo>
                <a:lnTo>
                  <a:pt x="834009" y="21463"/>
                </a:lnTo>
                <a:lnTo>
                  <a:pt x="823722" y="0"/>
                </a:lnTo>
                <a:lnTo>
                  <a:pt x="818134" y="381"/>
                </a:lnTo>
                <a:lnTo>
                  <a:pt x="780542" y="13462"/>
                </a:lnTo>
                <a:lnTo>
                  <a:pt x="761873" y="29464"/>
                </a:lnTo>
                <a:lnTo>
                  <a:pt x="786003" y="234061"/>
                </a:lnTo>
                <a:lnTo>
                  <a:pt x="786765" y="237617"/>
                </a:lnTo>
                <a:lnTo>
                  <a:pt x="662813" y="69469"/>
                </a:lnTo>
                <a:lnTo>
                  <a:pt x="659892" y="67183"/>
                </a:lnTo>
                <a:lnTo>
                  <a:pt x="656082" y="65659"/>
                </a:lnTo>
                <a:lnTo>
                  <a:pt x="653288" y="65786"/>
                </a:lnTo>
                <a:lnTo>
                  <a:pt x="613156" y="78613"/>
                </a:lnTo>
                <a:lnTo>
                  <a:pt x="594995" y="94488"/>
                </a:lnTo>
                <a:lnTo>
                  <a:pt x="595249" y="99187"/>
                </a:lnTo>
                <a:lnTo>
                  <a:pt x="619887" y="298831"/>
                </a:lnTo>
                <a:lnTo>
                  <a:pt x="620649" y="302387"/>
                </a:lnTo>
                <a:lnTo>
                  <a:pt x="618871" y="299212"/>
                </a:lnTo>
                <a:lnTo>
                  <a:pt x="497586" y="134620"/>
                </a:lnTo>
                <a:lnTo>
                  <a:pt x="494411" y="131953"/>
                </a:lnTo>
                <a:lnTo>
                  <a:pt x="490474" y="130175"/>
                </a:lnTo>
                <a:lnTo>
                  <a:pt x="484505" y="130429"/>
                </a:lnTo>
                <a:lnTo>
                  <a:pt x="440817" y="146177"/>
                </a:lnTo>
                <a:lnTo>
                  <a:pt x="425958" y="159512"/>
                </a:lnTo>
                <a:lnTo>
                  <a:pt x="426847" y="163195"/>
                </a:lnTo>
                <a:lnTo>
                  <a:pt x="428879" y="167640"/>
                </a:lnTo>
                <a:lnTo>
                  <a:pt x="432181" y="173355"/>
                </a:lnTo>
                <a:lnTo>
                  <a:pt x="434848" y="177165"/>
                </a:lnTo>
                <a:lnTo>
                  <a:pt x="438658" y="181864"/>
                </a:lnTo>
                <a:lnTo>
                  <a:pt x="593217" y="382905"/>
                </a:lnTo>
                <a:lnTo>
                  <a:pt x="595249" y="384937"/>
                </a:lnTo>
                <a:lnTo>
                  <a:pt x="599694" y="387604"/>
                </a:lnTo>
                <a:lnTo>
                  <a:pt x="602615" y="388239"/>
                </a:lnTo>
                <a:lnTo>
                  <a:pt x="609981" y="387985"/>
                </a:lnTo>
                <a:lnTo>
                  <a:pt x="652272" y="373761"/>
                </a:lnTo>
                <a:lnTo>
                  <a:pt x="683768" y="350774"/>
                </a:lnTo>
                <a:lnTo>
                  <a:pt x="683895" y="347726"/>
                </a:lnTo>
                <a:lnTo>
                  <a:pt x="662686" y="176403"/>
                </a:lnTo>
                <a:lnTo>
                  <a:pt x="664210" y="178689"/>
                </a:lnTo>
                <a:lnTo>
                  <a:pt x="764413" y="312801"/>
                </a:lnTo>
                <a:lnTo>
                  <a:pt x="766191" y="315468"/>
                </a:lnTo>
                <a:lnTo>
                  <a:pt x="768350" y="317500"/>
                </a:lnTo>
                <a:lnTo>
                  <a:pt x="772795" y="320167"/>
                </a:lnTo>
                <a:lnTo>
                  <a:pt x="775716" y="320802"/>
                </a:lnTo>
                <a:lnTo>
                  <a:pt x="783082" y="320548"/>
                </a:lnTo>
                <a:lnTo>
                  <a:pt x="832612" y="303276"/>
                </a:lnTo>
                <a:lnTo>
                  <a:pt x="855980" y="283591"/>
                </a:lnTo>
                <a:lnTo>
                  <a:pt x="856234" y="280670"/>
                </a:lnTo>
                <a:close/>
              </a:path>
            </a:pathLst>
          </a:custGeom>
          <a:solidFill>
            <a:srgbClr val="BDBD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nvGrpSpPr>
          <p:cNvPr id="162" name="Google Shape;162;p13"/>
          <p:cNvGrpSpPr/>
          <p:nvPr/>
        </p:nvGrpSpPr>
        <p:grpSpPr>
          <a:xfrm>
            <a:off x="4045744" y="2905315"/>
            <a:ext cx="1939003" cy="936307"/>
            <a:chOff x="3870325" y="2730754"/>
            <a:chExt cx="2585337" cy="1248409"/>
          </a:xfrm>
        </p:grpSpPr>
        <p:sp>
          <p:nvSpPr>
            <p:cNvPr id="163" name="Google Shape;163;p13"/>
            <p:cNvSpPr/>
            <p:nvPr/>
          </p:nvSpPr>
          <p:spPr>
            <a:xfrm>
              <a:off x="6106922" y="3010535"/>
              <a:ext cx="94614" cy="9715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64" name="Google Shape;164;p13"/>
            <p:cNvSpPr/>
            <p:nvPr/>
          </p:nvSpPr>
          <p:spPr>
            <a:xfrm>
              <a:off x="3870325" y="2875407"/>
              <a:ext cx="2200275" cy="1103756"/>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65" name="Google Shape;165;p13"/>
            <p:cNvSpPr/>
            <p:nvPr/>
          </p:nvSpPr>
          <p:spPr>
            <a:xfrm>
              <a:off x="6199758" y="2730754"/>
              <a:ext cx="255904" cy="301625"/>
            </a:xfrm>
            <a:custGeom>
              <a:avLst/>
              <a:gdLst/>
              <a:ahLst/>
              <a:cxnLst/>
              <a:rect l="l" t="t" r="r" b="b"/>
              <a:pathLst>
                <a:path w="255904" h="301625" extrusionOk="0">
                  <a:moveTo>
                    <a:pt x="135762" y="0"/>
                  </a:moveTo>
                  <a:lnTo>
                    <a:pt x="91566" y="6350"/>
                  </a:lnTo>
                  <a:lnTo>
                    <a:pt x="47116" y="29591"/>
                  </a:lnTo>
                  <a:lnTo>
                    <a:pt x="13969" y="67310"/>
                  </a:lnTo>
                  <a:lnTo>
                    <a:pt x="1142" y="107442"/>
                  </a:lnTo>
                  <a:lnTo>
                    <a:pt x="0" y="120396"/>
                  </a:lnTo>
                  <a:lnTo>
                    <a:pt x="0" y="133985"/>
                  </a:lnTo>
                  <a:lnTo>
                    <a:pt x="6985" y="175513"/>
                  </a:lnTo>
                  <a:lnTo>
                    <a:pt x="20319" y="212851"/>
                  </a:lnTo>
                  <a:lnTo>
                    <a:pt x="38735" y="246507"/>
                  </a:lnTo>
                  <a:lnTo>
                    <a:pt x="64388" y="275463"/>
                  </a:lnTo>
                  <a:lnTo>
                    <a:pt x="106299" y="297815"/>
                  </a:lnTo>
                  <a:lnTo>
                    <a:pt x="131952" y="301117"/>
                  </a:lnTo>
                  <a:lnTo>
                    <a:pt x="136143" y="301117"/>
                  </a:lnTo>
                  <a:lnTo>
                    <a:pt x="186054" y="290322"/>
                  </a:lnTo>
                  <a:lnTo>
                    <a:pt x="224154" y="268986"/>
                  </a:lnTo>
                  <a:lnTo>
                    <a:pt x="252094" y="239395"/>
                  </a:lnTo>
                  <a:lnTo>
                    <a:pt x="255777" y="229488"/>
                  </a:lnTo>
                  <a:lnTo>
                    <a:pt x="255777" y="225806"/>
                  </a:lnTo>
                  <a:lnTo>
                    <a:pt x="240664" y="184023"/>
                  </a:lnTo>
                  <a:lnTo>
                    <a:pt x="218439" y="186944"/>
                  </a:lnTo>
                  <a:lnTo>
                    <a:pt x="207644" y="202946"/>
                  </a:lnTo>
                  <a:lnTo>
                    <a:pt x="173862" y="227965"/>
                  </a:lnTo>
                  <a:lnTo>
                    <a:pt x="147065" y="232537"/>
                  </a:lnTo>
                  <a:lnTo>
                    <a:pt x="138556" y="231901"/>
                  </a:lnTo>
                  <a:lnTo>
                    <a:pt x="102742" y="202692"/>
                  </a:lnTo>
                  <a:lnTo>
                    <a:pt x="82803" y="162051"/>
                  </a:lnTo>
                  <a:lnTo>
                    <a:pt x="74167" y="123062"/>
                  </a:lnTo>
                  <a:lnTo>
                    <a:pt x="74294" y="112013"/>
                  </a:lnTo>
                  <a:lnTo>
                    <a:pt x="96900" y="71120"/>
                  </a:lnTo>
                  <a:lnTo>
                    <a:pt x="134619" y="59309"/>
                  </a:lnTo>
                  <a:lnTo>
                    <a:pt x="142366" y="59309"/>
                  </a:lnTo>
                  <a:lnTo>
                    <a:pt x="149225" y="59944"/>
                  </a:lnTo>
                  <a:lnTo>
                    <a:pt x="166496" y="63626"/>
                  </a:lnTo>
                  <a:lnTo>
                    <a:pt x="175513" y="66167"/>
                  </a:lnTo>
                  <a:lnTo>
                    <a:pt x="179324" y="66167"/>
                  </a:lnTo>
                  <a:lnTo>
                    <a:pt x="185546" y="63754"/>
                  </a:lnTo>
                  <a:lnTo>
                    <a:pt x="187070" y="60579"/>
                  </a:lnTo>
                  <a:lnTo>
                    <a:pt x="187325" y="50546"/>
                  </a:lnTo>
                  <a:lnTo>
                    <a:pt x="185292" y="42545"/>
                  </a:lnTo>
                  <a:lnTo>
                    <a:pt x="167766" y="7874"/>
                  </a:lnTo>
                  <a:lnTo>
                    <a:pt x="142366" y="381"/>
                  </a:lnTo>
                  <a:lnTo>
                    <a:pt x="135762" y="0"/>
                  </a:lnTo>
                  <a:close/>
                </a:path>
              </a:pathLst>
            </a:custGeom>
            <a:solidFill>
              <a:srgbClr val="BDBD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
        <p:nvSpPr>
          <p:cNvPr id="166" name="Google Shape;166;p13"/>
          <p:cNvSpPr/>
          <p:nvPr/>
        </p:nvSpPr>
        <p:spPr>
          <a:xfrm>
            <a:off x="5969033" y="2691002"/>
            <a:ext cx="582454" cy="370523"/>
          </a:xfrm>
          <a:custGeom>
            <a:avLst/>
            <a:gdLst/>
            <a:ahLst/>
            <a:cxnLst/>
            <a:rect l="l" t="t" r="r" b="b"/>
            <a:pathLst>
              <a:path w="776604" h="494030" extrusionOk="0">
                <a:moveTo>
                  <a:pt x="291846" y="359791"/>
                </a:moveTo>
                <a:lnTo>
                  <a:pt x="285750" y="310896"/>
                </a:lnTo>
                <a:lnTo>
                  <a:pt x="272161" y="272923"/>
                </a:lnTo>
                <a:lnTo>
                  <a:pt x="246888" y="230124"/>
                </a:lnTo>
                <a:lnTo>
                  <a:pt x="217538" y="202933"/>
                </a:lnTo>
                <a:lnTo>
                  <a:pt x="217538" y="371602"/>
                </a:lnTo>
                <a:lnTo>
                  <a:pt x="215887" y="383413"/>
                </a:lnTo>
                <a:lnTo>
                  <a:pt x="190119" y="417957"/>
                </a:lnTo>
                <a:lnTo>
                  <a:pt x="158369" y="428752"/>
                </a:lnTo>
                <a:lnTo>
                  <a:pt x="146685" y="428752"/>
                </a:lnTo>
                <a:lnTo>
                  <a:pt x="108966" y="406273"/>
                </a:lnTo>
                <a:lnTo>
                  <a:pt x="84836" y="362966"/>
                </a:lnTo>
                <a:lnTo>
                  <a:pt x="74295" y="320421"/>
                </a:lnTo>
                <a:lnTo>
                  <a:pt x="74168" y="307594"/>
                </a:lnTo>
                <a:lnTo>
                  <a:pt x="75946" y="295656"/>
                </a:lnTo>
                <a:lnTo>
                  <a:pt x="101346" y="261239"/>
                </a:lnTo>
                <a:lnTo>
                  <a:pt x="133464" y="250317"/>
                </a:lnTo>
                <a:lnTo>
                  <a:pt x="145034" y="250444"/>
                </a:lnTo>
                <a:lnTo>
                  <a:pt x="182740" y="272923"/>
                </a:lnTo>
                <a:lnTo>
                  <a:pt x="206629" y="316484"/>
                </a:lnTo>
                <a:lnTo>
                  <a:pt x="217538" y="371602"/>
                </a:lnTo>
                <a:lnTo>
                  <a:pt x="217538" y="202933"/>
                </a:lnTo>
                <a:lnTo>
                  <a:pt x="181737" y="187960"/>
                </a:lnTo>
                <a:lnTo>
                  <a:pt x="155689" y="185674"/>
                </a:lnTo>
                <a:lnTo>
                  <a:pt x="144907" y="186309"/>
                </a:lnTo>
                <a:lnTo>
                  <a:pt x="94488" y="199136"/>
                </a:lnTo>
                <a:lnTo>
                  <a:pt x="57785" y="217805"/>
                </a:lnTo>
                <a:lnTo>
                  <a:pt x="26924" y="245491"/>
                </a:lnTo>
                <a:lnTo>
                  <a:pt x="6350" y="282575"/>
                </a:lnTo>
                <a:lnTo>
                  <a:pt x="0" y="319659"/>
                </a:lnTo>
                <a:lnTo>
                  <a:pt x="127" y="332867"/>
                </a:lnTo>
                <a:lnTo>
                  <a:pt x="9652" y="381254"/>
                </a:lnTo>
                <a:lnTo>
                  <a:pt x="25146" y="418338"/>
                </a:lnTo>
                <a:lnTo>
                  <a:pt x="54991" y="460883"/>
                </a:lnTo>
                <a:lnTo>
                  <a:pt x="97917" y="488061"/>
                </a:lnTo>
                <a:lnTo>
                  <a:pt x="136144" y="493776"/>
                </a:lnTo>
                <a:lnTo>
                  <a:pt x="146685" y="493141"/>
                </a:lnTo>
                <a:lnTo>
                  <a:pt x="197104" y="480568"/>
                </a:lnTo>
                <a:lnTo>
                  <a:pt x="233934" y="461772"/>
                </a:lnTo>
                <a:lnTo>
                  <a:pt x="264922" y="433959"/>
                </a:lnTo>
                <a:lnTo>
                  <a:pt x="288798" y="384937"/>
                </a:lnTo>
                <a:lnTo>
                  <a:pt x="290957" y="372491"/>
                </a:lnTo>
                <a:lnTo>
                  <a:pt x="291846" y="359791"/>
                </a:lnTo>
                <a:close/>
              </a:path>
              <a:path w="776604" h="494030" extrusionOk="0">
                <a:moveTo>
                  <a:pt x="776097" y="240665"/>
                </a:moveTo>
                <a:lnTo>
                  <a:pt x="713613" y="78613"/>
                </a:lnTo>
                <a:lnTo>
                  <a:pt x="693420" y="39878"/>
                </a:lnTo>
                <a:lnTo>
                  <a:pt x="665480" y="12319"/>
                </a:lnTo>
                <a:lnTo>
                  <a:pt x="622300" y="0"/>
                </a:lnTo>
                <a:lnTo>
                  <a:pt x="610362" y="1016"/>
                </a:lnTo>
                <a:lnTo>
                  <a:pt x="570611" y="14605"/>
                </a:lnTo>
                <a:lnTo>
                  <a:pt x="538099" y="46228"/>
                </a:lnTo>
                <a:lnTo>
                  <a:pt x="517271" y="86487"/>
                </a:lnTo>
                <a:lnTo>
                  <a:pt x="511429" y="80899"/>
                </a:lnTo>
                <a:lnTo>
                  <a:pt x="476377" y="64516"/>
                </a:lnTo>
                <a:lnTo>
                  <a:pt x="463931" y="63246"/>
                </a:lnTo>
                <a:lnTo>
                  <a:pt x="450977" y="63881"/>
                </a:lnTo>
                <a:lnTo>
                  <a:pt x="414020" y="75184"/>
                </a:lnTo>
                <a:lnTo>
                  <a:pt x="384048" y="99060"/>
                </a:lnTo>
                <a:lnTo>
                  <a:pt x="361569" y="135382"/>
                </a:lnTo>
                <a:lnTo>
                  <a:pt x="356108" y="148336"/>
                </a:lnTo>
                <a:lnTo>
                  <a:pt x="344932" y="119761"/>
                </a:lnTo>
                <a:lnTo>
                  <a:pt x="343154" y="116459"/>
                </a:lnTo>
                <a:lnTo>
                  <a:pt x="340233" y="114427"/>
                </a:lnTo>
                <a:lnTo>
                  <a:pt x="335788" y="113792"/>
                </a:lnTo>
                <a:lnTo>
                  <a:pt x="333248" y="113665"/>
                </a:lnTo>
                <a:lnTo>
                  <a:pt x="330073" y="114173"/>
                </a:lnTo>
                <a:lnTo>
                  <a:pt x="288544" y="132207"/>
                </a:lnTo>
                <a:lnTo>
                  <a:pt x="284480" y="139319"/>
                </a:lnTo>
                <a:lnTo>
                  <a:pt x="285369" y="143002"/>
                </a:lnTo>
                <a:lnTo>
                  <a:pt x="382524" y="392176"/>
                </a:lnTo>
                <a:lnTo>
                  <a:pt x="385318" y="394589"/>
                </a:lnTo>
                <a:lnTo>
                  <a:pt x="389255" y="395986"/>
                </a:lnTo>
                <a:lnTo>
                  <a:pt x="395351" y="395732"/>
                </a:lnTo>
                <a:lnTo>
                  <a:pt x="433451" y="382778"/>
                </a:lnTo>
                <a:lnTo>
                  <a:pt x="452374" y="366776"/>
                </a:lnTo>
                <a:lnTo>
                  <a:pt x="451612" y="363093"/>
                </a:lnTo>
                <a:lnTo>
                  <a:pt x="387604" y="198628"/>
                </a:lnTo>
                <a:lnTo>
                  <a:pt x="393827" y="180848"/>
                </a:lnTo>
                <a:lnTo>
                  <a:pt x="415290" y="146177"/>
                </a:lnTo>
                <a:lnTo>
                  <a:pt x="438785" y="136525"/>
                </a:lnTo>
                <a:lnTo>
                  <a:pt x="450850" y="138049"/>
                </a:lnTo>
                <a:lnTo>
                  <a:pt x="479552" y="164973"/>
                </a:lnTo>
                <a:lnTo>
                  <a:pt x="544449" y="329057"/>
                </a:lnTo>
                <a:lnTo>
                  <a:pt x="547243" y="331470"/>
                </a:lnTo>
                <a:lnTo>
                  <a:pt x="551307" y="332867"/>
                </a:lnTo>
                <a:lnTo>
                  <a:pt x="557403" y="332613"/>
                </a:lnTo>
                <a:lnTo>
                  <a:pt x="565785" y="330708"/>
                </a:lnTo>
                <a:lnTo>
                  <a:pt x="606933" y="313309"/>
                </a:lnTo>
                <a:lnTo>
                  <a:pt x="614172" y="303784"/>
                </a:lnTo>
                <a:lnTo>
                  <a:pt x="613283" y="300101"/>
                </a:lnTo>
                <a:lnTo>
                  <a:pt x="549275" y="135636"/>
                </a:lnTo>
                <a:lnTo>
                  <a:pt x="550799" y="130810"/>
                </a:lnTo>
                <a:lnTo>
                  <a:pt x="568198" y="93091"/>
                </a:lnTo>
                <a:lnTo>
                  <a:pt x="600583" y="73406"/>
                </a:lnTo>
                <a:lnTo>
                  <a:pt x="612521" y="74930"/>
                </a:lnTo>
                <a:lnTo>
                  <a:pt x="641477" y="101854"/>
                </a:lnTo>
                <a:lnTo>
                  <a:pt x="706374" y="266065"/>
                </a:lnTo>
                <a:lnTo>
                  <a:pt x="709041" y="268478"/>
                </a:lnTo>
                <a:lnTo>
                  <a:pt x="712978" y="269875"/>
                </a:lnTo>
                <a:lnTo>
                  <a:pt x="719074" y="269621"/>
                </a:lnTo>
                <a:lnTo>
                  <a:pt x="722884" y="268859"/>
                </a:lnTo>
                <a:lnTo>
                  <a:pt x="761619" y="254381"/>
                </a:lnTo>
                <a:lnTo>
                  <a:pt x="769112" y="250063"/>
                </a:lnTo>
                <a:lnTo>
                  <a:pt x="776097" y="240665"/>
                </a:lnTo>
                <a:close/>
              </a:path>
            </a:pathLst>
          </a:custGeom>
          <a:solidFill>
            <a:srgbClr val="BDBD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67" name="Google Shape;167;p13"/>
          <p:cNvSpPr txBox="1">
            <a:spLocks noGrp="1"/>
          </p:cNvSpPr>
          <p:nvPr>
            <p:ph type="title"/>
          </p:nvPr>
        </p:nvSpPr>
        <p:spPr>
          <a:xfrm>
            <a:off x="76200" y="76200"/>
            <a:ext cx="5226617" cy="501580"/>
          </a:xfrm>
          <a:prstGeom prst="rect">
            <a:avLst/>
          </a:prstGeom>
          <a:noFill/>
          <a:ln>
            <a:noFill/>
          </a:ln>
        </p:spPr>
        <p:txBody>
          <a:bodyPr spcFirstLastPara="1" wrap="square" lIns="0" tIns="9025" rIns="0" bIns="0" anchor="t" anchorCtr="0">
            <a:spAutoFit/>
          </a:bodyPr>
          <a:lstStyle/>
          <a:p>
            <a:pPr marL="9525" lvl="0" indent="0" algn="l" rtl="0">
              <a:spcBef>
                <a:spcPts val="0"/>
              </a:spcBef>
              <a:spcAft>
                <a:spcPts val="0"/>
              </a:spcAft>
              <a:buNone/>
            </a:pPr>
            <a:r>
              <a:rPr lang="en-US" sz="3200">
                <a:solidFill>
                  <a:schemeClr val="accent2"/>
                </a:solidFill>
                <a:latin typeface="Times New Roman"/>
                <a:ea typeface="Times New Roman"/>
                <a:cs typeface="Times New Roman"/>
                <a:sym typeface="Times New Roman"/>
              </a:rPr>
              <a:t>Input split size</a:t>
            </a:r>
            <a:endParaRPr sz="3200">
              <a:solidFill>
                <a:schemeClr val="accent2"/>
              </a:solidFill>
              <a:latin typeface="Times New Roman"/>
              <a:ea typeface="Times New Roman"/>
              <a:cs typeface="Times New Roman"/>
              <a:sym typeface="Times New Roman"/>
            </a:endParaRPr>
          </a:p>
        </p:txBody>
      </p:sp>
      <p:graphicFrame>
        <p:nvGraphicFramePr>
          <p:cNvPr id="168" name="Google Shape;168;p13"/>
          <p:cNvGraphicFramePr/>
          <p:nvPr/>
        </p:nvGraphicFramePr>
        <p:xfrm>
          <a:off x="152400" y="2057400"/>
          <a:ext cx="8915400" cy="3581400"/>
        </p:xfrm>
        <a:graphic>
          <a:graphicData uri="http://schemas.openxmlformats.org/drawingml/2006/table">
            <a:tbl>
              <a:tblPr firstRow="1" bandRow="1">
                <a:noFill/>
                <a:tableStyleId>{95E8F7AB-F037-49E8-9022-9428F75FD4AF}</a:tableStyleId>
              </a:tblPr>
              <a:tblGrid>
                <a:gridCol w="2445825">
                  <a:extLst>
                    <a:ext uri="{9D8B030D-6E8A-4147-A177-3AD203B41FA5}">
                      <a16:colId xmlns:a16="http://schemas.microsoft.com/office/drawing/2014/main" val="20000"/>
                    </a:ext>
                  </a:extLst>
                </a:gridCol>
                <a:gridCol w="2761400">
                  <a:extLst>
                    <a:ext uri="{9D8B030D-6E8A-4147-A177-3AD203B41FA5}">
                      <a16:colId xmlns:a16="http://schemas.microsoft.com/office/drawing/2014/main" val="20001"/>
                    </a:ext>
                  </a:extLst>
                </a:gridCol>
                <a:gridCol w="1893525">
                  <a:extLst>
                    <a:ext uri="{9D8B030D-6E8A-4147-A177-3AD203B41FA5}">
                      <a16:colId xmlns:a16="http://schemas.microsoft.com/office/drawing/2014/main" val="20002"/>
                    </a:ext>
                  </a:extLst>
                </a:gridCol>
                <a:gridCol w="1814650">
                  <a:extLst>
                    <a:ext uri="{9D8B030D-6E8A-4147-A177-3AD203B41FA5}">
                      <a16:colId xmlns:a16="http://schemas.microsoft.com/office/drawing/2014/main" val="20003"/>
                    </a:ext>
                  </a:extLst>
                </a:gridCol>
              </a:tblGrid>
              <a:tr h="510650">
                <a:tc>
                  <a:txBody>
                    <a:bodyPr/>
                    <a:lstStyle/>
                    <a:p>
                      <a:pPr marL="90805" marR="0" lvl="0" indent="0" algn="l" rtl="0">
                        <a:lnSpc>
                          <a:spcPct val="151428"/>
                        </a:lnSpc>
                        <a:spcBef>
                          <a:spcPts val="0"/>
                        </a:spcBef>
                        <a:spcAft>
                          <a:spcPts val="0"/>
                        </a:spcAft>
                        <a:buNone/>
                      </a:pPr>
                      <a:r>
                        <a:rPr lang="en-US" sz="1400" b="1" u="none" strike="noStrike" cap="none">
                          <a:latin typeface="Arial"/>
                          <a:ea typeface="Arial"/>
                          <a:cs typeface="Arial"/>
                          <a:sym typeface="Arial"/>
                        </a:rPr>
                        <a:t>mapred.min.split.size</a:t>
                      </a:r>
                      <a:endParaRPr sz="1400" u="none" strike="noStrike" cap="none">
                        <a:latin typeface="Arial"/>
                        <a:ea typeface="Arial"/>
                        <a:cs typeface="Arial"/>
                        <a:sym typeface="Arial"/>
                      </a:endParaRPr>
                    </a:p>
                  </a:txBody>
                  <a:tcPr marL="0" marR="0" marT="0" marB="0">
                    <a:lnR w="12700" cap="flat" cmpd="sng">
                      <a:solidFill>
                        <a:srgbClr val="FFFFFF"/>
                      </a:solidFill>
                      <a:prstDash val="solid"/>
                      <a:round/>
                      <a:headEnd type="none" w="sm" len="sm"/>
                      <a:tailEnd type="none" w="sm" len="sm"/>
                    </a:lnR>
                    <a:lnB w="38100" cap="flat" cmpd="sng">
                      <a:solidFill>
                        <a:srgbClr val="FFFFFF"/>
                      </a:solidFill>
                      <a:prstDash val="solid"/>
                      <a:round/>
                      <a:headEnd type="none" w="sm" len="sm"/>
                      <a:tailEnd type="none" w="sm" len="sm"/>
                    </a:lnB>
                    <a:solidFill>
                      <a:srgbClr val="4F81BB"/>
                    </a:solidFill>
                  </a:tcPr>
                </a:tc>
                <a:tc>
                  <a:txBody>
                    <a:bodyPr/>
                    <a:lstStyle/>
                    <a:p>
                      <a:pPr marL="91440" marR="0" lvl="0" indent="0" algn="l" rtl="0">
                        <a:lnSpc>
                          <a:spcPct val="151428"/>
                        </a:lnSpc>
                        <a:spcBef>
                          <a:spcPts val="0"/>
                        </a:spcBef>
                        <a:spcAft>
                          <a:spcPts val="0"/>
                        </a:spcAft>
                        <a:buNone/>
                      </a:pPr>
                      <a:r>
                        <a:rPr lang="en-US" sz="1400" b="1" u="none" strike="noStrike" cap="none">
                          <a:latin typeface="Arial"/>
                          <a:ea typeface="Arial"/>
                          <a:cs typeface="Arial"/>
                          <a:sym typeface="Arial"/>
                        </a:rPr>
                        <a:t>mapred.max.split.size</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B w="38100" cap="flat" cmpd="sng">
                      <a:solidFill>
                        <a:srgbClr val="FFFFFF"/>
                      </a:solidFill>
                      <a:prstDash val="solid"/>
                      <a:round/>
                      <a:headEnd type="none" w="sm" len="sm"/>
                      <a:tailEnd type="none" w="sm" len="sm"/>
                    </a:lnB>
                    <a:solidFill>
                      <a:srgbClr val="4F81BB"/>
                    </a:solidFill>
                  </a:tcPr>
                </a:tc>
                <a:tc>
                  <a:txBody>
                    <a:bodyPr/>
                    <a:lstStyle/>
                    <a:p>
                      <a:pPr marL="92075" marR="0" lvl="0" indent="0" algn="l" rtl="0">
                        <a:lnSpc>
                          <a:spcPct val="151428"/>
                        </a:lnSpc>
                        <a:spcBef>
                          <a:spcPts val="0"/>
                        </a:spcBef>
                        <a:spcAft>
                          <a:spcPts val="0"/>
                        </a:spcAft>
                        <a:buNone/>
                      </a:pPr>
                      <a:r>
                        <a:rPr lang="en-US" sz="1400" b="1" u="none" strike="noStrike" cap="none">
                          <a:latin typeface="Arial"/>
                          <a:ea typeface="Arial"/>
                          <a:cs typeface="Arial"/>
                          <a:sym typeface="Arial"/>
                        </a:rPr>
                        <a:t>dfs.block.size</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B w="38100" cap="flat" cmpd="sng">
                      <a:solidFill>
                        <a:srgbClr val="FFFFFF"/>
                      </a:solidFill>
                      <a:prstDash val="solid"/>
                      <a:round/>
                      <a:headEnd type="none" w="sm" len="sm"/>
                      <a:tailEnd type="none" w="sm" len="sm"/>
                    </a:lnB>
                    <a:solidFill>
                      <a:srgbClr val="4F81BB"/>
                    </a:solidFill>
                  </a:tcPr>
                </a:tc>
                <a:tc>
                  <a:txBody>
                    <a:bodyPr/>
                    <a:lstStyle/>
                    <a:p>
                      <a:pPr marL="93345" marR="0" lvl="0" indent="0" algn="l" rtl="0">
                        <a:lnSpc>
                          <a:spcPct val="151428"/>
                        </a:lnSpc>
                        <a:spcBef>
                          <a:spcPts val="0"/>
                        </a:spcBef>
                        <a:spcAft>
                          <a:spcPts val="0"/>
                        </a:spcAft>
                        <a:buNone/>
                      </a:pPr>
                      <a:r>
                        <a:rPr lang="en-US" sz="1400" b="1" u="none" strike="noStrike" cap="none">
                          <a:latin typeface="Arial"/>
                          <a:ea typeface="Arial"/>
                          <a:cs typeface="Arial"/>
                          <a:sym typeface="Arial"/>
                        </a:rPr>
                        <a:t>Split Size</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B w="38100" cap="flat" cmpd="sng">
                      <a:solidFill>
                        <a:srgbClr val="FFFFFF"/>
                      </a:solidFill>
                      <a:prstDash val="solid"/>
                      <a:round/>
                      <a:headEnd type="none" w="sm" len="sm"/>
                      <a:tailEnd type="none" w="sm" len="sm"/>
                    </a:lnB>
                    <a:solidFill>
                      <a:srgbClr val="4F81BB"/>
                    </a:solidFill>
                  </a:tcPr>
                </a:tc>
                <a:extLst>
                  <a:ext uri="{0D108BD9-81ED-4DB2-BD59-A6C34878D82A}">
                    <a16:rowId xmlns:a16="http://schemas.microsoft.com/office/drawing/2014/main" val="10000"/>
                  </a:ext>
                </a:extLst>
              </a:tr>
              <a:tr h="857900">
                <a:tc>
                  <a:txBody>
                    <a:bodyPr/>
                    <a:lstStyle/>
                    <a:p>
                      <a:pPr marL="90805" marR="0" lvl="0" indent="0" algn="l" rtl="0">
                        <a:lnSpc>
                          <a:spcPct val="144285"/>
                        </a:lnSpc>
                        <a:spcBef>
                          <a:spcPts val="0"/>
                        </a:spcBef>
                        <a:spcAft>
                          <a:spcPts val="0"/>
                        </a:spcAft>
                        <a:buNone/>
                      </a:pPr>
                      <a:r>
                        <a:rPr lang="en-US" sz="1400" u="none" strike="noStrike" cap="none">
                          <a:latin typeface="Arial"/>
                          <a:ea typeface="Arial"/>
                          <a:cs typeface="Arial"/>
                          <a:sym typeface="Arial"/>
                        </a:rPr>
                        <a:t>1 (default)</a:t>
                      </a:r>
                      <a:endParaRPr sz="1400" u="none" strike="noStrike" cap="none">
                        <a:latin typeface="Arial"/>
                        <a:ea typeface="Arial"/>
                        <a:cs typeface="Arial"/>
                        <a:sym typeface="Arial"/>
                      </a:endParaRPr>
                    </a:p>
                  </a:txBody>
                  <a:tcPr marL="0" marR="0" marT="0" marB="0">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tc>
                  <a:txBody>
                    <a:bodyPr/>
                    <a:lstStyle/>
                    <a:p>
                      <a:pPr marL="91440" marR="0" lvl="0" indent="0" algn="l" rtl="0">
                        <a:lnSpc>
                          <a:spcPct val="144285"/>
                        </a:lnSpc>
                        <a:spcBef>
                          <a:spcPts val="0"/>
                        </a:spcBef>
                        <a:spcAft>
                          <a:spcPts val="0"/>
                        </a:spcAft>
                        <a:buNone/>
                      </a:pPr>
                      <a:r>
                        <a:rPr lang="en-US" sz="1400" u="none" strike="noStrike" cap="none">
                          <a:latin typeface="Arial"/>
                          <a:ea typeface="Arial"/>
                          <a:cs typeface="Arial"/>
                          <a:sym typeface="Arial"/>
                        </a:rPr>
                        <a:t>Long.MAX_VALUE</a:t>
                      </a:r>
                      <a:endParaRPr sz="1400" u="none" strike="noStrike" cap="none">
                        <a:latin typeface="Arial"/>
                        <a:ea typeface="Arial"/>
                        <a:cs typeface="Arial"/>
                        <a:sym typeface="Arial"/>
                      </a:endParaRPr>
                    </a:p>
                    <a:p>
                      <a:pPr marL="91440" marR="0" lvl="0" indent="0" algn="l" rtl="0">
                        <a:lnSpc>
                          <a:spcPct val="100000"/>
                        </a:lnSpc>
                        <a:spcBef>
                          <a:spcPts val="75"/>
                        </a:spcBef>
                        <a:spcAft>
                          <a:spcPts val="0"/>
                        </a:spcAft>
                        <a:buNone/>
                      </a:pPr>
                      <a:r>
                        <a:rPr lang="en-US" sz="1400" u="none" strike="noStrike" cap="none">
                          <a:latin typeface="Arial"/>
                          <a:ea typeface="Arial"/>
                          <a:cs typeface="Arial"/>
                          <a:sym typeface="Arial"/>
                        </a:rPr>
                        <a:t>(default)</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tc>
                  <a:txBody>
                    <a:bodyPr/>
                    <a:lstStyle/>
                    <a:p>
                      <a:pPr marL="92075" marR="0" lvl="0" indent="0" algn="l" rtl="0">
                        <a:lnSpc>
                          <a:spcPct val="144285"/>
                        </a:lnSpc>
                        <a:spcBef>
                          <a:spcPts val="0"/>
                        </a:spcBef>
                        <a:spcAft>
                          <a:spcPts val="0"/>
                        </a:spcAft>
                        <a:buNone/>
                      </a:pPr>
                      <a:r>
                        <a:rPr lang="en-US" sz="1400" u="none" strike="noStrike" cap="none">
                          <a:latin typeface="Arial"/>
                          <a:ea typeface="Arial"/>
                          <a:cs typeface="Arial"/>
                          <a:sym typeface="Arial"/>
                        </a:rPr>
                        <a:t>64 MB (default)</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tc>
                  <a:txBody>
                    <a:bodyPr/>
                    <a:lstStyle/>
                    <a:p>
                      <a:pPr marL="93345" marR="0" lvl="0" indent="0" algn="l" rtl="0">
                        <a:lnSpc>
                          <a:spcPct val="144285"/>
                        </a:lnSpc>
                        <a:spcBef>
                          <a:spcPts val="0"/>
                        </a:spcBef>
                        <a:spcAft>
                          <a:spcPts val="0"/>
                        </a:spcAft>
                        <a:buNone/>
                      </a:pPr>
                      <a:r>
                        <a:rPr lang="en-US" sz="1400" u="none" strike="noStrike" cap="none">
                          <a:latin typeface="Arial"/>
                          <a:ea typeface="Arial"/>
                          <a:cs typeface="Arial"/>
                          <a:sym typeface="Arial"/>
                        </a:rPr>
                        <a:t>64 MB</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extLst>
                  <a:ext uri="{0D108BD9-81ED-4DB2-BD59-A6C34878D82A}">
                    <a16:rowId xmlns:a16="http://schemas.microsoft.com/office/drawing/2014/main" val="10001"/>
                  </a:ext>
                </a:extLst>
              </a:tr>
              <a:tr h="857900">
                <a:tc>
                  <a:txBody>
                    <a:bodyPr/>
                    <a:lstStyle/>
                    <a:p>
                      <a:pPr marL="90805" marR="0" lvl="0" indent="0" algn="l" rtl="0">
                        <a:lnSpc>
                          <a:spcPct val="144285"/>
                        </a:lnSpc>
                        <a:spcBef>
                          <a:spcPts val="0"/>
                        </a:spcBef>
                        <a:spcAft>
                          <a:spcPts val="0"/>
                        </a:spcAft>
                        <a:buNone/>
                      </a:pPr>
                      <a:r>
                        <a:rPr lang="en-US" sz="1400" u="none" strike="noStrike" cap="none">
                          <a:latin typeface="Arial"/>
                          <a:ea typeface="Arial"/>
                          <a:cs typeface="Arial"/>
                          <a:sym typeface="Arial"/>
                        </a:rPr>
                        <a:t>1 (default)</a:t>
                      </a:r>
                      <a:endParaRPr sz="1400" u="none" strike="noStrike" cap="none">
                        <a:latin typeface="Arial"/>
                        <a:ea typeface="Arial"/>
                        <a:cs typeface="Arial"/>
                        <a:sym typeface="Arial"/>
                      </a:endParaRPr>
                    </a:p>
                  </a:txBody>
                  <a:tcPr marL="0" marR="0" marT="0"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tc>
                  <a:txBody>
                    <a:bodyPr/>
                    <a:lstStyle/>
                    <a:p>
                      <a:pPr marL="91440" marR="0" lvl="0" indent="0" algn="l" rtl="0">
                        <a:lnSpc>
                          <a:spcPct val="144285"/>
                        </a:lnSpc>
                        <a:spcBef>
                          <a:spcPts val="0"/>
                        </a:spcBef>
                        <a:spcAft>
                          <a:spcPts val="0"/>
                        </a:spcAft>
                        <a:buNone/>
                      </a:pPr>
                      <a:r>
                        <a:rPr lang="en-US" sz="1400" u="none" strike="noStrike" cap="none">
                          <a:latin typeface="Arial"/>
                          <a:ea typeface="Arial"/>
                          <a:cs typeface="Arial"/>
                          <a:sym typeface="Arial"/>
                        </a:rPr>
                        <a:t>Long.MAX_VALUE</a:t>
                      </a:r>
                      <a:endParaRPr sz="1400" u="none" strike="noStrike" cap="none">
                        <a:latin typeface="Arial"/>
                        <a:ea typeface="Arial"/>
                        <a:cs typeface="Arial"/>
                        <a:sym typeface="Arial"/>
                      </a:endParaRPr>
                    </a:p>
                    <a:p>
                      <a:pPr marL="91440" marR="0" lvl="0" indent="0" algn="l" rtl="0">
                        <a:lnSpc>
                          <a:spcPct val="100000"/>
                        </a:lnSpc>
                        <a:spcBef>
                          <a:spcPts val="35"/>
                        </a:spcBef>
                        <a:spcAft>
                          <a:spcPts val="0"/>
                        </a:spcAft>
                        <a:buNone/>
                      </a:pPr>
                      <a:r>
                        <a:rPr lang="en-US" sz="1400" u="none" strike="noStrike" cap="none">
                          <a:latin typeface="Arial"/>
                          <a:ea typeface="Arial"/>
                          <a:cs typeface="Arial"/>
                          <a:sym typeface="Arial"/>
                        </a:rPr>
                        <a:t>(default)</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tc>
                  <a:txBody>
                    <a:bodyPr/>
                    <a:lstStyle/>
                    <a:p>
                      <a:pPr marL="92075" marR="0" lvl="0" indent="0" algn="l" rtl="0">
                        <a:lnSpc>
                          <a:spcPct val="144285"/>
                        </a:lnSpc>
                        <a:spcBef>
                          <a:spcPts val="0"/>
                        </a:spcBef>
                        <a:spcAft>
                          <a:spcPts val="0"/>
                        </a:spcAft>
                        <a:buNone/>
                      </a:pPr>
                      <a:r>
                        <a:rPr lang="en-US" sz="1400" u="none" strike="noStrike" cap="none">
                          <a:latin typeface="Arial"/>
                          <a:ea typeface="Arial"/>
                          <a:cs typeface="Arial"/>
                          <a:sym typeface="Arial"/>
                        </a:rPr>
                        <a:t>128 MB</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tc>
                  <a:txBody>
                    <a:bodyPr/>
                    <a:lstStyle/>
                    <a:p>
                      <a:pPr marL="93345" marR="0" lvl="0" indent="0" algn="l" rtl="0">
                        <a:lnSpc>
                          <a:spcPct val="144285"/>
                        </a:lnSpc>
                        <a:spcBef>
                          <a:spcPts val="0"/>
                        </a:spcBef>
                        <a:spcAft>
                          <a:spcPts val="0"/>
                        </a:spcAft>
                        <a:buNone/>
                      </a:pPr>
                      <a:r>
                        <a:rPr lang="en-US" sz="1400" u="none" strike="noStrike" cap="none">
                          <a:latin typeface="Arial"/>
                          <a:ea typeface="Arial"/>
                          <a:cs typeface="Arial"/>
                          <a:sym typeface="Arial"/>
                        </a:rPr>
                        <a:t>128 MB</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extLst>
                  <a:ext uri="{0D108BD9-81ED-4DB2-BD59-A6C34878D82A}">
                    <a16:rowId xmlns:a16="http://schemas.microsoft.com/office/drawing/2014/main" val="10002"/>
                  </a:ext>
                </a:extLst>
              </a:tr>
              <a:tr h="857900">
                <a:tc>
                  <a:txBody>
                    <a:bodyPr/>
                    <a:lstStyle/>
                    <a:p>
                      <a:pPr marL="90805" marR="0" lvl="0" indent="0" algn="l" rtl="0">
                        <a:lnSpc>
                          <a:spcPct val="144285"/>
                        </a:lnSpc>
                        <a:spcBef>
                          <a:spcPts val="0"/>
                        </a:spcBef>
                        <a:spcAft>
                          <a:spcPts val="0"/>
                        </a:spcAft>
                        <a:buNone/>
                      </a:pPr>
                      <a:r>
                        <a:rPr lang="en-US" sz="1400" u="none" strike="noStrike" cap="none">
                          <a:latin typeface="Arial"/>
                          <a:ea typeface="Arial"/>
                          <a:cs typeface="Arial"/>
                          <a:sym typeface="Arial"/>
                        </a:rPr>
                        <a:t>128 MB</a:t>
                      </a:r>
                      <a:endParaRPr sz="1400" u="none" strike="noStrike" cap="none">
                        <a:latin typeface="Arial"/>
                        <a:ea typeface="Arial"/>
                        <a:cs typeface="Arial"/>
                        <a:sym typeface="Arial"/>
                      </a:endParaRPr>
                    </a:p>
                  </a:txBody>
                  <a:tcPr marL="0" marR="0" marT="0"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tc>
                  <a:txBody>
                    <a:bodyPr/>
                    <a:lstStyle/>
                    <a:p>
                      <a:pPr marL="91440" marR="0" lvl="0" indent="0" algn="l" rtl="0">
                        <a:lnSpc>
                          <a:spcPct val="144285"/>
                        </a:lnSpc>
                        <a:spcBef>
                          <a:spcPts val="0"/>
                        </a:spcBef>
                        <a:spcAft>
                          <a:spcPts val="0"/>
                        </a:spcAft>
                        <a:buNone/>
                      </a:pPr>
                      <a:r>
                        <a:rPr lang="en-US" sz="1400" u="none" strike="noStrike" cap="none">
                          <a:latin typeface="Arial"/>
                          <a:ea typeface="Arial"/>
                          <a:cs typeface="Arial"/>
                          <a:sym typeface="Arial"/>
                        </a:rPr>
                        <a:t>Long.MAX_VALUE</a:t>
                      </a:r>
                      <a:endParaRPr sz="1400" u="none" strike="noStrike" cap="none">
                        <a:latin typeface="Arial"/>
                        <a:ea typeface="Arial"/>
                        <a:cs typeface="Arial"/>
                        <a:sym typeface="Arial"/>
                      </a:endParaRPr>
                    </a:p>
                    <a:p>
                      <a:pPr marL="91440" marR="0" lvl="0" indent="0" algn="l" rtl="0">
                        <a:lnSpc>
                          <a:spcPct val="100000"/>
                        </a:lnSpc>
                        <a:spcBef>
                          <a:spcPts val="70"/>
                        </a:spcBef>
                        <a:spcAft>
                          <a:spcPts val="0"/>
                        </a:spcAft>
                        <a:buNone/>
                      </a:pPr>
                      <a:r>
                        <a:rPr lang="en-US" sz="1400" u="none" strike="noStrike" cap="none">
                          <a:latin typeface="Arial"/>
                          <a:ea typeface="Arial"/>
                          <a:cs typeface="Arial"/>
                          <a:sym typeface="Arial"/>
                        </a:rPr>
                        <a:t>(default)</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tc>
                  <a:txBody>
                    <a:bodyPr/>
                    <a:lstStyle/>
                    <a:p>
                      <a:pPr marL="92075" marR="0" lvl="0" indent="0" algn="l" rtl="0">
                        <a:lnSpc>
                          <a:spcPct val="144285"/>
                        </a:lnSpc>
                        <a:spcBef>
                          <a:spcPts val="0"/>
                        </a:spcBef>
                        <a:spcAft>
                          <a:spcPts val="0"/>
                        </a:spcAft>
                        <a:buNone/>
                      </a:pPr>
                      <a:r>
                        <a:rPr lang="en-US" sz="1400" u="none" strike="noStrike" cap="none">
                          <a:latin typeface="Arial"/>
                          <a:ea typeface="Arial"/>
                          <a:cs typeface="Arial"/>
                          <a:sym typeface="Arial"/>
                        </a:rPr>
                        <a:t>64 MB (default)</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tc>
                  <a:txBody>
                    <a:bodyPr/>
                    <a:lstStyle/>
                    <a:p>
                      <a:pPr marL="93345" marR="0" lvl="0" indent="0" algn="l" rtl="0">
                        <a:lnSpc>
                          <a:spcPct val="144285"/>
                        </a:lnSpc>
                        <a:spcBef>
                          <a:spcPts val="0"/>
                        </a:spcBef>
                        <a:spcAft>
                          <a:spcPts val="0"/>
                        </a:spcAft>
                        <a:buNone/>
                      </a:pPr>
                      <a:r>
                        <a:rPr lang="en-US" sz="1400" u="none" strike="noStrike" cap="none">
                          <a:latin typeface="Arial"/>
                          <a:ea typeface="Arial"/>
                          <a:cs typeface="Arial"/>
                          <a:sym typeface="Arial"/>
                        </a:rPr>
                        <a:t>128 MB</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6E8"/>
                    </a:solidFill>
                  </a:tcPr>
                </a:tc>
                <a:extLst>
                  <a:ext uri="{0D108BD9-81ED-4DB2-BD59-A6C34878D82A}">
                    <a16:rowId xmlns:a16="http://schemas.microsoft.com/office/drawing/2014/main" val="10003"/>
                  </a:ext>
                </a:extLst>
              </a:tr>
              <a:tr h="497050">
                <a:tc>
                  <a:txBody>
                    <a:bodyPr/>
                    <a:lstStyle/>
                    <a:p>
                      <a:pPr marL="90805" marR="0" lvl="0" indent="0" algn="l" rtl="0">
                        <a:lnSpc>
                          <a:spcPct val="144642"/>
                        </a:lnSpc>
                        <a:spcBef>
                          <a:spcPts val="0"/>
                        </a:spcBef>
                        <a:spcAft>
                          <a:spcPts val="0"/>
                        </a:spcAft>
                        <a:buNone/>
                      </a:pPr>
                      <a:r>
                        <a:rPr lang="en-US" sz="1400" u="none" strike="noStrike" cap="none">
                          <a:latin typeface="Arial"/>
                          <a:ea typeface="Arial"/>
                          <a:cs typeface="Arial"/>
                          <a:sym typeface="Arial"/>
                        </a:rPr>
                        <a:t>1 (default)</a:t>
                      </a:r>
                      <a:endParaRPr sz="1400" u="none" strike="noStrike" cap="none">
                        <a:latin typeface="Arial"/>
                        <a:ea typeface="Arial"/>
                        <a:cs typeface="Arial"/>
                        <a:sym typeface="Arial"/>
                      </a:endParaRPr>
                    </a:p>
                  </a:txBody>
                  <a:tcPr marL="0" marR="0" marT="0" marB="0">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tc>
                  <a:txBody>
                    <a:bodyPr/>
                    <a:lstStyle/>
                    <a:p>
                      <a:pPr marL="91440" marR="0" lvl="0" indent="0" algn="l" rtl="0">
                        <a:lnSpc>
                          <a:spcPct val="144642"/>
                        </a:lnSpc>
                        <a:spcBef>
                          <a:spcPts val="0"/>
                        </a:spcBef>
                        <a:spcAft>
                          <a:spcPts val="0"/>
                        </a:spcAft>
                        <a:buNone/>
                      </a:pPr>
                      <a:r>
                        <a:rPr lang="en-US" sz="1400" u="none" strike="noStrike" cap="none">
                          <a:latin typeface="Arial"/>
                          <a:ea typeface="Arial"/>
                          <a:cs typeface="Arial"/>
                          <a:sym typeface="Arial"/>
                        </a:rPr>
                        <a:t>10 MB</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tc>
                  <a:txBody>
                    <a:bodyPr/>
                    <a:lstStyle/>
                    <a:p>
                      <a:pPr marL="92075" marR="0" lvl="0" indent="0" algn="l" rtl="0">
                        <a:lnSpc>
                          <a:spcPct val="144642"/>
                        </a:lnSpc>
                        <a:spcBef>
                          <a:spcPts val="0"/>
                        </a:spcBef>
                        <a:spcAft>
                          <a:spcPts val="0"/>
                        </a:spcAft>
                        <a:buNone/>
                      </a:pPr>
                      <a:r>
                        <a:rPr lang="en-US" sz="1400" u="none" strike="noStrike" cap="none">
                          <a:latin typeface="Arial"/>
                          <a:ea typeface="Arial"/>
                          <a:cs typeface="Arial"/>
                          <a:sym typeface="Arial"/>
                        </a:rPr>
                        <a:t>64 MB (default)</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tc>
                  <a:txBody>
                    <a:bodyPr/>
                    <a:lstStyle/>
                    <a:p>
                      <a:pPr marL="93345" marR="0" lvl="0" indent="0" algn="l" rtl="0">
                        <a:lnSpc>
                          <a:spcPct val="144642"/>
                        </a:lnSpc>
                        <a:spcBef>
                          <a:spcPts val="0"/>
                        </a:spcBef>
                        <a:spcAft>
                          <a:spcPts val="0"/>
                        </a:spcAft>
                        <a:buNone/>
                      </a:pPr>
                      <a:r>
                        <a:rPr lang="en-US" sz="1400" u="none" strike="noStrike" cap="none">
                          <a:latin typeface="Arial"/>
                          <a:ea typeface="Arial"/>
                          <a:cs typeface="Arial"/>
                          <a:sym typeface="Arial"/>
                        </a:rPr>
                        <a:t>10 MB</a:t>
                      </a:r>
                      <a:endParaRPr sz="14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BF4"/>
                    </a:solidFill>
                  </a:tcPr>
                </a:tc>
                <a:extLst>
                  <a:ext uri="{0D108BD9-81ED-4DB2-BD59-A6C34878D82A}">
                    <a16:rowId xmlns:a16="http://schemas.microsoft.com/office/drawing/2014/main" val="10004"/>
                  </a:ext>
                </a:extLst>
              </a:tr>
            </a:tbl>
          </a:graphicData>
        </a:graphic>
      </p:graphicFrame>
      <p:sp>
        <p:nvSpPr>
          <p:cNvPr id="169" name="Google Shape;169;p13"/>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70" name="Google Shape;170;p13"/>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499364" y="1823670"/>
            <a:ext cx="7483475" cy="34624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76" name="Google Shape;176;p14"/>
          <p:cNvPicPr preferRelativeResize="0"/>
          <p:nvPr/>
        </p:nvPicPr>
        <p:blipFill rotWithShape="1">
          <a:blip r:embed="rId3">
            <a:alphaModFix/>
          </a:blip>
          <a:srcRect/>
          <a:stretch/>
        </p:blipFill>
        <p:spPr>
          <a:xfrm>
            <a:off x="0" y="1684352"/>
            <a:ext cx="9144000" cy="4144963"/>
          </a:xfrm>
          <a:prstGeom prst="rect">
            <a:avLst/>
          </a:prstGeom>
          <a:noFill/>
          <a:ln>
            <a:noFill/>
          </a:ln>
        </p:spPr>
      </p:pic>
      <p:sp>
        <p:nvSpPr>
          <p:cNvPr id="177" name="Google Shape;177;p14"/>
          <p:cNvSpPr txBox="1"/>
          <p:nvPr/>
        </p:nvSpPr>
        <p:spPr>
          <a:xfrm>
            <a:off x="-76200" y="0"/>
            <a:ext cx="65532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accent2"/>
                </a:solidFill>
                <a:latin typeface="Times New Roman"/>
                <a:ea typeface="Times New Roman"/>
                <a:cs typeface="Times New Roman"/>
                <a:sym typeface="Times New Roman"/>
              </a:rPr>
              <a:t>MAP REDUCE FLOW DIAGRAM </a:t>
            </a:r>
            <a:endParaRPr sz="3200">
              <a:solidFill>
                <a:schemeClr val="accent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5"/>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15</a:t>
            </a:fld>
            <a:endParaRPr/>
          </a:p>
        </p:txBody>
      </p:sp>
      <p:sp>
        <p:nvSpPr>
          <p:cNvPr id="183" name="Google Shape;183;p15"/>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pic>
        <p:nvPicPr>
          <p:cNvPr id="184" name="Google Shape;184;p15" descr="Example of MapReduce"/>
          <p:cNvPicPr preferRelativeResize="0"/>
          <p:nvPr/>
        </p:nvPicPr>
        <p:blipFill rotWithShape="1">
          <a:blip r:embed="rId3">
            <a:alphaModFix/>
          </a:blip>
          <a:srcRect/>
          <a:stretch/>
        </p:blipFill>
        <p:spPr>
          <a:xfrm>
            <a:off x="76201" y="1743314"/>
            <a:ext cx="8915399" cy="34001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90" name="Google Shape;190;p16"/>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16</a:t>
            </a:fld>
            <a:endParaRPr/>
          </a:p>
        </p:txBody>
      </p:sp>
      <p:sp>
        <p:nvSpPr>
          <p:cNvPr id="191" name="Google Shape;191;p16"/>
          <p:cNvSpPr txBox="1"/>
          <p:nvPr/>
        </p:nvSpPr>
        <p:spPr>
          <a:xfrm>
            <a:off x="0" y="1676400"/>
            <a:ext cx="90678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sng">
                <a:solidFill>
                  <a:srgbClr val="404040"/>
                </a:solidFill>
                <a:latin typeface="Times New Roman"/>
                <a:ea typeface="Times New Roman"/>
                <a:cs typeface="Times New Roman"/>
                <a:sym typeface="Times New Roman"/>
              </a:rPr>
              <a:t>Speed</a:t>
            </a:r>
            <a:r>
              <a:rPr lang="en-US" sz="2400" b="1" i="0">
                <a:solidFill>
                  <a:srgbClr val="404040"/>
                </a:solidFill>
                <a:latin typeface="Times New Roman"/>
                <a:ea typeface="Times New Roman"/>
                <a:cs typeface="Times New Roman"/>
                <a:sym typeface="Times New Roman"/>
              </a:rPr>
              <a:t>:</a:t>
            </a:r>
            <a:r>
              <a:rPr lang="en-US" sz="2400" b="0" i="0">
                <a:solidFill>
                  <a:srgbClr val="404040"/>
                </a:solidFill>
                <a:latin typeface="Times New Roman"/>
                <a:ea typeface="Times New Roman"/>
                <a:cs typeface="Times New Roman"/>
                <a:sym typeface="Times New Roman"/>
              </a:rPr>
              <a:t> </a:t>
            </a:r>
            <a:r>
              <a:rPr lang="en-US" sz="2400" b="1" i="0">
                <a:solidFill>
                  <a:srgbClr val="404040"/>
                </a:solidFill>
                <a:latin typeface="Times New Roman"/>
                <a:ea typeface="Times New Roman"/>
                <a:cs typeface="Times New Roman"/>
                <a:sym typeface="Times New Roman"/>
              </a:rPr>
              <a:t>MapReduce can process huge unstructured data in a short time.</a:t>
            </a:r>
            <a:endParaRPr/>
          </a:p>
          <a:p>
            <a:pPr marL="0" marR="0" lvl="0" indent="0" algn="l" rtl="0">
              <a:spcBef>
                <a:spcPts val="0"/>
              </a:spcBef>
              <a:spcAft>
                <a:spcPts val="0"/>
              </a:spcAft>
              <a:buNone/>
            </a:pPr>
            <a:r>
              <a:rPr lang="en-US" sz="2400" b="1" i="0" u="sng">
                <a:solidFill>
                  <a:srgbClr val="404040"/>
                </a:solidFill>
                <a:latin typeface="Times New Roman"/>
                <a:ea typeface="Times New Roman"/>
                <a:cs typeface="Times New Roman"/>
                <a:sym typeface="Times New Roman"/>
              </a:rPr>
              <a:t>Fault-tolerance</a:t>
            </a:r>
            <a:r>
              <a:rPr lang="en-US" sz="2400" b="1" i="0">
                <a:solidFill>
                  <a:srgbClr val="404040"/>
                </a:solidFill>
                <a:latin typeface="Times New Roman"/>
                <a:ea typeface="Times New Roman"/>
                <a:cs typeface="Times New Roman"/>
                <a:sym typeface="Times New Roman"/>
              </a:rPr>
              <a:t>: The MapReduce framework can handle failures.</a:t>
            </a:r>
            <a:endParaRPr/>
          </a:p>
          <a:p>
            <a:pPr marL="0" marR="0" lvl="0" indent="0" algn="l" rtl="0">
              <a:spcBef>
                <a:spcPts val="0"/>
              </a:spcBef>
              <a:spcAft>
                <a:spcPts val="0"/>
              </a:spcAft>
              <a:buNone/>
            </a:pPr>
            <a:r>
              <a:rPr lang="en-US" sz="2400" b="1" i="0" u="sng">
                <a:solidFill>
                  <a:srgbClr val="404040"/>
                </a:solidFill>
                <a:latin typeface="Times New Roman"/>
                <a:ea typeface="Times New Roman"/>
                <a:cs typeface="Times New Roman"/>
                <a:sym typeface="Times New Roman"/>
              </a:rPr>
              <a:t>Cost-effective</a:t>
            </a:r>
            <a:r>
              <a:rPr lang="en-US" sz="2400" b="1" i="0">
                <a:solidFill>
                  <a:srgbClr val="404040"/>
                </a:solidFill>
                <a:latin typeface="Times New Roman"/>
                <a:ea typeface="Times New Roman"/>
                <a:cs typeface="Times New Roman"/>
                <a:sym typeface="Times New Roman"/>
              </a:rPr>
              <a:t>: Hadoop has a scale-out feature that enables users to process or store data in a cost-effective manner.</a:t>
            </a:r>
            <a:endParaRPr/>
          </a:p>
          <a:p>
            <a:pPr marL="0" marR="0" lvl="0" indent="0" algn="l" rtl="0">
              <a:spcBef>
                <a:spcPts val="0"/>
              </a:spcBef>
              <a:spcAft>
                <a:spcPts val="0"/>
              </a:spcAft>
              <a:buNone/>
            </a:pPr>
            <a:r>
              <a:rPr lang="en-US" sz="2400" b="1" i="0" u="sng">
                <a:solidFill>
                  <a:srgbClr val="404040"/>
                </a:solidFill>
                <a:latin typeface="Times New Roman"/>
                <a:ea typeface="Times New Roman"/>
                <a:cs typeface="Times New Roman"/>
                <a:sym typeface="Times New Roman"/>
              </a:rPr>
              <a:t>Scalability</a:t>
            </a:r>
            <a:r>
              <a:rPr lang="en-US" sz="2400" b="1" i="0">
                <a:solidFill>
                  <a:srgbClr val="404040"/>
                </a:solidFill>
                <a:latin typeface="Times New Roman"/>
                <a:ea typeface="Times New Roman"/>
                <a:cs typeface="Times New Roman"/>
                <a:sym typeface="Times New Roman"/>
              </a:rPr>
              <a:t>: Hadoop provides a highly scalable framework. MapReduce allows users to run applications from many nodes.</a:t>
            </a:r>
            <a:endParaRPr/>
          </a:p>
          <a:p>
            <a:pPr marL="0" marR="0" lvl="0" indent="0" algn="l" rtl="0">
              <a:spcBef>
                <a:spcPts val="0"/>
              </a:spcBef>
              <a:spcAft>
                <a:spcPts val="0"/>
              </a:spcAft>
              <a:buNone/>
            </a:pPr>
            <a:r>
              <a:rPr lang="en-US" sz="2400" b="1" i="0" u="sng">
                <a:solidFill>
                  <a:srgbClr val="404040"/>
                </a:solidFill>
                <a:latin typeface="Times New Roman"/>
                <a:ea typeface="Times New Roman"/>
                <a:cs typeface="Times New Roman"/>
                <a:sym typeface="Times New Roman"/>
              </a:rPr>
              <a:t>Data availability</a:t>
            </a:r>
            <a:r>
              <a:rPr lang="en-US" sz="2400" b="1" i="0">
                <a:solidFill>
                  <a:srgbClr val="404040"/>
                </a:solidFill>
                <a:latin typeface="Times New Roman"/>
                <a:ea typeface="Times New Roman"/>
                <a:cs typeface="Times New Roman"/>
                <a:sym typeface="Times New Roman"/>
              </a:rPr>
              <a:t>: Replicas of data are sent to various nodes within the network. This ensures copies of the data are available in the event of failure.</a:t>
            </a:r>
            <a:endParaRPr/>
          </a:p>
          <a:p>
            <a:pPr marL="0" marR="0" lvl="0" indent="0" algn="l" rtl="0">
              <a:spcBef>
                <a:spcPts val="0"/>
              </a:spcBef>
              <a:spcAft>
                <a:spcPts val="0"/>
              </a:spcAft>
              <a:buNone/>
            </a:pPr>
            <a:r>
              <a:rPr lang="en-US" sz="2400" b="1" i="0" u="sng">
                <a:solidFill>
                  <a:srgbClr val="404040"/>
                </a:solidFill>
                <a:latin typeface="Times New Roman"/>
                <a:ea typeface="Times New Roman"/>
                <a:cs typeface="Times New Roman"/>
                <a:sym typeface="Times New Roman"/>
              </a:rPr>
              <a:t>Parallel Processing</a:t>
            </a:r>
            <a:r>
              <a:rPr lang="en-US" sz="2400" b="1" i="0">
                <a:solidFill>
                  <a:srgbClr val="404040"/>
                </a:solidFill>
                <a:latin typeface="Times New Roman"/>
                <a:ea typeface="Times New Roman"/>
                <a:cs typeface="Times New Roman"/>
                <a:sym typeface="Times New Roman"/>
              </a:rPr>
              <a:t>: In MapReduce, multiple job-parts of the same dataset can be processed in a parallel manner. This reduces the time taken to complete a task</a:t>
            </a:r>
            <a:r>
              <a:rPr lang="en-US" sz="2400" b="0" i="0">
                <a:solidFill>
                  <a:srgbClr val="404040"/>
                </a:solidFill>
                <a:latin typeface="Times New Roman"/>
                <a:ea typeface="Times New Roman"/>
                <a:cs typeface="Times New Roman"/>
                <a:sym typeface="Times New Roman"/>
              </a:rPr>
              <a:t>.</a:t>
            </a:r>
            <a:endParaRPr/>
          </a:p>
        </p:txBody>
      </p:sp>
      <p:sp>
        <p:nvSpPr>
          <p:cNvPr id="192" name="Google Shape;192;p16"/>
          <p:cNvSpPr txBox="1"/>
          <p:nvPr/>
        </p:nvSpPr>
        <p:spPr>
          <a:xfrm>
            <a:off x="152400" y="381000"/>
            <a:ext cx="6705600"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a:solidFill>
                  <a:schemeClr val="accent2"/>
                </a:solidFill>
                <a:latin typeface="Times New Roman"/>
                <a:ea typeface="Times New Roman"/>
                <a:cs typeface="Times New Roman"/>
                <a:sym typeface="Times New Roman"/>
              </a:rPr>
              <a:t>Benefits of Hadoop MapReduce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98" name="Google Shape;198;p17"/>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17</a:t>
            </a:fld>
            <a:endParaRPr/>
          </a:p>
        </p:txBody>
      </p:sp>
      <p:sp>
        <p:nvSpPr>
          <p:cNvPr id="199" name="Google Shape;199;p17"/>
          <p:cNvSpPr txBox="1"/>
          <p:nvPr/>
        </p:nvSpPr>
        <p:spPr>
          <a:xfrm>
            <a:off x="0" y="1904999"/>
            <a:ext cx="9144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04040"/>
                </a:solidFill>
                <a:latin typeface="Times New Roman"/>
                <a:ea typeface="Times New Roman"/>
                <a:cs typeface="Times New Roman"/>
                <a:sym typeface="Times New Roman"/>
              </a:rPr>
              <a:t>The following are some of the practical applications of the MapReduce program.</a:t>
            </a:r>
            <a:endParaRPr/>
          </a:p>
          <a:p>
            <a:pPr marL="0" marR="0" lvl="0" indent="0" algn="l" rtl="0">
              <a:spcBef>
                <a:spcPts val="0"/>
              </a:spcBef>
              <a:spcAft>
                <a:spcPts val="0"/>
              </a:spcAft>
              <a:buNone/>
            </a:pPr>
            <a:r>
              <a:rPr lang="en-US" sz="2400" b="1" u="sng">
                <a:solidFill>
                  <a:srgbClr val="404040"/>
                </a:solidFill>
                <a:latin typeface="Times New Roman"/>
                <a:ea typeface="Times New Roman"/>
                <a:cs typeface="Times New Roman"/>
                <a:sym typeface="Times New Roman"/>
              </a:rPr>
              <a:t>E-COMMMERCE</a:t>
            </a:r>
            <a:endParaRPr sz="2400" b="1" i="0" u="sng">
              <a:solidFill>
                <a:srgbClr val="404040"/>
              </a:solidFill>
              <a:latin typeface="Times New Roman"/>
              <a:ea typeface="Times New Roman"/>
              <a:cs typeface="Times New Roman"/>
              <a:sym typeface="Times New Roman"/>
            </a:endParaRPr>
          </a:p>
          <a:p>
            <a:pPr marL="457200" marR="0" lvl="0" indent="-457200" algn="l" rtl="0">
              <a:spcBef>
                <a:spcPts val="0"/>
              </a:spcBef>
              <a:spcAft>
                <a:spcPts val="0"/>
              </a:spcAft>
              <a:buClr>
                <a:srgbClr val="404040"/>
              </a:buClr>
              <a:buSzPts val="2400"/>
              <a:buFont typeface="Arial"/>
              <a:buChar char="•"/>
            </a:pPr>
            <a:r>
              <a:rPr lang="en-US" sz="2400" b="1" i="0">
                <a:solidFill>
                  <a:srgbClr val="404040"/>
                </a:solidFill>
                <a:latin typeface="Times New Roman"/>
                <a:ea typeface="Times New Roman"/>
                <a:cs typeface="Times New Roman"/>
                <a:sym typeface="Times New Roman"/>
              </a:rPr>
              <a:t>E-commerce companies such as Walmart, E-Bay, and Amazon use MapReduce to analyze buying behavior. MapReduce provides meaningful information that is used as the basis for developing product recommendations. Some of the information used include site records, e-commerce catalogs, purchase history, and interaction logs.</a:t>
            </a:r>
            <a:endParaRPr/>
          </a:p>
          <a:p>
            <a:pPr marL="457200" marR="0" lvl="0" indent="-304800" algn="l" rtl="0">
              <a:spcBef>
                <a:spcPts val="0"/>
              </a:spcBef>
              <a:spcAft>
                <a:spcPts val="0"/>
              </a:spcAft>
              <a:buClr>
                <a:schemeClr val="dk1"/>
              </a:buClr>
              <a:buSzPts val="2400"/>
              <a:buFont typeface="Arial"/>
              <a:buNone/>
            </a:pPr>
            <a:endParaRPr sz="2400" b="1" i="0">
              <a:solidFill>
                <a:srgbClr val="404040"/>
              </a:solidFill>
              <a:latin typeface="Times New Roman"/>
              <a:ea typeface="Times New Roman"/>
              <a:cs typeface="Times New Roman"/>
              <a:sym typeface="Times New Roman"/>
            </a:endParaRPr>
          </a:p>
        </p:txBody>
      </p:sp>
      <p:sp>
        <p:nvSpPr>
          <p:cNvPr id="200" name="Google Shape;200;p17"/>
          <p:cNvSpPr txBox="1"/>
          <p:nvPr/>
        </p:nvSpPr>
        <p:spPr>
          <a:xfrm>
            <a:off x="152400" y="228600"/>
            <a:ext cx="5638800" cy="13542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a:solidFill>
                  <a:schemeClr val="accent2"/>
                </a:solidFill>
                <a:latin typeface="Times New Roman"/>
                <a:ea typeface="Times New Roman"/>
                <a:cs typeface="Times New Roman"/>
                <a:sym typeface="Times New Roman"/>
              </a:rPr>
              <a:t>Applications of Hadoop MapReduce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206" name="Google Shape;206;p18"/>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18</a:t>
            </a:fld>
            <a:endParaRPr/>
          </a:p>
        </p:txBody>
      </p:sp>
      <p:sp>
        <p:nvSpPr>
          <p:cNvPr id="207" name="Google Shape;207;p18"/>
          <p:cNvSpPr txBox="1"/>
          <p:nvPr/>
        </p:nvSpPr>
        <p:spPr>
          <a:xfrm>
            <a:off x="0" y="1718852"/>
            <a:ext cx="906780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sng">
                <a:solidFill>
                  <a:srgbClr val="0A0B09"/>
                </a:solidFill>
                <a:latin typeface="Times New Roman"/>
                <a:ea typeface="Times New Roman"/>
                <a:cs typeface="Times New Roman"/>
                <a:sym typeface="Times New Roman"/>
              </a:rPr>
              <a:t>Social networks</a:t>
            </a:r>
            <a:endParaRPr/>
          </a:p>
          <a:p>
            <a:pPr marL="0" marR="0" lvl="0" indent="0" algn="l" rtl="0">
              <a:spcBef>
                <a:spcPts val="0"/>
              </a:spcBef>
              <a:spcAft>
                <a:spcPts val="0"/>
              </a:spcAft>
              <a:buNone/>
            </a:pPr>
            <a:r>
              <a:rPr lang="en-US" sz="2400" b="1" i="0">
                <a:solidFill>
                  <a:srgbClr val="404040"/>
                </a:solidFill>
                <a:latin typeface="Times New Roman"/>
                <a:ea typeface="Times New Roman"/>
                <a:cs typeface="Times New Roman"/>
                <a:sym typeface="Times New Roman"/>
              </a:rPr>
              <a:t>The MapReduce programming tool can evaluate certain information on social media platforms such as Facebook, Twitter, and LinkedIn. It can evaluate important information such as who liked your status and who viewed your profile.</a:t>
            </a:r>
            <a:endParaRPr/>
          </a:p>
          <a:p>
            <a:pPr marL="0" marR="0" lvl="0" indent="0" algn="l" rtl="0">
              <a:spcBef>
                <a:spcPts val="0"/>
              </a:spcBef>
              <a:spcAft>
                <a:spcPts val="0"/>
              </a:spcAft>
              <a:buNone/>
            </a:pPr>
            <a:r>
              <a:rPr lang="en-US" sz="2400" b="1" i="0" u="sng">
                <a:solidFill>
                  <a:srgbClr val="0A0B09"/>
                </a:solidFill>
                <a:latin typeface="Times New Roman"/>
                <a:ea typeface="Times New Roman"/>
                <a:cs typeface="Times New Roman"/>
                <a:sym typeface="Times New Roman"/>
              </a:rPr>
              <a:t>Entertainment</a:t>
            </a:r>
            <a:endParaRPr/>
          </a:p>
          <a:p>
            <a:pPr marL="0" marR="0" lvl="0" indent="0" algn="l" rtl="0">
              <a:spcBef>
                <a:spcPts val="0"/>
              </a:spcBef>
              <a:spcAft>
                <a:spcPts val="0"/>
              </a:spcAft>
              <a:buNone/>
            </a:pPr>
            <a:r>
              <a:rPr lang="en-US" sz="2400" b="1" i="0">
                <a:solidFill>
                  <a:srgbClr val="404040"/>
                </a:solidFill>
                <a:latin typeface="Times New Roman"/>
                <a:ea typeface="Times New Roman"/>
                <a:cs typeface="Times New Roman"/>
                <a:sym typeface="Times New Roman"/>
              </a:rPr>
              <a:t>Netflix uses MapReduce to analyze the clicks and logs of online customers. This information helps the company suggest movies based on customers’ interests and behavior.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9"/>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213" name="Google Shape;213;p19"/>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19</a:t>
            </a:fld>
            <a:endParaRPr/>
          </a:p>
        </p:txBody>
      </p:sp>
      <p:sp>
        <p:nvSpPr>
          <p:cNvPr id="214" name="Google Shape;214;p19"/>
          <p:cNvSpPr txBox="1"/>
          <p:nvPr/>
        </p:nvSpPr>
        <p:spPr>
          <a:xfrm>
            <a:off x="76200" y="1752600"/>
            <a:ext cx="84582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rgbClr val="404040"/>
                </a:solidFill>
                <a:latin typeface="Times New Roman"/>
                <a:ea typeface="Times New Roman"/>
                <a:cs typeface="Times New Roman"/>
                <a:sym typeface="Times New Roman"/>
              </a:rPr>
              <a:t>MapReduce is a crucial processing component of the Hadoop framework. It’s a quick, scalable, and cost-effective program that can help data analysts and developers process huge data.</a:t>
            </a:r>
            <a:endParaRPr/>
          </a:p>
          <a:p>
            <a:pPr marL="0" marR="0" lvl="0" indent="0" algn="l" rtl="0">
              <a:spcBef>
                <a:spcPts val="0"/>
              </a:spcBef>
              <a:spcAft>
                <a:spcPts val="0"/>
              </a:spcAft>
              <a:buNone/>
            </a:pPr>
            <a:r>
              <a:rPr lang="en-US" sz="2400" b="1" i="0">
                <a:solidFill>
                  <a:srgbClr val="404040"/>
                </a:solidFill>
                <a:latin typeface="Times New Roman"/>
                <a:ea typeface="Times New Roman"/>
                <a:cs typeface="Times New Roman"/>
                <a:sym typeface="Times New Roman"/>
              </a:rPr>
              <a:t>This programming model is a suitable tool for analyzing usage patterns on websites and e-commerce platforms. Companies providing online services can utilize this framework to improve their marketing strategies.</a:t>
            </a:r>
            <a:endParaRPr/>
          </a:p>
        </p:txBody>
      </p:sp>
      <p:sp>
        <p:nvSpPr>
          <p:cNvPr id="215" name="Google Shape;215;p19"/>
          <p:cNvSpPr txBox="1"/>
          <p:nvPr/>
        </p:nvSpPr>
        <p:spPr>
          <a:xfrm>
            <a:off x="0" y="76200"/>
            <a:ext cx="5257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CONCLUSION</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62" name="Google Shape;62;p2"/>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2</a:t>
            </a:fld>
            <a:endParaRPr/>
          </a:p>
        </p:txBody>
      </p:sp>
      <p:sp>
        <p:nvSpPr>
          <p:cNvPr id="63" name="Google Shape;63;p2"/>
          <p:cNvSpPr txBox="1"/>
          <p:nvPr/>
        </p:nvSpPr>
        <p:spPr>
          <a:xfrm>
            <a:off x="0" y="1447800"/>
            <a:ext cx="8991600" cy="4247317"/>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rgbClr val="444444"/>
              </a:buClr>
              <a:buSzPts val="1800"/>
              <a:buFont typeface="Arial"/>
              <a:buChar char="•"/>
            </a:pPr>
            <a:r>
              <a:rPr lang="en-US" sz="1800" b="1" i="0">
                <a:solidFill>
                  <a:srgbClr val="444444"/>
                </a:solidFill>
                <a:latin typeface="Georgia"/>
                <a:ea typeface="Georgia"/>
                <a:cs typeface="Georgia"/>
                <a:sym typeface="Georgia"/>
              </a:rPr>
              <a:t>MapReduce is the core component of </a:t>
            </a:r>
            <a:r>
              <a:rPr lang="en-US" sz="1800" b="1" u="sng">
                <a:solidFill>
                  <a:srgbClr val="444444"/>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Hadoop</a:t>
            </a:r>
            <a:r>
              <a:rPr lang="en-US" sz="1800" b="1">
                <a:solidFill>
                  <a:srgbClr val="444444"/>
                </a:solidFill>
                <a:latin typeface="Georgia"/>
                <a:ea typeface="Georgia"/>
                <a:cs typeface="Georgia"/>
                <a:sym typeface="Georgia"/>
              </a:rPr>
              <a:t> that process huge amount of data in parallel by dividing the work into a set of independent tasks. In MapReduce data flow in step by step from Mapper to Reducer.</a:t>
            </a:r>
            <a:endParaRPr/>
          </a:p>
          <a:p>
            <a:pPr marL="285750" marR="0" lvl="0" indent="-285750" algn="l" rtl="0">
              <a:spcBef>
                <a:spcPts val="0"/>
              </a:spcBef>
              <a:spcAft>
                <a:spcPts val="0"/>
              </a:spcAft>
              <a:buClr>
                <a:srgbClr val="444444"/>
              </a:buClr>
              <a:buSzPts val="1800"/>
              <a:buFont typeface="Arial"/>
              <a:buChar char="•"/>
            </a:pPr>
            <a:r>
              <a:rPr lang="en-US" sz="1800" b="1">
                <a:solidFill>
                  <a:srgbClr val="444444"/>
                </a:solidFill>
                <a:latin typeface="Georgia"/>
                <a:ea typeface="Georgia"/>
                <a:cs typeface="Georgia"/>
                <a:sym typeface="Georgia"/>
              </a:rPr>
              <a:t>MapReduce is the data processing layer of Hadoop. It is a software framework for easily writing applications that process the vast amount of structured and unstructured data stored in the </a:t>
            </a:r>
            <a:r>
              <a:rPr lang="en-US" sz="1800" b="1" u="sng">
                <a:solidFill>
                  <a:srgbClr val="444444"/>
                </a:solidFill>
                <a:latin typeface="Georgia"/>
                <a:ea typeface="Georgia"/>
                <a:cs typeface="Georgia"/>
                <a:sym typeface="Georgia"/>
                <a:hlinkClick r:id="rId4">
                  <a:extLst>
                    <a:ext uri="{A12FA001-AC4F-418D-AE19-62706E023703}">
                      <ahyp:hlinkClr xmlns:ahyp="http://schemas.microsoft.com/office/drawing/2018/hyperlinkcolor" val="tx"/>
                    </a:ext>
                  </a:extLst>
                </a:hlinkClick>
              </a:rPr>
              <a:t>Hadoop Distributed Filesystem (HDFS)</a:t>
            </a:r>
            <a:r>
              <a:rPr lang="en-US" sz="1800" b="1">
                <a:solidFill>
                  <a:srgbClr val="444444"/>
                </a:solidFill>
                <a:latin typeface="Georgia"/>
                <a:ea typeface="Georgia"/>
                <a:cs typeface="Georgia"/>
                <a:sym typeface="Georgia"/>
              </a:rPr>
              <a:t>. It processes the huge amount of data in parallel by dividing the job (submitted job) into a set of independent tasks (sub-job). By this parallel processing speed and reliability </a:t>
            </a:r>
            <a:r>
              <a:rPr lang="en-US" sz="1800" b="1" i="0">
                <a:solidFill>
                  <a:srgbClr val="444444"/>
                </a:solidFill>
                <a:latin typeface="Georgia"/>
                <a:ea typeface="Georgia"/>
                <a:cs typeface="Georgia"/>
                <a:sym typeface="Georgia"/>
              </a:rPr>
              <a:t>of cluster is improved. We just need to put the custom code (business logic) in the way map reduce works and rest things will be taken care by the engine.</a:t>
            </a:r>
            <a:endParaRPr sz="1800" b="1">
              <a:solidFill>
                <a:schemeClr val="dk1"/>
              </a:solidFill>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64" name="Google Shape;64;p2"/>
          <p:cNvSpPr txBox="1"/>
          <p:nvPr/>
        </p:nvSpPr>
        <p:spPr>
          <a:xfrm>
            <a:off x="-76200" y="0"/>
            <a:ext cx="66294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INTRODUCTION</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152401" y="2202142"/>
            <a:ext cx="2137220" cy="379431"/>
          </a:xfrm>
          <a:prstGeom prst="rect">
            <a:avLst/>
          </a:prstGeom>
          <a:noFill/>
          <a:ln>
            <a:noFill/>
          </a:ln>
        </p:spPr>
        <p:txBody>
          <a:bodyPr spcFirstLastPara="1" wrap="square" lIns="0" tIns="10000" rIns="0" bIns="0" anchor="t" anchorCtr="0">
            <a:spAutoFit/>
          </a:bodyPr>
          <a:lstStyle/>
          <a:p>
            <a:pPr marL="9525" lvl="0" indent="0" algn="l" rtl="0">
              <a:spcBef>
                <a:spcPts val="0"/>
              </a:spcBef>
              <a:spcAft>
                <a:spcPts val="0"/>
              </a:spcAft>
              <a:buNone/>
            </a:pPr>
            <a:r>
              <a:rPr lang="en-US" sz="1912">
                <a:solidFill>
                  <a:srgbClr val="EFAC00"/>
                </a:solidFill>
                <a:latin typeface="Arial"/>
                <a:ea typeface="Arial"/>
                <a:cs typeface="Arial"/>
                <a:sym typeface="Arial"/>
              </a:rPr>
              <a:t>	</a:t>
            </a:r>
            <a:r>
              <a:rPr lang="en-US" sz="2400" b="1" u="sng">
                <a:solidFill>
                  <a:schemeClr val="dk1"/>
                </a:solidFill>
                <a:latin typeface="Times New Roman"/>
                <a:ea typeface="Times New Roman"/>
                <a:cs typeface="Times New Roman"/>
                <a:sym typeface="Times New Roman"/>
              </a:rPr>
              <a:t>Job</a:t>
            </a:r>
            <a:endParaRPr sz="2400" b="1" u="sng">
              <a:solidFill>
                <a:schemeClr val="dk1"/>
              </a:solidFill>
              <a:latin typeface="Times New Roman"/>
              <a:ea typeface="Times New Roman"/>
              <a:cs typeface="Times New Roman"/>
              <a:sym typeface="Times New Roman"/>
            </a:endParaRPr>
          </a:p>
        </p:txBody>
      </p:sp>
      <p:sp>
        <p:nvSpPr>
          <p:cNvPr id="70" name="Google Shape;70;p3"/>
          <p:cNvSpPr txBox="1"/>
          <p:nvPr/>
        </p:nvSpPr>
        <p:spPr>
          <a:xfrm>
            <a:off x="7625431" y="5796822"/>
            <a:ext cx="183356" cy="128240"/>
          </a:xfrm>
          <a:prstGeom prst="rect">
            <a:avLst/>
          </a:prstGeom>
          <a:noFill/>
          <a:ln>
            <a:noFill/>
          </a:ln>
        </p:spPr>
        <p:txBody>
          <a:bodyPr spcFirstLastPara="1" wrap="square" lIns="0" tIns="0" rIns="0" bIns="0" anchor="t" anchorCtr="0">
            <a:spAutoFit/>
          </a:bodyPr>
          <a:lstStyle/>
          <a:p>
            <a:pPr marL="28575" marR="0" lvl="0" indent="0" algn="l" rtl="0">
              <a:lnSpc>
                <a:spcPct val="106222"/>
              </a:lnSpc>
              <a:spcBef>
                <a:spcPts val="0"/>
              </a:spcBef>
              <a:spcAft>
                <a:spcPts val="0"/>
              </a:spcAft>
              <a:buNone/>
            </a:pPr>
            <a:fld id="{00000000-1234-1234-1234-123412341234}" type="slidenum">
              <a:rPr lang="en-US" sz="900">
                <a:solidFill>
                  <a:srgbClr val="FFFFFF"/>
                </a:solidFill>
                <a:latin typeface="Times New Roman"/>
                <a:ea typeface="Times New Roman"/>
                <a:cs typeface="Times New Roman"/>
                <a:sym typeface="Times New Roman"/>
              </a:rPr>
              <a:t>3</a:t>
            </a:fld>
            <a:endParaRPr sz="900">
              <a:solidFill>
                <a:schemeClr val="dk1"/>
              </a:solidFill>
              <a:latin typeface="Times New Roman"/>
              <a:ea typeface="Times New Roman"/>
              <a:cs typeface="Times New Roman"/>
              <a:sym typeface="Times New Roman"/>
            </a:endParaRPr>
          </a:p>
        </p:txBody>
      </p:sp>
      <p:sp>
        <p:nvSpPr>
          <p:cNvPr id="71" name="Google Shape;71;p3"/>
          <p:cNvSpPr txBox="1"/>
          <p:nvPr/>
        </p:nvSpPr>
        <p:spPr>
          <a:xfrm>
            <a:off x="76200" y="2666999"/>
            <a:ext cx="7489317" cy="2692404"/>
          </a:xfrm>
          <a:prstGeom prst="rect">
            <a:avLst/>
          </a:prstGeom>
          <a:noFill/>
          <a:ln>
            <a:noFill/>
          </a:ln>
        </p:spPr>
        <p:txBody>
          <a:bodyPr spcFirstLastPara="1" wrap="square" lIns="0" tIns="9525" rIns="0" bIns="0" anchor="t" anchorCtr="0">
            <a:spAutoFit/>
          </a:bodyPr>
          <a:lstStyle/>
          <a:p>
            <a:pPr marL="667702" marR="0" lvl="0" indent="-171925" algn="l" rtl="0">
              <a:lnSpc>
                <a:spcPct val="111222"/>
              </a:lnSpc>
              <a:spcBef>
                <a:spcPts val="0"/>
              </a:spcBef>
              <a:spcAft>
                <a:spcPts val="0"/>
              </a:spcAft>
              <a:buClr>
                <a:srgbClr val="E66C7C"/>
              </a:buClr>
              <a:buSzPts val="1800"/>
              <a:buFont typeface="Arial"/>
              <a:buChar char="▪"/>
            </a:pPr>
            <a:r>
              <a:rPr lang="en-US" sz="1800" b="1">
                <a:solidFill>
                  <a:schemeClr val="dk1"/>
                </a:solidFill>
                <a:latin typeface="Times New Roman"/>
                <a:ea typeface="Times New Roman"/>
                <a:cs typeface="Times New Roman"/>
                <a:sym typeface="Times New Roman"/>
              </a:rPr>
              <a:t>A complete user defined computation or program</a:t>
            </a:r>
            <a:endParaRPr sz="1800" b="1">
              <a:solidFill>
                <a:schemeClr val="dk1"/>
              </a:solidFill>
              <a:latin typeface="Times New Roman"/>
              <a:ea typeface="Times New Roman"/>
              <a:cs typeface="Times New Roman"/>
              <a:sym typeface="Times New Roman"/>
            </a:endParaRPr>
          </a:p>
          <a:p>
            <a:pPr marL="249555" marR="0" lvl="0" indent="-240030" algn="l" rtl="0">
              <a:lnSpc>
                <a:spcPct val="113416"/>
              </a:lnSpc>
              <a:spcBef>
                <a:spcPts val="0"/>
              </a:spcBef>
              <a:spcAft>
                <a:spcPts val="0"/>
              </a:spcAft>
              <a:buClr>
                <a:srgbClr val="EFAC00"/>
              </a:buClr>
              <a:buSzPts val="1912"/>
              <a:buFont typeface="Arial"/>
              <a:buChar char=""/>
            </a:pPr>
            <a:r>
              <a:rPr lang="en-US" sz="2400" b="1" u="sng">
                <a:solidFill>
                  <a:schemeClr val="dk1"/>
                </a:solidFill>
                <a:latin typeface="Times New Roman"/>
                <a:ea typeface="Times New Roman"/>
                <a:cs typeface="Times New Roman"/>
                <a:sym typeface="Times New Roman"/>
              </a:rPr>
              <a:t>Tasks</a:t>
            </a:r>
            <a:endParaRPr sz="2400" b="1" u="sng">
              <a:solidFill>
                <a:schemeClr val="dk1"/>
              </a:solidFill>
              <a:latin typeface="Times New Roman"/>
              <a:ea typeface="Times New Roman"/>
              <a:cs typeface="Times New Roman"/>
              <a:sym typeface="Times New Roman"/>
            </a:endParaRPr>
          </a:p>
          <a:p>
            <a:pPr marL="667702" marR="0" lvl="1" indent="-171925" algn="l" rtl="0">
              <a:spcBef>
                <a:spcPts val="240"/>
              </a:spcBef>
              <a:spcAft>
                <a:spcPts val="0"/>
              </a:spcAft>
              <a:buClr>
                <a:srgbClr val="E66C7C"/>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A subset of computation</a:t>
            </a:r>
            <a:endParaRPr sz="1800" b="1" i="0" u="none" strike="noStrike" cap="none">
              <a:solidFill>
                <a:schemeClr val="dk1"/>
              </a:solidFill>
              <a:latin typeface="Times New Roman"/>
              <a:ea typeface="Times New Roman"/>
              <a:cs typeface="Times New Roman"/>
              <a:sym typeface="Times New Roman"/>
            </a:endParaRPr>
          </a:p>
          <a:p>
            <a:pPr marL="667702" marR="0" lvl="1" indent="-171925" algn="l" rtl="0">
              <a:lnSpc>
                <a:spcPct val="111222"/>
              </a:lnSpc>
              <a:spcBef>
                <a:spcPts val="217"/>
              </a:spcBef>
              <a:spcAft>
                <a:spcPts val="0"/>
              </a:spcAft>
              <a:buClr>
                <a:srgbClr val="E66C7C"/>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Can be either execution of MAP or REDUCE</a:t>
            </a:r>
            <a:endParaRPr sz="1800" b="1" i="0" u="none" strike="noStrike" cap="none">
              <a:solidFill>
                <a:schemeClr val="dk1"/>
              </a:solidFill>
              <a:latin typeface="Times New Roman"/>
              <a:ea typeface="Times New Roman"/>
              <a:cs typeface="Times New Roman"/>
              <a:sym typeface="Times New Roman"/>
            </a:endParaRPr>
          </a:p>
          <a:p>
            <a:pPr marL="249555" marR="0" lvl="0" indent="-240030" algn="l" rtl="0">
              <a:lnSpc>
                <a:spcPct val="113416"/>
              </a:lnSpc>
              <a:spcBef>
                <a:spcPts val="0"/>
              </a:spcBef>
              <a:spcAft>
                <a:spcPts val="0"/>
              </a:spcAft>
              <a:buClr>
                <a:srgbClr val="EFAC00"/>
              </a:buClr>
              <a:buSzPts val="1912"/>
              <a:buFont typeface="Arial"/>
              <a:buChar char=""/>
            </a:pPr>
            <a:r>
              <a:rPr lang="en-US" sz="2400" b="1" u="sng">
                <a:solidFill>
                  <a:schemeClr val="dk1"/>
                </a:solidFill>
                <a:latin typeface="Times New Roman"/>
                <a:ea typeface="Times New Roman"/>
                <a:cs typeface="Times New Roman"/>
                <a:sym typeface="Times New Roman"/>
              </a:rPr>
              <a:t>Task Attempt</a:t>
            </a:r>
            <a:endParaRPr sz="2400" b="1" u="sng">
              <a:solidFill>
                <a:schemeClr val="dk1"/>
              </a:solidFill>
              <a:latin typeface="Times New Roman"/>
              <a:ea typeface="Times New Roman"/>
              <a:cs typeface="Times New Roman"/>
              <a:sym typeface="Times New Roman"/>
            </a:endParaRPr>
          </a:p>
          <a:p>
            <a:pPr marL="667702" marR="0" lvl="1" indent="-171925" algn="l" rtl="0">
              <a:spcBef>
                <a:spcPts val="240"/>
              </a:spcBef>
              <a:spcAft>
                <a:spcPts val="0"/>
              </a:spcAft>
              <a:buClr>
                <a:srgbClr val="E66C7C"/>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An attempt to run a task.</a:t>
            </a:r>
            <a:endParaRPr sz="1800" b="1" i="0" u="none" strike="noStrike" cap="none">
              <a:solidFill>
                <a:schemeClr val="dk1"/>
              </a:solidFill>
              <a:latin typeface="Times New Roman"/>
              <a:ea typeface="Times New Roman"/>
              <a:cs typeface="Times New Roman"/>
              <a:sym typeface="Times New Roman"/>
            </a:endParaRPr>
          </a:p>
          <a:p>
            <a:pPr marL="667702" marR="3810" lvl="1" indent="-171450" algn="l" rtl="0">
              <a:lnSpc>
                <a:spcPct val="107944"/>
              </a:lnSpc>
              <a:spcBef>
                <a:spcPts val="461"/>
              </a:spcBef>
              <a:spcAft>
                <a:spcPts val="0"/>
              </a:spcAft>
              <a:buClr>
                <a:srgbClr val="E66C7C"/>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If an attempt fails, Job Tracker tries to start an another  task attempt for the same task.</a:t>
            </a:r>
            <a:endParaRPr sz="1800" b="1" i="0" u="none" strike="noStrike" cap="none">
              <a:solidFill>
                <a:schemeClr val="dk1"/>
              </a:solidFill>
              <a:latin typeface="Times New Roman"/>
              <a:ea typeface="Times New Roman"/>
              <a:cs typeface="Times New Roman"/>
              <a:sym typeface="Times New Roman"/>
            </a:endParaRPr>
          </a:p>
          <a:p>
            <a:pPr marL="667702" marR="121444" lvl="1" indent="-171450" algn="l" rtl="0">
              <a:lnSpc>
                <a:spcPct val="107944"/>
              </a:lnSpc>
              <a:spcBef>
                <a:spcPts val="439"/>
              </a:spcBef>
              <a:spcAft>
                <a:spcPts val="0"/>
              </a:spcAft>
              <a:buClr>
                <a:srgbClr val="E66C7C"/>
              </a:buClr>
              <a:buSzPts val="1800"/>
              <a:buFont typeface="Arial"/>
              <a:buChar char="▪"/>
            </a:pPr>
            <a:r>
              <a:rPr lang="en-US" sz="1800" b="1" i="0" u="none" strike="noStrike" cap="none">
                <a:solidFill>
                  <a:schemeClr val="dk1"/>
                </a:solidFill>
                <a:latin typeface="Times New Roman"/>
                <a:ea typeface="Times New Roman"/>
                <a:cs typeface="Times New Roman"/>
                <a:sym typeface="Times New Roman"/>
              </a:rPr>
              <a:t>By Default, total number of task attempts for a task is  four</a:t>
            </a:r>
            <a:endParaRPr sz="1800" b="1" i="0" u="none" strike="noStrike" cap="none">
              <a:solidFill>
                <a:schemeClr val="dk1"/>
              </a:solidFill>
              <a:latin typeface="Times New Roman"/>
              <a:ea typeface="Times New Roman"/>
              <a:cs typeface="Times New Roman"/>
              <a:sym typeface="Times New Roman"/>
            </a:endParaRPr>
          </a:p>
        </p:txBody>
      </p:sp>
      <p:sp>
        <p:nvSpPr>
          <p:cNvPr id="72" name="Google Shape;72;p3"/>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73" name="Google Shape;73;p3"/>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3</a:t>
            </a:fld>
            <a:endParaRPr/>
          </a:p>
        </p:txBody>
      </p:sp>
      <p:sp>
        <p:nvSpPr>
          <p:cNvPr id="74" name="Google Shape;74;p3"/>
          <p:cNvSpPr txBox="1"/>
          <p:nvPr/>
        </p:nvSpPr>
        <p:spPr>
          <a:xfrm>
            <a:off x="-76200" y="-76200"/>
            <a:ext cx="50292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GENERAL TERMS</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78"/>
        <p:cNvGrpSpPr/>
        <p:nvPr/>
      </p:nvGrpSpPr>
      <p:grpSpPr>
        <a:xfrm>
          <a:off x="0" y="0"/>
          <a:ext cx="0" cy="0"/>
          <a:chOff x="0" y="0"/>
          <a:chExt cx="0" cy="0"/>
        </a:xfrm>
      </p:grpSpPr>
      <p:sp>
        <p:nvSpPr>
          <p:cNvPr id="79" name="Google Shape;79;p4"/>
          <p:cNvSpPr txBox="1">
            <a:spLocks noGrp="1"/>
          </p:cNvSpPr>
          <p:nvPr>
            <p:ph type="title"/>
          </p:nvPr>
        </p:nvSpPr>
        <p:spPr>
          <a:xfrm>
            <a:off x="228601" y="2238718"/>
            <a:ext cx="3064002" cy="379431"/>
          </a:xfrm>
          <a:prstGeom prst="rect">
            <a:avLst/>
          </a:prstGeom>
          <a:noFill/>
          <a:ln>
            <a:noFill/>
          </a:ln>
        </p:spPr>
        <p:txBody>
          <a:bodyPr spcFirstLastPara="1" wrap="square" lIns="0" tIns="10000" rIns="0" bIns="0" anchor="t" anchorCtr="0">
            <a:spAutoFit/>
          </a:bodyPr>
          <a:lstStyle/>
          <a:p>
            <a:pPr marL="9525" lvl="0" indent="0" algn="l" rtl="0">
              <a:spcBef>
                <a:spcPts val="0"/>
              </a:spcBef>
              <a:spcAft>
                <a:spcPts val="0"/>
              </a:spcAft>
              <a:buNone/>
            </a:pPr>
            <a:r>
              <a:rPr lang="en-US" sz="1912">
                <a:solidFill>
                  <a:srgbClr val="EFAC00"/>
                </a:solidFill>
                <a:latin typeface="Arial"/>
                <a:ea typeface="Arial"/>
                <a:cs typeface="Arial"/>
                <a:sym typeface="Arial"/>
              </a:rPr>
              <a:t>	</a:t>
            </a:r>
            <a:r>
              <a:rPr lang="en-US" sz="2400" b="1">
                <a:solidFill>
                  <a:schemeClr val="dk1"/>
                </a:solidFill>
                <a:latin typeface="Times New Roman"/>
                <a:ea typeface="Times New Roman"/>
                <a:cs typeface="Times New Roman"/>
                <a:sym typeface="Times New Roman"/>
              </a:rPr>
              <a:t>JobTracker</a:t>
            </a:r>
            <a:endParaRPr sz="2400" b="1">
              <a:solidFill>
                <a:schemeClr val="dk1"/>
              </a:solidFill>
              <a:latin typeface="Times New Roman"/>
              <a:ea typeface="Times New Roman"/>
              <a:cs typeface="Times New Roman"/>
              <a:sym typeface="Times New Roman"/>
            </a:endParaRPr>
          </a:p>
        </p:txBody>
      </p:sp>
      <p:sp>
        <p:nvSpPr>
          <p:cNvPr id="80" name="Google Shape;80;p4"/>
          <p:cNvSpPr txBox="1"/>
          <p:nvPr/>
        </p:nvSpPr>
        <p:spPr>
          <a:xfrm>
            <a:off x="7625431" y="5796822"/>
            <a:ext cx="183356" cy="128240"/>
          </a:xfrm>
          <a:prstGeom prst="rect">
            <a:avLst/>
          </a:prstGeom>
          <a:noFill/>
          <a:ln>
            <a:noFill/>
          </a:ln>
        </p:spPr>
        <p:txBody>
          <a:bodyPr spcFirstLastPara="1" wrap="square" lIns="0" tIns="0" rIns="0" bIns="0" anchor="t" anchorCtr="0">
            <a:spAutoFit/>
          </a:bodyPr>
          <a:lstStyle/>
          <a:p>
            <a:pPr marL="28575" marR="0" lvl="0" indent="0" algn="l" rtl="0">
              <a:lnSpc>
                <a:spcPct val="106222"/>
              </a:lnSpc>
              <a:spcBef>
                <a:spcPts val="0"/>
              </a:spcBef>
              <a:spcAft>
                <a:spcPts val="0"/>
              </a:spcAft>
              <a:buNone/>
            </a:pPr>
            <a:fld id="{00000000-1234-1234-1234-123412341234}" type="slidenum">
              <a:rPr lang="en-US" sz="900">
                <a:solidFill>
                  <a:srgbClr val="FFFFFF"/>
                </a:solidFill>
                <a:latin typeface="Times New Roman"/>
                <a:ea typeface="Times New Roman"/>
                <a:cs typeface="Times New Roman"/>
                <a:sym typeface="Times New Roman"/>
              </a:rPr>
              <a:t>4</a:t>
            </a:fld>
            <a:endParaRPr sz="900">
              <a:solidFill>
                <a:schemeClr val="dk1"/>
              </a:solidFill>
              <a:latin typeface="Times New Roman"/>
              <a:ea typeface="Times New Roman"/>
              <a:cs typeface="Times New Roman"/>
              <a:sym typeface="Times New Roman"/>
            </a:endParaRPr>
          </a:p>
        </p:txBody>
      </p:sp>
      <p:sp>
        <p:nvSpPr>
          <p:cNvPr id="81" name="Google Shape;81;p4"/>
          <p:cNvSpPr txBox="1"/>
          <p:nvPr/>
        </p:nvSpPr>
        <p:spPr>
          <a:xfrm>
            <a:off x="76201" y="2608135"/>
            <a:ext cx="7369302" cy="3609482"/>
          </a:xfrm>
          <a:prstGeom prst="rect">
            <a:avLst/>
          </a:prstGeom>
          <a:noFill/>
          <a:ln>
            <a:noFill/>
          </a:ln>
        </p:spPr>
        <p:txBody>
          <a:bodyPr spcFirstLastPara="1" wrap="square" lIns="0" tIns="64275" rIns="0" bIns="0" anchor="t" anchorCtr="0">
            <a:spAutoFit/>
          </a:bodyPr>
          <a:lstStyle/>
          <a:p>
            <a:pPr marL="667702" marR="0" lvl="0" indent="-171925" algn="l" rtl="0">
              <a:spcBef>
                <a:spcPts val="0"/>
              </a:spcBef>
              <a:spcAft>
                <a:spcPts val="0"/>
              </a:spcAft>
              <a:buClr>
                <a:srgbClr val="E66C7C"/>
              </a:buClr>
              <a:buSzPts val="2400"/>
              <a:buFont typeface="Arial"/>
              <a:buChar char="▪"/>
            </a:pPr>
            <a:r>
              <a:rPr lang="en-US" sz="2400" b="1">
                <a:solidFill>
                  <a:schemeClr val="dk1"/>
                </a:solidFill>
                <a:latin typeface="Times New Roman"/>
                <a:ea typeface="Times New Roman"/>
                <a:cs typeface="Times New Roman"/>
                <a:sym typeface="Times New Roman"/>
              </a:rPr>
              <a:t>Client submits the computation to JobTracker</a:t>
            </a:r>
            <a:endParaRPr sz="2400" b="1">
              <a:solidFill>
                <a:schemeClr val="dk1"/>
              </a:solidFill>
              <a:latin typeface="Times New Roman"/>
              <a:ea typeface="Times New Roman"/>
              <a:cs typeface="Times New Roman"/>
              <a:sym typeface="Times New Roman"/>
            </a:endParaRPr>
          </a:p>
          <a:p>
            <a:pPr marL="667702" marR="234791" lvl="0" indent="-171450" algn="l" rtl="0">
              <a:spcBef>
                <a:spcPts val="431"/>
              </a:spcBef>
              <a:spcAft>
                <a:spcPts val="0"/>
              </a:spcAft>
              <a:buClr>
                <a:srgbClr val="E66C7C"/>
              </a:buClr>
              <a:buSzPts val="2400"/>
              <a:buFont typeface="Arial"/>
              <a:buChar char="▪"/>
            </a:pPr>
            <a:r>
              <a:rPr lang="en-US" sz="2400" b="1">
                <a:solidFill>
                  <a:schemeClr val="dk1"/>
                </a:solidFill>
                <a:latin typeface="Times New Roman"/>
                <a:ea typeface="Times New Roman"/>
                <a:cs typeface="Times New Roman"/>
                <a:sym typeface="Times New Roman"/>
              </a:rPr>
              <a:t>Assign a task to the TaskTracker who has free slots  and where data is stored if possible</a:t>
            </a:r>
            <a:endParaRPr sz="2400" b="1">
              <a:solidFill>
                <a:schemeClr val="dk1"/>
              </a:solidFill>
              <a:latin typeface="Times New Roman"/>
              <a:ea typeface="Times New Roman"/>
              <a:cs typeface="Times New Roman"/>
              <a:sym typeface="Times New Roman"/>
            </a:endParaRPr>
          </a:p>
          <a:p>
            <a:pPr marL="667702" marR="234791" lvl="0" indent="-171450" algn="l" rtl="0">
              <a:spcBef>
                <a:spcPts val="431"/>
              </a:spcBef>
              <a:spcAft>
                <a:spcPts val="0"/>
              </a:spcAft>
              <a:buClr>
                <a:srgbClr val="E66C7C"/>
              </a:buClr>
              <a:buSzPts val="2400"/>
              <a:buFont typeface="Arial"/>
              <a:buChar char="▪"/>
            </a:pPr>
            <a:r>
              <a:rPr lang="en-US" sz="2400" b="1">
                <a:solidFill>
                  <a:schemeClr val="dk1"/>
                </a:solidFill>
                <a:latin typeface="Times New Roman"/>
                <a:ea typeface="Times New Roman"/>
                <a:cs typeface="Times New Roman"/>
                <a:sym typeface="Times New Roman"/>
              </a:rPr>
              <a:t>It tries to provide data locality as much as possible.</a:t>
            </a:r>
            <a:endParaRPr sz="2400" b="1">
              <a:solidFill>
                <a:schemeClr val="dk1"/>
              </a:solidFill>
              <a:latin typeface="Times New Roman"/>
              <a:ea typeface="Times New Roman"/>
              <a:cs typeface="Times New Roman"/>
              <a:sym typeface="Times New Roman"/>
            </a:endParaRPr>
          </a:p>
          <a:p>
            <a:pPr marL="249555" marR="0" lvl="0" indent="-240030" algn="l" rtl="0">
              <a:lnSpc>
                <a:spcPct val="119375"/>
              </a:lnSpc>
              <a:spcBef>
                <a:spcPts val="0"/>
              </a:spcBef>
              <a:spcAft>
                <a:spcPts val="0"/>
              </a:spcAft>
              <a:buClr>
                <a:srgbClr val="EFAC00"/>
              </a:buClr>
              <a:buSzPts val="1912"/>
              <a:buFont typeface="Arial"/>
              <a:buChar char=""/>
            </a:pPr>
            <a:r>
              <a:rPr lang="en-US" sz="2400" b="1">
                <a:solidFill>
                  <a:schemeClr val="dk1"/>
                </a:solidFill>
                <a:latin typeface="Times New Roman"/>
                <a:ea typeface="Times New Roman"/>
                <a:cs typeface="Times New Roman"/>
                <a:sym typeface="Times New Roman"/>
              </a:rPr>
              <a:t>TaskTracker</a:t>
            </a:r>
            <a:endParaRPr sz="2400" b="1">
              <a:solidFill>
                <a:schemeClr val="dk1"/>
              </a:solidFill>
              <a:latin typeface="Times New Roman"/>
              <a:ea typeface="Times New Roman"/>
              <a:cs typeface="Times New Roman"/>
              <a:sym typeface="Times New Roman"/>
            </a:endParaRPr>
          </a:p>
          <a:p>
            <a:pPr marL="667702" marR="3810" lvl="1" indent="-171450" algn="l" rtl="0">
              <a:spcBef>
                <a:spcPts val="454"/>
              </a:spcBef>
              <a:spcAft>
                <a:spcPts val="0"/>
              </a:spcAft>
              <a:buClr>
                <a:srgbClr val="E66C7C"/>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Spawns a JVM process for each input split as directed  by Job Tracker</a:t>
            </a:r>
            <a:endParaRPr sz="2400" b="1" i="0" u="none" strike="noStrike" cap="none">
              <a:solidFill>
                <a:schemeClr val="dk1"/>
              </a:solidFill>
              <a:latin typeface="Times New Roman"/>
              <a:ea typeface="Times New Roman"/>
              <a:cs typeface="Times New Roman"/>
              <a:sym typeface="Times New Roman"/>
            </a:endParaRPr>
          </a:p>
          <a:p>
            <a:pPr marL="667702" marR="0" lvl="1" indent="-171925" algn="l" rtl="0">
              <a:spcBef>
                <a:spcPts val="435"/>
              </a:spcBef>
              <a:spcAft>
                <a:spcPts val="0"/>
              </a:spcAft>
              <a:buClr>
                <a:srgbClr val="E66C7C"/>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Send periodic heartbeats to Job Tracker</a:t>
            </a:r>
            <a:endParaRPr sz="2400" b="1" i="0" u="none" strike="noStrike" cap="none">
              <a:solidFill>
                <a:schemeClr val="dk1"/>
              </a:solidFill>
              <a:latin typeface="Times New Roman"/>
              <a:ea typeface="Times New Roman"/>
              <a:cs typeface="Times New Roman"/>
              <a:sym typeface="Times New Roman"/>
            </a:endParaRPr>
          </a:p>
        </p:txBody>
      </p:sp>
      <p:sp>
        <p:nvSpPr>
          <p:cNvPr id="82" name="Google Shape;82;p4"/>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83" name="Google Shape;83;p4"/>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4</a:t>
            </a:fld>
            <a:endParaRPr/>
          </a:p>
        </p:txBody>
      </p:sp>
      <p:sp>
        <p:nvSpPr>
          <p:cNvPr id="84" name="Google Shape;84;p4"/>
          <p:cNvSpPr txBox="1"/>
          <p:nvPr/>
        </p:nvSpPr>
        <p:spPr>
          <a:xfrm>
            <a:off x="-108132" y="0"/>
            <a:ext cx="471061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DAEMONS</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76201" y="2018096"/>
            <a:ext cx="7182612" cy="297678"/>
          </a:xfrm>
          <a:prstGeom prst="rect">
            <a:avLst/>
          </a:prstGeom>
          <a:noFill/>
          <a:ln>
            <a:noFill/>
          </a:ln>
        </p:spPr>
        <p:txBody>
          <a:bodyPr spcFirstLastPara="1" wrap="square" lIns="0" tIns="9025" rIns="0" bIns="0" anchor="t" anchorCtr="0">
            <a:spAutoFit/>
          </a:bodyPr>
          <a:lstStyle/>
          <a:p>
            <a:pPr marL="9525" lvl="0" indent="0" algn="l" rtl="0">
              <a:spcBef>
                <a:spcPts val="0"/>
              </a:spcBef>
              <a:spcAft>
                <a:spcPts val="0"/>
              </a:spcAft>
              <a:buNone/>
            </a:pPr>
            <a:endParaRPr sz="1875">
              <a:solidFill>
                <a:schemeClr val="dk1"/>
              </a:solidFill>
              <a:latin typeface="Times New Roman"/>
              <a:ea typeface="Times New Roman"/>
              <a:cs typeface="Times New Roman"/>
              <a:sym typeface="Times New Roman"/>
            </a:endParaRPr>
          </a:p>
        </p:txBody>
      </p:sp>
      <p:sp>
        <p:nvSpPr>
          <p:cNvPr id="90" name="Google Shape;90;p5"/>
          <p:cNvSpPr txBox="1"/>
          <p:nvPr/>
        </p:nvSpPr>
        <p:spPr>
          <a:xfrm>
            <a:off x="7625431" y="5796822"/>
            <a:ext cx="183356" cy="128240"/>
          </a:xfrm>
          <a:prstGeom prst="rect">
            <a:avLst/>
          </a:prstGeom>
          <a:noFill/>
          <a:ln>
            <a:noFill/>
          </a:ln>
        </p:spPr>
        <p:txBody>
          <a:bodyPr spcFirstLastPara="1" wrap="square" lIns="0" tIns="0" rIns="0" bIns="0" anchor="t" anchorCtr="0">
            <a:spAutoFit/>
          </a:bodyPr>
          <a:lstStyle/>
          <a:p>
            <a:pPr marL="28575" marR="0" lvl="0" indent="0" algn="l" rtl="0">
              <a:lnSpc>
                <a:spcPct val="106222"/>
              </a:lnSpc>
              <a:spcBef>
                <a:spcPts val="0"/>
              </a:spcBef>
              <a:spcAft>
                <a:spcPts val="0"/>
              </a:spcAft>
              <a:buNone/>
            </a:pPr>
            <a:fld id="{00000000-1234-1234-1234-123412341234}" type="slidenum">
              <a:rPr lang="en-US" sz="900">
                <a:solidFill>
                  <a:srgbClr val="FFFFFF"/>
                </a:solidFill>
                <a:latin typeface="Times New Roman"/>
                <a:ea typeface="Times New Roman"/>
                <a:cs typeface="Times New Roman"/>
                <a:sym typeface="Times New Roman"/>
              </a:rPr>
              <a:t>5</a:t>
            </a:fld>
            <a:endParaRPr sz="900">
              <a:solidFill>
                <a:schemeClr val="dk1"/>
              </a:solidFill>
              <a:latin typeface="Times New Roman"/>
              <a:ea typeface="Times New Roman"/>
              <a:cs typeface="Times New Roman"/>
              <a:sym typeface="Times New Roman"/>
            </a:endParaRPr>
          </a:p>
        </p:txBody>
      </p:sp>
      <p:sp>
        <p:nvSpPr>
          <p:cNvPr id="91" name="Google Shape;91;p5"/>
          <p:cNvSpPr txBox="1"/>
          <p:nvPr/>
        </p:nvSpPr>
        <p:spPr>
          <a:xfrm>
            <a:off x="-76200" y="1752601"/>
            <a:ext cx="8915400" cy="4769415"/>
          </a:xfrm>
          <a:prstGeom prst="rect">
            <a:avLst/>
          </a:prstGeom>
          <a:noFill/>
          <a:ln>
            <a:noFill/>
          </a:ln>
        </p:spPr>
        <p:txBody>
          <a:bodyPr spcFirstLastPara="1" wrap="square" lIns="0" tIns="9025" rIns="0" bIns="0" anchor="t" anchorCtr="0">
            <a:spAutoFit/>
          </a:bodyPr>
          <a:lstStyle/>
          <a:p>
            <a:pPr marL="469106" marR="0" lvl="0" indent="-206693" algn="l" rtl="0">
              <a:spcBef>
                <a:spcPts val="0"/>
              </a:spcBef>
              <a:spcAft>
                <a:spcPts val="0"/>
              </a:spcAft>
              <a:buClr>
                <a:srgbClr val="5FB5CC"/>
              </a:buClr>
              <a:buSzPts val="2127"/>
              <a:buFont typeface="Noto Sans Symbols"/>
              <a:buChar char="▪"/>
            </a:pPr>
            <a:r>
              <a:rPr lang="en-US" sz="2400" b="1" i="0">
                <a:solidFill>
                  <a:srgbClr val="444444"/>
                </a:solidFill>
                <a:latin typeface="Times New Roman"/>
                <a:ea typeface="Times New Roman"/>
                <a:cs typeface="Times New Roman"/>
                <a:sym typeface="Times New Roman"/>
              </a:rPr>
              <a:t>In Hadoop, MapReduce works by breaking the data processing into two phases: Map phase and Reduce phase. The map is the first phase of processing, where we specify all the complex logic/business rules/costly code. Reduce is the second phase of processing, where we specify light-weight processing like aggregation/summation.</a:t>
            </a:r>
            <a:endParaRPr/>
          </a:p>
          <a:p>
            <a:pPr marL="469106" marR="0" lvl="0" indent="-71611" algn="l" rtl="0">
              <a:spcBef>
                <a:spcPts val="71"/>
              </a:spcBef>
              <a:spcAft>
                <a:spcPts val="0"/>
              </a:spcAft>
              <a:buClr>
                <a:srgbClr val="5FB5CC"/>
              </a:buClr>
              <a:buSzPts val="2127"/>
              <a:buFont typeface="Noto Sans Symbols"/>
              <a:buNone/>
            </a:pPr>
            <a:endParaRPr sz="2400" b="1">
              <a:solidFill>
                <a:srgbClr val="444444"/>
              </a:solidFill>
              <a:latin typeface="Times New Roman"/>
              <a:ea typeface="Times New Roman"/>
              <a:cs typeface="Times New Roman"/>
              <a:sym typeface="Times New Roman"/>
            </a:endParaRPr>
          </a:p>
          <a:p>
            <a:pPr marL="469106" marR="0" lvl="0" indent="-71611" algn="l" rtl="0">
              <a:spcBef>
                <a:spcPts val="71"/>
              </a:spcBef>
              <a:spcAft>
                <a:spcPts val="0"/>
              </a:spcAft>
              <a:buClr>
                <a:srgbClr val="5FB5CC"/>
              </a:buClr>
              <a:buSzPts val="2127"/>
              <a:buFont typeface="Noto Sans Symbols"/>
              <a:buNone/>
            </a:pPr>
            <a:endParaRPr sz="2400" b="1" i="0">
              <a:solidFill>
                <a:srgbClr val="444444"/>
              </a:solidFill>
              <a:latin typeface="Times New Roman"/>
              <a:ea typeface="Times New Roman"/>
              <a:cs typeface="Times New Roman"/>
              <a:sym typeface="Times New Roman"/>
            </a:endParaRPr>
          </a:p>
          <a:p>
            <a:pPr marL="469106" marR="0" lvl="0" indent="-206693" algn="l" rtl="0">
              <a:spcBef>
                <a:spcPts val="71"/>
              </a:spcBef>
              <a:spcAft>
                <a:spcPts val="0"/>
              </a:spcAft>
              <a:buClr>
                <a:srgbClr val="5FB5CC"/>
              </a:buClr>
              <a:buSzPts val="2127"/>
              <a:buFont typeface="Noto Sans Symbols"/>
              <a:buChar char="▪"/>
            </a:pPr>
            <a:r>
              <a:rPr lang="en-US" sz="2400" b="1" i="0">
                <a:solidFill>
                  <a:srgbClr val="444444"/>
                </a:solidFill>
                <a:latin typeface="Times New Roman"/>
                <a:ea typeface="Times New Roman"/>
                <a:cs typeface="Times New Roman"/>
                <a:sym typeface="Times New Roman"/>
              </a:rPr>
              <a:t>The data for a MapReduce task is stored in input files, and input files typically lives in HDFS. The format of these files is arbitrary, while line-based log files and binary format can also be used.</a:t>
            </a:r>
            <a:endParaRPr/>
          </a:p>
          <a:p>
            <a:pPr marL="469106" marR="0" lvl="0" indent="-105382" algn="l" rtl="0">
              <a:spcBef>
                <a:spcPts val="71"/>
              </a:spcBef>
              <a:spcAft>
                <a:spcPts val="0"/>
              </a:spcAft>
              <a:buClr>
                <a:srgbClr val="5FB5CC"/>
              </a:buClr>
              <a:buSzPts val="1595"/>
              <a:buFont typeface="Noto Sans Symbols"/>
              <a:buNone/>
            </a:pPr>
            <a:endParaRPr sz="1800" b="0" i="0">
              <a:solidFill>
                <a:srgbClr val="444444"/>
              </a:solidFill>
              <a:latin typeface="Georgia"/>
              <a:ea typeface="Georgia"/>
              <a:cs typeface="Georgia"/>
              <a:sym typeface="Georgia"/>
            </a:endParaRPr>
          </a:p>
        </p:txBody>
      </p:sp>
      <p:sp>
        <p:nvSpPr>
          <p:cNvPr id="92" name="Google Shape;92;p5"/>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93" name="Google Shape;93;p5"/>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5</a:t>
            </a:fld>
            <a:endParaRPr/>
          </a:p>
        </p:txBody>
      </p:sp>
      <p:sp>
        <p:nvSpPr>
          <p:cNvPr id="94" name="Google Shape;94;p5"/>
          <p:cNvSpPr txBox="1"/>
          <p:nvPr/>
        </p:nvSpPr>
        <p:spPr>
          <a:xfrm>
            <a:off x="0" y="76201"/>
            <a:ext cx="5562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HADOOP /MAPREDUCE </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00" name="Google Shape;100;p6"/>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6</a:t>
            </a:fld>
            <a:endParaRPr/>
          </a:p>
        </p:txBody>
      </p:sp>
      <p:sp>
        <p:nvSpPr>
          <p:cNvPr id="101" name="Google Shape;101;p6"/>
          <p:cNvSpPr txBox="1"/>
          <p:nvPr/>
        </p:nvSpPr>
        <p:spPr>
          <a:xfrm>
            <a:off x="0" y="1447800"/>
            <a:ext cx="8991600"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sng">
                <a:solidFill>
                  <a:srgbClr val="444444"/>
                </a:solidFill>
                <a:latin typeface="Times New Roman"/>
                <a:ea typeface="Times New Roman"/>
                <a:cs typeface="Times New Roman"/>
                <a:sym typeface="Times New Roman"/>
              </a:rPr>
              <a:t>InputFormat </a:t>
            </a:r>
            <a:r>
              <a:rPr lang="en-US" sz="2400" b="1" i="0">
                <a:solidFill>
                  <a:srgbClr val="444444"/>
                </a:solidFill>
                <a:latin typeface="Times New Roman"/>
                <a:ea typeface="Times New Roman"/>
                <a:cs typeface="Times New Roman"/>
                <a:sym typeface="Times New Roman"/>
              </a:rPr>
              <a:t>defines how these input files are split and read. It selects the files or other objects that are used for input. InputFormat creates InputSplit.</a:t>
            </a:r>
            <a:endParaRPr/>
          </a:p>
          <a:p>
            <a:pPr marL="0" marR="0" lvl="0" indent="0" algn="l" rtl="0">
              <a:spcBef>
                <a:spcPts val="0"/>
              </a:spcBef>
              <a:spcAft>
                <a:spcPts val="0"/>
              </a:spcAft>
              <a:buNone/>
            </a:pPr>
            <a:r>
              <a:rPr lang="en-US" sz="2400" b="1" u="sng">
                <a:solidFill>
                  <a:srgbClr val="444444"/>
                </a:solidFill>
                <a:latin typeface="Times New Roman"/>
                <a:ea typeface="Times New Roman"/>
                <a:cs typeface="Times New Roman"/>
                <a:sym typeface="Times New Roman"/>
              </a:rPr>
              <a:t>Input Splits </a:t>
            </a:r>
            <a:r>
              <a:rPr lang="en-US" sz="2400" b="1">
                <a:solidFill>
                  <a:srgbClr val="444444"/>
                </a:solidFill>
                <a:latin typeface="Times New Roman"/>
                <a:ea typeface="Times New Roman"/>
                <a:cs typeface="Times New Roman"/>
                <a:sym typeface="Times New Roman"/>
              </a:rPr>
              <a:t>are</a:t>
            </a:r>
            <a:r>
              <a:rPr lang="en-US" sz="2400" b="1" i="0">
                <a:solidFill>
                  <a:srgbClr val="444444"/>
                </a:solidFill>
                <a:latin typeface="Times New Roman"/>
                <a:ea typeface="Times New Roman"/>
                <a:cs typeface="Times New Roman"/>
                <a:sym typeface="Times New Roman"/>
              </a:rPr>
              <a:t> created by InputFormat, logically represent the data which will be processed by an individual Mapper (We will understand mapper below). One map task is created for each split; thus the number of map tasks will be equal to the number of InputSplits. The split is divided into records and each record will be processed by the mapper.</a:t>
            </a:r>
            <a:endParaRPr/>
          </a:p>
          <a:p>
            <a:pPr marL="0" marR="0" lvl="0" indent="0" algn="l" rtl="0">
              <a:spcBef>
                <a:spcPts val="0"/>
              </a:spcBef>
              <a:spcAft>
                <a:spcPts val="0"/>
              </a:spcAft>
              <a:buNone/>
            </a:pPr>
            <a:r>
              <a:rPr lang="en-US" sz="2400" b="1" i="0" u="sng">
                <a:solidFill>
                  <a:srgbClr val="444444"/>
                </a:solidFill>
                <a:latin typeface="Times New Roman"/>
                <a:ea typeface="Times New Roman"/>
                <a:cs typeface="Times New Roman"/>
                <a:sym typeface="Times New Roman"/>
              </a:rPr>
              <a:t>Record Reader </a:t>
            </a:r>
            <a:r>
              <a:rPr lang="en-US" sz="2400" b="1" i="0">
                <a:solidFill>
                  <a:srgbClr val="444444"/>
                </a:solidFill>
                <a:latin typeface="Times New Roman"/>
                <a:ea typeface="Times New Roman"/>
                <a:cs typeface="Times New Roman"/>
                <a:sym typeface="Times New Roman"/>
              </a:rPr>
              <a:t>communicates with the InputSplit in Hadoop MapReduce and converts the data into key-value pairs suitable for reading by the mapper. By default, it uses TextInputFormat for converting data into a key-value pair. RecordReader communicates with the InputSplit until the file reading is not completed. It assigns byte offset (unique number) to each line present in the file. Further, these key-value pairs are sent to the mapper for further processing.</a:t>
            </a:r>
            <a:endParaRPr sz="2400" b="1">
              <a:solidFill>
                <a:schemeClr val="dk1"/>
              </a:solidFill>
              <a:latin typeface="Times New Roman"/>
              <a:ea typeface="Times New Roman"/>
              <a:cs typeface="Times New Roman"/>
              <a:sym typeface="Times New Roman"/>
            </a:endParaRPr>
          </a:p>
        </p:txBody>
      </p:sp>
      <p:sp>
        <p:nvSpPr>
          <p:cNvPr id="102" name="Google Shape;102;p6"/>
          <p:cNvSpPr txBox="1"/>
          <p:nvPr/>
        </p:nvSpPr>
        <p:spPr>
          <a:xfrm>
            <a:off x="-1" y="30480"/>
            <a:ext cx="8643239" cy="584775"/>
          </a:xfrm>
          <a:prstGeom prst="rect">
            <a:avLst/>
          </a:prstGeom>
          <a:noFill/>
          <a:ln>
            <a:noFill/>
          </a:ln>
          <a:effectLst>
            <a:outerShdw blurRad="50800" dist="50800" dir="5400000" algn="ctr" rotWithShape="0">
              <a:schemeClr val="lt2"/>
            </a:outerShdw>
            <a:reflection stA="52000" endA="300" endPos="35000" sy="-100000" algn="bl" rotWithShape="0"/>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COMPONENTS OF MAPREDUCE </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7"/>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08" name="Google Shape;108;p7"/>
          <p:cNvSpPr txBox="1">
            <a:spLocks noGrp="1"/>
          </p:cNvSpPr>
          <p:nvPr>
            <p:ph type="sldNum" idx="12"/>
          </p:nvPr>
        </p:nvSpPr>
        <p:spPr>
          <a:xfrm>
            <a:off x="8643239" y="6586096"/>
            <a:ext cx="24384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7</a:t>
            </a:fld>
            <a:endParaRPr/>
          </a:p>
        </p:txBody>
      </p:sp>
      <p:sp>
        <p:nvSpPr>
          <p:cNvPr id="109" name="Google Shape;109;p7"/>
          <p:cNvSpPr txBox="1"/>
          <p:nvPr/>
        </p:nvSpPr>
        <p:spPr>
          <a:xfrm>
            <a:off x="76200" y="1584518"/>
            <a:ext cx="9067800" cy="5016758"/>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rgbClr val="444444"/>
              </a:buClr>
              <a:buSzPts val="3200"/>
              <a:buFont typeface="Arial"/>
              <a:buChar char="•"/>
            </a:pPr>
            <a:r>
              <a:rPr lang="en-US" sz="3200" b="0" i="0">
                <a:solidFill>
                  <a:srgbClr val="444444"/>
                </a:solidFill>
                <a:latin typeface="Times New Roman"/>
                <a:ea typeface="Times New Roman"/>
                <a:cs typeface="Times New Roman"/>
                <a:sym typeface="Times New Roman"/>
              </a:rPr>
              <a:t>It processes each input record (from RecordReader) and generates new key-value pair, and this key-value pair generated by Mapper is completely different from the input pair. The output of Mapper is also known as intermediate output which is written to the local disk. The output of the Mapper is not stored on HDFS as this is temporary data and writing on HDFS will create unnecessary copies (also HDFS is a high latency system). Mappers output is passed to the combiner for further process</a:t>
            </a:r>
            <a:endParaRPr sz="3200">
              <a:solidFill>
                <a:schemeClr val="dk1"/>
              </a:solidFill>
              <a:latin typeface="Times New Roman"/>
              <a:ea typeface="Times New Roman"/>
              <a:cs typeface="Times New Roman"/>
              <a:sym typeface="Times New Roman"/>
            </a:endParaRPr>
          </a:p>
        </p:txBody>
      </p:sp>
      <p:sp>
        <p:nvSpPr>
          <p:cNvPr id="110" name="Google Shape;110;p7"/>
          <p:cNvSpPr txBox="1"/>
          <p:nvPr/>
        </p:nvSpPr>
        <p:spPr>
          <a:xfrm flipH="1">
            <a:off x="84908" y="68249"/>
            <a:ext cx="47918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MAPPER &amp;COMBINER </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76201" y="3490341"/>
            <a:ext cx="1614508" cy="445635"/>
          </a:xfrm>
          <a:prstGeom prst="rect">
            <a:avLst/>
          </a:prstGeom>
          <a:noFill/>
          <a:ln>
            <a:noFill/>
          </a:ln>
        </p:spPr>
        <p:txBody>
          <a:bodyPr spcFirstLastPara="1" wrap="square" lIns="0" tIns="9525" rIns="0" bIns="0" anchor="t" anchorCtr="0">
            <a:spAutoFit/>
          </a:bodyPr>
          <a:lstStyle/>
          <a:p>
            <a:pPr marL="9525" marR="0" lvl="0" indent="0" algn="l" rtl="0">
              <a:lnSpc>
                <a:spcPct val="118888"/>
              </a:lnSpc>
              <a:spcBef>
                <a:spcPts val="0"/>
              </a:spcBef>
              <a:spcAft>
                <a:spcPts val="0"/>
              </a:spcAft>
              <a:buNone/>
            </a:pPr>
            <a:r>
              <a:rPr lang="en-US" sz="1350">
                <a:solidFill>
                  <a:schemeClr val="dk1"/>
                </a:solidFill>
                <a:latin typeface="Arial"/>
                <a:ea typeface="Arial"/>
                <a:cs typeface="Arial"/>
                <a:sym typeface="Arial"/>
              </a:rPr>
              <a:t>file</a:t>
            </a:r>
            <a:endParaRPr sz="1350">
              <a:solidFill>
                <a:schemeClr val="dk1"/>
              </a:solidFill>
              <a:latin typeface="Arial"/>
              <a:ea typeface="Arial"/>
              <a:cs typeface="Arial"/>
              <a:sym typeface="Arial"/>
            </a:endParaRPr>
          </a:p>
          <a:p>
            <a:pPr marL="9525" marR="0" lvl="0" indent="0" algn="l" rtl="0">
              <a:lnSpc>
                <a:spcPct val="119000"/>
              </a:lnSpc>
              <a:spcBef>
                <a:spcPts val="0"/>
              </a:spcBef>
              <a:spcAft>
                <a:spcPts val="0"/>
              </a:spcAft>
              <a:buNone/>
            </a:pPr>
            <a:r>
              <a:rPr lang="en-US" sz="1500">
                <a:solidFill>
                  <a:schemeClr val="dk1"/>
                </a:solidFill>
                <a:latin typeface="Arial"/>
                <a:ea typeface="Arial"/>
                <a:cs typeface="Arial"/>
                <a:sym typeface="Arial"/>
              </a:rPr>
              <a:t>lines</a:t>
            </a:r>
            <a:endParaRPr sz="1500">
              <a:solidFill>
                <a:schemeClr val="dk1"/>
              </a:solidFill>
              <a:latin typeface="Arial"/>
              <a:ea typeface="Arial"/>
              <a:cs typeface="Arial"/>
              <a:sym typeface="Arial"/>
            </a:endParaRPr>
          </a:p>
        </p:txBody>
      </p:sp>
      <p:sp>
        <p:nvSpPr>
          <p:cNvPr id="116" name="Google Shape;116;p8"/>
          <p:cNvSpPr txBox="1"/>
          <p:nvPr/>
        </p:nvSpPr>
        <p:spPr>
          <a:xfrm>
            <a:off x="7625431" y="5796822"/>
            <a:ext cx="183356" cy="128240"/>
          </a:xfrm>
          <a:prstGeom prst="rect">
            <a:avLst/>
          </a:prstGeom>
          <a:noFill/>
          <a:ln>
            <a:noFill/>
          </a:ln>
        </p:spPr>
        <p:txBody>
          <a:bodyPr spcFirstLastPara="1" wrap="square" lIns="0" tIns="0" rIns="0" bIns="0" anchor="t" anchorCtr="0">
            <a:spAutoFit/>
          </a:bodyPr>
          <a:lstStyle/>
          <a:p>
            <a:pPr marL="28575" marR="0" lvl="0" indent="0" algn="l" rtl="0">
              <a:lnSpc>
                <a:spcPct val="106222"/>
              </a:lnSpc>
              <a:spcBef>
                <a:spcPts val="0"/>
              </a:spcBef>
              <a:spcAft>
                <a:spcPts val="0"/>
              </a:spcAft>
              <a:buNone/>
            </a:pPr>
            <a:fld id="{00000000-1234-1234-1234-123412341234}" type="slidenum">
              <a:rPr lang="en-US" sz="900">
                <a:solidFill>
                  <a:srgbClr val="FFFFFF"/>
                </a:solidFill>
                <a:latin typeface="Times New Roman"/>
                <a:ea typeface="Times New Roman"/>
                <a:cs typeface="Times New Roman"/>
                <a:sym typeface="Times New Roman"/>
              </a:rPr>
              <a:t>8</a:t>
            </a:fld>
            <a:endParaRPr sz="900">
              <a:solidFill>
                <a:schemeClr val="dk1"/>
              </a:solidFill>
              <a:latin typeface="Times New Roman"/>
              <a:ea typeface="Times New Roman"/>
              <a:cs typeface="Times New Roman"/>
              <a:sym typeface="Times New Roman"/>
            </a:endParaRPr>
          </a:p>
        </p:txBody>
      </p:sp>
      <p:graphicFrame>
        <p:nvGraphicFramePr>
          <p:cNvPr id="117" name="Google Shape;117;p8"/>
          <p:cNvGraphicFramePr/>
          <p:nvPr/>
        </p:nvGraphicFramePr>
        <p:xfrm>
          <a:off x="990600" y="2362200"/>
          <a:ext cx="7086600" cy="2488387"/>
        </p:xfrm>
        <a:graphic>
          <a:graphicData uri="http://schemas.openxmlformats.org/drawingml/2006/table">
            <a:tbl>
              <a:tblPr firstRow="1" bandRow="1">
                <a:noFill/>
                <a:tableStyleId>{95E8F7AB-F037-49E8-9022-9428F75FD4AF}</a:tableStyleId>
              </a:tblPr>
              <a:tblGrid>
                <a:gridCol w="2563225">
                  <a:extLst>
                    <a:ext uri="{9D8B030D-6E8A-4147-A177-3AD203B41FA5}">
                      <a16:colId xmlns:a16="http://schemas.microsoft.com/office/drawing/2014/main" val="20000"/>
                    </a:ext>
                  </a:extLst>
                </a:gridCol>
                <a:gridCol w="280200">
                  <a:extLst>
                    <a:ext uri="{9D8B030D-6E8A-4147-A177-3AD203B41FA5}">
                      <a16:colId xmlns:a16="http://schemas.microsoft.com/office/drawing/2014/main" val="20001"/>
                    </a:ext>
                  </a:extLst>
                </a:gridCol>
                <a:gridCol w="2283050">
                  <a:extLst>
                    <a:ext uri="{9D8B030D-6E8A-4147-A177-3AD203B41FA5}">
                      <a16:colId xmlns:a16="http://schemas.microsoft.com/office/drawing/2014/main" val="20002"/>
                    </a:ext>
                  </a:extLst>
                </a:gridCol>
                <a:gridCol w="549725">
                  <a:extLst>
                    <a:ext uri="{9D8B030D-6E8A-4147-A177-3AD203B41FA5}">
                      <a16:colId xmlns:a16="http://schemas.microsoft.com/office/drawing/2014/main" val="20003"/>
                    </a:ext>
                  </a:extLst>
                </a:gridCol>
                <a:gridCol w="1410400">
                  <a:extLst>
                    <a:ext uri="{9D8B030D-6E8A-4147-A177-3AD203B41FA5}">
                      <a16:colId xmlns:a16="http://schemas.microsoft.com/office/drawing/2014/main" val="20004"/>
                    </a:ext>
                  </a:extLst>
                </a:gridCol>
              </a:tblGrid>
              <a:tr h="728300">
                <a:tc gridSpan="2">
                  <a:txBody>
                    <a:bodyPr/>
                    <a:lstStyle/>
                    <a:p>
                      <a:pPr marL="0" marR="0" lvl="0" indent="0" algn="l" rtl="0">
                        <a:lnSpc>
                          <a:spcPct val="100000"/>
                        </a:lnSpc>
                        <a:spcBef>
                          <a:spcPts val="0"/>
                        </a:spcBef>
                        <a:spcAft>
                          <a:spcPts val="0"/>
                        </a:spcAft>
                        <a:buNone/>
                      </a:pPr>
                      <a:endParaRPr sz="1400" u="none" strike="noStrike" cap="none">
                        <a:latin typeface="Times New Roman"/>
                        <a:ea typeface="Times New Roman"/>
                        <a:cs typeface="Times New Roman"/>
                        <a:sym typeface="Times New Roman"/>
                      </a:endParaRPr>
                    </a:p>
                    <a:p>
                      <a:pPr marL="140335" marR="0" lvl="0" indent="0" algn="ctr" rtl="0">
                        <a:lnSpc>
                          <a:spcPct val="100000"/>
                        </a:lnSpc>
                        <a:spcBef>
                          <a:spcPts val="0"/>
                        </a:spcBef>
                        <a:spcAft>
                          <a:spcPts val="0"/>
                        </a:spcAft>
                        <a:buNone/>
                      </a:pPr>
                      <a:r>
                        <a:rPr lang="en-US" sz="1500" u="none" strike="noStrike" cap="none">
                          <a:solidFill>
                            <a:srgbClr val="FFFFFF"/>
                          </a:solidFill>
                          <a:latin typeface="Arial"/>
                          <a:ea typeface="Arial"/>
                          <a:cs typeface="Arial"/>
                          <a:sym typeface="Arial"/>
                        </a:rPr>
                        <a:t>split</a:t>
                      </a:r>
                      <a:endParaRPr sz="1500" u="none" strike="noStrike" cap="none">
                        <a:latin typeface="Arial"/>
                        <a:ea typeface="Arial"/>
                        <a:cs typeface="Arial"/>
                        <a:sym typeface="Arial"/>
                      </a:endParaRPr>
                    </a:p>
                  </a:txBody>
                  <a:tcPr marL="0" marR="0" marT="1425" marB="0">
                    <a:lnR w="76200" cap="flat" cmpd="sng">
                      <a:solidFill>
                        <a:srgbClr val="612321"/>
                      </a:solidFill>
                      <a:prstDash val="solid"/>
                      <a:round/>
                      <a:headEnd type="none" w="sm" len="sm"/>
                      <a:tailEnd type="none" w="sm" len="sm"/>
                    </a:lnR>
                    <a:lnB w="9525" cap="flat" cmpd="sng">
                      <a:solidFill>
                        <a:srgbClr val="FFFFFF"/>
                      </a:solidFill>
                      <a:prstDash val="solid"/>
                      <a:round/>
                      <a:headEnd type="none" w="sm" len="sm"/>
                      <a:tailEnd type="none" w="sm" len="sm"/>
                    </a:lnB>
                    <a:solidFill>
                      <a:srgbClr val="000000"/>
                    </a:solidFill>
                  </a:tcPr>
                </a:tc>
                <a:tc hMerge="1">
                  <a:txBody>
                    <a:bodyPr/>
                    <a:lstStyle/>
                    <a:p>
                      <a:endParaRPr lang="en-US"/>
                    </a:p>
                  </a:txBody>
                  <a:tcPr/>
                </a:tc>
                <a:tc gridSpan="2">
                  <a:txBody>
                    <a:bodyPr/>
                    <a:lstStyle/>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419734" marR="0" lvl="0" indent="0" algn="l" rtl="0">
                        <a:lnSpc>
                          <a:spcPct val="100000"/>
                        </a:lnSpc>
                        <a:spcBef>
                          <a:spcPts val="0"/>
                        </a:spcBef>
                        <a:spcAft>
                          <a:spcPts val="0"/>
                        </a:spcAft>
                        <a:buNone/>
                      </a:pPr>
                      <a:r>
                        <a:rPr lang="en-US" sz="1500" u="none" strike="noStrike" cap="none">
                          <a:solidFill>
                            <a:srgbClr val="FFFFFF"/>
                          </a:solidFill>
                          <a:latin typeface="Arial"/>
                          <a:ea typeface="Arial"/>
                          <a:cs typeface="Arial"/>
                          <a:sym typeface="Arial"/>
                        </a:rPr>
                        <a:t>split</a:t>
                      </a:r>
                      <a:endParaRPr sz="1500" u="none" strike="noStrike" cap="none">
                        <a:latin typeface="Arial"/>
                        <a:ea typeface="Arial"/>
                        <a:cs typeface="Arial"/>
                        <a:sym typeface="Arial"/>
                      </a:endParaRPr>
                    </a:p>
                  </a:txBody>
                  <a:tcPr marL="0" marR="0" marT="3800" marB="0">
                    <a:lnL w="76200" cap="flat" cmpd="sng">
                      <a:solidFill>
                        <a:srgbClr val="612321"/>
                      </a:solidFill>
                      <a:prstDash val="solid"/>
                      <a:round/>
                      <a:headEnd type="none" w="sm" len="sm"/>
                      <a:tailEnd type="none" w="sm" len="sm"/>
                    </a:lnL>
                    <a:lnR w="76200" cap="flat" cmpd="sng">
                      <a:solidFill>
                        <a:srgbClr val="612321"/>
                      </a:solidFill>
                      <a:prstDash val="solid"/>
                      <a:round/>
                      <a:headEnd type="none" w="sm" len="sm"/>
                      <a:tailEnd type="none" w="sm" len="sm"/>
                    </a:lnR>
                    <a:lnB w="9525" cap="flat" cmpd="sng">
                      <a:solidFill>
                        <a:srgbClr val="FFFFFF"/>
                      </a:solidFill>
                      <a:prstDash val="solid"/>
                      <a:round/>
                      <a:headEnd type="none" w="sm" len="sm"/>
                      <a:tailEnd type="none" w="sm" len="sm"/>
                    </a:lnB>
                    <a:solidFill>
                      <a:srgbClr val="000000"/>
                    </a:solidFill>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p>
                      <a:pPr marL="375920" marR="0" lvl="0" indent="0" algn="l" rtl="0">
                        <a:lnSpc>
                          <a:spcPct val="100000"/>
                        </a:lnSpc>
                        <a:spcBef>
                          <a:spcPts val="0"/>
                        </a:spcBef>
                        <a:spcAft>
                          <a:spcPts val="0"/>
                        </a:spcAft>
                        <a:buNone/>
                      </a:pPr>
                      <a:r>
                        <a:rPr lang="en-US" sz="1400" u="none" strike="noStrike" cap="none">
                          <a:solidFill>
                            <a:srgbClr val="FFFFFF"/>
                          </a:solidFill>
                          <a:latin typeface="Arial"/>
                          <a:ea typeface="Arial"/>
                          <a:cs typeface="Arial"/>
                          <a:sym typeface="Arial"/>
                        </a:rPr>
                        <a:t>split</a:t>
                      </a:r>
                      <a:endParaRPr sz="1400" u="none" strike="noStrike" cap="none">
                        <a:latin typeface="Arial"/>
                        <a:ea typeface="Arial"/>
                        <a:cs typeface="Arial"/>
                        <a:sym typeface="Arial"/>
                      </a:endParaRPr>
                    </a:p>
                  </a:txBody>
                  <a:tcPr marL="0" marR="0" marT="475" marB="0">
                    <a:lnL w="76200" cap="flat" cmpd="sng">
                      <a:solidFill>
                        <a:srgbClr val="612321"/>
                      </a:solidFill>
                      <a:prstDash val="solid"/>
                      <a:round/>
                      <a:headEnd type="none" w="sm" len="sm"/>
                      <a:tailEnd type="none" w="sm" len="sm"/>
                    </a:lnL>
                    <a:lnB w="9525" cap="flat" cmpd="sng">
                      <a:solidFill>
                        <a:srgbClr val="FFFFFF"/>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852900">
                <a:tc gridSpan="5">
                  <a:txBody>
                    <a:bodyPr/>
                    <a:lstStyle/>
                    <a:p>
                      <a:pPr marL="91440" marR="0" lvl="0" indent="0" algn="l" rtl="0">
                        <a:lnSpc>
                          <a:spcPct val="150416"/>
                        </a:lnSpc>
                        <a:spcBef>
                          <a:spcPts val="0"/>
                        </a:spcBef>
                        <a:spcAft>
                          <a:spcPts val="0"/>
                        </a:spcAft>
                        <a:buNone/>
                      </a:pPr>
                      <a:r>
                        <a:rPr lang="en-US" sz="2400" b="1" u="none" strike="noStrike" cap="none">
                          <a:solidFill>
                            <a:srgbClr val="FFFFFF"/>
                          </a:solidFill>
                          <a:latin typeface="Arial"/>
                          <a:ea typeface="Arial"/>
                          <a:cs typeface="Arial"/>
                          <a:sym typeface="Arial"/>
                        </a:rPr>
                        <a:t>1	2	3	4	5	6	7	8	9	10</a:t>
                      </a:r>
                      <a:endParaRPr sz="2400" u="none" strike="noStrike" cap="none">
                        <a:latin typeface="Arial"/>
                        <a:ea typeface="Arial"/>
                        <a:cs typeface="Arial"/>
                        <a:sym typeface="Arial"/>
                      </a:endParaRPr>
                    </a:p>
                  </a:txBody>
                  <a:tcPr marL="0" marR="0" marT="0" marB="0">
                    <a:lnT w="9525"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90182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30625">
                <a:tc>
                  <a:txBody>
                    <a:bodyPr/>
                    <a:lstStyle/>
                    <a:p>
                      <a:pPr marL="1082040" marR="0" lvl="0" indent="0" algn="l" rtl="0">
                        <a:lnSpc>
                          <a:spcPct val="100000"/>
                        </a:lnSpc>
                        <a:spcBef>
                          <a:spcPts val="0"/>
                        </a:spcBef>
                        <a:spcAft>
                          <a:spcPts val="0"/>
                        </a:spcAft>
                        <a:buNone/>
                      </a:pPr>
                      <a:r>
                        <a:rPr lang="en-US" sz="1500" u="none" strike="noStrike" cap="none">
                          <a:solidFill>
                            <a:srgbClr val="FFFFFF"/>
                          </a:solidFill>
                          <a:latin typeface="Arial"/>
                          <a:ea typeface="Arial"/>
                          <a:cs typeface="Arial"/>
                          <a:sym typeface="Arial"/>
                        </a:rPr>
                        <a:t>Block</a:t>
                      </a:r>
                      <a:endParaRPr sz="1500" u="none" strike="noStrike" cap="none">
                        <a:latin typeface="Arial"/>
                        <a:ea typeface="Arial"/>
                        <a:cs typeface="Arial"/>
                        <a:sym typeface="Arial"/>
                      </a:endParaRPr>
                    </a:p>
                    <a:p>
                      <a:pPr marL="1082040" marR="0" lvl="0" indent="0" algn="l" rtl="0">
                        <a:lnSpc>
                          <a:spcPct val="149642"/>
                        </a:lnSpc>
                        <a:spcBef>
                          <a:spcPts val="55"/>
                        </a:spcBef>
                        <a:spcAft>
                          <a:spcPts val="0"/>
                        </a:spcAft>
                        <a:buNone/>
                      </a:pPr>
                      <a:r>
                        <a:rPr lang="en-US" sz="1400" u="none" strike="noStrike" cap="none">
                          <a:solidFill>
                            <a:srgbClr val="FFFFFF"/>
                          </a:solidFill>
                          <a:latin typeface="Arial"/>
                          <a:ea typeface="Arial"/>
                          <a:cs typeface="Arial"/>
                          <a:sym typeface="Arial"/>
                        </a:rPr>
                        <a:t>boundary</a:t>
                      </a:r>
                      <a:endParaRPr sz="1400" u="none" strike="noStrike" cap="none">
                        <a:latin typeface="Arial"/>
                        <a:ea typeface="Arial"/>
                        <a:cs typeface="Arial"/>
                        <a:sym typeface="Arial"/>
                      </a:endParaRPr>
                    </a:p>
                  </a:txBody>
                  <a:tcPr marL="0" marR="0" marT="140025" marB="0">
                    <a:lnR w="76200" cap="flat" cmpd="sng">
                      <a:solidFill>
                        <a:srgbClr val="23405F"/>
                      </a:solidFill>
                      <a:prstDash val="solid"/>
                      <a:round/>
                      <a:headEnd type="none" w="sm" len="sm"/>
                      <a:tailEnd type="none" w="sm" len="sm"/>
                    </a:lnR>
                    <a:lnT w="19050" cap="flat" cmpd="sng">
                      <a:solidFill>
                        <a:srgbClr val="FFFFFF"/>
                      </a:solidFill>
                      <a:prstDash val="solid"/>
                      <a:round/>
                      <a:headEnd type="none" w="sm" len="sm"/>
                      <a:tailEnd type="none" w="sm" len="sm"/>
                    </a:lnT>
                    <a:solidFill>
                      <a:srgbClr val="000000"/>
                    </a:solidFill>
                  </a:tcPr>
                </a:tc>
                <a:tc gridSpan="2">
                  <a:txBody>
                    <a:bodyPr/>
                    <a:lstStyle/>
                    <a:p>
                      <a:pPr marL="625475" marR="0" lvl="0" indent="0" algn="l" rtl="0">
                        <a:lnSpc>
                          <a:spcPct val="100000"/>
                        </a:lnSpc>
                        <a:spcBef>
                          <a:spcPts val="0"/>
                        </a:spcBef>
                        <a:spcAft>
                          <a:spcPts val="0"/>
                        </a:spcAft>
                        <a:buNone/>
                      </a:pPr>
                      <a:r>
                        <a:rPr lang="en-US" sz="1400" u="none" strike="noStrike" cap="none">
                          <a:solidFill>
                            <a:srgbClr val="FFFFFF"/>
                          </a:solidFill>
                          <a:latin typeface="Arial"/>
                          <a:ea typeface="Arial"/>
                          <a:cs typeface="Arial"/>
                          <a:sym typeface="Arial"/>
                        </a:rPr>
                        <a:t>Block</a:t>
                      </a:r>
                      <a:endParaRPr sz="1400" u="none" strike="noStrike" cap="none">
                        <a:latin typeface="Arial"/>
                        <a:ea typeface="Arial"/>
                        <a:cs typeface="Arial"/>
                        <a:sym typeface="Arial"/>
                      </a:endParaRPr>
                    </a:p>
                    <a:p>
                      <a:pPr marL="625475" marR="0" lvl="0" indent="0" algn="l" rtl="0">
                        <a:lnSpc>
                          <a:spcPct val="100000"/>
                        </a:lnSpc>
                        <a:spcBef>
                          <a:spcPts val="40"/>
                        </a:spcBef>
                        <a:spcAft>
                          <a:spcPts val="0"/>
                        </a:spcAft>
                        <a:buNone/>
                      </a:pPr>
                      <a:r>
                        <a:rPr lang="en-US" sz="1400" u="none" strike="noStrike" cap="none">
                          <a:solidFill>
                            <a:srgbClr val="FFFFFF"/>
                          </a:solidFill>
                          <a:latin typeface="Arial"/>
                          <a:ea typeface="Arial"/>
                          <a:cs typeface="Arial"/>
                          <a:sym typeface="Arial"/>
                        </a:rPr>
                        <a:t>boundary</a:t>
                      </a:r>
                      <a:endParaRPr sz="1400" u="none" strike="noStrike" cap="none">
                        <a:latin typeface="Arial"/>
                        <a:ea typeface="Arial"/>
                        <a:cs typeface="Arial"/>
                        <a:sym typeface="Arial"/>
                      </a:endParaRPr>
                    </a:p>
                  </a:txBody>
                  <a:tcPr marL="0" marR="0" marT="150975" marB="0">
                    <a:lnL w="76200" cap="flat" cmpd="sng">
                      <a:solidFill>
                        <a:srgbClr val="23405F"/>
                      </a:solidFill>
                      <a:prstDash val="solid"/>
                      <a:round/>
                      <a:headEnd type="none" w="sm" len="sm"/>
                      <a:tailEnd type="none" w="sm" len="sm"/>
                    </a:lnL>
                    <a:lnR w="76200" cap="flat" cmpd="sng">
                      <a:solidFill>
                        <a:srgbClr val="23405F"/>
                      </a:solidFill>
                      <a:prstDash val="solid"/>
                      <a:round/>
                      <a:headEnd type="none" w="sm" len="sm"/>
                      <a:tailEnd type="none" w="sm" len="sm"/>
                    </a:lnR>
                    <a:lnT w="19050" cap="flat" cmpd="sng">
                      <a:solidFill>
                        <a:srgbClr val="FFFFFF"/>
                      </a:solidFill>
                      <a:prstDash val="solid"/>
                      <a:round/>
                      <a:headEnd type="none" w="sm" len="sm"/>
                      <a:tailEnd type="none" w="sm" len="sm"/>
                    </a:lnT>
                    <a:solidFill>
                      <a:srgbClr val="000000"/>
                    </a:solidFill>
                  </a:tcPr>
                </a:tc>
                <a:tc hMerge="1">
                  <a:txBody>
                    <a:bodyPr/>
                    <a:lstStyle/>
                    <a:p>
                      <a:endParaRPr lang="en-US"/>
                    </a:p>
                  </a:txBody>
                  <a:tcPr/>
                </a:tc>
                <a:tc gridSpan="2">
                  <a:txBody>
                    <a:bodyPr/>
                    <a:lstStyle/>
                    <a:p>
                      <a:pPr marL="626745" marR="0" lvl="0" indent="0" algn="l" rtl="0">
                        <a:lnSpc>
                          <a:spcPct val="100000"/>
                        </a:lnSpc>
                        <a:spcBef>
                          <a:spcPts val="0"/>
                        </a:spcBef>
                        <a:spcAft>
                          <a:spcPts val="0"/>
                        </a:spcAft>
                        <a:buNone/>
                      </a:pPr>
                      <a:r>
                        <a:rPr lang="en-US" sz="1400" u="none" strike="noStrike" cap="none">
                          <a:solidFill>
                            <a:srgbClr val="FFFFFF"/>
                          </a:solidFill>
                          <a:latin typeface="Arial"/>
                          <a:ea typeface="Arial"/>
                          <a:cs typeface="Arial"/>
                          <a:sym typeface="Arial"/>
                        </a:rPr>
                        <a:t>Block</a:t>
                      </a:r>
                      <a:endParaRPr sz="1400" u="none" strike="noStrike" cap="none">
                        <a:latin typeface="Arial"/>
                        <a:ea typeface="Arial"/>
                        <a:cs typeface="Arial"/>
                        <a:sym typeface="Arial"/>
                      </a:endParaRPr>
                    </a:p>
                    <a:p>
                      <a:pPr marL="626745" marR="0" lvl="0" indent="0" algn="l" rtl="0">
                        <a:lnSpc>
                          <a:spcPct val="156333"/>
                        </a:lnSpc>
                        <a:spcBef>
                          <a:spcPts val="40"/>
                        </a:spcBef>
                        <a:spcAft>
                          <a:spcPts val="0"/>
                        </a:spcAft>
                        <a:buNone/>
                      </a:pPr>
                      <a:r>
                        <a:rPr lang="en-US" sz="1500" u="none" strike="noStrike" cap="none">
                          <a:solidFill>
                            <a:srgbClr val="FFFFFF"/>
                          </a:solidFill>
                          <a:latin typeface="Arial"/>
                          <a:ea typeface="Arial"/>
                          <a:cs typeface="Arial"/>
                          <a:sym typeface="Arial"/>
                        </a:rPr>
                        <a:t>boundary</a:t>
                      </a:r>
                      <a:endParaRPr sz="1500" u="none" strike="noStrike" cap="none">
                        <a:latin typeface="Arial"/>
                        <a:ea typeface="Arial"/>
                        <a:cs typeface="Arial"/>
                        <a:sym typeface="Arial"/>
                      </a:endParaRPr>
                    </a:p>
                  </a:txBody>
                  <a:tcPr marL="0" marR="0" marT="140975" marB="0">
                    <a:lnL w="76200" cap="flat" cmpd="sng">
                      <a:solidFill>
                        <a:srgbClr val="23405F"/>
                      </a:solidFill>
                      <a:prstDash val="solid"/>
                      <a:round/>
                      <a:headEnd type="none" w="sm" len="sm"/>
                      <a:tailEnd type="none" w="sm" len="sm"/>
                    </a:lnL>
                    <a:lnT w="19050" cap="flat" cmpd="sng">
                      <a:solidFill>
                        <a:srgbClr val="FFFFFF"/>
                      </a:solidFill>
                      <a:prstDash val="solid"/>
                      <a:round/>
                      <a:headEnd type="none" w="sm" len="sm"/>
                      <a:tailEnd type="none" w="sm" len="sm"/>
                    </a:lnT>
                    <a:solidFill>
                      <a:srgbClr val="00000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18" name="Google Shape;118;p8"/>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19" name="Google Shape;119;p8"/>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8</a:t>
            </a:fld>
            <a:endParaRPr/>
          </a:p>
        </p:txBody>
      </p:sp>
      <p:sp>
        <p:nvSpPr>
          <p:cNvPr id="120" name="Google Shape;120;p8"/>
          <p:cNvSpPr txBox="1"/>
          <p:nvPr/>
        </p:nvSpPr>
        <p:spPr>
          <a:xfrm>
            <a:off x="76201" y="0"/>
            <a:ext cx="441959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BLOCK VS SPLIT </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p:nvPr/>
        </p:nvSpPr>
        <p:spPr>
          <a:xfrm>
            <a:off x="0" y="1514109"/>
            <a:ext cx="8534399" cy="4863832"/>
          </a:xfrm>
          <a:prstGeom prst="rect">
            <a:avLst/>
          </a:prstGeom>
          <a:noFill/>
          <a:ln>
            <a:noFill/>
          </a:ln>
        </p:spPr>
        <p:txBody>
          <a:bodyPr spcFirstLastPara="1" wrap="square" lIns="0" tIns="61900" rIns="0" bIns="0" anchor="t" anchorCtr="0">
            <a:spAutoFit/>
          </a:bodyPr>
          <a:lstStyle/>
          <a:p>
            <a:pPr marL="285750" marR="0" lvl="0" indent="-285750" algn="l" rtl="0">
              <a:spcBef>
                <a:spcPts val="0"/>
              </a:spcBef>
              <a:spcAft>
                <a:spcPts val="0"/>
              </a:spcAft>
              <a:buClr>
                <a:srgbClr val="444444"/>
              </a:buClr>
              <a:buSzPts val="2400"/>
              <a:buFont typeface="Arial"/>
              <a:buChar char="•"/>
            </a:pPr>
            <a:r>
              <a:rPr lang="en-US" sz="2400" b="1" i="0">
                <a:solidFill>
                  <a:srgbClr val="444444"/>
                </a:solidFill>
                <a:latin typeface="Times New Roman"/>
                <a:ea typeface="Times New Roman"/>
                <a:cs typeface="Times New Roman"/>
                <a:sym typeface="Times New Roman"/>
              </a:rPr>
              <a:t>Hadoop MapReduce, Partitioner comes into the picture if we are working on more than one reducer (for one reducer partitioner is not used).</a:t>
            </a:r>
            <a:endParaRPr/>
          </a:p>
          <a:p>
            <a:pPr marL="285750" marR="0" lvl="0" indent="-285750" algn="l" rtl="0">
              <a:spcBef>
                <a:spcPts val="0"/>
              </a:spcBef>
              <a:spcAft>
                <a:spcPts val="0"/>
              </a:spcAft>
              <a:buClr>
                <a:srgbClr val="444444"/>
              </a:buClr>
              <a:buSzPts val="2400"/>
              <a:buFont typeface="Arial"/>
              <a:buChar char="•"/>
            </a:pPr>
            <a:r>
              <a:rPr lang="en-US" sz="2400" b="1" i="0">
                <a:solidFill>
                  <a:srgbClr val="444444"/>
                </a:solidFill>
                <a:latin typeface="Times New Roman"/>
                <a:ea typeface="Times New Roman"/>
                <a:cs typeface="Times New Roman"/>
                <a:sym typeface="Times New Roman"/>
              </a:rPr>
              <a:t>Partitioner takes the output from combiners and performs partitioning. Partitioning of output takes place on the basis of the key and then sorted. By hash function, key (or a subset of the key) is used to derive the partition.</a:t>
            </a:r>
            <a:endParaRPr/>
          </a:p>
          <a:p>
            <a:pPr marL="285750" marR="0" lvl="0" indent="-285750" algn="l" rtl="0">
              <a:spcBef>
                <a:spcPts val="0"/>
              </a:spcBef>
              <a:spcAft>
                <a:spcPts val="0"/>
              </a:spcAft>
              <a:buClr>
                <a:srgbClr val="444444"/>
              </a:buClr>
              <a:buSzPts val="2400"/>
              <a:buFont typeface="Arial"/>
              <a:buChar char="•"/>
            </a:pPr>
            <a:r>
              <a:rPr lang="en-US" sz="2400" b="1" i="0">
                <a:solidFill>
                  <a:srgbClr val="444444"/>
                </a:solidFill>
                <a:latin typeface="Times New Roman"/>
                <a:ea typeface="Times New Roman"/>
                <a:cs typeface="Times New Roman"/>
                <a:sym typeface="Times New Roman"/>
              </a:rPr>
              <a:t>According to the key value in MapReduce, each combiner output is partitioned, and a record having the same key value goes into the same partition, and then each partition is sent to a reducer. Partitioning allows even distribution of the map output over the reducer. </a:t>
            </a:r>
            <a:endParaRPr/>
          </a:p>
          <a:p>
            <a:pPr marL="285750" marR="0" lvl="0" indent="-285750" algn="l" rtl="0">
              <a:spcBef>
                <a:spcPts val="0"/>
              </a:spcBef>
              <a:spcAft>
                <a:spcPts val="0"/>
              </a:spcAft>
              <a:buClr>
                <a:srgbClr val="444444"/>
              </a:buClr>
              <a:buSzPts val="2400"/>
              <a:buFont typeface="Arial"/>
              <a:buChar char="•"/>
            </a:pPr>
            <a:r>
              <a:rPr lang="en-US" sz="2400" b="1">
                <a:solidFill>
                  <a:srgbClr val="444444"/>
                </a:solidFill>
                <a:latin typeface="Times New Roman"/>
                <a:ea typeface="Times New Roman"/>
                <a:cs typeface="Times New Roman"/>
                <a:sym typeface="Times New Roman"/>
              </a:rPr>
              <a:t>Number of Partitions is equal to the number of reducers.</a:t>
            </a:r>
            <a:endParaRPr/>
          </a:p>
        </p:txBody>
      </p:sp>
      <p:sp>
        <p:nvSpPr>
          <p:cNvPr id="126" name="Google Shape;126;p9"/>
          <p:cNvSpPr txBox="1"/>
          <p:nvPr/>
        </p:nvSpPr>
        <p:spPr>
          <a:xfrm>
            <a:off x="7625431" y="5796822"/>
            <a:ext cx="183356" cy="128240"/>
          </a:xfrm>
          <a:prstGeom prst="rect">
            <a:avLst/>
          </a:prstGeom>
          <a:noFill/>
          <a:ln>
            <a:noFill/>
          </a:ln>
        </p:spPr>
        <p:txBody>
          <a:bodyPr spcFirstLastPara="1" wrap="square" lIns="0" tIns="0" rIns="0" bIns="0" anchor="t" anchorCtr="0">
            <a:spAutoFit/>
          </a:bodyPr>
          <a:lstStyle/>
          <a:p>
            <a:pPr marL="28575" marR="0" lvl="0" indent="0" algn="l" rtl="0">
              <a:lnSpc>
                <a:spcPct val="106222"/>
              </a:lnSpc>
              <a:spcBef>
                <a:spcPts val="0"/>
              </a:spcBef>
              <a:spcAft>
                <a:spcPts val="0"/>
              </a:spcAft>
              <a:buNone/>
            </a:pPr>
            <a:fld id="{00000000-1234-1234-1234-123412341234}" type="slidenum">
              <a:rPr lang="en-US" sz="900">
                <a:solidFill>
                  <a:srgbClr val="FFFFFF"/>
                </a:solidFill>
                <a:latin typeface="Times New Roman"/>
                <a:ea typeface="Times New Roman"/>
                <a:cs typeface="Times New Roman"/>
                <a:sym typeface="Times New Roman"/>
              </a:rPr>
              <a:t>9</a:t>
            </a:fld>
            <a:endParaRPr sz="900">
              <a:solidFill>
                <a:schemeClr val="dk1"/>
              </a:solidFill>
              <a:latin typeface="Times New Roman"/>
              <a:ea typeface="Times New Roman"/>
              <a:cs typeface="Times New Roman"/>
              <a:sym typeface="Times New Roman"/>
            </a:endParaRPr>
          </a:p>
        </p:txBody>
      </p:sp>
      <p:sp>
        <p:nvSpPr>
          <p:cNvPr id="127" name="Google Shape;127;p9"/>
          <p:cNvSpPr txBox="1">
            <a:spLocks noGrp="1"/>
          </p:cNvSpPr>
          <p:nvPr>
            <p:ph type="ftr" idx="11"/>
          </p:nvPr>
        </p:nvSpPr>
        <p:spPr>
          <a:xfrm>
            <a:off x="3108960" y="6377941"/>
            <a:ext cx="2926080" cy="2769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Triple-R</a:t>
            </a:r>
            <a:endParaRPr/>
          </a:p>
        </p:txBody>
      </p:sp>
      <p:sp>
        <p:nvSpPr>
          <p:cNvPr id="128" name="Google Shape;128;p9"/>
          <p:cNvSpPr txBox="1">
            <a:spLocks noGrp="1"/>
          </p:cNvSpPr>
          <p:nvPr>
            <p:ph type="sldNum" idx="12"/>
          </p:nvPr>
        </p:nvSpPr>
        <p:spPr>
          <a:xfrm>
            <a:off x="6482429" y="5796822"/>
            <a:ext cx="182880" cy="128240"/>
          </a:xfrm>
          <a:prstGeom prst="rect">
            <a:avLst/>
          </a:prstGeom>
          <a:noFill/>
          <a:ln>
            <a:noFill/>
          </a:ln>
        </p:spPr>
        <p:txBody>
          <a:bodyPr spcFirstLastPara="1" wrap="square" lIns="0" tIns="0" rIns="0" bIns="0" anchor="t" anchorCtr="0">
            <a:spAutoFit/>
          </a:bodyPr>
          <a:lstStyle/>
          <a:p>
            <a:pPr marL="28575" lvl="0" indent="0" algn="l" rtl="0">
              <a:lnSpc>
                <a:spcPct val="106222"/>
              </a:lnSpc>
              <a:spcBef>
                <a:spcPts val="0"/>
              </a:spcBef>
              <a:spcAft>
                <a:spcPts val="0"/>
              </a:spcAft>
              <a:buNone/>
            </a:pPr>
            <a:fld id="{00000000-1234-1234-1234-123412341234}" type="slidenum">
              <a:rPr lang="en-US"/>
              <a:t>9</a:t>
            </a:fld>
            <a:endParaRPr/>
          </a:p>
        </p:txBody>
      </p:sp>
      <p:sp>
        <p:nvSpPr>
          <p:cNvPr id="129" name="Google Shape;129;p9"/>
          <p:cNvSpPr txBox="1"/>
          <p:nvPr/>
        </p:nvSpPr>
        <p:spPr>
          <a:xfrm>
            <a:off x="0" y="18394"/>
            <a:ext cx="41148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accent2"/>
                </a:solidFill>
                <a:latin typeface="Times New Roman"/>
                <a:ea typeface="Times New Roman"/>
                <a:cs typeface="Times New Roman"/>
                <a:sym typeface="Times New Roman"/>
              </a:rPr>
              <a:t>PARTITIONER</a:t>
            </a:r>
            <a:endParaRPr sz="3200" b="1">
              <a:solidFill>
                <a:schemeClr val="accent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1493</Words>
  <Application>Microsoft Office PowerPoint</Application>
  <PresentationFormat>On-screen Show (4:3)</PresentationFormat>
  <Paragraphs>148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Georgia</vt:lpstr>
      <vt:lpstr>Noto Sans Symbols</vt:lpstr>
      <vt:lpstr>Times New Roman</vt:lpstr>
      <vt:lpstr>Office Theme</vt:lpstr>
      <vt:lpstr>PowerPoint Presentation</vt:lpstr>
      <vt:lpstr>PowerPoint Presentation</vt:lpstr>
      <vt:lpstr> Job</vt:lpstr>
      <vt:lpstr> JobTracker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split size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Arumugam, Senthil Kumar (Cognizant)</dc:creator>
  <cp:lastModifiedBy>Rajagopal, Rajaraman</cp:lastModifiedBy>
  <cp:revision>1</cp:revision>
  <dcterms:created xsi:type="dcterms:W3CDTF">2021-09-17T18:30:09Z</dcterms:created>
  <dcterms:modified xsi:type="dcterms:W3CDTF">2023-09-23T10:19:52Z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2015-03-17T00:00:00Z</vt:filetime>
  </property>
  <property fmtid="{D5CDD505-2E9C-101B-9397-08002B2CF9AE}" pid="3" name="Creator">
    <vt:lpwstr>Microsoft® Office PowerPoint® 2007</vt:lpwstr>
  </property>
  <property fmtid="{D5CDD505-2E9C-101B-9397-08002B2CF9AE}" pid="4" name="LastSaved">
    <vt:filetime>2021-09-17T00:00:00Z</vt:filetime>
  </property>
</Properties>
</file>