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  <p:sldMasterId id="2147483672" r:id="rId6"/>
    <p:sldMasterId id="214748368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</p:sldIdLst>
  <p:sldSz cy="6858000" cx="9144000"/>
  <p:notesSz cx="6858000" cy="9144000"/>
  <p:embeddedFontLst>
    <p:embeddedFont>
      <p:font typeface="Corbel"/>
      <p:regular r:id="rId40"/>
      <p:bold r:id="rId41"/>
      <p:italic r:id="rId42"/>
      <p:boldItalic r:id="rId43"/>
    </p:embeddedFont>
    <p:embeddedFont>
      <p:font typeface="Lustria"/>
      <p:regular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5" roundtripDataSignature="AMtx7mjDtt7fX0i8g7lsObTWNfYh3iSq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rbel-regular.fntdata"/><Relationship Id="rId20" Type="http://schemas.openxmlformats.org/officeDocument/2006/relationships/slide" Target="slides/slide12.xml"/><Relationship Id="rId42" Type="http://schemas.openxmlformats.org/officeDocument/2006/relationships/font" Target="fonts/Corbel-italic.fntdata"/><Relationship Id="rId41" Type="http://schemas.openxmlformats.org/officeDocument/2006/relationships/font" Target="fonts/Corbel-bold.fntdata"/><Relationship Id="rId22" Type="http://schemas.openxmlformats.org/officeDocument/2006/relationships/slide" Target="slides/slide14.xml"/><Relationship Id="rId44" Type="http://schemas.openxmlformats.org/officeDocument/2006/relationships/font" Target="fonts/Lustria-regular.fntdata"/><Relationship Id="rId21" Type="http://schemas.openxmlformats.org/officeDocument/2006/relationships/slide" Target="slides/slide13.xml"/><Relationship Id="rId43" Type="http://schemas.openxmlformats.org/officeDocument/2006/relationships/font" Target="fonts/Corbel-boldItalic.fntdata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45" Type="http://customschemas.google.com/relationships/presentationmetadata" Target="meta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slide" Target="slides/slide29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39" Type="http://schemas.openxmlformats.org/officeDocument/2006/relationships/slide" Target="slides/slide31.xml"/><Relationship Id="rId16" Type="http://schemas.openxmlformats.org/officeDocument/2006/relationships/slide" Target="slides/slide8.xml"/><Relationship Id="rId38" Type="http://schemas.openxmlformats.org/officeDocument/2006/relationships/slide" Target="slides/slide30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4" name="Google Shape;39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3" name="Google Shape;40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6" name="Google Shape;41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1" name="Google Shape;45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3" name="Google Shape;46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Quote practical examples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7" name="Google Shape;48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3" name="Google Shape;50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6" name="Google Shape;51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4" name="Google Shape;53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0" name="Google Shape;3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3" name="Google Shape;3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Acco.to IBM</a:t>
            </a:r>
            <a:endParaRPr/>
          </a:p>
        </p:txBody>
      </p:sp>
      <p:sp>
        <p:nvSpPr>
          <p:cNvPr id="344" name="Google Shape;344;p6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5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5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4" name="Google Shape;94;p4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6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4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7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7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4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8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8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48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4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9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9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9" name="Google Shape;119;p49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49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1" name="Google Shape;121;p49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4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0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5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2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52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7" name="Google Shape;137;p52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8" name="Google Shape;138;p5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5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3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53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53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5" name="Google Shape;145;p5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5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5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4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54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5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5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5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5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55"/>
          <p:cNvSpPr txBox="1"/>
          <p:nvPr>
            <p:ph idx="1" type="body"/>
          </p:nvPr>
        </p:nvSpPr>
        <p:spPr>
          <a:xfrm rot="5400000">
            <a:off x="604044" y="389731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5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5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5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7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57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9" name="Google Shape;169;p5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5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5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8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5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5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5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5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9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59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1" name="Google Shape;181;p5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5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5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0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60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60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6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6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6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1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61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4" name="Google Shape;194;p61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61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6" name="Google Shape;196;p61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6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6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6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6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6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6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6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6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4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64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12" name="Google Shape;212;p64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3" name="Google Shape;213;p6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6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6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5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65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65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20" name="Google Shape;220;p6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6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6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6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66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p6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6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6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7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67"/>
          <p:cNvSpPr txBox="1"/>
          <p:nvPr>
            <p:ph idx="1" type="body"/>
          </p:nvPr>
        </p:nvSpPr>
        <p:spPr>
          <a:xfrm rot="5400000">
            <a:off x="604044" y="389731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2" name="Google Shape;232;p6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6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6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9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69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4" name="Google Shape;244;p6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6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6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0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7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0" name="Google Shape;250;p7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7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7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1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71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6" name="Google Shape;256;p7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7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7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2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72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2" name="Google Shape;262;p72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3" name="Google Shape;263;p7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7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7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73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73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9" name="Google Shape;269;p73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0" name="Google Shape;270;p73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1" name="Google Shape;271;p73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2" name="Google Shape;272;p7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7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7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74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7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7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7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7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7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7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6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76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87" name="Google Shape;287;p76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88" name="Google Shape;288;p7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7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7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7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77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94" name="Google Shape;294;p77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95" name="Google Shape;295;p7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7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7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78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78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1" name="Google Shape;301;p7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7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7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79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79"/>
          <p:cNvSpPr txBox="1"/>
          <p:nvPr>
            <p:ph idx="1" type="body"/>
          </p:nvPr>
        </p:nvSpPr>
        <p:spPr>
          <a:xfrm rot="5400000">
            <a:off x="604044" y="389731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7" name="Google Shape;307;p7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7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7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3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7" name="Google Shape;47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3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3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6" name="Google Shape;56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4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4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44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Triple-R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, company name&#10;&#10;Description automatically generated" id="15" name="Google Shape;15;p32"/>
          <p:cNvPicPr preferRelativeResize="0"/>
          <p:nvPr/>
        </p:nvPicPr>
        <p:blipFill rotWithShape="1">
          <a:blip r:embed="rId2">
            <a:alphaModFix amt="35000"/>
          </a:blip>
          <a:srcRect b="0" l="0" r="0" t="0"/>
          <a:stretch/>
        </p:blipFill>
        <p:spPr>
          <a:xfrm>
            <a:off x="-381000" y="1755314"/>
            <a:ext cx="11125200" cy="43708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4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4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4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4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4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6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2" name="Google Shape;162;p5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5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5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5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8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7" name="Google Shape;237;p6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Google Shape;238;p6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6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6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9" Type="http://schemas.openxmlformats.org/officeDocument/2006/relationships/image" Target="../media/image14.png"/><Relationship Id="rId5" Type="http://schemas.openxmlformats.org/officeDocument/2006/relationships/image" Target="../media/image8.jpg"/><Relationship Id="rId6" Type="http://schemas.openxmlformats.org/officeDocument/2006/relationships/image" Target="../media/image15.jp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slideshare.com/" TargetMode="External"/><Relationship Id="rId4" Type="http://schemas.openxmlformats.org/officeDocument/2006/relationships/hyperlink" Target="http://www.wikipedia.com/" TargetMode="External"/><Relationship Id="rId5" Type="http://schemas.openxmlformats.org/officeDocument/2006/relationships/hyperlink" Target="http://www.computereducation.org/" TargetMode="External"/><Relationship Id="rId6" Type="http://schemas.openxmlformats.org/officeDocument/2006/relationships/hyperlink" Target="http://www.amazon.in/s/275-5352300-4996459?_encoding=UTF8&amp;field-author=Viktor%20Mayer-Schonberger&amp;search-alias=stripbooks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"/>
          <p:cNvSpPr txBox="1"/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u="sng"/>
              <a:t>BIG  DATA</a:t>
            </a:r>
            <a:endParaRPr/>
          </a:p>
        </p:txBody>
      </p:sp>
      <p:pic>
        <p:nvPicPr>
          <p:cNvPr descr="5 Trends that will Determine the Future of Big Data Technologies" id="315" name="Google Shape;315;p1"/>
          <p:cNvPicPr preferRelativeResize="0"/>
          <p:nvPr/>
        </p:nvPicPr>
        <p:blipFill rotWithShape="1">
          <a:blip r:embed="rId3">
            <a:alphaModFix/>
          </a:blip>
          <a:srcRect b="454" l="0" r="0" t="454"/>
          <a:stretch/>
        </p:blipFill>
        <p:spPr>
          <a:xfrm>
            <a:off x="0" y="1469009"/>
            <a:ext cx="9067800" cy="47085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0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ustria"/>
              <a:buNone/>
            </a:pPr>
            <a:r>
              <a:rPr b="1" lang="en-US" u="sng">
                <a:latin typeface="Lustria"/>
                <a:ea typeface="Lustria"/>
                <a:cs typeface="Lustria"/>
                <a:sym typeface="Lustria"/>
              </a:rPr>
              <a:t>Storing Big Data</a:t>
            </a:r>
            <a:br>
              <a:rPr b="1" lang="en-US" u="sng">
                <a:latin typeface="Lustria"/>
                <a:ea typeface="Lustria"/>
                <a:cs typeface="Lustria"/>
                <a:sym typeface="Lustria"/>
              </a:rPr>
            </a:br>
            <a:endParaRPr u="sng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79" name="Google Shape;379;p10"/>
          <p:cNvSpPr txBox="1"/>
          <p:nvPr>
            <p:ph idx="1" type="body"/>
          </p:nvPr>
        </p:nvSpPr>
        <p:spPr>
          <a:xfrm>
            <a:off x="457200" y="1066800"/>
            <a:ext cx="8229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b="1" lang="en-US"/>
              <a:t>Analyzing your data characteristics</a:t>
            </a:r>
            <a:endParaRPr/>
          </a:p>
          <a:p>
            <a:pPr indent="-514350" lvl="0" marL="5143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Selecting data sources for analysis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Eliminating redundant data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Establishing the role of NoSQL</a:t>
            </a:r>
            <a:endParaRPr sz="28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b="1" lang="en-US"/>
              <a:t>Overview of Big Data stores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 models: key value, graph, document, column-family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Distributed File System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HBase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Hive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ustria"/>
              <a:buNone/>
            </a:pPr>
            <a:r>
              <a:rPr b="1" lang="en-US" u="sng">
                <a:latin typeface="Lustria"/>
                <a:ea typeface="Lustria"/>
                <a:cs typeface="Lustria"/>
                <a:sym typeface="Lustria"/>
              </a:rPr>
              <a:t>Selecting Big Data stores</a:t>
            </a:r>
            <a:br>
              <a:rPr b="1" lang="en-US"/>
            </a:br>
            <a:endParaRPr/>
          </a:p>
        </p:txBody>
      </p:sp>
      <p:sp>
        <p:nvSpPr>
          <p:cNvPr id="385" name="Google Shape;385;p11"/>
          <p:cNvSpPr txBox="1"/>
          <p:nvPr>
            <p:ph idx="1" type="body"/>
          </p:nvPr>
        </p:nvSpPr>
        <p:spPr>
          <a:xfrm>
            <a:off x="457200" y="1189037"/>
            <a:ext cx="8229600" cy="5287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Choosing the correct data stores based on your data characteristics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Moving code to data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Implementing polyglot data store solutions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Aligning business goals to the appropriate data store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ustria"/>
              <a:buNone/>
            </a:pPr>
            <a:r>
              <a:rPr b="1" lang="en-US" u="sng">
                <a:latin typeface="Lustria"/>
                <a:ea typeface="Lustria"/>
                <a:cs typeface="Lustria"/>
                <a:sym typeface="Lustria"/>
              </a:rPr>
              <a:t>Processing Big Data</a:t>
            </a:r>
            <a:br>
              <a:rPr b="1" lang="en-US"/>
            </a:br>
            <a:endParaRPr/>
          </a:p>
        </p:txBody>
      </p:sp>
      <p:sp>
        <p:nvSpPr>
          <p:cNvPr id="391" name="Google Shape;391;p12"/>
          <p:cNvSpPr txBox="1"/>
          <p:nvPr>
            <p:ph idx="1" type="body"/>
          </p:nvPr>
        </p:nvSpPr>
        <p:spPr>
          <a:xfrm>
            <a:off x="457200" y="838200"/>
            <a:ext cx="82296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/>
              <a:t>Integrating disparate data stores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Mapping data to the programming framework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Connecting and extracting data from storage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Transforming data for processing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Subdividing data in preparation for Hadoop MapReduce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/>
              <a:t>Employing Hadoop MapReduce</a:t>
            </a:r>
            <a:endParaRPr b="1"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Creating the components of Hadoop MapReduce jobs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Distributing data processing across server farms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Executing Hadoop MapReduce jobs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Monitoring the progress of job flows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3"/>
          <p:cNvSpPr txBox="1"/>
          <p:nvPr>
            <p:ph type="title"/>
          </p:nvPr>
        </p:nvSpPr>
        <p:spPr>
          <a:xfrm>
            <a:off x="628650" y="76200"/>
            <a:ext cx="78867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u="sng"/>
              <a:t>The Structure of Big Data</a:t>
            </a:r>
            <a:endParaRPr b="1" u="sng"/>
          </a:p>
        </p:txBody>
      </p:sp>
      <p:sp>
        <p:nvSpPr>
          <p:cNvPr id="398" name="Google Shape;398;p13"/>
          <p:cNvSpPr txBox="1"/>
          <p:nvPr>
            <p:ph idx="1" type="body"/>
          </p:nvPr>
        </p:nvSpPr>
        <p:spPr>
          <a:xfrm>
            <a:off x="78232" y="1368077"/>
            <a:ext cx="3960368" cy="51851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/>
              <a:t>Structured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Most traditional data sources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/>
              <a:t>Semi-structured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Many sources of big data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/>
              <a:t>Unstructured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Video data, audio data</a:t>
            </a:r>
            <a:endParaRPr/>
          </a:p>
        </p:txBody>
      </p:sp>
      <p:sp>
        <p:nvSpPr>
          <p:cNvPr id="399" name="Google Shape;39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Min Sup\Desktop\2012년 1학기\Big Data\big data image\data structure.png" id="400" name="Google Shape;40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400" y="1371600"/>
            <a:ext cx="5075238" cy="52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4"/>
          <p:cNvSpPr txBox="1"/>
          <p:nvPr>
            <p:ph type="title"/>
          </p:nvPr>
        </p:nvSpPr>
        <p:spPr>
          <a:xfrm>
            <a:off x="457200" y="0"/>
            <a:ext cx="7886700" cy="1249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b="1" lang="en-US" sz="40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Why Big Data</a:t>
            </a:r>
            <a:endParaRPr/>
          </a:p>
        </p:txBody>
      </p:sp>
      <p:sp>
        <p:nvSpPr>
          <p:cNvPr id="406" name="Google Shape;406;p14"/>
          <p:cNvSpPr txBox="1"/>
          <p:nvPr>
            <p:ph idx="1" type="body"/>
          </p:nvPr>
        </p:nvSpPr>
        <p:spPr>
          <a:xfrm>
            <a:off x="4572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G</a:t>
            </a: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rowth of Big Data is needed 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Increase of storage capacities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Increase of processing power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Availability of data(different data types)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Every day we create 2.5 quintillion bytes of data; 90% of the data in the world today has been created in the last two years alone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5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 u="sng"/>
              <a:t>Why Big Data</a:t>
            </a:r>
            <a:endParaRPr/>
          </a:p>
        </p:txBody>
      </p:sp>
      <p:pic>
        <p:nvPicPr>
          <p:cNvPr id="412" name="Google Shape;4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00" y="1143000"/>
            <a:ext cx="5029200" cy="534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15"/>
          <p:cNvSpPr txBox="1"/>
          <p:nvPr/>
        </p:nvSpPr>
        <p:spPr>
          <a:xfrm>
            <a:off x="76200" y="1624548"/>
            <a:ext cx="3967048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FB generates 10TB daily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 generates 7TB of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Daily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IBM claims 90% of today’s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stored data was generated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just the last two years.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stria"/>
              <a:buNone/>
            </a:pPr>
            <a:r>
              <a:rPr b="1" lang="en-US" u="sng">
                <a:latin typeface="Lustria"/>
                <a:ea typeface="Lustria"/>
                <a:cs typeface="Lustria"/>
                <a:sym typeface="Lustria"/>
              </a:rPr>
              <a:t>How Is Big Data Different?</a:t>
            </a:r>
            <a:endParaRPr b="1" u="sng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20" name="Google Shape;420;p16"/>
          <p:cNvSpPr txBox="1"/>
          <p:nvPr>
            <p:ph idx="1" type="body"/>
          </p:nvPr>
        </p:nvSpPr>
        <p:spPr>
          <a:xfrm>
            <a:off x="76200" y="1600200"/>
            <a:ext cx="6019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1) Automatically generated by a machine 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     (e.g. Sensor embedded in an engine)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2) Typically an entirely new source of data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     (e.g. Use of the internet)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3) Not designed to be friendly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     (e.g. Text streams)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4) May not have much values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Need to focus on the important part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1" name="Google Shape;421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Min Sup\Desktop\2012년 1학기\Big Data\big data image\facebook-twitter.jpg" id="422" name="Google Shape;42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0088" y="3657600"/>
            <a:ext cx="3211512" cy="1944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7"/>
          <p:cNvSpPr txBox="1"/>
          <p:nvPr>
            <p:ph type="title"/>
          </p:nvPr>
        </p:nvSpPr>
        <p:spPr>
          <a:xfrm>
            <a:off x="1981200" y="152400"/>
            <a:ext cx="5257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ustria"/>
              <a:buNone/>
            </a:pPr>
            <a:r>
              <a:rPr lang="en-US" sz="3600"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b="1" lang="en-US" sz="4000" u="sng">
                <a:latin typeface="Lustria"/>
                <a:ea typeface="Lustria"/>
                <a:cs typeface="Lustria"/>
                <a:sym typeface="Lustria"/>
              </a:rPr>
              <a:t>Big Data sources</a:t>
            </a:r>
            <a:endParaRPr/>
          </a:p>
        </p:txBody>
      </p:sp>
      <p:sp>
        <p:nvSpPr>
          <p:cNvPr id="428" name="Google Shape;428;p17"/>
          <p:cNvSpPr txBox="1"/>
          <p:nvPr/>
        </p:nvSpPr>
        <p:spPr>
          <a:xfrm>
            <a:off x="685800" y="1676400"/>
            <a:ext cx="2667000" cy="5238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Users</a:t>
            </a:r>
            <a:endParaRPr/>
          </a:p>
        </p:txBody>
      </p:sp>
      <p:sp>
        <p:nvSpPr>
          <p:cNvPr id="429" name="Google Shape;429;p17"/>
          <p:cNvSpPr txBox="1"/>
          <p:nvPr/>
        </p:nvSpPr>
        <p:spPr>
          <a:xfrm>
            <a:off x="685800" y="2743200"/>
            <a:ext cx="2667000" cy="58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/>
          </a:p>
        </p:txBody>
      </p:sp>
      <p:sp>
        <p:nvSpPr>
          <p:cNvPr id="430" name="Google Shape;430;p17"/>
          <p:cNvSpPr txBox="1"/>
          <p:nvPr/>
        </p:nvSpPr>
        <p:spPr>
          <a:xfrm>
            <a:off x="685800" y="3733800"/>
            <a:ext cx="2667000" cy="58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Systems</a:t>
            </a:r>
            <a:endParaRPr/>
          </a:p>
        </p:txBody>
      </p:sp>
      <p:sp>
        <p:nvSpPr>
          <p:cNvPr id="431" name="Google Shape;431;p17"/>
          <p:cNvSpPr txBox="1"/>
          <p:nvPr/>
        </p:nvSpPr>
        <p:spPr>
          <a:xfrm>
            <a:off x="685800" y="4724400"/>
            <a:ext cx="2667000" cy="5238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Sensors</a:t>
            </a:r>
            <a:endParaRPr/>
          </a:p>
        </p:txBody>
      </p:sp>
      <p:sp>
        <p:nvSpPr>
          <p:cNvPr id="432" name="Google Shape;432;p17"/>
          <p:cNvSpPr/>
          <p:nvPr/>
        </p:nvSpPr>
        <p:spPr>
          <a:xfrm>
            <a:off x="3429000" y="1676400"/>
            <a:ext cx="1066800" cy="3581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17"/>
          <p:cNvSpPr/>
          <p:nvPr/>
        </p:nvSpPr>
        <p:spPr>
          <a:xfrm>
            <a:off x="4648200" y="2438400"/>
            <a:ext cx="3733800" cy="1828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17"/>
          <p:cNvSpPr txBox="1"/>
          <p:nvPr/>
        </p:nvSpPr>
        <p:spPr>
          <a:xfrm>
            <a:off x="4953000" y="2819400"/>
            <a:ext cx="3352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and growing files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(Big data files)</a:t>
            </a:r>
            <a:endParaRPr/>
          </a:p>
        </p:txBody>
      </p:sp>
      <p:sp>
        <p:nvSpPr>
          <p:cNvPr id="435" name="Google Shape;435;p17"/>
          <p:cNvSpPr/>
          <p:nvPr/>
        </p:nvSpPr>
        <p:spPr>
          <a:xfrm>
            <a:off x="3429000" y="1676400"/>
            <a:ext cx="838200" cy="3581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8"/>
          <p:cNvSpPr txBox="1"/>
          <p:nvPr>
            <p:ph type="title"/>
          </p:nvPr>
        </p:nvSpPr>
        <p:spPr>
          <a:xfrm>
            <a:off x="342900" y="228600"/>
            <a:ext cx="788670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ustria"/>
              <a:buNone/>
            </a:pPr>
            <a:r>
              <a:rPr b="1" lang="en-US" u="sng">
                <a:latin typeface="Lustria"/>
                <a:ea typeface="Lustria"/>
                <a:cs typeface="Lustria"/>
                <a:sym typeface="Lustria"/>
              </a:rPr>
              <a:t>Data generation points Examples </a:t>
            </a:r>
            <a:endParaRPr/>
          </a:p>
        </p:txBody>
      </p:sp>
      <p:sp>
        <p:nvSpPr>
          <p:cNvPr id="441" name="Google Shape;441;p18"/>
          <p:cNvSpPr/>
          <p:nvPr/>
        </p:nvSpPr>
        <p:spPr>
          <a:xfrm>
            <a:off x="152400" y="1981200"/>
            <a:ext cx="2819400" cy="533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Devices</a:t>
            </a:r>
            <a:endParaRPr/>
          </a:p>
        </p:txBody>
      </p:sp>
      <p:sp>
        <p:nvSpPr>
          <p:cNvPr id="442" name="Google Shape;442;p18"/>
          <p:cNvSpPr/>
          <p:nvPr/>
        </p:nvSpPr>
        <p:spPr>
          <a:xfrm>
            <a:off x="152400" y="3352800"/>
            <a:ext cx="2819400" cy="533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Readers/Scanners</a:t>
            </a:r>
            <a:endParaRPr/>
          </a:p>
        </p:txBody>
      </p:sp>
      <p:sp>
        <p:nvSpPr>
          <p:cNvPr id="443" name="Google Shape;443;p18"/>
          <p:cNvSpPr/>
          <p:nvPr/>
        </p:nvSpPr>
        <p:spPr>
          <a:xfrm>
            <a:off x="152400" y="4038600"/>
            <a:ext cx="2819400" cy="533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Science facilities</a:t>
            </a:r>
            <a:endParaRPr/>
          </a:p>
        </p:txBody>
      </p:sp>
      <p:sp>
        <p:nvSpPr>
          <p:cNvPr id="444" name="Google Shape;444;p18"/>
          <p:cNvSpPr/>
          <p:nvPr/>
        </p:nvSpPr>
        <p:spPr>
          <a:xfrm>
            <a:off x="152400" y="2667000"/>
            <a:ext cx="2819400" cy="533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Microphones</a:t>
            </a:r>
            <a:endParaRPr/>
          </a:p>
        </p:txBody>
      </p:sp>
      <p:sp>
        <p:nvSpPr>
          <p:cNvPr id="445" name="Google Shape;445;p18"/>
          <p:cNvSpPr/>
          <p:nvPr/>
        </p:nvSpPr>
        <p:spPr>
          <a:xfrm>
            <a:off x="152400" y="6096000"/>
            <a:ext cx="2819400" cy="533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Cameras</a:t>
            </a:r>
            <a:endParaRPr/>
          </a:p>
        </p:txBody>
      </p:sp>
      <p:sp>
        <p:nvSpPr>
          <p:cNvPr id="446" name="Google Shape;446;p18"/>
          <p:cNvSpPr/>
          <p:nvPr/>
        </p:nvSpPr>
        <p:spPr>
          <a:xfrm>
            <a:off x="152400" y="5410200"/>
            <a:ext cx="2819400" cy="533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</a:t>
            </a:r>
            <a:endParaRPr/>
          </a:p>
        </p:txBody>
      </p:sp>
      <p:sp>
        <p:nvSpPr>
          <p:cNvPr id="447" name="Google Shape;447;p18"/>
          <p:cNvSpPr/>
          <p:nvPr/>
        </p:nvSpPr>
        <p:spPr>
          <a:xfrm>
            <a:off x="152400" y="4724400"/>
            <a:ext cx="2819400" cy="533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Programs/ Software</a:t>
            </a:r>
            <a:endParaRPr/>
          </a:p>
        </p:txBody>
      </p:sp>
      <p:pic>
        <p:nvPicPr>
          <p:cNvPr id="448" name="Google Shape;44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00" y="1752600"/>
            <a:ext cx="47244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ustria"/>
              <a:buNone/>
            </a:pPr>
            <a:r>
              <a:rPr b="1" lang="en-US" u="sng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Big Data Analytics</a:t>
            </a:r>
            <a:b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4" name="Google Shape;454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Examining large amount of data </a:t>
            </a:r>
            <a:endParaRPr/>
          </a:p>
          <a:p>
            <a:pPr indent="-2032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Appropriate information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Identification of hidden patterns, unknown correlations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Competitive advantage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Better business decisions: strategic and operational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Effective marketing,  customer satisfaction, increased revenue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"/>
          <p:cNvSpPr txBox="1"/>
          <p:nvPr>
            <p:ph type="title"/>
          </p:nvPr>
        </p:nvSpPr>
        <p:spPr>
          <a:xfrm>
            <a:off x="628650" y="-228599"/>
            <a:ext cx="737235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 u="sng"/>
              <a:t> Content</a:t>
            </a:r>
            <a:endParaRPr/>
          </a:p>
        </p:txBody>
      </p:sp>
      <p:sp>
        <p:nvSpPr>
          <p:cNvPr id="321" name="Google Shape;321;p2"/>
          <p:cNvSpPr txBox="1"/>
          <p:nvPr>
            <p:ph idx="1" type="body"/>
          </p:nvPr>
        </p:nvSpPr>
        <p:spPr>
          <a:xfrm>
            <a:off x="762000" y="609600"/>
            <a:ext cx="7675562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Introduction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What is Big Data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Characteristic of Big Data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Storing,selecting and processing of Big Data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Why Big Data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How it is Different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Big Data sources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Tools used in Big Data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Application of Big Data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Risks of Big Data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Benefits of Big Data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How Big Data Impact on IT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Future of Big Data</a:t>
            </a:r>
            <a:endParaRPr/>
          </a:p>
          <a:p>
            <a:pPr indent="-2540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/>
          </a:p>
          <a:p>
            <a:pPr indent="-2540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/>
          </a:p>
          <a:p>
            <a:pPr indent="-2540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/>
          </a:p>
          <a:p>
            <a:pPr indent="-2540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/>
          </a:p>
          <a:p>
            <a:pPr indent="-2540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0"/>
          <p:cNvSpPr txBox="1"/>
          <p:nvPr>
            <p:ph idx="1" type="body"/>
          </p:nvPr>
        </p:nvSpPr>
        <p:spPr>
          <a:xfrm>
            <a:off x="0" y="1219200"/>
            <a:ext cx="91440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Where processing is </a:t>
            </a:r>
            <a:r>
              <a:rPr b="1" lang="en-US"/>
              <a:t>hosted</a:t>
            </a:r>
            <a:r>
              <a:rPr lang="en-US"/>
              <a:t>?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Distributed Servers / Cloud (e.g. Amazon EC2)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Where data is </a:t>
            </a:r>
            <a:r>
              <a:rPr b="1" lang="en-US"/>
              <a:t>stored</a:t>
            </a:r>
            <a:r>
              <a:rPr lang="en-US"/>
              <a:t>?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Distributed Storage (e.g. Amazon S3)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the </a:t>
            </a:r>
            <a:r>
              <a:rPr b="1" lang="en-US"/>
              <a:t>programming model</a:t>
            </a:r>
            <a:r>
              <a:rPr lang="en-US"/>
              <a:t>?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Distributed Processing (e.g. MapReduce)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data is </a:t>
            </a:r>
            <a:r>
              <a:rPr b="1" lang="en-US"/>
              <a:t>stored &amp; indexed</a:t>
            </a:r>
            <a:r>
              <a:rPr lang="en-US"/>
              <a:t>?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High-performance schema-free databases (e.g. MongoDB)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operations are performed on data?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Analytic / Semantic Processing</a:t>
            </a:r>
            <a:endParaRPr/>
          </a:p>
        </p:txBody>
      </p:sp>
      <p:sp>
        <p:nvSpPr>
          <p:cNvPr id="460" name="Google Shape;460;p2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ustria"/>
              <a:buNone/>
            </a:pPr>
            <a:r>
              <a:rPr b="1" lang="en-US" u="sng">
                <a:latin typeface="Lustria"/>
                <a:ea typeface="Lustria"/>
                <a:cs typeface="Lustria"/>
                <a:sym typeface="Lustria"/>
              </a:rPr>
              <a:t>Types of tools used in </a:t>
            </a:r>
            <a:br>
              <a:rPr b="1" lang="en-US" u="sng">
                <a:latin typeface="Lustria"/>
                <a:ea typeface="Lustria"/>
                <a:cs typeface="Lustria"/>
                <a:sym typeface="Lustria"/>
              </a:rPr>
            </a:br>
            <a:r>
              <a:rPr b="1" lang="en-US" u="sng">
                <a:latin typeface="Lustria"/>
                <a:ea typeface="Lustria"/>
                <a:cs typeface="Lustria"/>
                <a:sym typeface="Lustria"/>
              </a:rPr>
              <a:t>Big-Data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1"/>
          <p:cNvSpPr txBox="1"/>
          <p:nvPr/>
        </p:nvSpPr>
        <p:spPr>
          <a:xfrm>
            <a:off x="134938" y="0"/>
            <a:ext cx="9009062" cy="519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-US" sz="4000" u="sng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Application Of Big Data analytics</a:t>
            </a:r>
            <a:endParaRPr/>
          </a:p>
        </p:txBody>
      </p:sp>
      <p:sp>
        <p:nvSpPr>
          <p:cNvPr id="466" name="Google Shape;466;p21"/>
          <p:cNvSpPr/>
          <p:nvPr/>
        </p:nvSpPr>
        <p:spPr>
          <a:xfrm>
            <a:off x="0" y="2438400"/>
            <a:ext cx="1600200" cy="565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Homeland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Security</a:t>
            </a:r>
            <a:endParaRPr/>
          </a:p>
        </p:txBody>
      </p:sp>
      <p:sp>
        <p:nvSpPr>
          <p:cNvPr id="467" name="Google Shape;467;p21"/>
          <p:cNvSpPr/>
          <p:nvPr/>
        </p:nvSpPr>
        <p:spPr>
          <a:xfrm>
            <a:off x="76200" y="990600"/>
            <a:ext cx="1524000" cy="565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Smarter Healthcare</a:t>
            </a:r>
            <a:endParaRPr/>
          </a:p>
        </p:txBody>
      </p:sp>
      <p:sp>
        <p:nvSpPr>
          <p:cNvPr id="468" name="Google Shape;468;p21"/>
          <p:cNvSpPr/>
          <p:nvPr/>
        </p:nvSpPr>
        <p:spPr>
          <a:xfrm>
            <a:off x="4648200" y="1089291"/>
            <a:ext cx="1676401" cy="565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Multi-channel sales</a:t>
            </a:r>
            <a:endParaRPr/>
          </a:p>
        </p:txBody>
      </p:sp>
      <p:sp>
        <p:nvSpPr>
          <p:cNvPr id="469" name="Google Shape;469;p21"/>
          <p:cNvSpPr/>
          <p:nvPr/>
        </p:nvSpPr>
        <p:spPr>
          <a:xfrm>
            <a:off x="5029200" y="2438400"/>
            <a:ext cx="1295400" cy="329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Telecom</a:t>
            </a:r>
            <a:endParaRPr/>
          </a:p>
        </p:txBody>
      </p:sp>
      <p:sp>
        <p:nvSpPr>
          <p:cNvPr id="470" name="Google Shape;470;p21"/>
          <p:cNvSpPr/>
          <p:nvPr/>
        </p:nvSpPr>
        <p:spPr>
          <a:xfrm>
            <a:off x="-152400" y="5186363"/>
            <a:ext cx="2057400" cy="329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Manufacturing</a:t>
            </a:r>
            <a:endParaRPr/>
          </a:p>
        </p:txBody>
      </p:sp>
      <p:sp>
        <p:nvSpPr>
          <p:cNvPr id="471" name="Google Shape;471;p21"/>
          <p:cNvSpPr/>
          <p:nvPr/>
        </p:nvSpPr>
        <p:spPr>
          <a:xfrm>
            <a:off x="0" y="3810001"/>
            <a:ext cx="1601788" cy="329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Traffic Control</a:t>
            </a:r>
            <a:endParaRPr/>
          </a:p>
        </p:txBody>
      </p:sp>
      <p:pic>
        <p:nvPicPr>
          <p:cNvPr descr="bev-neonatal-care" id="472" name="Google Shape;47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0688" y="914400"/>
            <a:ext cx="1814512" cy="1222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ev-law-enforcement" id="473" name="Google Shape;47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7512" y="2205038"/>
            <a:ext cx="1817688" cy="1223962"/>
          </a:xfrm>
          <a:prstGeom prst="rect">
            <a:avLst/>
          </a:prstGeom>
          <a:noFill/>
          <a:ln>
            <a:noFill/>
          </a:ln>
        </p:spPr>
      </p:pic>
      <p:sp>
        <p:nvSpPr>
          <p:cNvPr descr="bev-manufacturing" id="474" name="Google Shape;474;p21"/>
          <p:cNvSpPr/>
          <p:nvPr/>
        </p:nvSpPr>
        <p:spPr>
          <a:xfrm>
            <a:off x="-76200" y="5095875"/>
            <a:ext cx="1816100" cy="1225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descr="bev-fraud-protection" id="475" name="Google Shape;475;p21"/>
          <p:cNvSpPr/>
          <p:nvPr/>
        </p:nvSpPr>
        <p:spPr>
          <a:xfrm>
            <a:off x="7326312" y="1539875"/>
            <a:ext cx="1817688" cy="1227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76" name="Google Shape;476;p21"/>
          <p:cNvPicPr preferRelativeResize="0"/>
          <p:nvPr/>
        </p:nvPicPr>
        <p:blipFill rotWithShape="1">
          <a:blip r:embed="rId5">
            <a:alphaModFix/>
          </a:blip>
          <a:srcRect b="0" l="4173" r="3887" t="0"/>
          <a:stretch/>
        </p:blipFill>
        <p:spPr>
          <a:xfrm>
            <a:off x="1704975" y="3562350"/>
            <a:ext cx="1800225" cy="1162050"/>
          </a:xfrm>
          <a:prstGeom prst="rect">
            <a:avLst/>
          </a:prstGeom>
          <a:noFill/>
          <a:ln>
            <a:noFill/>
          </a:ln>
          <a:effectLst>
            <a:outerShdw blurRad="25400" rotWithShape="0" algn="tl" dir="2700000" dist="12700">
              <a:srgbClr val="000000">
                <a:alpha val="20000"/>
              </a:srgbClr>
            </a:outerShdw>
          </a:effectLst>
        </p:spPr>
      </p:pic>
      <p:pic>
        <p:nvPicPr>
          <p:cNvPr id="477" name="Google Shape;477;p21"/>
          <p:cNvPicPr preferRelativeResize="0"/>
          <p:nvPr/>
        </p:nvPicPr>
        <p:blipFill rotWithShape="1">
          <a:blip r:embed="rId6">
            <a:alphaModFix/>
          </a:blip>
          <a:srcRect b="0" l="0" r="0" t="29830"/>
          <a:stretch/>
        </p:blipFill>
        <p:spPr>
          <a:xfrm>
            <a:off x="6545263" y="2108200"/>
            <a:ext cx="1747838" cy="1168400"/>
          </a:xfrm>
          <a:prstGeom prst="rect">
            <a:avLst/>
          </a:prstGeom>
          <a:noFill/>
          <a:ln>
            <a:noFill/>
          </a:ln>
          <a:effectLst>
            <a:outerShdw blurRad="12700" rotWithShape="0" algn="tl" dir="2700000" dist="12700">
              <a:srgbClr val="000000">
                <a:alpha val="9803"/>
              </a:srgbClr>
            </a:outerShdw>
          </a:effectLst>
        </p:spPr>
      </p:pic>
      <p:sp>
        <p:nvSpPr>
          <p:cNvPr id="478" name="Google Shape;478;p21"/>
          <p:cNvSpPr/>
          <p:nvPr/>
        </p:nvSpPr>
        <p:spPr>
          <a:xfrm>
            <a:off x="5029200" y="3678296"/>
            <a:ext cx="1371600" cy="565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Trading 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Analytics</a:t>
            </a:r>
            <a:endParaRPr/>
          </a:p>
        </p:txBody>
      </p:sp>
      <p:pic>
        <p:nvPicPr>
          <p:cNvPr id="479" name="Google Shape;479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51612" y="685800"/>
            <a:ext cx="1830388" cy="1236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40501" y="3483258"/>
            <a:ext cx="1756834" cy="1164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751924" y="4887384"/>
            <a:ext cx="1753276" cy="1132416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21"/>
          <p:cNvSpPr/>
          <p:nvPr/>
        </p:nvSpPr>
        <p:spPr>
          <a:xfrm>
            <a:off x="5181600" y="5029200"/>
            <a:ext cx="1295400" cy="565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Search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Quality</a:t>
            </a:r>
            <a:endParaRPr/>
          </a:p>
        </p:txBody>
      </p:sp>
      <p:sp>
        <p:nvSpPr>
          <p:cNvPr descr="bev-fraud-protection" id="483" name="Google Shape;483;p21"/>
          <p:cNvSpPr/>
          <p:nvPr/>
        </p:nvSpPr>
        <p:spPr>
          <a:xfrm>
            <a:off x="7107238" y="1533525"/>
            <a:ext cx="1817687" cy="1227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84" name="Google Shape;484;p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540501" y="4800600"/>
            <a:ext cx="1765299" cy="1227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stria"/>
              <a:buNone/>
            </a:pPr>
            <a:r>
              <a:rPr b="1" lang="en-US" u="sng">
                <a:latin typeface="Lustria"/>
                <a:ea typeface="Lustria"/>
                <a:cs typeface="Lustria"/>
                <a:sym typeface="Lustria"/>
              </a:rPr>
              <a:t>Risks of Big Data</a:t>
            </a:r>
            <a:endParaRPr b="1" u="sng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91" name="Google Shape;491;p22"/>
          <p:cNvSpPr txBox="1"/>
          <p:nvPr>
            <p:ph idx="1" type="body"/>
          </p:nvPr>
        </p:nvSpPr>
        <p:spPr>
          <a:xfrm>
            <a:off x="76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Will be so overwhelmed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Need the right people and solve the right problems</a:t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Costs escalate too fast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Isn’t necessary to capture 100%</a:t>
            </a:r>
            <a:endParaRPr/>
          </a:p>
          <a:p>
            <a:pPr indent="-12128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Many sources of big data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is privacy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self-regulation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Legal regulation</a:t>
            </a:r>
            <a:endParaRPr/>
          </a:p>
        </p:txBody>
      </p:sp>
      <p:sp>
        <p:nvSpPr>
          <p:cNvPr id="492" name="Google Shape;492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Min Sup\Desktop\2012년 1학기\Big Data\big data image\kccto_1326691542_66376.jpg" id="493" name="Google Shape;49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0" y="2743200"/>
            <a:ext cx="3600450" cy="3586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ustria"/>
              <a:buNone/>
            </a:pPr>
            <a:r>
              <a:rPr b="1" lang="en-US" sz="4000" u="sng">
                <a:latin typeface="Lustria"/>
                <a:ea typeface="Lustria"/>
                <a:cs typeface="Lustria"/>
                <a:sym typeface="Lustria"/>
              </a:rPr>
              <a:t>Leading Technology Vendors</a:t>
            </a:r>
            <a:endParaRPr/>
          </a:p>
        </p:txBody>
      </p:sp>
      <p:sp>
        <p:nvSpPr>
          <p:cNvPr id="499" name="Google Shape;499;p23"/>
          <p:cNvSpPr txBox="1"/>
          <p:nvPr>
            <p:ph idx="1" type="body"/>
          </p:nvPr>
        </p:nvSpPr>
        <p:spPr>
          <a:xfrm>
            <a:off x="457200" y="2103437"/>
            <a:ext cx="4495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    </a:t>
            </a:r>
            <a:r>
              <a:rPr b="1" i="1" lang="en-US" u="sng"/>
              <a:t>Example Vendors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IBM – Netezza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EMC – Greenplum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Oracle – Exadata</a:t>
            </a:r>
            <a:endParaRPr/>
          </a:p>
        </p:txBody>
      </p:sp>
      <p:sp>
        <p:nvSpPr>
          <p:cNvPr id="500" name="Google Shape;500;p23"/>
          <p:cNvSpPr txBox="1"/>
          <p:nvPr/>
        </p:nvSpPr>
        <p:spPr>
          <a:xfrm>
            <a:off x="4876800" y="2134612"/>
            <a:ext cx="4093172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Commonality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MPP architectures</a:t>
            </a:r>
            <a:endParaRPr/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Commodity Hardware</a:t>
            </a:r>
            <a:endParaRPr/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RDBMS based</a:t>
            </a:r>
            <a:endParaRPr/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Full SQL compliance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stria"/>
              <a:buNone/>
            </a:pPr>
            <a:r>
              <a:rPr b="1" lang="en-US" u="sng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How Big data impacts on IT</a:t>
            </a:r>
            <a:endParaRPr/>
          </a:p>
        </p:txBody>
      </p:sp>
      <p:sp>
        <p:nvSpPr>
          <p:cNvPr id="506" name="Google Shape;506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Big data is a troublesome force presenting opportunities with challenges to IT organizations.</a:t>
            </a: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By 2025 6.4 million IT jobs in Big Data ; 5.9 million is in US itself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India will require a minimum of 1 lakh data scientists in the next couple of years in addition to data analysts and data managers to support the Big Data space.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stria"/>
              <a:buNone/>
            </a:pPr>
            <a:r>
              <a:rPr b="1" lang="en-US" u="sng">
                <a:latin typeface="Lustria"/>
                <a:ea typeface="Lustria"/>
                <a:cs typeface="Lustria"/>
                <a:sym typeface="Lustria"/>
              </a:rPr>
              <a:t>Potential Value of Big Data</a:t>
            </a:r>
            <a:endParaRPr/>
          </a:p>
        </p:txBody>
      </p:sp>
      <p:sp>
        <p:nvSpPr>
          <p:cNvPr id="512" name="Google Shape;512;p25"/>
          <p:cNvSpPr txBox="1"/>
          <p:nvPr>
            <p:ph idx="1" type="body"/>
          </p:nvPr>
        </p:nvSpPr>
        <p:spPr>
          <a:xfrm>
            <a:off x="-76200" y="1600200"/>
            <a:ext cx="480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$300 billion potential annual value to US health care.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 $600 billion potential annual consumer surplus from using personal location data.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60% potential in retailers’ operating margins.</a:t>
            </a:r>
            <a:endParaRPr/>
          </a:p>
        </p:txBody>
      </p:sp>
      <p:pic>
        <p:nvPicPr>
          <p:cNvPr descr="http://kpo-insights.com/uploads/documents/Resource_in_India.jpg" id="513" name="Google Shape;51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295400"/>
            <a:ext cx="45720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6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ustria"/>
              <a:buNone/>
            </a:pPr>
            <a:r>
              <a:rPr b="1" lang="en-US" sz="4000" u="sng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India – Big Data</a:t>
            </a:r>
            <a:endParaRPr/>
          </a:p>
        </p:txBody>
      </p:sp>
      <p:sp>
        <p:nvSpPr>
          <p:cNvPr id="519" name="Google Shape;519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Gaining attraction</a:t>
            </a:r>
            <a:endParaRPr/>
          </a:p>
          <a:p>
            <a:pPr indent="-166687" lvl="0" marL="342900" rtl="0" algn="l">
              <a:lnSpc>
                <a:spcPct val="8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Huge market opportunities for IT services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000"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(82.9% of revenues) and analytics firms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000"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(17.1 % )</a:t>
            </a:r>
            <a:endParaRPr/>
          </a:p>
          <a:p>
            <a:pPr indent="-166687" lvl="0" marL="342900" rtl="0" algn="l">
              <a:lnSpc>
                <a:spcPct val="8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Current market size is $200 million. By 2025 $2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000"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billion</a:t>
            </a:r>
            <a:endParaRPr/>
          </a:p>
          <a:p>
            <a:pPr indent="-166687" lvl="0" marL="342900" rtl="0" algn="l">
              <a:lnSpc>
                <a:spcPct val="8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opportunity for Indian service providers lies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000"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offering services around Big Data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000"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implementation and analytics for global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000"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multinationals</a:t>
            </a:r>
            <a:endParaRPr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7"/>
          <p:cNvSpPr txBox="1"/>
          <p:nvPr>
            <p:ph type="title"/>
          </p:nvPr>
        </p:nvSpPr>
        <p:spPr>
          <a:xfrm>
            <a:off x="628650" y="76200"/>
            <a:ext cx="7886700" cy="91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ustria"/>
              <a:buNone/>
            </a:pPr>
            <a:r>
              <a:rPr b="1" lang="en-US" sz="4000" u="sng">
                <a:latin typeface="Lustria"/>
                <a:ea typeface="Lustria"/>
                <a:cs typeface="Lustria"/>
                <a:sym typeface="Lustria"/>
              </a:rPr>
              <a:t>Benefits of Big Data</a:t>
            </a:r>
            <a:endParaRPr/>
          </a:p>
        </p:txBody>
      </p:sp>
      <p:sp>
        <p:nvSpPr>
          <p:cNvPr id="525" name="Google Shape;525;p27"/>
          <p:cNvSpPr txBox="1"/>
          <p:nvPr/>
        </p:nvSpPr>
        <p:spPr>
          <a:xfrm>
            <a:off x="152400" y="1143000"/>
            <a:ext cx="8686800" cy="6093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big data isn’t just a process for storing Petabytes or Exabytes of data in a data warehouse, It’s about the ability to make better decisions and take meaningful actions at the right time.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 forward to the present and technologies like Hadoop give you the scale and flexibility to store data before you know how you are going to process it.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Technologies such as MapReduce,Hive and Impala enable you to run queries without changing the data structures underneath.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8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stria"/>
              <a:buNone/>
            </a:pPr>
            <a:r>
              <a:rPr b="1" lang="en-US" u="sng">
                <a:latin typeface="Lustria"/>
                <a:ea typeface="Lustria"/>
                <a:cs typeface="Lustria"/>
                <a:sym typeface="Lustria"/>
              </a:rPr>
              <a:t>Benefits of Big Data</a:t>
            </a:r>
            <a:endParaRPr/>
          </a:p>
        </p:txBody>
      </p:sp>
      <p:sp>
        <p:nvSpPr>
          <p:cNvPr id="531" name="Google Shape;531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Our newest research finds that organizations are using big data to target customer-centric outcomes, tap into internal data and build a better information ecosystem.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Big Data is already an important part of the $64 billion database and data analytics market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offers commercial opportunities of a comparable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scale to enterprise software in the late 1980s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And the Internet boom of the 1990s, and the social media explosion of today.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9"/>
          <p:cNvSpPr txBox="1"/>
          <p:nvPr>
            <p:ph type="title"/>
          </p:nvPr>
        </p:nvSpPr>
        <p:spPr>
          <a:xfrm>
            <a:off x="533400" y="1"/>
            <a:ext cx="78867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ustria"/>
              <a:buNone/>
            </a:pPr>
            <a:r>
              <a:rPr b="1" lang="en-US" sz="4000" u="sng">
                <a:latin typeface="Lustria"/>
                <a:ea typeface="Lustria"/>
                <a:cs typeface="Lustria"/>
                <a:sym typeface="Lustria"/>
              </a:rPr>
              <a:t>Future  of Big Data</a:t>
            </a:r>
            <a:endParaRPr/>
          </a:p>
        </p:txBody>
      </p:sp>
      <p:sp>
        <p:nvSpPr>
          <p:cNvPr id="537" name="Google Shape;537;p29"/>
          <p:cNvSpPr txBox="1"/>
          <p:nvPr>
            <p:ph idx="1" type="body"/>
          </p:nvPr>
        </p:nvSpPr>
        <p:spPr>
          <a:xfrm>
            <a:off x="457200" y="914400"/>
            <a:ext cx="8077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$15 billion on software firms only specializing in data management and analytics.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This industry on its own is worth more than $100 billion and growing at almost 10% a year which is roughly twice as fast as the software business as a whole.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The McKinsey Global Institute estimates that data volume is growing 40% per year, and will grow 44x between 2009 and 2021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ustria"/>
              <a:buNone/>
            </a:pPr>
            <a:r>
              <a:rPr b="1" lang="en-US" sz="4000" u="sng">
                <a:latin typeface="Lustria"/>
                <a:ea typeface="Lustria"/>
                <a:cs typeface="Lustria"/>
                <a:sym typeface="Lustria"/>
              </a:rPr>
              <a:t>Introduction</a:t>
            </a:r>
            <a:endParaRPr/>
          </a:p>
        </p:txBody>
      </p:sp>
      <p:sp>
        <p:nvSpPr>
          <p:cNvPr id="327" name="Google Shape;327;p3"/>
          <p:cNvSpPr txBox="1"/>
          <p:nvPr>
            <p:ph idx="1" type="body"/>
          </p:nvPr>
        </p:nvSpPr>
        <p:spPr>
          <a:xfrm>
            <a:off x="838200" y="1447800"/>
            <a:ext cx="7675562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 Big Data may well be the Next Big Thing in the IT world. 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Big data burst upon the scene in the first decade of the 21st century.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first organizations to embrace it were online and startup firms. Firms like Google, eBay, LinkedIn, and Facebook were built around big data from the beginning.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Like many new information technologies, big data can bring about dramatic cost reductions, substantial improvements in the time required to perform a computing task, or new product and service offerings.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ustria"/>
              <a:buNone/>
            </a:pPr>
            <a:r>
              <a:rPr b="1" lang="en-US" sz="4000" u="sng">
                <a:latin typeface="Lustria"/>
                <a:ea typeface="Lustria"/>
                <a:cs typeface="Lustria"/>
                <a:sym typeface="Lustria"/>
              </a:rPr>
              <a:t>References</a:t>
            </a:r>
            <a:endParaRPr/>
          </a:p>
        </p:txBody>
      </p:sp>
      <p:sp>
        <p:nvSpPr>
          <p:cNvPr id="543" name="Google Shape;543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www.Slideshare.com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www.wikipedia.com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www.computereducation.org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Books-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/>
              <a:t>Big Data by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Viktor Mayer-Schonberger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1"/>
          <p:cNvSpPr txBox="1"/>
          <p:nvPr>
            <p:ph type="ctrTitle"/>
          </p:nvPr>
        </p:nvSpPr>
        <p:spPr>
          <a:xfrm>
            <a:off x="0" y="1447800"/>
            <a:ext cx="8458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Thanks for joining … Keep Learning…☺ </a:t>
            </a:r>
            <a:br>
              <a:rPr lang="en-US"/>
            </a:br>
            <a:endParaRPr/>
          </a:p>
        </p:txBody>
      </p:sp>
      <p:sp>
        <p:nvSpPr>
          <p:cNvPr id="549" name="Google Shape;549;p3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"/>
          <p:cNvSpPr txBox="1"/>
          <p:nvPr>
            <p:ph idx="1" type="body"/>
          </p:nvPr>
        </p:nvSpPr>
        <p:spPr>
          <a:xfrm>
            <a:off x="838200" y="1371600"/>
            <a:ext cx="7675563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‘</a:t>
            </a: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Big Data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’ is similar to ‘small data’, but bigger in size</a:t>
            </a:r>
            <a:endParaRPr/>
          </a:p>
          <a:p>
            <a:pPr indent="-1905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ut having data bigger it requires different approaches: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Techniques, tools and architecture</a:t>
            </a:r>
            <a:endParaRPr/>
          </a:p>
          <a:p>
            <a:pPr indent="-1905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 aim to solve new problems or old problems in a better way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rebuchet MS"/>
                <a:ea typeface="Trebuchet MS"/>
                <a:cs typeface="Trebuchet MS"/>
                <a:sym typeface="Trebuchet MS"/>
              </a:rPr>
              <a:t>Big Data generates value from the storage and processing of very large quantities of digital information that cannot be analyzed with traditional computing techniques.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3" name="Google Shape;33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ustria"/>
              <a:buNone/>
            </a:pPr>
            <a:r>
              <a:rPr b="1" lang="en-US" sz="4000" u="sng">
                <a:latin typeface="Lustria"/>
                <a:ea typeface="Lustria"/>
                <a:cs typeface="Lustria"/>
                <a:sym typeface="Lustria"/>
              </a:rPr>
              <a:t>What is BIG DATA?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"/>
          <p:cNvSpPr txBox="1"/>
          <p:nvPr>
            <p:ph type="title"/>
          </p:nvPr>
        </p:nvSpPr>
        <p:spPr>
          <a:xfrm>
            <a:off x="457200" y="-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u="sng"/>
              <a:t>What is BIG DATA</a:t>
            </a:r>
            <a:endParaRPr/>
          </a:p>
        </p:txBody>
      </p:sp>
      <p:sp>
        <p:nvSpPr>
          <p:cNvPr id="339" name="Google Shape;339;p5"/>
          <p:cNvSpPr txBox="1"/>
          <p:nvPr>
            <p:ph idx="1" type="body"/>
          </p:nvPr>
        </p:nvSpPr>
        <p:spPr>
          <a:xfrm>
            <a:off x="0" y="762000"/>
            <a:ext cx="9144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Walmart handles more than 1 million customer transactions every hour.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• Facebook handles 40 billion photos from its user base.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• Decoding the human genome originally took 10years to process; now it can be achieved in one week.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40" name="Google Shape;3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4114800"/>
            <a:ext cx="85217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"/>
          <p:cNvSpPr txBox="1"/>
          <p:nvPr>
            <p:ph idx="4294967295" type="title"/>
          </p:nvPr>
        </p:nvSpPr>
        <p:spPr>
          <a:xfrm>
            <a:off x="628650" y="381001"/>
            <a:ext cx="78867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 u="sng"/>
              <a:t>Three Characteristics of Big Data V3s</a:t>
            </a:r>
            <a:endParaRPr/>
          </a:p>
        </p:txBody>
      </p:sp>
      <p:grpSp>
        <p:nvGrpSpPr>
          <p:cNvPr id="347" name="Google Shape;347;p6"/>
          <p:cNvGrpSpPr/>
          <p:nvPr/>
        </p:nvGrpSpPr>
        <p:grpSpPr>
          <a:xfrm>
            <a:off x="382961" y="1828800"/>
            <a:ext cx="8130428" cy="4267200"/>
            <a:chOff x="1961" y="0"/>
            <a:chExt cx="8130428" cy="4267200"/>
          </a:xfrm>
        </p:grpSpPr>
        <p:sp>
          <p:nvSpPr>
            <p:cNvPr id="348" name="Google Shape;348;p6"/>
            <p:cNvSpPr/>
            <p:nvPr/>
          </p:nvSpPr>
          <p:spPr>
            <a:xfrm rot="-5400000">
              <a:off x="-1169458" y="1171419"/>
              <a:ext cx="4267200" cy="1924361"/>
            </a:xfrm>
            <a:prstGeom prst="flowChartManualOperation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6"/>
            <p:cNvSpPr txBox="1"/>
            <p:nvPr/>
          </p:nvSpPr>
          <p:spPr>
            <a:xfrm>
              <a:off x="1961" y="853440"/>
              <a:ext cx="1924361" cy="2560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222250" spcFirstLastPara="1" rIns="2205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Calibri"/>
                <a:buNone/>
              </a:pPr>
              <a:r>
                <a:rPr b="0" i="0" lang="en-US" sz="3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Volume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1225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alibri"/>
                <a:buChar char="•"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405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alibri"/>
                <a:buChar char="•"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quantity</a:t>
              </a:r>
              <a:endPara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 rot="-5400000">
              <a:off x="899230" y="1171419"/>
              <a:ext cx="4267200" cy="1924361"/>
            </a:xfrm>
            <a:prstGeom prst="flowChartManualOperation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6"/>
            <p:cNvSpPr txBox="1"/>
            <p:nvPr/>
          </p:nvSpPr>
          <p:spPr>
            <a:xfrm>
              <a:off x="2070649" y="853440"/>
              <a:ext cx="1924361" cy="2560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222250" spcFirstLastPara="1" rIns="2205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Calibri"/>
                <a:buNone/>
              </a:pPr>
              <a:r>
                <a:rPr b="0" i="0" lang="en-US" sz="3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Velocity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1225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alibri"/>
                <a:buChar char="•"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405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alibri"/>
                <a:buChar char="•"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Speed</a:t>
              </a:r>
              <a:endPara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6"/>
            <p:cNvSpPr/>
            <p:nvPr/>
          </p:nvSpPr>
          <p:spPr>
            <a:xfrm rot="-5400000">
              <a:off x="2967919" y="1171419"/>
              <a:ext cx="4267200" cy="1924361"/>
            </a:xfrm>
            <a:prstGeom prst="flowChartManualOperation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6"/>
            <p:cNvSpPr txBox="1"/>
            <p:nvPr/>
          </p:nvSpPr>
          <p:spPr>
            <a:xfrm>
              <a:off x="4139338" y="853440"/>
              <a:ext cx="1924361" cy="2560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22250" spcFirstLastPara="1" rIns="22057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Calibri"/>
                <a:buNone/>
              </a:pPr>
              <a:r>
                <a:rPr b="0" i="0" lang="en-US" sz="3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 rot="-5400000">
              <a:off x="5036608" y="1171419"/>
              <a:ext cx="4267200" cy="1924361"/>
            </a:xfrm>
            <a:prstGeom prst="flowChartManualOperation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6"/>
            <p:cNvSpPr txBox="1"/>
            <p:nvPr/>
          </p:nvSpPr>
          <p:spPr>
            <a:xfrm>
              <a:off x="6208027" y="853440"/>
              <a:ext cx="1924361" cy="2560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222250" spcFirstLastPara="1" rIns="2205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Calibri"/>
                <a:buNone/>
              </a:pPr>
              <a:r>
                <a:rPr b="0" i="0" lang="en-US" sz="3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Variety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1225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alibri"/>
                <a:buChar char="•"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Types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"/>
          <p:cNvSpPr txBox="1"/>
          <p:nvPr>
            <p:ph type="title"/>
          </p:nvPr>
        </p:nvSpPr>
        <p:spPr>
          <a:xfrm>
            <a:off x="3810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4000" u="sng"/>
              <a:t>1</a:t>
            </a:r>
            <a:r>
              <a:rPr b="1" baseline="30000" lang="en-US" sz="4000" u="sng"/>
              <a:t>st</a:t>
            </a:r>
            <a:r>
              <a:rPr b="1" lang="en-US" sz="4000" u="sng"/>
              <a:t> Character of Big Data</a:t>
            </a:r>
            <a:br>
              <a:rPr b="1" lang="en-US" sz="4000" u="sng"/>
            </a:br>
            <a:r>
              <a:rPr b="1" lang="en-US" sz="4000" u="sng"/>
              <a:t>Volume</a:t>
            </a:r>
            <a:endParaRPr sz="4000"/>
          </a:p>
        </p:txBody>
      </p:sp>
      <p:sp>
        <p:nvSpPr>
          <p:cNvPr id="361" name="Google Shape;361;p7"/>
          <p:cNvSpPr txBox="1"/>
          <p:nvPr/>
        </p:nvSpPr>
        <p:spPr>
          <a:xfrm>
            <a:off x="152401" y="1636216"/>
            <a:ext cx="8686799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typical PC might have had 10 gigabytes of storage in 2000.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Today, Facebook ingests 500 terabytes of new data every day.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Boeing 737 will generate 240 terabytes of flight data during a single flight across the US.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smart phones, the data they create and consume; sensors embedded into everyday objects will soon result in billions of new, constantly-updated data feeds containing environmental, location, and other information, including video.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8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u="sng"/>
              <a:t>2nd Character of Big Data</a:t>
            </a:r>
            <a:br>
              <a:rPr b="1" lang="en-US" u="sng"/>
            </a:br>
            <a:r>
              <a:rPr b="1" lang="en-US" u="sng"/>
              <a:t>Velocity</a:t>
            </a:r>
            <a:endParaRPr/>
          </a:p>
        </p:txBody>
      </p:sp>
      <p:sp>
        <p:nvSpPr>
          <p:cNvPr id="367" name="Google Shape;367;p8"/>
          <p:cNvSpPr txBox="1"/>
          <p:nvPr>
            <p:ph idx="1" type="body"/>
          </p:nvPr>
        </p:nvSpPr>
        <p:spPr>
          <a:xfrm>
            <a:off x="457200" y="12954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 Clickstreams and ad impressions capture user behavior at millions of events per second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 High-frequency stock trading algorithms reflect market changes within microseconds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 Machine to machine processes exchange data between billions of devices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 Infrastructure and sensors generate massive log data in real-time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 on-line gaming systems support millions of concurrent users, each producing multiple inputs per second.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u="sng"/>
              <a:t>3rd Character of Big Data</a:t>
            </a:r>
            <a:br>
              <a:rPr b="1" lang="en-US" u="sng"/>
            </a:br>
            <a:r>
              <a:rPr b="1" lang="en-US" u="sng"/>
              <a:t>Variety</a:t>
            </a:r>
            <a:endParaRPr/>
          </a:p>
        </p:txBody>
      </p:sp>
      <p:sp>
        <p:nvSpPr>
          <p:cNvPr id="373" name="Google Shape;373;p9"/>
          <p:cNvSpPr txBox="1"/>
          <p:nvPr>
            <p:ph idx="1" type="body"/>
          </p:nvPr>
        </p:nvSpPr>
        <p:spPr>
          <a:xfrm>
            <a:off x="457200" y="14478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Big Data isn't just numbers, dates, and strings. Big Data is also geospatial data, 3D data, audio and video, and unstructured text, including log files and social media.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Traditional database systems were designed to address smaller volumes of structured data, fewer updates or a predictable, consistent data structure.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Big Data analysis includes different types of data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2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2014-02-08T14:13:03Z</dcterms:created>
  <dc:creator>nasrin</dc:creator>
</cp:coreProperties>
</file>