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01"/>
    <p:restoredTop sz="94694"/>
  </p:normalViewPr>
  <p:slideViewPr>
    <p:cSldViewPr snapToGrid="0" snapToObjects="1">
      <p:cViewPr varScale="1">
        <p:scale>
          <a:sx n="77" d="100"/>
          <a:sy n="77" d="100"/>
        </p:scale>
        <p:origin x="2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fortawesome.github.io/Font-Awesome/get-started/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hyperlink" Target="http://www.fontsquirrel.com/fonts/source-sans-pro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2.png"/><Relationship Id="rId16" Type="http://schemas.openxmlformats.org/officeDocument/2006/relationships/image" Target="../media/image10.tif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5" Type="http://schemas.openxmlformats.org/officeDocument/2006/relationships/hyperlink" Target="http://rstudio.com" TargetMode="Externa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hyperlink" Target="mailto:info@rstudio.com" TargetMode="External"/><Relationship Id="rId9" Type="http://schemas.openxmlformats.org/officeDocument/2006/relationships/hyperlink" Target="http://fortawesome.github.io/Font-Awesome/cheatsheet/" TargetMode="External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fortawesome.github.io/Font-Awesome/get-started/" TargetMode="External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hyperlink" Target="http://www.fontsquirrel.com/fonts/source-sans-pro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4.png"/><Relationship Id="rId5" Type="http://schemas.openxmlformats.org/officeDocument/2006/relationships/hyperlink" Target="http://rstudio.com" TargetMode="External"/><Relationship Id="rId10" Type="http://schemas.openxmlformats.org/officeDocument/2006/relationships/image" Target="../media/image5.png"/><Relationship Id="rId4" Type="http://schemas.openxmlformats.org/officeDocument/2006/relationships/hyperlink" Target="mailto:info@rstudio.com" TargetMode="External"/><Relationship Id="rId9" Type="http://schemas.openxmlformats.org/officeDocument/2006/relationships/hyperlink" Target="http://fortawesome.github.io/Font-Awesome/cheatshe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8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 LOGO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(optional)</a:t>
            </a:r>
          </a:p>
        </p:txBody>
      </p:sp>
      <p:sp>
        <p:nvSpPr>
          <p:cNvPr id="149" name="Basics"/>
          <p:cNvSpPr txBox="1"/>
          <p:nvPr/>
        </p:nvSpPr>
        <p:spPr>
          <a:xfrm>
            <a:off x="282688" y="1219199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Basics</a:t>
            </a:r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 dirty="0" err="1"/>
              <a:t>Cranvas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/>
              </a:rPr>
              <a:t>CC BY SA</a:t>
            </a:r>
            <a:r>
              <a:t> Your Name •  </a:t>
            </a:r>
            <a:r>
              <a:rPr>
                <a:hlinkClick r:id="rId4"/>
              </a:rPr>
              <a:t>your@email.com</a:t>
            </a:r>
            <a:r>
              <a:t>  •  844-448-1212 • </a:t>
            </a:r>
            <a:r>
              <a:rPr>
                <a:hlinkClick r:id="rId5"/>
              </a:rPr>
              <a:t>your.website.com</a:t>
            </a:r>
            <a:r>
              <a:t>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153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4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23328" y="2932209"/>
            <a:ext cx="3093870" cy="70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Remember that the best </a:t>
            </a:r>
            <a:r>
              <a:rPr dirty="0" err="1"/>
              <a:t>cheatsheets</a:t>
            </a:r>
            <a:r>
              <a:rPr dirty="0"/>
              <a:t> are </a:t>
            </a:r>
            <a:r>
              <a:rPr b="1" dirty="0"/>
              <a:t>visual</a:t>
            </a:r>
            <a:r>
              <a:rPr dirty="0"/>
              <a:t>—not written—documents. Whenever possible use visual elements to make it easier for readers to find the information they need.</a:t>
            </a:r>
          </a:p>
        </p:txBody>
      </p:sp>
      <p:sp>
        <p:nvSpPr>
          <p:cNvPr id="155" name="Thank you for making a new cheatsheet for R! These cheatsheets have an important job:"/>
          <p:cNvSpPr txBox="1"/>
          <p:nvPr/>
        </p:nvSpPr>
        <p:spPr>
          <a:xfrm>
            <a:off x="323328" y="1727200"/>
            <a:ext cx="3015693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 dirty="0"/>
              <a:t>Thank you </a:t>
            </a:r>
            <a:r>
              <a:rPr dirty="0"/>
              <a:t>for making a new </a:t>
            </a:r>
            <a:r>
              <a:rPr dirty="0" err="1"/>
              <a:t>cheatsheet</a:t>
            </a:r>
            <a:r>
              <a:rPr dirty="0"/>
              <a:t> for R! </a:t>
            </a:r>
            <a:r>
              <a:t>These </a:t>
            </a:r>
            <a:r>
              <a:rPr dirty="0" err="1"/>
              <a:t>cheatsheets</a:t>
            </a:r>
            <a:r>
              <a:rPr dirty="0"/>
              <a:t> have an important job: </a:t>
            </a:r>
          </a:p>
        </p:txBody>
      </p:sp>
      <p:sp>
        <p:nvSpPr>
          <p:cNvPr id="156" name="Cheatsheets make it easy for R users…"/>
          <p:cNvSpPr txBox="1"/>
          <p:nvPr/>
        </p:nvSpPr>
        <p:spPr>
          <a:xfrm>
            <a:off x="583048" y="2331453"/>
            <a:ext cx="2496254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Cheatsheets make it easy for R users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to look up useful information.</a:t>
            </a:r>
          </a:p>
        </p:txBody>
      </p:sp>
      <p:grpSp>
        <p:nvGrpSpPr>
          <p:cNvPr id="159" name="Group"/>
          <p:cNvGrpSpPr/>
          <p:nvPr/>
        </p:nvGrpSpPr>
        <p:grpSpPr>
          <a:xfrm>
            <a:off x="589203" y="6495822"/>
            <a:ext cx="2483943" cy="276125"/>
            <a:chOff x="0" y="0"/>
            <a:chExt cx="2483942" cy="276123"/>
          </a:xfrm>
        </p:grpSpPr>
        <p:pic>
          <p:nvPicPr>
            <p:cNvPr id="157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8" name="summary function"/>
            <p:cNvSpPr txBox="1"/>
            <p:nvPr/>
          </p:nvSpPr>
          <p:spPr>
            <a:xfrm>
              <a:off x="169211" y="36983"/>
              <a:ext cx="1247446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summary function</a:t>
              </a:r>
            </a:p>
          </p:txBody>
        </p:sp>
      </p:grpSp>
      <p:sp>
        <p:nvSpPr>
          <p:cNvPr id="160" name="Use a layout that flows and makes it easy to zero in on specific topics."/>
          <p:cNvSpPr txBox="1"/>
          <p:nvPr/>
        </p:nvSpPr>
        <p:spPr>
          <a:xfrm>
            <a:off x="311956" y="3918749"/>
            <a:ext cx="3038438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r>
              <a:t>Use a </a:t>
            </a:r>
            <a:r>
              <a:rPr b="1"/>
              <a:t>layout</a:t>
            </a:r>
            <a:r>
              <a:t> that flows and makes it easy to zero in on specific topics.</a:t>
            </a:r>
          </a:p>
        </p:txBody>
      </p:sp>
      <p:sp>
        <p:nvSpPr>
          <p:cNvPr id="161" name="Use visualizations to explain concepts quickly and concisely."/>
          <p:cNvSpPr txBox="1"/>
          <p:nvPr/>
        </p:nvSpPr>
        <p:spPr>
          <a:xfrm>
            <a:off x="322522" y="5856007"/>
            <a:ext cx="3080328" cy="403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162" name="Use visual elements to make the sheet scannable."/>
          <p:cNvSpPr txBox="1"/>
          <p:nvPr/>
        </p:nvSpPr>
        <p:spPr>
          <a:xfrm>
            <a:off x="323328" y="7098955"/>
            <a:ext cx="3078715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t>Use visual elements to make the sheet </a:t>
            </a:r>
            <a:r>
              <a:rPr b="1"/>
              <a:t>scannable</a:t>
            </a:r>
            <a:r>
              <a:t>.</a:t>
            </a:r>
          </a:p>
        </p:txBody>
      </p:sp>
      <p:sp>
        <p:nvSpPr>
          <p:cNvPr id="163" name="Use visual emphasis (like color, size, and font weight) to make important information easy to find."/>
          <p:cNvSpPr txBox="1"/>
          <p:nvPr/>
        </p:nvSpPr>
        <p:spPr>
          <a:xfrm>
            <a:off x="323328" y="8750206"/>
            <a:ext cx="3078715" cy="581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4"/>
              <a:defRPr b="0">
                <a:solidFill>
                  <a:srgbClr val="000000"/>
                </a:solidFill>
              </a:defRPr>
            </a:pPr>
            <a:r>
              <a:t>Use visual </a:t>
            </a:r>
            <a:r>
              <a:rPr b="1"/>
              <a:t>emphasis</a:t>
            </a:r>
            <a:r>
              <a:t> (like color, size, and font weight) to make important information easy to find.</a:t>
            </a:r>
          </a:p>
        </p:txBody>
      </p:sp>
      <p:sp>
        <p:nvSpPr>
          <p:cNvPr id="164" name="dplyr::lag() - Offset elements by 1…"/>
          <p:cNvSpPr txBox="1"/>
          <p:nvPr/>
        </p:nvSpPr>
        <p:spPr>
          <a:xfrm>
            <a:off x="653726" y="9432114"/>
            <a:ext cx="235489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</p:txBody>
      </p:sp>
      <p:sp>
        <p:nvSpPr>
          <p:cNvPr id="165" name="Each cheatsheet should be licensed under the creative commons license.…"/>
          <p:cNvSpPr txBox="1"/>
          <p:nvPr/>
        </p:nvSpPr>
        <p:spPr>
          <a:xfrm>
            <a:off x="3777692" y="8618211"/>
            <a:ext cx="3129507" cy="1169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Each cheatsheet should be licensed under the creative commons license.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To license the sheet as creative commons, put CC'd by &lt;your name&gt; in the small print at the bottom of each page and link it to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http://creativecommons.org/licenses/by/4.0/</a:t>
            </a:r>
          </a:p>
        </p:txBody>
      </p:sp>
      <p:grpSp>
        <p:nvGrpSpPr>
          <p:cNvPr id="168" name="Group"/>
          <p:cNvGrpSpPr/>
          <p:nvPr/>
        </p:nvGrpSpPr>
        <p:grpSpPr>
          <a:xfrm>
            <a:off x="3860953" y="4195895"/>
            <a:ext cx="2818195" cy="228903"/>
            <a:chOff x="0" y="0"/>
            <a:chExt cx="2818194" cy="228901"/>
          </a:xfrm>
        </p:grpSpPr>
        <p:sp>
          <p:nvSpPr>
            <p:cNvPr id="166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167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69" name="Use headers, colors, and/or backgrounds to separate or group together sections."/>
          <p:cNvSpPr txBox="1"/>
          <p:nvPr/>
        </p:nvSpPr>
        <p:spPr>
          <a:xfrm>
            <a:off x="3738753" y="1710180"/>
            <a:ext cx="2912301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</p:txBody>
      </p:sp>
      <p:sp>
        <p:nvSpPr>
          <p:cNvPr id="170" name="Create a visual hierarchy. Help users navigate the page with titles, subtitles, and subsubtitles"/>
          <p:cNvSpPr txBox="1"/>
          <p:nvPr/>
        </p:nvSpPr>
        <p:spPr>
          <a:xfrm>
            <a:off x="3738753" y="3206077"/>
            <a:ext cx="3207385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171" name="Fit sections to content. Try several different layouts.…"/>
          <p:cNvSpPr txBox="1"/>
          <p:nvPr/>
        </p:nvSpPr>
        <p:spPr>
          <a:xfrm>
            <a:off x="3738753" y="5163510"/>
            <a:ext cx="2537609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</a:p>
        </p:txBody>
      </p:sp>
      <p:grpSp>
        <p:nvGrpSpPr>
          <p:cNvPr id="174" name="Group"/>
          <p:cNvGrpSpPr/>
          <p:nvPr/>
        </p:nvGrpSpPr>
        <p:grpSpPr>
          <a:xfrm>
            <a:off x="3795729" y="2206593"/>
            <a:ext cx="827379" cy="215901"/>
            <a:chOff x="0" y="0"/>
            <a:chExt cx="827378" cy="215900"/>
          </a:xfrm>
        </p:grpSpPr>
        <p:sp>
          <p:nvSpPr>
            <p:cNvPr id="172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173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77" name="Group"/>
          <p:cNvGrpSpPr/>
          <p:nvPr/>
        </p:nvGrpSpPr>
        <p:grpSpPr>
          <a:xfrm>
            <a:off x="4754687" y="2201871"/>
            <a:ext cx="840852" cy="397495"/>
            <a:chOff x="0" y="0"/>
            <a:chExt cx="840851" cy="397494"/>
          </a:xfrm>
        </p:grpSpPr>
        <p:sp>
          <p:nvSpPr>
            <p:cNvPr id="175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6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2</a:t>
              </a:r>
            </a:p>
          </p:txBody>
        </p:sp>
      </p:grpSp>
      <p:grpSp>
        <p:nvGrpSpPr>
          <p:cNvPr id="180" name="Group"/>
          <p:cNvGrpSpPr/>
          <p:nvPr/>
        </p:nvGrpSpPr>
        <p:grpSpPr>
          <a:xfrm>
            <a:off x="5720637" y="2204196"/>
            <a:ext cx="840342" cy="679873"/>
            <a:chOff x="0" y="0"/>
            <a:chExt cx="840341" cy="679872"/>
          </a:xfrm>
        </p:grpSpPr>
        <p:sp>
          <p:nvSpPr>
            <p:cNvPr id="178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9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183" name="Group"/>
          <p:cNvGrpSpPr/>
          <p:nvPr/>
        </p:nvGrpSpPr>
        <p:grpSpPr>
          <a:xfrm>
            <a:off x="3860953" y="3694244"/>
            <a:ext cx="2815850" cy="431801"/>
            <a:chOff x="0" y="0"/>
            <a:chExt cx="2815849" cy="431800"/>
          </a:xfrm>
        </p:grpSpPr>
        <p:sp>
          <p:nvSpPr>
            <p:cNvPr id="181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182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84" name="SUBSUBTITLE"/>
          <p:cNvSpPr txBox="1"/>
          <p:nvPr/>
        </p:nvSpPr>
        <p:spPr>
          <a:xfrm>
            <a:off x="3860953" y="452639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185" name="Layout Suggestions"/>
          <p:cNvSpPr txBox="1"/>
          <p:nvPr/>
        </p:nvSpPr>
        <p:spPr>
          <a:xfrm>
            <a:off x="3745370" y="1219199"/>
            <a:ext cx="26212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sp>
        <p:nvSpPr>
          <p:cNvPr id="186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7" name="Copyright"/>
          <p:cNvSpPr txBox="1"/>
          <p:nvPr/>
        </p:nvSpPr>
        <p:spPr>
          <a:xfrm>
            <a:off x="3667488" y="8139981"/>
            <a:ext cx="13430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Copyright</a:t>
            </a:r>
          </a:p>
        </p:txBody>
      </p:sp>
      <p:sp>
        <p:nvSpPr>
          <p:cNvPr id="188" name="Line"/>
          <p:cNvSpPr/>
          <p:nvPr/>
        </p:nvSpPr>
        <p:spPr>
          <a:xfrm>
            <a:off x="3635278" y="8176089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9" name="Useful Elements"/>
          <p:cNvSpPr txBox="1"/>
          <p:nvPr/>
        </p:nvSpPr>
        <p:spPr>
          <a:xfrm>
            <a:off x="7151460" y="1219199"/>
            <a:ext cx="21793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Useful Elements</a:t>
            </a:r>
          </a:p>
        </p:txBody>
      </p:sp>
      <p:sp>
        <p:nvSpPr>
          <p:cNvPr id="190" name="Line"/>
          <p:cNvSpPr/>
          <p:nvPr/>
        </p:nvSpPr>
        <p:spPr>
          <a:xfrm>
            <a:off x="7124372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1" name="Logistics"/>
          <p:cNvSpPr txBox="1"/>
          <p:nvPr/>
        </p:nvSpPr>
        <p:spPr>
          <a:xfrm>
            <a:off x="10573099" y="121696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192" name="Line"/>
          <p:cNvSpPr/>
          <p:nvPr/>
        </p:nvSpPr>
        <p:spPr>
          <a:xfrm>
            <a:off x="10540889" y="1214970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93" name="Table"/>
          <p:cNvGraphicFramePr/>
          <p:nvPr/>
        </p:nvGraphicFramePr>
        <p:xfrm>
          <a:off x="7387981" y="9076514"/>
          <a:ext cx="2879093" cy="90424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988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4" name="    "/>
          <p:cNvSpPr txBox="1"/>
          <p:nvPr/>
        </p:nvSpPr>
        <p:spPr>
          <a:xfrm>
            <a:off x="7387981" y="4508935"/>
            <a:ext cx="2015956" cy="4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2900" b="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r>
              <a:t>    </a:t>
            </a:r>
          </a:p>
        </p:txBody>
      </p:sp>
      <p:sp>
        <p:nvSpPr>
          <p:cNvPr id="195" name="These are just font awesome characters"/>
          <p:cNvSpPr txBox="1"/>
          <p:nvPr/>
        </p:nvSpPr>
        <p:spPr>
          <a:xfrm>
            <a:off x="7346923" y="4249426"/>
            <a:ext cx="276305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These are just f</a:t>
            </a:r>
            <a:r>
              <a:rPr b="1"/>
              <a:t>ont awesome</a:t>
            </a:r>
            <a:r>
              <a:t> characters</a:t>
            </a:r>
          </a:p>
        </p:txBody>
      </p:sp>
      <p:grpSp>
        <p:nvGrpSpPr>
          <p:cNvPr id="201" name="Group"/>
          <p:cNvGrpSpPr/>
          <p:nvPr/>
        </p:nvGrpSpPr>
        <p:grpSpPr>
          <a:xfrm>
            <a:off x="9288578" y="5588491"/>
            <a:ext cx="735187" cy="3709005"/>
            <a:chOff x="299157" y="0"/>
            <a:chExt cx="735185" cy="3708995"/>
          </a:xfrm>
        </p:grpSpPr>
        <p:graphicFrame>
          <p:nvGraphicFramePr>
            <p:cNvPr id="196" name="Table"/>
            <p:cNvGraphicFramePr/>
            <p:nvPr/>
          </p:nvGraphicFramePr>
          <p:xfrm>
            <a:off x="314133" y="56485"/>
            <a:ext cx="700204" cy="365251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3340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3340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3340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F</a:t>
                        </a:r>
                      </a:p>
                    </a:txBody>
                    <a:tcPr marL="12700" marR="12700" marT="12700" marB="12700" anchor="ctr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M</a:t>
                        </a:r>
                      </a:p>
                    </a:txBody>
                    <a:tcPr marL="12700" marR="12700" marT="12700" marB="12700" anchor="ctr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197" name="Rectangle"/>
            <p:cNvSpPr/>
            <p:nvPr/>
          </p:nvSpPr>
          <p:spPr>
            <a:xfrm>
              <a:off x="299157" y="0"/>
              <a:ext cx="735185" cy="767058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8" name="Line"/>
            <p:cNvSpPr/>
            <p:nvPr/>
          </p:nvSpPr>
          <p:spPr>
            <a:xfrm>
              <a:off x="308022" y="363273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9" name="Line"/>
            <p:cNvSpPr/>
            <p:nvPr/>
          </p:nvSpPr>
          <p:spPr>
            <a:xfrm>
              <a:off x="308022" y="514509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00" name="Line"/>
            <p:cNvSpPr/>
            <p:nvPr/>
          </p:nvSpPr>
          <p:spPr>
            <a:xfrm>
              <a:off x="308022" y="675204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202" name="ICONS"/>
          <p:cNvSpPr txBox="1"/>
          <p:nvPr/>
        </p:nvSpPr>
        <p:spPr>
          <a:xfrm>
            <a:off x="7189707" y="4060795"/>
            <a:ext cx="4573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203" name="MOCK TABLES"/>
          <p:cNvSpPr txBox="1"/>
          <p:nvPr/>
        </p:nvSpPr>
        <p:spPr>
          <a:xfrm>
            <a:off x="7189707" y="5303186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204" name="MOCK GRAPHS"/>
          <p:cNvSpPr txBox="1"/>
          <p:nvPr/>
        </p:nvSpPr>
        <p:spPr>
          <a:xfrm>
            <a:off x="7189707" y="7605712"/>
            <a:ext cx="102626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205" name="TABLES"/>
          <p:cNvSpPr txBox="1"/>
          <p:nvPr/>
        </p:nvSpPr>
        <p:spPr>
          <a:xfrm>
            <a:off x="7189707" y="8751826"/>
            <a:ext cx="5434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206" name="CODE"/>
          <p:cNvSpPr txBox="1"/>
          <p:nvPr/>
        </p:nvSpPr>
        <p:spPr>
          <a:xfrm>
            <a:off x="7189707" y="1857135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sp>
        <p:nvSpPr>
          <p:cNvPr id="207" name="ggplot(mpg, aes(hwy, cty)) +…"/>
          <p:cNvSpPr txBox="1"/>
          <p:nvPr/>
        </p:nvSpPr>
        <p:spPr>
          <a:xfrm>
            <a:off x="7394331" y="2512088"/>
            <a:ext cx="2805496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ggplot</a:t>
            </a:r>
            <a:r>
              <a:rPr dirty="0"/>
              <a:t>(mpg, </a:t>
            </a:r>
            <a:r>
              <a:rPr dirty="0" err="1"/>
              <a:t>aes</a:t>
            </a:r>
            <a:r>
              <a:rPr dirty="0"/>
              <a:t>(</a:t>
            </a:r>
            <a:r>
              <a:rPr dirty="0" err="1"/>
              <a:t>hwy</a:t>
            </a:r>
            <a:r>
              <a:rPr dirty="0"/>
              <a:t>, </a:t>
            </a:r>
            <a:r>
              <a:rPr dirty="0" err="1"/>
              <a:t>cty</a:t>
            </a:r>
            <a:r>
              <a:rPr dirty="0"/>
              <a:t>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  <a:r>
              <a:rPr dirty="0" err="1"/>
              <a:t>geom_point</a:t>
            </a:r>
            <a:r>
              <a:rPr dirty="0"/>
              <a:t>(</a:t>
            </a:r>
            <a:r>
              <a:rPr dirty="0" err="1"/>
              <a:t>aes</a:t>
            </a:r>
            <a:r>
              <a:rPr dirty="0"/>
              <a:t>(size = </a:t>
            </a:r>
            <a:r>
              <a:rPr dirty="0" err="1"/>
              <a:t>fl</a:t>
            </a:r>
            <a:r>
              <a:rPr dirty="0"/>
              <a:t>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  <a:r>
              <a:rPr dirty="0" err="1"/>
              <a:t>geom_smooth</a:t>
            </a:r>
            <a:r>
              <a:rPr dirty="0"/>
              <a:t>(method ="</a:t>
            </a:r>
            <a:r>
              <a:rPr dirty="0" err="1"/>
              <a:t>lm</a:t>
            </a:r>
            <a:r>
              <a:rPr dirty="0"/>
              <a:t>")</a:t>
            </a:r>
          </a:p>
        </p:txBody>
      </p:sp>
      <p:sp>
        <p:nvSpPr>
          <p:cNvPr id="208" name="Where possible, use code that works when run."/>
          <p:cNvSpPr txBox="1"/>
          <p:nvPr/>
        </p:nvSpPr>
        <p:spPr>
          <a:xfrm>
            <a:off x="7346923" y="2034030"/>
            <a:ext cx="2763056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209" name="can help explain"/>
          <p:cNvSpPr/>
          <p:nvPr/>
        </p:nvSpPr>
        <p:spPr>
          <a:xfrm>
            <a:off x="8357143" y="3131961"/>
            <a:ext cx="879873" cy="578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8" y="0"/>
                </a:moveTo>
                <a:lnTo>
                  <a:pt x="9519" y="4996"/>
                </a:lnTo>
                <a:lnTo>
                  <a:pt x="1832" y="4996"/>
                </a:lnTo>
                <a:cubicBezTo>
                  <a:pt x="822" y="4996"/>
                  <a:pt x="0" y="6247"/>
                  <a:pt x="0" y="7783"/>
                </a:cubicBezTo>
                <a:lnTo>
                  <a:pt x="0" y="18813"/>
                </a:lnTo>
                <a:cubicBezTo>
                  <a:pt x="0" y="20349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49"/>
                  <a:pt x="21600" y="18813"/>
                </a:cubicBezTo>
                <a:lnTo>
                  <a:pt x="21600" y="7783"/>
                </a:lnTo>
                <a:cubicBezTo>
                  <a:pt x="21600" y="6247"/>
                  <a:pt x="20787" y="4996"/>
                  <a:pt x="19778" y="4996"/>
                </a:cubicBezTo>
                <a:lnTo>
                  <a:pt x="11964" y="4996"/>
                </a:lnTo>
                <a:lnTo>
                  <a:pt x="1069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can help explain </a:t>
            </a:r>
          </a:p>
        </p:txBody>
      </p:sp>
      <p:sp>
        <p:nvSpPr>
          <p:cNvPr id="210" name="Word balloons"/>
          <p:cNvSpPr/>
          <p:nvPr/>
        </p:nvSpPr>
        <p:spPr>
          <a:xfrm>
            <a:off x="7387981" y="3127595"/>
            <a:ext cx="879873" cy="582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78" y="0"/>
                </a:moveTo>
                <a:lnTo>
                  <a:pt x="12286" y="4959"/>
                </a:lnTo>
                <a:lnTo>
                  <a:pt x="1832" y="4959"/>
                </a:lnTo>
                <a:cubicBezTo>
                  <a:pt x="822" y="4959"/>
                  <a:pt x="0" y="6200"/>
                  <a:pt x="0" y="7725"/>
                </a:cubicBezTo>
                <a:lnTo>
                  <a:pt x="0" y="18834"/>
                </a:lnTo>
                <a:cubicBezTo>
                  <a:pt x="0" y="20358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8"/>
                  <a:pt x="21600" y="18834"/>
                </a:cubicBezTo>
                <a:lnTo>
                  <a:pt x="21600" y="7725"/>
                </a:lnTo>
                <a:cubicBezTo>
                  <a:pt x="21600" y="6200"/>
                  <a:pt x="20787" y="4959"/>
                  <a:pt x="19778" y="4959"/>
                </a:cubicBezTo>
                <a:lnTo>
                  <a:pt x="15248" y="4959"/>
                </a:lnTo>
                <a:lnTo>
                  <a:pt x="1597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Word balloons</a:t>
            </a:r>
          </a:p>
        </p:txBody>
      </p:sp>
      <p:graphicFrame>
        <p:nvGraphicFramePr>
          <p:cNvPr id="211" name="Table"/>
          <p:cNvGraphicFramePr/>
          <p:nvPr/>
        </p:nvGraphicFramePr>
        <p:xfrm>
          <a:off x="7391442" y="6432901"/>
          <a:ext cx="381000" cy="52019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2" name="Table"/>
          <p:cNvGraphicFramePr/>
          <p:nvPr/>
        </p:nvGraphicFramePr>
        <p:xfrm>
          <a:off x="7975642" y="6385205"/>
          <a:ext cx="381000" cy="359664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3" name="Line"/>
          <p:cNvSpPr/>
          <p:nvPr/>
        </p:nvSpPr>
        <p:spPr>
          <a:xfrm>
            <a:off x="7770290" y="6891518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214" name="Table"/>
          <p:cNvGraphicFramePr/>
          <p:nvPr/>
        </p:nvGraphicFramePr>
        <p:xfrm>
          <a:off x="7976967" y="6777218"/>
          <a:ext cx="355600" cy="130048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5" name="Table"/>
          <p:cNvGraphicFramePr/>
          <p:nvPr/>
        </p:nvGraphicFramePr>
        <p:xfrm>
          <a:off x="7977635" y="7049929"/>
          <a:ext cx="381000" cy="130048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" name="Table"/>
          <p:cNvGraphicFramePr/>
          <p:nvPr/>
        </p:nvGraphicFramePr>
        <p:xfrm>
          <a:off x="8545152" y="6662918"/>
          <a:ext cx="381000" cy="374904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7" name="Line"/>
          <p:cNvSpPr/>
          <p:nvPr/>
        </p:nvSpPr>
        <p:spPr>
          <a:xfrm>
            <a:off x="8386940" y="6891518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218" name="Table"/>
          <p:cNvGraphicFramePr/>
          <p:nvPr/>
        </p:nvGraphicFramePr>
        <p:xfrm>
          <a:off x="7391442" y="5664247"/>
          <a:ext cx="381000" cy="27533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9" name="Table"/>
          <p:cNvGraphicFramePr/>
          <p:nvPr/>
        </p:nvGraphicFramePr>
        <p:xfrm>
          <a:off x="7972552" y="5663442"/>
          <a:ext cx="342900" cy="304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0" name="Line"/>
          <p:cNvSpPr/>
          <p:nvPr/>
        </p:nvSpPr>
        <p:spPr>
          <a:xfrm>
            <a:off x="7800961" y="5780896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21" name="code"/>
          <p:cNvSpPr/>
          <p:nvPr/>
        </p:nvSpPr>
        <p:spPr>
          <a:xfrm>
            <a:off x="9326304" y="3127992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code</a:t>
            </a:r>
          </a:p>
        </p:txBody>
      </p:sp>
      <p:sp>
        <p:nvSpPr>
          <p:cNvPr id="222" name="Line"/>
          <p:cNvSpPr/>
          <p:nvPr/>
        </p:nvSpPr>
        <p:spPr>
          <a:xfrm>
            <a:off x="7148465" y="181401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3" name="Line"/>
          <p:cNvSpPr/>
          <p:nvPr/>
        </p:nvSpPr>
        <p:spPr>
          <a:xfrm>
            <a:off x="7148465" y="400561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4" name="Line"/>
          <p:cNvSpPr/>
          <p:nvPr/>
        </p:nvSpPr>
        <p:spPr>
          <a:xfrm>
            <a:off x="7148465" y="523496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5" name="Line"/>
          <p:cNvSpPr/>
          <p:nvPr/>
        </p:nvSpPr>
        <p:spPr>
          <a:xfrm>
            <a:off x="7148465" y="755616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6" name="Line"/>
          <p:cNvSpPr/>
          <p:nvPr/>
        </p:nvSpPr>
        <p:spPr>
          <a:xfrm>
            <a:off x="7148465" y="870570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7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10642182" y="2148297"/>
            <a:ext cx="2818196" cy="1336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7"/>
              </a:rPr>
              <a:t>www.fontsquirrel.com/fonts/source-sans-pro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8"/>
              </a:rPr>
              <a:t>fortawesome.github.io/Font-Awesome/get-started/</a:t>
            </a:r>
          </a:p>
        </p:txBody>
      </p:sp>
      <p:sp>
        <p:nvSpPr>
          <p:cNvPr id="228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10642182" y="3748683"/>
            <a:ext cx="2912301" cy="813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To use a </a:t>
            </a:r>
            <a:r>
              <a:rPr b="1"/>
              <a:t>font awesome</a:t>
            </a:r>
            <a:r>
              <a:t> icon, copy and paste one from here </a:t>
            </a:r>
            <a:r>
              <a:rPr u="sng">
                <a:hlinkClick r:id="rId9"/>
              </a:rPr>
              <a:t>fortawesome.github.io/Font-Awesome/cheatsheet/</a:t>
            </a:r>
            <a:r>
              <a:t>. Then set the text font to font awesome.</a:t>
            </a:r>
          </a:p>
        </p:txBody>
      </p:sp>
      <p:sp>
        <p:nvSpPr>
          <p:cNvPr id="229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10642182" y="7500524"/>
            <a:ext cx="2912301" cy="2376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b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230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10642182" y="5651058"/>
            <a:ext cx="2912301" cy="98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231" name="FONTS"/>
          <p:cNvSpPr txBox="1"/>
          <p:nvPr/>
        </p:nvSpPr>
        <p:spPr>
          <a:xfrm>
            <a:off x="10642182" y="1857135"/>
            <a:ext cx="48768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FONTS</a:t>
            </a:r>
          </a:p>
        </p:txBody>
      </p:sp>
      <p:sp>
        <p:nvSpPr>
          <p:cNvPr id="232" name="KEYNOTE"/>
          <p:cNvSpPr txBox="1"/>
          <p:nvPr/>
        </p:nvSpPr>
        <p:spPr>
          <a:xfrm>
            <a:off x="10642182" y="5383897"/>
            <a:ext cx="66477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233" name="KEYNOTE TIPS"/>
          <p:cNvSpPr txBox="1"/>
          <p:nvPr/>
        </p:nvSpPr>
        <p:spPr>
          <a:xfrm>
            <a:off x="10642182" y="7093032"/>
            <a:ext cx="99989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234" name="Line"/>
          <p:cNvSpPr/>
          <p:nvPr/>
        </p:nvSpPr>
        <p:spPr>
          <a:xfrm>
            <a:off x="10564983" y="5249878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5" name="Line"/>
          <p:cNvSpPr/>
          <p:nvPr/>
        </p:nvSpPr>
        <p:spPr>
          <a:xfrm>
            <a:off x="10535538" y="181401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236" name="Table"/>
          <p:cNvGraphicFramePr/>
          <p:nvPr/>
        </p:nvGraphicFramePr>
        <p:xfrm>
          <a:off x="9640423" y="6605768"/>
          <a:ext cx="381000" cy="439928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49" name="Group"/>
          <p:cNvGrpSpPr/>
          <p:nvPr/>
        </p:nvGrpSpPr>
        <p:grpSpPr>
          <a:xfrm>
            <a:off x="392579" y="4503609"/>
            <a:ext cx="2877191" cy="1066589"/>
            <a:chOff x="0" y="0"/>
            <a:chExt cx="2877189" cy="1066587"/>
          </a:xfrm>
        </p:grpSpPr>
        <p:pic>
          <p:nvPicPr>
            <p:cNvPr id="237" name="ggplot2-cheatsheet.png" descr="ggplot2-cheatsheet.png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1370976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240" name="Group"/>
            <p:cNvGrpSpPr/>
            <p:nvPr/>
          </p:nvGrpSpPr>
          <p:grpSpPr>
            <a:xfrm>
              <a:off x="144509" y="98571"/>
              <a:ext cx="1247567" cy="968017"/>
              <a:chOff x="0" y="0"/>
              <a:chExt cx="1247566" cy="968016"/>
            </a:xfrm>
          </p:grpSpPr>
          <p:sp>
            <p:nvSpPr>
              <p:cNvPr id="238" name="Line"/>
              <p:cNvSpPr/>
              <p:nvPr/>
            </p:nvSpPr>
            <p:spPr>
              <a:xfrm>
                <a:off x="-1" y="0"/>
                <a:ext cx="1119317" cy="8613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600" extrusionOk="0">
                    <a:moveTo>
                      <a:pt x="854" y="685"/>
                    </a:moveTo>
                    <a:cubicBezTo>
                      <a:pt x="275" y="4059"/>
                      <a:pt x="-11" y="7506"/>
                      <a:pt x="0" y="10963"/>
                    </a:cubicBezTo>
                    <a:cubicBezTo>
                      <a:pt x="12" y="14423"/>
                      <a:pt x="321" y="17871"/>
                      <a:pt x="923" y="21242"/>
                    </a:cubicBezTo>
                    <a:cubicBezTo>
                      <a:pt x="1303" y="17428"/>
                      <a:pt x="2054" y="13692"/>
                      <a:pt x="3156" y="10123"/>
                    </a:cubicBezTo>
                    <a:cubicBezTo>
                      <a:pt x="4268" y="6522"/>
                      <a:pt x="5730" y="3120"/>
                      <a:pt x="7506" y="0"/>
                    </a:cubicBezTo>
                    <a:cubicBezTo>
                      <a:pt x="7027" y="1691"/>
                      <a:pt x="6780" y="3479"/>
                      <a:pt x="6776" y="5281"/>
                    </a:cubicBezTo>
                    <a:cubicBezTo>
                      <a:pt x="6772" y="7081"/>
                      <a:pt x="7011" y="8869"/>
                      <a:pt x="7482" y="10562"/>
                    </a:cubicBezTo>
                    <a:cubicBezTo>
                      <a:pt x="6673" y="12123"/>
                      <a:pt x="6240" y="13961"/>
                      <a:pt x="6236" y="15843"/>
                    </a:cubicBezTo>
                    <a:cubicBezTo>
                      <a:pt x="6233" y="17722"/>
                      <a:pt x="6658" y="19560"/>
                      <a:pt x="7458" y="21124"/>
                    </a:cubicBezTo>
                    <a:cubicBezTo>
                      <a:pt x="7594" y="17646"/>
                      <a:pt x="8125" y="14214"/>
                      <a:pt x="9034" y="10938"/>
                    </a:cubicBezTo>
                    <a:cubicBezTo>
                      <a:pt x="10021" y="7383"/>
                      <a:pt x="11440" y="4056"/>
                      <a:pt x="13237" y="1085"/>
                    </a:cubicBezTo>
                    <a:cubicBezTo>
                      <a:pt x="12734" y="2559"/>
                      <a:pt x="12494" y="4162"/>
                      <a:pt x="12536" y="5774"/>
                    </a:cubicBezTo>
                    <a:cubicBezTo>
                      <a:pt x="12573" y="7165"/>
                      <a:pt x="12819" y="8533"/>
                      <a:pt x="13261" y="9800"/>
                    </a:cubicBezTo>
                    <a:cubicBezTo>
                      <a:pt x="12874" y="10854"/>
                      <a:pt x="12673" y="12007"/>
                      <a:pt x="12674" y="13174"/>
                    </a:cubicBezTo>
                    <a:cubicBezTo>
                      <a:pt x="12675" y="14342"/>
                      <a:pt x="12878" y="15495"/>
                      <a:pt x="13268" y="16547"/>
                    </a:cubicBezTo>
                    <a:cubicBezTo>
                      <a:pt x="12947" y="16864"/>
                      <a:pt x="12759" y="17358"/>
                      <a:pt x="12761" y="17881"/>
                    </a:cubicBezTo>
                    <a:cubicBezTo>
                      <a:pt x="12763" y="18409"/>
                      <a:pt x="12958" y="18904"/>
                      <a:pt x="13285" y="19215"/>
                    </a:cubicBezTo>
                    <a:cubicBezTo>
                      <a:pt x="13803" y="16210"/>
                      <a:pt x="14523" y="13270"/>
                      <a:pt x="15438" y="10430"/>
                    </a:cubicBezTo>
                    <a:cubicBezTo>
                      <a:pt x="16500" y="7130"/>
                      <a:pt x="17818" y="3981"/>
                      <a:pt x="19372" y="1029"/>
                    </a:cubicBezTo>
                    <a:cubicBezTo>
                      <a:pt x="19154" y="1685"/>
                      <a:pt x="19042" y="2392"/>
                      <a:pt x="19042" y="3107"/>
                    </a:cubicBezTo>
                    <a:cubicBezTo>
                      <a:pt x="19042" y="3821"/>
                      <a:pt x="19154" y="4528"/>
                      <a:pt x="19372" y="5184"/>
                    </a:cubicBezTo>
                    <a:cubicBezTo>
                      <a:pt x="18985" y="5878"/>
                      <a:pt x="18777" y="6713"/>
                      <a:pt x="18777" y="7570"/>
                    </a:cubicBezTo>
                    <a:cubicBezTo>
                      <a:pt x="18777" y="8427"/>
                      <a:pt x="18985" y="9263"/>
                      <a:pt x="19372" y="9957"/>
                    </a:cubicBezTo>
                    <a:cubicBezTo>
                      <a:pt x="18824" y="10876"/>
                      <a:pt x="18527" y="12005"/>
                      <a:pt x="18527" y="13168"/>
                    </a:cubicBezTo>
                    <a:cubicBezTo>
                      <a:pt x="18527" y="14331"/>
                      <a:pt x="18824" y="15461"/>
                      <a:pt x="19372" y="16380"/>
                    </a:cubicBezTo>
                    <a:cubicBezTo>
                      <a:pt x="19054" y="16693"/>
                      <a:pt x="18854" y="17169"/>
                      <a:pt x="18825" y="17687"/>
                    </a:cubicBezTo>
                    <a:cubicBezTo>
                      <a:pt x="18797" y="18162"/>
                      <a:pt x="18916" y="18632"/>
                      <a:pt x="19155" y="18994"/>
                    </a:cubicBezTo>
                    <a:cubicBezTo>
                      <a:pt x="18064" y="18928"/>
                      <a:pt x="16972" y="19093"/>
                      <a:pt x="15921" y="19481"/>
                    </a:cubicBezTo>
                    <a:cubicBezTo>
                      <a:pt x="14732" y="19920"/>
                      <a:pt x="13615" y="20638"/>
                      <a:pt x="12625" y="21600"/>
                    </a:cubicBezTo>
                    <a:cubicBezTo>
                      <a:pt x="14146" y="21108"/>
                      <a:pt x="15710" y="20869"/>
                      <a:pt x="17277" y="20888"/>
                    </a:cubicBezTo>
                    <a:cubicBezTo>
                      <a:pt x="18731" y="20905"/>
                      <a:pt x="20178" y="21144"/>
                      <a:pt x="21589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39" name="Triangle"/>
              <p:cNvSpPr/>
              <p:nvPr/>
            </p:nvSpPr>
            <p:spPr>
              <a:xfrm rot="6477870">
                <a:off x="1104609" y="825059"/>
                <a:ext cx="126530" cy="126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48" name="Group"/>
            <p:cNvGrpSpPr/>
            <p:nvPr/>
          </p:nvGrpSpPr>
          <p:grpSpPr>
            <a:xfrm>
              <a:off x="1501209" y="0"/>
              <a:ext cx="1375981" cy="1059391"/>
              <a:chOff x="0" y="0"/>
              <a:chExt cx="1375980" cy="1059390"/>
            </a:xfrm>
          </p:grpSpPr>
          <p:pic>
            <p:nvPicPr>
              <p:cNvPr id="241" name="ggplot2-cheatsheet.png" descr="ggplot2-cheatsheet.png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4692" y="0"/>
                <a:ext cx="1370977" cy="1059391"/>
              </a:xfrm>
              <a:prstGeom prst="rect">
                <a:avLst/>
              </a:prstGeom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242" name="Rectangle"/>
              <p:cNvSpPr/>
              <p:nvPr/>
            </p:nvSpPr>
            <p:spPr>
              <a:xfrm>
                <a:off x="0" y="2645"/>
                <a:ext cx="1371600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243" name="ggplot2-cheatsheet.png" descr="ggplot2-cheatsheet.png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rcRect l="50670" t="5520" r="2092" b="17626"/>
              <a:stretch>
                <a:fillRect/>
              </a:stretch>
            </p:blipFill>
            <p:spPr>
              <a:xfrm>
                <a:off x="696342" y="59856"/>
                <a:ext cx="647606" cy="8141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44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245" name="ggplot2-cheatsheet.png" descr="ggplot2-cheatsheet.png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rcRect l="73554" t="25553" r="2092" b="55133"/>
              <a:stretch>
                <a:fillRect/>
              </a:stretch>
            </p:blipFill>
            <p:spPr>
              <a:xfrm>
                <a:off x="1007851" y="267807"/>
                <a:ext cx="333876" cy="2046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46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247" name="ggplot2-cheatsheet.png" descr="ggplot2-cheatsheet.png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rcRect l="73554" t="34350" r="2092" b="60546"/>
              <a:stretch>
                <a:fillRect/>
              </a:stretch>
            </p:blipFill>
            <p:spPr>
              <a:xfrm>
                <a:off x="1007851" y="355914"/>
                <a:ext cx="333876" cy="540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257" name="Group"/>
          <p:cNvGrpSpPr/>
          <p:nvPr/>
        </p:nvGrpSpPr>
        <p:grpSpPr>
          <a:xfrm>
            <a:off x="583598" y="7724812"/>
            <a:ext cx="2495154" cy="781281"/>
            <a:chOff x="0" y="0"/>
            <a:chExt cx="2495152" cy="781279"/>
          </a:xfrm>
        </p:grpSpPr>
        <p:sp>
          <p:nvSpPr>
            <p:cNvPr id="250" name="i + geom_area() x, y, alpha, color, fill, linetype, size…"/>
            <p:cNvSpPr txBox="1"/>
            <p:nvPr/>
          </p:nvSpPr>
          <p:spPr>
            <a:xfrm>
              <a:off x="437483" y="0"/>
              <a:ext cx="2057670" cy="78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geom_area()</a:t>
              </a:r>
              <a:br/>
              <a:r>
                <a:rPr b="0"/>
                <a:t>x, y, alpha, color, fill, linetype, size</a:t>
              </a:r>
            </a:p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geom_line()</a:t>
              </a:r>
              <a:br>
                <a:rPr b="0"/>
              </a:br>
              <a:r>
                <a:rPr b="0"/>
                <a:t>x, y, alpha, color, group, linetype, size</a:t>
              </a:r>
            </a:p>
          </p:txBody>
        </p:sp>
        <p:grpSp>
          <p:nvGrpSpPr>
            <p:cNvPr id="253" name="Group"/>
            <p:cNvGrpSpPr/>
            <p:nvPr/>
          </p:nvGrpSpPr>
          <p:grpSpPr>
            <a:xfrm>
              <a:off x="0" y="406"/>
              <a:ext cx="360852" cy="358034"/>
              <a:chOff x="0" y="0"/>
              <a:chExt cx="360851" cy="358032"/>
            </a:xfrm>
          </p:grpSpPr>
          <p:pic>
            <p:nvPicPr>
              <p:cNvPr id="251" name="Image" descr="Image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2914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52" name="Shape"/>
              <p:cNvSpPr/>
              <p:nvPr/>
            </p:nvSpPr>
            <p:spPr>
              <a:xfrm>
                <a:off x="0" y="64434"/>
                <a:ext cx="357951" cy="29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494"/>
                    </a:moveTo>
                    <a:lnTo>
                      <a:pt x="2100" y="15338"/>
                    </a:lnTo>
                    <a:lnTo>
                      <a:pt x="3580" y="14133"/>
                    </a:lnTo>
                    <a:lnTo>
                      <a:pt x="4590" y="12375"/>
                    </a:lnTo>
                    <a:cubicBezTo>
                      <a:pt x="4727" y="12127"/>
                      <a:pt x="4864" y="11878"/>
                      <a:pt x="5001" y="11630"/>
                    </a:cubicBezTo>
                    <a:cubicBezTo>
                      <a:pt x="5138" y="11381"/>
                      <a:pt x="5276" y="11133"/>
                      <a:pt x="5413" y="10884"/>
                    </a:cubicBezTo>
                    <a:cubicBezTo>
                      <a:pt x="5582" y="11316"/>
                      <a:pt x="5751" y="11747"/>
                      <a:pt x="5921" y="12178"/>
                    </a:cubicBezTo>
                    <a:cubicBezTo>
                      <a:pt x="6090" y="12610"/>
                      <a:pt x="6260" y="13041"/>
                      <a:pt x="6429" y="13472"/>
                    </a:cubicBezTo>
                    <a:lnTo>
                      <a:pt x="8062" y="12224"/>
                    </a:lnTo>
                    <a:lnTo>
                      <a:pt x="9255" y="10392"/>
                    </a:lnTo>
                    <a:lnTo>
                      <a:pt x="10479" y="7160"/>
                    </a:lnTo>
                    <a:lnTo>
                      <a:pt x="12185" y="8959"/>
                    </a:lnTo>
                    <a:lnTo>
                      <a:pt x="13256" y="6557"/>
                    </a:lnTo>
                    <a:lnTo>
                      <a:pt x="14480" y="3207"/>
                    </a:lnTo>
                    <a:lnTo>
                      <a:pt x="15484" y="0"/>
                    </a:lnTo>
                    <a:lnTo>
                      <a:pt x="16816" y="3764"/>
                    </a:lnTo>
                    <a:lnTo>
                      <a:pt x="18301" y="3049"/>
                    </a:lnTo>
                    <a:lnTo>
                      <a:pt x="19746" y="6934"/>
                    </a:lnTo>
                    <a:lnTo>
                      <a:pt x="21600" y="10679"/>
                    </a:lnTo>
                    <a:lnTo>
                      <a:pt x="21458" y="21600"/>
                    </a:lnTo>
                    <a:lnTo>
                      <a:pt x="118" y="21508"/>
                    </a:lnTo>
                    <a:lnTo>
                      <a:pt x="0" y="16494"/>
                    </a:lnTo>
                    <a:close/>
                  </a:path>
                </a:pathLst>
              </a:cu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56" name="Group"/>
            <p:cNvGrpSpPr/>
            <p:nvPr/>
          </p:nvGrpSpPr>
          <p:grpSpPr>
            <a:xfrm>
              <a:off x="2533" y="396945"/>
              <a:ext cx="360323" cy="358033"/>
              <a:chOff x="0" y="0"/>
              <a:chExt cx="360321" cy="358032"/>
            </a:xfrm>
          </p:grpSpPr>
          <p:pic>
            <p:nvPicPr>
              <p:cNvPr id="254" name="Image" descr="Image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380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55" name="Line"/>
              <p:cNvSpPr/>
              <p:nvPr/>
            </p:nvSpPr>
            <p:spPr>
              <a:xfrm>
                <a:off x="0" y="72284"/>
                <a:ext cx="360322" cy="223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04" y="20087"/>
                    </a:lnTo>
                    <a:lnTo>
                      <a:pt x="3587" y="18508"/>
                    </a:lnTo>
                    <a:lnTo>
                      <a:pt x="4599" y="16206"/>
                    </a:lnTo>
                    <a:cubicBezTo>
                      <a:pt x="4736" y="15881"/>
                      <a:pt x="4874" y="15555"/>
                      <a:pt x="5011" y="15230"/>
                    </a:cubicBezTo>
                    <a:cubicBezTo>
                      <a:pt x="5148" y="14905"/>
                      <a:pt x="5286" y="14579"/>
                      <a:pt x="5423" y="14254"/>
                    </a:cubicBezTo>
                    <a:cubicBezTo>
                      <a:pt x="5593" y="14819"/>
                      <a:pt x="5762" y="15384"/>
                      <a:pt x="5932" y="15948"/>
                    </a:cubicBezTo>
                    <a:cubicBezTo>
                      <a:pt x="6102" y="16513"/>
                      <a:pt x="6272" y="17078"/>
                      <a:pt x="6442" y="17643"/>
                    </a:cubicBezTo>
                    <a:lnTo>
                      <a:pt x="8078" y="16008"/>
                    </a:lnTo>
                    <a:lnTo>
                      <a:pt x="9272" y="13609"/>
                    </a:lnTo>
                    <a:lnTo>
                      <a:pt x="10499" y="9377"/>
                    </a:lnTo>
                    <a:lnTo>
                      <a:pt x="12208" y="11732"/>
                    </a:lnTo>
                    <a:lnTo>
                      <a:pt x="13281" y="8587"/>
                    </a:lnTo>
                    <a:lnTo>
                      <a:pt x="14507" y="4200"/>
                    </a:lnTo>
                    <a:lnTo>
                      <a:pt x="15513" y="0"/>
                    </a:lnTo>
                    <a:lnTo>
                      <a:pt x="16848" y="4930"/>
                    </a:lnTo>
                    <a:lnTo>
                      <a:pt x="18336" y="3993"/>
                    </a:lnTo>
                    <a:lnTo>
                      <a:pt x="19783" y="9080"/>
                    </a:lnTo>
                    <a:lnTo>
                      <a:pt x="21600" y="13583"/>
                    </a:lnTo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pic>
        <p:nvPicPr>
          <p:cNvPr id="258" name="rstudio.png" descr="rstudio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3824357" y="6912030"/>
            <a:ext cx="660856" cy="7659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devtools.png" descr="devtools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4520018" y="6913984"/>
            <a:ext cx="657483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forcats.png" descr="forcats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5213992" y="6913984"/>
            <a:ext cx="657483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tibble.png" descr="tibble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5907967" y="6913984"/>
            <a:ext cx="657483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7393841" y="7960462"/>
            <a:ext cx="448425" cy="4485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7" name="Group"/>
          <p:cNvGrpSpPr/>
          <p:nvPr/>
        </p:nvGrpSpPr>
        <p:grpSpPr>
          <a:xfrm>
            <a:off x="9616599" y="7962483"/>
            <a:ext cx="444501" cy="444501"/>
            <a:chOff x="0" y="0"/>
            <a:chExt cx="444500" cy="444500"/>
          </a:xfrm>
        </p:grpSpPr>
        <p:sp>
          <p:nvSpPr>
            <p:cNvPr id="263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272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264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5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6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7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8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69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70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71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273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74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75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76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83" name="Group"/>
          <p:cNvGrpSpPr/>
          <p:nvPr/>
        </p:nvGrpSpPr>
        <p:grpSpPr>
          <a:xfrm>
            <a:off x="9059438" y="7960461"/>
            <a:ext cx="448425" cy="448545"/>
            <a:chOff x="0" y="0"/>
            <a:chExt cx="448424" cy="448544"/>
          </a:xfrm>
        </p:grpSpPr>
        <p:pic>
          <p:nvPicPr>
            <p:cNvPr id="278" name="Image" descr="Image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9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0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1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2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86" name="Group"/>
          <p:cNvGrpSpPr/>
          <p:nvPr/>
        </p:nvGrpSpPr>
        <p:grpSpPr>
          <a:xfrm>
            <a:off x="7949040" y="7960462"/>
            <a:ext cx="448425" cy="448544"/>
            <a:chOff x="0" y="0"/>
            <a:chExt cx="448424" cy="448543"/>
          </a:xfrm>
        </p:grpSpPr>
        <p:pic>
          <p:nvPicPr>
            <p:cNvPr id="284" name="Image" descr="Image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5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89" name="Group"/>
          <p:cNvGrpSpPr/>
          <p:nvPr/>
        </p:nvGrpSpPr>
        <p:grpSpPr>
          <a:xfrm>
            <a:off x="8504239" y="7960462"/>
            <a:ext cx="448425" cy="448544"/>
            <a:chOff x="0" y="0"/>
            <a:chExt cx="448424" cy="448543"/>
          </a:xfrm>
        </p:grpSpPr>
        <p:pic>
          <p:nvPicPr>
            <p:cNvPr id="287" name="Image" descr="Image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8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290" name="rstudio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644" y="479106"/>
            <a:ext cx="1386697" cy="104002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308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293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4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5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6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7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8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9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0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1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2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3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4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5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6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7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09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31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3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 LOGO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(optional)</a:t>
            </a:r>
          </a:p>
        </p:txBody>
      </p:sp>
      <p:sp>
        <p:nvSpPr>
          <p:cNvPr id="314" name="Group"/>
          <p:cNvSpPr/>
          <p:nvPr/>
        </p:nvSpPr>
        <p:spPr>
          <a:xfrm>
            <a:off x="213255" y="1523999"/>
            <a:ext cx="4346831" cy="860511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5" name="Square"/>
          <p:cNvSpPr/>
          <p:nvPr/>
        </p:nvSpPr>
        <p:spPr>
          <a:xfrm>
            <a:off x="1198395" y="7193656"/>
            <a:ext cx="355601" cy="355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6" name="Rectangle"/>
          <p:cNvSpPr/>
          <p:nvPr/>
        </p:nvSpPr>
        <p:spPr>
          <a:xfrm>
            <a:off x="1198395" y="6805227"/>
            <a:ext cx="355601" cy="342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317" name="Table"/>
          <p:cNvGraphicFramePr/>
          <p:nvPr/>
        </p:nvGraphicFramePr>
        <p:xfrm>
          <a:off x="9552767" y="9368497"/>
          <a:ext cx="3343020" cy="90424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42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9" name="Basics"/>
          <p:cNvSpPr txBox="1"/>
          <p:nvPr/>
        </p:nvSpPr>
        <p:spPr>
          <a:xfrm>
            <a:off x="306210" y="151346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Basics</a:t>
            </a:r>
          </a:p>
        </p:txBody>
      </p:sp>
      <p:sp>
        <p:nvSpPr>
          <p:cNvPr id="320" name="Each cheatsheet should be licensed under the creative commons license.…"/>
          <p:cNvSpPr txBox="1"/>
          <p:nvPr/>
        </p:nvSpPr>
        <p:spPr>
          <a:xfrm>
            <a:off x="323328" y="9087077"/>
            <a:ext cx="4154099" cy="992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Each cheatsheet should be licensed under the creative commons license.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To license the sheet as creative commons, put CC'd by &lt;your name&gt; in the small print at the bottom of each page and link it to </a:t>
            </a:r>
            <a:r>
              <a:rPr b="1"/>
              <a:t>http://creativecommons.org/licenses/by/4.0/</a:t>
            </a:r>
          </a:p>
        </p:txBody>
      </p:sp>
      <p:sp>
        <p:nvSpPr>
          <p:cNvPr id="321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23328" y="3084609"/>
            <a:ext cx="414039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Remember that the best cheatsheets are </a:t>
            </a:r>
            <a:r>
              <a:rPr b="1"/>
              <a:t>visual</a:t>
            </a:r>
            <a:r>
              <a:t>—not written—documents. Whenever possible use visual elements to make it easier for readers to find the information they need.</a:t>
            </a: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/>
              </a:rPr>
              <a:t>CC BY SA</a:t>
            </a:r>
            <a:r>
              <a:t> Your Name •  </a:t>
            </a:r>
            <a:r>
              <a:rPr>
                <a:hlinkClick r:id="rId4"/>
              </a:rPr>
              <a:t>your@email.com</a:t>
            </a:r>
            <a:r>
              <a:t>  •  844-448-1212 • </a:t>
            </a:r>
            <a:r>
              <a:rPr>
                <a:hlinkClick r:id="rId5"/>
              </a:rPr>
              <a:t>your.website.com</a:t>
            </a:r>
            <a:r>
              <a:t>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323328" y="2070100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Thank you </a:t>
            </a:r>
            <a:r>
              <a:t>for making a new cheatsheet for R! These cheatsheets have an important job: </a:t>
            </a:r>
          </a:p>
        </p:txBody>
      </p:sp>
      <p:sp>
        <p:nvSpPr>
          <p:cNvPr id="324" name="Cheatsheets make it easy for R users…"/>
          <p:cNvSpPr txBox="1"/>
          <p:nvPr/>
        </p:nvSpPr>
        <p:spPr>
          <a:xfrm>
            <a:off x="1055848" y="2563762"/>
            <a:ext cx="2496254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Cheatsheets make it easy for R users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to look up useful information.</a:t>
            </a:r>
          </a:p>
        </p:txBody>
      </p:sp>
      <p:sp>
        <p:nvSpPr>
          <p:cNvPr id="325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6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Manipulate Variables</a:t>
            </a:r>
          </a:p>
        </p:txBody>
      </p:sp>
      <p:grpSp>
        <p:nvGrpSpPr>
          <p:cNvPr id="329" name="Group"/>
          <p:cNvGrpSpPr/>
          <p:nvPr/>
        </p:nvGrpSpPr>
        <p:grpSpPr>
          <a:xfrm>
            <a:off x="8014905" y="2881105"/>
            <a:ext cx="2818196" cy="228903"/>
            <a:chOff x="0" y="0"/>
            <a:chExt cx="2818194" cy="228901"/>
          </a:xfrm>
        </p:grpSpPr>
        <p:sp>
          <p:nvSpPr>
            <p:cNvPr id="327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328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30" name="Line"/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33" name="Group"/>
          <p:cNvGrpSpPr/>
          <p:nvPr/>
        </p:nvGrpSpPr>
        <p:grpSpPr>
          <a:xfrm>
            <a:off x="1202352" y="5963994"/>
            <a:ext cx="2483943" cy="276124"/>
            <a:chOff x="0" y="0"/>
            <a:chExt cx="2483942" cy="276123"/>
          </a:xfrm>
        </p:grpSpPr>
        <p:pic>
          <p:nvPicPr>
            <p:cNvPr id="331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2" name="summary function"/>
            <p:cNvSpPr txBox="1"/>
            <p:nvPr/>
          </p:nvSpPr>
          <p:spPr>
            <a:xfrm>
              <a:off x="169211" y="36983"/>
              <a:ext cx="1247446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summary function</a:t>
              </a:r>
            </a:p>
          </p:txBody>
        </p:sp>
      </p:grp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t>Three Column Layout: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335" name="Use a layout that flows and makes it easy to zero in on specific topics."/>
          <p:cNvSpPr txBox="1"/>
          <p:nvPr/>
        </p:nvSpPr>
        <p:spPr>
          <a:xfrm>
            <a:off x="311956" y="3855249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r>
              <a:t>Use a </a:t>
            </a:r>
            <a:r>
              <a:rPr b="1"/>
              <a:t>layout</a:t>
            </a:r>
            <a:r>
              <a:t> that flows and makes it easy to zero in on specific topics.</a:t>
            </a:r>
          </a:p>
        </p:txBody>
      </p:sp>
      <p:sp>
        <p:nvSpPr>
          <p:cNvPr id="336" name="Use visualizations to explain concepts quickly and concisely."/>
          <p:cNvSpPr txBox="1"/>
          <p:nvPr/>
        </p:nvSpPr>
        <p:spPr>
          <a:xfrm>
            <a:off x="322522" y="5576607"/>
            <a:ext cx="426473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337" name="Use visual elements to make the sheet scannable."/>
          <p:cNvSpPr txBox="1"/>
          <p:nvPr/>
        </p:nvSpPr>
        <p:spPr>
          <a:xfrm>
            <a:off x="323328" y="6413156"/>
            <a:ext cx="4264736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t>Use visual elements to make the sheet </a:t>
            </a:r>
            <a:r>
              <a:rPr b="1"/>
              <a:t>scannable</a:t>
            </a:r>
            <a:r>
              <a:t>.</a:t>
            </a:r>
          </a:p>
        </p:txBody>
      </p:sp>
      <p:sp>
        <p:nvSpPr>
          <p:cNvPr id="338" name="Use visual emphasis (like color, size, and font weight) to make important information easy to find."/>
          <p:cNvSpPr txBox="1"/>
          <p:nvPr/>
        </p:nvSpPr>
        <p:spPr>
          <a:xfrm>
            <a:off x="323328" y="7759606"/>
            <a:ext cx="4264736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4"/>
              <a:defRPr b="0">
                <a:solidFill>
                  <a:srgbClr val="000000"/>
                </a:solidFill>
              </a:defRPr>
            </a:pPr>
            <a:r>
              <a:t>Use visual </a:t>
            </a:r>
            <a:r>
              <a:rPr b="1"/>
              <a:t>emphasis</a:t>
            </a:r>
            <a:r>
              <a:t> (like color, size, and font weight) to make important information easy to find.</a:t>
            </a:r>
          </a:p>
        </p:txBody>
      </p:sp>
      <p:sp>
        <p:nvSpPr>
          <p:cNvPr id="339" name="dplyr::lag() - Offset elements by 1…"/>
          <p:cNvSpPr txBox="1"/>
          <p:nvPr/>
        </p:nvSpPr>
        <p:spPr>
          <a:xfrm>
            <a:off x="1215426" y="8253231"/>
            <a:ext cx="235489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</p:txBody>
      </p:sp>
      <p:sp>
        <p:nvSpPr>
          <p:cNvPr id="340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4791188" y="1892216"/>
            <a:ext cx="2912301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</p:txBody>
      </p:sp>
      <p:sp>
        <p:nvSpPr>
          <p:cNvPr id="342" name="Create a visual hierarchy. Help users navigate the page with titles, subtitles, and subsubtitles"/>
          <p:cNvSpPr txBox="1"/>
          <p:nvPr/>
        </p:nvSpPr>
        <p:spPr>
          <a:xfrm>
            <a:off x="7892705" y="1891288"/>
            <a:ext cx="3207385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343" name="Quickly identify content with a package hexsticker (if available)…"/>
          <p:cNvSpPr txBox="1"/>
          <p:nvPr/>
        </p:nvSpPr>
        <p:spPr>
          <a:xfrm>
            <a:off x="11083583" y="1892300"/>
            <a:ext cx="2537610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</p:txBody>
      </p:sp>
      <p:grpSp>
        <p:nvGrpSpPr>
          <p:cNvPr id="346" name="Group"/>
          <p:cNvGrpSpPr/>
          <p:nvPr/>
        </p:nvGrpSpPr>
        <p:grpSpPr>
          <a:xfrm>
            <a:off x="4841546" y="2388629"/>
            <a:ext cx="827380" cy="215901"/>
            <a:chOff x="0" y="0"/>
            <a:chExt cx="827378" cy="215900"/>
          </a:xfrm>
        </p:grpSpPr>
        <p:sp>
          <p:nvSpPr>
            <p:cNvPr id="344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345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49" name="Group"/>
          <p:cNvGrpSpPr/>
          <p:nvPr/>
        </p:nvGrpSpPr>
        <p:grpSpPr>
          <a:xfrm>
            <a:off x="5800505" y="2383907"/>
            <a:ext cx="840852" cy="397495"/>
            <a:chOff x="0" y="0"/>
            <a:chExt cx="840851" cy="397494"/>
          </a:xfrm>
        </p:grpSpPr>
        <p:sp>
          <p:nvSpPr>
            <p:cNvPr id="347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8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2</a:t>
              </a:r>
            </a:p>
          </p:txBody>
        </p:sp>
      </p:grpSp>
      <p:grpSp>
        <p:nvGrpSpPr>
          <p:cNvPr id="352" name="Group"/>
          <p:cNvGrpSpPr/>
          <p:nvPr/>
        </p:nvGrpSpPr>
        <p:grpSpPr>
          <a:xfrm>
            <a:off x="6766455" y="2386231"/>
            <a:ext cx="840342" cy="679874"/>
            <a:chOff x="0" y="0"/>
            <a:chExt cx="840341" cy="679872"/>
          </a:xfrm>
        </p:grpSpPr>
        <p:sp>
          <p:nvSpPr>
            <p:cNvPr id="350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1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355" name="Group"/>
          <p:cNvGrpSpPr/>
          <p:nvPr/>
        </p:nvGrpSpPr>
        <p:grpSpPr>
          <a:xfrm>
            <a:off x="8014905" y="2379454"/>
            <a:ext cx="2815850" cy="431801"/>
            <a:chOff x="0" y="0"/>
            <a:chExt cx="2815849" cy="431800"/>
          </a:xfrm>
        </p:grpSpPr>
        <p:sp>
          <p:nvSpPr>
            <p:cNvPr id="353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354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56" name="SUBSUBTITLE"/>
          <p:cNvSpPr txBox="1"/>
          <p:nvPr/>
        </p:nvSpPr>
        <p:spPr>
          <a:xfrm>
            <a:off x="8014905" y="321160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357" name="Line"/>
          <p:cNvSpPr/>
          <p:nvPr/>
        </p:nvSpPr>
        <p:spPr>
          <a:xfrm>
            <a:off x="13322994" y="1787872"/>
            <a:ext cx="185570" cy="4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9" h="21243" extrusionOk="0">
                <a:moveTo>
                  <a:pt x="0" y="21139"/>
                </a:moveTo>
                <a:cubicBezTo>
                  <a:pt x="6349" y="21600"/>
                  <a:pt x="12765" y="20509"/>
                  <a:pt x="16945" y="18263"/>
                </a:cubicBezTo>
                <a:cubicBezTo>
                  <a:pt x="20040" y="16600"/>
                  <a:pt x="21600" y="14493"/>
                  <a:pt x="21403" y="12366"/>
                </a:cubicBezTo>
                <a:lnTo>
                  <a:pt x="20454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8" name="Line"/>
          <p:cNvSpPr/>
          <p:nvPr/>
        </p:nvSpPr>
        <p:spPr>
          <a:xfrm>
            <a:off x="4814439" y="3892550"/>
            <a:ext cx="43096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9" name="Line"/>
          <p:cNvSpPr/>
          <p:nvPr/>
        </p:nvSpPr>
        <p:spPr>
          <a:xfrm>
            <a:off x="9377743" y="3892778"/>
            <a:ext cx="429697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0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4787900" y="4734875"/>
            <a:ext cx="4080953" cy="993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7"/>
              </a:rPr>
              <a:t>www.fontsquirrel.com/fonts/source-sans-pro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8"/>
              </a:rPr>
              <a:t>fortawesome.github.io/Font-Awesome/get-started/</a:t>
            </a:r>
          </a:p>
        </p:txBody>
      </p:sp>
      <p:sp>
        <p:nvSpPr>
          <p:cNvPr id="361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4787900" y="5843136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To use a </a:t>
            </a:r>
            <a:r>
              <a:rPr b="1"/>
              <a:t>font awesome</a:t>
            </a:r>
            <a:r>
              <a:t> icon, copy and paste one from here </a:t>
            </a:r>
            <a:r>
              <a:rPr u="sng">
                <a:hlinkClick r:id="rId9"/>
              </a:rPr>
              <a:t>fortawesome.github.io/Font-Awesome/cheatsheet/</a:t>
            </a:r>
            <a:r>
              <a:t>. Then set the text font to font awesome.</a:t>
            </a:r>
          </a:p>
        </p:txBody>
      </p:sp>
      <p:sp>
        <p:nvSpPr>
          <p:cNvPr id="362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4787900" y="8217956"/>
            <a:ext cx="4154098" cy="186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363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4787900" y="7043835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364" name="FONTS"/>
          <p:cNvSpPr txBox="1"/>
          <p:nvPr/>
        </p:nvSpPr>
        <p:spPr>
          <a:xfrm>
            <a:off x="4787900" y="4423669"/>
            <a:ext cx="4876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FONTS</a:t>
            </a:r>
          </a:p>
        </p:txBody>
      </p:sp>
      <p:sp>
        <p:nvSpPr>
          <p:cNvPr id="365" name="KEYNOTE"/>
          <p:cNvSpPr txBox="1"/>
          <p:nvPr/>
        </p:nvSpPr>
        <p:spPr>
          <a:xfrm>
            <a:off x="4787900" y="6757624"/>
            <a:ext cx="6647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366" name="KEYNOTE TIPS"/>
          <p:cNvSpPr txBox="1"/>
          <p:nvPr/>
        </p:nvSpPr>
        <p:spPr>
          <a:xfrm>
            <a:off x="4787900" y="7933359"/>
            <a:ext cx="99989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367" name="    "/>
          <p:cNvSpPr txBox="1"/>
          <p:nvPr/>
        </p:nvSpPr>
        <p:spPr>
          <a:xfrm>
            <a:off x="9552767" y="6097569"/>
            <a:ext cx="2015955" cy="4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2900" b="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r>
              <a:t>    </a:t>
            </a:r>
          </a:p>
        </p:txBody>
      </p:sp>
      <p:sp>
        <p:nvSpPr>
          <p:cNvPr id="368" name="These are just font awesome characters"/>
          <p:cNvSpPr txBox="1"/>
          <p:nvPr/>
        </p:nvSpPr>
        <p:spPr>
          <a:xfrm>
            <a:off x="11533227" y="6115041"/>
            <a:ext cx="1386696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 b="0">
                <a:solidFill>
                  <a:srgbClr val="000000"/>
                </a:solidFill>
              </a:defRPr>
            </a:lvl1pPr>
          </a:lstStyle>
          <a:p>
            <a:r>
              <a:t>These are just font awesome characters</a:t>
            </a:r>
          </a:p>
        </p:txBody>
      </p:sp>
      <p:grpSp>
        <p:nvGrpSpPr>
          <p:cNvPr id="374" name="Group"/>
          <p:cNvGrpSpPr/>
          <p:nvPr/>
        </p:nvGrpSpPr>
        <p:grpSpPr>
          <a:xfrm>
            <a:off x="9563191" y="7051781"/>
            <a:ext cx="735187" cy="3709005"/>
            <a:chOff x="299157" y="0"/>
            <a:chExt cx="735185" cy="3708995"/>
          </a:xfrm>
        </p:grpSpPr>
        <p:graphicFrame>
          <p:nvGraphicFramePr>
            <p:cNvPr id="369" name="Table"/>
            <p:cNvGraphicFramePr/>
            <p:nvPr/>
          </p:nvGraphicFramePr>
          <p:xfrm>
            <a:off x="314133" y="56485"/>
            <a:ext cx="700204" cy="365251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3340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3340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3340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F</a:t>
                        </a:r>
                      </a:p>
                    </a:txBody>
                    <a:tcPr marL="12700" marR="12700" marT="12700" marB="12700" anchor="ctr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M</a:t>
                        </a:r>
                      </a:p>
                    </a:txBody>
                    <a:tcPr marL="12700" marR="12700" marT="12700" marB="12700" anchor="ctr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70" name="Rectangle"/>
            <p:cNvSpPr/>
            <p:nvPr/>
          </p:nvSpPr>
          <p:spPr>
            <a:xfrm>
              <a:off x="299157" y="0"/>
              <a:ext cx="735185" cy="767058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1" name="Line"/>
            <p:cNvSpPr/>
            <p:nvPr/>
          </p:nvSpPr>
          <p:spPr>
            <a:xfrm>
              <a:off x="308022" y="363273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2" name="Line"/>
            <p:cNvSpPr/>
            <p:nvPr/>
          </p:nvSpPr>
          <p:spPr>
            <a:xfrm>
              <a:off x="308022" y="514509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3" name="Line"/>
            <p:cNvSpPr/>
            <p:nvPr/>
          </p:nvSpPr>
          <p:spPr>
            <a:xfrm>
              <a:off x="308022" y="675204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75" name="ICONS"/>
          <p:cNvSpPr txBox="1"/>
          <p:nvPr/>
        </p:nvSpPr>
        <p:spPr>
          <a:xfrm>
            <a:off x="9354493" y="5814529"/>
            <a:ext cx="4573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376" name="MOCK TABLES"/>
          <p:cNvSpPr txBox="1"/>
          <p:nvPr/>
        </p:nvSpPr>
        <p:spPr>
          <a:xfrm>
            <a:off x="9354493" y="6752120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377" name="MOCK GRAPHS"/>
          <p:cNvSpPr txBox="1"/>
          <p:nvPr/>
        </p:nvSpPr>
        <p:spPr>
          <a:xfrm>
            <a:off x="9354493" y="8025946"/>
            <a:ext cx="102626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378" name="TABLES"/>
          <p:cNvSpPr txBox="1"/>
          <p:nvPr/>
        </p:nvSpPr>
        <p:spPr>
          <a:xfrm>
            <a:off x="9354493" y="9019660"/>
            <a:ext cx="54345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379" name="CODE"/>
          <p:cNvSpPr txBox="1"/>
          <p:nvPr/>
        </p:nvSpPr>
        <p:spPr>
          <a:xfrm>
            <a:off x="9354493" y="4423669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9559117" y="4938922"/>
            <a:ext cx="3025059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geom_point(aes(color = cyl))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381" name="Where possible, use code that works when run."/>
          <p:cNvSpPr txBox="1"/>
          <p:nvPr/>
        </p:nvSpPr>
        <p:spPr>
          <a:xfrm>
            <a:off x="9511709" y="4648189"/>
            <a:ext cx="329154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382" name="Logistics"/>
          <p:cNvSpPr txBox="1"/>
          <p:nvPr/>
        </p:nvSpPr>
        <p:spPr>
          <a:xfrm>
            <a:off x="4791188" y="385422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383" name="Useful Elements"/>
          <p:cNvSpPr txBox="1"/>
          <p:nvPr/>
        </p:nvSpPr>
        <p:spPr>
          <a:xfrm>
            <a:off x="9354493" y="3854449"/>
            <a:ext cx="21793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Useful Elements</a:t>
            </a:r>
          </a:p>
        </p:txBody>
      </p:sp>
      <p:sp>
        <p:nvSpPr>
          <p:cNvPr id="384" name="Layout Suggestions"/>
          <p:cNvSpPr txBox="1"/>
          <p:nvPr/>
        </p:nvSpPr>
        <p:spPr>
          <a:xfrm>
            <a:off x="4791188" y="1492021"/>
            <a:ext cx="26212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sp>
        <p:nvSpPr>
          <p:cNvPr id="385" name="Line"/>
          <p:cNvSpPr/>
          <p:nvPr/>
        </p:nvSpPr>
        <p:spPr>
          <a:xfrm>
            <a:off x="231073" y="8781291"/>
            <a:ext cx="431119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6" name="COPYRIGHT"/>
          <p:cNvSpPr txBox="1"/>
          <p:nvPr/>
        </p:nvSpPr>
        <p:spPr>
          <a:xfrm>
            <a:off x="230622" y="8784297"/>
            <a:ext cx="81869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COPYRIGHT</a:t>
            </a:r>
          </a:p>
        </p:txBody>
      </p:sp>
      <p:sp>
        <p:nvSpPr>
          <p:cNvPr id="387" name="can help explain…"/>
          <p:cNvSpPr/>
          <p:nvPr/>
        </p:nvSpPr>
        <p:spPr>
          <a:xfrm>
            <a:off x="12274610" y="5175920"/>
            <a:ext cx="1250951" cy="59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96" y="0"/>
                </a:moveTo>
                <a:cubicBezTo>
                  <a:pt x="6986" y="0"/>
                  <a:pt x="6407" y="1215"/>
                  <a:pt x="6407" y="2707"/>
                </a:cubicBezTo>
                <a:lnTo>
                  <a:pt x="6407" y="6826"/>
                </a:lnTo>
                <a:lnTo>
                  <a:pt x="0" y="6797"/>
                </a:lnTo>
                <a:lnTo>
                  <a:pt x="6407" y="10483"/>
                </a:lnTo>
                <a:lnTo>
                  <a:pt x="6407" y="18907"/>
                </a:lnTo>
                <a:cubicBezTo>
                  <a:pt x="6407" y="20399"/>
                  <a:pt x="6986" y="21600"/>
                  <a:pt x="7696" y="21600"/>
                </a:cubicBezTo>
                <a:lnTo>
                  <a:pt x="20319" y="21600"/>
                </a:lnTo>
                <a:cubicBezTo>
                  <a:pt x="21028" y="21600"/>
                  <a:pt x="21600" y="20399"/>
                  <a:pt x="21600" y="18907"/>
                </a:cubicBezTo>
                <a:lnTo>
                  <a:pt x="21600" y="2707"/>
                </a:lnTo>
                <a:cubicBezTo>
                  <a:pt x="21600" y="1215"/>
                  <a:pt x="21028" y="0"/>
                  <a:pt x="20319" y="0"/>
                </a:cubicBezTo>
                <a:lnTo>
                  <a:pt x="769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can help explain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code</a:t>
            </a:r>
          </a:p>
        </p:txBody>
      </p:sp>
      <p:sp>
        <p:nvSpPr>
          <p:cNvPr id="388" name="Word balloons"/>
          <p:cNvSpPr/>
          <p:nvPr/>
        </p:nvSpPr>
        <p:spPr>
          <a:xfrm>
            <a:off x="12463122" y="4692081"/>
            <a:ext cx="1056483" cy="483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6" y="0"/>
                </a:moveTo>
                <a:cubicBezTo>
                  <a:pt x="4296" y="0"/>
                  <a:pt x="3611" y="1497"/>
                  <a:pt x="3611" y="3334"/>
                </a:cubicBezTo>
                <a:lnTo>
                  <a:pt x="3611" y="15677"/>
                </a:lnTo>
                <a:lnTo>
                  <a:pt x="0" y="21600"/>
                </a:lnTo>
                <a:lnTo>
                  <a:pt x="4909" y="19951"/>
                </a:lnTo>
                <a:cubicBezTo>
                  <a:pt x="4986" y="19977"/>
                  <a:pt x="5056" y="20057"/>
                  <a:pt x="5136" y="20057"/>
                </a:cubicBezTo>
                <a:lnTo>
                  <a:pt x="20083" y="20057"/>
                </a:lnTo>
                <a:cubicBezTo>
                  <a:pt x="20923" y="20057"/>
                  <a:pt x="21600" y="18560"/>
                  <a:pt x="21600" y="16723"/>
                </a:cubicBezTo>
                <a:lnTo>
                  <a:pt x="21600" y="3334"/>
                </a:lnTo>
                <a:cubicBezTo>
                  <a:pt x="21600" y="1497"/>
                  <a:pt x="20923" y="0"/>
                  <a:pt x="20083" y="0"/>
                </a:cubicBezTo>
                <a:lnTo>
                  <a:pt x="513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Word balloons</a:t>
            </a:r>
          </a:p>
        </p:txBody>
      </p:sp>
      <p:graphicFrame>
        <p:nvGraphicFramePr>
          <p:cNvPr id="389" name="Table"/>
          <p:cNvGraphicFramePr/>
          <p:nvPr/>
        </p:nvGraphicFramePr>
        <p:xfrm>
          <a:off x="10686528" y="7094435"/>
          <a:ext cx="381000" cy="52019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90" name="Table"/>
          <p:cNvGraphicFramePr/>
          <p:nvPr/>
        </p:nvGraphicFramePr>
        <p:xfrm>
          <a:off x="11270728" y="7046739"/>
          <a:ext cx="381000" cy="359664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1" name="Line"/>
          <p:cNvSpPr/>
          <p:nvPr/>
        </p:nvSpPr>
        <p:spPr>
          <a:xfrm>
            <a:off x="11065376" y="755305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392" name="Table"/>
          <p:cNvGraphicFramePr/>
          <p:nvPr/>
        </p:nvGraphicFramePr>
        <p:xfrm>
          <a:off x="11272053" y="7438752"/>
          <a:ext cx="355600" cy="130048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3" name="Table"/>
          <p:cNvGraphicFramePr/>
          <p:nvPr/>
        </p:nvGraphicFramePr>
        <p:xfrm>
          <a:off x="11272721" y="7711463"/>
          <a:ext cx="381000" cy="130048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4" name="Table"/>
          <p:cNvGraphicFramePr/>
          <p:nvPr/>
        </p:nvGraphicFramePr>
        <p:xfrm>
          <a:off x="11840238" y="7324452"/>
          <a:ext cx="381000" cy="374904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5" name="Line"/>
          <p:cNvSpPr/>
          <p:nvPr/>
        </p:nvSpPr>
        <p:spPr>
          <a:xfrm>
            <a:off x="11682025" y="7553052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396" name="Table"/>
          <p:cNvGraphicFramePr/>
          <p:nvPr/>
        </p:nvGraphicFramePr>
        <p:xfrm>
          <a:off x="12449733" y="7087781"/>
          <a:ext cx="381000" cy="27533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7" name="Table"/>
          <p:cNvGraphicFramePr/>
          <p:nvPr/>
        </p:nvGraphicFramePr>
        <p:xfrm>
          <a:off x="13007537" y="7086976"/>
          <a:ext cx="342900" cy="304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8" name="Line"/>
          <p:cNvSpPr/>
          <p:nvPr/>
        </p:nvSpPr>
        <p:spPr>
          <a:xfrm>
            <a:off x="12835946" y="7204430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399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558627" y="8380696"/>
            <a:ext cx="448425" cy="4485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2" name="Group"/>
          <p:cNvGrpSpPr/>
          <p:nvPr/>
        </p:nvGrpSpPr>
        <p:grpSpPr>
          <a:xfrm>
            <a:off x="1029800" y="4344473"/>
            <a:ext cx="2877191" cy="1066589"/>
            <a:chOff x="0" y="0"/>
            <a:chExt cx="2877189" cy="1066587"/>
          </a:xfrm>
        </p:grpSpPr>
        <p:pic>
          <p:nvPicPr>
            <p:cNvPr id="400" name="ggplot2-cheatsheet.png" descr="ggplot2-cheatsheet.png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0"/>
              <a:ext cx="1370976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403" name="Group"/>
            <p:cNvGrpSpPr/>
            <p:nvPr/>
          </p:nvGrpSpPr>
          <p:grpSpPr>
            <a:xfrm>
              <a:off x="144509" y="98571"/>
              <a:ext cx="1247567" cy="968017"/>
              <a:chOff x="0" y="0"/>
              <a:chExt cx="1247566" cy="968016"/>
            </a:xfrm>
          </p:grpSpPr>
          <p:sp>
            <p:nvSpPr>
              <p:cNvPr id="401" name="Line"/>
              <p:cNvSpPr/>
              <p:nvPr/>
            </p:nvSpPr>
            <p:spPr>
              <a:xfrm>
                <a:off x="-1" y="0"/>
                <a:ext cx="1119317" cy="8613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600" extrusionOk="0">
                    <a:moveTo>
                      <a:pt x="854" y="685"/>
                    </a:moveTo>
                    <a:cubicBezTo>
                      <a:pt x="275" y="4059"/>
                      <a:pt x="-11" y="7506"/>
                      <a:pt x="0" y="10963"/>
                    </a:cubicBezTo>
                    <a:cubicBezTo>
                      <a:pt x="12" y="14423"/>
                      <a:pt x="321" y="17871"/>
                      <a:pt x="923" y="21242"/>
                    </a:cubicBezTo>
                    <a:cubicBezTo>
                      <a:pt x="1303" y="17428"/>
                      <a:pt x="2054" y="13692"/>
                      <a:pt x="3156" y="10123"/>
                    </a:cubicBezTo>
                    <a:cubicBezTo>
                      <a:pt x="4268" y="6522"/>
                      <a:pt x="5730" y="3120"/>
                      <a:pt x="7506" y="0"/>
                    </a:cubicBezTo>
                    <a:cubicBezTo>
                      <a:pt x="7027" y="1691"/>
                      <a:pt x="6780" y="3479"/>
                      <a:pt x="6776" y="5281"/>
                    </a:cubicBezTo>
                    <a:cubicBezTo>
                      <a:pt x="6772" y="7081"/>
                      <a:pt x="7011" y="8869"/>
                      <a:pt x="7482" y="10562"/>
                    </a:cubicBezTo>
                    <a:cubicBezTo>
                      <a:pt x="6673" y="12123"/>
                      <a:pt x="6240" y="13961"/>
                      <a:pt x="6236" y="15843"/>
                    </a:cubicBezTo>
                    <a:cubicBezTo>
                      <a:pt x="6233" y="17722"/>
                      <a:pt x="6658" y="19560"/>
                      <a:pt x="7458" y="21124"/>
                    </a:cubicBezTo>
                    <a:cubicBezTo>
                      <a:pt x="7594" y="17646"/>
                      <a:pt x="8125" y="14214"/>
                      <a:pt x="9034" y="10938"/>
                    </a:cubicBezTo>
                    <a:cubicBezTo>
                      <a:pt x="10021" y="7383"/>
                      <a:pt x="11440" y="4056"/>
                      <a:pt x="13237" y="1085"/>
                    </a:cubicBezTo>
                    <a:cubicBezTo>
                      <a:pt x="12734" y="2559"/>
                      <a:pt x="12494" y="4162"/>
                      <a:pt x="12536" y="5774"/>
                    </a:cubicBezTo>
                    <a:cubicBezTo>
                      <a:pt x="12573" y="7165"/>
                      <a:pt x="12819" y="8533"/>
                      <a:pt x="13261" y="9800"/>
                    </a:cubicBezTo>
                    <a:cubicBezTo>
                      <a:pt x="12874" y="10854"/>
                      <a:pt x="12673" y="12007"/>
                      <a:pt x="12674" y="13174"/>
                    </a:cubicBezTo>
                    <a:cubicBezTo>
                      <a:pt x="12675" y="14342"/>
                      <a:pt x="12878" y="15495"/>
                      <a:pt x="13268" y="16547"/>
                    </a:cubicBezTo>
                    <a:cubicBezTo>
                      <a:pt x="12947" y="16864"/>
                      <a:pt x="12759" y="17358"/>
                      <a:pt x="12761" y="17881"/>
                    </a:cubicBezTo>
                    <a:cubicBezTo>
                      <a:pt x="12763" y="18409"/>
                      <a:pt x="12958" y="18904"/>
                      <a:pt x="13285" y="19215"/>
                    </a:cubicBezTo>
                    <a:cubicBezTo>
                      <a:pt x="13803" y="16210"/>
                      <a:pt x="14523" y="13270"/>
                      <a:pt x="15438" y="10430"/>
                    </a:cubicBezTo>
                    <a:cubicBezTo>
                      <a:pt x="16500" y="7130"/>
                      <a:pt x="17818" y="3981"/>
                      <a:pt x="19372" y="1029"/>
                    </a:cubicBezTo>
                    <a:cubicBezTo>
                      <a:pt x="19154" y="1685"/>
                      <a:pt x="19042" y="2392"/>
                      <a:pt x="19042" y="3107"/>
                    </a:cubicBezTo>
                    <a:cubicBezTo>
                      <a:pt x="19042" y="3821"/>
                      <a:pt x="19154" y="4528"/>
                      <a:pt x="19372" y="5184"/>
                    </a:cubicBezTo>
                    <a:cubicBezTo>
                      <a:pt x="18985" y="5878"/>
                      <a:pt x="18777" y="6713"/>
                      <a:pt x="18777" y="7570"/>
                    </a:cubicBezTo>
                    <a:cubicBezTo>
                      <a:pt x="18777" y="8427"/>
                      <a:pt x="18985" y="9263"/>
                      <a:pt x="19372" y="9957"/>
                    </a:cubicBezTo>
                    <a:cubicBezTo>
                      <a:pt x="18824" y="10876"/>
                      <a:pt x="18527" y="12005"/>
                      <a:pt x="18527" y="13168"/>
                    </a:cubicBezTo>
                    <a:cubicBezTo>
                      <a:pt x="18527" y="14331"/>
                      <a:pt x="18824" y="15461"/>
                      <a:pt x="19372" y="16380"/>
                    </a:cubicBezTo>
                    <a:cubicBezTo>
                      <a:pt x="19054" y="16693"/>
                      <a:pt x="18854" y="17169"/>
                      <a:pt x="18825" y="17687"/>
                    </a:cubicBezTo>
                    <a:cubicBezTo>
                      <a:pt x="18797" y="18162"/>
                      <a:pt x="18916" y="18632"/>
                      <a:pt x="19155" y="18994"/>
                    </a:cubicBezTo>
                    <a:cubicBezTo>
                      <a:pt x="18064" y="18928"/>
                      <a:pt x="16972" y="19093"/>
                      <a:pt x="15921" y="19481"/>
                    </a:cubicBezTo>
                    <a:cubicBezTo>
                      <a:pt x="14732" y="19920"/>
                      <a:pt x="13615" y="20638"/>
                      <a:pt x="12625" y="21600"/>
                    </a:cubicBezTo>
                    <a:cubicBezTo>
                      <a:pt x="14146" y="21108"/>
                      <a:pt x="15710" y="20869"/>
                      <a:pt x="17277" y="20888"/>
                    </a:cubicBezTo>
                    <a:cubicBezTo>
                      <a:pt x="18731" y="20905"/>
                      <a:pt x="20178" y="21144"/>
                      <a:pt x="21589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02" name="Triangle"/>
              <p:cNvSpPr/>
              <p:nvPr/>
            </p:nvSpPr>
            <p:spPr>
              <a:xfrm rot="6477870">
                <a:off x="1104609" y="825059"/>
                <a:ext cx="126530" cy="126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411" name="Group"/>
            <p:cNvGrpSpPr/>
            <p:nvPr/>
          </p:nvGrpSpPr>
          <p:grpSpPr>
            <a:xfrm>
              <a:off x="1501209" y="0"/>
              <a:ext cx="1375981" cy="1059391"/>
              <a:chOff x="0" y="0"/>
              <a:chExt cx="1375980" cy="1059390"/>
            </a:xfrm>
          </p:grpSpPr>
          <p:pic>
            <p:nvPicPr>
              <p:cNvPr id="404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4692" y="0"/>
                <a:ext cx="1370977" cy="1059391"/>
              </a:xfrm>
              <a:prstGeom prst="rect">
                <a:avLst/>
              </a:prstGeom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405" name="Rectangle"/>
              <p:cNvSpPr/>
              <p:nvPr/>
            </p:nvSpPr>
            <p:spPr>
              <a:xfrm>
                <a:off x="0" y="2645"/>
                <a:ext cx="1371600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406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rcRect l="50670" t="5520" r="2092" b="17626"/>
              <a:stretch>
                <a:fillRect/>
              </a:stretch>
            </p:blipFill>
            <p:spPr>
              <a:xfrm>
                <a:off x="696342" y="59856"/>
                <a:ext cx="647606" cy="8141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07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408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rcRect l="73554" t="25553" r="2092" b="55133"/>
              <a:stretch>
                <a:fillRect/>
              </a:stretch>
            </p:blipFill>
            <p:spPr>
              <a:xfrm>
                <a:off x="1007851" y="267807"/>
                <a:ext cx="333876" cy="2046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09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410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rcRect l="73554" t="34350" r="2092" b="60546"/>
              <a:stretch>
                <a:fillRect/>
              </a:stretch>
            </p:blipFill>
            <p:spPr>
              <a:xfrm>
                <a:off x="1007851" y="355914"/>
                <a:ext cx="333876" cy="540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420" name="Group"/>
          <p:cNvGrpSpPr/>
          <p:nvPr/>
        </p:nvGrpSpPr>
        <p:grpSpPr>
          <a:xfrm>
            <a:off x="1196148" y="6796480"/>
            <a:ext cx="2495154" cy="781280"/>
            <a:chOff x="0" y="0"/>
            <a:chExt cx="2495152" cy="781279"/>
          </a:xfrm>
        </p:grpSpPr>
        <p:sp>
          <p:nvSpPr>
            <p:cNvPr id="413" name="i + geom_area() x, y, alpha, color, fill, linetype, size…"/>
            <p:cNvSpPr txBox="1"/>
            <p:nvPr/>
          </p:nvSpPr>
          <p:spPr>
            <a:xfrm>
              <a:off x="437483" y="0"/>
              <a:ext cx="2057670" cy="78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geom_area()</a:t>
              </a:r>
              <a:br/>
              <a:r>
                <a:rPr b="0"/>
                <a:t>x, y, alpha, color, fill, linetype, size</a:t>
              </a:r>
            </a:p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geom_line()</a:t>
              </a:r>
              <a:br>
                <a:rPr b="0"/>
              </a:br>
              <a:r>
                <a:rPr b="0"/>
                <a:t>x, y, alpha, color, group, linetype, size</a:t>
              </a:r>
            </a:p>
          </p:txBody>
        </p:sp>
        <p:grpSp>
          <p:nvGrpSpPr>
            <p:cNvPr id="416" name="Group"/>
            <p:cNvGrpSpPr/>
            <p:nvPr/>
          </p:nvGrpSpPr>
          <p:grpSpPr>
            <a:xfrm>
              <a:off x="0" y="406"/>
              <a:ext cx="360852" cy="358034"/>
              <a:chOff x="0" y="0"/>
              <a:chExt cx="360851" cy="358032"/>
            </a:xfrm>
          </p:grpSpPr>
          <p:pic>
            <p:nvPicPr>
              <p:cNvPr id="414" name="Image" descr="Image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2914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15" name="Shape"/>
              <p:cNvSpPr/>
              <p:nvPr/>
            </p:nvSpPr>
            <p:spPr>
              <a:xfrm>
                <a:off x="0" y="64434"/>
                <a:ext cx="357951" cy="29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494"/>
                    </a:moveTo>
                    <a:lnTo>
                      <a:pt x="2100" y="15338"/>
                    </a:lnTo>
                    <a:lnTo>
                      <a:pt x="3580" y="14133"/>
                    </a:lnTo>
                    <a:lnTo>
                      <a:pt x="4590" y="12375"/>
                    </a:lnTo>
                    <a:cubicBezTo>
                      <a:pt x="4727" y="12127"/>
                      <a:pt x="4864" y="11878"/>
                      <a:pt x="5001" y="11630"/>
                    </a:cubicBezTo>
                    <a:cubicBezTo>
                      <a:pt x="5138" y="11381"/>
                      <a:pt x="5276" y="11133"/>
                      <a:pt x="5413" y="10884"/>
                    </a:cubicBezTo>
                    <a:cubicBezTo>
                      <a:pt x="5582" y="11316"/>
                      <a:pt x="5751" y="11747"/>
                      <a:pt x="5921" y="12178"/>
                    </a:cubicBezTo>
                    <a:cubicBezTo>
                      <a:pt x="6090" y="12610"/>
                      <a:pt x="6260" y="13041"/>
                      <a:pt x="6429" y="13472"/>
                    </a:cubicBezTo>
                    <a:lnTo>
                      <a:pt x="8062" y="12224"/>
                    </a:lnTo>
                    <a:lnTo>
                      <a:pt x="9255" y="10392"/>
                    </a:lnTo>
                    <a:lnTo>
                      <a:pt x="10479" y="7160"/>
                    </a:lnTo>
                    <a:lnTo>
                      <a:pt x="12185" y="8959"/>
                    </a:lnTo>
                    <a:lnTo>
                      <a:pt x="13256" y="6557"/>
                    </a:lnTo>
                    <a:lnTo>
                      <a:pt x="14480" y="3207"/>
                    </a:lnTo>
                    <a:lnTo>
                      <a:pt x="15484" y="0"/>
                    </a:lnTo>
                    <a:lnTo>
                      <a:pt x="16816" y="3764"/>
                    </a:lnTo>
                    <a:lnTo>
                      <a:pt x="18301" y="3049"/>
                    </a:lnTo>
                    <a:lnTo>
                      <a:pt x="19746" y="6934"/>
                    </a:lnTo>
                    <a:lnTo>
                      <a:pt x="21600" y="10679"/>
                    </a:lnTo>
                    <a:lnTo>
                      <a:pt x="21458" y="21600"/>
                    </a:lnTo>
                    <a:lnTo>
                      <a:pt x="118" y="21508"/>
                    </a:lnTo>
                    <a:lnTo>
                      <a:pt x="0" y="16494"/>
                    </a:lnTo>
                    <a:close/>
                  </a:path>
                </a:pathLst>
              </a:cu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419" name="Group"/>
            <p:cNvGrpSpPr/>
            <p:nvPr/>
          </p:nvGrpSpPr>
          <p:grpSpPr>
            <a:xfrm>
              <a:off x="2533" y="396945"/>
              <a:ext cx="360323" cy="358033"/>
              <a:chOff x="0" y="0"/>
              <a:chExt cx="360321" cy="358032"/>
            </a:xfrm>
          </p:grpSpPr>
          <p:pic>
            <p:nvPicPr>
              <p:cNvPr id="417" name="Image" descr="Image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380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18" name="Line"/>
              <p:cNvSpPr/>
              <p:nvPr/>
            </p:nvSpPr>
            <p:spPr>
              <a:xfrm>
                <a:off x="0" y="72284"/>
                <a:ext cx="360322" cy="223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04" y="20087"/>
                    </a:lnTo>
                    <a:lnTo>
                      <a:pt x="3587" y="18508"/>
                    </a:lnTo>
                    <a:lnTo>
                      <a:pt x="4599" y="16206"/>
                    </a:lnTo>
                    <a:cubicBezTo>
                      <a:pt x="4736" y="15881"/>
                      <a:pt x="4874" y="15555"/>
                      <a:pt x="5011" y="15230"/>
                    </a:cubicBezTo>
                    <a:cubicBezTo>
                      <a:pt x="5148" y="14905"/>
                      <a:pt x="5286" y="14579"/>
                      <a:pt x="5423" y="14254"/>
                    </a:cubicBezTo>
                    <a:cubicBezTo>
                      <a:pt x="5593" y="14819"/>
                      <a:pt x="5762" y="15384"/>
                      <a:pt x="5932" y="15948"/>
                    </a:cubicBezTo>
                    <a:cubicBezTo>
                      <a:pt x="6102" y="16513"/>
                      <a:pt x="6272" y="17078"/>
                      <a:pt x="6442" y="17643"/>
                    </a:cubicBezTo>
                    <a:lnTo>
                      <a:pt x="8078" y="16008"/>
                    </a:lnTo>
                    <a:lnTo>
                      <a:pt x="9272" y="13609"/>
                    </a:lnTo>
                    <a:lnTo>
                      <a:pt x="10499" y="9377"/>
                    </a:lnTo>
                    <a:lnTo>
                      <a:pt x="12208" y="11732"/>
                    </a:lnTo>
                    <a:lnTo>
                      <a:pt x="13281" y="8587"/>
                    </a:lnTo>
                    <a:lnTo>
                      <a:pt x="14507" y="4200"/>
                    </a:lnTo>
                    <a:lnTo>
                      <a:pt x="15513" y="0"/>
                    </a:lnTo>
                    <a:lnTo>
                      <a:pt x="16848" y="4930"/>
                    </a:lnTo>
                    <a:lnTo>
                      <a:pt x="18336" y="3993"/>
                    </a:lnTo>
                    <a:lnTo>
                      <a:pt x="19783" y="9080"/>
                    </a:lnTo>
                    <a:lnTo>
                      <a:pt x="21600" y="13583"/>
                    </a:lnTo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435" name="Group"/>
          <p:cNvGrpSpPr/>
          <p:nvPr/>
        </p:nvGrpSpPr>
        <p:grpSpPr>
          <a:xfrm>
            <a:off x="11781384" y="8382717"/>
            <a:ext cx="444501" cy="444501"/>
            <a:chOff x="0" y="0"/>
            <a:chExt cx="444500" cy="444500"/>
          </a:xfrm>
        </p:grpSpPr>
        <p:sp>
          <p:nvSpPr>
            <p:cNvPr id="421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430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422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3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4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5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6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27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28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29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431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32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33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34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441" name="Group"/>
          <p:cNvGrpSpPr/>
          <p:nvPr/>
        </p:nvGrpSpPr>
        <p:grpSpPr>
          <a:xfrm>
            <a:off x="11224224" y="8380695"/>
            <a:ext cx="448425" cy="448545"/>
            <a:chOff x="0" y="0"/>
            <a:chExt cx="448424" cy="448544"/>
          </a:xfrm>
        </p:grpSpPr>
        <p:pic>
          <p:nvPicPr>
            <p:cNvPr id="436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7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8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9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0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444" name="Group"/>
          <p:cNvGrpSpPr/>
          <p:nvPr/>
        </p:nvGrpSpPr>
        <p:grpSpPr>
          <a:xfrm>
            <a:off x="10113826" y="8380696"/>
            <a:ext cx="448425" cy="448544"/>
            <a:chOff x="0" y="0"/>
            <a:chExt cx="448424" cy="448543"/>
          </a:xfrm>
        </p:grpSpPr>
        <p:pic>
          <p:nvPicPr>
            <p:cNvPr id="442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3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447" name="Group"/>
          <p:cNvGrpSpPr/>
          <p:nvPr/>
        </p:nvGrpSpPr>
        <p:grpSpPr>
          <a:xfrm>
            <a:off x="10669024" y="8380696"/>
            <a:ext cx="448425" cy="448544"/>
            <a:chOff x="0" y="0"/>
            <a:chExt cx="448424" cy="448543"/>
          </a:xfrm>
        </p:grpSpPr>
        <p:pic>
          <p:nvPicPr>
            <p:cNvPr id="445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6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448" name="rstudio.png" descr="rstudio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2294644" y="195549"/>
            <a:ext cx="1386697" cy="16071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1337</Words>
  <Application>Microsoft Macintosh PowerPoint</Application>
  <PresentationFormat>Custom</PresentationFormat>
  <Paragraphs>173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Avenir Roman</vt:lpstr>
      <vt:lpstr>ChunkFive-Roman</vt:lpstr>
      <vt:lpstr>FontAwesome</vt:lpstr>
      <vt:lpstr>Gill Sans</vt:lpstr>
      <vt:lpstr>Helvetica</vt:lpstr>
      <vt:lpstr>Helvetica Light</vt:lpstr>
      <vt:lpstr>Helvetica Neue</vt:lpstr>
      <vt:lpstr>Menlo</vt:lpstr>
      <vt:lpstr>Source Sans Pro</vt:lpstr>
      <vt:lpstr>Source Sans Pro Light</vt:lpstr>
      <vt:lpstr>Source Sans Pro Semibold</vt:lpstr>
      <vt:lpstr>White</vt:lpstr>
      <vt:lpstr>Cranvas: : CHEAT SHEET </vt:lpstr>
      <vt:lpstr>Three Column Layout: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Misha Lisovich</cp:lastModifiedBy>
  <cp:revision>2</cp:revision>
  <dcterms:modified xsi:type="dcterms:W3CDTF">2019-08-04T22:16:07Z</dcterms:modified>
</cp:coreProperties>
</file>