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9" r:id="rId4"/>
    <p:sldId id="261" r:id="rId5"/>
    <p:sldId id="260" r:id="rId6"/>
    <p:sldId id="263" r:id="rId7"/>
    <p:sldId id="262"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46" d="100"/>
          <a:sy n="46" d="100"/>
        </p:scale>
        <p:origin x="67" y="9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73EDC07-6819-4C81-931E-F51D9CC5607F}" type="datetimeFigureOut">
              <a:rPr lang="en-ZA" smtClean="0"/>
              <a:t>2019/11/18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9CE6134-8DF3-4273-B3E4-8542E63033EF}" type="slidenum">
              <a:rPr lang="en-ZA" smtClean="0"/>
              <a:t>‹#›</a:t>
            </a:fld>
            <a:endParaRPr lang="en-Z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9876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EDC07-6819-4C81-931E-F51D9CC5607F}" type="datetimeFigureOut">
              <a:rPr lang="en-ZA" smtClean="0"/>
              <a:t>2019/11/18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9CE6134-8DF3-4273-B3E4-8542E63033EF}" type="slidenum">
              <a:rPr lang="en-ZA" smtClean="0"/>
              <a:t>‹#›</a:t>
            </a:fld>
            <a:endParaRPr lang="en-ZA"/>
          </a:p>
        </p:txBody>
      </p:sp>
    </p:spTree>
    <p:extLst>
      <p:ext uri="{BB962C8B-B14F-4D97-AF65-F5344CB8AC3E}">
        <p14:creationId xmlns:p14="http://schemas.microsoft.com/office/powerpoint/2010/main" val="3999211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EDC07-6819-4C81-931E-F51D9CC5607F}" type="datetimeFigureOut">
              <a:rPr lang="en-ZA" smtClean="0"/>
              <a:t>2019/11/18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9CE6134-8DF3-4273-B3E4-8542E63033EF}" type="slidenum">
              <a:rPr lang="en-ZA" smtClean="0"/>
              <a:t>‹#›</a:t>
            </a:fld>
            <a:endParaRPr lang="en-ZA"/>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87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EDC07-6819-4C81-931E-F51D9CC5607F}" type="datetimeFigureOut">
              <a:rPr lang="en-ZA" smtClean="0"/>
              <a:t>2019/11/18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9CE6134-8DF3-4273-B3E4-8542E63033EF}" type="slidenum">
              <a:rPr lang="en-ZA" smtClean="0"/>
              <a:t>‹#›</a:t>
            </a:fld>
            <a:endParaRPr lang="en-ZA"/>
          </a:p>
        </p:txBody>
      </p:sp>
    </p:spTree>
    <p:extLst>
      <p:ext uri="{BB962C8B-B14F-4D97-AF65-F5344CB8AC3E}">
        <p14:creationId xmlns:p14="http://schemas.microsoft.com/office/powerpoint/2010/main" val="1635857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3EDC07-6819-4C81-931E-F51D9CC5607F}" type="datetimeFigureOut">
              <a:rPr lang="en-ZA" smtClean="0"/>
              <a:t>2019/11/18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9CE6134-8DF3-4273-B3E4-8542E63033EF}" type="slidenum">
              <a:rPr lang="en-ZA" smtClean="0"/>
              <a:t>‹#›</a:t>
            </a:fld>
            <a:endParaRPr lang="en-Z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1423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EDC07-6819-4C81-931E-F51D9CC5607F}" type="datetimeFigureOut">
              <a:rPr lang="en-ZA" smtClean="0"/>
              <a:t>2019/11/18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9CE6134-8DF3-4273-B3E4-8542E63033EF}" type="slidenum">
              <a:rPr lang="en-ZA" smtClean="0"/>
              <a:t>‹#›</a:t>
            </a:fld>
            <a:endParaRPr lang="en-ZA"/>
          </a:p>
        </p:txBody>
      </p:sp>
    </p:spTree>
    <p:extLst>
      <p:ext uri="{BB962C8B-B14F-4D97-AF65-F5344CB8AC3E}">
        <p14:creationId xmlns:p14="http://schemas.microsoft.com/office/powerpoint/2010/main" val="2140101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3EDC07-6819-4C81-931E-F51D9CC5607F}" type="datetimeFigureOut">
              <a:rPr lang="en-ZA" smtClean="0"/>
              <a:t>2019/11/18</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89CE6134-8DF3-4273-B3E4-8542E63033EF}" type="slidenum">
              <a:rPr lang="en-ZA" smtClean="0"/>
              <a:t>‹#›</a:t>
            </a:fld>
            <a:endParaRPr lang="en-ZA"/>
          </a:p>
        </p:txBody>
      </p:sp>
    </p:spTree>
    <p:extLst>
      <p:ext uri="{BB962C8B-B14F-4D97-AF65-F5344CB8AC3E}">
        <p14:creationId xmlns:p14="http://schemas.microsoft.com/office/powerpoint/2010/main" val="2974465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3EDC07-6819-4C81-931E-F51D9CC5607F}" type="datetimeFigureOut">
              <a:rPr lang="en-ZA" smtClean="0"/>
              <a:t>2019/11/18</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89CE6134-8DF3-4273-B3E4-8542E63033EF}" type="slidenum">
              <a:rPr lang="en-ZA" smtClean="0"/>
              <a:t>‹#›</a:t>
            </a:fld>
            <a:endParaRPr lang="en-ZA"/>
          </a:p>
        </p:txBody>
      </p:sp>
    </p:spTree>
    <p:extLst>
      <p:ext uri="{BB962C8B-B14F-4D97-AF65-F5344CB8AC3E}">
        <p14:creationId xmlns:p14="http://schemas.microsoft.com/office/powerpoint/2010/main" val="3970366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3EDC07-6819-4C81-931E-F51D9CC5607F}" type="datetimeFigureOut">
              <a:rPr lang="en-ZA" smtClean="0"/>
              <a:t>2019/11/18</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89CE6134-8DF3-4273-B3E4-8542E63033EF}" type="slidenum">
              <a:rPr lang="en-ZA" smtClean="0"/>
              <a:t>‹#›</a:t>
            </a:fld>
            <a:endParaRPr lang="en-ZA"/>
          </a:p>
        </p:txBody>
      </p:sp>
    </p:spTree>
    <p:extLst>
      <p:ext uri="{BB962C8B-B14F-4D97-AF65-F5344CB8AC3E}">
        <p14:creationId xmlns:p14="http://schemas.microsoft.com/office/powerpoint/2010/main" val="2054106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73EDC07-6819-4C81-931E-F51D9CC5607F}" type="datetimeFigureOut">
              <a:rPr lang="en-ZA" smtClean="0"/>
              <a:t>2019/11/18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9CE6134-8DF3-4273-B3E4-8542E63033EF}" type="slidenum">
              <a:rPr lang="en-ZA" smtClean="0"/>
              <a:t>‹#›</a:t>
            </a:fld>
            <a:endParaRPr lang="en-ZA"/>
          </a:p>
        </p:txBody>
      </p:sp>
    </p:spTree>
    <p:extLst>
      <p:ext uri="{BB962C8B-B14F-4D97-AF65-F5344CB8AC3E}">
        <p14:creationId xmlns:p14="http://schemas.microsoft.com/office/powerpoint/2010/main" val="959912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73EDC07-6819-4C81-931E-F51D9CC5607F}" type="datetimeFigureOut">
              <a:rPr lang="en-ZA" smtClean="0"/>
              <a:t>2019/11/18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9CE6134-8DF3-4273-B3E4-8542E63033EF}" type="slidenum">
              <a:rPr lang="en-ZA" smtClean="0"/>
              <a:t>‹#›</a:t>
            </a:fld>
            <a:endParaRPr lang="en-ZA"/>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1405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73EDC07-6819-4C81-931E-F51D9CC5607F}" type="datetimeFigureOut">
              <a:rPr lang="en-ZA" smtClean="0"/>
              <a:t>2019/11/18</a:t>
            </a:fld>
            <a:endParaRPr lang="en-ZA"/>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ZA"/>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9CE6134-8DF3-4273-B3E4-8542E63033EF}" type="slidenum">
              <a:rPr lang="en-ZA" smtClean="0"/>
              <a:t>‹#›</a:t>
            </a:fld>
            <a:endParaRPr lang="en-ZA"/>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36472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st_of_London_boroughs" TargetMode="External"/><Relationship Id="rId2" Type="http://schemas.openxmlformats.org/officeDocument/2006/relationships/hyperlink" Target="https://www.kaggle.com/jboysen/london-cri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48597-3EAF-4624-BB58-54D1C1CA0A78}"/>
              </a:ext>
            </a:extLst>
          </p:cNvPr>
          <p:cNvSpPr>
            <a:spLocks noGrp="1"/>
          </p:cNvSpPr>
          <p:nvPr>
            <p:ph type="ctrTitle"/>
          </p:nvPr>
        </p:nvSpPr>
        <p:spPr/>
        <p:txBody>
          <a:bodyPr>
            <a:normAutofit/>
          </a:bodyPr>
          <a:lstStyle/>
          <a:p>
            <a:r>
              <a:rPr lang="en-ZA" sz="2800" dirty="0">
                <a:latin typeface="Arial Black" panose="020B0A04020102020204" pitchFamily="34" charset="0"/>
              </a:rPr>
              <a:t>The Battle of The Neighbourhoods</a:t>
            </a:r>
          </a:p>
        </p:txBody>
      </p:sp>
      <p:sp>
        <p:nvSpPr>
          <p:cNvPr id="3" name="Subtitle 2">
            <a:extLst>
              <a:ext uri="{FF2B5EF4-FFF2-40B4-BE49-F238E27FC236}">
                <a16:creationId xmlns:a16="http://schemas.microsoft.com/office/drawing/2014/main" id="{00D8875A-8D43-4898-B4B6-D061A5FBB04C}"/>
              </a:ext>
            </a:extLst>
          </p:cNvPr>
          <p:cNvSpPr>
            <a:spLocks noGrp="1"/>
          </p:cNvSpPr>
          <p:nvPr>
            <p:ph type="subTitle" idx="1"/>
          </p:nvPr>
        </p:nvSpPr>
        <p:spPr/>
        <p:txBody>
          <a:bodyPr/>
          <a:lstStyle/>
          <a:p>
            <a:r>
              <a:rPr lang="en-ZA" dirty="0"/>
              <a:t>BY Mulaedza Mathoho</a:t>
            </a:r>
          </a:p>
        </p:txBody>
      </p:sp>
    </p:spTree>
    <p:extLst>
      <p:ext uri="{BB962C8B-B14F-4D97-AF65-F5344CB8AC3E}">
        <p14:creationId xmlns:p14="http://schemas.microsoft.com/office/powerpoint/2010/main" val="178820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82A4D2-E046-463E-AA35-8E80C402A07D}"/>
              </a:ext>
            </a:extLst>
          </p:cNvPr>
          <p:cNvSpPr>
            <a:spLocks noGrp="1"/>
          </p:cNvSpPr>
          <p:nvPr>
            <p:ph idx="1"/>
          </p:nvPr>
        </p:nvSpPr>
        <p:spPr>
          <a:xfrm>
            <a:off x="1024128" y="681644"/>
            <a:ext cx="9720073" cy="5627716"/>
          </a:xfrm>
        </p:spPr>
        <p:txBody>
          <a:bodyPr/>
          <a:lstStyle/>
          <a:p>
            <a:r>
              <a:rPr lang="en-ZA" sz="2400" b="1" dirty="0"/>
              <a:t>Modelling </a:t>
            </a:r>
            <a:r>
              <a:rPr lang="en-ZA" dirty="0"/>
              <a:t>: </a:t>
            </a:r>
          </a:p>
          <a:p>
            <a:r>
              <a:rPr lang="en-ZA" dirty="0"/>
              <a:t>Using the final dataset containing the neighbourhoods in Kingston upon Thames, this were the goals achieved:</a:t>
            </a:r>
          </a:p>
          <a:p>
            <a:pPr marL="251460" lvl="0" indent="-342900">
              <a:lnSpc>
                <a:spcPct val="100000"/>
              </a:lnSpc>
              <a:spcBef>
                <a:spcPts val="0"/>
              </a:spcBef>
              <a:spcAft>
                <a:spcPts val="0"/>
              </a:spcAft>
              <a:buFont typeface="Wingdings" panose="05000000000000000000" pitchFamily="2" charset="2"/>
              <a:buChar char="v"/>
            </a:pPr>
            <a:r>
              <a:rPr lang="en-ZA" dirty="0"/>
              <a:t>Finding all the venues within a 500-meter radius of each neighbourhood.</a:t>
            </a:r>
          </a:p>
          <a:p>
            <a:pPr marL="251460" lvl="0" indent="-342900">
              <a:lnSpc>
                <a:spcPct val="100000"/>
              </a:lnSpc>
              <a:spcBef>
                <a:spcPts val="0"/>
              </a:spcBef>
              <a:spcAft>
                <a:spcPts val="0"/>
              </a:spcAft>
              <a:buFont typeface="Wingdings" panose="05000000000000000000" pitchFamily="2" charset="2"/>
              <a:buChar char="v"/>
            </a:pPr>
            <a:r>
              <a:rPr lang="en-ZA" dirty="0"/>
              <a:t>Perform one hot encoding on the venues data.</a:t>
            </a:r>
          </a:p>
          <a:p>
            <a:pPr marL="251460" lvl="0" indent="-342900">
              <a:lnSpc>
                <a:spcPct val="100000"/>
              </a:lnSpc>
              <a:spcBef>
                <a:spcPts val="0"/>
              </a:spcBef>
              <a:spcAft>
                <a:spcPts val="0"/>
              </a:spcAft>
              <a:buFont typeface="Wingdings" panose="05000000000000000000" pitchFamily="2" charset="2"/>
              <a:buChar char="v"/>
            </a:pPr>
            <a:r>
              <a:rPr lang="en-ZA" dirty="0"/>
              <a:t>Grouping the venues by the neighbourhood and calculating their mean.</a:t>
            </a:r>
          </a:p>
          <a:p>
            <a:pPr marL="251460" lvl="0" indent="-342900">
              <a:lnSpc>
                <a:spcPct val="100000"/>
              </a:lnSpc>
              <a:spcBef>
                <a:spcPts val="0"/>
              </a:spcBef>
              <a:spcAft>
                <a:spcPts val="0"/>
              </a:spcAft>
              <a:buFont typeface="Wingdings" panose="05000000000000000000" pitchFamily="2" charset="2"/>
              <a:buChar char="v"/>
            </a:pPr>
            <a:r>
              <a:rPr lang="en-ZA" dirty="0"/>
              <a:t>Performing a K-means clustering (Defining K = 5)</a:t>
            </a:r>
          </a:p>
          <a:p>
            <a:pPr marL="0" lvl="0" indent="0">
              <a:lnSpc>
                <a:spcPct val="100000"/>
              </a:lnSpc>
              <a:spcBef>
                <a:spcPts val="0"/>
              </a:spcBef>
              <a:spcAft>
                <a:spcPts val="0"/>
              </a:spcAft>
              <a:buNone/>
            </a:pPr>
            <a:endParaRPr lang="en-ZA" dirty="0"/>
          </a:p>
          <a:p>
            <a:endParaRPr lang="en-ZA" dirty="0"/>
          </a:p>
        </p:txBody>
      </p:sp>
      <p:pic>
        <p:nvPicPr>
          <p:cNvPr id="4" name="Picture 3">
            <a:extLst>
              <a:ext uri="{FF2B5EF4-FFF2-40B4-BE49-F238E27FC236}">
                <a16:creationId xmlns:a16="http://schemas.microsoft.com/office/drawing/2014/main" id="{35C5B051-5617-44A5-A677-E79CEFF6E6B1}"/>
              </a:ext>
            </a:extLst>
          </p:cNvPr>
          <p:cNvPicPr/>
          <p:nvPr/>
        </p:nvPicPr>
        <p:blipFill>
          <a:blip r:embed="rId2"/>
          <a:stretch>
            <a:fillRect/>
          </a:stretch>
        </p:blipFill>
        <p:spPr>
          <a:xfrm>
            <a:off x="1580624" y="3362498"/>
            <a:ext cx="8607079" cy="2813858"/>
          </a:xfrm>
          <a:prstGeom prst="rect">
            <a:avLst/>
          </a:prstGeom>
        </p:spPr>
      </p:pic>
    </p:spTree>
    <p:extLst>
      <p:ext uri="{BB962C8B-B14F-4D97-AF65-F5344CB8AC3E}">
        <p14:creationId xmlns:p14="http://schemas.microsoft.com/office/powerpoint/2010/main" val="542034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2EBB0-6AAD-4139-BEFE-D255532E9B89}"/>
              </a:ext>
            </a:extLst>
          </p:cNvPr>
          <p:cNvSpPr>
            <a:spLocks noGrp="1"/>
          </p:cNvSpPr>
          <p:nvPr>
            <p:ph type="title"/>
          </p:nvPr>
        </p:nvSpPr>
        <p:spPr/>
        <p:txBody>
          <a:bodyPr/>
          <a:lstStyle/>
          <a:p>
            <a:r>
              <a:rPr lang="en-ZA" dirty="0"/>
              <a:t>Results</a:t>
            </a:r>
          </a:p>
        </p:txBody>
      </p:sp>
      <p:sp>
        <p:nvSpPr>
          <p:cNvPr id="3" name="Content Placeholder 2">
            <a:extLst>
              <a:ext uri="{FF2B5EF4-FFF2-40B4-BE49-F238E27FC236}">
                <a16:creationId xmlns:a16="http://schemas.microsoft.com/office/drawing/2014/main" id="{B0EA4BD2-43C0-497F-8F14-BC08E560C9B2}"/>
              </a:ext>
            </a:extLst>
          </p:cNvPr>
          <p:cNvSpPr>
            <a:spLocks noGrp="1"/>
          </p:cNvSpPr>
          <p:nvPr>
            <p:ph idx="1"/>
          </p:nvPr>
        </p:nvSpPr>
        <p:spPr>
          <a:xfrm>
            <a:off x="1024128" y="1753985"/>
            <a:ext cx="9720073" cy="4813069"/>
          </a:xfrm>
        </p:spPr>
        <p:txBody>
          <a:bodyPr/>
          <a:lstStyle/>
          <a:p>
            <a:pPr algn="just"/>
            <a:r>
              <a:rPr lang="en-ZA" dirty="0"/>
              <a:t>We can access each cluster after running the K-means clustering. This is done to see which neighbourhoods were assigned to each of the 5 clusters. The cluster visualization was obtained using the folium library.</a:t>
            </a:r>
          </a:p>
          <a:p>
            <a:pPr algn="just"/>
            <a:endParaRPr lang="en-ZA" dirty="0"/>
          </a:p>
        </p:txBody>
      </p:sp>
      <p:pic>
        <p:nvPicPr>
          <p:cNvPr id="4" name="Picture 3">
            <a:extLst>
              <a:ext uri="{FF2B5EF4-FFF2-40B4-BE49-F238E27FC236}">
                <a16:creationId xmlns:a16="http://schemas.microsoft.com/office/drawing/2014/main" id="{1EBAABA4-3FBB-4D04-A0A2-625BDC1E790B}"/>
              </a:ext>
            </a:extLst>
          </p:cNvPr>
          <p:cNvPicPr/>
          <p:nvPr/>
        </p:nvPicPr>
        <p:blipFill rotWithShape="1">
          <a:blip r:embed="rId2"/>
          <a:srcRect b="14238"/>
          <a:stretch/>
        </p:blipFill>
        <p:spPr>
          <a:xfrm>
            <a:off x="2706462" y="2752079"/>
            <a:ext cx="6757134" cy="3604558"/>
          </a:xfrm>
          <a:prstGeom prst="rect">
            <a:avLst/>
          </a:prstGeom>
        </p:spPr>
      </p:pic>
    </p:spTree>
    <p:extLst>
      <p:ext uri="{BB962C8B-B14F-4D97-AF65-F5344CB8AC3E}">
        <p14:creationId xmlns:p14="http://schemas.microsoft.com/office/powerpoint/2010/main" val="323575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31402-06DA-4F67-8FA9-64E6292FC763}"/>
              </a:ext>
            </a:extLst>
          </p:cNvPr>
          <p:cNvSpPr>
            <a:spLocks noGrp="1"/>
          </p:cNvSpPr>
          <p:nvPr>
            <p:ph type="title"/>
          </p:nvPr>
        </p:nvSpPr>
        <p:spPr>
          <a:xfrm>
            <a:off x="1024128" y="585216"/>
            <a:ext cx="9720072" cy="678319"/>
          </a:xfrm>
        </p:spPr>
        <p:txBody>
          <a:bodyPr>
            <a:normAutofit/>
          </a:bodyPr>
          <a:lstStyle/>
          <a:p>
            <a:r>
              <a:rPr lang="en-ZA" sz="3200" dirty="0"/>
              <a:t>Clusters</a:t>
            </a:r>
          </a:p>
        </p:txBody>
      </p:sp>
      <p:sp>
        <p:nvSpPr>
          <p:cNvPr id="3" name="Content Placeholder 2">
            <a:extLst>
              <a:ext uri="{FF2B5EF4-FFF2-40B4-BE49-F238E27FC236}">
                <a16:creationId xmlns:a16="http://schemas.microsoft.com/office/drawing/2014/main" id="{DB3E8BCB-5D98-43F3-8DA8-64D1DDDEBB40}"/>
              </a:ext>
            </a:extLst>
          </p:cNvPr>
          <p:cNvSpPr>
            <a:spLocks noGrp="1"/>
          </p:cNvSpPr>
          <p:nvPr>
            <p:ph idx="1"/>
          </p:nvPr>
        </p:nvSpPr>
        <p:spPr>
          <a:xfrm>
            <a:off x="1024128" y="1263535"/>
            <a:ext cx="9720073" cy="5045825"/>
          </a:xfrm>
        </p:spPr>
        <p:txBody>
          <a:bodyPr/>
          <a:lstStyle/>
          <a:p>
            <a:r>
              <a:rPr lang="en-ZA" b="1" dirty="0"/>
              <a:t>Cluster 1</a:t>
            </a:r>
            <a:r>
              <a:rPr lang="en-ZA" dirty="0"/>
              <a:t>: The cluster one is the second biggest cluster with 3 of the 15 neighbourhoods in the borough Kingston upon Thames. Upon closely examining these neighbourhoods we can see that the most common venues in these neighbourhoods are Restaurants, Pubs, Cafe, Supermarkets, and stores.</a:t>
            </a:r>
          </a:p>
          <a:p>
            <a:endParaRPr lang="en-ZA" dirty="0"/>
          </a:p>
        </p:txBody>
      </p:sp>
      <p:pic>
        <p:nvPicPr>
          <p:cNvPr id="4" name="Picture 3">
            <a:extLst>
              <a:ext uri="{FF2B5EF4-FFF2-40B4-BE49-F238E27FC236}">
                <a16:creationId xmlns:a16="http://schemas.microsoft.com/office/drawing/2014/main" id="{E480578D-AA24-419F-A4D4-22437FCF745E}"/>
              </a:ext>
            </a:extLst>
          </p:cNvPr>
          <p:cNvPicPr/>
          <p:nvPr/>
        </p:nvPicPr>
        <p:blipFill>
          <a:blip r:embed="rId2"/>
          <a:stretch>
            <a:fillRect/>
          </a:stretch>
        </p:blipFill>
        <p:spPr>
          <a:xfrm>
            <a:off x="1663752" y="2942705"/>
            <a:ext cx="8440823" cy="2917767"/>
          </a:xfrm>
          <a:prstGeom prst="rect">
            <a:avLst/>
          </a:prstGeom>
        </p:spPr>
      </p:pic>
    </p:spTree>
    <p:extLst>
      <p:ext uri="{BB962C8B-B14F-4D97-AF65-F5344CB8AC3E}">
        <p14:creationId xmlns:p14="http://schemas.microsoft.com/office/powerpoint/2010/main" val="1725106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E67D36-A7EB-473E-B542-1F30851F28D6}"/>
              </a:ext>
            </a:extLst>
          </p:cNvPr>
          <p:cNvSpPr>
            <a:spLocks noGrp="1"/>
          </p:cNvSpPr>
          <p:nvPr>
            <p:ph idx="1"/>
          </p:nvPr>
        </p:nvSpPr>
        <p:spPr>
          <a:xfrm>
            <a:off x="1024128" y="864524"/>
            <a:ext cx="9720073" cy="5627716"/>
          </a:xfrm>
        </p:spPr>
        <p:txBody>
          <a:bodyPr/>
          <a:lstStyle/>
          <a:p>
            <a:r>
              <a:rPr lang="en-ZA" b="1" dirty="0"/>
              <a:t>Cluster 2</a:t>
            </a:r>
            <a:r>
              <a:rPr lang="en-ZA" dirty="0"/>
              <a:t>: The second cluster has one neighbourhood which consists of Venues such as store, wine shops and markets.</a:t>
            </a:r>
          </a:p>
          <a:p>
            <a:endParaRPr lang="en-ZA" dirty="0"/>
          </a:p>
        </p:txBody>
      </p:sp>
      <p:pic>
        <p:nvPicPr>
          <p:cNvPr id="4" name="Picture 3">
            <a:extLst>
              <a:ext uri="{FF2B5EF4-FFF2-40B4-BE49-F238E27FC236}">
                <a16:creationId xmlns:a16="http://schemas.microsoft.com/office/drawing/2014/main" id="{73D7EA8B-C62E-4EA7-9FDD-9576304CDA33}"/>
              </a:ext>
            </a:extLst>
          </p:cNvPr>
          <p:cNvPicPr/>
          <p:nvPr/>
        </p:nvPicPr>
        <p:blipFill>
          <a:blip r:embed="rId2"/>
          <a:stretch>
            <a:fillRect/>
          </a:stretch>
        </p:blipFill>
        <p:spPr>
          <a:xfrm>
            <a:off x="1024128" y="2802326"/>
            <a:ext cx="9459134" cy="2117870"/>
          </a:xfrm>
          <a:prstGeom prst="rect">
            <a:avLst/>
          </a:prstGeom>
        </p:spPr>
      </p:pic>
    </p:spTree>
    <p:extLst>
      <p:ext uri="{BB962C8B-B14F-4D97-AF65-F5344CB8AC3E}">
        <p14:creationId xmlns:p14="http://schemas.microsoft.com/office/powerpoint/2010/main" val="4258777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139E61-D63B-45E8-8AA5-6DC0661FC2F2}"/>
              </a:ext>
            </a:extLst>
          </p:cNvPr>
          <p:cNvSpPr>
            <a:spLocks noGrp="1"/>
          </p:cNvSpPr>
          <p:nvPr>
            <p:ph idx="1"/>
          </p:nvPr>
        </p:nvSpPr>
        <p:spPr>
          <a:xfrm>
            <a:off x="1007501" y="814648"/>
            <a:ext cx="9720073" cy="4680065"/>
          </a:xfrm>
        </p:spPr>
        <p:txBody>
          <a:bodyPr/>
          <a:lstStyle/>
          <a:p>
            <a:r>
              <a:rPr lang="en-ZA" b="1" dirty="0"/>
              <a:t>Cluster 3 </a:t>
            </a:r>
            <a:r>
              <a:rPr lang="en-ZA" dirty="0"/>
              <a:t>: The third cluster has Six neighbourhoods, making it the largest cluster, it consists of  Venues such as Pubs, Restaurants, Stores and Wine shops.</a:t>
            </a:r>
          </a:p>
          <a:p>
            <a:endParaRPr lang="en-ZA" dirty="0"/>
          </a:p>
        </p:txBody>
      </p:sp>
      <p:pic>
        <p:nvPicPr>
          <p:cNvPr id="4" name="Picture 3">
            <a:extLst>
              <a:ext uri="{FF2B5EF4-FFF2-40B4-BE49-F238E27FC236}">
                <a16:creationId xmlns:a16="http://schemas.microsoft.com/office/drawing/2014/main" id="{C5D40363-986D-425A-91D8-308DDB91100C}"/>
              </a:ext>
            </a:extLst>
          </p:cNvPr>
          <p:cNvPicPr/>
          <p:nvPr/>
        </p:nvPicPr>
        <p:blipFill>
          <a:blip r:embed="rId2"/>
          <a:stretch>
            <a:fillRect/>
          </a:stretch>
        </p:blipFill>
        <p:spPr>
          <a:xfrm>
            <a:off x="1414370" y="1883466"/>
            <a:ext cx="8906337" cy="4716839"/>
          </a:xfrm>
          <a:prstGeom prst="rect">
            <a:avLst/>
          </a:prstGeom>
        </p:spPr>
      </p:pic>
    </p:spTree>
    <p:extLst>
      <p:ext uri="{BB962C8B-B14F-4D97-AF65-F5344CB8AC3E}">
        <p14:creationId xmlns:p14="http://schemas.microsoft.com/office/powerpoint/2010/main" val="4080005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0DCCCD-CAE8-42F4-ADE0-237706B00116}"/>
              </a:ext>
            </a:extLst>
          </p:cNvPr>
          <p:cNvSpPr>
            <a:spLocks noGrp="1"/>
          </p:cNvSpPr>
          <p:nvPr>
            <p:ph idx="1"/>
          </p:nvPr>
        </p:nvSpPr>
        <p:spPr>
          <a:xfrm>
            <a:off x="1038299" y="847899"/>
            <a:ext cx="9720073" cy="5511338"/>
          </a:xfrm>
        </p:spPr>
        <p:txBody>
          <a:bodyPr/>
          <a:lstStyle/>
          <a:p>
            <a:r>
              <a:rPr lang="en-ZA" b="1" dirty="0"/>
              <a:t>Cluster 4 </a:t>
            </a:r>
            <a:r>
              <a:rPr lang="en-ZA" dirty="0"/>
              <a:t>: The fourth cluster has three neighbourhoods in it, these neighbourhoods have common venues such as Parks, Soccer fields, Train </a:t>
            </a:r>
            <a:r>
              <a:rPr lang="en-ZA" dirty="0" err="1"/>
              <a:t>stations,Stores,etc</a:t>
            </a:r>
            <a:r>
              <a:rPr lang="en-ZA" dirty="0"/>
              <a:t>.</a:t>
            </a:r>
          </a:p>
          <a:p>
            <a:endParaRPr lang="en-ZA" dirty="0"/>
          </a:p>
        </p:txBody>
      </p:sp>
      <p:pic>
        <p:nvPicPr>
          <p:cNvPr id="4" name="Picture 3">
            <a:extLst>
              <a:ext uri="{FF2B5EF4-FFF2-40B4-BE49-F238E27FC236}">
                <a16:creationId xmlns:a16="http://schemas.microsoft.com/office/drawing/2014/main" id="{714AE51B-1F91-4777-9F71-ED9AD2364101}"/>
              </a:ext>
            </a:extLst>
          </p:cNvPr>
          <p:cNvPicPr/>
          <p:nvPr/>
        </p:nvPicPr>
        <p:blipFill>
          <a:blip r:embed="rId2"/>
          <a:stretch>
            <a:fillRect/>
          </a:stretch>
        </p:blipFill>
        <p:spPr>
          <a:xfrm>
            <a:off x="881147" y="1907742"/>
            <a:ext cx="10034375" cy="3836353"/>
          </a:xfrm>
          <a:prstGeom prst="rect">
            <a:avLst/>
          </a:prstGeom>
        </p:spPr>
      </p:pic>
    </p:spTree>
    <p:extLst>
      <p:ext uri="{BB962C8B-B14F-4D97-AF65-F5344CB8AC3E}">
        <p14:creationId xmlns:p14="http://schemas.microsoft.com/office/powerpoint/2010/main" val="1527593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22FAD8-AACE-42C9-A811-5C69DE8FEA78}"/>
              </a:ext>
            </a:extLst>
          </p:cNvPr>
          <p:cNvSpPr>
            <a:spLocks noGrp="1"/>
          </p:cNvSpPr>
          <p:nvPr>
            <p:ph idx="1"/>
          </p:nvPr>
        </p:nvSpPr>
        <p:spPr>
          <a:xfrm>
            <a:off x="1024127" y="897774"/>
            <a:ext cx="9720073" cy="5710844"/>
          </a:xfrm>
        </p:spPr>
        <p:txBody>
          <a:bodyPr/>
          <a:lstStyle/>
          <a:p>
            <a:r>
              <a:rPr lang="en-ZA" b="1" dirty="0"/>
              <a:t>Cluster 5 </a:t>
            </a:r>
            <a:r>
              <a:rPr lang="en-ZA" dirty="0"/>
              <a:t>: The fifth cluster has one neighbourhood which consists of Venues such as Park, Gym/Fitness </a:t>
            </a:r>
            <a:r>
              <a:rPr lang="en-ZA" dirty="0" err="1"/>
              <a:t>Center,Electonic</a:t>
            </a:r>
            <a:r>
              <a:rPr lang="en-ZA" dirty="0"/>
              <a:t> </a:t>
            </a:r>
            <a:r>
              <a:rPr lang="en-ZA" dirty="0" err="1"/>
              <a:t>store,etc</a:t>
            </a:r>
            <a:r>
              <a:rPr lang="en-ZA" dirty="0"/>
              <a:t>.</a:t>
            </a:r>
          </a:p>
          <a:p>
            <a:endParaRPr lang="en-ZA" dirty="0"/>
          </a:p>
          <a:p>
            <a:endParaRPr lang="en-ZA" dirty="0"/>
          </a:p>
        </p:txBody>
      </p:sp>
      <p:pic>
        <p:nvPicPr>
          <p:cNvPr id="4" name="Picture 3">
            <a:extLst>
              <a:ext uri="{FF2B5EF4-FFF2-40B4-BE49-F238E27FC236}">
                <a16:creationId xmlns:a16="http://schemas.microsoft.com/office/drawing/2014/main" id="{873DA146-003B-4601-AE07-E54BEF759509}"/>
              </a:ext>
            </a:extLst>
          </p:cNvPr>
          <p:cNvPicPr/>
          <p:nvPr/>
        </p:nvPicPr>
        <p:blipFill>
          <a:blip r:embed="rId2"/>
          <a:stretch>
            <a:fillRect/>
          </a:stretch>
        </p:blipFill>
        <p:spPr>
          <a:xfrm>
            <a:off x="1024127" y="2532496"/>
            <a:ext cx="10331057" cy="2056130"/>
          </a:xfrm>
          <a:prstGeom prst="rect">
            <a:avLst/>
          </a:prstGeom>
        </p:spPr>
      </p:pic>
    </p:spTree>
    <p:extLst>
      <p:ext uri="{BB962C8B-B14F-4D97-AF65-F5344CB8AC3E}">
        <p14:creationId xmlns:p14="http://schemas.microsoft.com/office/powerpoint/2010/main" val="719575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A28F9-6B1D-4BA5-98D0-EFDD253D1E37}"/>
              </a:ext>
            </a:extLst>
          </p:cNvPr>
          <p:cNvSpPr>
            <a:spLocks noGrp="1"/>
          </p:cNvSpPr>
          <p:nvPr>
            <p:ph type="title"/>
          </p:nvPr>
        </p:nvSpPr>
        <p:spPr/>
        <p:txBody>
          <a:bodyPr/>
          <a:lstStyle/>
          <a:p>
            <a:r>
              <a:rPr lang="en-ZA" dirty="0"/>
              <a:t>Discussion</a:t>
            </a:r>
          </a:p>
        </p:txBody>
      </p:sp>
      <p:sp>
        <p:nvSpPr>
          <p:cNvPr id="3" name="Content Placeholder 2">
            <a:extLst>
              <a:ext uri="{FF2B5EF4-FFF2-40B4-BE49-F238E27FC236}">
                <a16:creationId xmlns:a16="http://schemas.microsoft.com/office/drawing/2014/main" id="{FDB2C335-0CFF-4EBE-8CC5-68C67D10D8E3}"/>
              </a:ext>
            </a:extLst>
          </p:cNvPr>
          <p:cNvSpPr>
            <a:spLocks noGrp="1"/>
          </p:cNvSpPr>
          <p:nvPr>
            <p:ph idx="1"/>
          </p:nvPr>
        </p:nvSpPr>
        <p:spPr/>
        <p:txBody>
          <a:bodyPr/>
          <a:lstStyle/>
          <a:p>
            <a:pPr algn="just">
              <a:buFont typeface="Wingdings" panose="05000000000000000000" pitchFamily="2" charset="2"/>
              <a:buChar char="v"/>
            </a:pPr>
            <a:r>
              <a:rPr lang="en-ZA" dirty="0"/>
              <a:t>The aim of this project is to help people who want to relocate to the safest borough in London, expats can choose the neighbourhoods to which they want to relocate based on the most common venues in it. </a:t>
            </a:r>
          </a:p>
          <a:p>
            <a:pPr algn="just">
              <a:buFont typeface="Wingdings" panose="05000000000000000000" pitchFamily="2" charset="2"/>
              <a:buChar char="v"/>
            </a:pPr>
            <a:r>
              <a:rPr lang="en-ZA" dirty="0"/>
              <a:t>if a person is looking for a neighbourhood with good connectivity and public transportation we can see that Clusters 3 and 4 have Train stations and Bus stops as the most common venues. If a person is looking for a neighbourhood with stores and restaurants in a close proximity then the neighbourhoods in the first cluster is suitable.</a:t>
            </a:r>
          </a:p>
          <a:p>
            <a:pPr algn="just">
              <a:buFont typeface="Wingdings" panose="05000000000000000000" pitchFamily="2" charset="2"/>
              <a:buChar char="v"/>
            </a:pPr>
            <a:r>
              <a:rPr lang="en-ZA" dirty="0"/>
              <a:t>For a family I feel that the neighbourhoods in Cluster 4 are more suitable dues to the common venues in that cluster, these neighbourhoods have common venues such as Parks, Gym/Fitness </a:t>
            </a:r>
            <a:r>
              <a:rPr lang="en-ZA" dirty="0" err="1"/>
              <a:t>centers</a:t>
            </a:r>
            <a:r>
              <a:rPr lang="en-ZA" dirty="0"/>
              <a:t>, Bus Stops, Restaurants, Electronics Stores and Soccer fields which is ideal for a family.</a:t>
            </a:r>
          </a:p>
          <a:p>
            <a:endParaRPr lang="en-ZA" dirty="0"/>
          </a:p>
        </p:txBody>
      </p:sp>
    </p:spTree>
    <p:extLst>
      <p:ext uri="{BB962C8B-B14F-4D97-AF65-F5344CB8AC3E}">
        <p14:creationId xmlns:p14="http://schemas.microsoft.com/office/powerpoint/2010/main" val="4058460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A28F9-6B1D-4BA5-98D0-EFDD253D1E37}"/>
              </a:ext>
            </a:extLst>
          </p:cNvPr>
          <p:cNvSpPr>
            <a:spLocks noGrp="1"/>
          </p:cNvSpPr>
          <p:nvPr>
            <p:ph type="title"/>
          </p:nvPr>
        </p:nvSpPr>
        <p:spPr/>
        <p:txBody>
          <a:bodyPr/>
          <a:lstStyle/>
          <a:p>
            <a:r>
              <a:rPr lang="en-ZA" dirty="0"/>
              <a:t>conclusion</a:t>
            </a:r>
          </a:p>
        </p:txBody>
      </p:sp>
      <p:sp>
        <p:nvSpPr>
          <p:cNvPr id="3" name="Content Placeholder 2">
            <a:extLst>
              <a:ext uri="{FF2B5EF4-FFF2-40B4-BE49-F238E27FC236}">
                <a16:creationId xmlns:a16="http://schemas.microsoft.com/office/drawing/2014/main" id="{FDB2C335-0CFF-4EBE-8CC5-68C67D10D8E3}"/>
              </a:ext>
            </a:extLst>
          </p:cNvPr>
          <p:cNvSpPr>
            <a:spLocks noGrp="1"/>
          </p:cNvSpPr>
          <p:nvPr>
            <p:ph idx="1"/>
          </p:nvPr>
        </p:nvSpPr>
        <p:spPr>
          <a:xfrm>
            <a:off x="1024128" y="2286000"/>
            <a:ext cx="9720073" cy="2269375"/>
          </a:xfrm>
        </p:spPr>
        <p:txBody>
          <a:bodyPr/>
          <a:lstStyle/>
          <a:p>
            <a:pPr>
              <a:buFont typeface="Wingdings" panose="05000000000000000000" pitchFamily="2" charset="2"/>
              <a:buChar char="v"/>
            </a:pPr>
            <a:r>
              <a:rPr lang="en-ZA" dirty="0"/>
              <a:t>This project helps a person get a better understanding of the neighbourhoods with respect to the most common venues in that neighbourhood.</a:t>
            </a:r>
          </a:p>
          <a:p>
            <a:pPr>
              <a:buFont typeface="Wingdings" panose="05000000000000000000" pitchFamily="2" charset="2"/>
              <a:buChar char="v"/>
            </a:pPr>
            <a:r>
              <a:rPr lang="en-ZA" dirty="0"/>
              <a:t>The future of this project includes taking other factors such as cost of living in the areas into consideration to shortlist the borough based on safety and a predefined budget.</a:t>
            </a:r>
          </a:p>
        </p:txBody>
      </p:sp>
    </p:spTree>
    <p:extLst>
      <p:ext uri="{BB962C8B-B14F-4D97-AF65-F5344CB8AC3E}">
        <p14:creationId xmlns:p14="http://schemas.microsoft.com/office/powerpoint/2010/main" val="1145348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072E9-CC8C-4414-8440-F1C7FC9F8813}"/>
              </a:ext>
            </a:extLst>
          </p:cNvPr>
          <p:cNvSpPr>
            <a:spLocks noGrp="1"/>
          </p:cNvSpPr>
          <p:nvPr>
            <p:ph type="title"/>
          </p:nvPr>
        </p:nvSpPr>
        <p:spPr/>
        <p:txBody>
          <a:bodyPr/>
          <a:lstStyle/>
          <a:p>
            <a:r>
              <a:rPr lang="en-ZA" dirty="0"/>
              <a:t>Introduction</a:t>
            </a:r>
          </a:p>
        </p:txBody>
      </p:sp>
      <p:sp>
        <p:nvSpPr>
          <p:cNvPr id="3" name="Content Placeholder 2">
            <a:extLst>
              <a:ext uri="{FF2B5EF4-FFF2-40B4-BE49-F238E27FC236}">
                <a16:creationId xmlns:a16="http://schemas.microsoft.com/office/drawing/2014/main" id="{C4DEDABC-FF33-4ADD-9CCA-E7B9876BE29C}"/>
              </a:ext>
            </a:extLst>
          </p:cNvPr>
          <p:cNvSpPr>
            <a:spLocks noGrp="1"/>
          </p:cNvSpPr>
          <p:nvPr>
            <p:ph idx="1"/>
          </p:nvPr>
        </p:nvSpPr>
        <p:spPr>
          <a:xfrm>
            <a:off x="1024128" y="2286000"/>
            <a:ext cx="10181428" cy="4023360"/>
          </a:xfrm>
        </p:spPr>
        <p:txBody>
          <a:bodyPr>
            <a:normAutofit/>
          </a:bodyPr>
          <a:lstStyle/>
          <a:p>
            <a:pPr marL="0" indent="0" algn="just">
              <a:buNone/>
            </a:pPr>
            <a:r>
              <a:rPr lang="en-ZA" b="1" dirty="0"/>
              <a:t>Background</a:t>
            </a:r>
            <a:r>
              <a:rPr lang="en-ZA" dirty="0"/>
              <a:t>: A factor such as Safety has an impact on people migration. Safety becomes a concern when people decide to migrate to another location.</a:t>
            </a:r>
          </a:p>
          <a:p>
            <a:pPr marL="0" indent="0" algn="just">
              <a:buNone/>
            </a:pPr>
            <a:r>
              <a:rPr lang="en-ZA" b="1" dirty="0" err="1"/>
              <a:t>Problem</a:t>
            </a:r>
            <a:r>
              <a:rPr lang="en-ZA" dirty="0" err="1"/>
              <a:t>:The</a:t>
            </a:r>
            <a:r>
              <a:rPr lang="en-ZA" dirty="0"/>
              <a:t> crime statistics dataset of London found on Kaggle has Crime in major metropolitan areas, such as London, occurs in distinct patterns. The year 2016 being the latest we will be considering the data of that year which is actually old information as of now. The crime rates in each borough may have changed over time.</a:t>
            </a:r>
          </a:p>
          <a:p>
            <a:pPr marL="0" indent="0" algn="just">
              <a:buNone/>
            </a:pPr>
            <a:r>
              <a:rPr lang="en-ZA" b="1" dirty="0"/>
              <a:t>Interest</a:t>
            </a:r>
            <a:r>
              <a:rPr lang="en-ZA" dirty="0"/>
              <a:t>: People who are willing to migrate to London need to know about their safety. Also it is important to explore its neighbourhoods and common venues around each neighbourhood.</a:t>
            </a:r>
          </a:p>
        </p:txBody>
      </p:sp>
    </p:spTree>
    <p:extLst>
      <p:ext uri="{BB962C8B-B14F-4D97-AF65-F5344CB8AC3E}">
        <p14:creationId xmlns:p14="http://schemas.microsoft.com/office/powerpoint/2010/main" val="2141381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90381-5C4E-4801-A988-F0127E2ADC1E}"/>
              </a:ext>
            </a:extLst>
          </p:cNvPr>
          <p:cNvSpPr>
            <a:spLocks noGrp="1"/>
          </p:cNvSpPr>
          <p:nvPr>
            <p:ph type="title"/>
          </p:nvPr>
        </p:nvSpPr>
        <p:spPr/>
        <p:txBody>
          <a:bodyPr/>
          <a:lstStyle/>
          <a:p>
            <a:r>
              <a:rPr lang="en-ZA" dirty="0"/>
              <a:t>Data </a:t>
            </a:r>
            <a:r>
              <a:rPr lang="en-ZA" dirty="0" err="1"/>
              <a:t>Acquisation</a:t>
            </a:r>
            <a:r>
              <a:rPr lang="en-ZA" dirty="0"/>
              <a:t> and Cleaning</a:t>
            </a:r>
          </a:p>
        </p:txBody>
      </p:sp>
      <p:sp>
        <p:nvSpPr>
          <p:cNvPr id="3" name="Content Placeholder 2">
            <a:extLst>
              <a:ext uri="{FF2B5EF4-FFF2-40B4-BE49-F238E27FC236}">
                <a16:creationId xmlns:a16="http://schemas.microsoft.com/office/drawing/2014/main" id="{3F0A8352-0BF2-4B17-A517-98A92BEC54AC}"/>
              </a:ext>
            </a:extLst>
          </p:cNvPr>
          <p:cNvSpPr>
            <a:spLocks noGrp="1"/>
          </p:cNvSpPr>
          <p:nvPr>
            <p:ph idx="1"/>
          </p:nvPr>
        </p:nvSpPr>
        <p:spPr/>
        <p:txBody>
          <a:bodyPr/>
          <a:lstStyle/>
          <a:p>
            <a:r>
              <a:rPr lang="en-ZA" sz="2400" b="1" dirty="0"/>
              <a:t>Data </a:t>
            </a:r>
            <a:r>
              <a:rPr lang="en-ZA" sz="2400" b="1" dirty="0" err="1"/>
              <a:t>Aqcuisation</a:t>
            </a:r>
            <a:r>
              <a:rPr lang="en-ZA" dirty="0"/>
              <a:t>:</a:t>
            </a:r>
          </a:p>
          <a:p>
            <a:r>
              <a:rPr lang="en-ZA" dirty="0"/>
              <a:t>In this project a number of datasets were used. This is the list of the 3 datasets that were used for the project:</a:t>
            </a:r>
          </a:p>
          <a:p>
            <a:endParaRPr lang="en-ZA" dirty="0"/>
          </a:p>
          <a:p>
            <a:pPr lvl="4">
              <a:buFont typeface="Wingdings" panose="05000000000000000000" pitchFamily="2" charset="2"/>
              <a:buChar char="v"/>
            </a:pPr>
            <a:r>
              <a:rPr lang="en-ZA" sz="2200" dirty="0"/>
              <a:t>London crime data : </a:t>
            </a:r>
            <a:r>
              <a:rPr lang="en-ZA" dirty="0"/>
              <a:t>: </a:t>
            </a:r>
            <a:r>
              <a:rPr lang="en-ZA" u="sng" dirty="0">
                <a:hlinkClick r:id="rId2"/>
              </a:rPr>
              <a:t>https://www.kaggle.com/jboysen/london-crime</a:t>
            </a:r>
            <a:endParaRPr lang="en-ZA" sz="2200" dirty="0"/>
          </a:p>
          <a:p>
            <a:pPr lvl="4">
              <a:buFont typeface="Wingdings" panose="05000000000000000000" pitchFamily="2" charset="2"/>
              <a:buChar char="v"/>
            </a:pPr>
            <a:r>
              <a:rPr lang="en-ZA" sz="2200" dirty="0"/>
              <a:t>list of London boroughs : </a:t>
            </a:r>
            <a:r>
              <a:rPr lang="en-ZA" u="sng" dirty="0">
                <a:hlinkClick r:id="rId3"/>
              </a:rPr>
              <a:t>https://en.wikipedia.org/wiki/List_of_London_boroughs</a:t>
            </a:r>
            <a:endParaRPr lang="en-ZA" sz="2200" dirty="0"/>
          </a:p>
          <a:p>
            <a:pPr lvl="4">
              <a:buFont typeface="Wingdings" panose="05000000000000000000" pitchFamily="2" charset="2"/>
              <a:buChar char="v"/>
            </a:pPr>
            <a:r>
              <a:rPr lang="en-ZA" sz="2200" dirty="0"/>
              <a:t>list of Neighbourhoods in the Royal Borough of Kingston upon Thames : </a:t>
            </a:r>
          </a:p>
        </p:txBody>
      </p:sp>
    </p:spTree>
    <p:extLst>
      <p:ext uri="{BB962C8B-B14F-4D97-AF65-F5344CB8AC3E}">
        <p14:creationId xmlns:p14="http://schemas.microsoft.com/office/powerpoint/2010/main" val="655744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5D629B-82F1-403F-A61F-E4F371C1DE52}"/>
              </a:ext>
            </a:extLst>
          </p:cNvPr>
          <p:cNvSpPr>
            <a:spLocks noGrp="1"/>
          </p:cNvSpPr>
          <p:nvPr>
            <p:ph idx="1"/>
          </p:nvPr>
        </p:nvSpPr>
        <p:spPr>
          <a:xfrm>
            <a:off x="1024128" y="698269"/>
            <a:ext cx="10397559" cy="5611091"/>
          </a:xfrm>
        </p:spPr>
        <p:txBody>
          <a:bodyPr>
            <a:normAutofit/>
          </a:bodyPr>
          <a:lstStyle/>
          <a:p>
            <a:r>
              <a:rPr lang="en-ZA" sz="2400" b="1" dirty="0"/>
              <a:t>Data Cleaning </a:t>
            </a:r>
            <a:r>
              <a:rPr lang="en-ZA" dirty="0"/>
              <a:t>: Data cleaning for each of the three data sets was done separately.</a:t>
            </a:r>
          </a:p>
          <a:p>
            <a:pPr algn="just">
              <a:buFont typeface="Wingdings" panose="05000000000000000000" pitchFamily="2" charset="2"/>
              <a:buChar char="v"/>
            </a:pPr>
            <a:r>
              <a:rPr lang="en-ZA" dirty="0"/>
              <a:t>Considering the London crime data, only crimes during the most recent year were selected (2016).</a:t>
            </a:r>
          </a:p>
          <a:p>
            <a:pPr algn="just">
              <a:buFont typeface="Wingdings" panose="05000000000000000000" pitchFamily="2" charset="2"/>
              <a:buChar char="v"/>
            </a:pPr>
            <a:r>
              <a:rPr lang="en-ZA" dirty="0"/>
              <a:t>Using the Beautiful Soup library, the second data (list of London boroughs) was scraped from Wikipedia. Using this library we can extract the data in the tabular format as shown in the website.</a:t>
            </a:r>
          </a:p>
          <a:p>
            <a:pPr algn="just">
              <a:buFont typeface="Wingdings" panose="05000000000000000000" pitchFamily="2" charset="2"/>
              <a:buChar char="v"/>
            </a:pPr>
            <a:r>
              <a:rPr lang="en-ZA" dirty="0"/>
              <a:t>String manipulation was also done to get the names of the boroughs in the correct format.</a:t>
            </a:r>
          </a:p>
          <a:p>
            <a:pPr algn="just">
              <a:buFont typeface="Wingdings" panose="05000000000000000000" pitchFamily="2" charset="2"/>
              <a:buChar char="v"/>
            </a:pPr>
            <a:r>
              <a:rPr lang="en-ZA" dirty="0"/>
              <a:t>After visualizing the crime in each borough we can find the borough with the lowest crime rate and hence tag that borough as the safest borough.</a:t>
            </a:r>
          </a:p>
          <a:p>
            <a:pPr algn="just">
              <a:buFont typeface="Wingdings" panose="05000000000000000000" pitchFamily="2" charset="2"/>
              <a:buChar char="v"/>
            </a:pPr>
            <a:r>
              <a:rPr lang="en-ZA" dirty="0"/>
              <a:t>The third source of data is acquired from the list of neighbourhoods in the safest borough on </a:t>
            </a:r>
            <a:r>
              <a:rPr lang="en-ZA" dirty="0" err="1"/>
              <a:t>wikipedia</a:t>
            </a:r>
            <a:r>
              <a:rPr lang="en-ZA" dirty="0"/>
              <a:t>. This dataset is created from scratch, the pandas data frame is created with the names of the neighbourhoods and the name of the borough with the latitude and longitude left blank.</a:t>
            </a:r>
          </a:p>
        </p:txBody>
      </p:sp>
    </p:spTree>
    <p:extLst>
      <p:ext uri="{BB962C8B-B14F-4D97-AF65-F5344CB8AC3E}">
        <p14:creationId xmlns:p14="http://schemas.microsoft.com/office/powerpoint/2010/main" val="4162751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6E9C5-D308-419D-A53A-CB2787949678}"/>
              </a:ext>
            </a:extLst>
          </p:cNvPr>
          <p:cNvSpPr>
            <a:spLocks noGrp="1"/>
          </p:cNvSpPr>
          <p:nvPr>
            <p:ph type="title"/>
          </p:nvPr>
        </p:nvSpPr>
        <p:spPr/>
        <p:txBody>
          <a:bodyPr/>
          <a:lstStyle/>
          <a:p>
            <a:r>
              <a:rPr lang="en-ZA" dirty="0"/>
              <a:t>Methodology</a:t>
            </a:r>
          </a:p>
        </p:txBody>
      </p:sp>
      <p:sp>
        <p:nvSpPr>
          <p:cNvPr id="3" name="Content Placeholder 2">
            <a:extLst>
              <a:ext uri="{FF2B5EF4-FFF2-40B4-BE49-F238E27FC236}">
                <a16:creationId xmlns:a16="http://schemas.microsoft.com/office/drawing/2014/main" id="{A140E1B5-3970-4F4E-946B-609369873A5D}"/>
              </a:ext>
            </a:extLst>
          </p:cNvPr>
          <p:cNvSpPr>
            <a:spLocks noGrp="1"/>
          </p:cNvSpPr>
          <p:nvPr>
            <p:ph idx="1"/>
          </p:nvPr>
        </p:nvSpPr>
        <p:spPr>
          <a:xfrm>
            <a:off x="1024128" y="2084832"/>
            <a:ext cx="9720073" cy="4023360"/>
          </a:xfrm>
        </p:spPr>
        <p:txBody>
          <a:bodyPr/>
          <a:lstStyle/>
          <a:p>
            <a:r>
              <a:rPr lang="en-ZA" sz="2400" b="1" dirty="0"/>
              <a:t>Exploratory Data Analysis </a:t>
            </a:r>
            <a:r>
              <a:rPr lang="en-ZA" dirty="0"/>
              <a:t>: Summary Statistic</a:t>
            </a:r>
          </a:p>
          <a:p>
            <a:r>
              <a:rPr lang="en-ZA" dirty="0"/>
              <a:t>London Crime statistical summary showing the </a:t>
            </a:r>
            <a:r>
              <a:rPr lang="en-ZA" dirty="0" err="1"/>
              <a:t>Count,Mean,Standard</a:t>
            </a:r>
            <a:r>
              <a:rPr lang="en-ZA" dirty="0"/>
              <a:t> deviation,minimum,nmaximum,1</a:t>
            </a:r>
            <a:r>
              <a:rPr lang="en-ZA" baseline="30000" dirty="0"/>
              <a:t>st</a:t>
            </a:r>
            <a:r>
              <a:rPr lang="en-ZA" dirty="0"/>
              <a:t> Quartile, 2</a:t>
            </a:r>
            <a:r>
              <a:rPr lang="en-ZA" baseline="30000" dirty="0"/>
              <a:t>nd</a:t>
            </a:r>
            <a:r>
              <a:rPr lang="en-ZA" dirty="0"/>
              <a:t> Quartile and 3</a:t>
            </a:r>
            <a:r>
              <a:rPr lang="en-ZA" baseline="30000" dirty="0"/>
              <a:t>rd</a:t>
            </a:r>
            <a:r>
              <a:rPr lang="en-ZA" dirty="0"/>
              <a:t> Quartile</a:t>
            </a:r>
          </a:p>
          <a:p>
            <a:endParaRPr lang="en-ZA" dirty="0"/>
          </a:p>
        </p:txBody>
      </p:sp>
      <p:pic>
        <p:nvPicPr>
          <p:cNvPr id="4" name="Picture 3">
            <a:extLst>
              <a:ext uri="{FF2B5EF4-FFF2-40B4-BE49-F238E27FC236}">
                <a16:creationId xmlns:a16="http://schemas.microsoft.com/office/drawing/2014/main" id="{0D2F4262-C1C7-4B8F-9361-D35091065720}"/>
              </a:ext>
            </a:extLst>
          </p:cNvPr>
          <p:cNvPicPr/>
          <p:nvPr/>
        </p:nvPicPr>
        <p:blipFill>
          <a:blip r:embed="rId2"/>
          <a:stretch>
            <a:fillRect/>
          </a:stretch>
        </p:blipFill>
        <p:spPr>
          <a:xfrm>
            <a:off x="1306305" y="3482169"/>
            <a:ext cx="9155717" cy="3028359"/>
          </a:xfrm>
          <a:prstGeom prst="rect">
            <a:avLst/>
          </a:prstGeom>
        </p:spPr>
      </p:pic>
    </p:spTree>
    <p:extLst>
      <p:ext uri="{BB962C8B-B14F-4D97-AF65-F5344CB8AC3E}">
        <p14:creationId xmlns:p14="http://schemas.microsoft.com/office/powerpoint/2010/main" val="2152171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7041F3-A954-49B6-B13A-3AED4F54B1F1}"/>
              </a:ext>
            </a:extLst>
          </p:cNvPr>
          <p:cNvSpPr>
            <a:spLocks noGrp="1"/>
          </p:cNvSpPr>
          <p:nvPr>
            <p:ph idx="1"/>
          </p:nvPr>
        </p:nvSpPr>
        <p:spPr>
          <a:xfrm>
            <a:off x="1024128" y="748145"/>
            <a:ext cx="9720073" cy="5561215"/>
          </a:xfrm>
        </p:spPr>
        <p:txBody>
          <a:bodyPr/>
          <a:lstStyle/>
          <a:p>
            <a:pPr algn="ctr"/>
            <a:r>
              <a:rPr lang="en-ZA" dirty="0"/>
              <a:t>The top 5 boroughs with the highest crime rate. We will stay away from this place.</a:t>
            </a:r>
          </a:p>
          <a:p>
            <a:pPr algn="ctr"/>
            <a:endParaRPr lang="en-ZA" dirty="0"/>
          </a:p>
        </p:txBody>
      </p:sp>
      <p:pic>
        <p:nvPicPr>
          <p:cNvPr id="5" name="Picture 4">
            <a:extLst>
              <a:ext uri="{FF2B5EF4-FFF2-40B4-BE49-F238E27FC236}">
                <a16:creationId xmlns:a16="http://schemas.microsoft.com/office/drawing/2014/main" id="{E4CDF129-B070-42E4-A615-CE066568FD08}"/>
              </a:ext>
            </a:extLst>
          </p:cNvPr>
          <p:cNvPicPr/>
          <p:nvPr/>
        </p:nvPicPr>
        <p:blipFill>
          <a:blip r:embed="rId2"/>
          <a:stretch>
            <a:fillRect/>
          </a:stretch>
        </p:blipFill>
        <p:spPr>
          <a:xfrm>
            <a:off x="1214864" y="1060837"/>
            <a:ext cx="9030573" cy="5556093"/>
          </a:xfrm>
          <a:prstGeom prst="rect">
            <a:avLst/>
          </a:prstGeom>
        </p:spPr>
      </p:pic>
    </p:spTree>
    <p:extLst>
      <p:ext uri="{BB962C8B-B14F-4D97-AF65-F5344CB8AC3E}">
        <p14:creationId xmlns:p14="http://schemas.microsoft.com/office/powerpoint/2010/main" val="277874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00900E-45A0-4DB5-BE04-07B7728A4B26}"/>
              </a:ext>
            </a:extLst>
          </p:cNvPr>
          <p:cNvSpPr>
            <a:spLocks noGrp="1"/>
          </p:cNvSpPr>
          <p:nvPr>
            <p:ph idx="1"/>
          </p:nvPr>
        </p:nvSpPr>
        <p:spPr>
          <a:xfrm>
            <a:off x="1024128" y="631767"/>
            <a:ext cx="9720073" cy="5677593"/>
          </a:xfrm>
        </p:spPr>
        <p:txBody>
          <a:bodyPr/>
          <a:lstStyle/>
          <a:p>
            <a:pPr algn="ctr"/>
            <a:r>
              <a:rPr lang="en-ZA" dirty="0"/>
              <a:t>The top 5 boroughs with the lowest crime rate</a:t>
            </a:r>
          </a:p>
          <a:p>
            <a:pPr algn="ctr"/>
            <a:endParaRPr lang="en-ZA" dirty="0"/>
          </a:p>
        </p:txBody>
      </p:sp>
      <p:pic>
        <p:nvPicPr>
          <p:cNvPr id="4" name="Picture 3">
            <a:extLst>
              <a:ext uri="{FF2B5EF4-FFF2-40B4-BE49-F238E27FC236}">
                <a16:creationId xmlns:a16="http://schemas.microsoft.com/office/drawing/2014/main" id="{6D1D986A-DF71-4D51-A446-E4CD0ECF2A01}"/>
              </a:ext>
            </a:extLst>
          </p:cNvPr>
          <p:cNvPicPr/>
          <p:nvPr/>
        </p:nvPicPr>
        <p:blipFill>
          <a:blip r:embed="rId2"/>
          <a:stretch>
            <a:fillRect/>
          </a:stretch>
        </p:blipFill>
        <p:spPr>
          <a:xfrm>
            <a:off x="1452005" y="1059786"/>
            <a:ext cx="8864318" cy="5432454"/>
          </a:xfrm>
          <a:prstGeom prst="rect">
            <a:avLst/>
          </a:prstGeom>
        </p:spPr>
      </p:pic>
    </p:spTree>
    <p:extLst>
      <p:ext uri="{BB962C8B-B14F-4D97-AF65-F5344CB8AC3E}">
        <p14:creationId xmlns:p14="http://schemas.microsoft.com/office/powerpoint/2010/main" val="3645225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5F93C9-C12D-4ED1-B7C3-331829DA6CC6}"/>
              </a:ext>
            </a:extLst>
          </p:cNvPr>
          <p:cNvSpPr>
            <a:spLocks noGrp="1"/>
          </p:cNvSpPr>
          <p:nvPr>
            <p:ph idx="1"/>
          </p:nvPr>
        </p:nvSpPr>
        <p:spPr>
          <a:xfrm>
            <a:off x="1024128" y="1238596"/>
            <a:ext cx="9720073" cy="4023360"/>
          </a:xfrm>
        </p:spPr>
        <p:txBody>
          <a:bodyPr/>
          <a:lstStyle/>
          <a:p>
            <a:pPr algn="just">
              <a:buFont typeface="Wingdings" panose="05000000000000000000" pitchFamily="2" charset="2"/>
              <a:buChar char="v"/>
            </a:pPr>
            <a:r>
              <a:rPr lang="en-ZA" dirty="0"/>
              <a:t>Looking at the graphs, As per the </a:t>
            </a:r>
            <a:r>
              <a:rPr lang="en-ZA" dirty="0" err="1"/>
              <a:t>wikipedia</a:t>
            </a:r>
            <a:r>
              <a:rPr lang="en-ZA" dirty="0"/>
              <a:t> page, The City of London is the 33rd principal division of Greater London but it is not a London borough. Hence we will focus on the next borough with the least crime i.e. Kingston upon Thames.</a:t>
            </a:r>
          </a:p>
          <a:p>
            <a:pPr algn="just">
              <a:buFont typeface="Wingdings" panose="05000000000000000000" pitchFamily="2" charset="2"/>
              <a:buChar char="v"/>
            </a:pPr>
            <a:endParaRPr lang="en-ZA" dirty="0"/>
          </a:p>
          <a:p>
            <a:pPr algn="just">
              <a:buFont typeface="Wingdings" panose="05000000000000000000" pitchFamily="2" charset="2"/>
              <a:buChar char="v"/>
            </a:pPr>
            <a:r>
              <a:rPr lang="en-ZA" dirty="0"/>
              <a:t>We will consider the next borough with the lowest crime rate as the safest borough in London which is Kingston upon Thames.</a:t>
            </a:r>
          </a:p>
        </p:txBody>
      </p:sp>
    </p:spTree>
    <p:extLst>
      <p:ext uri="{BB962C8B-B14F-4D97-AF65-F5344CB8AC3E}">
        <p14:creationId xmlns:p14="http://schemas.microsoft.com/office/powerpoint/2010/main" val="1670069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3429B-0D9A-46CC-A8DB-2263AADF78CD}"/>
              </a:ext>
            </a:extLst>
          </p:cNvPr>
          <p:cNvSpPr>
            <a:spLocks noGrp="1"/>
          </p:cNvSpPr>
          <p:nvPr>
            <p:ph type="title"/>
          </p:nvPr>
        </p:nvSpPr>
        <p:spPr>
          <a:xfrm>
            <a:off x="1024128" y="585216"/>
            <a:ext cx="9720072" cy="794697"/>
          </a:xfrm>
        </p:spPr>
        <p:txBody>
          <a:bodyPr>
            <a:normAutofit/>
          </a:bodyPr>
          <a:lstStyle/>
          <a:p>
            <a:r>
              <a:rPr lang="en-ZA" sz="2800" dirty="0"/>
              <a:t>Neighbourhoods in Kingston upon Thames</a:t>
            </a:r>
          </a:p>
        </p:txBody>
      </p:sp>
      <p:pic>
        <p:nvPicPr>
          <p:cNvPr id="4" name="Content Placeholder 3">
            <a:extLst>
              <a:ext uri="{FF2B5EF4-FFF2-40B4-BE49-F238E27FC236}">
                <a16:creationId xmlns:a16="http://schemas.microsoft.com/office/drawing/2014/main" id="{E25FD186-B747-4555-A09B-E112D2E774D8}"/>
              </a:ext>
            </a:extLst>
          </p:cNvPr>
          <p:cNvPicPr>
            <a:picLocks noGrp="1"/>
          </p:cNvPicPr>
          <p:nvPr>
            <p:ph idx="1"/>
          </p:nvPr>
        </p:nvPicPr>
        <p:blipFill>
          <a:blip r:embed="rId2"/>
          <a:stretch>
            <a:fillRect/>
          </a:stretch>
        </p:blipFill>
        <p:spPr>
          <a:xfrm>
            <a:off x="2273112" y="1379913"/>
            <a:ext cx="7222104" cy="4223893"/>
          </a:xfrm>
          <a:prstGeom prst="rect">
            <a:avLst/>
          </a:prstGeom>
        </p:spPr>
      </p:pic>
      <p:sp>
        <p:nvSpPr>
          <p:cNvPr id="5" name="Content Placeholder 2">
            <a:extLst>
              <a:ext uri="{FF2B5EF4-FFF2-40B4-BE49-F238E27FC236}">
                <a16:creationId xmlns:a16="http://schemas.microsoft.com/office/drawing/2014/main" id="{FACDAF04-DF83-4117-988A-471B39CC5AC1}"/>
              </a:ext>
            </a:extLst>
          </p:cNvPr>
          <p:cNvSpPr txBox="1">
            <a:spLocks/>
          </p:cNvSpPr>
          <p:nvPr/>
        </p:nvSpPr>
        <p:spPr>
          <a:xfrm>
            <a:off x="1024128" y="5790646"/>
            <a:ext cx="9720072" cy="826285"/>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buNone/>
            </a:pPr>
            <a:r>
              <a:rPr lang="en-ZA" dirty="0"/>
              <a:t>Kinston Upon Thames contains 15 neighbourhoods , this were visualised on a map using folium on python.</a:t>
            </a:r>
          </a:p>
        </p:txBody>
      </p:sp>
    </p:spTree>
    <p:extLst>
      <p:ext uri="{BB962C8B-B14F-4D97-AF65-F5344CB8AC3E}">
        <p14:creationId xmlns:p14="http://schemas.microsoft.com/office/powerpoint/2010/main" val="31698676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100</TotalTime>
  <Words>966</Words>
  <Application>Microsoft Office PowerPoint</Application>
  <PresentationFormat>Widescreen</PresentationFormat>
  <Paragraphs>50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 Black</vt:lpstr>
      <vt:lpstr>Tw Cen MT</vt:lpstr>
      <vt:lpstr>Tw Cen MT Condensed</vt:lpstr>
      <vt:lpstr>Wingdings</vt:lpstr>
      <vt:lpstr>Wingdings 3</vt:lpstr>
      <vt:lpstr>Integral</vt:lpstr>
      <vt:lpstr>The Battle of The Neighbourhoods</vt:lpstr>
      <vt:lpstr>Introduction</vt:lpstr>
      <vt:lpstr>Data Acquisation and Cleaning</vt:lpstr>
      <vt:lpstr>PowerPoint Presentation</vt:lpstr>
      <vt:lpstr>Methodology</vt:lpstr>
      <vt:lpstr>PowerPoint Presentation</vt:lpstr>
      <vt:lpstr>PowerPoint Presentation</vt:lpstr>
      <vt:lpstr>PowerPoint Presentation</vt:lpstr>
      <vt:lpstr>Neighbourhoods in Kingston upon Thames</vt:lpstr>
      <vt:lpstr>PowerPoint Presentation</vt:lpstr>
      <vt:lpstr>Results</vt:lpstr>
      <vt:lpstr>Clusters</vt:lpstr>
      <vt:lpstr>PowerPoint Presentation</vt:lpstr>
      <vt:lpstr>PowerPoint Presentation</vt:lpstr>
      <vt:lpstr>PowerPoint Presentation</vt:lpstr>
      <vt:lpstr>PowerPoint Presentation</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The Neighbourhoods</dc:title>
  <dc:creator>Mulaedza Mathoho</dc:creator>
  <cp:lastModifiedBy>Mulaedza Mathoho</cp:lastModifiedBy>
  <cp:revision>8</cp:revision>
  <dcterms:created xsi:type="dcterms:W3CDTF">2019-11-18T07:13:40Z</dcterms:created>
  <dcterms:modified xsi:type="dcterms:W3CDTF">2019-11-18T08:53:55Z</dcterms:modified>
</cp:coreProperties>
</file>