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9"/>
  </p:notesMasterIdLst>
  <p:sldIdLst>
    <p:sldId id="256" r:id="rId2"/>
    <p:sldId id="257" r:id="rId3"/>
    <p:sldId id="265" r:id="rId4"/>
    <p:sldId id="259" r:id="rId5"/>
    <p:sldId id="260" r:id="rId6"/>
    <p:sldId id="262"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08CE7-F904-4A12-9A4E-D3060C097E8C}" type="datetimeFigureOut">
              <a:rPr lang="en-IN" smtClean="0"/>
              <a:t>21-03-2022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344EE-0193-467D-A76C-41387A5324F7}" type="slidenum">
              <a:rPr lang="en-IN" smtClean="0"/>
              <a:t>‹#›</a:t>
            </a:fld>
            <a:endParaRPr lang="en-IN"/>
          </a:p>
        </p:txBody>
      </p:sp>
    </p:spTree>
    <p:extLst>
      <p:ext uri="{BB962C8B-B14F-4D97-AF65-F5344CB8AC3E}">
        <p14:creationId xmlns:p14="http://schemas.microsoft.com/office/powerpoint/2010/main" val="3536345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0344EE-0193-467D-A76C-41387A5324F7}" type="slidenum">
              <a:rPr lang="en-IN" smtClean="0"/>
              <a:t>2</a:t>
            </a:fld>
            <a:endParaRPr lang="en-IN"/>
          </a:p>
        </p:txBody>
      </p:sp>
    </p:spTree>
    <p:extLst>
      <p:ext uri="{BB962C8B-B14F-4D97-AF65-F5344CB8AC3E}">
        <p14:creationId xmlns:p14="http://schemas.microsoft.com/office/powerpoint/2010/main" val="345327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0344EE-0193-467D-A76C-41387A5324F7}" type="slidenum">
              <a:rPr lang="en-IN" smtClean="0"/>
              <a:t>4</a:t>
            </a:fld>
            <a:endParaRPr lang="en-IN"/>
          </a:p>
        </p:txBody>
      </p:sp>
    </p:spTree>
    <p:extLst>
      <p:ext uri="{BB962C8B-B14F-4D97-AF65-F5344CB8AC3E}">
        <p14:creationId xmlns:p14="http://schemas.microsoft.com/office/powerpoint/2010/main" val="303307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0344EE-0193-467D-A76C-41387A5324F7}" type="slidenum">
              <a:rPr lang="en-IN" smtClean="0"/>
              <a:t>5</a:t>
            </a:fld>
            <a:endParaRPr lang="en-IN"/>
          </a:p>
        </p:txBody>
      </p:sp>
    </p:spTree>
    <p:extLst>
      <p:ext uri="{BB962C8B-B14F-4D97-AF65-F5344CB8AC3E}">
        <p14:creationId xmlns:p14="http://schemas.microsoft.com/office/powerpoint/2010/main" val="97591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613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960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8956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143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03295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066981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9987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1621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7251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071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730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776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71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254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548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8596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788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98224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89"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0"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91"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92"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3"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94"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95"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96"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97"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8"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9"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00"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2" name="Group 101">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03"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04"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05"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06"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07"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8"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9"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10"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11"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12"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13"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14"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16" name="Rectangle 115">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8"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20" name="Rectangle 119">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427E7-8208-45FD-91A9-81639459F400}"/>
              </a:ext>
            </a:extLst>
          </p:cNvPr>
          <p:cNvSpPr>
            <a:spLocks noGrp="1"/>
          </p:cNvSpPr>
          <p:nvPr>
            <p:ph type="ctrTitle"/>
          </p:nvPr>
        </p:nvSpPr>
        <p:spPr>
          <a:xfrm>
            <a:off x="649224" y="645105"/>
            <a:ext cx="3650279" cy="1637991"/>
          </a:xfrm>
        </p:spPr>
        <p:txBody>
          <a:bodyPr vert="horz" lIns="91440" tIns="45720" rIns="91440" bIns="45720" rtlCol="0" anchor="t">
            <a:noAutofit/>
          </a:bodyPr>
          <a:lstStyle/>
          <a:p>
            <a:pPr>
              <a:lnSpc>
                <a:spcPct val="90000"/>
              </a:lnSpc>
            </a:pPr>
            <a:r>
              <a:rPr lang="en-US" sz="3600" b="1" dirty="0">
                <a:effectLst>
                  <a:outerShdw blurRad="38100" dist="38100" dir="2700000" algn="tl">
                    <a:srgbClr val="000000">
                      <a:alpha val="43137"/>
                    </a:srgbClr>
                  </a:outerShdw>
                </a:effectLst>
              </a:rPr>
              <a:t>EMPLOYEE MANAGEMENT SYSTEM</a:t>
            </a:r>
            <a:br>
              <a:rPr lang="en-US" sz="3600" dirty="0"/>
            </a:br>
            <a:endParaRPr lang="en-US" sz="3600" dirty="0"/>
          </a:p>
        </p:txBody>
      </p:sp>
      <p:sp>
        <p:nvSpPr>
          <p:cNvPr id="122" name="Rectangle 121">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24DDC76A-1AE6-4254-8C7B-6A3D3E8D6167}"/>
              </a:ext>
            </a:extLst>
          </p:cNvPr>
          <p:cNvSpPr>
            <a:spLocks noGrp="1"/>
          </p:cNvSpPr>
          <p:nvPr>
            <p:ph type="subTitle" idx="1"/>
          </p:nvPr>
        </p:nvSpPr>
        <p:spPr>
          <a:xfrm>
            <a:off x="649225" y="2865578"/>
            <a:ext cx="3650278" cy="3027275"/>
          </a:xfrm>
        </p:spPr>
        <p:txBody>
          <a:bodyPr vert="horz" lIns="91440" tIns="45720" rIns="91440" bIns="45720" rtlCol="0">
            <a:normAutofit/>
          </a:bodyPr>
          <a:lstStyle/>
          <a:p>
            <a:pPr>
              <a:buFont typeface="Wingdings 3" charset="2"/>
              <a:buChar char=""/>
            </a:pPr>
            <a:r>
              <a:rPr lang="en-US" b="1" dirty="0">
                <a:solidFill>
                  <a:schemeClr val="tx1">
                    <a:lumMod val="75000"/>
                    <a:lumOff val="25000"/>
                  </a:schemeClr>
                </a:solidFill>
              </a:rPr>
              <a:t>Presented by </a:t>
            </a:r>
          </a:p>
          <a:p>
            <a:r>
              <a:rPr lang="en-US" sz="2000" b="1" i="1" dirty="0">
                <a:solidFill>
                  <a:schemeClr val="tx1">
                    <a:lumMod val="75000"/>
                    <a:lumOff val="25000"/>
                  </a:schemeClr>
                </a:solidFill>
                <a:latin typeface="Cambria" panose="02040503050406030204" pitchFamily="18" charset="0"/>
                <a:ea typeface="Cambria" panose="02040503050406030204" pitchFamily="18" charset="0"/>
              </a:rPr>
              <a:t>Simran Mulani-816026</a:t>
            </a:r>
          </a:p>
          <a:p>
            <a:r>
              <a:rPr lang="en-US" sz="2000" b="1" dirty="0" err="1">
                <a:solidFill>
                  <a:schemeClr val="tx1">
                    <a:lumMod val="75000"/>
                    <a:lumOff val="25000"/>
                  </a:schemeClr>
                </a:solidFill>
                <a:latin typeface="Cambria" panose="02040503050406030204" pitchFamily="18" charset="0"/>
                <a:ea typeface="Cambria" panose="02040503050406030204" pitchFamily="18" charset="0"/>
              </a:rPr>
              <a:t>Sayali</a:t>
            </a:r>
            <a:r>
              <a:rPr lang="en-US" sz="2000" b="1" dirty="0">
                <a:solidFill>
                  <a:schemeClr val="tx1">
                    <a:lumMod val="75000"/>
                    <a:lumOff val="25000"/>
                  </a:schemeClr>
                </a:solidFill>
                <a:latin typeface="Cambria" panose="02040503050406030204" pitchFamily="18" charset="0"/>
                <a:ea typeface="Cambria" panose="02040503050406030204" pitchFamily="18" charset="0"/>
              </a:rPr>
              <a:t> Chavhan-814922</a:t>
            </a:r>
            <a:endParaRPr lang="en-US" sz="2000" b="1" i="1" dirty="0">
              <a:solidFill>
                <a:schemeClr val="tx1">
                  <a:lumMod val="75000"/>
                  <a:lumOff val="25000"/>
                </a:schemeClr>
              </a:solidFill>
              <a:latin typeface="Cambria" panose="02040503050406030204" pitchFamily="18" charset="0"/>
              <a:ea typeface="Cambria" panose="02040503050406030204" pitchFamily="18" charset="0"/>
            </a:endParaRPr>
          </a:p>
          <a:p>
            <a:pPr>
              <a:buFont typeface="Wingdings 3" charset="2"/>
              <a:buChar char=""/>
            </a:pPr>
            <a:endParaRPr lang="en-US" dirty="0">
              <a:solidFill>
                <a:schemeClr val="tx1">
                  <a:lumMod val="75000"/>
                  <a:lumOff val="25000"/>
                </a:schemeClr>
              </a:solidFill>
            </a:endParaRPr>
          </a:p>
        </p:txBody>
      </p:sp>
      <p:pic>
        <p:nvPicPr>
          <p:cNvPr id="7" name="Graphic 6" descr="Users">
            <a:extLst>
              <a:ext uri="{FF2B5EF4-FFF2-40B4-BE49-F238E27FC236}">
                <a16:creationId xmlns:a16="http://schemas.microsoft.com/office/drawing/2014/main" id="{44B2FEA2-DFF5-8945-BC07-7103D6FF01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69945" y="640080"/>
            <a:ext cx="5252773" cy="5252773"/>
          </a:xfrm>
          <a:prstGeom prst="rect">
            <a:avLst/>
          </a:prstGeom>
        </p:spPr>
      </p:pic>
      <p:sp>
        <p:nvSpPr>
          <p:cNvPr id="124"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037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C2F0105-B143-4C0D-AE88-AB9F3D1228FC}"/>
              </a:ext>
            </a:extLst>
          </p:cNvPr>
          <p:cNvSpPr>
            <a:spLocks noGrp="1"/>
          </p:cNvSpPr>
          <p:nvPr>
            <p:ph sz="quarter" idx="13"/>
          </p:nvPr>
        </p:nvSpPr>
        <p:spPr>
          <a:xfrm>
            <a:off x="998616" y="689318"/>
            <a:ext cx="10363826" cy="5992836"/>
          </a:xfrm>
        </p:spPr>
        <p:txBody>
          <a:bodyPr>
            <a:noAutofit/>
          </a:bodyPr>
          <a:lstStyle/>
          <a:p>
            <a:pPr marL="0" indent="0" algn="ctr">
              <a:buNone/>
            </a:pPr>
            <a:r>
              <a:rPr lang="en-IN" sz="3200" b="1" cap="none" dirty="0">
                <a:latin typeface="Cambria" panose="02040503050406030204" pitchFamily="18" charset="0"/>
                <a:ea typeface="Cambria" panose="02040503050406030204" pitchFamily="18" charset="0"/>
                <a:cs typeface="Times New Roman" panose="02020603050405020304" pitchFamily="18" charset="0"/>
              </a:rPr>
              <a:t> Employee Management System </a:t>
            </a:r>
          </a:p>
          <a:p>
            <a:pPr>
              <a:buFont typeface="Wingdings" panose="05000000000000000000" pitchFamily="2" charset="2"/>
              <a:buChar char="§"/>
            </a:pPr>
            <a:r>
              <a:rPr lang="en-IN" sz="1600" b="1" cap="none" dirty="0">
                <a:latin typeface="Cambria" panose="02040503050406030204" pitchFamily="18" charset="0"/>
                <a:ea typeface="Cambria" panose="02040503050406030204" pitchFamily="18" charset="0"/>
                <a:cs typeface="Times New Roman" panose="02020603050405020304" pitchFamily="18" charset="0"/>
              </a:rPr>
              <a:t>Employee management system is a distributed application, developed to maintain the details of employees working in any organization.</a:t>
            </a:r>
          </a:p>
          <a:p>
            <a:pPr>
              <a:buFont typeface="Wingdings" panose="05000000000000000000" pitchFamily="2" charset="2"/>
              <a:buChar char="§"/>
            </a:pPr>
            <a:r>
              <a:rPr lang="en-US" sz="1600" b="1"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This employee management system project application stores all the employees information in a in memory </a:t>
            </a:r>
            <a:r>
              <a:rPr lang="en-US" sz="1600" b="1"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mysql</a:t>
            </a:r>
            <a:r>
              <a:rPr lang="en-US" sz="1600" b="1"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US" sz="1600" b="1"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database.</a:t>
            </a:r>
          </a:p>
          <a:p>
            <a:pPr>
              <a:buFont typeface="Wingdings" panose="05000000000000000000" pitchFamily="2" charset="2"/>
              <a:buChar char="§"/>
            </a:pPr>
            <a:r>
              <a:rPr lang="en-US" sz="1600" b="1"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It contains the information like employee id, first name, surname, and email. It is an easy to use application and has a user-friendly interface. </a:t>
            </a:r>
          </a:p>
          <a:p>
            <a:pPr>
              <a:buFont typeface="Wingdings" panose="05000000000000000000" pitchFamily="2" charset="2"/>
              <a:buChar char="§"/>
            </a:pPr>
            <a:r>
              <a:rPr lang="en-US" sz="1600" b="1"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It is totally built at the administrative end which means that only the admin has access rights to change or modify any records.</a:t>
            </a:r>
          </a:p>
          <a:p>
            <a:pPr>
              <a:buFont typeface="Wingdings" panose="05000000000000000000" pitchFamily="2" charset="2"/>
              <a:buChar char="§"/>
            </a:pPr>
            <a:r>
              <a:rPr lang="en-US" sz="1600" b="1"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So this makes it safe and reliable application was to reduce the errors that occur in the manual system</a:t>
            </a:r>
          </a:p>
          <a:p>
            <a:pPr algn="l">
              <a:buFont typeface="Wingdings" panose="05000000000000000000" pitchFamily="2" charset="2"/>
              <a:buChar char="§"/>
            </a:pPr>
            <a:r>
              <a:rPr lang="en-US" sz="1600" b="1" i="0" dirty="0">
                <a:solidFill>
                  <a:srgbClr val="3B3835"/>
                </a:solidFill>
                <a:effectLst/>
                <a:latin typeface="Cambria" panose="02040503050406030204" pitchFamily="18" charset="0"/>
                <a:ea typeface="Cambria" panose="02040503050406030204" pitchFamily="18" charset="0"/>
              </a:rPr>
              <a:t>It maintains the information about the personal details of the employees.</a:t>
            </a:r>
          </a:p>
          <a:p>
            <a:pPr algn="l">
              <a:buFont typeface="Wingdings" panose="05000000000000000000" pitchFamily="2" charset="2"/>
              <a:buChar char="§"/>
            </a:pPr>
            <a:r>
              <a:rPr lang="en-US" sz="1600" b="1" i="0" dirty="0">
                <a:solidFill>
                  <a:srgbClr val="3B3835"/>
                </a:solidFill>
                <a:effectLst/>
                <a:latin typeface="Cambria" panose="02040503050406030204" pitchFamily="18" charset="0"/>
                <a:ea typeface="Cambria" panose="02040503050406030204" pitchFamily="18" charset="0"/>
              </a:rPr>
              <a:t> It is developed to override the problems prevailing in the practicing manual system. </a:t>
            </a:r>
          </a:p>
          <a:p>
            <a:pPr algn="l">
              <a:buFont typeface="Wingdings" panose="05000000000000000000" pitchFamily="2" charset="2"/>
              <a:buChar char="§"/>
            </a:pPr>
            <a:r>
              <a:rPr lang="en-US" sz="1600" b="1" i="0" dirty="0">
                <a:solidFill>
                  <a:srgbClr val="3B3835"/>
                </a:solidFill>
                <a:effectLst/>
                <a:latin typeface="Cambria" panose="02040503050406030204" pitchFamily="18" charset="0"/>
                <a:ea typeface="Cambria" panose="02040503050406030204" pitchFamily="18" charset="0"/>
              </a:rPr>
              <a:t>Employee Management System is a distributed application, developed to maintain the details of employees </a:t>
            </a:r>
          </a:p>
          <a:p>
            <a:pPr algn="l">
              <a:buFont typeface="Wingdings" panose="05000000000000000000" pitchFamily="2" charset="2"/>
              <a:buChar char="§"/>
            </a:pPr>
            <a:r>
              <a:rPr lang="en-US" sz="1600" b="1" i="0" dirty="0">
                <a:solidFill>
                  <a:srgbClr val="3B3835"/>
                </a:solidFill>
                <a:effectLst/>
                <a:latin typeface="Cambria" panose="02040503050406030204" pitchFamily="18" charset="0"/>
                <a:ea typeface="Cambria" panose="02040503050406030204" pitchFamily="18" charset="0"/>
              </a:rPr>
              <a:t>	working in any organization.</a:t>
            </a:r>
          </a:p>
          <a:p>
            <a:pPr>
              <a:buFont typeface="Wingdings" panose="05000000000000000000" pitchFamily="2" charset="2"/>
              <a:buChar char="§"/>
            </a:pPr>
            <a:endParaRPr lang="en-US" sz="1600" b="1" cap="none"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
            </a:pPr>
            <a:endParaRPr lang="en-US" sz="1600" b="1" cap="none"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
            </a:pPr>
            <a:endParaRPr lang="en-IN" sz="1600" b="1" cap="none"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492150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0">
            <a:extLst>
              <a:ext uri="{FF2B5EF4-FFF2-40B4-BE49-F238E27FC236}">
                <a16:creationId xmlns:a16="http://schemas.microsoft.com/office/drawing/2014/main" id="{7FC1F106-9785-46E6-A6FD-9E9E5D9E70EB}"/>
              </a:ext>
            </a:extLst>
          </p:cNvPr>
          <p:cNvSpPr>
            <a:spLocks noGrp="1"/>
          </p:cNvSpPr>
          <p:nvPr>
            <p:ph sz="quarter" idx="13"/>
          </p:nvPr>
        </p:nvSpPr>
        <p:spPr>
          <a:xfrm>
            <a:off x="998616" y="1066193"/>
            <a:ext cx="10363826" cy="4976388"/>
          </a:xfrm>
        </p:spPr>
        <p:txBody>
          <a:bodyPr/>
          <a:lstStyle/>
          <a:p>
            <a:pPr marL="0" indent="0" algn="ctr">
              <a:buNone/>
            </a:pPr>
            <a:r>
              <a:rPr lang="en-IN" sz="2600" b="1" cap="none" dirty="0">
                <a:latin typeface="Times New Roman" panose="02020603050405020304" pitchFamily="18" charset="0"/>
                <a:cs typeface="Times New Roman" panose="02020603050405020304" pitchFamily="18" charset="0"/>
              </a:rPr>
              <a:t>OBJECTIVES OF OUR PROJECT</a:t>
            </a:r>
          </a:p>
          <a:p>
            <a:pPr>
              <a:buFont typeface="Wingdings" panose="05000000000000000000" pitchFamily="2" charset="2"/>
              <a:buChar char="§"/>
            </a:pPr>
            <a:r>
              <a:rPr lang="en-US"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This projects aims to simplify the task of maintaining records of the employees of company.</a:t>
            </a:r>
          </a:p>
          <a:p>
            <a:pPr>
              <a:buFont typeface="Wingdings" panose="05000000000000000000" pitchFamily="2" charset="2"/>
              <a:buChar char="§"/>
            </a:pPr>
            <a:r>
              <a:rPr lang="en-US"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To develop a well-designed database to store employee information.</a:t>
            </a:r>
          </a:p>
          <a:p>
            <a:pPr>
              <a:buFont typeface="Wingdings" panose="05000000000000000000" pitchFamily="2" charset="2"/>
              <a:buChar char="§"/>
            </a:pPr>
            <a:r>
              <a:rPr lang="en-US"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Provides full functional reports to management of company.</a:t>
            </a:r>
          </a:p>
          <a:p>
            <a:pPr>
              <a:buFont typeface="Wingdings" panose="05000000000000000000" pitchFamily="2" charset="2"/>
              <a:buChar char="§"/>
            </a:pPr>
            <a:r>
              <a:rPr lang="en-US" cap="none" dirty="0">
                <a:solidFill>
                  <a:srgbClr val="000000"/>
                </a:solidFill>
                <a:latin typeface="Cambria" panose="02040503050406030204" pitchFamily="18" charset="0"/>
                <a:ea typeface="Cambria" panose="02040503050406030204" pitchFamily="18" charset="0"/>
                <a:cs typeface="Times New Roman" panose="02020603050405020304" pitchFamily="18" charset="0"/>
              </a:rPr>
              <a:t>The objective of this project is to provide a comprehensive approach towards the management of employee information.</a:t>
            </a:r>
            <a:endParaRPr lang="en-US" b="0" i="0" dirty="0">
              <a:solidFill>
                <a:srgbClr val="000000"/>
              </a:solidFill>
              <a:effectLst/>
              <a:latin typeface="Cambria" panose="02040503050406030204" pitchFamily="18" charset="0"/>
              <a:ea typeface="Cambria" panose="02040503050406030204" pitchFamily="18" charset="0"/>
            </a:endParaRPr>
          </a:p>
          <a:p>
            <a:pPr algn="l">
              <a:buFont typeface="Wingdings" panose="05000000000000000000" pitchFamily="2" charset="2"/>
              <a:buChar char="§"/>
            </a:pPr>
            <a:r>
              <a:rPr lang="en-US" b="0" i="0" dirty="0">
                <a:solidFill>
                  <a:srgbClr val="222222"/>
                </a:solidFill>
                <a:effectLst/>
                <a:latin typeface="Cambria" panose="02040503050406030204" pitchFamily="18" charset="0"/>
                <a:ea typeface="Cambria" panose="02040503050406030204" pitchFamily="18" charset="0"/>
              </a:rPr>
              <a:t>The main objective of the application is to maintain the details of employees.</a:t>
            </a:r>
          </a:p>
          <a:p>
            <a:pPr algn="l">
              <a:buFont typeface="Wingdings" panose="05000000000000000000" pitchFamily="2" charset="2"/>
              <a:buChar char="§"/>
            </a:pPr>
            <a:r>
              <a:rPr lang="en-US" b="0" i="0" dirty="0">
                <a:solidFill>
                  <a:srgbClr val="222222"/>
                </a:solidFill>
                <a:effectLst/>
                <a:latin typeface="Cambria" panose="02040503050406030204" pitchFamily="18" charset="0"/>
                <a:ea typeface="Cambria" panose="02040503050406030204" pitchFamily="18" charset="0"/>
              </a:rPr>
              <a:t> The working in any organization, objective of this project is to provide a comprehensive approach towards the management of employee</a:t>
            </a:r>
            <a:r>
              <a:rPr lang="en-US" b="0" i="0" dirty="0">
                <a:solidFill>
                  <a:srgbClr val="222222"/>
                </a:solidFill>
                <a:effectLst/>
                <a:latin typeface="ff2"/>
              </a:rPr>
              <a:t>.</a:t>
            </a:r>
            <a:endParaRPr lang="en-US" cap="none"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816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C2F0105-B143-4C0D-AE88-AB9F3D1228FC}"/>
              </a:ext>
            </a:extLst>
          </p:cNvPr>
          <p:cNvSpPr>
            <a:spLocks noGrp="1"/>
          </p:cNvSpPr>
          <p:nvPr>
            <p:ph sz="quarter" idx="13"/>
          </p:nvPr>
        </p:nvSpPr>
        <p:spPr>
          <a:xfrm>
            <a:off x="998616" y="1066193"/>
            <a:ext cx="10363826" cy="4976388"/>
          </a:xfrm>
        </p:spPr>
        <p:txBody>
          <a:bodyPr/>
          <a:lstStyle/>
          <a:p>
            <a:pPr marL="0" indent="0" algn="ctr">
              <a:buNone/>
            </a:pPr>
            <a:r>
              <a:rPr lang="en-IN" sz="3600" dirty="0">
                <a:latin typeface="Cambria" panose="02040503050406030204" pitchFamily="18" charset="0"/>
                <a:ea typeface="Cambria" panose="02040503050406030204" pitchFamily="18" charset="0"/>
              </a:rPr>
              <a:t>Existing system</a:t>
            </a:r>
          </a:p>
          <a:p>
            <a:pPr>
              <a:buFont typeface="Wingdings" panose="05000000000000000000" pitchFamily="2" charset="2"/>
              <a:buChar char="v"/>
            </a:pPr>
            <a:r>
              <a:rPr lang="en-IN" cap="none" dirty="0">
                <a:latin typeface="Cambria" panose="02040503050406030204" pitchFamily="18" charset="0"/>
                <a:ea typeface="Cambria" panose="02040503050406030204" pitchFamily="18" charset="0"/>
                <a:cs typeface="Times New Roman" panose="02020603050405020304" pitchFamily="18" charset="0"/>
              </a:rPr>
              <a:t>Earlier systems were manual where there was no way of properly storing information.</a:t>
            </a:r>
          </a:p>
          <a:p>
            <a:pPr>
              <a:buFont typeface="Wingdings" panose="05000000000000000000" pitchFamily="2" charset="2"/>
              <a:buChar char="v"/>
            </a:pPr>
            <a:r>
              <a:rPr lang="en-IN" cap="none" dirty="0">
                <a:latin typeface="Cambria" panose="02040503050406030204" pitchFamily="18" charset="0"/>
                <a:ea typeface="Cambria" panose="02040503050406030204" pitchFamily="18" charset="0"/>
                <a:cs typeface="Times New Roman" panose="02020603050405020304" pitchFamily="18" charset="0"/>
              </a:rPr>
              <a:t>Employee records were stored manually which lead to errors. There was no proper way of tracking employee records.</a:t>
            </a:r>
          </a:p>
          <a:p>
            <a:pPr>
              <a:buFont typeface="Wingdings" panose="05000000000000000000" pitchFamily="2" charset="2"/>
              <a:buChar char="v"/>
            </a:pPr>
            <a:r>
              <a:rPr lang="en-IN" cap="none" dirty="0">
                <a:latin typeface="Cambria" panose="02040503050406030204" pitchFamily="18" charset="0"/>
                <a:ea typeface="Cambria" panose="02040503050406030204" pitchFamily="18" charset="0"/>
                <a:cs typeface="Times New Roman" panose="02020603050405020304" pitchFamily="18" charset="0"/>
              </a:rPr>
              <a:t>It is very difficult and required a lot of paperwork which makes the application time consuming and not secured.</a:t>
            </a:r>
          </a:p>
          <a:p>
            <a:pPr>
              <a:buFont typeface="Wingdings" panose="05000000000000000000" pitchFamily="2" charset="2"/>
              <a:buChar char="v"/>
            </a:pPr>
            <a:r>
              <a:rPr lang="en-IN" cap="none" dirty="0">
                <a:latin typeface="Cambria" panose="02040503050406030204" pitchFamily="18" charset="0"/>
                <a:ea typeface="Cambria" panose="02040503050406030204" pitchFamily="18" charset="0"/>
                <a:cs typeface="Times New Roman" panose="02020603050405020304" pitchFamily="18" charset="0"/>
              </a:rPr>
              <a:t>There was no administrator which could handle the records. So there was the need to develop a system which could manage all these things and reduce the paperwork</a:t>
            </a:r>
          </a:p>
          <a:p>
            <a:pPr marL="0" indent="0">
              <a:buNone/>
            </a:pPr>
            <a:endParaRPr lang="en-IN" dirty="0"/>
          </a:p>
        </p:txBody>
      </p:sp>
    </p:spTree>
    <p:extLst>
      <p:ext uri="{BB962C8B-B14F-4D97-AF65-F5344CB8AC3E}">
        <p14:creationId xmlns:p14="http://schemas.microsoft.com/office/powerpoint/2010/main" val="57697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0C2F0105-B143-4C0D-AE88-AB9F3D1228FC}"/>
              </a:ext>
            </a:extLst>
          </p:cNvPr>
          <p:cNvSpPr>
            <a:spLocks noGrp="1"/>
          </p:cNvSpPr>
          <p:nvPr>
            <p:ph sz="quarter" idx="13"/>
          </p:nvPr>
        </p:nvSpPr>
        <p:spPr>
          <a:xfrm>
            <a:off x="998616" y="1066193"/>
            <a:ext cx="10363826" cy="4976388"/>
          </a:xfrm>
        </p:spPr>
        <p:txBody>
          <a:bodyPr/>
          <a:lstStyle/>
          <a:p>
            <a:pPr marL="0" indent="0" algn="ctr">
              <a:buNone/>
            </a:pPr>
            <a:r>
              <a:rPr lang="en-IN" sz="4400" dirty="0">
                <a:latin typeface="Cambria" panose="02040503050406030204" pitchFamily="18" charset="0"/>
                <a:ea typeface="Cambria" panose="02040503050406030204" pitchFamily="18" charset="0"/>
                <a:cs typeface="Times New Roman" panose="02020603050405020304" pitchFamily="18" charset="0"/>
              </a:rPr>
              <a:t>Proposed system</a:t>
            </a:r>
          </a:p>
          <a:p>
            <a:pPr>
              <a:buFont typeface="Wingdings" panose="05000000000000000000" pitchFamily="2" charset="2"/>
              <a:buChar char="v"/>
            </a:pPr>
            <a:r>
              <a:rPr lang="en-IN" cap="none" dirty="0">
                <a:latin typeface="Cambria" panose="02040503050406030204" pitchFamily="18" charset="0"/>
                <a:ea typeface="Cambria" panose="02040503050406030204" pitchFamily="18" charset="0"/>
                <a:cs typeface="Times New Roman" panose="02020603050405020304" pitchFamily="18" charset="0"/>
              </a:rPr>
              <a:t>Employee management system is easy to use application which is created to manage the employee data. It is created to record the details of the employees. This reduces the dependency on the manual system which could create errors.</a:t>
            </a:r>
          </a:p>
          <a:p>
            <a:pPr>
              <a:buFont typeface="Wingdings" panose="05000000000000000000" pitchFamily="2" charset="2"/>
              <a:buChar char="v"/>
            </a:pPr>
            <a:r>
              <a:rPr lang="en-IN" cap="none" dirty="0">
                <a:latin typeface="Cambria" panose="02040503050406030204" pitchFamily="18" charset="0"/>
                <a:ea typeface="Cambria" panose="02040503050406030204" pitchFamily="18" charset="0"/>
                <a:cs typeface="Times New Roman" panose="02020603050405020304" pitchFamily="18" charset="0"/>
              </a:rPr>
              <a:t>This system can easily help in tracking employee records. There is an administrator which can add, edit, delete and save records in a database. Administrator can view all the employees present in the database.</a:t>
            </a:r>
          </a:p>
          <a:p>
            <a:pPr>
              <a:buFont typeface="Wingdings" panose="05000000000000000000" pitchFamily="2" charset="2"/>
              <a:buChar char="v"/>
            </a:pPr>
            <a:r>
              <a:rPr lang="en-IN" cap="none" dirty="0">
                <a:latin typeface="Cambria" panose="02040503050406030204" pitchFamily="18" charset="0"/>
                <a:ea typeface="Cambria" panose="02040503050406030204" pitchFamily="18" charset="0"/>
                <a:cs typeface="Times New Roman" panose="02020603050405020304" pitchFamily="18" charset="0"/>
              </a:rPr>
              <a:t>This employee management system is created completely on the administrative end which means only the admin has access rights to change or modify any records.</a:t>
            </a:r>
          </a:p>
          <a:p>
            <a:pPr>
              <a:buFont typeface="Wingdings" panose="05000000000000000000" pitchFamily="2" charset="2"/>
              <a:buChar char="v"/>
            </a:pPr>
            <a:r>
              <a:rPr lang="en-IN" cap="none" dirty="0">
                <a:latin typeface="Cambria" panose="02040503050406030204" pitchFamily="18" charset="0"/>
                <a:ea typeface="Cambria" panose="02040503050406030204" pitchFamily="18" charset="0"/>
                <a:cs typeface="Times New Roman" panose="02020603050405020304" pitchFamily="18" charset="0"/>
              </a:rPr>
              <a:t>So this makes it safe and reliable application to use. </a:t>
            </a:r>
          </a:p>
        </p:txBody>
      </p:sp>
    </p:spTree>
    <p:extLst>
      <p:ext uri="{BB962C8B-B14F-4D97-AF65-F5344CB8AC3E}">
        <p14:creationId xmlns:p14="http://schemas.microsoft.com/office/powerpoint/2010/main" val="402641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5D110-D7F7-449E-9F41-3657F947213D}"/>
              </a:ext>
            </a:extLst>
          </p:cNvPr>
          <p:cNvSpPr>
            <a:spLocks noGrp="1"/>
          </p:cNvSpPr>
          <p:nvPr>
            <p:ph sz="quarter" idx="13"/>
          </p:nvPr>
        </p:nvSpPr>
        <p:spPr>
          <a:xfrm>
            <a:off x="913774" y="191268"/>
            <a:ext cx="10363826" cy="5599932"/>
          </a:xfrm>
        </p:spPr>
        <p:txBody>
          <a:bodyPr/>
          <a:lstStyle/>
          <a:p>
            <a:pPr marL="0" indent="0" algn="ctr">
              <a:buNone/>
            </a:pPr>
            <a:r>
              <a:rPr lang="en-IN" sz="2600" b="1" dirty="0" err="1">
                <a:latin typeface="Cambria" panose="02040503050406030204" pitchFamily="18" charset="0"/>
                <a:ea typeface="Cambria" panose="02040503050406030204" pitchFamily="18" charset="0"/>
                <a:cs typeface="Times New Roman" panose="02020603050405020304" pitchFamily="18" charset="0"/>
              </a:rPr>
              <a:t>ScreenShots</a:t>
            </a:r>
            <a:endParaRPr lang="en-IN" sz="2600" b="1" dirty="0">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46CB4C4F-C5DF-4620-9489-7A23C56DBD59}"/>
              </a:ext>
            </a:extLst>
          </p:cNvPr>
          <p:cNvPicPr>
            <a:picLocks noChangeAspect="1"/>
          </p:cNvPicPr>
          <p:nvPr/>
        </p:nvPicPr>
        <p:blipFill>
          <a:blip r:embed="rId2"/>
          <a:stretch>
            <a:fillRect/>
          </a:stretch>
        </p:blipFill>
        <p:spPr>
          <a:xfrm>
            <a:off x="365760" y="928468"/>
            <a:ext cx="11535508" cy="5766399"/>
          </a:xfrm>
          <a:prstGeom prst="rect">
            <a:avLst/>
          </a:prstGeom>
        </p:spPr>
      </p:pic>
    </p:spTree>
    <p:extLst>
      <p:ext uri="{BB962C8B-B14F-4D97-AF65-F5344CB8AC3E}">
        <p14:creationId xmlns:p14="http://schemas.microsoft.com/office/powerpoint/2010/main" val="3442569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9EA4B-51B5-4542-8F43-DE7E4BA4DED8}"/>
              </a:ext>
            </a:extLst>
          </p:cNvPr>
          <p:cNvSpPr>
            <a:spLocks noGrp="1"/>
          </p:cNvSpPr>
          <p:nvPr>
            <p:ph sz="quarter" idx="13"/>
          </p:nvPr>
        </p:nvSpPr>
        <p:spPr>
          <a:xfrm>
            <a:off x="913774" y="1133476"/>
            <a:ext cx="10363826" cy="5610224"/>
          </a:xfrm>
        </p:spPr>
        <p:txBody>
          <a:bodyPr/>
          <a:lstStyle/>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a:p>
            <a:pPr marL="457200" lvl="1" indent="0" algn="ctr">
              <a:buNone/>
            </a:pPr>
            <a:r>
              <a:rPr lang="en-IN"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232972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137</TotalTime>
  <Words>476</Words>
  <Application>Microsoft Office PowerPoint</Application>
  <PresentationFormat>Widescreen</PresentationFormat>
  <Paragraphs>43</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Cambria</vt:lpstr>
      <vt:lpstr>Century Gothic</vt:lpstr>
      <vt:lpstr>ff2</vt:lpstr>
      <vt:lpstr>Times New Roman</vt:lpstr>
      <vt:lpstr>Wingdings</vt:lpstr>
      <vt:lpstr>Wingdings 3</vt:lpstr>
      <vt:lpstr>Wisp</vt:lpstr>
      <vt:lpstr>EMPLOYEE MANAGEMENT SYSTEM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Nadeem khan</dc:creator>
  <cp:lastModifiedBy>Simran Mulani</cp:lastModifiedBy>
  <cp:revision>5</cp:revision>
  <dcterms:created xsi:type="dcterms:W3CDTF">2022-03-18T04:16:10Z</dcterms:created>
  <dcterms:modified xsi:type="dcterms:W3CDTF">2022-03-21T09:28:36Z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TECHMAHINDRA\SM00816026</vt:lpwstr>
  </property>
  <property fmtid="{D5CDD505-2E9C-101B-9397-08002B2CF9AE}" pid="4" name="DLPManualFileClassificationLastModificationDate">
    <vt:lpwstr>1647854863</vt:lpwstr>
  </property>
  <property fmtid="{D5CDD505-2E9C-101B-9397-08002B2CF9AE}" pid="5" name="DLPManualFileClassificationVersion">
    <vt:lpwstr>11.6.0.76</vt:lpwstr>
  </property>
</Properties>
</file>