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Calibri Light" panose="020F0302020204030204" pitchFamily="34" charset="0"/>
      <p:regular r:id="rId20"/>
      <p:italic r:id="rId21"/>
    </p:embeddedFont>
    <p:embeddedFont>
      <p:font typeface="Cambria" panose="02040503050406030204" pitchFamily="18" charset="0"/>
      <p:regular r:id="rId22"/>
      <p:bold r:id="rId23"/>
      <p:italic r:id="rId24"/>
      <p:boldItalic r:id="rId25"/>
    </p:embeddedFont>
    <p:embeddedFont>
      <p:font typeface="Corbel" panose="020B0503020204020204" pitchFamily="34" charset="0"/>
      <p:regular r:id="rId26"/>
      <p:bold r:id="rId27"/>
      <p:italic r:id="rId28"/>
      <p:boldItalic r:id="rId2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i77qG5fjnbI6DLgWcuGsa11bFr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1e31dfe00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1e31dfe0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815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372970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781002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499102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5023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472371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12990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94336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453640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791720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78893877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marL="0" lvl="0" indent="0" algn="r" rtl="0">
              <a:spcBef>
                <a:spcPts val="0"/>
              </a:spcBef>
              <a:spcAft>
                <a:spcPts val="0"/>
              </a:spcAft>
              <a:buNone/>
            </a:pPr>
            <a:fld id="{00000000-1234-1234-1234-12341234123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997446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3" name="Picture 2">
            <a:extLst>
              <a:ext uri="{FF2B5EF4-FFF2-40B4-BE49-F238E27FC236}">
                <a16:creationId xmlns:a16="http://schemas.microsoft.com/office/drawing/2014/main" id="{E6E5A2A5-6FA1-444A-B300-187FDA2A2C85}"/>
              </a:ext>
            </a:extLst>
          </p:cNvPr>
          <p:cNvPicPr>
            <a:picLocks noChangeAspect="1"/>
          </p:cNvPicPr>
          <p:nvPr/>
        </p:nvPicPr>
        <p:blipFill>
          <a:blip r:embed="rId3"/>
          <a:stretch>
            <a:fillRect/>
          </a:stretch>
        </p:blipFill>
        <p:spPr>
          <a:xfrm>
            <a:off x="0" y="-56271"/>
            <a:ext cx="12192000" cy="6302325"/>
          </a:xfrm>
          <a:prstGeom prst="rect">
            <a:avLst/>
          </a:prstGeom>
        </p:spPr>
      </p:pic>
      <p:sp>
        <p:nvSpPr>
          <p:cNvPr id="142" name="Google Shape;142;p1"/>
          <p:cNvSpPr txBox="1">
            <a:spLocks noGrp="1"/>
          </p:cNvSpPr>
          <p:nvPr>
            <p:ph type="ctrTitle"/>
          </p:nvPr>
        </p:nvSpPr>
        <p:spPr>
          <a:xfrm rot="10800000" flipV="1">
            <a:off x="520503" y="3981157"/>
            <a:ext cx="3981158" cy="1097280"/>
          </a:xfrm>
          <a:prstGeom prst="rect">
            <a:avLst/>
          </a:prstGeom>
          <a:noFill/>
          <a:ln>
            <a:noFill/>
          </a:ln>
        </p:spPr>
        <p:txBody>
          <a:bodyPr spcFirstLastPara="1" wrap="square" lIns="91425" tIns="45700" rIns="91425" bIns="45700" anchor="b" anchorCtr="0">
            <a:noAutofit/>
          </a:bodyPr>
          <a:lstStyle/>
          <a:p>
            <a:pPr algn="r">
              <a:spcBef>
                <a:spcPts val="0"/>
              </a:spcBef>
              <a:buClr>
                <a:schemeClr val="dk1"/>
              </a:buClr>
              <a:buSzPts val="6600"/>
            </a:pPr>
            <a:r>
              <a:rPr lang="en-IN" sz="2400" b="1" dirty="0">
                <a:solidFill>
                  <a:schemeClr val="dk1"/>
                </a:solidFill>
                <a:latin typeface="Cambria" panose="02040503050406030204" pitchFamily="18" charset="0"/>
                <a:ea typeface="Cambria" panose="02040503050406030204" pitchFamily="18" charset="0"/>
                <a:cs typeface="Corbel"/>
                <a:sym typeface="Corbel"/>
              </a:rPr>
              <a:t>Faculty : Mr. </a:t>
            </a:r>
            <a:r>
              <a:rPr lang="en-IN" sz="2400" b="1" dirty="0" err="1">
                <a:solidFill>
                  <a:schemeClr val="dk1"/>
                </a:solidFill>
                <a:latin typeface="Cambria" panose="02040503050406030204" pitchFamily="18" charset="0"/>
                <a:ea typeface="Cambria" panose="02040503050406030204" pitchFamily="18" charset="0"/>
                <a:cs typeface="Corbel"/>
                <a:sym typeface="Corbel"/>
              </a:rPr>
              <a:t>Thaneshwara</a:t>
            </a:r>
            <a:br>
              <a:rPr lang="en-IN" sz="2400" b="1" dirty="0">
                <a:solidFill>
                  <a:schemeClr val="dk1"/>
                </a:solidFill>
                <a:latin typeface="Cambria" panose="02040503050406030204" pitchFamily="18" charset="0"/>
                <a:ea typeface="Cambria" panose="02040503050406030204" pitchFamily="18" charset="0"/>
                <a:cs typeface="Corbel"/>
                <a:sym typeface="Corbel"/>
              </a:rPr>
            </a:br>
            <a:endParaRPr sz="2400" dirty="0">
              <a:latin typeface="Cambria" panose="02040503050406030204" pitchFamily="18" charset="0"/>
              <a:ea typeface="Cambria" panose="02040503050406030204" pitchFamily="18" charset="0"/>
            </a:endParaRPr>
          </a:p>
        </p:txBody>
      </p:sp>
      <p:sp>
        <p:nvSpPr>
          <p:cNvPr id="144" name="Google Shape;144;p1"/>
          <p:cNvSpPr txBox="1"/>
          <p:nvPr/>
        </p:nvSpPr>
        <p:spPr>
          <a:xfrm>
            <a:off x="520505" y="5233182"/>
            <a:ext cx="2546252"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mbria" panose="02040503050406030204" pitchFamily="18" charset="0"/>
                <a:ea typeface="Cambria" panose="02040503050406030204" pitchFamily="18" charset="0"/>
                <a:cs typeface="Corbel"/>
                <a:sym typeface="Corbel"/>
              </a:rPr>
              <a:t>SIMRAN MULANI</a:t>
            </a:r>
          </a:p>
          <a:p>
            <a:pPr marL="0" marR="0" lvl="0" indent="0" algn="l" rtl="0">
              <a:spcBef>
                <a:spcPts val="0"/>
              </a:spcBef>
              <a:spcAft>
                <a:spcPts val="0"/>
              </a:spcAft>
              <a:buNone/>
            </a:pPr>
            <a:r>
              <a:rPr lang="en-US" sz="1800" b="1" dirty="0">
                <a:solidFill>
                  <a:schemeClr val="dk1"/>
                </a:solidFill>
                <a:latin typeface="Cambria" panose="02040503050406030204" pitchFamily="18" charset="0"/>
                <a:ea typeface="Cambria" panose="02040503050406030204" pitchFamily="18" charset="0"/>
                <a:cs typeface="Corbel"/>
                <a:sym typeface="Corbel"/>
              </a:rPr>
              <a:t>Emp-id:- 816026</a:t>
            </a:r>
            <a:endParaRPr sz="1800" b="1" dirty="0">
              <a:solidFill>
                <a:schemeClr val="dk1"/>
              </a:solidFill>
              <a:latin typeface="Cambria" panose="02040503050406030204" pitchFamily="18" charset="0"/>
              <a:ea typeface="Cambria" panose="02040503050406030204" pitchFamily="18" charset="0"/>
              <a:cs typeface="Corbel"/>
              <a:sym typeface="Corbe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0"/>
          <p:cNvSpPr txBox="1">
            <a:spLocks noGrp="1"/>
          </p:cNvSpPr>
          <p:nvPr>
            <p:ph type="title"/>
          </p:nvPr>
        </p:nvSpPr>
        <p:spPr>
          <a:xfrm>
            <a:off x="1484309" y="333464"/>
            <a:ext cx="10018713" cy="98917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5400"/>
              <a:buFont typeface="Corbel"/>
              <a:buNone/>
            </a:pPr>
            <a:r>
              <a:rPr lang="en-IN" sz="5400" b="1"/>
              <a:t>Screenshots</a:t>
            </a:r>
            <a:endParaRPr sz="5400" b="1"/>
          </a:p>
        </p:txBody>
      </p:sp>
      <p:pic>
        <p:nvPicPr>
          <p:cNvPr id="203" name="Google Shape;203;p10"/>
          <p:cNvPicPr preferRelativeResize="0"/>
          <p:nvPr/>
        </p:nvPicPr>
        <p:blipFill rotWithShape="1">
          <a:blip r:embed="rId3">
            <a:alphaModFix/>
          </a:blip>
          <a:srcRect/>
          <a:stretch/>
        </p:blipFill>
        <p:spPr>
          <a:xfrm>
            <a:off x="1484309" y="1322640"/>
            <a:ext cx="9552745" cy="521738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1"/>
          <p:cNvSpPr txBox="1">
            <a:spLocks noGrp="1"/>
          </p:cNvSpPr>
          <p:nvPr>
            <p:ph type="title"/>
          </p:nvPr>
        </p:nvSpPr>
        <p:spPr>
          <a:xfrm>
            <a:off x="1408810" y="283130"/>
            <a:ext cx="10018713" cy="98917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5400"/>
              <a:buFont typeface="Corbel"/>
              <a:buNone/>
            </a:pPr>
            <a:r>
              <a:rPr lang="en-IN" sz="5400" b="1"/>
              <a:t>Screenshots</a:t>
            </a:r>
            <a:endParaRPr sz="5400" b="1"/>
          </a:p>
        </p:txBody>
      </p:sp>
      <p:pic>
        <p:nvPicPr>
          <p:cNvPr id="209" name="Google Shape;209;p11"/>
          <p:cNvPicPr preferRelativeResize="0"/>
          <p:nvPr/>
        </p:nvPicPr>
        <p:blipFill rotWithShape="1">
          <a:blip r:embed="rId3">
            <a:alphaModFix/>
          </a:blip>
          <a:srcRect/>
          <a:stretch/>
        </p:blipFill>
        <p:spPr>
          <a:xfrm>
            <a:off x="1342239" y="1138082"/>
            <a:ext cx="9965120" cy="545969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2"/>
          <p:cNvSpPr txBox="1">
            <a:spLocks noGrp="1"/>
          </p:cNvSpPr>
          <p:nvPr>
            <p:ph type="title"/>
          </p:nvPr>
        </p:nvSpPr>
        <p:spPr>
          <a:xfrm>
            <a:off x="1475921" y="283130"/>
            <a:ext cx="10018713" cy="98917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5400"/>
              <a:buFont typeface="Corbel"/>
              <a:buNone/>
            </a:pPr>
            <a:r>
              <a:rPr lang="en-IN" sz="5400" b="1"/>
              <a:t>Screenshots</a:t>
            </a:r>
            <a:endParaRPr sz="5400" b="1"/>
          </a:p>
        </p:txBody>
      </p:sp>
      <p:pic>
        <p:nvPicPr>
          <p:cNvPr id="215" name="Google Shape;215;p12"/>
          <p:cNvPicPr preferRelativeResize="0"/>
          <p:nvPr/>
        </p:nvPicPr>
        <p:blipFill rotWithShape="1">
          <a:blip r:embed="rId3">
            <a:alphaModFix/>
          </a:blip>
          <a:srcRect/>
          <a:stretch/>
        </p:blipFill>
        <p:spPr>
          <a:xfrm>
            <a:off x="1770735" y="1389751"/>
            <a:ext cx="9429083" cy="516506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11e31dfe00c_0_0"/>
          <p:cNvSpPr txBox="1">
            <a:spLocks noGrp="1"/>
          </p:cNvSpPr>
          <p:nvPr>
            <p:ph type="title"/>
          </p:nvPr>
        </p:nvSpPr>
        <p:spPr>
          <a:xfrm>
            <a:off x="1373936" y="2486525"/>
            <a:ext cx="10018800" cy="17526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sz="8200" b="1"/>
              <a:t>Thank You</a:t>
            </a:r>
            <a:endParaRPr sz="82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
          <p:cNvSpPr txBox="1">
            <a:spLocks noGrp="1"/>
          </p:cNvSpPr>
          <p:nvPr>
            <p:ph type="title"/>
          </p:nvPr>
        </p:nvSpPr>
        <p:spPr>
          <a:xfrm>
            <a:off x="1484311" y="685801"/>
            <a:ext cx="10018713" cy="98063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orbel"/>
              <a:buNone/>
            </a:pPr>
            <a:r>
              <a:rPr lang="en-IN" sz="6000" b="1"/>
              <a:t>About Project</a:t>
            </a:r>
            <a:endParaRPr sz="6000" b="1"/>
          </a:p>
        </p:txBody>
      </p:sp>
      <p:sp>
        <p:nvSpPr>
          <p:cNvPr id="151" name="Google Shape;151;p2"/>
          <p:cNvSpPr txBox="1">
            <a:spLocks noGrp="1"/>
          </p:cNvSpPr>
          <p:nvPr>
            <p:ph idx="1"/>
          </p:nvPr>
        </p:nvSpPr>
        <p:spPr>
          <a:xfrm>
            <a:off x="1484310" y="1666431"/>
            <a:ext cx="10018713" cy="4124769"/>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3480"/>
              <a:buChar char="•"/>
            </a:pPr>
            <a:r>
              <a:rPr lang="en-IN"/>
              <a:t>Vehicle Management system is the simple application where the CRUD (Create, Read, Update and Delete) Operations are used.</a:t>
            </a:r>
            <a:endParaRPr/>
          </a:p>
          <a:p>
            <a:pPr marL="285750" lvl="0" indent="-285750" algn="l" rtl="0">
              <a:spcBef>
                <a:spcPts val="1080"/>
              </a:spcBef>
              <a:spcAft>
                <a:spcPts val="0"/>
              </a:spcAft>
              <a:buSzPts val="3480"/>
              <a:buChar char="•"/>
            </a:pPr>
            <a:r>
              <a:rPr lang="en-IN"/>
              <a:t>Users : Here we have two types of users first is Admin which can use CRUD operations on Customers, Services and Vehicles. On other hand Service advisor can only use CRUD operation for Services only. ( Services advisor is restricted to use CRUD operations on Customers and vehicles.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
          <p:cNvSpPr txBox="1">
            <a:spLocks noGrp="1"/>
          </p:cNvSpPr>
          <p:nvPr>
            <p:ph type="title"/>
          </p:nvPr>
        </p:nvSpPr>
        <p:spPr>
          <a:xfrm>
            <a:off x="1484311" y="685801"/>
            <a:ext cx="10018713"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5400"/>
              <a:buFont typeface="Corbel"/>
              <a:buNone/>
            </a:pPr>
            <a:r>
              <a:rPr lang="en-IN" sz="5400" b="1"/>
              <a:t>About Technologies</a:t>
            </a:r>
            <a:endParaRPr sz="5400" b="1"/>
          </a:p>
        </p:txBody>
      </p:sp>
      <p:sp>
        <p:nvSpPr>
          <p:cNvPr id="157" name="Google Shape;157;p3"/>
          <p:cNvSpPr txBox="1">
            <a:spLocks noGrp="1"/>
          </p:cNvSpPr>
          <p:nvPr>
            <p:ph idx="1"/>
          </p:nvPr>
        </p:nvSpPr>
        <p:spPr>
          <a:xfrm>
            <a:off x="1484310" y="1649339"/>
            <a:ext cx="10018713" cy="4141862"/>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3480"/>
              <a:buChar char="•"/>
            </a:pPr>
            <a:r>
              <a:rPr lang="en-IN"/>
              <a:t>We’ve developed this application on Spring boot, Hibernate and use of Thymeleaf,  where Hibernate is used for to put data into database with no more extra efforts with the help of @Entity it can automatically create table but we have to specify the database name in application.properties.</a:t>
            </a:r>
            <a:endParaRPr/>
          </a:p>
          <a:p>
            <a:pPr marL="285750" lvl="0" indent="-285750" algn="l" rtl="0">
              <a:spcBef>
                <a:spcPts val="1080"/>
              </a:spcBef>
              <a:spcAft>
                <a:spcPts val="0"/>
              </a:spcAft>
              <a:buSzPts val="3480"/>
              <a:buChar char="•"/>
            </a:pPr>
            <a:r>
              <a:rPr lang="en-IN"/>
              <a:t>Thymeleaf is also great library for the full integration with spring framework. </a:t>
            </a:r>
            <a:endParaRPr/>
          </a:p>
          <a:p>
            <a:pPr marL="285750" lvl="0" indent="-285750" algn="l" rtl="0">
              <a:spcBef>
                <a:spcPts val="1080"/>
              </a:spcBef>
              <a:spcAft>
                <a:spcPts val="0"/>
              </a:spcAft>
              <a:buSzPts val="3480"/>
              <a:buChar char="•"/>
            </a:pPr>
            <a:r>
              <a:rPr lang="en-IN"/>
              <a:t>Spring Data JPA, part of the larger Spring Data family, makes it easy to easily implement JPA based repositories.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4"/>
          <p:cNvSpPr txBox="1">
            <a:spLocks noGrp="1"/>
          </p:cNvSpPr>
          <p:nvPr>
            <p:ph type="title"/>
          </p:nvPr>
        </p:nvSpPr>
        <p:spPr>
          <a:xfrm>
            <a:off x="1484311" y="685801"/>
            <a:ext cx="10018713" cy="98917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5400"/>
              <a:buFont typeface="Corbel"/>
              <a:buNone/>
            </a:pPr>
            <a:r>
              <a:rPr lang="en-IN" sz="5400" b="1"/>
              <a:t>Spring Boot</a:t>
            </a:r>
            <a:endParaRPr sz="5400" b="1"/>
          </a:p>
        </p:txBody>
      </p:sp>
      <p:sp>
        <p:nvSpPr>
          <p:cNvPr id="163" name="Google Shape;163;p4"/>
          <p:cNvSpPr txBox="1">
            <a:spLocks noGrp="1"/>
          </p:cNvSpPr>
          <p:nvPr>
            <p:ph idx="1"/>
          </p:nvPr>
        </p:nvSpPr>
        <p:spPr>
          <a:xfrm>
            <a:off x="1484310" y="1897167"/>
            <a:ext cx="10018713" cy="2020492"/>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3480"/>
              <a:buChar char="•"/>
            </a:pPr>
            <a:r>
              <a:rPr lang="en-IN"/>
              <a:t>Spring Boot is an open source Java-based framework used to create a micro Service. It is developed by Pivotal Team and is used to build stand-alone and production ready spring applications. This chapter will give you an introduction to Spring Boot and familiarizes you with its basic concepts.</a:t>
            </a:r>
            <a:endParaRPr/>
          </a:p>
        </p:txBody>
      </p:sp>
      <p:pic>
        <p:nvPicPr>
          <p:cNvPr id="164" name="Google Shape;164;p4"/>
          <p:cNvPicPr preferRelativeResize="0"/>
          <p:nvPr/>
        </p:nvPicPr>
        <p:blipFill rotWithShape="1">
          <a:blip r:embed="rId3">
            <a:alphaModFix/>
          </a:blip>
          <a:srcRect/>
          <a:stretch/>
        </p:blipFill>
        <p:spPr>
          <a:xfrm>
            <a:off x="6582842" y="4239368"/>
            <a:ext cx="6734175" cy="3362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5"/>
          <p:cNvSpPr txBox="1">
            <a:spLocks noGrp="1"/>
          </p:cNvSpPr>
          <p:nvPr>
            <p:ph type="title"/>
          </p:nvPr>
        </p:nvSpPr>
        <p:spPr>
          <a:xfrm>
            <a:off x="1484311" y="685801"/>
            <a:ext cx="10018713" cy="98917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5400"/>
              <a:buFont typeface="Corbel"/>
              <a:buNone/>
            </a:pPr>
            <a:r>
              <a:rPr lang="en-IN" sz="5400" b="1"/>
              <a:t>Spring Data JPA</a:t>
            </a:r>
            <a:endParaRPr sz="5400" b="1"/>
          </a:p>
        </p:txBody>
      </p:sp>
      <p:sp>
        <p:nvSpPr>
          <p:cNvPr id="170" name="Google Shape;170;p5"/>
          <p:cNvSpPr txBox="1">
            <a:spLocks noGrp="1"/>
          </p:cNvSpPr>
          <p:nvPr>
            <p:ph idx="1"/>
          </p:nvPr>
        </p:nvSpPr>
        <p:spPr>
          <a:xfrm>
            <a:off x="1484310" y="1897167"/>
            <a:ext cx="10018713" cy="2012103"/>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3480"/>
              <a:buChar char="•"/>
            </a:pPr>
            <a:r>
              <a:rPr lang="en-IN"/>
              <a:t>Spring Data JPA, part of the larger Spring Data family, makes it easy to easily implement JPA based repositories. This module deals with enhanced support for JPA based data access layers. It makes it easier to build Spring-powered applications that use data access technologies.</a:t>
            </a:r>
            <a:endParaRPr/>
          </a:p>
        </p:txBody>
      </p:sp>
      <p:pic>
        <p:nvPicPr>
          <p:cNvPr id="171" name="Google Shape;171;p5"/>
          <p:cNvPicPr preferRelativeResize="0"/>
          <p:nvPr/>
        </p:nvPicPr>
        <p:blipFill rotWithShape="1">
          <a:blip r:embed="rId3">
            <a:alphaModFix/>
          </a:blip>
          <a:srcRect/>
          <a:stretch/>
        </p:blipFill>
        <p:spPr>
          <a:xfrm>
            <a:off x="6582842" y="4239368"/>
            <a:ext cx="6734175" cy="3362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6"/>
          <p:cNvSpPr txBox="1">
            <a:spLocks noGrp="1"/>
          </p:cNvSpPr>
          <p:nvPr>
            <p:ph type="title"/>
          </p:nvPr>
        </p:nvSpPr>
        <p:spPr>
          <a:xfrm>
            <a:off x="1484311" y="685801"/>
            <a:ext cx="10018713" cy="98917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5400"/>
              <a:buFont typeface="Corbel"/>
              <a:buNone/>
            </a:pPr>
            <a:r>
              <a:rPr lang="en-IN" sz="5400" b="1"/>
              <a:t>Hibernate</a:t>
            </a:r>
            <a:endParaRPr sz="5400" b="1"/>
          </a:p>
        </p:txBody>
      </p:sp>
      <p:sp>
        <p:nvSpPr>
          <p:cNvPr id="177" name="Google Shape;177;p6"/>
          <p:cNvSpPr txBox="1">
            <a:spLocks noGrp="1"/>
          </p:cNvSpPr>
          <p:nvPr>
            <p:ph idx="1"/>
          </p:nvPr>
        </p:nvSpPr>
        <p:spPr>
          <a:xfrm>
            <a:off x="1484310" y="1897167"/>
            <a:ext cx="10018713" cy="1965532"/>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3480"/>
              <a:buChar char="•"/>
            </a:pPr>
            <a:r>
              <a:rPr lang="en-IN"/>
              <a:t>Hibernate ORM is an object–relational mapping tool for the Java programming language. It provides a framework for mapping an object-oriented domain model to a relational database.</a:t>
            </a:r>
            <a:endParaRPr/>
          </a:p>
        </p:txBody>
      </p:sp>
      <p:pic>
        <p:nvPicPr>
          <p:cNvPr id="178" name="Google Shape;178;p6"/>
          <p:cNvPicPr preferRelativeResize="0"/>
          <p:nvPr/>
        </p:nvPicPr>
        <p:blipFill rotWithShape="1">
          <a:blip r:embed="rId3">
            <a:alphaModFix/>
          </a:blip>
          <a:srcRect/>
          <a:stretch/>
        </p:blipFill>
        <p:spPr>
          <a:xfrm>
            <a:off x="7793765" y="4595880"/>
            <a:ext cx="4145094" cy="194819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7"/>
          <p:cNvSpPr txBox="1">
            <a:spLocks noGrp="1"/>
          </p:cNvSpPr>
          <p:nvPr>
            <p:ph type="title"/>
          </p:nvPr>
        </p:nvSpPr>
        <p:spPr>
          <a:xfrm>
            <a:off x="1381761" y="677255"/>
            <a:ext cx="10018713" cy="98917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5400"/>
              <a:buFont typeface="Corbel"/>
              <a:buNone/>
            </a:pPr>
            <a:r>
              <a:rPr lang="en-IN" sz="5400" b="1"/>
              <a:t>Thymeleaf</a:t>
            </a:r>
            <a:endParaRPr sz="5400" b="1"/>
          </a:p>
        </p:txBody>
      </p:sp>
      <p:sp>
        <p:nvSpPr>
          <p:cNvPr id="184" name="Google Shape;184;p7"/>
          <p:cNvSpPr txBox="1">
            <a:spLocks noGrp="1"/>
          </p:cNvSpPr>
          <p:nvPr>
            <p:ph idx="1"/>
          </p:nvPr>
        </p:nvSpPr>
        <p:spPr>
          <a:xfrm>
            <a:off x="1287759" y="1991168"/>
            <a:ext cx="10018713" cy="2604712"/>
          </a:xfrm>
          <a:prstGeom prst="rect">
            <a:avLst/>
          </a:prstGeom>
          <a:noFill/>
          <a:ln>
            <a:noFill/>
          </a:ln>
        </p:spPr>
        <p:txBody>
          <a:bodyPr spcFirstLastPara="1" wrap="square" lIns="91425" tIns="45700" rIns="91425" bIns="45700" anchor="ctr" anchorCtr="0">
            <a:noAutofit/>
          </a:bodyPr>
          <a:lstStyle/>
          <a:p>
            <a:pPr marL="285750" lvl="0" indent="-285750" algn="l" rtl="0">
              <a:spcBef>
                <a:spcPts val="0"/>
              </a:spcBef>
              <a:spcAft>
                <a:spcPts val="0"/>
              </a:spcAft>
              <a:buSzPts val="3480"/>
              <a:buChar char="•"/>
            </a:pPr>
            <a:r>
              <a:rPr lang="en-IN" b="1"/>
              <a:t>Thymeleaf</a:t>
            </a:r>
            <a:r>
              <a:rPr lang="en-IN"/>
              <a:t> is a modern server-side Java template engine for both web and standalone environments.</a:t>
            </a:r>
            <a:endParaRPr/>
          </a:p>
          <a:p>
            <a:pPr marL="285750" lvl="0" indent="-285750" algn="l" rtl="0">
              <a:spcBef>
                <a:spcPts val="1080"/>
              </a:spcBef>
              <a:spcAft>
                <a:spcPts val="0"/>
              </a:spcAft>
              <a:buSzPts val="3480"/>
              <a:buChar char="•"/>
            </a:pPr>
            <a:r>
              <a:rPr lang="en-IN"/>
              <a:t>Thymeleaf's main goal is to bring elegant </a:t>
            </a:r>
            <a:r>
              <a:rPr lang="en-IN" i="1"/>
              <a:t>natural templates</a:t>
            </a:r>
            <a:r>
              <a:rPr lang="en-IN"/>
              <a:t> to your development workflow — HTML that can be correctly displayed in browsers and also work as static prototypes, allowing for stronger collaboration in development teams.</a:t>
            </a:r>
            <a:endParaRPr/>
          </a:p>
        </p:txBody>
      </p:sp>
      <p:pic>
        <p:nvPicPr>
          <p:cNvPr id="185" name="Google Shape;185;p7"/>
          <p:cNvPicPr preferRelativeResize="0"/>
          <p:nvPr/>
        </p:nvPicPr>
        <p:blipFill rotWithShape="1">
          <a:blip r:embed="rId3">
            <a:alphaModFix/>
          </a:blip>
          <a:srcRect/>
          <a:stretch/>
        </p:blipFill>
        <p:spPr>
          <a:xfrm>
            <a:off x="10219640" y="5084959"/>
            <a:ext cx="1496644" cy="14995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8"/>
          <p:cNvSpPr txBox="1">
            <a:spLocks noGrp="1"/>
          </p:cNvSpPr>
          <p:nvPr>
            <p:ph type="title"/>
          </p:nvPr>
        </p:nvSpPr>
        <p:spPr>
          <a:xfrm>
            <a:off x="1467533" y="291519"/>
            <a:ext cx="10018713" cy="98917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5400"/>
              <a:buFont typeface="Corbel"/>
              <a:buNone/>
            </a:pPr>
            <a:r>
              <a:rPr lang="en-IN" sz="5400" b="1"/>
              <a:t>Screenshots</a:t>
            </a:r>
            <a:endParaRPr sz="5400" b="1"/>
          </a:p>
        </p:txBody>
      </p:sp>
      <p:pic>
        <p:nvPicPr>
          <p:cNvPr id="191" name="Google Shape;191;p8"/>
          <p:cNvPicPr preferRelativeResize="0"/>
          <p:nvPr/>
        </p:nvPicPr>
        <p:blipFill rotWithShape="1">
          <a:blip r:embed="rId3">
            <a:alphaModFix/>
          </a:blip>
          <a:srcRect/>
          <a:stretch/>
        </p:blipFill>
        <p:spPr>
          <a:xfrm>
            <a:off x="1467533" y="1482031"/>
            <a:ext cx="9536217" cy="518531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9"/>
          <p:cNvSpPr txBox="1">
            <a:spLocks noGrp="1"/>
          </p:cNvSpPr>
          <p:nvPr>
            <p:ph type="title"/>
          </p:nvPr>
        </p:nvSpPr>
        <p:spPr>
          <a:xfrm>
            <a:off x="1393950" y="216018"/>
            <a:ext cx="10018713" cy="98917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5400"/>
              <a:buFont typeface="Corbel"/>
              <a:buNone/>
            </a:pPr>
            <a:r>
              <a:rPr lang="en-IN" sz="5400" b="1"/>
              <a:t>Screenshots</a:t>
            </a:r>
            <a:endParaRPr sz="5400" b="1"/>
          </a:p>
        </p:txBody>
      </p:sp>
      <p:pic>
        <p:nvPicPr>
          <p:cNvPr id="197" name="Google Shape;197;p9"/>
          <p:cNvPicPr preferRelativeResize="0">
            <a:picLocks noGrp="1"/>
          </p:cNvPicPr>
          <p:nvPr>
            <p:ph idx="1"/>
          </p:nvPr>
        </p:nvPicPr>
        <p:blipFill rotWithShape="1">
          <a:blip r:embed="rId3">
            <a:alphaModFix/>
          </a:blip>
          <a:srcRect/>
          <a:stretch/>
        </p:blipFill>
        <p:spPr>
          <a:xfrm>
            <a:off x="1186145" y="1346201"/>
            <a:ext cx="10065209" cy="5205600"/>
          </a:xfrm>
          <a:prstGeom prst="rect">
            <a:avLst/>
          </a:prstGeom>
          <a:noFill/>
          <a:ln>
            <a:noFill/>
          </a:ln>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15</TotalTime>
  <Words>375</Words>
  <Application>Microsoft Office PowerPoint</Application>
  <PresentationFormat>Widescreen</PresentationFormat>
  <Paragraphs>25</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Cambria</vt:lpstr>
      <vt:lpstr>Calibri</vt:lpstr>
      <vt:lpstr>Calibri Light</vt:lpstr>
      <vt:lpstr>Corbel</vt:lpstr>
      <vt:lpstr>Retrospect</vt:lpstr>
      <vt:lpstr>Faculty : Mr. Thaneshwara </vt:lpstr>
      <vt:lpstr>About Project</vt:lpstr>
      <vt:lpstr>About Technologies</vt:lpstr>
      <vt:lpstr>Spring Boot</vt:lpstr>
      <vt:lpstr>Spring Data JPA</vt:lpstr>
      <vt:lpstr>Hibernate</vt:lpstr>
      <vt:lpstr>Thymeleaf</vt:lpstr>
      <vt:lpstr>Screenshots</vt:lpstr>
      <vt:lpstr>Screenshots</vt:lpstr>
      <vt:lpstr>Screenshots</vt:lpstr>
      <vt:lpstr>Screenshots</vt:lpstr>
      <vt:lpstr>Screenshots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Management  System</dc:title>
  <dc:creator>Ashutosh Joshi</dc:creator>
  <cp:lastModifiedBy>Simran Mulani</cp:lastModifiedBy>
  <cp:revision>3</cp:revision>
  <dcterms:created xsi:type="dcterms:W3CDTF">2022-03-20T11:37:38Z</dcterms:created>
  <dcterms:modified xsi:type="dcterms:W3CDTF">2022-03-21T10:33:50Z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LPManualFileClassification">
    <vt:lpwstr>{1A067545-A4E2-4FA1-8094-0D7902669705}</vt:lpwstr>
  </property>
  <property fmtid="{D5CDD505-2E9C-101B-9397-08002B2CF9AE}" pid="3" name="DLPManualFileClassificationLastModifiedBy">
    <vt:lpwstr>TECHMAHINDRA\SM00816026</vt:lpwstr>
  </property>
  <property fmtid="{D5CDD505-2E9C-101B-9397-08002B2CF9AE}" pid="4" name="DLPManualFileClassificationLastModificationDate">
    <vt:lpwstr>1647858801</vt:lpwstr>
  </property>
  <property fmtid="{D5CDD505-2E9C-101B-9397-08002B2CF9AE}" pid="5" name="DLPManualFileClassificationVersion">
    <vt:lpwstr>11.6.0.76</vt:lpwstr>
  </property>
</Properties>
</file>