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692000" cx="7560000"/>
  <p:notesSz cx="6858000" cy="9144000"/>
  <p:embeddedFontLst>
    <p:embeddedFont>
      <p:font typeface="DM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5">
          <p15:clr>
            <a:srgbClr val="A4A3A4"/>
          </p15:clr>
        </p15:guide>
        <p15:guide id="2" pos="4445">
          <p15:clr>
            <a:srgbClr val="A4A3A4"/>
          </p15:clr>
        </p15:guide>
        <p15:guide id="3" pos="317">
          <p15:clr>
            <a:srgbClr val="9AA0A6"/>
          </p15:clr>
        </p15:guide>
        <p15:guide id="4" orient="horz" pos="6440">
          <p15:clr>
            <a:srgbClr val="9AA0A6"/>
          </p15:clr>
        </p15:guide>
        <p15:guide id="5" pos="553">
          <p15:clr>
            <a:srgbClr val="9AA0A6"/>
          </p15:clr>
        </p15:guide>
        <p15:guide id="6" pos="4215">
          <p15:clr>
            <a:srgbClr val="9AA0A6"/>
          </p15:clr>
        </p15:guide>
        <p15:guide id="7" orient="horz" pos="824">
          <p15:clr>
            <a:srgbClr val="9AA0A6"/>
          </p15:clr>
        </p15:guide>
        <p15:guide id="8" orient="horz" pos="60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5" orient="horz"/>
        <p:guide pos="4445"/>
        <p:guide pos="317"/>
        <p:guide pos="6440" orient="horz"/>
        <p:guide pos="553"/>
        <p:guide pos="4215"/>
        <p:guide pos="824" orient="horz"/>
        <p:guide pos="607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DMSans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DMSans-italic.fntdata"/><Relationship Id="rId14" Type="http://schemas.openxmlformats.org/officeDocument/2006/relationships/font" Target="fonts/DMSans-bold.fntdata"/><Relationship Id="rId16" Type="http://schemas.openxmlformats.org/officeDocument/2006/relationships/font" Target="fonts/DM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" name="Google Shape;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" name="Google Shape;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7e1b7e538_0_3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217e1b7e53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átula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ción del servicio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blanco">
  <p:cSld name="SECTION_HEADER_1_1_1_1_1_1_1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slide" Target="/ppt/slides/slide3.xml"/><Relationship Id="rId5" Type="http://schemas.openxmlformats.org/officeDocument/2006/relationships/slide" Target="/ppt/slides/slide4.xml"/><Relationship Id="rId6" Type="http://schemas.openxmlformats.org/officeDocument/2006/relationships/slide" Target="/ppt/slides/slide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://www.coderhouse.com/proyectos" TargetMode="External"/><Relationship Id="rId5" Type="http://schemas.openxmlformats.org/officeDocument/2006/relationships/hyperlink" Target="https://encycolorpedia.es/html" TargetMode="External"/><Relationship Id="rId6" Type="http://schemas.openxmlformats.org/officeDocument/2006/relationships/hyperlink" Target="https://color.hailpixel.com/" TargetMode="External"/><Relationship Id="rId7" Type="http://schemas.openxmlformats.org/officeDocument/2006/relationships/hyperlink" Target="https://www.canva.com/es_mx/aprende/10-reglas-de-oro-para-combinar-fuentes-tips-disenador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drive.google.com/file/d/1mJUOkIfrIi36C5-Yb5-I4N1VXinGrkeD/view?usp=share_link" TargetMode="External"/><Relationship Id="rId5" Type="http://schemas.openxmlformats.org/officeDocument/2006/relationships/hyperlink" Target="https://drive.google.com/file/d/1t3Ymm5AE5lRVC3oDHCE-YKrZ6FIun1Fn/view?usp=share_link" TargetMode="External"/><Relationship Id="rId6" Type="http://schemas.openxmlformats.org/officeDocument/2006/relationships/hyperlink" Target="https://drive.google.com/file/d/1WD3RvJY-b9W3FJxxeU_e2nzpDxT2LDQm/view?usp=sharing" TargetMode="External"/><Relationship Id="rId7" Type="http://schemas.openxmlformats.org/officeDocument/2006/relationships/hyperlink" Target="https://drive.google.com/file/d/1MsHR89o5-8RJfvAVIsYgIidPbosJ02AK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/>
        </p:nvSpPr>
        <p:spPr>
          <a:xfrm>
            <a:off x="502950" y="468275"/>
            <a:ext cx="655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CODERFLEX</a:t>
            </a:r>
            <a:endParaRPr b="0" i="0" sz="20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" name="Google Shape;17;p6"/>
          <p:cNvSpPr txBox="1"/>
          <p:nvPr/>
        </p:nvSpPr>
        <p:spPr>
          <a:xfrm>
            <a:off x="878500" y="4318500"/>
            <a:ext cx="58128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Desarrollo Web</a:t>
            </a:r>
            <a:endParaRPr b="1" i="0" sz="45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s" sz="4500" u="none" cap="none" strike="noStrik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Consigna del </a:t>
            </a:r>
            <a:endParaRPr b="1" i="0" sz="4500" u="none" cap="none" strike="noStrik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s" sz="45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preentregable 1</a:t>
            </a:r>
            <a:endParaRPr b="1" i="0" sz="4500" u="none" cap="none" strike="noStrik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8" name="Google Shape;1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9063" y="9731125"/>
            <a:ext cx="1961869" cy="4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7"/>
          <p:cNvGrpSpPr/>
          <p:nvPr/>
        </p:nvGrpSpPr>
        <p:grpSpPr>
          <a:xfrm>
            <a:off x="502985" y="2286471"/>
            <a:ext cx="6554056" cy="492568"/>
            <a:chOff x="536275" y="2312700"/>
            <a:chExt cx="6520800" cy="754200"/>
          </a:xfrm>
        </p:grpSpPr>
        <p:sp>
          <p:nvSpPr>
            <p:cNvPr id="24" name="Google Shape;24;p7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7"/>
          <p:cNvGrpSpPr/>
          <p:nvPr/>
        </p:nvGrpSpPr>
        <p:grpSpPr>
          <a:xfrm>
            <a:off x="502975" y="2866904"/>
            <a:ext cx="6554056" cy="2258605"/>
            <a:chOff x="536275" y="3199450"/>
            <a:chExt cx="6520800" cy="3252600"/>
          </a:xfrm>
        </p:grpSpPr>
        <p:sp>
          <p:nvSpPr>
            <p:cNvPr id="27" name="Google Shape;27;p7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7"/>
          <p:cNvSpPr txBox="1"/>
          <p:nvPr/>
        </p:nvSpPr>
        <p:spPr>
          <a:xfrm>
            <a:off x="502950" y="468275"/>
            <a:ext cx="6554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Diseñando nuestra página web desde cero: prototipado, maquetado y estilización inicial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" name="Google Shape;30;p7"/>
          <p:cNvSpPr txBox="1"/>
          <p:nvPr/>
        </p:nvSpPr>
        <p:spPr>
          <a:xfrm>
            <a:off x="878500" y="1219575"/>
            <a:ext cx="581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</a:t>
            </a:r>
            <a:r>
              <a:rPr b="0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poner en práctica todos los conocimientos adquiridos, </a:t>
            </a:r>
            <a:r>
              <a:rPr b="0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 proponemos</a:t>
            </a: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crear el primer prototipo de tu sitio web.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" name="Google Shape;31;p7"/>
          <p:cNvSpPr txBox="1"/>
          <p:nvPr/>
        </p:nvSpPr>
        <p:spPr>
          <a:xfrm>
            <a:off x="878500" y="2307475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s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Objetivos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" name="Google Shape;32;p7"/>
          <p:cNvSpPr txBox="1"/>
          <p:nvPr/>
        </p:nvSpPr>
        <p:spPr>
          <a:xfrm>
            <a:off x="878425" y="3092325"/>
            <a:ext cx="5812800" cy="14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Prototipar la web para tener una idea clara del resultado al que quieres llegar.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Maquetar la web: utilizar los tags, en especial los semánticos, para describir la estructura de la web desde el código.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Crear un estilo inicial: comenzar a darle estilo básico a la web.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oogle Shape;34;p7"/>
          <p:cNvGrpSpPr/>
          <p:nvPr/>
        </p:nvGrpSpPr>
        <p:grpSpPr>
          <a:xfrm>
            <a:off x="502985" y="5532546"/>
            <a:ext cx="6554056" cy="492568"/>
            <a:chOff x="536275" y="2312700"/>
            <a:chExt cx="6520800" cy="754200"/>
          </a:xfrm>
        </p:grpSpPr>
        <p:sp>
          <p:nvSpPr>
            <p:cNvPr id="35" name="Google Shape;35;p7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7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" name="Google Shape;37;p7"/>
          <p:cNvGrpSpPr/>
          <p:nvPr/>
        </p:nvGrpSpPr>
        <p:grpSpPr>
          <a:xfrm>
            <a:off x="502975" y="6113173"/>
            <a:ext cx="6554056" cy="3532649"/>
            <a:chOff x="536275" y="3199450"/>
            <a:chExt cx="6520800" cy="3252600"/>
          </a:xfrm>
        </p:grpSpPr>
        <p:sp>
          <p:nvSpPr>
            <p:cNvPr id="38" name="Google Shape;38;p7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7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7"/>
          <p:cNvSpPr txBox="1"/>
          <p:nvPr/>
        </p:nvSpPr>
        <p:spPr>
          <a:xfrm>
            <a:off x="878500" y="5553550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s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Requisitos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1" name="Google Shape;41;p7"/>
          <p:cNvSpPr txBox="1"/>
          <p:nvPr/>
        </p:nvSpPr>
        <p:spPr>
          <a:xfrm>
            <a:off x="878425" y="6338400"/>
            <a:ext cx="581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Este trabajo cuenta con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tres instancias </a:t>
            </a: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(puedes compartir estas 3 en una carpeta de google drive)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878500" y="7044063"/>
            <a:ext cx="492600" cy="492600"/>
          </a:xfrm>
          <a:prstGeom prst="ellipse">
            <a:avLst/>
          </a:prstGeom>
          <a:solidFill>
            <a:srgbClr val="82DB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b="1" i="0" sz="15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" name="Google Shape;43;p7"/>
          <p:cNvSpPr txBox="1"/>
          <p:nvPr/>
        </p:nvSpPr>
        <p:spPr>
          <a:xfrm>
            <a:off x="1492275" y="7044063"/>
            <a:ext cx="51990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action="ppaction://hlinksldjump" r:id="rId4"/>
              </a:rPr>
              <a:t>Estructura de la página web (Wireframe)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4" name="Google Shape;44;p7"/>
          <p:cNvSpPr txBox="1"/>
          <p:nvPr/>
        </p:nvSpPr>
        <p:spPr>
          <a:xfrm>
            <a:off x="1492275" y="7754938"/>
            <a:ext cx="51990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action="ppaction://hlinksldjump" r:id="rId5"/>
              </a:rPr>
              <a:t>Archivo HTML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878500" y="7796938"/>
            <a:ext cx="492600" cy="492600"/>
          </a:xfrm>
          <a:prstGeom prst="ellipse">
            <a:avLst/>
          </a:prstGeom>
          <a:solidFill>
            <a:srgbClr val="82DB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b="1" i="0" sz="15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6" name="Google Shape;46;p7"/>
          <p:cNvSpPr/>
          <p:nvPr/>
        </p:nvSpPr>
        <p:spPr>
          <a:xfrm>
            <a:off x="878500" y="8549813"/>
            <a:ext cx="492600" cy="492600"/>
          </a:xfrm>
          <a:prstGeom prst="ellipse">
            <a:avLst/>
          </a:prstGeom>
          <a:solidFill>
            <a:srgbClr val="82DB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b="1" i="0" sz="15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" name="Google Shape;47;p7"/>
          <p:cNvSpPr txBox="1"/>
          <p:nvPr/>
        </p:nvSpPr>
        <p:spPr>
          <a:xfrm>
            <a:off x="1492275" y="8570813"/>
            <a:ext cx="51990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action="ppaction://hlinksldjump" r:id="rId6"/>
              </a:rPr>
              <a:t>Archivo CSS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502975" y="1048643"/>
            <a:ext cx="6554056" cy="5776943"/>
            <a:chOff x="536275" y="3199450"/>
            <a:chExt cx="6520800" cy="3252600"/>
          </a:xfrm>
        </p:grpSpPr>
        <p:sp>
          <p:nvSpPr>
            <p:cNvPr id="53" name="Google Shape;53;p8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5" name="Google Shape;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Google Shape;56;p8"/>
          <p:cNvGrpSpPr/>
          <p:nvPr/>
        </p:nvGrpSpPr>
        <p:grpSpPr>
          <a:xfrm>
            <a:off x="502985" y="468296"/>
            <a:ext cx="6554056" cy="492568"/>
            <a:chOff x="536275" y="2312700"/>
            <a:chExt cx="6520800" cy="754200"/>
          </a:xfrm>
        </p:grpSpPr>
        <p:sp>
          <p:nvSpPr>
            <p:cNvPr id="57" name="Google Shape;57;p8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/>
        </p:nvSpPr>
        <p:spPr>
          <a:xfrm>
            <a:off x="878500" y="489275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DM Sans"/>
              <a:buAutoNum type="arabicPeriod"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Estructura del sitio web (Wireframe)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" name="Google Shape;60;p8"/>
          <p:cNvSpPr txBox="1"/>
          <p:nvPr/>
        </p:nvSpPr>
        <p:spPr>
          <a:xfrm>
            <a:off x="878425" y="1969150"/>
            <a:ext cx="5812800" cy="49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desarrollar este trabajo en primer lugar deberás definir una temática y estructura para tu sitio web. Después de haber creado tu sketch, lo deberás pasar al wireframe que servirá como guía para tu sitio y estructura en tu HTML.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El wireframe debe contener los siguientes elementos: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Menú de navegación (navbar)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que contenga: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5 secciones (por ejemplo: inicio, nosotros, servicios, etc)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○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Agregar el logo de tu web (alguna imagen que lo identifique)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Alguna sección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que contenga: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Título del encabezado (este debe apelar a lo emocional y llamar la atención del usuario).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Descripción (esta debe ampliar la información brindada en el punto anterior y debe permitir dar cuenta del producto).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Imagen, esta debe reflejar el producto o temática.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878575" y="1307650"/>
            <a:ext cx="5812800" cy="661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82D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 estructura debe ser entregada en un Archivo PDF o de Imagen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9"/>
          <p:cNvGrpSpPr/>
          <p:nvPr/>
        </p:nvGrpSpPr>
        <p:grpSpPr>
          <a:xfrm>
            <a:off x="502975" y="1048915"/>
            <a:ext cx="6554056" cy="4371169"/>
            <a:chOff x="536275" y="3199450"/>
            <a:chExt cx="6520800" cy="3252600"/>
          </a:xfrm>
        </p:grpSpPr>
        <p:sp>
          <p:nvSpPr>
            <p:cNvPr id="67" name="Google Shape;67;p9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9" name="Google Shape;6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9"/>
          <p:cNvGrpSpPr/>
          <p:nvPr/>
        </p:nvGrpSpPr>
        <p:grpSpPr>
          <a:xfrm>
            <a:off x="502985" y="468296"/>
            <a:ext cx="6554056" cy="492568"/>
            <a:chOff x="536275" y="2312700"/>
            <a:chExt cx="6520800" cy="754200"/>
          </a:xfrm>
        </p:grpSpPr>
        <p:sp>
          <p:nvSpPr>
            <p:cNvPr id="71" name="Google Shape;71;p9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9"/>
          <p:cNvSpPr txBox="1"/>
          <p:nvPr/>
        </p:nvSpPr>
        <p:spPr>
          <a:xfrm>
            <a:off x="878500" y="489275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s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2.	</a:t>
            </a: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Archivo HTML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" name="Google Shape;74;p9"/>
          <p:cNvSpPr txBox="1"/>
          <p:nvPr/>
        </p:nvSpPr>
        <p:spPr>
          <a:xfrm>
            <a:off x="878575" y="2344638"/>
            <a:ext cx="58128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Tu archivo html debe contar con las siguientes características: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Indentado: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Optimiza la legibilidad de tu código usando los comandos ctrl (o comand en mac) + p e ingresa “format document” para que se acomode automáticamente.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También puedes utilizar la extensión “Beautiful file” que encontrarás en tu menú lateral de VSC. Al instalarla podrás usarla buscándola con  los comandos ctrl (o comand en mac) + p e ingresando “Beautiful” . Haz click en el texto y se acomodará tu código automáticamente.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" name="Google Shape;75;p9"/>
          <p:cNvSpPr/>
          <p:nvPr/>
        </p:nvSpPr>
        <p:spPr>
          <a:xfrm>
            <a:off x="878575" y="1156200"/>
            <a:ext cx="5812800" cy="942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82D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 documentación debe ser entregada en formato html. Este primer html debería llamarse Index (te servirá más adelante)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0"/>
          <p:cNvGrpSpPr/>
          <p:nvPr/>
        </p:nvGrpSpPr>
        <p:grpSpPr>
          <a:xfrm>
            <a:off x="502975" y="1048764"/>
            <a:ext cx="6554056" cy="3927189"/>
            <a:chOff x="536275" y="3199450"/>
            <a:chExt cx="6520800" cy="3252600"/>
          </a:xfrm>
        </p:grpSpPr>
        <p:sp>
          <p:nvSpPr>
            <p:cNvPr id="81" name="Google Shape;81;p10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0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3" name="Google Shape;8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10"/>
          <p:cNvGrpSpPr/>
          <p:nvPr/>
        </p:nvGrpSpPr>
        <p:grpSpPr>
          <a:xfrm>
            <a:off x="502985" y="468296"/>
            <a:ext cx="6554056" cy="492568"/>
            <a:chOff x="536275" y="2312700"/>
            <a:chExt cx="6520800" cy="754200"/>
          </a:xfrm>
        </p:grpSpPr>
        <p:sp>
          <p:nvSpPr>
            <p:cNvPr id="85" name="Google Shape;85;p10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10"/>
          <p:cNvSpPr txBox="1"/>
          <p:nvPr/>
        </p:nvSpPr>
        <p:spPr>
          <a:xfrm>
            <a:off x="878500" y="489275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3</a:t>
            </a:r>
            <a:r>
              <a:rPr b="1" i="0" lang="es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	</a:t>
            </a: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Archivo CSS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8" name="Google Shape;88;p10"/>
          <p:cNvSpPr txBox="1"/>
          <p:nvPr/>
        </p:nvSpPr>
        <p:spPr>
          <a:xfrm>
            <a:off x="878575" y="2344638"/>
            <a:ext cx="5812800" cy="23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Tu archivo CSS debe contar con las siguientes características: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Vinculación</a:t>
            </a: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No olvides linkear tu archivo con el index.html, para poder ver la aplicación de los estilos sobre los elementos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Un solo CSS</a:t>
            </a: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 utiliza un solo archivo CSS para todos los HTML que generes  en tu proyecto.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Comentarios</a:t>
            </a: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Aprovecha los comentarios para poder dividir las secciones y hacer mas facil de recorrer tu código.</a:t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9" name="Google Shape;89;p10"/>
          <p:cNvSpPr/>
          <p:nvPr/>
        </p:nvSpPr>
        <p:spPr>
          <a:xfrm>
            <a:off x="878575" y="1156200"/>
            <a:ext cx="5812800" cy="942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82D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 documentación debe ser entregada en formato CSS. Este CSS generalmente lo podrías llamar style ya que por default el editor de código le da ese nombre.</a:t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1"/>
          <p:cNvGrpSpPr/>
          <p:nvPr/>
        </p:nvGrpSpPr>
        <p:grpSpPr>
          <a:xfrm>
            <a:off x="502975" y="1888470"/>
            <a:ext cx="6554056" cy="4028345"/>
            <a:chOff x="536275" y="3199450"/>
            <a:chExt cx="6520800" cy="3252600"/>
          </a:xfrm>
        </p:grpSpPr>
        <p:sp>
          <p:nvSpPr>
            <p:cNvPr id="95" name="Google Shape;95;p11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1"/>
          <p:cNvSpPr txBox="1"/>
          <p:nvPr/>
        </p:nvSpPr>
        <p:spPr>
          <a:xfrm>
            <a:off x="502950" y="468275"/>
            <a:ext cx="6554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Diseñando nuestra página web desde cero: prototipado, maquetado y estilización inicial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8" name="Google Shape;9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11"/>
          <p:cNvGrpSpPr/>
          <p:nvPr/>
        </p:nvGrpSpPr>
        <p:grpSpPr>
          <a:xfrm>
            <a:off x="502973" y="1308096"/>
            <a:ext cx="6554056" cy="492568"/>
            <a:chOff x="536275" y="2312700"/>
            <a:chExt cx="6520800" cy="754200"/>
          </a:xfrm>
        </p:grpSpPr>
        <p:sp>
          <p:nvSpPr>
            <p:cNvPr id="100" name="Google Shape;100;p11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11"/>
          <p:cNvSpPr txBox="1"/>
          <p:nvPr/>
        </p:nvSpPr>
        <p:spPr>
          <a:xfrm>
            <a:off x="878488" y="1329100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s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Recomendaciones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3" name="Google Shape;103;p11"/>
          <p:cNvSpPr txBox="1"/>
          <p:nvPr/>
        </p:nvSpPr>
        <p:spPr>
          <a:xfrm>
            <a:off x="878413" y="2206150"/>
            <a:ext cx="5812800" cy="3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Crear una carpeta en google drive, para almacenar los tres archivos y compartirlos fácilmente con tu profesor y tutor.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Puedes ir a </a:t>
            </a: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4"/>
              </a:rPr>
              <a:t>www.coderhouse.com/proyectos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para inspirarte en los proyectos sobresalientes de pasadas cursadas.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 la hora de elegir tu temática, considera un rubro que conozcas y domines, para que te sea más sencillo crear las secciones.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potenciar tu diseño, puedes utilizar paletas de colores que coincidan, aprovechando estos recursos </a:t>
            </a: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5"/>
              </a:rPr>
              <a:t>https://encycolorpedia.es/html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| </a:t>
            </a: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6"/>
              </a:rPr>
              <a:t>https://color.hailpixel.com/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Combina fuentes tipograficas como un profesional aplicando estos tips </a:t>
            </a: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7"/>
              </a:rPr>
              <a:t>https://www.canva.com/es_mx/aprende/10-reglas-de-oro-para-combinar-fuentes-tips-disenador/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/>
          <p:nvPr/>
        </p:nvSpPr>
        <p:spPr>
          <a:xfrm>
            <a:off x="502950" y="468275"/>
            <a:ext cx="6554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Diseñando nuestra página web desde cero: prototipado, maquetado y estilización inicial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09" name="Google Shape;10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12"/>
          <p:cNvGrpSpPr/>
          <p:nvPr/>
        </p:nvGrpSpPr>
        <p:grpSpPr>
          <a:xfrm>
            <a:off x="502963" y="4701516"/>
            <a:ext cx="6554056" cy="1272417"/>
            <a:chOff x="536275" y="3199450"/>
            <a:chExt cx="6520800" cy="3252600"/>
          </a:xfrm>
        </p:grpSpPr>
        <p:sp>
          <p:nvSpPr>
            <p:cNvPr id="111" name="Google Shape;111;p12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2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12"/>
          <p:cNvGrpSpPr/>
          <p:nvPr/>
        </p:nvGrpSpPr>
        <p:grpSpPr>
          <a:xfrm>
            <a:off x="502973" y="4120896"/>
            <a:ext cx="6554056" cy="492568"/>
            <a:chOff x="536275" y="2312700"/>
            <a:chExt cx="6520800" cy="754200"/>
          </a:xfrm>
        </p:grpSpPr>
        <p:sp>
          <p:nvSpPr>
            <p:cNvPr id="114" name="Google Shape;114;p12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p12"/>
          <p:cNvGrpSpPr/>
          <p:nvPr/>
        </p:nvGrpSpPr>
        <p:grpSpPr>
          <a:xfrm>
            <a:off x="502975" y="1888042"/>
            <a:ext cx="6554056" cy="1928467"/>
            <a:chOff x="536275" y="3199450"/>
            <a:chExt cx="6520800" cy="3252600"/>
          </a:xfrm>
        </p:grpSpPr>
        <p:sp>
          <p:nvSpPr>
            <p:cNvPr id="117" name="Google Shape;117;p12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2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2"/>
          <p:cNvSpPr txBox="1"/>
          <p:nvPr/>
        </p:nvSpPr>
        <p:spPr>
          <a:xfrm>
            <a:off x="878488" y="4141900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s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Criterios de evaluación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0" name="Google Shape;120;p12"/>
          <p:cNvSpPr txBox="1"/>
          <p:nvPr/>
        </p:nvSpPr>
        <p:spPr>
          <a:xfrm>
            <a:off x="878413" y="5018950"/>
            <a:ext cx="581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la evaluación de tu Proyecto Final, tendremos en cuenta los siguientes </a:t>
            </a:r>
            <a:r>
              <a:rPr b="0" i="0" lang="es" sz="1350" u="sng" cap="none" strike="noStrike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4"/>
              </a:rPr>
              <a:t>criterios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b="0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 evaluación.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21" name="Google Shape;121;p12"/>
          <p:cNvGrpSpPr/>
          <p:nvPr/>
        </p:nvGrpSpPr>
        <p:grpSpPr>
          <a:xfrm>
            <a:off x="502985" y="1307646"/>
            <a:ext cx="6554056" cy="492568"/>
            <a:chOff x="536275" y="2312700"/>
            <a:chExt cx="6520800" cy="754200"/>
          </a:xfrm>
        </p:grpSpPr>
        <p:sp>
          <p:nvSpPr>
            <p:cNvPr id="122" name="Google Shape;122;p12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12"/>
          <p:cNvSpPr txBox="1"/>
          <p:nvPr/>
        </p:nvSpPr>
        <p:spPr>
          <a:xfrm>
            <a:off x="878500" y="1328650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s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Ejemplo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5" name="Google Shape;125;p12"/>
          <p:cNvSpPr txBox="1"/>
          <p:nvPr/>
        </p:nvSpPr>
        <p:spPr>
          <a:xfrm>
            <a:off x="878425" y="2205700"/>
            <a:ext cx="5812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guiarte, te compartimos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un </a:t>
            </a:r>
            <a:r>
              <a:rPr b="0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ejemplo de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entregable</a:t>
            </a:r>
            <a:r>
              <a:rPr b="0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350"/>
              <a:buFont typeface="DM Sans"/>
              <a:buChar char="●"/>
            </a:pP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5"/>
              </a:rPr>
              <a:t>Wireframe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350"/>
              <a:buFont typeface="DM Sans"/>
              <a:buChar char="●"/>
            </a:pP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6"/>
              </a:rPr>
              <a:t>Archivo html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350"/>
              <a:buFont typeface="DM Sans"/>
              <a:buChar char="●"/>
            </a:pP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7"/>
              </a:rPr>
              <a:t>Archivo CSS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3AEFB"/>
      </a:accent1>
      <a:accent2>
        <a:srgbClr val="212121"/>
      </a:accent2>
      <a:accent3>
        <a:srgbClr val="78909C"/>
      </a:accent3>
      <a:accent4>
        <a:srgbClr val="EA90FF"/>
      </a:accent4>
      <a:accent5>
        <a:srgbClr val="83AEFB"/>
      </a:accent5>
      <a:accent6>
        <a:srgbClr val="EAFF6A"/>
      </a:accent6>
      <a:hlink>
        <a:srgbClr val="83AE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