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4"/>
  </p:notesMasterIdLst>
  <p:sldIdLst>
    <p:sldId id="271" r:id="rId3"/>
    <p:sldId id="268" r:id="rId4"/>
    <p:sldId id="266" r:id="rId5"/>
    <p:sldId id="258" r:id="rId6"/>
    <p:sldId id="269" r:id="rId7"/>
    <p:sldId id="257" r:id="rId8"/>
    <p:sldId id="272" r:id="rId9"/>
    <p:sldId id="273" r:id="rId10"/>
    <p:sldId id="270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216" userDrawn="1">
          <p15:clr>
            <a:srgbClr val="A4A3A4"/>
          </p15:clr>
        </p15:guide>
        <p15:guide id="6" orient="horz" pos="4032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1BC3"/>
    <a:srgbClr val="CC0066"/>
    <a:srgbClr val="F2F2F2"/>
    <a:srgbClr val="CE295E"/>
    <a:srgbClr val="7F7F7F"/>
    <a:srgbClr val="404040"/>
    <a:srgbClr val="A6A6A6"/>
    <a:srgbClr val="BFBFBF"/>
    <a:srgbClr val="E37777"/>
    <a:srgbClr val="64A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102" y="234"/>
      </p:cViewPr>
      <p:guideLst>
        <p:guide orient="horz" pos="2424"/>
        <p:guide pos="3840"/>
        <p:guide pos="192"/>
        <p:guide pos="7512"/>
        <p:guide orient="horz" pos="216"/>
        <p:guide orient="horz" pos="4032"/>
        <p:guide orient="horz" pos="6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023A0-2B54-4E79-AA20-143385AB9A6C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8DEA9-6F4F-4540-9E5D-C6F39079A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59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9DE5F4B-E26A-41E3-B0CB-D243FAB882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2771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AFCD-CC86-4465-AD95-85D2B9349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07509-85B2-495C-82A8-989CA9862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B0AA9-8E90-484A-ADD9-31AA1A53D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8E9EE-6889-428D-B6A1-8BAC3E3F5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D2A5-6CD9-436C-958A-CC73AA34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50806-BABF-4915-9689-3B9956D1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63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825A8A-E789-477D-A451-59584E87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D12ECF-C450-4B6B-BBA5-08F75FF3D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94BD71-31AC-4C72-A7B4-F48F8DC7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EB595B-4295-4B15-9AAD-F198E957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4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DEB6072-05AA-4752-80DA-AE6F56C8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5C52C8-F3E6-4DC5-897D-93B274658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5D5AC2-1AB1-41D5-8809-5F6B837BB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69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AE93C-5CB0-42CE-8ABB-DE34A38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9579B-188C-4737-84D1-489AF37F8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C1D86F-43C7-4764-A6DE-2054B14F3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4B1755-41EE-4596-AF6B-7B7AC652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17AFD1-24CA-4858-98E9-D3FB4BFE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0F2F19-CC95-41B5-BEC0-07E40A50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4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9839E-A93F-4AE9-B777-42DAD35F1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CF7405-E3F4-4791-863E-C6EF68F95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C3DB3E-F861-45AF-8148-34918DAD4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49FE0F-292E-4746-8C08-25C3F8DF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694BCFF-F1B8-4296-AD1A-ADFCADAD1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D71DB56-B6EE-4609-8CB3-30A1A79A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0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89F7A-3FC7-4D7B-A4B2-D67DFE33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6E80C77-C77E-4F04-95FA-A187125D8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B80840-17DC-4527-848A-2965F90D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7D085F-FFE8-4455-BF30-920907E47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9C9C8-5946-4A60-8BD1-963B288B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8EC17D5-2304-44C5-B1E5-0D6966D77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D8E4A2-2AA6-442C-AAE8-B13FA90D8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69C75-6D8F-4695-8C85-B3F92DC6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D4CDB-2F02-4BFB-AA4F-D0C1E4C0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99153B-8F05-4C01-8841-58CE5AB5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82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58F3-6311-4BBF-9C0A-1ADA7A27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98598"/>
          </a:xfrm>
        </p:spPr>
        <p:txBody>
          <a:bodyPr lIns="0" tIns="0" rIns="0" bIns="0" anchor="t">
            <a:spAutoFit/>
          </a:bodyPr>
          <a:lstStyle>
            <a:lvl1pPr algn="ctr">
              <a:defRPr sz="36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6F3C5-5D77-43F9-92A6-DE0777BBB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4FB46-0511-4A20-A9DA-85B06B5DF611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583AD1-0683-4B68-832E-79E5AC88DF1C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B2F141-1AB9-4751-90A0-65BD481D8563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94255E-A54B-4118-B827-E0382D3A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33619BB-9A09-40D9-A9F1-A026ABABCFBF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06B9428-3B49-42EA-ACD3-FF049EF21512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069E56F-ACCE-4A35-B24D-58EA37E4CEA1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5465AED1-A4C5-416C-90F3-39CC10CEEAF1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11431DD-99C5-48BB-92EB-730E9F76D556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63828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F7129C65-954E-43EB-9F6A-C97D1F58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63187" y="6509710"/>
            <a:ext cx="1561696" cy="276999"/>
          </a:xfrm>
        </p:spPr>
        <p:txBody>
          <a:bodyPr>
            <a:spAutoFit/>
          </a:bodyPr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C9F7F1-EEC7-46BD-A1BF-A84E2080AB06}"/>
              </a:ext>
            </a:extLst>
          </p:cNvPr>
          <p:cNvSpPr/>
          <p:nvPr userDrawn="1"/>
        </p:nvSpPr>
        <p:spPr>
          <a:xfrm>
            <a:off x="0" y="6511448"/>
            <a:ext cx="10263189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697E84-B24C-45E1-B5E2-2055DC460E2B}"/>
              </a:ext>
            </a:extLst>
          </p:cNvPr>
          <p:cNvSpPr/>
          <p:nvPr userDrawn="1"/>
        </p:nvSpPr>
        <p:spPr>
          <a:xfrm>
            <a:off x="11620500" y="525817"/>
            <a:ext cx="571500" cy="49244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86CD30-C1F7-4F1C-A2BE-296375984BEE}"/>
              </a:ext>
            </a:extLst>
          </p:cNvPr>
          <p:cNvSpPr/>
          <p:nvPr userDrawn="1"/>
        </p:nvSpPr>
        <p:spPr>
          <a:xfrm>
            <a:off x="11824884" y="6511448"/>
            <a:ext cx="367116" cy="2735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CBA262D7-A96F-4408-8F02-4886014BC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77650" y="589475"/>
            <a:ext cx="419100" cy="365125"/>
          </a:xfrm>
        </p:spPr>
        <p:txBody>
          <a:bodyPr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0FD50806-BABF-4915-9689-3B9956D1C75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309FA6-F672-455E-955D-B63C2E15B767}"/>
              </a:ext>
            </a:extLst>
          </p:cNvPr>
          <p:cNvGrpSpPr/>
          <p:nvPr userDrawn="1"/>
        </p:nvGrpSpPr>
        <p:grpSpPr>
          <a:xfrm>
            <a:off x="334126" y="6577411"/>
            <a:ext cx="1084573" cy="141598"/>
            <a:chOff x="334126" y="6490192"/>
            <a:chExt cx="1084573" cy="141598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4FEBCF0-94B1-404B-8C9F-2DCA574C8B2D}"/>
                </a:ext>
              </a:extLst>
            </p:cNvPr>
            <p:cNvSpPr/>
            <p:nvPr/>
          </p:nvSpPr>
          <p:spPr>
            <a:xfrm rot="18900000" flipH="1">
              <a:off x="33412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rgbClr val="CE2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76D0EC6-9588-45EE-90D4-6E4C69D39683}"/>
                </a:ext>
              </a:extLst>
            </p:cNvPr>
            <p:cNvSpPr/>
            <p:nvPr/>
          </p:nvSpPr>
          <p:spPr>
            <a:xfrm rot="18900000" flipH="1">
              <a:off x="64845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87DA7BA-10C8-4993-9A03-3A5333A3916C}"/>
                </a:ext>
              </a:extLst>
            </p:cNvPr>
            <p:cNvSpPr/>
            <p:nvPr/>
          </p:nvSpPr>
          <p:spPr>
            <a:xfrm rot="18900000" flipH="1">
              <a:off x="962776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9BB0092-77B4-406B-A737-5C223E99A5A5}"/>
                </a:ext>
              </a:extLst>
            </p:cNvPr>
            <p:cNvSpPr/>
            <p:nvPr/>
          </p:nvSpPr>
          <p:spPr>
            <a:xfrm rot="18900000" flipH="1">
              <a:off x="1277101" y="6490192"/>
              <a:ext cx="141598" cy="141598"/>
            </a:xfrm>
            <a:prstGeom prst="roundRect">
              <a:avLst>
                <a:gd name="adj" fmla="val 1108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381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78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0A7A7-E9A0-4E04-A49D-FE5DEC9F4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3F6A6D-2933-4FAD-B95C-A0D8298AC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1EC83C-127F-430C-A981-D8CDF8DD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88149A-BEF0-4F7B-8175-F5136B84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C567D5-4742-4738-9BE8-8148B19D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30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31645-05F2-42CC-990A-FE1E442CF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B2AF-0EAB-4DD5-BA8A-594AB3F7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5CA05-DE11-4821-87B3-2594A7DE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150A0A-D7E0-4856-8B04-710F7951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3F59CB-1332-4175-A659-131014409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31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A922D-7AA7-45C9-A6C4-19F6B07A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353FFD-4116-4527-841E-470B837377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CF3870-B2B5-44D6-8FA5-890A275DC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E72FE6-5D19-451F-9CB6-B637EDBB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3AB048-EF6A-4A0B-88FC-E805A7B6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1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6024D-A637-4D3D-A3C3-E51849E4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794A67-D5A5-469A-B1CD-1C83C442CB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095398-59CD-4A6B-AD9F-B35E53792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E7AEF0-32FF-481B-A002-5B012F2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61269F-754D-4A95-B0C9-9F38D8A6C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BFB2A5-1F5A-47E9-A384-0947F1A48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99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33A92-F24E-406B-993A-04C553415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DB3173-72F6-46FE-9F12-9F7FF252C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527B14-E58F-4D40-827C-6B4E752B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AD5A4D-45D3-4702-81CE-C77E2FA5D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26C578-FF78-42C9-A43F-677D66D6C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83E1B79-BD75-4F0A-A671-CB4F1BD5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3D1EF-194D-4B37-B04D-48415871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3FF4F0-A418-498B-964B-874AF65A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7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578">
              <a:schemeClr val="accent1"/>
            </a:gs>
            <a:gs pos="18000">
              <a:schemeClr val="bg1"/>
            </a:gs>
            <a:gs pos="52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59117-0F16-48ED-9718-C5D0984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745ED-7A57-4683-810C-5E5003926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B1BF-AD50-4239-805D-33B3AEE52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9871-3CD6-4A1B-A275-2552C7EBCF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Logo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1636-41B2-41A0-9EEE-E0104F888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50806-BABF-4915-9689-3B9956D1C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3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578">
              <a:schemeClr val="accent1"/>
            </a:gs>
            <a:gs pos="18000">
              <a:schemeClr val="bg1"/>
            </a:gs>
            <a:gs pos="52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D108B790-5212-4C17-9F64-1BB6A6995A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610273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83" imgH="384" progId="TCLayout.ActiveDocument.1">
                  <p:embed/>
                </p:oleObj>
              </mc:Choice>
              <mc:Fallback>
                <p:oleObj name="think-cell Slide" r:id="rId15" imgW="383" imgH="384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D108B790-5212-4C17-9F64-1BB6A6995A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0A474207-4A5F-4A30-8C50-83C7F03A259A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s-ES" sz="4400" b="0" i="0" baseline="0" dirty="0">
              <a:latin typeface="Calibri Light" panose="020F0302020204030204" pitchFamily="34" charset="0"/>
              <a:ea typeface="+mj-ea"/>
              <a:cs typeface="+mj-cs"/>
              <a:sym typeface="Calibri Light" panose="020F0302020204030204" pitchFamily="34" charset="0"/>
            </a:endParaRPr>
          </a:p>
        </p:txBody>
      </p:sp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C9F4F55-DD75-4B22-A02D-60616CE84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DB8B19-48EC-4A01-AB1C-6B0DA5620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F6F3C4-BC08-462F-9268-5C9F6B78A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AF5FE-C9EF-4E41-B249-757B17A47A1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BD2215-ED0A-4ECD-AEFD-D1211E4C15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CAEF1-AD48-4328-A590-63C6EA282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8B8C2-75A7-42D6-850C-10E8C2027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72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sv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5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BAE134-940D-A04A-AD6D-99E0896C733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BBCE516-F09B-841D-F267-7F161E08B933}"/>
              </a:ext>
            </a:extLst>
          </p:cNvPr>
          <p:cNvSpPr/>
          <p:nvPr/>
        </p:nvSpPr>
        <p:spPr>
          <a:xfrm>
            <a:off x="0" y="0"/>
            <a:ext cx="12226764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80000"/>
                </a:schemeClr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0F17C4-E0D9-B23D-4D72-E634D9BF79B9}"/>
              </a:ext>
            </a:extLst>
          </p:cNvPr>
          <p:cNvSpPr txBox="1">
            <a:spLocks/>
          </p:cNvSpPr>
          <p:nvPr/>
        </p:nvSpPr>
        <p:spPr>
          <a:xfrm>
            <a:off x="1524000" y="2538450"/>
            <a:ext cx="9144000" cy="23083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dirty="0">
                <a:solidFill>
                  <a:schemeClr val="bg1"/>
                </a:solidFill>
              </a:rPr>
              <a:t>BRIGHT TV VIEWERSHIP ANALYSIS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BY MULAUDZI VF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D973442-F286-04E8-4673-C874FF401811}"/>
              </a:ext>
            </a:extLst>
          </p:cNvPr>
          <p:cNvSpPr/>
          <p:nvPr/>
        </p:nvSpPr>
        <p:spPr>
          <a:xfrm rot="5400000">
            <a:off x="4941838" y="-1152168"/>
            <a:ext cx="2308325" cy="4612662"/>
          </a:xfrm>
          <a:custGeom>
            <a:avLst/>
            <a:gdLst>
              <a:gd name="connsiteX0" fmla="*/ 670 w 775110"/>
              <a:gd name="connsiteY0" fmla="*/ 0 h 1548881"/>
              <a:gd name="connsiteX1" fmla="*/ 775110 w 775110"/>
              <a:gd name="connsiteY1" fmla="*/ 774441 h 1548881"/>
              <a:gd name="connsiteX2" fmla="*/ 670 w 775110"/>
              <a:gd name="connsiteY2" fmla="*/ 1548881 h 1548881"/>
              <a:gd name="connsiteX3" fmla="*/ 0 w 775110"/>
              <a:gd name="connsiteY3" fmla="*/ 1548847 h 1548881"/>
              <a:gd name="connsiteX4" fmla="*/ 0 w 775110"/>
              <a:gd name="connsiteY4" fmla="*/ 1232798 h 1548881"/>
              <a:gd name="connsiteX5" fmla="*/ 670 w 775110"/>
              <a:gd name="connsiteY5" fmla="*/ 1232866 h 1548881"/>
              <a:gd name="connsiteX6" fmla="*/ 459095 w 775110"/>
              <a:gd name="connsiteY6" fmla="*/ 774441 h 1548881"/>
              <a:gd name="connsiteX7" fmla="*/ 670 w 775110"/>
              <a:gd name="connsiteY7" fmla="*/ 316015 h 1548881"/>
              <a:gd name="connsiteX8" fmla="*/ 0 w 775110"/>
              <a:gd name="connsiteY8" fmla="*/ 316083 h 1548881"/>
              <a:gd name="connsiteX9" fmla="*/ 0 w 775110"/>
              <a:gd name="connsiteY9" fmla="*/ 34 h 1548881"/>
              <a:gd name="connsiteX10" fmla="*/ 670 w 775110"/>
              <a:gd name="connsiteY10" fmla="*/ 0 h 154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5110" h="1548881">
                <a:moveTo>
                  <a:pt x="670" y="0"/>
                </a:moveTo>
                <a:cubicBezTo>
                  <a:pt x="428381" y="0"/>
                  <a:pt x="775110" y="346729"/>
                  <a:pt x="775110" y="774441"/>
                </a:cubicBezTo>
                <a:cubicBezTo>
                  <a:pt x="775110" y="1202152"/>
                  <a:pt x="428381" y="1548881"/>
                  <a:pt x="670" y="1548881"/>
                </a:cubicBezTo>
                <a:lnTo>
                  <a:pt x="0" y="1548847"/>
                </a:lnTo>
                <a:lnTo>
                  <a:pt x="0" y="1232798"/>
                </a:lnTo>
                <a:lnTo>
                  <a:pt x="670" y="1232866"/>
                </a:lnTo>
                <a:cubicBezTo>
                  <a:pt x="253851" y="1232866"/>
                  <a:pt x="459095" y="1027622"/>
                  <a:pt x="459095" y="774441"/>
                </a:cubicBezTo>
                <a:cubicBezTo>
                  <a:pt x="459095" y="521259"/>
                  <a:pt x="253851" y="316015"/>
                  <a:pt x="670" y="316015"/>
                </a:cubicBezTo>
                <a:lnTo>
                  <a:pt x="0" y="316083"/>
                </a:lnTo>
                <a:lnTo>
                  <a:pt x="0" y="34"/>
                </a:lnTo>
                <a:lnTo>
                  <a:pt x="67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0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9464-7408-4CB8-9C8D-6CAE84CA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Recommendations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3473A0FD-0576-413F-B773-3FD940B32A03}"/>
              </a:ext>
            </a:extLst>
          </p:cNvPr>
          <p:cNvSpPr/>
          <p:nvPr/>
        </p:nvSpPr>
        <p:spPr>
          <a:xfrm rot="18900000">
            <a:off x="-1093206" y="4691650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F8B109-DD45-B09F-85B6-DDE65159DC3C}"/>
              </a:ext>
            </a:extLst>
          </p:cNvPr>
          <p:cNvSpPr txBox="1"/>
          <p:nvPr/>
        </p:nvSpPr>
        <p:spPr>
          <a:xfrm>
            <a:off x="1918010" y="2085278"/>
            <a:ext cx="80957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marketing partnerships or data-friendly streaming options in regions like Free State and Northern Cape</a:t>
            </a:r>
            <a:endParaRPr lang="en-Z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Highlight local content or free trial offers specific to underperforming provinces.</a:t>
            </a:r>
            <a:endParaRPr lang="en-Z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 with local creators or promote regionally relevant content.</a:t>
            </a:r>
            <a:endParaRPr lang="en-Z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weekend family packages &amp; offline downloads</a:t>
            </a:r>
            <a:endParaRPr lang="en-ZA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adjust prime-time promotions to fit</a:t>
            </a:r>
            <a:r>
              <a:rPr lang="en-ZA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people who go to work</a:t>
            </a:r>
          </a:p>
        </p:txBody>
      </p:sp>
    </p:spTree>
    <p:extLst>
      <p:ext uri="{BB962C8B-B14F-4D97-AF65-F5344CB8AC3E}">
        <p14:creationId xmlns:p14="http://schemas.microsoft.com/office/powerpoint/2010/main" val="140775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9681D9-380A-4EAF-91DB-E07432FF9C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47" t="9748" r="23853" b="5877"/>
          <a:stretch/>
        </p:blipFill>
        <p:spPr>
          <a:xfrm>
            <a:off x="3048000" y="1"/>
            <a:ext cx="6096000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4564789-A474-46BE-A2F2-4F27C6E39F3F}"/>
              </a:ext>
            </a:extLst>
          </p:cNvPr>
          <p:cNvSpPr/>
          <p:nvPr/>
        </p:nvSpPr>
        <p:spPr>
          <a:xfrm>
            <a:off x="3048000" y="0"/>
            <a:ext cx="6096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85D1319-7BD4-47DE-B3DF-55B655BB34C4}"/>
              </a:ext>
            </a:extLst>
          </p:cNvPr>
          <p:cNvSpPr/>
          <p:nvPr/>
        </p:nvSpPr>
        <p:spPr>
          <a:xfrm rot="18900000">
            <a:off x="4167699" y="1500699"/>
            <a:ext cx="3856602" cy="3856602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D3AC05-2DFE-4FEA-BD0F-67495472A283}"/>
              </a:ext>
            </a:extLst>
          </p:cNvPr>
          <p:cNvSpPr txBox="1"/>
          <p:nvPr/>
        </p:nvSpPr>
        <p:spPr>
          <a:xfrm>
            <a:off x="4443963" y="2274840"/>
            <a:ext cx="330407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j-lt"/>
              </a:rPr>
              <a:t>THANK YOU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2C300DA-4EC9-46EA-916D-25BEDAE0F239}"/>
              </a:ext>
            </a:extLst>
          </p:cNvPr>
          <p:cNvSpPr/>
          <p:nvPr/>
        </p:nvSpPr>
        <p:spPr>
          <a:xfrm rot="18900000">
            <a:off x="3681074" y="4409266"/>
            <a:ext cx="1585044" cy="1585044"/>
          </a:xfrm>
          <a:prstGeom prst="roundRect">
            <a:avLst>
              <a:gd name="adj" fmla="val 11080"/>
            </a:avLst>
          </a:pr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8DED9FB-5603-488F-827B-05F43B91C25A}"/>
              </a:ext>
            </a:extLst>
          </p:cNvPr>
          <p:cNvSpPr/>
          <p:nvPr/>
        </p:nvSpPr>
        <p:spPr>
          <a:xfrm rot="18900000">
            <a:off x="5424287" y="621132"/>
            <a:ext cx="1343428" cy="1343428"/>
          </a:xfrm>
          <a:prstGeom prst="roundRect">
            <a:avLst>
              <a:gd name="adj" fmla="val 11080"/>
            </a:avLst>
          </a:prstGeom>
          <a:solidFill>
            <a:srgbClr val="CE295E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AA70618-CDC0-4C13-8EE9-54ABCDECF7CC}"/>
              </a:ext>
            </a:extLst>
          </p:cNvPr>
          <p:cNvSpPr/>
          <p:nvPr/>
        </p:nvSpPr>
        <p:spPr>
          <a:xfrm>
            <a:off x="6699988" y="5809950"/>
            <a:ext cx="2096100" cy="1048050"/>
          </a:xfrm>
          <a:custGeom>
            <a:avLst/>
            <a:gdLst>
              <a:gd name="connsiteX0" fmla="*/ 1048050 w 2096100"/>
              <a:gd name="connsiteY0" fmla="*/ 0 h 1048050"/>
              <a:gd name="connsiteX1" fmla="*/ 1172234 w 2096100"/>
              <a:gd name="connsiteY1" fmla="*/ 51439 h 1048050"/>
              <a:gd name="connsiteX2" fmla="*/ 2044661 w 2096100"/>
              <a:gd name="connsiteY2" fmla="*/ 923866 h 1048050"/>
              <a:gd name="connsiteX3" fmla="*/ 2096100 w 2096100"/>
              <a:gd name="connsiteY3" fmla="*/ 1048050 h 1048050"/>
              <a:gd name="connsiteX4" fmla="*/ 0 w 2096100"/>
              <a:gd name="connsiteY4" fmla="*/ 1048050 h 1048050"/>
              <a:gd name="connsiteX5" fmla="*/ 51439 w 2096100"/>
              <a:gd name="connsiteY5" fmla="*/ 923866 h 1048050"/>
              <a:gd name="connsiteX6" fmla="*/ 923866 w 2096100"/>
              <a:gd name="connsiteY6" fmla="*/ 51439 h 1048050"/>
              <a:gd name="connsiteX7" fmla="*/ 1048050 w 2096100"/>
              <a:gd name="connsiteY7" fmla="*/ 0 h 10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6100" h="1048050">
                <a:moveTo>
                  <a:pt x="1048050" y="0"/>
                </a:moveTo>
                <a:cubicBezTo>
                  <a:pt x="1092996" y="0"/>
                  <a:pt x="1137942" y="17146"/>
                  <a:pt x="1172234" y="51439"/>
                </a:cubicBezTo>
                <a:lnTo>
                  <a:pt x="2044661" y="923866"/>
                </a:lnTo>
                <a:cubicBezTo>
                  <a:pt x="2078954" y="958158"/>
                  <a:pt x="2096100" y="1003104"/>
                  <a:pt x="2096100" y="1048050"/>
                </a:cubicBezTo>
                <a:lnTo>
                  <a:pt x="0" y="1048050"/>
                </a:lnTo>
                <a:cubicBezTo>
                  <a:pt x="0" y="1003104"/>
                  <a:pt x="17147" y="958158"/>
                  <a:pt x="51439" y="923866"/>
                </a:cubicBezTo>
                <a:lnTo>
                  <a:pt x="923866" y="51439"/>
                </a:lnTo>
                <a:cubicBezTo>
                  <a:pt x="958159" y="17146"/>
                  <a:pt x="1003104" y="0"/>
                  <a:pt x="1048050" y="0"/>
                </a:cubicBezTo>
                <a:close/>
              </a:path>
            </a:pathLst>
          </a:custGeom>
          <a:solidFill>
            <a:schemeClr val="tx1">
              <a:lumMod val="95000"/>
              <a:lumOff val="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7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719AAB-2F12-4339-9875-95D960D574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3" imgH="384" progId="TCLayout.ActiveDocument.1">
                  <p:embed/>
                </p:oleObj>
              </mc:Choice>
              <mc:Fallback>
                <p:oleObj name="think-cell Slide" r:id="rId3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719AAB-2F12-4339-9875-95D960D57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5FBACCA-44D2-4B34-91D5-58F9E56D4DCC}"/>
              </a:ext>
            </a:extLst>
          </p:cNvPr>
          <p:cNvSpPr/>
          <p:nvPr/>
        </p:nvSpPr>
        <p:spPr>
          <a:xfrm>
            <a:off x="0" y="5879913"/>
            <a:ext cx="12192000" cy="9848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3E961F3-288C-457C-9BA2-C911A7DF26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5104" y="1"/>
            <a:ext cx="2306896" cy="1500603"/>
          </a:xfrm>
          <a:prstGeom prst="rect">
            <a:avLst/>
          </a:pr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C9DD4C0-72B9-4464-9AE6-96C554B321BF}"/>
              </a:ext>
            </a:extLst>
          </p:cNvPr>
          <p:cNvSpPr/>
          <p:nvPr/>
        </p:nvSpPr>
        <p:spPr>
          <a:xfrm>
            <a:off x="618640" y="4088"/>
            <a:ext cx="4093028" cy="2046514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82C8B-63D8-9EF5-4FFE-71CAE833C2D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-1"/>
            <a:ext cx="12224164" cy="2848997"/>
          </a:xfrm>
          <a:custGeom>
            <a:avLst/>
            <a:gdLst>
              <a:gd name="connsiteX0" fmla="*/ 0 w 12224164"/>
              <a:gd name="connsiteY0" fmla="*/ 0 h 2848997"/>
              <a:gd name="connsiteX1" fmla="*/ 12224164 w 12224164"/>
              <a:gd name="connsiteY1" fmla="*/ 0 h 2848997"/>
              <a:gd name="connsiteX2" fmla="*/ 12224164 w 12224164"/>
              <a:gd name="connsiteY2" fmla="*/ 2848997 h 2848997"/>
              <a:gd name="connsiteX3" fmla="*/ 0 w 12224164"/>
              <a:gd name="connsiteY3" fmla="*/ 2848997 h 2848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24164" h="2848997">
                <a:moveTo>
                  <a:pt x="0" y="0"/>
                </a:moveTo>
                <a:lnTo>
                  <a:pt x="12224164" y="0"/>
                </a:lnTo>
                <a:lnTo>
                  <a:pt x="12224164" y="2848997"/>
                </a:lnTo>
                <a:lnTo>
                  <a:pt x="0" y="2848997"/>
                </a:lnTo>
                <a:close/>
              </a:path>
            </a:pathLst>
          </a:cu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95B696F-D679-41C6-346B-C5455DE4E9E2}"/>
              </a:ext>
            </a:extLst>
          </p:cNvPr>
          <p:cNvSpPr/>
          <p:nvPr/>
        </p:nvSpPr>
        <p:spPr>
          <a:xfrm>
            <a:off x="0" y="0"/>
            <a:ext cx="12226764" cy="284899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80000"/>
                </a:schemeClr>
              </a:gs>
              <a:gs pos="100000">
                <a:schemeClr val="tx2">
                  <a:alpha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694001-C6CD-6F66-836F-F96F72D9D0FB}"/>
              </a:ext>
            </a:extLst>
          </p:cNvPr>
          <p:cNvSpPr txBox="1">
            <a:spLocks/>
          </p:cNvSpPr>
          <p:nvPr/>
        </p:nvSpPr>
        <p:spPr>
          <a:xfrm>
            <a:off x="876300" y="897586"/>
            <a:ext cx="10706100" cy="6463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8D20A80-ECA5-345D-84AE-5CE9A0AEA5A9}"/>
              </a:ext>
            </a:extLst>
          </p:cNvPr>
          <p:cNvSpPr/>
          <p:nvPr/>
        </p:nvSpPr>
        <p:spPr>
          <a:xfrm rot="5400000">
            <a:off x="5708445" y="-386885"/>
            <a:ext cx="775110" cy="1548881"/>
          </a:xfrm>
          <a:custGeom>
            <a:avLst/>
            <a:gdLst>
              <a:gd name="connsiteX0" fmla="*/ 670 w 775110"/>
              <a:gd name="connsiteY0" fmla="*/ 0 h 1548881"/>
              <a:gd name="connsiteX1" fmla="*/ 775110 w 775110"/>
              <a:gd name="connsiteY1" fmla="*/ 774441 h 1548881"/>
              <a:gd name="connsiteX2" fmla="*/ 670 w 775110"/>
              <a:gd name="connsiteY2" fmla="*/ 1548881 h 1548881"/>
              <a:gd name="connsiteX3" fmla="*/ 0 w 775110"/>
              <a:gd name="connsiteY3" fmla="*/ 1548847 h 1548881"/>
              <a:gd name="connsiteX4" fmla="*/ 0 w 775110"/>
              <a:gd name="connsiteY4" fmla="*/ 1232798 h 1548881"/>
              <a:gd name="connsiteX5" fmla="*/ 670 w 775110"/>
              <a:gd name="connsiteY5" fmla="*/ 1232866 h 1548881"/>
              <a:gd name="connsiteX6" fmla="*/ 459095 w 775110"/>
              <a:gd name="connsiteY6" fmla="*/ 774441 h 1548881"/>
              <a:gd name="connsiteX7" fmla="*/ 670 w 775110"/>
              <a:gd name="connsiteY7" fmla="*/ 316015 h 1548881"/>
              <a:gd name="connsiteX8" fmla="*/ 0 w 775110"/>
              <a:gd name="connsiteY8" fmla="*/ 316083 h 1548881"/>
              <a:gd name="connsiteX9" fmla="*/ 0 w 775110"/>
              <a:gd name="connsiteY9" fmla="*/ 34 h 1548881"/>
              <a:gd name="connsiteX10" fmla="*/ 670 w 775110"/>
              <a:gd name="connsiteY10" fmla="*/ 0 h 154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5110" h="1548881">
                <a:moveTo>
                  <a:pt x="670" y="0"/>
                </a:moveTo>
                <a:cubicBezTo>
                  <a:pt x="428381" y="0"/>
                  <a:pt x="775110" y="346729"/>
                  <a:pt x="775110" y="774441"/>
                </a:cubicBezTo>
                <a:cubicBezTo>
                  <a:pt x="775110" y="1202152"/>
                  <a:pt x="428381" y="1548881"/>
                  <a:pt x="670" y="1548881"/>
                </a:cubicBezTo>
                <a:lnTo>
                  <a:pt x="0" y="1548847"/>
                </a:lnTo>
                <a:lnTo>
                  <a:pt x="0" y="1232798"/>
                </a:lnTo>
                <a:lnTo>
                  <a:pt x="670" y="1232866"/>
                </a:lnTo>
                <a:cubicBezTo>
                  <a:pt x="253851" y="1232866"/>
                  <a:pt x="459095" y="1027622"/>
                  <a:pt x="459095" y="774441"/>
                </a:cubicBezTo>
                <a:cubicBezTo>
                  <a:pt x="459095" y="521259"/>
                  <a:pt x="253851" y="316015"/>
                  <a:pt x="670" y="316015"/>
                </a:cubicBezTo>
                <a:lnTo>
                  <a:pt x="0" y="316083"/>
                </a:lnTo>
                <a:lnTo>
                  <a:pt x="0" y="34"/>
                </a:lnTo>
                <a:lnTo>
                  <a:pt x="670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0" name="Oval 4">
            <a:extLst>
              <a:ext uri="{FF2B5EF4-FFF2-40B4-BE49-F238E27FC236}">
                <a16:creationId xmlns:a16="http://schemas.microsoft.com/office/drawing/2014/main" id="{E2B84F30-01C9-E525-FAE2-B15E050F4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52" y="1753186"/>
            <a:ext cx="2191750" cy="2191749"/>
          </a:xfrm>
          <a:prstGeom prst="ellipse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1" name="Freeform 485">
            <a:extLst>
              <a:ext uri="{FF2B5EF4-FFF2-40B4-BE49-F238E27FC236}">
                <a16:creationId xmlns:a16="http://schemas.microsoft.com/office/drawing/2014/main" id="{D6DD89C8-9D2A-1E0C-CC4D-3FB1F26B17ED}"/>
              </a:ext>
            </a:extLst>
          </p:cNvPr>
          <p:cNvSpPr>
            <a:spLocks noChangeAspect="1"/>
          </p:cNvSpPr>
          <p:nvPr/>
        </p:nvSpPr>
        <p:spPr>
          <a:xfrm>
            <a:off x="606351" y="2849058"/>
            <a:ext cx="2191751" cy="1095877"/>
          </a:xfrm>
          <a:custGeom>
            <a:avLst/>
            <a:gdLst>
              <a:gd name="connsiteX0" fmla="*/ 0 w 1876360"/>
              <a:gd name="connsiteY0" fmla="*/ 0 h 938182"/>
              <a:gd name="connsiteX1" fmla="*/ 1876360 w 1876360"/>
              <a:gd name="connsiteY1" fmla="*/ 0 h 938182"/>
              <a:gd name="connsiteX2" fmla="*/ 1876360 w 1876360"/>
              <a:gd name="connsiteY2" fmla="*/ 2 h 938182"/>
              <a:gd name="connsiteX3" fmla="*/ 938180 w 1876360"/>
              <a:gd name="connsiteY3" fmla="*/ 938182 h 938182"/>
              <a:gd name="connsiteX4" fmla="*/ 0 w 1876360"/>
              <a:gd name="connsiteY4" fmla="*/ 2 h 93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360" h="938182">
                <a:moveTo>
                  <a:pt x="0" y="0"/>
                </a:moveTo>
                <a:lnTo>
                  <a:pt x="1876360" y="0"/>
                </a:lnTo>
                <a:lnTo>
                  <a:pt x="1876360" y="2"/>
                </a:lnTo>
                <a:cubicBezTo>
                  <a:pt x="1876360" y="518145"/>
                  <a:pt x="1456323" y="938182"/>
                  <a:pt x="938180" y="938182"/>
                </a:cubicBezTo>
                <a:cubicBezTo>
                  <a:pt x="420037" y="938182"/>
                  <a:pt x="0" y="518145"/>
                  <a:pt x="0" y="2"/>
                </a:cubicBezTo>
                <a:close/>
              </a:path>
            </a:pathLst>
          </a:custGeom>
          <a:solidFill>
            <a:srgbClr val="DE473E"/>
          </a:solidFill>
          <a:ln w="12700" cap="flat" cmpd="sng" algn="ctr">
            <a:noFill/>
            <a:prstDash val="solid"/>
            <a:miter lim="800000"/>
          </a:ln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56E986D-1163-70D9-1597-2B6B5A09B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5" y="2059000"/>
            <a:ext cx="1570265" cy="1580120"/>
          </a:xfrm>
          <a:prstGeom prst="ellipse">
            <a:avLst/>
          </a:prstGeom>
          <a:solidFill>
            <a:srgbClr val="DE473E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6D2707B3-A901-274E-178A-17705FD3D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909" y="2277458"/>
            <a:ext cx="1136635" cy="1143205"/>
          </a:xfrm>
          <a:prstGeom prst="ellipse">
            <a:avLst/>
          </a:pr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5" name="Oval 4">
            <a:extLst>
              <a:ext uri="{FF2B5EF4-FFF2-40B4-BE49-F238E27FC236}">
                <a16:creationId xmlns:a16="http://schemas.microsoft.com/office/drawing/2014/main" id="{C63757CF-F5CC-1682-7DF8-EBA2E12A7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027" y="1753186"/>
            <a:ext cx="2191750" cy="2191749"/>
          </a:xfrm>
          <a:prstGeom prst="ellipse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6" name="Freeform 480">
            <a:extLst>
              <a:ext uri="{FF2B5EF4-FFF2-40B4-BE49-F238E27FC236}">
                <a16:creationId xmlns:a16="http://schemas.microsoft.com/office/drawing/2014/main" id="{94F5588C-B3FF-D9EA-D39A-D12E0E7BC748}"/>
              </a:ext>
            </a:extLst>
          </p:cNvPr>
          <p:cNvSpPr>
            <a:spLocks noChangeAspect="1"/>
          </p:cNvSpPr>
          <p:nvPr/>
        </p:nvSpPr>
        <p:spPr>
          <a:xfrm flipV="1">
            <a:off x="2800026" y="1753186"/>
            <a:ext cx="2191751" cy="1095877"/>
          </a:xfrm>
          <a:custGeom>
            <a:avLst/>
            <a:gdLst>
              <a:gd name="connsiteX0" fmla="*/ 0 w 1876360"/>
              <a:gd name="connsiteY0" fmla="*/ 0 h 938182"/>
              <a:gd name="connsiteX1" fmla="*/ 1876360 w 1876360"/>
              <a:gd name="connsiteY1" fmla="*/ 0 h 938182"/>
              <a:gd name="connsiteX2" fmla="*/ 1876360 w 1876360"/>
              <a:gd name="connsiteY2" fmla="*/ 2 h 938182"/>
              <a:gd name="connsiteX3" fmla="*/ 938180 w 1876360"/>
              <a:gd name="connsiteY3" fmla="*/ 938182 h 938182"/>
              <a:gd name="connsiteX4" fmla="*/ 0 w 1876360"/>
              <a:gd name="connsiteY4" fmla="*/ 2 h 93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360" h="938182">
                <a:moveTo>
                  <a:pt x="0" y="0"/>
                </a:moveTo>
                <a:lnTo>
                  <a:pt x="1876360" y="0"/>
                </a:lnTo>
                <a:lnTo>
                  <a:pt x="1876360" y="2"/>
                </a:lnTo>
                <a:cubicBezTo>
                  <a:pt x="1876360" y="518145"/>
                  <a:pt x="1456323" y="938182"/>
                  <a:pt x="938180" y="938182"/>
                </a:cubicBezTo>
                <a:cubicBezTo>
                  <a:pt x="420037" y="938182"/>
                  <a:pt x="0" y="518145"/>
                  <a:pt x="0" y="2"/>
                </a:cubicBezTo>
                <a:close/>
              </a:path>
            </a:pathLst>
          </a:custGeom>
          <a:solidFill>
            <a:srgbClr val="FEA321"/>
          </a:solidFill>
          <a:ln w="12700" cap="flat" cmpd="sng" algn="ctr">
            <a:noFill/>
            <a:prstDash val="solid"/>
            <a:miter lim="800000"/>
          </a:ln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E5FDFCC0-7384-880A-0F3F-1A1CFF35A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7484" y="2059000"/>
            <a:ext cx="1576835" cy="1580120"/>
          </a:xfrm>
          <a:prstGeom prst="ellipse">
            <a:avLst/>
          </a:prstGeom>
          <a:solidFill>
            <a:srgbClr val="FEA321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261E8065-CCD1-23E0-8910-10CEE5AAB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7584" y="2277458"/>
            <a:ext cx="1136635" cy="1143205"/>
          </a:xfrm>
          <a:prstGeom prst="ellipse">
            <a:avLst/>
          </a:pr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19" name="Oval 4">
            <a:extLst>
              <a:ext uri="{FF2B5EF4-FFF2-40B4-BE49-F238E27FC236}">
                <a16:creationId xmlns:a16="http://schemas.microsoft.com/office/drawing/2014/main" id="{4FCBF6F9-2E5E-99D1-3589-3C5E50871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701" y="1753186"/>
            <a:ext cx="2191750" cy="2191749"/>
          </a:xfrm>
          <a:prstGeom prst="ellipse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0" name="Freeform 475">
            <a:extLst>
              <a:ext uri="{FF2B5EF4-FFF2-40B4-BE49-F238E27FC236}">
                <a16:creationId xmlns:a16="http://schemas.microsoft.com/office/drawing/2014/main" id="{BC40AE86-1FFD-B91A-69EA-56595C9F12BD}"/>
              </a:ext>
            </a:extLst>
          </p:cNvPr>
          <p:cNvSpPr>
            <a:spLocks noChangeAspect="1"/>
          </p:cNvSpPr>
          <p:nvPr/>
        </p:nvSpPr>
        <p:spPr>
          <a:xfrm>
            <a:off x="4993700" y="2849058"/>
            <a:ext cx="2191751" cy="1095877"/>
          </a:xfrm>
          <a:custGeom>
            <a:avLst/>
            <a:gdLst>
              <a:gd name="connsiteX0" fmla="*/ 0 w 1876360"/>
              <a:gd name="connsiteY0" fmla="*/ 0 h 938182"/>
              <a:gd name="connsiteX1" fmla="*/ 1876360 w 1876360"/>
              <a:gd name="connsiteY1" fmla="*/ 0 h 938182"/>
              <a:gd name="connsiteX2" fmla="*/ 1876360 w 1876360"/>
              <a:gd name="connsiteY2" fmla="*/ 2 h 938182"/>
              <a:gd name="connsiteX3" fmla="*/ 938180 w 1876360"/>
              <a:gd name="connsiteY3" fmla="*/ 938182 h 938182"/>
              <a:gd name="connsiteX4" fmla="*/ 0 w 1876360"/>
              <a:gd name="connsiteY4" fmla="*/ 2 h 93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360" h="938182">
                <a:moveTo>
                  <a:pt x="0" y="0"/>
                </a:moveTo>
                <a:lnTo>
                  <a:pt x="1876360" y="0"/>
                </a:lnTo>
                <a:lnTo>
                  <a:pt x="1876360" y="2"/>
                </a:lnTo>
                <a:cubicBezTo>
                  <a:pt x="1876360" y="518145"/>
                  <a:pt x="1456323" y="938182"/>
                  <a:pt x="938180" y="938182"/>
                </a:cubicBezTo>
                <a:cubicBezTo>
                  <a:pt x="420037" y="938182"/>
                  <a:pt x="0" y="518145"/>
                  <a:pt x="0" y="2"/>
                </a:cubicBezTo>
                <a:close/>
              </a:path>
            </a:pathLst>
          </a:custGeom>
          <a:solidFill>
            <a:srgbClr val="47ACB4"/>
          </a:solidFill>
          <a:ln w="12700" cap="flat" cmpd="sng" algn="ctr">
            <a:noFill/>
            <a:prstDash val="solid"/>
            <a:miter lim="800000"/>
          </a:ln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1" name="Oval 13">
            <a:extLst>
              <a:ext uri="{FF2B5EF4-FFF2-40B4-BE49-F238E27FC236}">
                <a16:creationId xmlns:a16="http://schemas.microsoft.com/office/drawing/2014/main" id="{73C85F21-0FEC-8129-A485-ED25E9F9C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516" y="2059000"/>
            <a:ext cx="1580121" cy="1580120"/>
          </a:xfrm>
          <a:prstGeom prst="ellipse">
            <a:avLst/>
          </a:prstGeom>
          <a:solidFill>
            <a:srgbClr val="47ACB4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Oval 14">
            <a:extLst>
              <a:ext uri="{FF2B5EF4-FFF2-40B4-BE49-F238E27FC236}">
                <a16:creationId xmlns:a16="http://schemas.microsoft.com/office/drawing/2014/main" id="{69F04D89-905C-5173-1F4A-6A4B5DC3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00" y="2277458"/>
            <a:ext cx="1133351" cy="1143205"/>
          </a:xfrm>
          <a:prstGeom prst="ellipse">
            <a:avLst/>
          </a:pr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DFE6C107-5888-A2F1-C846-C05CD6DB0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7375" y="1753186"/>
            <a:ext cx="2191750" cy="2191749"/>
          </a:xfrm>
          <a:prstGeom prst="ellipse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4" name="Freeform 470">
            <a:extLst>
              <a:ext uri="{FF2B5EF4-FFF2-40B4-BE49-F238E27FC236}">
                <a16:creationId xmlns:a16="http://schemas.microsoft.com/office/drawing/2014/main" id="{A66901A7-A31F-22E8-C904-45E6A04DABD0}"/>
              </a:ext>
            </a:extLst>
          </p:cNvPr>
          <p:cNvSpPr>
            <a:spLocks noChangeAspect="1"/>
          </p:cNvSpPr>
          <p:nvPr/>
        </p:nvSpPr>
        <p:spPr>
          <a:xfrm flipV="1">
            <a:off x="7187374" y="1753186"/>
            <a:ext cx="2191751" cy="1095877"/>
          </a:xfrm>
          <a:custGeom>
            <a:avLst/>
            <a:gdLst>
              <a:gd name="connsiteX0" fmla="*/ 0 w 1876360"/>
              <a:gd name="connsiteY0" fmla="*/ 0 h 938182"/>
              <a:gd name="connsiteX1" fmla="*/ 1876360 w 1876360"/>
              <a:gd name="connsiteY1" fmla="*/ 0 h 938182"/>
              <a:gd name="connsiteX2" fmla="*/ 1876360 w 1876360"/>
              <a:gd name="connsiteY2" fmla="*/ 2 h 938182"/>
              <a:gd name="connsiteX3" fmla="*/ 938180 w 1876360"/>
              <a:gd name="connsiteY3" fmla="*/ 938182 h 938182"/>
              <a:gd name="connsiteX4" fmla="*/ 0 w 1876360"/>
              <a:gd name="connsiteY4" fmla="*/ 2 h 93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360" h="938182">
                <a:moveTo>
                  <a:pt x="0" y="0"/>
                </a:moveTo>
                <a:lnTo>
                  <a:pt x="1876360" y="0"/>
                </a:lnTo>
                <a:lnTo>
                  <a:pt x="1876360" y="2"/>
                </a:lnTo>
                <a:cubicBezTo>
                  <a:pt x="1876360" y="518145"/>
                  <a:pt x="1456323" y="938182"/>
                  <a:pt x="938180" y="938182"/>
                </a:cubicBezTo>
                <a:cubicBezTo>
                  <a:pt x="420037" y="938182"/>
                  <a:pt x="0" y="518145"/>
                  <a:pt x="0" y="2"/>
                </a:cubicBezTo>
                <a:close/>
              </a:path>
            </a:pathLst>
          </a:custGeom>
          <a:solidFill>
            <a:srgbClr val="454054"/>
          </a:solidFill>
          <a:ln w="12700" cap="flat" cmpd="sng" algn="ctr">
            <a:noFill/>
            <a:prstDash val="solid"/>
            <a:miter lim="800000"/>
          </a:ln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5" name="Oval 17">
            <a:extLst>
              <a:ext uri="{FF2B5EF4-FFF2-40B4-BE49-F238E27FC236}">
                <a16:creationId xmlns:a16="http://schemas.microsoft.com/office/drawing/2014/main" id="{91C13277-3AFB-DE4E-06D1-4E59241D0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4832" y="2059000"/>
            <a:ext cx="1576835" cy="1580120"/>
          </a:xfrm>
          <a:prstGeom prst="ellipse">
            <a:avLst/>
          </a:prstGeom>
          <a:solidFill>
            <a:srgbClr val="454054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Oval 18">
            <a:extLst>
              <a:ext uri="{FF2B5EF4-FFF2-40B4-BE49-F238E27FC236}">
                <a16:creationId xmlns:a16="http://schemas.microsoft.com/office/drawing/2014/main" id="{495CD188-A6A4-D81E-77A7-23DDB4F5D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4932" y="2277458"/>
            <a:ext cx="1136635" cy="1143205"/>
          </a:xfrm>
          <a:prstGeom prst="ellipse">
            <a:avLst/>
          </a:pr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726525-C9E5-B6D1-AFF8-27812059F387}"/>
              </a:ext>
            </a:extLst>
          </p:cNvPr>
          <p:cNvGrpSpPr/>
          <p:nvPr/>
        </p:nvGrpSpPr>
        <p:grpSpPr>
          <a:xfrm>
            <a:off x="1702225" y="4048027"/>
            <a:ext cx="6575248" cy="571600"/>
            <a:chOff x="1473288" y="4107776"/>
            <a:chExt cx="6191984" cy="68298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2F525CB-A1F5-514E-3C03-A2BA66318238}"/>
                </a:ext>
              </a:extLst>
            </p:cNvPr>
            <p:cNvCxnSpPr/>
            <p:nvPr/>
          </p:nvCxnSpPr>
          <p:spPr>
            <a:xfrm flipH="1">
              <a:off x="1473288" y="4107776"/>
              <a:ext cx="1" cy="68298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C0A9BA-69E3-ED0B-8DB6-5905711CA883}"/>
                </a:ext>
              </a:extLst>
            </p:cNvPr>
            <p:cNvCxnSpPr/>
            <p:nvPr/>
          </p:nvCxnSpPr>
          <p:spPr>
            <a:xfrm flipH="1">
              <a:off x="3537283" y="4107776"/>
              <a:ext cx="1" cy="68298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FF176D2-4AA7-73D2-3BA9-161C43DE9ECF}"/>
                </a:ext>
              </a:extLst>
            </p:cNvPr>
            <p:cNvCxnSpPr/>
            <p:nvPr/>
          </p:nvCxnSpPr>
          <p:spPr>
            <a:xfrm flipH="1">
              <a:off x="5601277" y="4107776"/>
              <a:ext cx="1" cy="68298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687A26-0F36-29D3-C1B8-B13F367803B9}"/>
                </a:ext>
              </a:extLst>
            </p:cNvPr>
            <p:cNvCxnSpPr/>
            <p:nvPr/>
          </p:nvCxnSpPr>
          <p:spPr>
            <a:xfrm flipH="1">
              <a:off x="7665271" y="4107776"/>
              <a:ext cx="1" cy="682989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>
                  <a:lumMod val="65000"/>
                  <a:lumOff val="35000"/>
                </a:sysClr>
              </a:solidFill>
              <a:prstDash val="solid"/>
              <a:miter lim="800000"/>
              <a:headEnd type="oval" w="med" len="med"/>
              <a:tailEnd type="oval" w="med" len="med"/>
            </a:ln>
            <a:effectLst/>
          </p:spPr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6F71A5B-7586-22A1-ADF2-E5FC3646D8F8}"/>
              </a:ext>
            </a:extLst>
          </p:cNvPr>
          <p:cNvSpPr txBox="1"/>
          <p:nvPr/>
        </p:nvSpPr>
        <p:spPr>
          <a:xfrm>
            <a:off x="750513" y="4745081"/>
            <a:ext cx="1903427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rgbClr val="DE473E"/>
                </a:solidFill>
                <a:latin typeface="+mj-lt"/>
              </a:rPr>
              <a:t>Project intro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00C04D-5AA1-D6A0-5AA5-54E50D3057A2}"/>
              </a:ext>
            </a:extLst>
          </p:cNvPr>
          <p:cNvSpPr txBox="1"/>
          <p:nvPr/>
        </p:nvSpPr>
        <p:spPr>
          <a:xfrm>
            <a:off x="2944188" y="4745081"/>
            <a:ext cx="1903427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rgbClr val="FEA321"/>
                </a:solidFill>
                <a:latin typeface="+mj-lt"/>
              </a:rPr>
              <a:t>Usage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544805-5A17-A785-3E30-AFF25FE37A77}"/>
              </a:ext>
            </a:extLst>
          </p:cNvPr>
          <p:cNvSpPr txBox="1"/>
          <p:nvPr/>
        </p:nvSpPr>
        <p:spPr>
          <a:xfrm>
            <a:off x="5137862" y="4745081"/>
            <a:ext cx="1903427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rgbClr val="47ACB4"/>
                </a:solidFill>
                <a:latin typeface="+mj-lt"/>
              </a:rPr>
              <a:t>Analysis </a:t>
            </a:r>
          </a:p>
        </p:txBody>
      </p:sp>
      <p:sp>
        <p:nvSpPr>
          <p:cNvPr id="40" name="Oval 4">
            <a:extLst>
              <a:ext uri="{FF2B5EF4-FFF2-40B4-BE49-F238E27FC236}">
                <a16:creationId xmlns:a16="http://schemas.microsoft.com/office/drawing/2014/main" id="{4B3701F6-5481-4953-5500-29577BD067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649" y="1753186"/>
            <a:ext cx="2191750" cy="2191749"/>
          </a:xfrm>
          <a:prstGeom prst="ellipse">
            <a:avLst/>
          </a:prstGeom>
          <a:solidFill>
            <a:schemeClr val="bg1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41" name="Freeform 485">
            <a:extLst>
              <a:ext uri="{FF2B5EF4-FFF2-40B4-BE49-F238E27FC236}">
                <a16:creationId xmlns:a16="http://schemas.microsoft.com/office/drawing/2014/main" id="{25F8F19C-1094-35D6-B2A1-2FA875629051}"/>
              </a:ext>
            </a:extLst>
          </p:cNvPr>
          <p:cNvSpPr>
            <a:spLocks noChangeAspect="1"/>
          </p:cNvSpPr>
          <p:nvPr/>
        </p:nvSpPr>
        <p:spPr>
          <a:xfrm>
            <a:off x="9390648" y="2849058"/>
            <a:ext cx="2191751" cy="1095877"/>
          </a:xfrm>
          <a:custGeom>
            <a:avLst/>
            <a:gdLst>
              <a:gd name="connsiteX0" fmla="*/ 0 w 1876360"/>
              <a:gd name="connsiteY0" fmla="*/ 0 h 938182"/>
              <a:gd name="connsiteX1" fmla="*/ 1876360 w 1876360"/>
              <a:gd name="connsiteY1" fmla="*/ 0 h 938182"/>
              <a:gd name="connsiteX2" fmla="*/ 1876360 w 1876360"/>
              <a:gd name="connsiteY2" fmla="*/ 2 h 938182"/>
              <a:gd name="connsiteX3" fmla="*/ 938180 w 1876360"/>
              <a:gd name="connsiteY3" fmla="*/ 938182 h 938182"/>
              <a:gd name="connsiteX4" fmla="*/ 0 w 1876360"/>
              <a:gd name="connsiteY4" fmla="*/ 2 h 938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76360" h="938182">
                <a:moveTo>
                  <a:pt x="0" y="0"/>
                </a:moveTo>
                <a:lnTo>
                  <a:pt x="1876360" y="0"/>
                </a:lnTo>
                <a:lnTo>
                  <a:pt x="1876360" y="2"/>
                </a:lnTo>
                <a:cubicBezTo>
                  <a:pt x="1876360" y="518145"/>
                  <a:pt x="1456323" y="938182"/>
                  <a:pt x="938180" y="938182"/>
                </a:cubicBezTo>
                <a:cubicBezTo>
                  <a:pt x="420037" y="938182"/>
                  <a:pt x="0" y="518145"/>
                  <a:pt x="0" y="2"/>
                </a:cubicBezTo>
                <a:close/>
              </a:path>
            </a:pathLst>
          </a:custGeom>
          <a:solidFill>
            <a:srgbClr val="894379"/>
          </a:solidFill>
          <a:ln w="12700" cap="flat" cmpd="sng" algn="ctr">
            <a:noFill/>
            <a:prstDash val="solid"/>
            <a:miter lim="800000"/>
          </a:ln>
          <a:effectLst>
            <a:innerShdw blurRad="114300">
              <a:prstClr val="black">
                <a:alpha val="34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2" name="Oval 5">
            <a:extLst>
              <a:ext uri="{FF2B5EF4-FFF2-40B4-BE49-F238E27FC236}">
                <a16:creationId xmlns:a16="http://schemas.microsoft.com/office/drawing/2014/main" id="{1D089E40-015C-BCC1-AEA7-A81D62E18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1392" y="2059000"/>
            <a:ext cx="1570265" cy="1580120"/>
          </a:xfrm>
          <a:prstGeom prst="ellipse">
            <a:avLst/>
          </a:prstGeom>
          <a:solidFill>
            <a:srgbClr val="894379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23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53" name="Oval 6">
            <a:extLst>
              <a:ext uri="{FF2B5EF4-FFF2-40B4-BE49-F238E27FC236}">
                <a16:creationId xmlns:a16="http://schemas.microsoft.com/office/drawing/2014/main" id="{38AA0708-AB53-0AD0-3DF0-2834B3D77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8206" y="2277458"/>
            <a:ext cx="1136635" cy="1143205"/>
          </a:xfrm>
          <a:prstGeom prst="ellipse">
            <a:avLst/>
          </a:prstGeom>
          <a:solidFill>
            <a:sysClr val="window" lastClr="FFFFFF"/>
          </a:solidFill>
          <a:ln w="14288" cap="flat">
            <a:noFill/>
            <a:prstDash val="solid"/>
            <a:miter lim="800000"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7A1EA12-06C4-230B-3ED2-041EA9076005}"/>
              </a:ext>
            </a:extLst>
          </p:cNvPr>
          <p:cNvCxnSpPr/>
          <p:nvPr/>
        </p:nvCxnSpPr>
        <p:spPr>
          <a:xfrm flipH="1">
            <a:off x="10486523" y="4048027"/>
            <a:ext cx="1" cy="571600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  <a:miter lim="800000"/>
            <a:headEnd type="oval" w="med" len="med"/>
            <a:tailEnd type="oval" w="med" len="med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0A1EA83-A504-08EB-1D11-A500A5C27EFE}"/>
              </a:ext>
            </a:extLst>
          </p:cNvPr>
          <p:cNvSpPr txBox="1"/>
          <p:nvPr/>
        </p:nvSpPr>
        <p:spPr>
          <a:xfrm>
            <a:off x="9534810" y="4745081"/>
            <a:ext cx="1903427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chemeClr val="accent1"/>
                </a:solidFill>
                <a:latin typeface="+mj-lt"/>
              </a:rPr>
              <a:t>Closing Remarks 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D3058D-FB33-8298-AC2F-7A0410ADF2F3}"/>
              </a:ext>
            </a:extLst>
          </p:cNvPr>
          <p:cNvGrpSpPr/>
          <p:nvPr/>
        </p:nvGrpSpPr>
        <p:grpSpPr>
          <a:xfrm>
            <a:off x="1402737" y="6104809"/>
            <a:ext cx="598979" cy="78332"/>
            <a:chOff x="1272554" y="6104809"/>
            <a:chExt cx="598979" cy="78332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9A2C7B2-6E68-9777-4CA7-EE775F4E4622}"/>
                </a:ext>
              </a:extLst>
            </p:cNvPr>
            <p:cNvSpPr/>
            <p:nvPr/>
          </p:nvSpPr>
          <p:spPr>
            <a:xfrm>
              <a:off x="1402716" y="6104809"/>
              <a:ext cx="78332" cy="783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3C89618-9757-E8F2-96E7-0F112292A4F3}"/>
                </a:ext>
              </a:extLst>
            </p:cNvPr>
            <p:cNvSpPr/>
            <p:nvPr/>
          </p:nvSpPr>
          <p:spPr>
            <a:xfrm>
              <a:off x="1532878" y="6104809"/>
              <a:ext cx="78332" cy="78332"/>
            </a:xfrm>
            <a:prstGeom prst="ellipse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5C2C2F1-961E-C340-EA65-3B87721AA290}"/>
                </a:ext>
              </a:extLst>
            </p:cNvPr>
            <p:cNvSpPr/>
            <p:nvPr/>
          </p:nvSpPr>
          <p:spPr>
            <a:xfrm>
              <a:off x="1663040" y="6104809"/>
              <a:ext cx="78332" cy="783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C18D1A4-BFB5-E2F8-B787-55CA42D9584E}"/>
                </a:ext>
              </a:extLst>
            </p:cNvPr>
            <p:cNvSpPr/>
            <p:nvPr/>
          </p:nvSpPr>
          <p:spPr>
            <a:xfrm>
              <a:off x="1793201" y="6104809"/>
              <a:ext cx="78332" cy="7833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31BB11-6E18-B2F0-F761-1B1845106E43}"/>
                </a:ext>
              </a:extLst>
            </p:cNvPr>
            <p:cNvSpPr/>
            <p:nvPr/>
          </p:nvSpPr>
          <p:spPr>
            <a:xfrm>
              <a:off x="1272554" y="6104809"/>
              <a:ext cx="78332" cy="78332"/>
            </a:xfrm>
            <a:prstGeom prst="ellipse">
              <a:avLst/>
            </a:prstGeom>
            <a:solidFill>
              <a:srgbClr val="FB6F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105CAA8E-644B-CF41-A5CC-60B53A1E8FAD}"/>
              </a:ext>
            </a:extLst>
          </p:cNvPr>
          <p:cNvSpPr/>
          <p:nvPr/>
        </p:nvSpPr>
        <p:spPr>
          <a:xfrm>
            <a:off x="3726574" y="6104809"/>
            <a:ext cx="78332" cy="78332"/>
          </a:xfrm>
          <a:prstGeom prst="ellipse">
            <a:avLst/>
          </a:prstGeom>
          <a:solidFill>
            <a:srgbClr val="FB6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07A13C3-EA39-B239-AACB-E3E70B736084}"/>
              </a:ext>
            </a:extLst>
          </p:cNvPr>
          <p:cNvSpPr/>
          <p:nvPr/>
        </p:nvSpPr>
        <p:spPr>
          <a:xfrm>
            <a:off x="3856736" y="6104809"/>
            <a:ext cx="78332" cy="78332"/>
          </a:xfrm>
          <a:prstGeom prst="ellipse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F1328A10-FDB7-D6BC-4FB5-955387B7B47A}"/>
              </a:ext>
            </a:extLst>
          </p:cNvPr>
          <p:cNvSpPr/>
          <p:nvPr/>
        </p:nvSpPr>
        <p:spPr>
          <a:xfrm>
            <a:off x="3986898" y="6104809"/>
            <a:ext cx="78332" cy="78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2CB5017-3FA0-7F06-A9A7-C1FB607C573A}"/>
              </a:ext>
            </a:extLst>
          </p:cNvPr>
          <p:cNvSpPr/>
          <p:nvPr/>
        </p:nvSpPr>
        <p:spPr>
          <a:xfrm>
            <a:off x="4117059" y="6104809"/>
            <a:ext cx="78332" cy="78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C208B43-668D-92D5-D704-CCE40B29B39A}"/>
              </a:ext>
            </a:extLst>
          </p:cNvPr>
          <p:cNvSpPr/>
          <p:nvPr/>
        </p:nvSpPr>
        <p:spPr>
          <a:xfrm>
            <a:off x="3596412" y="6104809"/>
            <a:ext cx="78332" cy="78332"/>
          </a:xfrm>
          <a:prstGeom prst="ellipse">
            <a:avLst/>
          </a:prstGeom>
          <a:solidFill>
            <a:srgbClr val="FB6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57DD892-E6B6-8D60-D389-539E7D6065A4}"/>
              </a:ext>
            </a:extLst>
          </p:cNvPr>
          <p:cNvSpPr/>
          <p:nvPr/>
        </p:nvSpPr>
        <p:spPr>
          <a:xfrm>
            <a:off x="5920248" y="6104809"/>
            <a:ext cx="78332" cy="78332"/>
          </a:xfrm>
          <a:prstGeom prst="ellipse">
            <a:avLst/>
          </a:prstGeom>
          <a:solidFill>
            <a:srgbClr val="FB6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48A27A3-BC52-50F7-7FAA-A1D73AE3C57F}"/>
              </a:ext>
            </a:extLst>
          </p:cNvPr>
          <p:cNvSpPr/>
          <p:nvPr/>
        </p:nvSpPr>
        <p:spPr>
          <a:xfrm>
            <a:off x="6050410" y="6104809"/>
            <a:ext cx="78332" cy="78332"/>
          </a:xfrm>
          <a:prstGeom prst="ellipse">
            <a:avLst/>
          </a:prstGeom>
          <a:solidFill>
            <a:srgbClr val="FB6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54241AE0-44E0-5111-EF23-2A5ECA8613AE}"/>
              </a:ext>
            </a:extLst>
          </p:cNvPr>
          <p:cNvSpPr/>
          <p:nvPr/>
        </p:nvSpPr>
        <p:spPr>
          <a:xfrm>
            <a:off x="6180572" y="6104809"/>
            <a:ext cx="78332" cy="78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CA7D670-25BB-3F28-8A75-06AD57984846}"/>
              </a:ext>
            </a:extLst>
          </p:cNvPr>
          <p:cNvSpPr/>
          <p:nvPr/>
        </p:nvSpPr>
        <p:spPr>
          <a:xfrm>
            <a:off x="6310733" y="6104809"/>
            <a:ext cx="78332" cy="78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92FCBD7-CC4C-B760-AA55-768F9141AE6A}"/>
              </a:ext>
            </a:extLst>
          </p:cNvPr>
          <p:cNvSpPr/>
          <p:nvPr/>
        </p:nvSpPr>
        <p:spPr>
          <a:xfrm>
            <a:off x="5790086" y="6104809"/>
            <a:ext cx="78332" cy="78332"/>
          </a:xfrm>
          <a:prstGeom prst="ellipse">
            <a:avLst/>
          </a:prstGeom>
          <a:solidFill>
            <a:srgbClr val="FB6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F7AC9E8-5202-F61B-231E-8EE47E15408B}"/>
              </a:ext>
            </a:extLst>
          </p:cNvPr>
          <p:cNvSpPr/>
          <p:nvPr/>
        </p:nvSpPr>
        <p:spPr>
          <a:xfrm>
            <a:off x="8113922" y="6104809"/>
            <a:ext cx="78332" cy="78332"/>
          </a:xfrm>
          <a:prstGeom prst="ellipse">
            <a:avLst/>
          </a:prstGeom>
          <a:solidFill>
            <a:srgbClr val="FB6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D195B3F-48AF-5DEB-6585-4C1D961C8A2D}"/>
              </a:ext>
            </a:extLst>
          </p:cNvPr>
          <p:cNvSpPr/>
          <p:nvPr/>
        </p:nvSpPr>
        <p:spPr>
          <a:xfrm>
            <a:off x="8244084" y="6104809"/>
            <a:ext cx="78332" cy="78332"/>
          </a:xfrm>
          <a:prstGeom prst="ellipse">
            <a:avLst/>
          </a:prstGeom>
          <a:solidFill>
            <a:srgbClr val="FB6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579AD52-80C7-2042-3A0E-2D64C625F5A3}"/>
              </a:ext>
            </a:extLst>
          </p:cNvPr>
          <p:cNvSpPr/>
          <p:nvPr/>
        </p:nvSpPr>
        <p:spPr>
          <a:xfrm>
            <a:off x="8374246" y="6104809"/>
            <a:ext cx="78332" cy="78332"/>
          </a:xfrm>
          <a:prstGeom prst="ellipse">
            <a:avLst/>
          </a:prstGeom>
          <a:solidFill>
            <a:srgbClr val="FB6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F02517B-0CDE-BC51-C461-8495DC0B0983}"/>
              </a:ext>
            </a:extLst>
          </p:cNvPr>
          <p:cNvSpPr/>
          <p:nvPr/>
        </p:nvSpPr>
        <p:spPr>
          <a:xfrm>
            <a:off x="8504407" y="6104809"/>
            <a:ext cx="78332" cy="7833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B87E04E-8227-FDD6-1922-CA3A0E5E20E6}"/>
              </a:ext>
            </a:extLst>
          </p:cNvPr>
          <p:cNvSpPr/>
          <p:nvPr/>
        </p:nvSpPr>
        <p:spPr>
          <a:xfrm>
            <a:off x="7983760" y="6104809"/>
            <a:ext cx="78332" cy="78332"/>
          </a:xfrm>
          <a:prstGeom prst="ellipse">
            <a:avLst/>
          </a:prstGeom>
          <a:solidFill>
            <a:srgbClr val="FB6F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5050F5C-6A5D-8C3C-03EC-8C55783177A5}"/>
              </a:ext>
            </a:extLst>
          </p:cNvPr>
          <p:cNvGrpSpPr/>
          <p:nvPr/>
        </p:nvGrpSpPr>
        <p:grpSpPr>
          <a:xfrm>
            <a:off x="10187034" y="6104809"/>
            <a:ext cx="598979" cy="78332"/>
            <a:chOff x="1272554" y="6104809"/>
            <a:chExt cx="598979" cy="78332"/>
          </a:xfrm>
          <a:solidFill>
            <a:srgbClr val="FB6F18"/>
          </a:solidFill>
        </p:grpSpPr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4955821-8659-07CE-DC54-8DDD6AC4F3AD}"/>
                </a:ext>
              </a:extLst>
            </p:cNvPr>
            <p:cNvSpPr/>
            <p:nvPr/>
          </p:nvSpPr>
          <p:spPr>
            <a:xfrm>
              <a:off x="1402716" y="6104809"/>
              <a:ext cx="78332" cy="783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104DF526-61BF-D1DF-214C-F75382E839A8}"/>
                </a:ext>
              </a:extLst>
            </p:cNvPr>
            <p:cNvSpPr/>
            <p:nvPr/>
          </p:nvSpPr>
          <p:spPr>
            <a:xfrm>
              <a:off x="1532878" y="6104809"/>
              <a:ext cx="78332" cy="783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FA9627A0-99EF-B964-A8C7-0A7999F43759}"/>
                </a:ext>
              </a:extLst>
            </p:cNvPr>
            <p:cNvSpPr/>
            <p:nvPr/>
          </p:nvSpPr>
          <p:spPr>
            <a:xfrm>
              <a:off x="1663040" y="6104809"/>
              <a:ext cx="78332" cy="783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834E534-A5EF-4B5E-73B8-D959559D396B}"/>
                </a:ext>
              </a:extLst>
            </p:cNvPr>
            <p:cNvSpPr/>
            <p:nvPr/>
          </p:nvSpPr>
          <p:spPr>
            <a:xfrm>
              <a:off x="1793201" y="6104809"/>
              <a:ext cx="78332" cy="783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D1841CC-FC89-5085-85DF-DA9C751148E6}"/>
                </a:ext>
              </a:extLst>
            </p:cNvPr>
            <p:cNvSpPr/>
            <p:nvPr/>
          </p:nvSpPr>
          <p:spPr>
            <a:xfrm>
              <a:off x="1272554" y="6104809"/>
              <a:ext cx="78332" cy="7833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30E8E80-00A2-29C0-23EE-B034DC6485E6}"/>
              </a:ext>
            </a:extLst>
          </p:cNvPr>
          <p:cNvGrpSpPr/>
          <p:nvPr/>
        </p:nvGrpSpPr>
        <p:grpSpPr>
          <a:xfrm>
            <a:off x="1462182" y="2608994"/>
            <a:ext cx="539533" cy="480133"/>
            <a:chOff x="3398838" y="1473201"/>
            <a:chExt cx="346076" cy="307975"/>
          </a:xfrm>
        </p:grpSpPr>
        <p:sp>
          <p:nvSpPr>
            <p:cNvPr id="87" name="Freeform 45">
              <a:extLst>
                <a:ext uri="{FF2B5EF4-FFF2-40B4-BE49-F238E27FC236}">
                  <a16:creationId xmlns:a16="http://schemas.microsoft.com/office/drawing/2014/main" id="{A3E88044-2C0B-D9A0-C8C8-062D7962B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1473201"/>
              <a:ext cx="269875" cy="307975"/>
            </a:xfrm>
            <a:custGeom>
              <a:avLst/>
              <a:gdLst>
                <a:gd name="T0" fmla="*/ 36 w 72"/>
                <a:gd name="T1" fmla="*/ 82 h 82"/>
                <a:gd name="T2" fmla="*/ 72 w 72"/>
                <a:gd name="T3" fmla="*/ 82 h 82"/>
                <a:gd name="T4" fmla="*/ 70 w 72"/>
                <a:gd name="T5" fmla="*/ 63 h 82"/>
                <a:gd name="T6" fmla="*/ 44 w 72"/>
                <a:gd name="T7" fmla="*/ 50 h 82"/>
                <a:gd name="T8" fmla="*/ 44 w 72"/>
                <a:gd name="T9" fmla="*/ 40 h 82"/>
                <a:gd name="T10" fmla="*/ 48 w 72"/>
                <a:gd name="T11" fmla="*/ 28 h 82"/>
                <a:gd name="T12" fmla="*/ 48 w 72"/>
                <a:gd name="T13" fmla="*/ 20 h 82"/>
                <a:gd name="T14" fmla="*/ 51 w 72"/>
                <a:gd name="T15" fmla="*/ 8 h 82"/>
                <a:gd name="T16" fmla="*/ 24 w 72"/>
                <a:gd name="T17" fmla="*/ 8 h 82"/>
                <a:gd name="T18" fmla="*/ 20 w 72"/>
                <a:gd name="T19" fmla="*/ 20 h 82"/>
                <a:gd name="T20" fmla="*/ 20 w 72"/>
                <a:gd name="T21" fmla="*/ 28 h 82"/>
                <a:gd name="T22" fmla="*/ 28 w 72"/>
                <a:gd name="T23" fmla="*/ 40 h 82"/>
                <a:gd name="T24" fmla="*/ 28 w 72"/>
                <a:gd name="T25" fmla="*/ 50 h 82"/>
                <a:gd name="T26" fmla="*/ 2 w 72"/>
                <a:gd name="T27" fmla="*/ 63 h 82"/>
                <a:gd name="T28" fmla="*/ 0 w 72"/>
                <a:gd name="T29" fmla="*/ 82 h 82"/>
                <a:gd name="T30" fmla="*/ 36 w 72"/>
                <a:gd name="T3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82">
                  <a:moveTo>
                    <a:pt x="36" y="82"/>
                  </a:moveTo>
                  <a:cubicBezTo>
                    <a:pt x="72" y="82"/>
                    <a:pt x="72" y="82"/>
                    <a:pt x="72" y="82"/>
                  </a:cubicBezTo>
                  <a:cubicBezTo>
                    <a:pt x="72" y="82"/>
                    <a:pt x="72" y="69"/>
                    <a:pt x="70" y="63"/>
                  </a:cubicBezTo>
                  <a:cubicBezTo>
                    <a:pt x="68" y="58"/>
                    <a:pt x="57" y="55"/>
                    <a:pt x="44" y="5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48" y="37"/>
                    <a:pt x="48" y="28"/>
                  </a:cubicBezTo>
                  <a:cubicBezTo>
                    <a:pt x="52" y="28"/>
                    <a:pt x="52" y="20"/>
                    <a:pt x="48" y="20"/>
                  </a:cubicBezTo>
                  <a:cubicBezTo>
                    <a:pt x="48" y="19"/>
                    <a:pt x="52" y="13"/>
                    <a:pt x="51" y="8"/>
                  </a:cubicBezTo>
                  <a:cubicBezTo>
                    <a:pt x="49" y="0"/>
                    <a:pt x="26" y="0"/>
                    <a:pt x="24" y="8"/>
                  </a:cubicBezTo>
                  <a:cubicBezTo>
                    <a:pt x="15" y="6"/>
                    <a:pt x="20" y="19"/>
                    <a:pt x="20" y="2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7"/>
                    <a:pt x="28" y="40"/>
                    <a:pt x="28" y="4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7" y="54"/>
                    <a:pt x="4" y="58"/>
                    <a:pt x="2" y="63"/>
                  </a:cubicBezTo>
                  <a:cubicBezTo>
                    <a:pt x="0" y="69"/>
                    <a:pt x="0" y="82"/>
                    <a:pt x="0" y="82"/>
                  </a:cubicBezTo>
                  <a:lnTo>
                    <a:pt x="36" y="82"/>
                  </a:lnTo>
                  <a:close/>
                </a:path>
              </a:pathLst>
            </a:custGeom>
            <a:noFill/>
            <a:ln w="14288" cap="flat">
              <a:solidFill>
                <a:srgbClr val="DE473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88" name="Freeform 46">
              <a:extLst>
                <a:ext uri="{FF2B5EF4-FFF2-40B4-BE49-F238E27FC236}">
                  <a16:creationId xmlns:a16="http://schemas.microsoft.com/office/drawing/2014/main" id="{8D8C218F-31B8-2F17-7443-83C86008A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976" y="1473201"/>
              <a:ext cx="134938" cy="307975"/>
            </a:xfrm>
            <a:custGeom>
              <a:avLst/>
              <a:gdLst>
                <a:gd name="T0" fmla="*/ 26 w 36"/>
                <a:gd name="T1" fmla="*/ 82 h 82"/>
                <a:gd name="T2" fmla="*/ 36 w 36"/>
                <a:gd name="T3" fmla="*/ 82 h 82"/>
                <a:gd name="T4" fmla="*/ 34 w 36"/>
                <a:gd name="T5" fmla="*/ 63 h 82"/>
                <a:gd name="T6" fmla="*/ 8 w 36"/>
                <a:gd name="T7" fmla="*/ 48 h 82"/>
                <a:gd name="T8" fmla="*/ 8 w 36"/>
                <a:gd name="T9" fmla="*/ 42 h 82"/>
                <a:gd name="T10" fmla="*/ 12 w 36"/>
                <a:gd name="T11" fmla="*/ 30 h 82"/>
                <a:gd name="T12" fmla="*/ 12 w 36"/>
                <a:gd name="T13" fmla="*/ 22 h 82"/>
                <a:gd name="T14" fmla="*/ 15 w 36"/>
                <a:gd name="T15" fmla="*/ 9 h 82"/>
                <a:gd name="T16" fmla="*/ 0 w 36"/>
                <a:gd name="T17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82">
                  <a:moveTo>
                    <a:pt x="26" y="82"/>
                  </a:move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69"/>
                    <a:pt x="34" y="63"/>
                  </a:cubicBezTo>
                  <a:cubicBezTo>
                    <a:pt x="32" y="58"/>
                    <a:pt x="21" y="53"/>
                    <a:pt x="8" y="4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12" y="39"/>
                    <a:pt x="12" y="30"/>
                  </a:cubicBezTo>
                  <a:cubicBezTo>
                    <a:pt x="16" y="30"/>
                    <a:pt x="16" y="22"/>
                    <a:pt x="12" y="22"/>
                  </a:cubicBezTo>
                  <a:cubicBezTo>
                    <a:pt x="12" y="21"/>
                    <a:pt x="16" y="14"/>
                    <a:pt x="15" y="9"/>
                  </a:cubicBezTo>
                  <a:cubicBezTo>
                    <a:pt x="14" y="6"/>
                    <a:pt x="6" y="0"/>
                    <a:pt x="0" y="4"/>
                  </a:cubicBezTo>
                </a:path>
              </a:pathLst>
            </a:custGeom>
            <a:noFill/>
            <a:ln w="14288" cap="rnd">
              <a:solidFill>
                <a:srgbClr val="DE473E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49A9730-DAAD-BAA3-D5A5-F1082FEC1FA5}"/>
              </a:ext>
            </a:extLst>
          </p:cNvPr>
          <p:cNvGrpSpPr/>
          <p:nvPr/>
        </p:nvGrpSpPr>
        <p:grpSpPr>
          <a:xfrm>
            <a:off x="3626135" y="2608994"/>
            <a:ext cx="539533" cy="480133"/>
            <a:chOff x="3398838" y="1473201"/>
            <a:chExt cx="346076" cy="307975"/>
          </a:xfrm>
        </p:grpSpPr>
        <p:sp>
          <p:nvSpPr>
            <p:cNvPr id="90" name="Freeform 45">
              <a:extLst>
                <a:ext uri="{FF2B5EF4-FFF2-40B4-BE49-F238E27FC236}">
                  <a16:creationId xmlns:a16="http://schemas.microsoft.com/office/drawing/2014/main" id="{064B9DA6-8233-2A2E-1F1C-819CF8655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1473201"/>
              <a:ext cx="269875" cy="307975"/>
            </a:xfrm>
            <a:custGeom>
              <a:avLst/>
              <a:gdLst>
                <a:gd name="T0" fmla="*/ 36 w 72"/>
                <a:gd name="T1" fmla="*/ 82 h 82"/>
                <a:gd name="T2" fmla="*/ 72 w 72"/>
                <a:gd name="T3" fmla="*/ 82 h 82"/>
                <a:gd name="T4" fmla="*/ 70 w 72"/>
                <a:gd name="T5" fmla="*/ 63 h 82"/>
                <a:gd name="T6" fmla="*/ 44 w 72"/>
                <a:gd name="T7" fmla="*/ 50 h 82"/>
                <a:gd name="T8" fmla="*/ 44 w 72"/>
                <a:gd name="T9" fmla="*/ 40 h 82"/>
                <a:gd name="T10" fmla="*/ 48 w 72"/>
                <a:gd name="T11" fmla="*/ 28 h 82"/>
                <a:gd name="T12" fmla="*/ 48 w 72"/>
                <a:gd name="T13" fmla="*/ 20 h 82"/>
                <a:gd name="T14" fmla="*/ 51 w 72"/>
                <a:gd name="T15" fmla="*/ 8 h 82"/>
                <a:gd name="T16" fmla="*/ 24 w 72"/>
                <a:gd name="T17" fmla="*/ 8 h 82"/>
                <a:gd name="T18" fmla="*/ 20 w 72"/>
                <a:gd name="T19" fmla="*/ 20 h 82"/>
                <a:gd name="T20" fmla="*/ 20 w 72"/>
                <a:gd name="T21" fmla="*/ 28 h 82"/>
                <a:gd name="T22" fmla="*/ 28 w 72"/>
                <a:gd name="T23" fmla="*/ 40 h 82"/>
                <a:gd name="T24" fmla="*/ 28 w 72"/>
                <a:gd name="T25" fmla="*/ 50 h 82"/>
                <a:gd name="T26" fmla="*/ 2 w 72"/>
                <a:gd name="T27" fmla="*/ 63 h 82"/>
                <a:gd name="T28" fmla="*/ 0 w 72"/>
                <a:gd name="T29" fmla="*/ 82 h 82"/>
                <a:gd name="T30" fmla="*/ 36 w 72"/>
                <a:gd name="T3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82">
                  <a:moveTo>
                    <a:pt x="36" y="82"/>
                  </a:moveTo>
                  <a:cubicBezTo>
                    <a:pt x="72" y="82"/>
                    <a:pt x="72" y="82"/>
                    <a:pt x="72" y="82"/>
                  </a:cubicBezTo>
                  <a:cubicBezTo>
                    <a:pt x="72" y="82"/>
                    <a:pt x="72" y="69"/>
                    <a:pt x="70" y="63"/>
                  </a:cubicBezTo>
                  <a:cubicBezTo>
                    <a:pt x="68" y="58"/>
                    <a:pt x="57" y="55"/>
                    <a:pt x="44" y="5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48" y="37"/>
                    <a:pt x="48" y="28"/>
                  </a:cubicBezTo>
                  <a:cubicBezTo>
                    <a:pt x="52" y="28"/>
                    <a:pt x="52" y="20"/>
                    <a:pt x="48" y="20"/>
                  </a:cubicBezTo>
                  <a:cubicBezTo>
                    <a:pt x="48" y="19"/>
                    <a:pt x="52" y="13"/>
                    <a:pt x="51" y="8"/>
                  </a:cubicBezTo>
                  <a:cubicBezTo>
                    <a:pt x="49" y="0"/>
                    <a:pt x="26" y="0"/>
                    <a:pt x="24" y="8"/>
                  </a:cubicBezTo>
                  <a:cubicBezTo>
                    <a:pt x="15" y="6"/>
                    <a:pt x="20" y="19"/>
                    <a:pt x="20" y="2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7"/>
                    <a:pt x="28" y="40"/>
                    <a:pt x="28" y="4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7" y="54"/>
                    <a:pt x="4" y="58"/>
                    <a:pt x="2" y="63"/>
                  </a:cubicBezTo>
                  <a:cubicBezTo>
                    <a:pt x="0" y="69"/>
                    <a:pt x="0" y="82"/>
                    <a:pt x="0" y="82"/>
                  </a:cubicBezTo>
                  <a:lnTo>
                    <a:pt x="36" y="82"/>
                  </a:lnTo>
                  <a:close/>
                </a:path>
              </a:pathLst>
            </a:custGeom>
            <a:noFill/>
            <a:ln w="14288" cap="flat">
              <a:solidFill>
                <a:srgbClr val="FEA32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1" name="Freeform 46">
              <a:extLst>
                <a:ext uri="{FF2B5EF4-FFF2-40B4-BE49-F238E27FC236}">
                  <a16:creationId xmlns:a16="http://schemas.microsoft.com/office/drawing/2014/main" id="{FA4D5C30-1AEF-8B29-22F5-E8A9DC576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976" y="1473201"/>
              <a:ext cx="134938" cy="307975"/>
            </a:xfrm>
            <a:custGeom>
              <a:avLst/>
              <a:gdLst>
                <a:gd name="T0" fmla="*/ 26 w 36"/>
                <a:gd name="T1" fmla="*/ 82 h 82"/>
                <a:gd name="T2" fmla="*/ 36 w 36"/>
                <a:gd name="T3" fmla="*/ 82 h 82"/>
                <a:gd name="T4" fmla="*/ 34 w 36"/>
                <a:gd name="T5" fmla="*/ 63 h 82"/>
                <a:gd name="T6" fmla="*/ 8 w 36"/>
                <a:gd name="T7" fmla="*/ 48 h 82"/>
                <a:gd name="T8" fmla="*/ 8 w 36"/>
                <a:gd name="T9" fmla="*/ 42 h 82"/>
                <a:gd name="T10" fmla="*/ 12 w 36"/>
                <a:gd name="T11" fmla="*/ 30 h 82"/>
                <a:gd name="T12" fmla="*/ 12 w 36"/>
                <a:gd name="T13" fmla="*/ 22 h 82"/>
                <a:gd name="T14" fmla="*/ 15 w 36"/>
                <a:gd name="T15" fmla="*/ 9 h 82"/>
                <a:gd name="T16" fmla="*/ 0 w 36"/>
                <a:gd name="T17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82">
                  <a:moveTo>
                    <a:pt x="26" y="82"/>
                  </a:move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69"/>
                    <a:pt x="34" y="63"/>
                  </a:cubicBezTo>
                  <a:cubicBezTo>
                    <a:pt x="32" y="58"/>
                    <a:pt x="21" y="53"/>
                    <a:pt x="8" y="4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12" y="39"/>
                    <a:pt x="12" y="30"/>
                  </a:cubicBezTo>
                  <a:cubicBezTo>
                    <a:pt x="16" y="30"/>
                    <a:pt x="16" y="22"/>
                    <a:pt x="12" y="22"/>
                  </a:cubicBezTo>
                  <a:cubicBezTo>
                    <a:pt x="12" y="21"/>
                    <a:pt x="16" y="14"/>
                    <a:pt x="15" y="9"/>
                  </a:cubicBezTo>
                  <a:cubicBezTo>
                    <a:pt x="14" y="6"/>
                    <a:pt x="6" y="0"/>
                    <a:pt x="0" y="4"/>
                  </a:cubicBezTo>
                </a:path>
              </a:pathLst>
            </a:custGeom>
            <a:noFill/>
            <a:ln w="14288" cap="rnd">
              <a:solidFill>
                <a:srgbClr val="FEA32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37FEC60-03BE-0669-C622-D873B36C7644}"/>
              </a:ext>
            </a:extLst>
          </p:cNvPr>
          <p:cNvGrpSpPr/>
          <p:nvPr/>
        </p:nvGrpSpPr>
        <p:grpSpPr>
          <a:xfrm>
            <a:off x="5819809" y="2608994"/>
            <a:ext cx="539533" cy="480133"/>
            <a:chOff x="3398838" y="1473201"/>
            <a:chExt cx="346076" cy="307975"/>
          </a:xfrm>
        </p:grpSpPr>
        <p:sp>
          <p:nvSpPr>
            <p:cNvPr id="93" name="Freeform 45">
              <a:extLst>
                <a:ext uri="{FF2B5EF4-FFF2-40B4-BE49-F238E27FC236}">
                  <a16:creationId xmlns:a16="http://schemas.microsoft.com/office/drawing/2014/main" id="{198E1D27-46D2-0E5B-0D84-319E9C03C3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1473201"/>
              <a:ext cx="269875" cy="307975"/>
            </a:xfrm>
            <a:custGeom>
              <a:avLst/>
              <a:gdLst>
                <a:gd name="T0" fmla="*/ 36 w 72"/>
                <a:gd name="T1" fmla="*/ 82 h 82"/>
                <a:gd name="T2" fmla="*/ 72 w 72"/>
                <a:gd name="T3" fmla="*/ 82 h 82"/>
                <a:gd name="T4" fmla="*/ 70 w 72"/>
                <a:gd name="T5" fmla="*/ 63 h 82"/>
                <a:gd name="T6" fmla="*/ 44 w 72"/>
                <a:gd name="T7" fmla="*/ 50 h 82"/>
                <a:gd name="T8" fmla="*/ 44 w 72"/>
                <a:gd name="T9" fmla="*/ 40 h 82"/>
                <a:gd name="T10" fmla="*/ 48 w 72"/>
                <a:gd name="T11" fmla="*/ 28 h 82"/>
                <a:gd name="T12" fmla="*/ 48 w 72"/>
                <a:gd name="T13" fmla="*/ 20 h 82"/>
                <a:gd name="T14" fmla="*/ 51 w 72"/>
                <a:gd name="T15" fmla="*/ 8 h 82"/>
                <a:gd name="T16" fmla="*/ 24 w 72"/>
                <a:gd name="T17" fmla="*/ 8 h 82"/>
                <a:gd name="T18" fmla="*/ 20 w 72"/>
                <a:gd name="T19" fmla="*/ 20 h 82"/>
                <a:gd name="T20" fmla="*/ 20 w 72"/>
                <a:gd name="T21" fmla="*/ 28 h 82"/>
                <a:gd name="T22" fmla="*/ 28 w 72"/>
                <a:gd name="T23" fmla="*/ 40 h 82"/>
                <a:gd name="T24" fmla="*/ 28 w 72"/>
                <a:gd name="T25" fmla="*/ 50 h 82"/>
                <a:gd name="T26" fmla="*/ 2 w 72"/>
                <a:gd name="T27" fmla="*/ 63 h 82"/>
                <a:gd name="T28" fmla="*/ 0 w 72"/>
                <a:gd name="T29" fmla="*/ 82 h 82"/>
                <a:gd name="T30" fmla="*/ 36 w 72"/>
                <a:gd name="T3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82">
                  <a:moveTo>
                    <a:pt x="36" y="82"/>
                  </a:moveTo>
                  <a:cubicBezTo>
                    <a:pt x="72" y="82"/>
                    <a:pt x="72" y="82"/>
                    <a:pt x="72" y="82"/>
                  </a:cubicBezTo>
                  <a:cubicBezTo>
                    <a:pt x="72" y="82"/>
                    <a:pt x="72" y="69"/>
                    <a:pt x="70" y="63"/>
                  </a:cubicBezTo>
                  <a:cubicBezTo>
                    <a:pt x="68" y="58"/>
                    <a:pt x="57" y="55"/>
                    <a:pt x="44" y="5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48" y="37"/>
                    <a:pt x="48" y="28"/>
                  </a:cubicBezTo>
                  <a:cubicBezTo>
                    <a:pt x="52" y="28"/>
                    <a:pt x="52" y="20"/>
                    <a:pt x="48" y="20"/>
                  </a:cubicBezTo>
                  <a:cubicBezTo>
                    <a:pt x="48" y="19"/>
                    <a:pt x="52" y="13"/>
                    <a:pt x="51" y="8"/>
                  </a:cubicBezTo>
                  <a:cubicBezTo>
                    <a:pt x="49" y="0"/>
                    <a:pt x="26" y="0"/>
                    <a:pt x="24" y="8"/>
                  </a:cubicBezTo>
                  <a:cubicBezTo>
                    <a:pt x="15" y="6"/>
                    <a:pt x="20" y="19"/>
                    <a:pt x="20" y="2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7"/>
                    <a:pt x="28" y="40"/>
                    <a:pt x="28" y="4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7" y="54"/>
                    <a:pt x="4" y="58"/>
                    <a:pt x="2" y="63"/>
                  </a:cubicBezTo>
                  <a:cubicBezTo>
                    <a:pt x="0" y="69"/>
                    <a:pt x="0" y="82"/>
                    <a:pt x="0" y="82"/>
                  </a:cubicBezTo>
                  <a:lnTo>
                    <a:pt x="36" y="82"/>
                  </a:lnTo>
                  <a:close/>
                </a:path>
              </a:pathLst>
            </a:custGeom>
            <a:noFill/>
            <a:ln w="14288" cap="flat">
              <a:solidFill>
                <a:srgbClr val="47AC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4" name="Freeform 46">
              <a:extLst>
                <a:ext uri="{FF2B5EF4-FFF2-40B4-BE49-F238E27FC236}">
                  <a16:creationId xmlns:a16="http://schemas.microsoft.com/office/drawing/2014/main" id="{E60A78F0-0B4B-40C8-975D-E9891A1A0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976" y="1473201"/>
              <a:ext cx="134938" cy="307975"/>
            </a:xfrm>
            <a:custGeom>
              <a:avLst/>
              <a:gdLst>
                <a:gd name="T0" fmla="*/ 26 w 36"/>
                <a:gd name="T1" fmla="*/ 82 h 82"/>
                <a:gd name="T2" fmla="*/ 36 w 36"/>
                <a:gd name="T3" fmla="*/ 82 h 82"/>
                <a:gd name="T4" fmla="*/ 34 w 36"/>
                <a:gd name="T5" fmla="*/ 63 h 82"/>
                <a:gd name="T6" fmla="*/ 8 w 36"/>
                <a:gd name="T7" fmla="*/ 48 h 82"/>
                <a:gd name="T8" fmla="*/ 8 w 36"/>
                <a:gd name="T9" fmla="*/ 42 h 82"/>
                <a:gd name="T10" fmla="*/ 12 w 36"/>
                <a:gd name="T11" fmla="*/ 30 h 82"/>
                <a:gd name="T12" fmla="*/ 12 w 36"/>
                <a:gd name="T13" fmla="*/ 22 h 82"/>
                <a:gd name="T14" fmla="*/ 15 w 36"/>
                <a:gd name="T15" fmla="*/ 9 h 82"/>
                <a:gd name="T16" fmla="*/ 0 w 36"/>
                <a:gd name="T17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82">
                  <a:moveTo>
                    <a:pt x="26" y="82"/>
                  </a:move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69"/>
                    <a:pt x="34" y="63"/>
                  </a:cubicBezTo>
                  <a:cubicBezTo>
                    <a:pt x="32" y="58"/>
                    <a:pt x="21" y="53"/>
                    <a:pt x="8" y="4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12" y="39"/>
                    <a:pt x="12" y="30"/>
                  </a:cubicBezTo>
                  <a:cubicBezTo>
                    <a:pt x="16" y="30"/>
                    <a:pt x="16" y="22"/>
                    <a:pt x="12" y="22"/>
                  </a:cubicBezTo>
                  <a:cubicBezTo>
                    <a:pt x="12" y="21"/>
                    <a:pt x="16" y="14"/>
                    <a:pt x="15" y="9"/>
                  </a:cubicBezTo>
                  <a:cubicBezTo>
                    <a:pt x="14" y="6"/>
                    <a:pt x="6" y="0"/>
                    <a:pt x="0" y="4"/>
                  </a:cubicBezTo>
                </a:path>
              </a:pathLst>
            </a:custGeom>
            <a:noFill/>
            <a:ln w="14288" cap="rnd">
              <a:solidFill>
                <a:srgbClr val="47ACB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E4F23EA-7335-DAE5-5DD7-33EDA5481F16}"/>
              </a:ext>
            </a:extLst>
          </p:cNvPr>
          <p:cNvGrpSpPr/>
          <p:nvPr/>
        </p:nvGrpSpPr>
        <p:grpSpPr>
          <a:xfrm>
            <a:off x="8013483" y="2608994"/>
            <a:ext cx="539533" cy="480133"/>
            <a:chOff x="3398838" y="1473201"/>
            <a:chExt cx="346076" cy="307975"/>
          </a:xfrm>
        </p:grpSpPr>
        <p:sp>
          <p:nvSpPr>
            <p:cNvPr id="96" name="Freeform 45">
              <a:extLst>
                <a:ext uri="{FF2B5EF4-FFF2-40B4-BE49-F238E27FC236}">
                  <a16:creationId xmlns:a16="http://schemas.microsoft.com/office/drawing/2014/main" id="{06CC3C65-BC36-2BE4-5C59-F10639756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1473201"/>
              <a:ext cx="269875" cy="307975"/>
            </a:xfrm>
            <a:custGeom>
              <a:avLst/>
              <a:gdLst>
                <a:gd name="T0" fmla="*/ 36 w 72"/>
                <a:gd name="T1" fmla="*/ 82 h 82"/>
                <a:gd name="T2" fmla="*/ 72 w 72"/>
                <a:gd name="T3" fmla="*/ 82 h 82"/>
                <a:gd name="T4" fmla="*/ 70 w 72"/>
                <a:gd name="T5" fmla="*/ 63 h 82"/>
                <a:gd name="T6" fmla="*/ 44 w 72"/>
                <a:gd name="T7" fmla="*/ 50 h 82"/>
                <a:gd name="T8" fmla="*/ 44 w 72"/>
                <a:gd name="T9" fmla="*/ 40 h 82"/>
                <a:gd name="T10" fmla="*/ 48 w 72"/>
                <a:gd name="T11" fmla="*/ 28 h 82"/>
                <a:gd name="T12" fmla="*/ 48 w 72"/>
                <a:gd name="T13" fmla="*/ 20 h 82"/>
                <a:gd name="T14" fmla="*/ 51 w 72"/>
                <a:gd name="T15" fmla="*/ 8 h 82"/>
                <a:gd name="T16" fmla="*/ 24 w 72"/>
                <a:gd name="T17" fmla="*/ 8 h 82"/>
                <a:gd name="T18" fmla="*/ 20 w 72"/>
                <a:gd name="T19" fmla="*/ 20 h 82"/>
                <a:gd name="T20" fmla="*/ 20 w 72"/>
                <a:gd name="T21" fmla="*/ 28 h 82"/>
                <a:gd name="T22" fmla="*/ 28 w 72"/>
                <a:gd name="T23" fmla="*/ 40 h 82"/>
                <a:gd name="T24" fmla="*/ 28 w 72"/>
                <a:gd name="T25" fmla="*/ 50 h 82"/>
                <a:gd name="T26" fmla="*/ 2 w 72"/>
                <a:gd name="T27" fmla="*/ 63 h 82"/>
                <a:gd name="T28" fmla="*/ 0 w 72"/>
                <a:gd name="T29" fmla="*/ 82 h 82"/>
                <a:gd name="T30" fmla="*/ 36 w 72"/>
                <a:gd name="T3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82">
                  <a:moveTo>
                    <a:pt x="36" y="82"/>
                  </a:moveTo>
                  <a:cubicBezTo>
                    <a:pt x="72" y="82"/>
                    <a:pt x="72" y="82"/>
                    <a:pt x="72" y="82"/>
                  </a:cubicBezTo>
                  <a:cubicBezTo>
                    <a:pt x="72" y="82"/>
                    <a:pt x="72" y="69"/>
                    <a:pt x="70" y="63"/>
                  </a:cubicBezTo>
                  <a:cubicBezTo>
                    <a:pt x="68" y="58"/>
                    <a:pt x="57" y="55"/>
                    <a:pt x="44" y="5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48" y="37"/>
                    <a:pt x="48" y="28"/>
                  </a:cubicBezTo>
                  <a:cubicBezTo>
                    <a:pt x="52" y="28"/>
                    <a:pt x="52" y="20"/>
                    <a:pt x="48" y="20"/>
                  </a:cubicBezTo>
                  <a:cubicBezTo>
                    <a:pt x="48" y="19"/>
                    <a:pt x="52" y="13"/>
                    <a:pt x="51" y="8"/>
                  </a:cubicBezTo>
                  <a:cubicBezTo>
                    <a:pt x="49" y="0"/>
                    <a:pt x="26" y="0"/>
                    <a:pt x="24" y="8"/>
                  </a:cubicBezTo>
                  <a:cubicBezTo>
                    <a:pt x="15" y="6"/>
                    <a:pt x="20" y="19"/>
                    <a:pt x="20" y="2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7"/>
                    <a:pt x="28" y="40"/>
                    <a:pt x="28" y="4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7" y="54"/>
                    <a:pt x="4" y="58"/>
                    <a:pt x="2" y="63"/>
                  </a:cubicBezTo>
                  <a:cubicBezTo>
                    <a:pt x="0" y="69"/>
                    <a:pt x="0" y="82"/>
                    <a:pt x="0" y="82"/>
                  </a:cubicBezTo>
                  <a:lnTo>
                    <a:pt x="36" y="82"/>
                  </a:lnTo>
                  <a:close/>
                </a:path>
              </a:pathLst>
            </a:custGeom>
            <a:noFill/>
            <a:ln w="14288" cap="flat">
              <a:solidFill>
                <a:srgbClr val="4540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97" name="Freeform 46">
              <a:extLst>
                <a:ext uri="{FF2B5EF4-FFF2-40B4-BE49-F238E27FC236}">
                  <a16:creationId xmlns:a16="http://schemas.microsoft.com/office/drawing/2014/main" id="{FB08DBB0-376D-C711-08BB-9379610EB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976" y="1473201"/>
              <a:ext cx="134938" cy="307975"/>
            </a:xfrm>
            <a:custGeom>
              <a:avLst/>
              <a:gdLst>
                <a:gd name="T0" fmla="*/ 26 w 36"/>
                <a:gd name="T1" fmla="*/ 82 h 82"/>
                <a:gd name="T2" fmla="*/ 36 w 36"/>
                <a:gd name="T3" fmla="*/ 82 h 82"/>
                <a:gd name="T4" fmla="*/ 34 w 36"/>
                <a:gd name="T5" fmla="*/ 63 h 82"/>
                <a:gd name="T6" fmla="*/ 8 w 36"/>
                <a:gd name="T7" fmla="*/ 48 h 82"/>
                <a:gd name="T8" fmla="*/ 8 w 36"/>
                <a:gd name="T9" fmla="*/ 42 h 82"/>
                <a:gd name="T10" fmla="*/ 12 w 36"/>
                <a:gd name="T11" fmla="*/ 30 h 82"/>
                <a:gd name="T12" fmla="*/ 12 w 36"/>
                <a:gd name="T13" fmla="*/ 22 h 82"/>
                <a:gd name="T14" fmla="*/ 15 w 36"/>
                <a:gd name="T15" fmla="*/ 9 h 82"/>
                <a:gd name="T16" fmla="*/ 0 w 36"/>
                <a:gd name="T17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82">
                  <a:moveTo>
                    <a:pt x="26" y="82"/>
                  </a:move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69"/>
                    <a:pt x="34" y="63"/>
                  </a:cubicBezTo>
                  <a:cubicBezTo>
                    <a:pt x="32" y="58"/>
                    <a:pt x="21" y="53"/>
                    <a:pt x="8" y="4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12" y="39"/>
                    <a:pt x="12" y="30"/>
                  </a:cubicBezTo>
                  <a:cubicBezTo>
                    <a:pt x="16" y="30"/>
                    <a:pt x="16" y="22"/>
                    <a:pt x="12" y="22"/>
                  </a:cubicBezTo>
                  <a:cubicBezTo>
                    <a:pt x="12" y="21"/>
                    <a:pt x="16" y="14"/>
                    <a:pt x="15" y="9"/>
                  </a:cubicBezTo>
                  <a:cubicBezTo>
                    <a:pt x="14" y="6"/>
                    <a:pt x="6" y="0"/>
                    <a:pt x="0" y="4"/>
                  </a:cubicBezTo>
                </a:path>
              </a:pathLst>
            </a:custGeom>
            <a:noFill/>
            <a:ln w="14288" cap="rnd">
              <a:solidFill>
                <a:srgbClr val="454054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786CC99-286E-59F1-3355-F18D31666221}"/>
              </a:ext>
            </a:extLst>
          </p:cNvPr>
          <p:cNvGrpSpPr/>
          <p:nvPr/>
        </p:nvGrpSpPr>
        <p:grpSpPr>
          <a:xfrm>
            <a:off x="10216757" y="2608994"/>
            <a:ext cx="539533" cy="480133"/>
            <a:chOff x="3398838" y="1473201"/>
            <a:chExt cx="346076" cy="307975"/>
          </a:xfrm>
        </p:grpSpPr>
        <p:sp>
          <p:nvSpPr>
            <p:cNvPr id="99" name="Freeform 45">
              <a:extLst>
                <a:ext uri="{FF2B5EF4-FFF2-40B4-BE49-F238E27FC236}">
                  <a16:creationId xmlns:a16="http://schemas.microsoft.com/office/drawing/2014/main" id="{59F19A90-6301-F3EC-C8D2-B22E9232C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838" y="1473201"/>
              <a:ext cx="269875" cy="307975"/>
            </a:xfrm>
            <a:custGeom>
              <a:avLst/>
              <a:gdLst>
                <a:gd name="T0" fmla="*/ 36 w 72"/>
                <a:gd name="T1" fmla="*/ 82 h 82"/>
                <a:gd name="T2" fmla="*/ 72 w 72"/>
                <a:gd name="T3" fmla="*/ 82 h 82"/>
                <a:gd name="T4" fmla="*/ 70 w 72"/>
                <a:gd name="T5" fmla="*/ 63 h 82"/>
                <a:gd name="T6" fmla="*/ 44 w 72"/>
                <a:gd name="T7" fmla="*/ 50 h 82"/>
                <a:gd name="T8" fmla="*/ 44 w 72"/>
                <a:gd name="T9" fmla="*/ 40 h 82"/>
                <a:gd name="T10" fmla="*/ 48 w 72"/>
                <a:gd name="T11" fmla="*/ 28 h 82"/>
                <a:gd name="T12" fmla="*/ 48 w 72"/>
                <a:gd name="T13" fmla="*/ 20 h 82"/>
                <a:gd name="T14" fmla="*/ 51 w 72"/>
                <a:gd name="T15" fmla="*/ 8 h 82"/>
                <a:gd name="T16" fmla="*/ 24 w 72"/>
                <a:gd name="T17" fmla="*/ 8 h 82"/>
                <a:gd name="T18" fmla="*/ 20 w 72"/>
                <a:gd name="T19" fmla="*/ 20 h 82"/>
                <a:gd name="T20" fmla="*/ 20 w 72"/>
                <a:gd name="T21" fmla="*/ 28 h 82"/>
                <a:gd name="T22" fmla="*/ 28 w 72"/>
                <a:gd name="T23" fmla="*/ 40 h 82"/>
                <a:gd name="T24" fmla="*/ 28 w 72"/>
                <a:gd name="T25" fmla="*/ 50 h 82"/>
                <a:gd name="T26" fmla="*/ 2 w 72"/>
                <a:gd name="T27" fmla="*/ 63 h 82"/>
                <a:gd name="T28" fmla="*/ 0 w 72"/>
                <a:gd name="T29" fmla="*/ 82 h 82"/>
                <a:gd name="T30" fmla="*/ 36 w 72"/>
                <a:gd name="T31" fmla="*/ 82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" h="82">
                  <a:moveTo>
                    <a:pt x="36" y="82"/>
                  </a:moveTo>
                  <a:cubicBezTo>
                    <a:pt x="72" y="82"/>
                    <a:pt x="72" y="82"/>
                    <a:pt x="72" y="82"/>
                  </a:cubicBezTo>
                  <a:cubicBezTo>
                    <a:pt x="72" y="82"/>
                    <a:pt x="72" y="69"/>
                    <a:pt x="70" y="63"/>
                  </a:cubicBezTo>
                  <a:cubicBezTo>
                    <a:pt x="68" y="58"/>
                    <a:pt x="57" y="55"/>
                    <a:pt x="44" y="50"/>
                  </a:cubicBezTo>
                  <a:cubicBezTo>
                    <a:pt x="44" y="40"/>
                    <a:pt x="44" y="40"/>
                    <a:pt x="44" y="40"/>
                  </a:cubicBezTo>
                  <a:cubicBezTo>
                    <a:pt x="44" y="40"/>
                    <a:pt x="48" y="37"/>
                    <a:pt x="48" y="28"/>
                  </a:cubicBezTo>
                  <a:cubicBezTo>
                    <a:pt x="52" y="28"/>
                    <a:pt x="52" y="20"/>
                    <a:pt x="48" y="20"/>
                  </a:cubicBezTo>
                  <a:cubicBezTo>
                    <a:pt x="48" y="19"/>
                    <a:pt x="52" y="13"/>
                    <a:pt x="51" y="8"/>
                  </a:cubicBezTo>
                  <a:cubicBezTo>
                    <a:pt x="49" y="0"/>
                    <a:pt x="26" y="0"/>
                    <a:pt x="24" y="8"/>
                  </a:cubicBezTo>
                  <a:cubicBezTo>
                    <a:pt x="15" y="6"/>
                    <a:pt x="20" y="19"/>
                    <a:pt x="20" y="20"/>
                  </a:cubicBezTo>
                  <a:cubicBezTo>
                    <a:pt x="20" y="28"/>
                    <a:pt x="20" y="28"/>
                    <a:pt x="20" y="28"/>
                  </a:cubicBezTo>
                  <a:cubicBezTo>
                    <a:pt x="20" y="37"/>
                    <a:pt x="28" y="40"/>
                    <a:pt x="28" y="40"/>
                  </a:cubicBezTo>
                  <a:cubicBezTo>
                    <a:pt x="28" y="50"/>
                    <a:pt x="28" y="50"/>
                    <a:pt x="28" y="50"/>
                  </a:cubicBezTo>
                  <a:cubicBezTo>
                    <a:pt x="17" y="54"/>
                    <a:pt x="4" y="58"/>
                    <a:pt x="2" y="63"/>
                  </a:cubicBezTo>
                  <a:cubicBezTo>
                    <a:pt x="0" y="69"/>
                    <a:pt x="0" y="82"/>
                    <a:pt x="0" y="82"/>
                  </a:cubicBezTo>
                  <a:lnTo>
                    <a:pt x="36" y="82"/>
                  </a:lnTo>
                  <a:close/>
                </a:path>
              </a:pathLst>
            </a:custGeom>
            <a:noFill/>
            <a:ln w="14288" cap="flat">
              <a:solidFill>
                <a:srgbClr val="775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100" name="Freeform 46">
              <a:extLst>
                <a:ext uri="{FF2B5EF4-FFF2-40B4-BE49-F238E27FC236}">
                  <a16:creationId xmlns:a16="http://schemas.microsoft.com/office/drawing/2014/main" id="{9E77AF68-929B-4E98-9AF1-0F67DAD5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976" y="1473201"/>
              <a:ext cx="134938" cy="307975"/>
            </a:xfrm>
            <a:custGeom>
              <a:avLst/>
              <a:gdLst>
                <a:gd name="T0" fmla="*/ 26 w 36"/>
                <a:gd name="T1" fmla="*/ 82 h 82"/>
                <a:gd name="T2" fmla="*/ 36 w 36"/>
                <a:gd name="T3" fmla="*/ 82 h 82"/>
                <a:gd name="T4" fmla="*/ 34 w 36"/>
                <a:gd name="T5" fmla="*/ 63 h 82"/>
                <a:gd name="T6" fmla="*/ 8 w 36"/>
                <a:gd name="T7" fmla="*/ 48 h 82"/>
                <a:gd name="T8" fmla="*/ 8 w 36"/>
                <a:gd name="T9" fmla="*/ 42 h 82"/>
                <a:gd name="T10" fmla="*/ 12 w 36"/>
                <a:gd name="T11" fmla="*/ 30 h 82"/>
                <a:gd name="T12" fmla="*/ 12 w 36"/>
                <a:gd name="T13" fmla="*/ 22 h 82"/>
                <a:gd name="T14" fmla="*/ 15 w 36"/>
                <a:gd name="T15" fmla="*/ 9 h 82"/>
                <a:gd name="T16" fmla="*/ 0 w 36"/>
                <a:gd name="T17" fmla="*/ 4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82">
                  <a:moveTo>
                    <a:pt x="26" y="82"/>
                  </a:moveTo>
                  <a:cubicBezTo>
                    <a:pt x="36" y="82"/>
                    <a:pt x="36" y="82"/>
                    <a:pt x="36" y="82"/>
                  </a:cubicBezTo>
                  <a:cubicBezTo>
                    <a:pt x="36" y="82"/>
                    <a:pt x="36" y="69"/>
                    <a:pt x="34" y="63"/>
                  </a:cubicBezTo>
                  <a:cubicBezTo>
                    <a:pt x="32" y="58"/>
                    <a:pt x="21" y="53"/>
                    <a:pt x="8" y="48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2"/>
                    <a:pt x="12" y="39"/>
                    <a:pt x="12" y="30"/>
                  </a:cubicBezTo>
                  <a:cubicBezTo>
                    <a:pt x="16" y="30"/>
                    <a:pt x="16" y="22"/>
                    <a:pt x="12" y="22"/>
                  </a:cubicBezTo>
                  <a:cubicBezTo>
                    <a:pt x="12" y="21"/>
                    <a:pt x="16" y="14"/>
                    <a:pt x="15" y="9"/>
                  </a:cubicBezTo>
                  <a:cubicBezTo>
                    <a:pt x="14" y="6"/>
                    <a:pt x="6" y="0"/>
                    <a:pt x="0" y="4"/>
                  </a:cubicBezTo>
                </a:path>
              </a:pathLst>
            </a:custGeom>
            <a:noFill/>
            <a:ln w="14288" cap="rnd">
              <a:solidFill>
                <a:srgbClr val="775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0D0B04D-EF00-5B04-0D4B-A2B18960B63F}"/>
              </a:ext>
            </a:extLst>
          </p:cNvPr>
          <p:cNvSpPr txBox="1"/>
          <p:nvPr/>
        </p:nvSpPr>
        <p:spPr>
          <a:xfrm>
            <a:off x="7496117" y="4776295"/>
            <a:ext cx="1903427" cy="246221"/>
          </a:xfrm>
          <a:prstGeom prst="rect">
            <a:avLst/>
          </a:prstGeom>
          <a:noFill/>
          <a:ln w="6350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chemeClr val="bg1"/>
                </a:solidFill>
                <a:latin typeface="+mj-lt"/>
              </a:rPr>
              <a:t>Recommendation</a:t>
            </a:r>
            <a:r>
              <a:rPr lang="en-US" sz="1600" b="1" kern="0" dirty="0">
                <a:solidFill>
                  <a:srgbClr val="894379"/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372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719AAB-2F12-4339-9875-95D960D574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3" imgH="384" progId="TCLayout.ActiveDocument.1">
                  <p:embed/>
                </p:oleObj>
              </mc:Choice>
              <mc:Fallback>
                <p:oleObj name="think-cell Slide" r:id="rId4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719AAB-2F12-4339-9875-95D960D57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18F38126-25AF-464E-AB13-FE4602C248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1900929"/>
            <a:ext cx="6438900" cy="495707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3E961F3-288C-457C-9BA2-C911A7DF26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37700" y="1"/>
            <a:ext cx="2654300" cy="1726584"/>
          </a:xfrm>
          <a:prstGeom prst="rect">
            <a:avLst/>
          </a:prstGeom>
        </p:spPr>
      </p:pic>
      <p:sp>
        <p:nvSpPr>
          <p:cNvPr id="7" name="Rectángulo 3">
            <a:extLst>
              <a:ext uri="{FF2B5EF4-FFF2-40B4-BE49-F238E27FC236}">
                <a16:creationId xmlns:a16="http://schemas.microsoft.com/office/drawing/2014/main" id="{33CCE3E9-AA96-47FE-8409-0E97181EC367}"/>
              </a:ext>
            </a:extLst>
          </p:cNvPr>
          <p:cNvSpPr/>
          <p:nvPr/>
        </p:nvSpPr>
        <p:spPr>
          <a:xfrm>
            <a:off x="414596" y="579040"/>
            <a:ext cx="1136280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800" b="1" dirty="0"/>
              <a:t>Thank you for the opportunity to present insights into Bright TV’s user base and content consumption trends.</a:t>
            </a:r>
          </a:p>
          <a:p>
            <a:pPr algn="ctr">
              <a:buNone/>
            </a:pPr>
            <a:r>
              <a:rPr lang="en-US" sz="2800" b="1" dirty="0"/>
              <a:t>Our objective today is to demonstrate how we can drive daily viewership growth while aligning with Bright TV’s subscription expansion strategy for the current financial year.</a:t>
            </a:r>
          </a:p>
          <a:p>
            <a:pPr algn="ctr">
              <a:buNone/>
            </a:pPr>
            <a:r>
              <a:rPr lang="en-US" sz="2800" b="1" dirty="0"/>
              <a:t>In this session, we will analyze user behavior, viewing patterns, and content preferences, leveraging real engagement and viewership data. These insights will inform our targeted initiatives to: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1" dirty="0"/>
              <a:t>Increase user engagement through personalized content experiences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1" dirty="0"/>
              <a:t>Boost content consumption on low-activity days with strategic interventions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sz="2800" b="1" dirty="0"/>
              <a:t>Expand the overall user base by optimizing outreach and retention strategies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C9DD4C0-72B9-4464-9AE6-96C554B321BF}"/>
              </a:ext>
            </a:extLst>
          </p:cNvPr>
          <p:cNvSpPr/>
          <p:nvPr/>
        </p:nvSpPr>
        <p:spPr>
          <a:xfrm>
            <a:off x="618640" y="4088"/>
            <a:ext cx="4093028" cy="2046514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7B01E79A-0C77-1F2F-A5DF-F3B67B1152B9}"/>
              </a:ext>
            </a:extLst>
          </p:cNvPr>
          <p:cNvSpPr/>
          <p:nvPr/>
        </p:nvSpPr>
        <p:spPr>
          <a:xfrm>
            <a:off x="7684376" y="2618160"/>
            <a:ext cx="4093028" cy="2046514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393B98-438B-43EB-2CBD-279DED5F4667}"/>
              </a:ext>
            </a:extLst>
          </p:cNvPr>
          <p:cNvSpPr/>
          <p:nvPr/>
        </p:nvSpPr>
        <p:spPr>
          <a:xfrm rot="18579330">
            <a:off x="2002972" y="3122341"/>
            <a:ext cx="4093028" cy="2046514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299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578">
              <a:schemeClr val="accent1"/>
            </a:gs>
            <a:gs pos="5000">
              <a:schemeClr val="bg1"/>
            </a:gs>
            <a:gs pos="52000">
              <a:schemeClr val="accent2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B643-7A91-4DF8-A7B1-B57A95B3E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Viewership by province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C6503-BD33-277E-25A0-2C4F5C87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73" y="2152186"/>
            <a:ext cx="7312877" cy="3820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8E4CF8-2072-AE2C-9BAE-3B1642021758}"/>
              </a:ext>
            </a:extLst>
          </p:cNvPr>
          <p:cNvSpPr txBox="1"/>
          <p:nvPr/>
        </p:nvSpPr>
        <p:spPr>
          <a:xfrm>
            <a:off x="613317" y="2821259"/>
            <a:ext cx="385832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majority of BrightTV’s viewers come from urban and more connected provinces (Gauteng and Western Cape)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regions likely have better access to internet and digital services, which facilitates higher streaming activity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Provinces with lower viewership may be underserved or face connectivity/access challenges</a:t>
            </a:r>
            <a:endParaRPr lang="en-ZA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929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D719AAB-2F12-4339-9875-95D960D574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3" imgH="384" progId="TCLayout.ActiveDocument.1">
                  <p:embed/>
                </p:oleObj>
              </mc:Choice>
              <mc:Fallback>
                <p:oleObj name="think-cell Slide" r:id="rId3" imgW="383" imgH="38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D719AAB-2F12-4339-9875-95D960D574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18F38126-25AF-464E-AB13-FE4602C248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-10650"/>
            <a:ext cx="8921915" cy="6868650"/>
          </a:xfrm>
          <a:prstGeom prst="rect">
            <a:avLst/>
          </a:prstGeom>
        </p:spPr>
      </p:pic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5C9DD4C0-72B9-4464-9AE6-96C554B321BF}"/>
              </a:ext>
            </a:extLst>
          </p:cNvPr>
          <p:cNvSpPr/>
          <p:nvPr/>
        </p:nvSpPr>
        <p:spPr>
          <a:xfrm>
            <a:off x="5988205" y="4087"/>
            <a:ext cx="5168942" cy="2510847"/>
          </a:xfrm>
          <a:custGeom>
            <a:avLst/>
            <a:gdLst>
              <a:gd name="connsiteX0" fmla="*/ 0 w 4093028"/>
              <a:gd name="connsiteY0" fmla="*/ 0 h 2046514"/>
              <a:gd name="connsiteX1" fmla="*/ 1023257 w 4093028"/>
              <a:gd name="connsiteY1" fmla="*/ 0 h 2046514"/>
              <a:gd name="connsiteX2" fmla="*/ 2046514 w 4093028"/>
              <a:gd name="connsiteY2" fmla="*/ 1023257 h 2046514"/>
              <a:gd name="connsiteX3" fmla="*/ 3069771 w 4093028"/>
              <a:gd name="connsiteY3" fmla="*/ 0 h 2046514"/>
              <a:gd name="connsiteX4" fmla="*/ 4093028 w 4093028"/>
              <a:gd name="connsiteY4" fmla="*/ 0 h 2046514"/>
              <a:gd name="connsiteX5" fmla="*/ 2046514 w 4093028"/>
              <a:gd name="connsiteY5" fmla="*/ 2046514 h 2046514"/>
              <a:gd name="connsiteX6" fmla="*/ 0 w 4093028"/>
              <a:gd name="connsiteY6" fmla="*/ 0 h 20465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93028" h="2046514">
                <a:moveTo>
                  <a:pt x="0" y="0"/>
                </a:moveTo>
                <a:lnTo>
                  <a:pt x="1023257" y="0"/>
                </a:lnTo>
                <a:cubicBezTo>
                  <a:pt x="1023257" y="565129"/>
                  <a:pt x="1481385" y="1023257"/>
                  <a:pt x="2046514" y="1023257"/>
                </a:cubicBezTo>
                <a:cubicBezTo>
                  <a:pt x="2611643" y="1023257"/>
                  <a:pt x="3069771" y="565129"/>
                  <a:pt x="3069771" y="0"/>
                </a:cubicBezTo>
                <a:lnTo>
                  <a:pt x="4093028" y="0"/>
                </a:lnTo>
                <a:cubicBezTo>
                  <a:pt x="4093028" y="1130258"/>
                  <a:pt x="3176772" y="2046514"/>
                  <a:pt x="2046514" y="2046514"/>
                </a:cubicBezTo>
                <a:cubicBezTo>
                  <a:pt x="916256" y="2046514"/>
                  <a:pt x="0" y="1130258"/>
                  <a:pt x="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9E1E5E-21C6-EDDF-45C2-9283EABD0885}"/>
              </a:ext>
            </a:extLst>
          </p:cNvPr>
          <p:cNvSpPr txBox="1"/>
          <p:nvPr/>
        </p:nvSpPr>
        <p:spPr>
          <a:xfrm>
            <a:off x="3077737" y="262221"/>
            <a:ext cx="77947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3200" b="1" dirty="0"/>
              <a:t>Viewership channels by Race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70FDDB-E1A7-F130-807A-72BCEAEE5BB0}"/>
              </a:ext>
            </a:extLst>
          </p:cNvPr>
          <p:cNvSpPr txBox="1"/>
          <p:nvPr/>
        </p:nvSpPr>
        <p:spPr>
          <a:xfrm>
            <a:off x="397257" y="3114064"/>
            <a:ext cx="36664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Black users have the highest channel engagement, with well over 4,000 channel interactions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Coloured, Indian/Asian, and White groups have similar channel engagement counts, ranging from 1,300 to 1,700.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None refer to users who did not declare their race or where data is missing</a:t>
            </a:r>
            <a:endParaRPr lang="en-ZA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9FCA46-0F94-F761-472F-068E324ED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0957" y="2322327"/>
            <a:ext cx="7644513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29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27">
            <a:extLst>
              <a:ext uri="{FF2B5EF4-FFF2-40B4-BE49-F238E27FC236}">
                <a16:creationId xmlns:a16="http://schemas.microsoft.com/office/drawing/2014/main" id="{212B4947-E6CD-467B-AF72-9BC942B5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818"/>
            <a:ext cx="10515600" cy="443198"/>
          </a:xfrm>
        </p:spPr>
        <p:txBody>
          <a:bodyPr/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VIEWERSHIP BY RACE AND GENDER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F3F989-C71D-586B-282E-25911D3E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66" y="2088129"/>
            <a:ext cx="7640116" cy="40867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C40084-1E25-88CA-D5F7-369A2903B5D9}"/>
              </a:ext>
            </a:extLst>
          </p:cNvPr>
          <p:cNvSpPr txBox="1"/>
          <p:nvPr/>
        </p:nvSpPr>
        <p:spPr>
          <a:xfrm>
            <a:off x="8162693" y="2286000"/>
            <a:ext cx="37356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Males make up 85% of sessions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Females contribute about 14%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None contribute 1%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Black males are the most dominant group </a:t>
            </a:r>
            <a:endParaRPr lang="en-ZA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904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C3FE-22C6-7B61-8A6C-12DA4398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Top 10 most viewed channels 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3AA8F-6A63-5A72-5C7D-0EF805FEE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512" y="1878624"/>
            <a:ext cx="5475249" cy="419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80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2D6A4-06F2-875B-81F8-D323C06D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Age viewership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7E0954-3820-1184-E9A4-B9FA7748C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826" y="1207883"/>
            <a:ext cx="3430428" cy="520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94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lock Arc 2">
            <a:extLst>
              <a:ext uri="{FF2B5EF4-FFF2-40B4-BE49-F238E27FC236}">
                <a16:creationId xmlns:a16="http://schemas.microsoft.com/office/drawing/2014/main" id="{2BAA4873-7199-5834-D633-7FCCDE796F47}"/>
              </a:ext>
            </a:extLst>
          </p:cNvPr>
          <p:cNvSpPr/>
          <p:nvPr/>
        </p:nvSpPr>
        <p:spPr>
          <a:xfrm>
            <a:off x="1237971" y="722631"/>
            <a:ext cx="2567817" cy="2567816"/>
          </a:xfrm>
          <a:prstGeom prst="blockArc">
            <a:avLst>
              <a:gd name="adj1" fmla="val 10800000"/>
              <a:gd name="adj2" fmla="val 0"/>
              <a:gd name="adj3" fmla="val 6966"/>
            </a:avLst>
          </a:prstGeom>
          <a:gradFill>
            <a:gsLst>
              <a:gs pos="0">
                <a:srgbClr val="FF0000"/>
              </a:gs>
              <a:gs pos="100000">
                <a:srgbClr val="FF3D6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32985787-59CF-B4A3-36C5-E5C62F6E2AC7}"/>
              </a:ext>
            </a:extLst>
          </p:cNvPr>
          <p:cNvSpPr/>
          <p:nvPr/>
        </p:nvSpPr>
        <p:spPr>
          <a:xfrm rot="10800000">
            <a:off x="3630799" y="722631"/>
            <a:ext cx="2567817" cy="2567816"/>
          </a:xfrm>
          <a:prstGeom prst="blockArc">
            <a:avLst>
              <a:gd name="adj1" fmla="val 10800000"/>
              <a:gd name="adj2" fmla="val 0"/>
              <a:gd name="adj3" fmla="val 6966"/>
            </a:avLst>
          </a:prstGeom>
          <a:gradFill>
            <a:gsLst>
              <a:gs pos="0">
                <a:srgbClr val="FF33B0"/>
              </a:gs>
              <a:gs pos="100000">
                <a:srgbClr val="FF3D64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DA1C550D-6B52-0AF4-0871-64733BFA7E9A}"/>
              </a:ext>
            </a:extLst>
          </p:cNvPr>
          <p:cNvSpPr/>
          <p:nvPr/>
        </p:nvSpPr>
        <p:spPr>
          <a:xfrm>
            <a:off x="6005355" y="722631"/>
            <a:ext cx="2567817" cy="2567816"/>
          </a:xfrm>
          <a:prstGeom prst="blockArc">
            <a:avLst>
              <a:gd name="adj1" fmla="val 10800000"/>
              <a:gd name="adj2" fmla="val 0"/>
              <a:gd name="adj3" fmla="val 6966"/>
            </a:avLst>
          </a:prstGeom>
          <a:gradFill>
            <a:gsLst>
              <a:gs pos="0">
                <a:srgbClr val="FF33B0"/>
              </a:gs>
              <a:gs pos="100000">
                <a:srgbClr val="DE3CF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lock Arc 5">
            <a:extLst>
              <a:ext uri="{FF2B5EF4-FFF2-40B4-BE49-F238E27FC236}">
                <a16:creationId xmlns:a16="http://schemas.microsoft.com/office/drawing/2014/main" id="{475622C3-551A-5A82-94C1-3A3F7C6A5DF1}"/>
              </a:ext>
            </a:extLst>
          </p:cNvPr>
          <p:cNvSpPr/>
          <p:nvPr/>
        </p:nvSpPr>
        <p:spPr>
          <a:xfrm rot="10800000">
            <a:off x="8386212" y="722631"/>
            <a:ext cx="2567817" cy="2567816"/>
          </a:xfrm>
          <a:prstGeom prst="blockArc">
            <a:avLst>
              <a:gd name="adj1" fmla="val 10800000"/>
              <a:gd name="adj2" fmla="val 0"/>
              <a:gd name="adj3" fmla="val 6966"/>
            </a:avLst>
          </a:prstGeom>
          <a:gradFill>
            <a:gsLst>
              <a:gs pos="0">
                <a:srgbClr val="6634FE"/>
              </a:gs>
              <a:gs pos="100000">
                <a:srgbClr val="DE3CFD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F8D5A7C-9588-5050-08CA-6E7B78337780}"/>
              </a:ext>
            </a:extLst>
          </p:cNvPr>
          <p:cNvGrpSpPr/>
          <p:nvPr/>
        </p:nvGrpSpPr>
        <p:grpSpPr>
          <a:xfrm>
            <a:off x="653741" y="1331665"/>
            <a:ext cx="1349753" cy="1349749"/>
            <a:chOff x="3816625" y="457199"/>
            <a:chExt cx="954158" cy="954158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4870290-216C-B5E7-3CB9-9F35BFA55BD8}"/>
                </a:ext>
              </a:extLst>
            </p:cNvPr>
            <p:cNvSpPr/>
            <p:nvPr/>
          </p:nvSpPr>
          <p:spPr>
            <a:xfrm>
              <a:off x="3816625" y="457199"/>
              <a:ext cx="954158" cy="954158"/>
            </a:xfrm>
            <a:prstGeom prst="ellipse">
              <a:avLst/>
            </a:prstGeom>
            <a:gradFill>
              <a:gsLst>
                <a:gs pos="0">
                  <a:srgbClr val="FF0000">
                    <a:alpha val="34000"/>
                  </a:srgbClr>
                </a:gs>
                <a:gs pos="100000">
                  <a:srgbClr val="FF0000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>
                <a:latin typeface="Avenir Medium" charset="0"/>
                <a:ea typeface="Avenir Medium" charset="0"/>
                <a:cs typeface="Avenir Medium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4948518-BF7A-43E7-C9EE-EEC6DA884B9F}"/>
                </a:ext>
              </a:extLst>
            </p:cNvPr>
            <p:cNvSpPr/>
            <p:nvPr/>
          </p:nvSpPr>
          <p:spPr>
            <a:xfrm>
              <a:off x="3975652" y="616226"/>
              <a:ext cx="636104" cy="63610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latin typeface="Avenir Medium" charset="0"/>
                <a:ea typeface="Avenir Medium" charset="0"/>
                <a:cs typeface="Avenir Medium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0DBF13A-0BBB-51CA-420E-60B0898A52CD}"/>
              </a:ext>
            </a:extLst>
          </p:cNvPr>
          <p:cNvGrpSpPr/>
          <p:nvPr/>
        </p:nvGrpSpPr>
        <p:grpSpPr>
          <a:xfrm>
            <a:off x="3040266" y="1331665"/>
            <a:ext cx="1349753" cy="1349749"/>
            <a:chOff x="3816625" y="457199"/>
            <a:chExt cx="954158" cy="954158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F60AA47-5EB1-6C0B-F915-09FE88DAD084}"/>
                </a:ext>
              </a:extLst>
            </p:cNvPr>
            <p:cNvSpPr/>
            <p:nvPr/>
          </p:nvSpPr>
          <p:spPr>
            <a:xfrm>
              <a:off x="3816625" y="457199"/>
              <a:ext cx="954158" cy="954158"/>
            </a:xfrm>
            <a:prstGeom prst="ellipse">
              <a:avLst/>
            </a:prstGeom>
            <a:gradFill>
              <a:gsLst>
                <a:gs pos="0">
                  <a:srgbClr val="FF3D64"/>
                </a:gs>
                <a:gs pos="100000">
                  <a:srgbClr val="FF3D64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>
                <a:latin typeface="Avenir Medium" charset="0"/>
                <a:ea typeface="Avenir Medium" charset="0"/>
                <a:cs typeface="Avenir Medium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CEF7E11-6F34-6987-02A5-1A12D9653A64}"/>
                </a:ext>
              </a:extLst>
            </p:cNvPr>
            <p:cNvSpPr/>
            <p:nvPr/>
          </p:nvSpPr>
          <p:spPr>
            <a:xfrm>
              <a:off x="3975652" y="616226"/>
              <a:ext cx="636104" cy="636104"/>
            </a:xfrm>
            <a:prstGeom prst="ellipse">
              <a:avLst/>
            </a:prstGeom>
            <a:solidFill>
              <a:srgbClr val="FF3D6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latin typeface="Avenir Medium" charset="0"/>
                <a:ea typeface="Avenir Medium" charset="0"/>
                <a:cs typeface="Avenir Medium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67E81CA-4172-C490-87D7-5C03D96ECE2E}"/>
              </a:ext>
            </a:extLst>
          </p:cNvPr>
          <p:cNvGrpSpPr/>
          <p:nvPr/>
        </p:nvGrpSpPr>
        <p:grpSpPr>
          <a:xfrm>
            <a:off x="5421124" y="1331665"/>
            <a:ext cx="1349753" cy="1349749"/>
            <a:chOff x="3816625" y="457199"/>
            <a:chExt cx="954158" cy="954158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C4FC9CB-FAC4-084A-7C82-3935BF46880B}"/>
                </a:ext>
              </a:extLst>
            </p:cNvPr>
            <p:cNvSpPr/>
            <p:nvPr/>
          </p:nvSpPr>
          <p:spPr>
            <a:xfrm>
              <a:off x="3816625" y="457199"/>
              <a:ext cx="954158" cy="954158"/>
            </a:xfrm>
            <a:prstGeom prst="ellipse">
              <a:avLst/>
            </a:prstGeom>
            <a:gradFill>
              <a:gsLst>
                <a:gs pos="0">
                  <a:srgbClr val="FF33B0"/>
                </a:gs>
                <a:gs pos="100000">
                  <a:srgbClr val="FF33B0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>
                <a:latin typeface="Avenir Medium" charset="0"/>
                <a:ea typeface="Avenir Medium" charset="0"/>
                <a:cs typeface="Avenir Medium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65465A7-16FC-1A96-7F18-A8BBC72BD316}"/>
                </a:ext>
              </a:extLst>
            </p:cNvPr>
            <p:cNvSpPr/>
            <p:nvPr/>
          </p:nvSpPr>
          <p:spPr>
            <a:xfrm>
              <a:off x="3975652" y="616226"/>
              <a:ext cx="636104" cy="636104"/>
            </a:xfrm>
            <a:prstGeom prst="ellipse">
              <a:avLst/>
            </a:prstGeom>
            <a:solidFill>
              <a:srgbClr val="FF33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latin typeface="Avenir Medium" charset="0"/>
                <a:ea typeface="Avenir Medium" charset="0"/>
                <a:cs typeface="Avenir Medium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672F326-2409-2746-9F7E-60E6EBF08892}"/>
              </a:ext>
            </a:extLst>
          </p:cNvPr>
          <p:cNvGrpSpPr/>
          <p:nvPr/>
        </p:nvGrpSpPr>
        <p:grpSpPr>
          <a:xfrm>
            <a:off x="7795679" y="1331665"/>
            <a:ext cx="1349753" cy="1349749"/>
            <a:chOff x="3816625" y="457199"/>
            <a:chExt cx="954158" cy="954158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55B6E0-CEEA-82EA-707B-023518644FC7}"/>
                </a:ext>
              </a:extLst>
            </p:cNvPr>
            <p:cNvSpPr/>
            <p:nvPr/>
          </p:nvSpPr>
          <p:spPr>
            <a:xfrm>
              <a:off x="3816625" y="457199"/>
              <a:ext cx="954158" cy="954158"/>
            </a:xfrm>
            <a:prstGeom prst="ellipse">
              <a:avLst/>
            </a:prstGeom>
            <a:gradFill>
              <a:gsLst>
                <a:gs pos="0">
                  <a:srgbClr val="DE3CFD"/>
                </a:gs>
                <a:gs pos="100000">
                  <a:srgbClr val="DE3CFD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>
                <a:latin typeface="Avenir Medium" charset="0"/>
                <a:ea typeface="Avenir Medium" charset="0"/>
                <a:cs typeface="Avenir Medium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B9B796F-CE62-97E5-BEB2-BA8B4CDF92E0}"/>
                </a:ext>
              </a:extLst>
            </p:cNvPr>
            <p:cNvSpPr/>
            <p:nvPr/>
          </p:nvSpPr>
          <p:spPr>
            <a:xfrm>
              <a:off x="3975652" y="616226"/>
              <a:ext cx="636104" cy="636104"/>
            </a:xfrm>
            <a:prstGeom prst="ellipse">
              <a:avLst/>
            </a:prstGeom>
            <a:solidFill>
              <a:srgbClr val="DE3C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latin typeface="Avenir Medium" charset="0"/>
                <a:ea typeface="Avenir Medium" charset="0"/>
                <a:cs typeface="Avenir Medium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BE7542-108C-AC6C-0709-FFD79FF26377}"/>
              </a:ext>
            </a:extLst>
          </p:cNvPr>
          <p:cNvGrpSpPr/>
          <p:nvPr/>
        </p:nvGrpSpPr>
        <p:grpSpPr>
          <a:xfrm>
            <a:off x="10188508" y="1331665"/>
            <a:ext cx="1349753" cy="1349749"/>
            <a:chOff x="3816625" y="457199"/>
            <a:chExt cx="954158" cy="954158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F2B2485-F965-AEE8-C0DF-A2069929A839}"/>
                </a:ext>
              </a:extLst>
            </p:cNvPr>
            <p:cNvSpPr/>
            <p:nvPr/>
          </p:nvSpPr>
          <p:spPr>
            <a:xfrm>
              <a:off x="3816625" y="457199"/>
              <a:ext cx="954158" cy="954158"/>
            </a:xfrm>
            <a:prstGeom prst="ellipse">
              <a:avLst/>
            </a:prstGeom>
            <a:gradFill>
              <a:gsLst>
                <a:gs pos="0">
                  <a:srgbClr val="6634FE"/>
                </a:gs>
                <a:gs pos="100000">
                  <a:srgbClr val="6634FE">
                    <a:alpha val="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>
                <a:latin typeface="Avenir Medium" charset="0"/>
                <a:ea typeface="Avenir Medium" charset="0"/>
                <a:cs typeface="Avenir Medium" charset="0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624F2BA-ED94-C44D-57B8-71E205BB15AC}"/>
                </a:ext>
              </a:extLst>
            </p:cNvPr>
            <p:cNvSpPr/>
            <p:nvPr/>
          </p:nvSpPr>
          <p:spPr>
            <a:xfrm>
              <a:off x="3975652" y="616226"/>
              <a:ext cx="636104" cy="636104"/>
            </a:xfrm>
            <a:prstGeom prst="ellipse">
              <a:avLst/>
            </a:prstGeom>
            <a:solidFill>
              <a:srgbClr val="6634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0" dirty="0">
                <a:latin typeface="Avenir Medium" charset="0"/>
                <a:ea typeface="Avenir Medium" charset="0"/>
                <a:cs typeface="Avenir Medium" charset="0"/>
              </a:endParaRPr>
            </a:p>
          </p:txBody>
        </p:sp>
      </p:grpSp>
      <p:sp>
        <p:nvSpPr>
          <p:cNvPr id="12" name="Freeform 229">
            <a:extLst>
              <a:ext uri="{FF2B5EF4-FFF2-40B4-BE49-F238E27FC236}">
                <a16:creationId xmlns:a16="http://schemas.microsoft.com/office/drawing/2014/main" id="{FF41E6DE-6B28-C362-9B06-2D3ED722182B}"/>
              </a:ext>
            </a:extLst>
          </p:cNvPr>
          <p:cNvSpPr>
            <a:spLocks noEditPoints="1"/>
          </p:cNvSpPr>
          <p:nvPr/>
        </p:nvSpPr>
        <p:spPr bwMode="auto">
          <a:xfrm>
            <a:off x="3401284" y="1701544"/>
            <a:ext cx="592657" cy="609987"/>
          </a:xfrm>
          <a:custGeom>
            <a:avLst/>
            <a:gdLst>
              <a:gd name="T0" fmla="*/ 571 w 852"/>
              <a:gd name="T1" fmla="*/ 332 h 881"/>
              <a:gd name="T2" fmla="*/ 465 w 852"/>
              <a:gd name="T3" fmla="*/ 271 h 881"/>
              <a:gd name="T4" fmla="*/ 540 w 852"/>
              <a:gd name="T5" fmla="*/ 137 h 881"/>
              <a:gd name="T6" fmla="*/ 644 w 852"/>
              <a:gd name="T7" fmla="*/ 195 h 881"/>
              <a:gd name="T8" fmla="*/ 720 w 852"/>
              <a:gd name="T9" fmla="*/ 287 h 881"/>
              <a:gd name="T10" fmla="*/ 759 w 852"/>
              <a:gd name="T11" fmla="*/ 402 h 881"/>
              <a:gd name="T12" fmla="*/ 495 w 852"/>
              <a:gd name="T13" fmla="*/ 616 h 881"/>
              <a:gd name="T14" fmla="*/ 588 w 852"/>
              <a:gd name="T15" fmla="*/ 538 h 881"/>
              <a:gd name="T16" fmla="*/ 759 w 852"/>
              <a:gd name="T17" fmla="*/ 494 h 881"/>
              <a:gd name="T18" fmla="*/ 720 w 852"/>
              <a:gd name="T19" fmla="*/ 609 h 881"/>
              <a:gd name="T20" fmla="*/ 644 w 852"/>
              <a:gd name="T21" fmla="*/ 700 h 881"/>
              <a:gd name="T22" fmla="*/ 540 w 852"/>
              <a:gd name="T23" fmla="*/ 759 h 881"/>
              <a:gd name="T24" fmla="*/ 583 w 852"/>
              <a:gd name="T25" fmla="*/ 463 h 881"/>
              <a:gd name="T26" fmla="*/ 539 w 852"/>
              <a:gd name="T27" fmla="*/ 554 h 881"/>
              <a:gd name="T28" fmla="*/ 449 w 852"/>
              <a:gd name="T29" fmla="*/ 596 h 881"/>
              <a:gd name="T30" fmla="*/ 520 w 852"/>
              <a:gd name="T31" fmla="*/ 326 h 881"/>
              <a:gd name="T32" fmla="*/ 578 w 852"/>
              <a:gd name="T33" fmla="*/ 407 h 881"/>
              <a:gd name="T34" fmla="*/ 372 w 852"/>
              <a:gd name="T35" fmla="*/ 280 h 881"/>
              <a:gd name="T36" fmla="*/ 279 w 852"/>
              <a:gd name="T37" fmla="*/ 358 h 881"/>
              <a:gd name="T38" fmla="*/ 108 w 852"/>
              <a:gd name="T39" fmla="*/ 402 h 881"/>
              <a:gd name="T40" fmla="*/ 148 w 852"/>
              <a:gd name="T41" fmla="*/ 286 h 881"/>
              <a:gd name="T42" fmla="*/ 223 w 852"/>
              <a:gd name="T43" fmla="*/ 195 h 881"/>
              <a:gd name="T44" fmla="*/ 327 w 852"/>
              <a:gd name="T45" fmla="*/ 137 h 881"/>
              <a:gd name="T46" fmla="*/ 419 w 852"/>
              <a:gd name="T47" fmla="*/ 433 h 881"/>
              <a:gd name="T48" fmla="*/ 320 w 852"/>
              <a:gd name="T49" fmla="*/ 352 h 881"/>
              <a:gd name="T50" fmla="*/ 405 w 852"/>
              <a:gd name="T51" fmla="*/ 301 h 881"/>
              <a:gd name="T52" fmla="*/ 358 w 852"/>
              <a:gd name="T53" fmla="*/ 577 h 881"/>
              <a:gd name="T54" fmla="*/ 294 w 852"/>
              <a:gd name="T55" fmla="*/ 501 h 881"/>
              <a:gd name="T56" fmla="*/ 387 w 852"/>
              <a:gd name="T57" fmla="*/ 774 h 881"/>
              <a:gd name="T58" fmla="*/ 273 w 852"/>
              <a:gd name="T59" fmla="*/ 734 h 881"/>
              <a:gd name="T60" fmla="*/ 182 w 852"/>
              <a:gd name="T61" fmla="*/ 658 h 881"/>
              <a:gd name="T62" fmla="*/ 123 w 852"/>
              <a:gd name="T63" fmla="*/ 554 h 881"/>
              <a:gd name="T64" fmla="*/ 258 w 852"/>
              <a:gd name="T65" fmla="*/ 479 h 881"/>
              <a:gd name="T66" fmla="*/ 319 w 852"/>
              <a:gd name="T67" fmla="*/ 585 h 881"/>
              <a:gd name="T68" fmla="*/ 419 w 852"/>
              <a:gd name="T69" fmla="*/ 776 h 881"/>
              <a:gd name="T70" fmla="*/ 773 w 852"/>
              <a:gd name="T71" fmla="*/ 333 h 881"/>
              <a:gd name="T72" fmla="*/ 709 w 852"/>
              <a:gd name="T73" fmla="*/ 219 h 881"/>
              <a:gd name="T74" fmla="*/ 610 w 852"/>
              <a:gd name="T75" fmla="*/ 136 h 881"/>
              <a:gd name="T76" fmla="*/ 483 w 852"/>
              <a:gd name="T77" fmla="*/ 93 h 881"/>
              <a:gd name="T78" fmla="*/ 442 w 852"/>
              <a:gd name="T79" fmla="*/ 2 h 881"/>
              <a:gd name="T80" fmla="*/ 421 w 852"/>
              <a:gd name="T81" fmla="*/ 6 h 881"/>
              <a:gd name="T82" fmla="*/ 351 w 852"/>
              <a:gd name="T83" fmla="*/ 99 h 881"/>
              <a:gd name="T84" fmla="*/ 231 w 852"/>
              <a:gd name="T85" fmla="*/ 153 h 881"/>
              <a:gd name="T86" fmla="*/ 139 w 852"/>
              <a:gd name="T87" fmla="*/ 245 h 881"/>
              <a:gd name="T88" fmla="*/ 84 w 852"/>
              <a:gd name="T89" fmla="*/ 365 h 881"/>
              <a:gd name="T90" fmla="*/ 7 w 852"/>
              <a:gd name="T91" fmla="*/ 436 h 881"/>
              <a:gd name="T92" fmla="*/ 3 w 852"/>
              <a:gd name="T93" fmla="*/ 456 h 881"/>
              <a:gd name="T94" fmla="*/ 79 w 852"/>
              <a:gd name="T95" fmla="*/ 497 h 881"/>
              <a:gd name="T96" fmla="*/ 121 w 852"/>
              <a:gd name="T97" fmla="*/ 623 h 881"/>
              <a:gd name="T98" fmla="*/ 204 w 852"/>
              <a:gd name="T99" fmla="*/ 724 h 881"/>
              <a:gd name="T100" fmla="*/ 319 w 852"/>
              <a:gd name="T101" fmla="*/ 788 h 881"/>
              <a:gd name="T102" fmla="*/ 419 w 852"/>
              <a:gd name="T103" fmla="*/ 869 h 881"/>
              <a:gd name="T104" fmla="*/ 436 w 852"/>
              <a:gd name="T105" fmla="*/ 881 h 881"/>
              <a:gd name="T106" fmla="*/ 449 w 852"/>
              <a:gd name="T107" fmla="*/ 806 h 881"/>
              <a:gd name="T108" fmla="*/ 580 w 852"/>
              <a:gd name="T109" fmla="*/ 775 h 881"/>
              <a:gd name="T110" fmla="*/ 688 w 852"/>
              <a:gd name="T111" fmla="*/ 701 h 881"/>
              <a:gd name="T112" fmla="*/ 762 w 852"/>
              <a:gd name="T113" fmla="*/ 594 h 881"/>
              <a:gd name="T114" fmla="*/ 793 w 852"/>
              <a:gd name="T115" fmla="*/ 463 h 881"/>
              <a:gd name="T116" fmla="*/ 852 w 852"/>
              <a:gd name="T117" fmla="*/ 451 h 881"/>
              <a:gd name="T118" fmla="*/ 841 w 852"/>
              <a:gd name="T119" fmla="*/ 434 h 8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852" h="881">
                <a:moveTo>
                  <a:pt x="613" y="433"/>
                </a:moveTo>
                <a:lnTo>
                  <a:pt x="611" y="417"/>
                </a:lnTo>
                <a:lnTo>
                  <a:pt x="606" y="402"/>
                </a:lnTo>
                <a:lnTo>
                  <a:pt x="602" y="386"/>
                </a:lnTo>
                <a:lnTo>
                  <a:pt x="596" y="372"/>
                </a:lnTo>
                <a:lnTo>
                  <a:pt x="588" y="358"/>
                </a:lnTo>
                <a:lnTo>
                  <a:pt x="581" y="345"/>
                </a:lnTo>
                <a:lnTo>
                  <a:pt x="571" y="332"/>
                </a:lnTo>
                <a:lnTo>
                  <a:pt x="560" y="322"/>
                </a:lnTo>
                <a:lnTo>
                  <a:pt x="549" y="311"/>
                </a:lnTo>
                <a:lnTo>
                  <a:pt x="537" y="301"/>
                </a:lnTo>
                <a:lnTo>
                  <a:pt x="524" y="293"/>
                </a:lnTo>
                <a:lnTo>
                  <a:pt x="510" y="286"/>
                </a:lnTo>
                <a:lnTo>
                  <a:pt x="495" y="280"/>
                </a:lnTo>
                <a:lnTo>
                  <a:pt x="480" y="275"/>
                </a:lnTo>
                <a:lnTo>
                  <a:pt x="465" y="271"/>
                </a:lnTo>
                <a:lnTo>
                  <a:pt x="449" y="269"/>
                </a:lnTo>
                <a:lnTo>
                  <a:pt x="449" y="120"/>
                </a:lnTo>
                <a:lnTo>
                  <a:pt x="464" y="121"/>
                </a:lnTo>
                <a:lnTo>
                  <a:pt x="480" y="123"/>
                </a:lnTo>
                <a:lnTo>
                  <a:pt x="495" y="125"/>
                </a:lnTo>
                <a:lnTo>
                  <a:pt x="510" y="128"/>
                </a:lnTo>
                <a:lnTo>
                  <a:pt x="525" y="132"/>
                </a:lnTo>
                <a:lnTo>
                  <a:pt x="540" y="137"/>
                </a:lnTo>
                <a:lnTo>
                  <a:pt x="554" y="142"/>
                </a:lnTo>
                <a:lnTo>
                  <a:pt x="568" y="148"/>
                </a:lnTo>
                <a:lnTo>
                  <a:pt x="582" y="155"/>
                </a:lnTo>
                <a:lnTo>
                  <a:pt x="595" y="161"/>
                </a:lnTo>
                <a:lnTo>
                  <a:pt x="607" y="170"/>
                </a:lnTo>
                <a:lnTo>
                  <a:pt x="620" y="177"/>
                </a:lnTo>
                <a:lnTo>
                  <a:pt x="632" y="186"/>
                </a:lnTo>
                <a:lnTo>
                  <a:pt x="644" y="195"/>
                </a:lnTo>
                <a:lnTo>
                  <a:pt x="656" y="205"/>
                </a:lnTo>
                <a:lnTo>
                  <a:pt x="666" y="216"/>
                </a:lnTo>
                <a:lnTo>
                  <a:pt x="676" y="226"/>
                </a:lnTo>
                <a:lnTo>
                  <a:pt x="687" y="238"/>
                </a:lnTo>
                <a:lnTo>
                  <a:pt x="695" y="249"/>
                </a:lnTo>
                <a:lnTo>
                  <a:pt x="705" y="262"/>
                </a:lnTo>
                <a:lnTo>
                  <a:pt x="712" y="273"/>
                </a:lnTo>
                <a:lnTo>
                  <a:pt x="720" y="287"/>
                </a:lnTo>
                <a:lnTo>
                  <a:pt x="727" y="300"/>
                </a:lnTo>
                <a:lnTo>
                  <a:pt x="734" y="314"/>
                </a:lnTo>
                <a:lnTo>
                  <a:pt x="740" y="328"/>
                </a:lnTo>
                <a:lnTo>
                  <a:pt x="745" y="342"/>
                </a:lnTo>
                <a:lnTo>
                  <a:pt x="750" y="357"/>
                </a:lnTo>
                <a:lnTo>
                  <a:pt x="754" y="371"/>
                </a:lnTo>
                <a:lnTo>
                  <a:pt x="757" y="387"/>
                </a:lnTo>
                <a:lnTo>
                  <a:pt x="759" y="402"/>
                </a:lnTo>
                <a:lnTo>
                  <a:pt x="762" y="418"/>
                </a:lnTo>
                <a:lnTo>
                  <a:pt x="763" y="433"/>
                </a:lnTo>
                <a:lnTo>
                  <a:pt x="613" y="433"/>
                </a:lnTo>
                <a:close/>
                <a:moveTo>
                  <a:pt x="449" y="776"/>
                </a:moveTo>
                <a:lnTo>
                  <a:pt x="449" y="626"/>
                </a:lnTo>
                <a:lnTo>
                  <a:pt x="465" y="624"/>
                </a:lnTo>
                <a:lnTo>
                  <a:pt x="480" y="621"/>
                </a:lnTo>
                <a:lnTo>
                  <a:pt x="495" y="616"/>
                </a:lnTo>
                <a:lnTo>
                  <a:pt x="510" y="610"/>
                </a:lnTo>
                <a:lnTo>
                  <a:pt x="524" y="603"/>
                </a:lnTo>
                <a:lnTo>
                  <a:pt x="537" y="594"/>
                </a:lnTo>
                <a:lnTo>
                  <a:pt x="549" y="585"/>
                </a:lnTo>
                <a:lnTo>
                  <a:pt x="560" y="575"/>
                </a:lnTo>
                <a:lnTo>
                  <a:pt x="571" y="563"/>
                </a:lnTo>
                <a:lnTo>
                  <a:pt x="581" y="551"/>
                </a:lnTo>
                <a:lnTo>
                  <a:pt x="588" y="538"/>
                </a:lnTo>
                <a:lnTo>
                  <a:pt x="596" y="524"/>
                </a:lnTo>
                <a:lnTo>
                  <a:pt x="602" y="510"/>
                </a:lnTo>
                <a:lnTo>
                  <a:pt x="606" y="495"/>
                </a:lnTo>
                <a:lnTo>
                  <a:pt x="611" y="479"/>
                </a:lnTo>
                <a:lnTo>
                  <a:pt x="613" y="463"/>
                </a:lnTo>
                <a:lnTo>
                  <a:pt x="763" y="463"/>
                </a:lnTo>
                <a:lnTo>
                  <a:pt x="762" y="479"/>
                </a:lnTo>
                <a:lnTo>
                  <a:pt x="759" y="494"/>
                </a:lnTo>
                <a:lnTo>
                  <a:pt x="757" y="510"/>
                </a:lnTo>
                <a:lnTo>
                  <a:pt x="754" y="525"/>
                </a:lnTo>
                <a:lnTo>
                  <a:pt x="750" y="540"/>
                </a:lnTo>
                <a:lnTo>
                  <a:pt x="745" y="554"/>
                </a:lnTo>
                <a:lnTo>
                  <a:pt x="740" y="569"/>
                </a:lnTo>
                <a:lnTo>
                  <a:pt x="734" y="582"/>
                </a:lnTo>
                <a:lnTo>
                  <a:pt x="727" y="595"/>
                </a:lnTo>
                <a:lnTo>
                  <a:pt x="720" y="609"/>
                </a:lnTo>
                <a:lnTo>
                  <a:pt x="712" y="622"/>
                </a:lnTo>
                <a:lnTo>
                  <a:pt x="705" y="635"/>
                </a:lnTo>
                <a:lnTo>
                  <a:pt x="695" y="647"/>
                </a:lnTo>
                <a:lnTo>
                  <a:pt x="687" y="658"/>
                </a:lnTo>
                <a:lnTo>
                  <a:pt x="676" y="669"/>
                </a:lnTo>
                <a:lnTo>
                  <a:pt x="666" y="680"/>
                </a:lnTo>
                <a:lnTo>
                  <a:pt x="656" y="690"/>
                </a:lnTo>
                <a:lnTo>
                  <a:pt x="644" y="700"/>
                </a:lnTo>
                <a:lnTo>
                  <a:pt x="632" y="710"/>
                </a:lnTo>
                <a:lnTo>
                  <a:pt x="620" y="718"/>
                </a:lnTo>
                <a:lnTo>
                  <a:pt x="607" y="727"/>
                </a:lnTo>
                <a:lnTo>
                  <a:pt x="595" y="734"/>
                </a:lnTo>
                <a:lnTo>
                  <a:pt x="582" y="742"/>
                </a:lnTo>
                <a:lnTo>
                  <a:pt x="568" y="748"/>
                </a:lnTo>
                <a:lnTo>
                  <a:pt x="554" y="754"/>
                </a:lnTo>
                <a:lnTo>
                  <a:pt x="540" y="759"/>
                </a:lnTo>
                <a:lnTo>
                  <a:pt x="525" y="763"/>
                </a:lnTo>
                <a:lnTo>
                  <a:pt x="510" y="767"/>
                </a:lnTo>
                <a:lnTo>
                  <a:pt x="495" y="771"/>
                </a:lnTo>
                <a:lnTo>
                  <a:pt x="480" y="774"/>
                </a:lnTo>
                <a:lnTo>
                  <a:pt x="464" y="775"/>
                </a:lnTo>
                <a:lnTo>
                  <a:pt x="449" y="776"/>
                </a:lnTo>
                <a:close/>
                <a:moveTo>
                  <a:pt x="449" y="463"/>
                </a:moveTo>
                <a:lnTo>
                  <a:pt x="583" y="463"/>
                </a:lnTo>
                <a:lnTo>
                  <a:pt x="581" y="476"/>
                </a:lnTo>
                <a:lnTo>
                  <a:pt x="578" y="488"/>
                </a:lnTo>
                <a:lnTo>
                  <a:pt x="573" y="501"/>
                </a:lnTo>
                <a:lnTo>
                  <a:pt x="569" y="513"/>
                </a:lnTo>
                <a:lnTo>
                  <a:pt x="563" y="524"/>
                </a:lnTo>
                <a:lnTo>
                  <a:pt x="556" y="534"/>
                </a:lnTo>
                <a:lnTo>
                  <a:pt x="548" y="544"/>
                </a:lnTo>
                <a:lnTo>
                  <a:pt x="539" y="554"/>
                </a:lnTo>
                <a:lnTo>
                  <a:pt x="530" y="562"/>
                </a:lnTo>
                <a:lnTo>
                  <a:pt x="520" y="570"/>
                </a:lnTo>
                <a:lnTo>
                  <a:pt x="509" y="577"/>
                </a:lnTo>
                <a:lnTo>
                  <a:pt x="498" y="582"/>
                </a:lnTo>
                <a:lnTo>
                  <a:pt x="487" y="588"/>
                </a:lnTo>
                <a:lnTo>
                  <a:pt x="475" y="592"/>
                </a:lnTo>
                <a:lnTo>
                  <a:pt x="462" y="594"/>
                </a:lnTo>
                <a:lnTo>
                  <a:pt x="449" y="596"/>
                </a:lnTo>
                <a:lnTo>
                  <a:pt x="449" y="463"/>
                </a:lnTo>
                <a:close/>
                <a:moveTo>
                  <a:pt x="449" y="299"/>
                </a:moveTo>
                <a:lnTo>
                  <a:pt x="462" y="301"/>
                </a:lnTo>
                <a:lnTo>
                  <a:pt x="475" y="304"/>
                </a:lnTo>
                <a:lnTo>
                  <a:pt x="487" y="309"/>
                </a:lnTo>
                <a:lnTo>
                  <a:pt x="498" y="313"/>
                </a:lnTo>
                <a:lnTo>
                  <a:pt x="509" y="319"/>
                </a:lnTo>
                <a:lnTo>
                  <a:pt x="520" y="326"/>
                </a:lnTo>
                <a:lnTo>
                  <a:pt x="530" y="334"/>
                </a:lnTo>
                <a:lnTo>
                  <a:pt x="539" y="342"/>
                </a:lnTo>
                <a:lnTo>
                  <a:pt x="548" y="352"/>
                </a:lnTo>
                <a:lnTo>
                  <a:pt x="556" y="361"/>
                </a:lnTo>
                <a:lnTo>
                  <a:pt x="563" y="372"/>
                </a:lnTo>
                <a:lnTo>
                  <a:pt x="569" y="384"/>
                </a:lnTo>
                <a:lnTo>
                  <a:pt x="573" y="395"/>
                </a:lnTo>
                <a:lnTo>
                  <a:pt x="578" y="407"/>
                </a:lnTo>
                <a:lnTo>
                  <a:pt x="581" y="420"/>
                </a:lnTo>
                <a:lnTo>
                  <a:pt x="583" y="433"/>
                </a:lnTo>
                <a:lnTo>
                  <a:pt x="449" y="433"/>
                </a:lnTo>
                <a:lnTo>
                  <a:pt x="449" y="299"/>
                </a:lnTo>
                <a:close/>
                <a:moveTo>
                  <a:pt x="419" y="269"/>
                </a:moveTo>
                <a:lnTo>
                  <a:pt x="403" y="271"/>
                </a:lnTo>
                <a:lnTo>
                  <a:pt x="387" y="275"/>
                </a:lnTo>
                <a:lnTo>
                  <a:pt x="372" y="280"/>
                </a:lnTo>
                <a:lnTo>
                  <a:pt x="357" y="286"/>
                </a:lnTo>
                <a:lnTo>
                  <a:pt x="344" y="293"/>
                </a:lnTo>
                <a:lnTo>
                  <a:pt x="330" y="301"/>
                </a:lnTo>
                <a:lnTo>
                  <a:pt x="319" y="311"/>
                </a:lnTo>
                <a:lnTo>
                  <a:pt x="307" y="322"/>
                </a:lnTo>
                <a:lnTo>
                  <a:pt x="296" y="332"/>
                </a:lnTo>
                <a:lnTo>
                  <a:pt x="288" y="345"/>
                </a:lnTo>
                <a:lnTo>
                  <a:pt x="279" y="358"/>
                </a:lnTo>
                <a:lnTo>
                  <a:pt x="272" y="372"/>
                </a:lnTo>
                <a:lnTo>
                  <a:pt x="265" y="387"/>
                </a:lnTo>
                <a:lnTo>
                  <a:pt x="261" y="402"/>
                </a:lnTo>
                <a:lnTo>
                  <a:pt x="258" y="417"/>
                </a:lnTo>
                <a:lnTo>
                  <a:pt x="256" y="433"/>
                </a:lnTo>
                <a:lnTo>
                  <a:pt x="106" y="433"/>
                </a:lnTo>
                <a:lnTo>
                  <a:pt x="107" y="417"/>
                </a:lnTo>
                <a:lnTo>
                  <a:pt x="108" y="402"/>
                </a:lnTo>
                <a:lnTo>
                  <a:pt x="111" y="387"/>
                </a:lnTo>
                <a:lnTo>
                  <a:pt x="114" y="371"/>
                </a:lnTo>
                <a:lnTo>
                  <a:pt x="118" y="357"/>
                </a:lnTo>
                <a:lnTo>
                  <a:pt x="123" y="342"/>
                </a:lnTo>
                <a:lnTo>
                  <a:pt x="128" y="328"/>
                </a:lnTo>
                <a:lnTo>
                  <a:pt x="134" y="314"/>
                </a:lnTo>
                <a:lnTo>
                  <a:pt x="140" y="300"/>
                </a:lnTo>
                <a:lnTo>
                  <a:pt x="148" y="286"/>
                </a:lnTo>
                <a:lnTo>
                  <a:pt x="155" y="273"/>
                </a:lnTo>
                <a:lnTo>
                  <a:pt x="164" y="262"/>
                </a:lnTo>
                <a:lnTo>
                  <a:pt x="172" y="249"/>
                </a:lnTo>
                <a:lnTo>
                  <a:pt x="182" y="238"/>
                </a:lnTo>
                <a:lnTo>
                  <a:pt x="191" y="226"/>
                </a:lnTo>
                <a:lnTo>
                  <a:pt x="201" y="216"/>
                </a:lnTo>
                <a:lnTo>
                  <a:pt x="213" y="205"/>
                </a:lnTo>
                <a:lnTo>
                  <a:pt x="223" y="195"/>
                </a:lnTo>
                <a:lnTo>
                  <a:pt x="235" y="186"/>
                </a:lnTo>
                <a:lnTo>
                  <a:pt x="247" y="177"/>
                </a:lnTo>
                <a:lnTo>
                  <a:pt x="260" y="170"/>
                </a:lnTo>
                <a:lnTo>
                  <a:pt x="273" y="161"/>
                </a:lnTo>
                <a:lnTo>
                  <a:pt x="285" y="155"/>
                </a:lnTo>
                <a:lnTo>
                  <a:pt x="299" y="148"/>
                </a:lnTo>
                <a:lnTo>
                  <a:pt x="313" y="142"/>
                </a:lnTo>
                <a:lnTo>
                  <a:pt x="327" y="137"/>
                </a:lnTo>
                <a:lnTo>
                  <a:pt x="342" y="132"/>
                </a:lnTo>
                <a:lnTo>
                  <a:pt x="357" y="128"/>
                </a:lnTo>
                <a:lnTo>
                  <a:pt x="372" y="125"/>
                </a:lnTo>
                <a:lnTo>
                  <a:pt x="387" y="123"/>
                </a:lnTo>
                <a:lnTo>
                  <a:pt x="403" y="121"/>
                </a:lnTo>
                <a:lnTo>
                  <a:pt x="419" y="120"/>
                </a:lnTo>
                <a:lnTo>
                  <a:pt x="419" y="269"/>
                </a:lnTo>
                <a:close/>
                <a:moveTo>
                  <a:pt x="419" y="433"/>
                </a:moveTo>
                <a:lnTo>
                  <a:pt x="285" y="433"/>
                </a:lnTo>
                <a:lnTo>
                  <a:pt x="287" y="420"/>
                </a:lnTo>
                <a:lnTo>
                  <a:pt x="290" y="407"/>
                </a:lnTo>
                <a:lnTo>
                  <a:pt x="294" y="395"/>
                </a:lnTo>
                <a:lnTo>
                  <a:pt x="299" y="384"/>
                </a:lnTo>
                <a:lnTo>
                  <a:pt x="305" y="372"/>
                </a:lnTo>
                <a:lnTo>
                  <a:pt x="312" y="361"/>
                </a:lnTo>
                <a:lnTo>
                  <a:pt x="320" y="352"/>
                </a:lnTo>
                <a:lnTo>
                  <a:pt x="328" y="342"/>
                </a:lnTo>
                <a:lnTo>
                  <a:pt x="338" y="334"/>
                </a:lnTo>
                <a:lnTo>
                  <a:pt x="348" y="326"/>
                </a:lnTo>
                <a:lnTo>
                  <a:pt x="358" y="319"/>
                </a:lnTo>
                <a:lnTo>
                  <a:pt x="369" y="313"/>
                </a:lnTo>
                <a:lnTo>
                  <a:pt x="381" y="309"/>
                </a:lnTo>
                <a:lnTo>
                  <a:pt x="394" y="304"/>
                </a:lnTo>
                <a:lnTo>
                  <a:pt x="405" y="301"/>
                </a:lnTo>
                <a:lnTo>
                  <a:pt x="419" y="299"/>
                </a:lnTo>
                <a:lnTo>
                  <a:pt x="419" y="433"/>
                </a:lnTo>
                <a:close/>
                <a:moveTo>
                  <a:pt x="419" y="596"/>
                </a:moveTo>
                <a:lnTo>
                  <a:pt x="405" y="594"/>
                </a:lnTo>
                <a:lnTo>
                  <a:pt x="394" y="592"/>
                </a:lnTo>
                <a:lnTo>
                  <a:pt x="381" y="588"/>
                </a:lnTo>
                <a:lnTo>
                  <a:pt x="369" y="582"/>
                </a:lnTo>
                <a:lnTo>
                  <a:pt x="358" y="577"/>
                </a:lnTo>
                <a:lnTo>
                  <a:pt x="348" y="570"/>
                </a:lnTo>
                <a:lnTo>
                  <a:pt x="338" y="562"/>
                </a:lnTo>
                <a:lnTo>
                  <a:pt x="328" y="554"/>
                </a:lnTo>
                <a:lnTo>
                  <a:pt x="320" y="544"/>
                </a:lnTo>
                <a:lnTo>
                  <a:pt x="312" y="534"/>
                </a:lnTo>
                <a:lnTo>
                  <a:pt x="305" y="524"/>
                </a:lnTo>
                <a:lnTo>
                  <a:pt x="299" y="513"/>
                </a:lnTo>
                <a:lnTo>
                  <a:pt x="294" y="501"/>
                </a:lnTo>
                <a:lnTo>
                  <a:pt x="290" y="488"/>
                </a:lnTo>
                <a:lnTo>
                  <a:pt x="287" y="476"/>
                </a:lnTo>
                <a:lnTo>
                  <a:pt x="285" y="463"/>
                </a:lnTo>
                <a:lnTo>
                  <a:pt x="419" y="463"/>
                </a:lnTo>
                <a:lnTo>
                  <a:pt x="419" y="596"/>
                </a:lnTo>
                <a:close/>
                <a:moveTo>
                  <a:pt x="419" y="776"/>
                </a:moveTo>
                <a:lnTo>
                  <a:pt x="403" y="775"/>
                </a:lnTo>
                <a:lnTo>
                  <a:pt x="387" y="774"/>
                </a:lnTo>
                <a:lnTo>
                  <a:pt x="372" y="771"/>
                </a:lnTo>
                <a:lnTo>
                  <a:pt x="357" y="767"/>
                </a:lnTo>
                <a:lnTo>
                  <a:pt x="342" y="763"/>
                </a:lnTo>
                <a:lnTo>
                  <a:pt x="327" y="759"/>
                </a:lnTo>
                <a:lnTo>
                  <a:pt x="313" y="754"/>
                </a:lnTo>
                <a:lnTo>
                  <a:pt x="299" y="748"/>
                </a:lnTo>
                <a:lnTo>
                  <a:pt x="285" y="742"/>
                </a:lnTo>
                <a:lnTo>
                  <a:pt x="273" y="734"/>
                </a:lnTo>
                <a:lnTo>
                  <a:pt x="260" y="727"/>
                </a:lnTo>
                <a:lnTo>
                  <a:pt x="247" y="718"/>
                </a:lnTo>
                <a:lnTo>
                  <a:pt x="235" y="710"/>
                </a:lnTo>
                <a:lnTo>
                  <a:pt x="223" y="700"/>
                </a:lnTo>
                <a:lnTo>
                  <a:pt x="213" y="690"/>
                </a:lnTo>
                <a:lnTo>
                  <a:pt x="201" y="680"/>
                </a:lnTo>
                <a:lnTo>
                  <a:pt x="191" y="669"/>
                </a:lnTo>
                <a:lnTo>
                  <a:pt x="182" y="658"/>
                </a:lnTo>
                <a:lnTo>
                  <a:pt x="172" y="647"/>
                </a:lnTo>
                <a:lnTo>
                  <a:pt x="164" y="635"/>
                </a:lnTo>
                <a:lnTo>
                  <a:pt x="155" y="622"/>
                </a:lnTo>
                <a:lnTo>
                  <a:pt x="148" y="609"/>
                </a:lnTo>
                <a:lnTo>
                  <a:pt x="140" y="596"/>
                </a:lnTo>
                <a:lnTo>
                  <a:pt x="134" y="582"/>
                </a:lnTo>
                <a:lnTo>
                  <a:pt x="128" y="569"/>
                </a:lnTo>
                <a:lnTo>
                  <a:pt x="123" y="554"/>
                </a:lnTo>
                <a:lnTo>
                  <a:pt x="118" y="540"/>
                </a:lnTo>
                <a:lnTo>
                  <a:pt x="114" y="525"/>
                </a:lnTo>
                <a:lnTo>
                  <a:pt x="111" y="510"/>
                </a:lnTo>
                <a:lnTo>
                  <a:pt x="108" y="495"/>
                </a:lnTo>
                <a:lnTo>
                  <a:pt x="107" y="479"/>
                </a:lnTo>
                <a:lnTo>
                  <a:pt x="106" y="463"/>
                </a:lnTo>
                <a:lnTo>
                  <a:pt x="256" y="463"/>
                </a:lnTo>
                <a:lnTo>
                  <a:pt x="258" y="479"/>
                </a:lnTo>
                <a:lnTo>
                  <a:pt x="261" y="495"/>
                </a:lnTo>
                <a:lnTo>
                  <a:pt x="265" y="510"/>
                </a:lnTo>
                <a:lnTo>
                  <a:pt x="272" y="524"/>
                </a:lnTo>
                <a:lnTo>
                  <a:pt x="279" y="538"/>
                </a:lnTo>
                <a:lnTo>
                  <a:pt x="288" y="551"/>
                </a:lnTo>
                <a:lnTo>
                  <a:pt x="296" y="563"/>
                </a:lnTo>
                <a:lnTo>
                  <a:pt x="307" y="575"/>
                </a:lnTo>
                <a:lnTo>
                  <a:pt x="319" y="585"/>
                </a:lnTo>
                <a:lnTo>
                  <a:pt x="330" y="594"/>
                </a:lnTo>
                <a:lnTo>
                  <a:pt x="344" y="603"/>
                </a:lnTo>
                <a:lnTo>
                  <a:pt x="357" y="610"/>
                </a:lnTo>
                <a:lnTo>
                  <a:pt x="372" y="617"/>
                </a:lnTo>
                <a:lnTo>
                  <a:pt x="387" y="621"/>
                </a:lnTo>
                <a:lnTo>
                  <a:pt x="403" y="624"/>
                </a:lnTo>
                <a:lnTo>
                  <a:pt x="419" y="626"/>
                </a:lnTo>
                <a:lnTo>
                  <a:pt x="419" y="776"/>
                </a:lnTo>
                <a:close/>
                <a:moveTo>
                  <a:pt x="837" y="433"/>
                </a:moveTo>
                <a:lnTo>
                  <a:pt x="793" y="433"/>
                </a:lnTo>
                <a:lnTo>
                  <a:pt x="791" y="416"/>
                </a:lnTo>
                <a:lnTo>
                  <a:pt x="789" y="399"/>
                </a:lnTo>
                <a:lnTo>
                  <a:pt x="786" y="381"/>
                </a:lnTo>
                <a:lnTo>
                  <a:pt x="783" y="365"/>
                </a:lnTo>
                <a:lnTo>
                  <a:pt x="779" y="349"/>
                </a:lnTo>
                <a:lnTo>
                  <a:pt x="773" y="333"/>
                </a:lnTo>
                <a:lnTo>
                  <a:pt x="768" y="317"/>
                </a:lnTo>
                <a:lnTo>
                  <a:pt x="762" y="302"/>
                </a:lnTo>
                <a:lnTo>
                  <a:pt x="754" y="287"/>
                </a:lnTo>
                <a:lnTo>
                  <a:pt x="747" y="272"/>
                </a:lnTo>
                <a:lnTo>
                  <a:pt x="738" y="259"/>
                </a:lnTo>
                <a:lnTo>
                  <a:pt x="729" y="245"/>
                </a:lnTo>
                <a:lnTo>
                  <a:pt x="720" y="232"/>
                </a:lnTo>
                <a:lnTo>
                  <a:pt x="709" y="219"/>
                </a:lnTo>
                <a:lnTo>
                  <a:pt x="698" y="206"/>
                </a:lnTo>
                <a:lnTo>
                  <a:pt x="688" y="194"/>
                </a:lnTo>
                <a:lnTo>
                  <a:pt x="676" y="184"/>
                </a:lnTo>
                <a:lnTo>
                  <a:pt x="663" y="173"/>
                </a:lnTo>
                <a:lnTo>
                  <a:pt x="650" y="162"/>
                </a:lnTo>
                <a:lnTo>
                  <a:pt x="637" y="153"/>
                </a:lnTo>
                <a:lnTo>
                  <a:pt x="624" y="144"/>
                </a:lnTo>
                <a:lnTo>
                  <a:pt x="610" y="136"/>
                </a:lnTo>
                <a:lnTo>
                  <a:pt x="595" y="128"/>
                </a:lnTo>
                <a:lnTo>
                  <a:pt x="580" y="121"/>
                </a:lnTo>
                <a:lnTo>
                  <a:pt x="565" y="114"/>
                </a:lnTo>
                <a:lnTo>
                  <a:pt x="549" y="109"/>
                </a:lnTo>
                <a:lnTo>
                  <a:pt x="533" y="103"/>
                </a:lnTo>
                <a:lnTo>
                  <a:pt x="517" y="99"/>
                </a:lnTo>
                <a:lnTo>
                  <a:pt x="500" y="96"/>
                </a:lnTo>
                <a:lnTo>
                  <a:pt x="483" y="93"/>
                </a:lnTo>
                <a:lnTo>
                  <a:pt x="466" y="91"/>
                </a:lnTo>
                <a:lnTo>
                  <a:pt x="449" y="90"/>
                </a:lnTo>
                <a:lnTo>
                  <a:pt x="449" y="15"/>
                </a:lnTo>
                <a:lnTo>
                  <a:pt x="448" y="12"/>
                </a:lnTo>
                <a:lnTo>
                  <a:pt x="448" y="9"/>
                </a:lnTo>
                <a:lnTo>
                  <a:pt x="446" y="6"/>
                </a:lnTo>
                <a:lnTo>
                  <a:pt x="445" y="4"/>
                </a:lnTo>
                <a:lnTo>
                  <a:pt x="442" y="2"/>
                </a:lnTo>
                <a:lnTo>
                  <a:pt x="440" y="1"/>
                </a:lnTo>
                <a:lnTo>
                  <a:pt x="436" y="0"/>
                </a:lnTo>
                <a:lnTo>
                  <a:pt x="434" y="0"/>
                </a:lnTo>
                <a:lnTo>
                  <a:pt x="431" y="0"/>
                </a:lnTo>
                <a:lnTo>
                  <a:pt x="428" y="1"/>
                </a:lnTo>
                <a:lnTo>
                  <a:pt x="426" y="2"/>
                </a:lnTo>
                <a:lnTo>
                  <a:pt x="423" y="4"/>
                </a:lnTo>
                <a:lnTo>
                  <a:pt x="421" y="6"/>
                </a:lnTo>
                <a:lnTo>
                  <a:pt x="420" y="9"/>
                </a:lnTo>
                <a:lnTo>
                  <a:pt x="419" y="12"/>
                </a:lnTo>
                <a:lnTo>
                  <a:pt x="419" y="15"/>
                </a:lnTo>
                <a:lnTo>
                  <a:pt x="419" y="90"/>
                </a:lnTo>
                <a:lnTo>
                  <a:pt x="401" y="91"/>
                </a:lnTo>
                <a:lnTo>
                  <a:pt x="384" y="93"/>
                </a:lnTo>
                <a:lnTo>
                  <a:pt x="368" y="96"/>
                </a:lnTo>
                <a:lnTo>
                  <a:pt x="351" y="99"/>
                </a:lnTo>
                <a:lnTo>
                  <a:pt x="335" y="103"/>
                </a:lnTo>
                <a:lnTo>
                  <a:pt x="319" y="109"/>
                </a:lnTo>
                <a:lnTo>
                  <a:pt x="304" y="114"/>
                </a:lnTo>
                <a:lnTo>
                  <a:pt x="288" y="121"/>
                </a:lnTo>
                <a:lnTo>
                  <a:pt x="273" y="128"/>
                </a:lnTo>
                <a:lnTo>
                  <a:pt x="259" y="136"/>
                </a:lnTo>
                <a:lnTo>
                  <a:pt x="244" y="144"/>
                </a:lnTo>
                <a:lnTo>
                  <a:pt x="231" y="153"/>
                </a:lnTo>
                <a:lnTo>
                  <a:pt x="217" y="162"/>
                </a:lnTo>
                <a:lnTo>
                  <a:pt x="204" y="173"/>
                </a:lnTo>
                <a:lnTo>
                  <a:pt x="192" y="184"/>
                </a:lnTo>
                <a:lnTo>
                  <a:pt x="181" y="194"/>
                </a:lnTo>
                <a:lnTo>
                  <a:pt x="169" y="206"/>
                </a:lnTo>
                <a:lnTo>
                  <a:pt x="158" y="219"/>
                </a:lnTo>
                <a:lnTo>
                  <a:pt x="149" y="232"/>
                </a:lnTo>
                <a:lnTo>
                  <a:pt x="139" y="245"/>
                </a:lnTo>
                <a:lnTo>
                  <a:pt x="129" y="259"/>
                </a:lnTo>
                <a:lnTo>
                  <a:pt x="121" y="272"/>
                </a:lnTo>
                <a:lnTo>
                  <a:pt x="113" y="287"/>
                </a:lnTo>
                <a:lnTo>
                  <a:pt x="106" y="302"/>
                </a:lnTo>
                <a:lnTo>
                  <a:pt x="99" y="317"/>
                </a:lnTo>
                <a:lnTo>
                  <a:pt x="94" y="333"/>
                </a:lnTo>
                <a:lnTo>
                  <a:pt x="89" y="349"/>
                </a:lnTo>
                <a:lnTo>
                  <a:pt x="84" y="365"/>
                </a:lnTo>
                <a:lnTo>
                  <a:pt x="81" y="381"/>
                </a:lnTo>
                <a:lnTo>
                  <a:pt x="79" y="399"/>
                </a:lnTo>
                <a:lnTo>
                  <a:pt x="77" y="416"/>
                </a:lnTo>
                <a:lnTo>
                  <a:pt x="76" y="433"/>
                </a:lnTo>
                <a:lnTo>
                  <a:pt x="15" y="433"/>
                </a:lnTo>
                <a:lnTo>
                  <a:pt x="13" y="434"/>
                </a:lnTo>
                <a:lnTo>
                  <a:pt x="10" y="434"/>
                </a:lnTo>
                <a:lnTo>
                  <a:pt x="7" y="436"/>
                </a:lnTo>
                <a:lnTo>
                  <a:pt x="5" y="437"/>
                </a:lnTo>
                <a:lnTo>
                  <a:pt x="3" y="439"/>
                </a:lnTo>
                <a:lnTo>
                  <a:pt x="2" y="442"/>
                </a:lnTo>
                <a:lnTo>
                  <a:pt x="1" y="445"/>
                </a:lnTo>
                <a:lnTo>
                  <a:pt x="0" y="448"/>
                </a:lnTo>
                <a:lnTo>
                  <a:pt x="1" y="451"/>
                </a:lnTo>
                <a:lnTo>
                  <a:pt x="2" y="454"/>
                </a:lnTo>
                <a:lnTo>
                  <a:pt x="3" y="456"/>
                </a:lnTo>
                <a:lnTo>
                  <a:pt x="5" y="458"/>
                </a:lnTo>
                <a:lnTo>
                  <a:pt x="7" y="461"/>
                </a:lnTo>
                <a:lnTo>
                  <a:pt x="10" y="462"/>
                </a:lnTo>
                <a:lnTo>
                  <a:pt x="13" y="463"/>
                </a:lnTo>
                <a:lnTo>
                  <a:pt x="15" y="463"/>
                </a:lnTo>
                <a:lnTo>
                  <a:pt x="76" y="463"/>
                </a:lnTo>
                <a:lnTo>
                  <a:pt x="77" y="480"/>
                </a:lnTo>
                <a:lnTo>
                  <a:pt x="79" y="497"/>
                </a:lnTo>
                <a:lnTo>
                  <a:pt x="81" y="514"/>
                </a:lnTo>
                <a:lnTo>
                  <a:pt x="84" y="531"/>
                </a:lnTo>
                <a:lnTo>
                  <a:pt x="89" y="547"/>
                </a:lnTo>
                <a:lnTo>
                  <a:pt x="94" y="563"/>
                </a:lnTo>
                <a:lnTo>
                  <a:pt x="99" y="578"/>
                </a:lnTo>
                <a:lnTo>
                  <a:pt x="106" y="594"/>
                </a:lnTo>
                <a:lnTo>
                  <a:pt x="113" y="609"/>
                </a:lnTo>
                <a:lnTo>
                  <a:pt x="121" y="623"/>
                </a:lnTo>
                <a:lnTo>
                  <a:pt x="129" y="637"/>
                </a:lnTo>
                <a:lnTo>
                  <a:pt x="139" y="651"/>
                </a:lnTo>
                <a:lnTo>
                  <a:pt x="149" y="665"/>
                </a:lnTo>
                <a:lnTo>
                  <a:pt x="158" y="678"/>
                </a:lnTo>
                <a:lnTo>
                  <a:pt x="169" y="689"/>
                </a:lnTo>
                <a:lnTo>
                  <a:pt x="181" y="701"/>
                </a:lnTo>
                <a:lnTo>
                  <a:pt x="192" y="713"/>
                </a:lnTo>
                <a:lnTo>
                  <a:pt x="204" y="724"/>
                </a:lnTo>
                <a:lnTo>
                  <a:pt x="217" y="733"/>
                </a:lnTo>
                <a:lnTo>
                  <a:pt x="231" y="743"/>
                </a:lnTo>
                <a:lnTo>
                  <a:pt x="244" y="753"/>
                </a:lnTo>
                <a:lnTo>
                  <a:pt x="259" y="761"/>
                </a:lnTo>
                <a:lnTo>
                  <a:pt x="273" y="769"/>
                </a:lnTo>
                <a:lnTo>
                  <a:pt x="288" y="775"/>
                </a:lnTo>
                <a:lnTo>
                  <a:pt x="304" y="781"/>
                </a:lnTo>
                <a:lnTo>
                  <a:pt x="319" y="788"/>
                </a:lnTo>
                <a:lnTo>
                  <a:pt x="335" y="792"/>
                </a:lnTo>
                <a:lnTo>
                  <a:pt x="351" y="796"/>
                </a:lnTo>
                <a:lnTo>
                  <a:pt x="368" y="801"/>
                </a:lnTo>
                <a:lnTo>
                  <a:pt x="384" y="803"/>
                </a:lnTo>
                <a:lnTo>
                  <a:pt x="401" y="805"/>
                </a:lnTo>
                <a:lnTo>
                  <a:pt x="419" y="806"/>
                </a:lnTo>
                <a:lnTo>
                  <a:pt x="419" y="866"/>
                </a:lnTo>
                <a:lnTo>
                  <a:pt x="419" y="869"/>
                </a:lnTo>
                <a:lnTo>
                  <a:pt x="420" y="872"/>
                </a:lnTo>
                <a:lnTo>
                  <a:pt x="421" y="874"/>
                </a:lnTo>
                <a:lnTo>
                  <a:pt x="423" y="877"/>
                </a:lnTo>
                <a:lnTo>
                  <a:pt x="426" y="879"/>
                </a:lnTo>
                <a:lnTo>
                  <a:pt x="428" y="880"/>
                </a:lnTo>
                <a:lnTo>
                  <a:pt x="431" y="881"/>
                </a:lnTo>
                <a:lnTo>
                  <a:pt x="434" y="881"/>
                </a:lnTo>
                <a:lnTo>
                  <a:pt x="436" y="881"/>
                </a:lnTo>
                <a:lnTo>
                  <a:pt x="440" y="880"/>
                </a:lnTo>
                <a:lnTo>
                  <a:pt x="442" y="879"/>
                </a:lnTo>
                <a:lnTo>
                  <a:pt x="445" y="877"/>
                </a:lnTo>
                <a:lnTo>
                  <a:pt x="446" y="874"/>
                </a:lnTo>
                <a:lnTo>
                  <a:pt x="448" y="872"/>
                </a:lnTo>
                <a:lnTo>
                  <a:pt x="448" y="869"/>
                </a:lnTo>
                <a:lnTo>
                  <a:pt x="449" y="866"/>
                </a:lnTo>
                <a:lnTo>
                  <a:pt x="449" y="806"/>
                </a:lnTo>
                <a:lnTo>
                  <a:pt x="466" y="805"/>
                </a:lnTo>
                <a:lnTo>
                  <a:pt x="483" y="803"/>
                </a:lnTo>
                <a:lnTo>
                  <a:pt x="500" y="801"/>
                </a:lnTo>
                <a:lnTo>
                  <a:pt x="517" y="796"/>
                </a:lnTo>
                <a:lnTo>
                  <a:pt x="533" y="792"/>
                </a:lnTo>
                <a:lnTo>
                  <a:pt x="549" y="788"/>
                </a:lnTo>
                <a:lnTo>
                  <a:pt x="565" y="781"/>
                </a:lnTo>
                <a:lnTo>
                  <a:pt x="580" y="775"/>
                </a:lnTo>
                <a:lnTo>
                  <a:pt x="595" y="769"/>
                </a:lnTo>
                <a:lnTo>
                  <a:pt x="610" y="761"/>
                </a:lnTo>
                <a:lnTo>
                  <a:pt x="624" y="753"/>
                </a:lnTo>
                <a:lnTo>
                  <a:pt x="637" y="743"/>
                </a:lnTo>
                <a:lnTo>
                  <a:pt x="650" y="733"/>
                </a:lnTo>
                <a:lnTo>
                  <a:pt x="663" y="724"/>
                </a:lnTo>
                <a:lnTo>
                  <a:pt x="676" y="713"/>
                </a:lnTo>
                <a:lnTo>
                  <a:pt x="688" y="701"/>
                </a:lnTo>
                <a:lnTo>
                  <a:pt x="698" y="689"/>
                </a:lnTo>
                <a:lnTo>
                  <a:pt x="709" y="678"/>
                </a:lnTo>
                <a:lnTo>
                  <a:pt x="720" y="665"/>
                </a:lnTo>
                <a:lnTo>
                  <a:pt x="729" y="651"/>
                </a:lnTo>
                <a:lnTo>
                  <a:pt x="738" y="637"/>
                </a:lnTo>
                <a:lnTo>
                  <a:pt x="747" y="623"/>
                </a:lnTo>
                <a:lnTo>
                  <a:pt x="754" y="609"/>
                </a:lnTo>
                <a:lnTo>
                  <a:pt x="762" y="594"/>
                </a:lnTo>
                <a:lnTo>
                  <a:pt x="768" y="578"/>
                </a:lnTo>
                <a:lnTo>
                  <a:pt x="773" y="563"/>
                </a:lnTo>
                <a:lnTo>
                  <a:pt x="779" y="547"/>
                </a:lnTo>
                <a:lnTo>
                  <a:pt x="783" y="531"/>
                </a:lnTo>
                <a:lnTo>
                  <a:pt x="786" y="514"/>
                </a:lnTo>
                <a:lnTo>
                  <a:pt x="789" y="497"/>
                </a:lnTo>
                <a:lnTo>
                  <a:pt x="791" y="480"/>
                </a:lnTo>
                <a:lnTo>
                  <a:pt x="793" y="463"/>
                </a:lnTo>
                <a:lnTo>
                  <a:pt x="837" y="463"/>
                </a:lnTo>
                <a:lnTo>
                  <a:pt x="841" y="463"/>
                </a:lnTo>
                <a:lnTo>
                  <a:pt x="843" y="462"/>
                </a:lnTo>
                <a:lnTo>
                  <a:pt x="846" y="461"/>
                </a:lnTo>
                <a:lnTo>
                  <a:pt x="848" y="458"/>
                </a:lnTo>
                <a:lnTo>
                  <a:pt x="849" y="456"/>
                </a:lnTo>
                <a:lnTo>
                  <a:pt x="851" y="454"/>
                </a:lnTo>
                <a:lnTo>
                  <a:pt x="852" y="451"/>
                </a:lnTo>
                <a:lnTo>
                  <a:pt x="852" y="448"/>
                </a:lnTo>
                <a:lnTo>
                  <a:pt x="852" y="445"/>
                </a:lnTo>
                <a:lnTo>
                  <a:pt x="851" y="442"/>
                </a:lnTo>
                <a:lnTo>
                  <a:pt x="849" y="439"/>
                </a:lnTo>
                <a:lnTo>
                  <a:pt x="848" y="437"/>
                </a:lnTo>
                <a:lnTo>
                  <a:pt x="846" y="436"/>
                </a:lnTo>
                <a:lnTo>
                  <a:pt x="843" y="434"/>
                </a:lnTo>
                <a:lnTo>
                  <a:pt x="841" y="434"/>
                </a:lnTo>
                <a:lnTo>
                  <a:pt x="837" y="43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84D3D5B-DD49-03C4-8E92-4122539A4D4C}"/>
              </a:ext>
            </a:extLst>
          </p:cNvPr>
          <p:cNvGrpSpPr/>
          <p:nvPr/>
        </p:nvGrpSpPr>
        <p:grpSpPr>
          <a:xfrm>
            <a:off x="5882352" y="1701544"/>
            <a:ext cx="419585" cy="609987"/>
            <a:chOff x="7662863" y="3621088"/>
            <a:chExt cx="188912" cy="274638"/>
          </a:xfrm>
          <a:solidFill>
            <a:schemeClr val="bg1">
              <a:lumMod val="95000"/>
            </a:schemeClr>
          </a:solidFill>
        </p:grpSpPr>
        <p:sp>
          <p:nvSpPr>
            <p:cNvPr id="33" name="Freeform 171">
              <a:extLst>
                <a:ext uri="{FF2B5EF4-FFF2-40B4-BE49-F238E27FC236}">
                  <a16:creationId xmlns:a16="http://schemas.microsoft.com/office/drawing/2014/main" id="{545C2733-D553-E362-93E1-13AEEA9806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62863" y="3621088"/>
              <a:ext cx="188912" cy="274638"/>
            </a:xfrm>
            <a:custGeom>
              <a:avLst/>
              <a:gdLst>
                <a:gd name="T0" fmla="*/ 244 w 598"/>
                <a:gd name="T1" fmla="*/ 831 h 866"/>
                <a:gd name="T2" fmla="*/ 182 w 598"/>
                <a:gd name="T3" fmla="*/ 809 h 866"/>
                <a:gd name="T4" fmla="*/ 128 w 598"/>
                <a:gd name="T5" fmla="*/ 775 h 866"/>
                <a:gd name="T6" fmla="*/ 84 w 598"/>
                <a:gd name="T7" fmla="*/ 728 h 866"/>
                <a:gd name="T8" fmla="*/ 51 w 598"/>
                <a:gd name="T9" fmla="*/ 671 h 866"/>
                <a:gd name="T10" fmla="*/ 34 w 598"/>
                <a:gd name="T11" fmla="*/ 608 h 866"/>
                <a:gd name="T12" fmla="*/ 32 w 598"/>
                <a:gd name="T13" fmla="*/ 540 h 866"/>
                <a:gd name="T14" fmla="*/ 46 w 598"/>
                <a:gd name="T15" fmla="*/ 475 h 866"/>
                <a:gd name="T16" fmla="*/ 76 w 598"/>
                <a:gd name="T17" fmla="*/ 417 h 866"/>
                <a:gd name="T18" fmla="*/ 118 w 598"/>
                <a:gd name="T19" fmla="*/ 368 h 866"/>
                <a:gd name="T20" fmla="*/ 171 w 598"/>
                <a:gd name="T21" fmla="*/ 330 h 866"/>
                <a:gd name="T22" fmla="*/ 232 w 598"/>
                <a:gd name="T23" fmla="*/ 307 h 866"/>
                <a:gd name="T24" fmla="*/ 299 w 598"/>
                <a:gd name="T25" fmla="*/ 298 h 866"/>
                <a:gd name="T26" fmla="*/ 366 w 598"/>
                <a:gd name="T27" fmla="*/ 307 h 866"/>
                <a:gd name="T28" fmla="*/ 427 w 598"/>
                <a:gd name="T29" fmla="*/ 330 h 866"/>
                <a:gd name="T30" fmla="*/ 480 w 598"/>
                <a:gd name="T31" fmla="*/ 368 h 866"/>
                <a:gd name="T32" fmla="*/ 522 w 598"/>
                <a:gd name="T33" fmla="*/ 417 h 866"/>
                <a:gd name="T34" fmla="*/ 551 w 598"/>
                <a:gd name="T35" fmla="*/ 475 h 866"/>
                <a:gd name="T36" fmla="*/ 566 w 598"/>
                <a:gd name="T37" fmla="*/ 540 h 866"/>
                <a:gd name="T38" fmla="*/ 565 w 598"/>
                <a:gd name="T39" fmla="*/ 608 h 866"/>
                <a:gd name="T40" fmla="*/ 547 w 598"/>
                <a:gd name="T41" fmla="*/ 671 h 866"/>
                <a:gd name="T42" fmla="*/ 515 w 598"/>
                <a:gd name="T43" fmla="*/ 728 h 866"/>
                <a:gd name="T44" fmla="*/ 470 w 598"/>
                <a:gd name="T45" fmla="*/ 775 h 866"/>
                <a:gd name="T46" fmla="*/ 416 w 598"/>
                <a:gd name="T47" fmla="*/ 809 h 866"/>
                <a:gd name="T48" fmla="*/ 353 w 598"/>
                <a:gd name="T49" fmla="*/ 831 h 866"/>
                <a:gd name="T50" fmla="*/ 299 w 598"/>
                <a:gd name="T51" fmla="*/ 836 h 866"/>
                <a:gd name="T52" fmla="*/ 366 w 598"/>
                <a:gd name="T53" fmla="*/ 41 h 866"/>
                <a:gd name="T54" fmla="*/ 428 w 598"/>
                <a:gd name="T55" fmla="*/ 81 h 866"/>
                <a:gd name="T56" fmla="*/ 460 w 598"/>
                <a:gd name="T57" fmla="*/ 146 h 866"/>
                <a:gd name="T58" fmla="*/ 426 w 598"/>
                <a:gd name="T59" fmla="*/ 297 h 866"/>
                <a:gd name="T60" fmla="*/ 321 w 598"/>
                <a:gd name="T61" fmla="*/ 269 h 866"/>
                <a:gd name="T62" fmla="*/ 212 w 598"/>
                <a:gd name="T63" fmla="*/ 281 h 866"/>
                <a:gd name="T64" fmla="*/ 134 w 598"/>
                <a:gd name="T65" fmla="*/ 180 h 866"/>
                <a:gd name="T66" fmla="*/ 153 w 598"/>
                <a:gd name="T67" fmla="*/ 112 h 866"/>
                <a:gd name="T68" fmla="*/ 203 w 598"/>
                <a:gd name="T69" fmla="*/ 58 h 866"/>
                <a:gd name="T70" fmla="*/ 281 w 598"/>
                <a:gd name="T71" fmla="*/ 30 h 866"/>
                <a:gd name="T72" fmla="*/ 493 w 598"/>
                <a:gd name="T73" fmla="*/ 159 h 866"/>
                <a:gd name="T74" fmla="*/ 462 w 598"/>
                <a:gd name="T75" fmla="*/ 76 h 866"/>
                <a:gd name="T76" fmla="*/ 395 w 598"/>
                <a:gd name="T77" fmla="*/ 20 h 866"/>
                <a:gd name="T78" fmla="*/ 299 w 598"/>
                <a:gd name="T79" fmla="*/ 0 h 866"/>
                <a:gd name="T80" fmla="*/ 208 w 598"/>
                <a:gd name="T81" fmla="*/ 20 h 866"/>
                <a:gd name="T82" fmla="*/ 141 w 598"/>
                <a:gd name="T83" fmla="*/ 77 h 866"/>
                <a:gd name="T84" fmla="*/ 106 w 598"/>
                <a:gd name="T85" fmla="*/ 160 h 866"/>
                <a:gd name="T86" fmla="*/ 71 w 598"/>
                <a:gd name="T87" fmla="*/ 374 h 866"/>
                <a:gd name="T88" fmla="*/ 28 w 598"/>
                <a:gd name="T89" fmla="*/ 440 h 866"/>
                <a:gd name="T90" fmla="*/ 5 w 598"/>
                <a:gd name="T91" fmla="*/ 517 h 866"/>
                <a:gd name="T92" fmla="*/ 2 w 598"/>
                <a:gd name="T93" fmla="*/ 598 h 866"/>
                <a:gd name="T94" fmla="*/ 19 w 598"/>
                <a:gd name="T95" fmla="*/ 670 h 866"/>
                <a:gd name="T96" fmla="*/ 51 w 598"/>
                <a:gd name="T97" fmla="*/ 735 h 866"/>
                <a:gd name="T98" fmla="*/ 98 w 598"/>
                <a:gd name="T99" fmla="*/ 788 h 866"/>
                <a:gd name="T100" fmla="*/ 157 w 598"/>
                <a:gd name="T101" fmla="*/ 830 h 866"/>
                <a:gd name="T102" fmla="*/ 224 w 598"/>
                <a:gd name="T103" fmla="*/ 856 h 866"/>
                <a:gd name="T104" fmla="*/ 299 w 598"/>
                <a:gd name="T105" fmla="*/ 866 h 866"/>
                <a:gd name="T106" fmla="*/ 374 w 598"/>
                <a:gd name="T107" fmla="*/ 856 h 866"/>
                <a:gd name="T108" fmla="*/ 441 w 598"/>
                <a:gd name="T109" fmla="*/ 830 h 866"/>
                <a:gd name="T110" fmla="*/ 500 w 598"/>
                <a:gd name="T111" fmla="*/ 788 h 866"/>
                <a:gd name="T112" fmla="*/ 547 w 598"/>
                <a:gd name="T113" fmla="*/ 735 h 866"/>
                <a:gd name="T114" fmla="*/ 580 w 598"/>
                <a:gd name="T115" fmla="*/ 670 h 866"/>
                <a:gd name="T116" fmla="*/ 596 w 598"/>
                <a:gd name="T117" fmla="*/ 598 h 866"/>
                <a:gd name="T118" fmla="*/ 594 w 598"/>
                <a:gd name="T119" fmla="*/ 517 h 866"/>
                <a:gd name="T120" fmla="*/ 570 w 598"/>
                <a:gd name="T121" fmla="*/ 440 h 866"/>
                <a:gd name="T122" fmla="*/ 527 w 598"/>
                <a:gd name="T123" fmla="*/ 374 h 8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98" h="866">
                  <a:moveTo>
                    <a:pt x="299" y="836"/>
                  </a:moveTo>
                  <a:lnTo>
                    <a:pt x="285" y="836"/>
                  </a:lnTo>
                  <a:lnTo>
                    <a:pt x="271" y="835"/>
                  </a:lnTo>
                  <a:lnTo>
                    <a:pt x="258" y="833"/>
                  </a:lnTo>
                  <a:lnTo>
                    <a:pt x="244" y="831"/>
                  </a:lnTo>
                  <a:lnTo>
                    <a:pt x="232" y="828"/>
                  </a:lnTo>
                  <a:lnTo>
                    <a:pt x="219" y="824"/>
                  </a:lnTo>
                  <a:lnTo>
                    <a:pt x="207" y="820"/>
                  </a:lnTo>
                  <a:lnTo>
                    <a:pt x="194" y="815"/>
                  </a:lnTo>
                  <a:lnTo>
                    <a:pt x="182" y="809"/>
                  </a:lnTo>
                  <a:lnTo>
                    <a:pt x="171" y="804"/>
                  </a:lnTo>
                  <a:lnTo>
                    <a:pt x="160" y="798"/>
                  </a:lnTo>
                  <a:lnTo>
                    <a:pt x="149" y="790"/>
                  </a:lnTo>
                  <a:lnTo>
                    <a:pt x="138" y="783"/>
                  </a:lnTo>
                  <a:lnTo>
                    <a:pt x="128" y="775"/>
                  </a:lnTo>
                  <a:lnTo>
                    <a:pt x="118" y="767"/>
                  </a:lnTo>
                  <a:lnTo>
                    <a:pt x="109" y="757"/>
                  </a:lnTo>
                  <a:lnTo>
                    <a:pt x="100" y="748"/>
                  </a:lnTo>
                  <a:lnTo>
                    <a:pt x="91" y="738"/>
                  </a:lnTo>
                  <a:lnTo>
                    <a:pt x="84" y="728"/>
                  </a:lnTo>
                  <a:lnTo>
                    <a:pt x="76" y="717"/>
                  </a:lnTo>
                  <a:lnTo>
                    <a:pt x="69" y="707"/>
                  </a:lnTo>
                  <a:lnTo>
                    <a:pt x="63" y="695"/>
                  </a:lnTo>
                  <a:lnTo>
                    <a:pt x="56" y="683"/>
                  </a:lnTo>
                  <a:lnTo>
                    <a:pt x="51" y="671"/>
                  </a:lnTo>
                  <a:lnTo>
                    <a:pt x="46" y="660"/>
                  </a:lnTo>
                  <a:lnTo>
                    <a:pt x="42" y="647"/>
                  </a:lnTo>
                  <a:lnTo>
                    <a:pt x="39" y="634"/>
                  </a:lnTo>
                  <a:lnTo>
                    <a:pt x="36" y="621"/>
                  </a:lnTo>
                  <a:lnTo>
                    <a:pt x="34" y="608"/>
                  </a:lnTo>
                  <a:lnTo>
                    <a:pt x="32" y="594"/>
                  </a:lnTo>
                  <a:lnTo>
                    <a:pt x="30" y="582"/>
                  </a:lnTo>
                  <a:lnTo>
                    <a:pt x="30" y="568"/>
                  </a:lnTo>
                  <a:lnTo>
                    <a:pt x="30" y="554"/>
                  </a:lnTo>
                  <a:lnTo>
                    <a:pt x="32" y="540"/>
                  </a:lnTo>
                  <a:lnTo>
                    <a:pt x="34" y="526"/>
                  </a:lnTo>
                  <a:lnTo>
                    <a:pt x="36" y="513"/>
                  </a:lnTo>
                  <a:lnTo>
                    <a:pt x="39" y="500"/>
                  </a:lnTo>
                  <a:lnTo>
                    <a:pt x="42" y="488"/>
                  </a:lnTo>
                  <a:lnTo>
                    <a:pt x="46" y="475"/>
                  </a:lnTo>
                  <a:lnTo>
                    <a:pt x="51" y="463"/>
                  </a:lnTo>
                  <a:lnTo>
                    <a:pt x="56" y="451"/>
                  </a:lnTo>
                  <a:lnTo>
                    <a:pt x="63" y="439"/>
                  </a:lnTo>
                  <a:lnTo>
                    <a:pt x="69" y="428"/>
                  </a:lnTo>
                  <a:lnTo>
                    <a:pt x="76" y="417"/>
                  </a:lnTo>
                  <a:lnTo>
                    <a:pt x="84" y="406"/>
                  </a:lnTo>
                  <a:lnTo>
                    <a:pt x="91" y="397"/>
                  </a:lnTo>
                  <a:lnTo>
                    <a:pt x="100" y="387"/>
                  </a:lnTo>
                  <a:lnTo>
                    <a:pt x="109" y="377"/>
                  </a:lnTo>
                  <a:lnTo>
                    <a:pt x="118" y="368"/>
                  </a:lnTo>
                  <a:lnTo>
                    <a:pt x="128" y="360"/>
                  </a:lnTo>
                  <a:lnTo>
                    <a:pt x="138" y="352"/>
                  </a:lnTo>
                  <a:lnTo>
                    <a:pt x="149" y="344"/>
                  </a:lnTo>
                  <a:lnTo>
                    <a:pt x="160" y="338"/>
                  </a:lnTo>
                  <a:lnTo>
                    <a:pt x="171" y="330"/>
                  </a:lnTo>
                  <a:lnTo>
                    <a:pt x="182" y="325"/>
                  </a:lnTo>
                  <a:lnTo>
                    <a:pt x="194" y="320"/>
                  </a:lnTo>
                  <a:lnTo>
                    <a:pt x="207" y="314"/>
                  </a:lnTo>
                  <a:lnTo>
                    <a:pt x="219" y="310"/>
                  </a:lnTo>
                  <a:lnTo>
                    <a:pt x="232" y="307"/>
                  </a:lnTo>
                  <a:lnTo>
                    <a:pt x="244" y="304"/>
                  </a:lnTo>
                  <a:lnTo>
                    <a:pt x="258" y="301"/>
                  </a:lnTo>
                  <a:lnTo>
                    <a:pt x="271" y="299"/>
                  </a:lnTo>
                  <a:lnTo>
                    <a:pt x="285" y="298"/>
                  </a:lnTo>
                  <a:lnTo>
                    <a:pt x="299" y="298"/>
                  </a:lnTo>
                  <a:lnTo>
                    <a:pt x="313" y="298"/>
                  </a:lnTo>
                  <a:lnTo>
                    <a:pt x="327" y="299"/>
                  </a:lnTo>
                  <a:lnTo>
                    <a:pt x="340" y="301"/>
                  </a:lnTo>
                  <a:lnTo>
                    <a:pt x="353" y="304"/>
                  </a:lnTo>
                  <a:lnTo>
                    <a:pt x="366" y="307"/>
                  </a:lnTo>
                  <a:lnTo>
                    <a:pt x="379" y="310"/>
                  </a:lnTo>
                  <a:lnTo>
                    <a:pt x="391" y="314"/>
                  </a:lnTo>
                  <a:lnTo>
                    <a:pt x="404" y="320"/>
                  </a:lnTo>
                  <a:lnTo>
                    <a:pt x="416" y="325"/>
                  </a:lnTo>
                  <a:lnTo>
                    <a:pt x="427" y="330"/>
                  </a:lnTo>
                  <a:lnTo>
                    <a:pt x="438" y="338"/>
                  </a:lnTo>
                  <a:lnTo>
                    <a:pt x="450" y="344"/>
                  </a:lnTo>
                  <a:lnTo>
                    <a:pt x="459" y="352"/>
                  </a:lnTo>
                  <a:lnTo>
                    <a:pt x="470" y="360"/>
                  </a:lnTo>
                  <a:lnTo>
                    <a:pt x="480" y="368"/>
                  </a:lnTo>
                  <a:lnTo>
                    <a:pt x="489" y="377"/>
                  </a:lnTo>
                  <a:lnTo>
                    <a:pt x="498" y="387"/>
                  </a:lnTo>
                  <a:lnTo>
                    <a:pt x="506" y="397"/>
                  </a:lnTo>
                  <a:lnTo>
                    <a:pt x="515" y="406"/>
                  </a:lnTo>
                  <a:lnTo>
                    <a:pt x="522" y="417"/>
                  </a:lnTo>
                  <a:lnTo>
                    <a:pt x="529" y="428"/>
                  </a:lnTo>
                  <a:lnTo>
                    <a:pt x="535" y="439"/>
                  </a:lnTo>
                  <a:lnTo>
                    <a:pt x="542" y="451"/>
                  </a:lnTo>
                  <a:lnTo>
                    <a:pt x="547" y="463"/>
                  </a:lnTo>
                  <a:lnTo>
                    <a:pt x="551" y="475"/>
                  </a:lnTo>
                  <a:lnTo>
                    <a:pt x="556" y="488"/>
                  </a:lnTo>
                  <a:lnTo>
                    <a:pt x="560" y="500"/>
                  </a:lnTo>
                  <a:lnTo>
                    <a:pt x="562" y="513"/>
                  </a:lnTo>
                  <a:lnTo>
                    <a:pt x="565" y="526"/>
                  </a:lnTo>
                  <a:lnTo>
                    <a:pt x="566" y="540"/>
                  </a:lnTo>
                  <a:lnTo>
                    <a:pt x="567" y="554"/>
                  </a:lnTo>
                  <a:lnTo>
                    <a:pt x="568" y="568"/>
                  </a:lnTo>
                  <a:lnTo>
                    <a:pt x="567" y="582"/>
                  </a:lnTo>
                  <a:lnTo>
                    <a:pt x="566" y="594"/>
                  </a:lnTo>
                  <a:lnTo>
                    <a:pt x="565" y="608"/>
                  </a:lnTo>
                  <a:lnTo>
                    <a:pt x="562" y="621"/>
                  </a:lnTo>
                  <a:lnTo>
                    <a:pt x="560" y="634"/>
                  </a:lnTo>
                  <a:lnTo>
                    <a:pt x="556" y="647"/>
                  </a:lnTo>
                  <a:lnTo>
                    <a:pt x="551" y="660"/>
                  </a:lnTo>
                  <a:lnTo>
                    <a:pt x="547" y="671"/>
                  </a:lnTo>
                  <a:lnTo>
                    <a:pt x="542" y="684"/>
                  </a:lnTo>
                  <a:lnTo>
                    <a:pt x="535" y="695"/>
                  </a:lnTo>
                  <a:lnTo>
                    <a:pt x="529" y="707"/>
                  </a:lnTo>
                  <a:lnTo>
                    <a:pt x="522" y="717"/>
                  </a:lnTo>
                  <a:lnTo>
                    <a:pt x="515" y="728"/>
                  </a:lnTo>
                  <a:lnTo>
                    <a:pt x="506" y="738"/>
                  </a:lnTo>
                  <a:lnTo>
                    <a:pt x="498" y="748"/>
                  </a:lnTo>
                  <a:lnTo>
                    <a:pt x="489" y="757"/>
                  </a:lnTo>
                  <a:lnTo>
                    <a:pt x="480" y="767"/>
                  </a:lnTo>
                  <a:lnTo>
                    <a:pt x="470" y="775"/>
                  </a:lnTo>
                  <a:lnTo>
                    <a:pt x="459" y="783"/>
                  </a:lnTo>
                  <a:lnTo>
                    <a:pt x="450" y="790"/>
                  </a:lnTo>
                  <a:lnTo>
                    <a:pt x="438" y="798"/>
                  </a:lnTo>
                  <a:lnTo>
                    <a:pt x="427" y="804"/>
                  </a:lnTo>
                  <a:lnTo>
                    <a:pt x="416" y="809"/>
                  </a:lnTo>
                  <a:lnTo>
                    <a:pt x="404" y="815"/>
                  </a:lnTo>
                  <a:lnTo>
                    <a:pt x="391" y="820"/>
                  </a:lnTo>
                  <a:lnTo>
                    <a:pt x="379" y="824"/>
                  </a:lnTo>
                  <a:lnTo>
                    <a:pt x="366" y="828"/>
                  </a:lnTo>
                  <a:lnTo>
                    <a:pt x="353" y="831"/>
                  </a:lnTo>
                  <a:lnTo>
                    <a:pt x="340" y="833"/>
                  </a:lnTo>
                  <a:lnTo>
                    <a:pt x="327" y="835"/>
                  </a:lnTo>
                  <a:lnTo>
                    <a:pt x="313" y="836"/>
                  </a:lnTo>
                  <a:lnTo>
                    <a:pt x="299" y="836"/>
                  </a:lnTo>
                  <a:lnTo>
                    <a:pt x="299" y="836"/>
                  </a:lnTo>
                  <a:close/>
                  <a:moveTo>
                    <a:pt x="299" y="30"/>
                  </a:moveTo>
                  <a:lnTo>
                    <a:pt x="317" y="30"/>
                  </a:lnTo>
                  <a:lnTo>
                    <a:pt x="334" y="32"/>
                  </a:lnTo>
                  <a:lnTo>
                    <a:pt x="350" y="35"/>
                  </a:lnTo>
                  <a:lnTo>
                    <a:pt x="366" y="41"/>
                  </a:lnTo>
                  <a:lnTo>
                    <a:pt x="380" y="46"/>
                  </a:lnTo>
                  <a:lnTo>
                    <a:pt x="394" y="53"/>
                  </a:lnTo>
                  <a:lnTo>
                    <a:pt x="407" y="61"/>
                  </a:lnTo>
                  <a:lnTo>
                    <a:pt x="418" y="70"/>
                  </a:lnTo>
                  <a:lnTo>
                    <a:pt x="428" y="81"/>
                  </a:lnTo>
                  <a:lnTo>
                    <a:pt x="437" y="92"/>
                  </a:lnTo>
                  <a:lnTo>
                    <a:pt x="445" y="105"/>
                  </a:lnTo>
                  <a:lnTo>
                    <a:pt x="452" y="118"/>
                  </a:lnTo>
                  <a:lnTo>
                    <a:pt x="456" y="131"/>
                  </a:lnTo>
                  <a:lnTo>
                    <a:pt x="460" y="146"/>
                  </a:lnTo>
                  <a:lnTo>
                    <a:pt x="463" y="162"/>
                  </a:lnTo>
                  <a:lnTo>
                    <a:pt x="464" y="178"/>
                  </a:lnTo>
                  <a:lnTo>
                    <a:pt x="464" y="317"/>
                  </a:lnTo>
                  <a:lnTo>
                    <a:pt x="445" y="307"/>
                  </a:lnTo>
                  <a:lnTo>
                    <a:pt x="426" y="297"/>
                  </a:lnTo>
                  <a:lnTo>
                    <a:pt x="407" y="289"/>
                  </a:lnTo>
                  <a:lnTo>
                    <a:pt x="387" y="281"/>
                  </a:lnTo>
                  <a:lnTo>
                    <a:pt x="365" y="276"/>
                  </a:lnTo>
                  <a:lnTo>
                    <a:pt x="344" y="272"/>
                  </a:lnTo>
                  <a:lnTo>
                    <a:pt x="321" y="269"/>
                  </a:lnTo>
                  <a:lnTo>
                    <a:pt x="299" y="268"/>
                  </a:lnTo>
                  <a:lnTo>
                    <a:pt x="276" y="269"/>
                  </a:lnTo>
                  <a:lnTo>
                    <a:pt x="254" y="272"/>
                  </a:lnTo>
                  <a:lnTo>
                    <a:pt x="233" y="276"/>
                  </a:lnTo>
                  <a:lnTo>
                    <a:pt x="212" y="281"/>
                  </a:lnTo>
                  <a:lnTo>
                    <a:pt x="191" y="289"/>
                  </a:lnTo>
                  <a:lnTo>
                    <a:pt x="172" y="297"/>
                  </a:lnTo>
                  <a:lnTo>
                    <a:pt x="152" y="307"/>
                  </a:lnTo>
                  <a:lnTo>
                    <a:pt x="134" y="317"/>
                  </a:lnTo>
                  <a:lnTo>
                    <a:pt x="134" y="180"/>
                  </a:lnTo>
                  <a:lnTo>
                    <a:pt x="136" y="166"/>
                  </a:lnTo>
                  <a:lnTo>
                    <a:pt x="138" y="152"/>
                  </a:lnTo>
                  <a:lnTo>
                    <a:pt x="143" y="138"/>
                  </a:lnTo>
                  <a:lnTo>
                    <a:pt x="147" y="125"/>
                  </a:lnTo>
                  <a:lnTo>
                    <a:pt x="153" y="112"/>
                  </a:lnTo>
                  <a:lnTo>
                    <a:pt x="161" y="99"/>
                  </a:lnTo>
                  <a:lnTo>
                    <a:pt x="169" y="88"/>
                  </a:lnTo>
                  <a:lnTo>
                    <a:pt x="180" y="77"/>
                  </a:lnTo>
                  <a:lnTo>
                    <a:pt x="191" y="66"/>
                  </a:lnTo>
                  <a:lnTo>
                    <a:pt x="203" y="58"/>
                  </a:lnTo>
                  <a:lnTo>
                    <a:pt x="217" y="49"/>
                  </a:lnTo>
                  <a:lnTo>
                    <a:pt x="230" y="43"/>
                  </a:lnTo>
                  <a:lnTo>
                    <a:pt x="247" y="37"/>
                  </a:lnTo>
                  <a:lnTo>
                    <a:pt x="263" y="33"/>
                  </a:lnTo>
                  <a:lnTo>
                    <a:pt x="281" y="30"/>
                  </a:lnTo>
                  <a:lnTo>
                    <a:pt x="299" y="30"/>
                  </a:lnTo>
                  <a:lnTo>
                    <a:pt x="299" y="30"/>
                  </a:lnTo>
                  <a:close/>
                  <a:moveTo>
                    <a:pt x="494" y="341"/>
                  </a:moveTo>
                  <a:lnTo>
                    <a:pt x="494" y="178"/>
                  </a:lnTo>
                  <a:lnTo>
                    <a:pt x="493" y="159"/>
                  </a:lnTo>
                  <a:lnTo>
                    <a:pt x="489" y="141"/>
                  </a:lnTo>
                  <a:lnTo>
                    <a:pt x="485" y="123"/>
                  </a:lnTo>
                  <a:lnTo>
                    <a:pt x="479" y="106"/>
                  </a:lnTo>
                  <a:lnTo>
                    <a:pt x="471" y="91"/>
                  </a:lnTo>
                  <a:lnTo>
                    <a:pt x="462" y="76"/>
                  </a:lnTo>
                  <a:lnTo>
                    <a:pt x="451" y="62"/>
                  </a:lnTo>
                  <a:lnTo>
                    <a:pt x="439" y="49"/>
                  </a:lnTo>
                  <a:lnTo>
                    <a:pt x="425" y="38"/>
                  </a:lnTo>
                  <a:lnTo>
                    <a:pt x="411" y="29"/>
                  </a:lnTo>
                  <a:lnTo>
                    <a:pt x="395" y="20"/>
                  </a:lnTo>
                  <a:lnTo>
                    <a:pt x="378" y="13"/>
                  </a:lnTo>
                  <a:lnTo>
                    <a:pt x="360" y="7"/>
                  </a:lnTo>
                  <a:lnTo>
                    <a:pt x="341" y="3"/>
                  </a:lnTo>
                  <a:lnTo>
                    <a:pt x="320" y="0"/>
                  </a:lnTo>
                  <a:lnTo>
                    <a:pt x="299" y="0"/>
                  </a:lnTo>
                  <a:lnTo>
                    <a:pt x="280" y="0"/>
                  </a:lnTo>
                  <a:lnTo>
                    <a:pt x="260" y="3"/>
                  </a:lnTo>
                  <a:lnTo>
                    <a:pt x="242" y="7"/>
                  </a:lnTo>
                  <a:lnTo>
                    <a:pt x="225" y="13"/>
                  </a:lnTo>
                  <a:lnTo>
                    <a:pt x="208" y="20"/>
                  </a:lnTo>
                  <a:lnTo>
                    <a:pt x="193" y="29"/>
                  </a:lnTo>
                  <a:lnTo>
                    <a:pt x="178" y="39"/>
                  </a:lnTo>
                  <a:lnTo>
                    <a:pt x="164" y="50"/>
                  </a:lnTo>
                  <a:lnTo>
                    <a:pt x="152" y="63"/>
                  </a:lnTo>
                  <a:lnTo>
                    <a:pt x="141" y="77"/>
                  </a:lnTo>
                  <a:lnTo>
                    <a:pt x="131" y="92"/>
                  </a:lnTo>
                  <a:lnTo>
                    <a:pt x="122" y="108"/>
                  </a:lnTo>
                  <a:lnTo>
                    <a:pt x="116" y="124"/>
                  </a:lnTo>
                  <a:lnTo>
                    <a:pt x="111" y="142"/>
                  </a:lnTo>
                  <a:lnTo>
                    <a:pt x="106" y="160"/>
                  </a:lnTo>
                  <a:lnTo>
                    <a:pt x="104" y="178"/>
                  </a:lnTo>
                  <a:lnTo>
                    <a:pt x="104" y="341"/>
                  </a:lnTo>
                  <a:lnTo>
                    <a:pt x="94" y="352"/>
                  </a:lnTo>
                  <a:lnTo>
                    <a:pt x="82" y="362"/>
                  </a:lnTo>
                  <a:lnTo>
                    <a:pt x="71" y="374"/>
                  </a:lnTo>
                  <a:lnTo>
                    <a:pt x="61" y="386"/>
                  </a:lnTo>
                  <a:lnTo>
                    <a:pt x="52" y="399"/>
                  </a:lnTo>
                  <a:lnTo>
                    <a:pt x="43" y="413"/>
                  </a:lnTo>
                  <a:lnTo>
                    <a:pt x="36" y="427"/>
                  </a:lnTo>
                  <a:lnTo>
                    <a:pt x="28" y="440"/>
                  </a:lnTo>
                  <a:lnTo>
                    <a:pt x="22" y="455"/>
                  </a:lnTo>
                  <a:lnTo>
                    <a:pt x="17" y="470"/>
                  </a:lnTo>
                  <a:lnTo>
                    <a:pt x="11" y="485"/>
                  </a:lnTo>
                  <a:lnTo>
                    <a:pt x="8" y="501"/>
                  </a:lnTo>
                  <a:lnTo>
                    <a:pt x="5" y="517"/>
                  </a:lnTo>
                  <a:lnTo>
                    <a:pt x="2" y="533"/>
                  </a:lnTo>
                  <a:lnTo>
                    <a:pt x="0" y="551"/>
                  </a:lnTo>
                  <a:lnTo>
                    <a:pt x="0" y="568"/>
                  </a:lnTo>
                  <a:lnTo>
                    <a:pt x="0" y="583"/>
                  </a:lnTo>
                  <a:lnTo>
                    <a:pt x="2" y="598"/>
                  </a:lnTo>
                  <a:lnTo>
                    <a:pt x="4" y="613"/>
                  </a:lnTo>
                  <a:lnTo>
                    <a:pt x="6" y="628"/>
                  </a:lnTo>
                  <a:lnTo>
                    <a:pt x="9" y="641"/>
                  </a:lnTo>
                  <a:lnTo>
                    <a:pt x="13" y="656"/>
                  </a:lnTo>
                  <a:lnTo>
                    <a:pt x="19" y="670"/>
                  </a:lnTo>
                  <a:lnTo>
                    <a:pt x="24" y="683"/>
                  </a:lnTo>
                  <a:lnTo>
                    <a:pt x="29" y="697"/>
                  </a:lnTo>
                  <a:lnTo>
                    <a:pt x="36" y="710"/>
                  </a:lnTo>
                  <a:lnTo>
                    <a:pt x="43" y="722"/>
                  </a:lnTo>
                  <a:lnTo>
                    <a:pt x="51" y="735"/>
                  </a:lnTo>
                  <a:lnTo>
                    <a:pt x="59" y="746"/>
                  </a:lnTo>
                  <a:lnTo>
                    <a:pt x="69" y="757"/>
                  </a:lnTo>
                  <a:lnTo>
                    <a:pt x="77" y="768"/>
                  </a:lnTo>
                  <a:lnTo>
                    <a:pt x="88" y="778"/>
                  </a:lnTo>
                  <a:lnTo>
                    <a:pt x="98" y="788"/>
                  </a:lnTo>
                  <a:lnTo>
                    <a:pt x="109" y="798"/>
                  </a:lnTo>
                  <a:lnTo>
                    <a:pt x="120" y="806"/>
                  </a:lnTo>
                  <a:lnTo>
                    <a:pt x="132" y="815"/>
                  </a:lnTo>
                  <a:lnTo>
                    <a:pt x="144" y="823"/>
                  </a:lnTo>
                  <a:lnTo>
                    <a:pt x="157" y="830"/>
                  </a:lnTo>
                  <a:lnTo>
                    <a:pt x="169" y="836"/>
                  </a:lnTo>
                  <a:lnTo>
                    <a:pt x="182" y="843"/>
                  </a:lnTo>
                  <a:lnTo>
                    <a:pt x="196" y="848"/>
                  </a:lnTo>
                  <a:lnTo>
                    <a:pt x="210" y="852"/>
                  </a:lnTo>
                  <a:lnTo>
                    <a:pt x="224" y="856"/>
                  </a:lnTo>
                  <a:lnTo>
                    <a:pt x="239" y="860"/>
                  </a:lnTo>
                  <a:lnTo>
                    <a:pt x="254" y="863"/>
                  </a:lnTo>
                  <a:lnTo>
                    <a:pt x="269" y="865"/>
                  </a:lnTo>
                  <a:lnTo>
                    <a:pt x="284" y="866"/>
                  </a:lnTo>
                  <a:lnTo>
                    <a:pt x="299" y="866"/>
                  </a:lnTo>
                  <a:lnTo>
                    <a:pt x="314" y="866"/>
                  </a:lnTo>
                  <a:lnTo>
                    <a:pt x="330" y="865"/>
                  </a:lnTo>
                  <a:lnTo>
                    <a:pt x="345" y="863"/>
                  </a:lnTo>
                  <a:lnTo>
                    <a:pt x="359" y="860"/>
                  </a:lnTo>
                  <a:lnTo>
                    <a:pt x="374" y="856"/>
                  </a:lnTo>
                  <a:lnTo>
                    <a:pt x="388" y="852"/>
                  </a:lnTo>
                  <a:lnTo>
                    <a:pt x="402" y="848"/>
                  </a:lnTo>
                  <a:lnTo>
                    <a:pt x="416" y="843"/>
                  </a:lnTo>
                  <a:lnTo>
                    <a:pt x="428" y="836"/>
                  </a:lnTo>
                  <a:lnTo>
                    <a:pt x="441" y="830"/>
                  </a:lnTo>
                  <a:lnTo>
                    <a:pt x="454" y="823"/>
                  </a:lnTo>
                  <a:lnTo>
                    <a:pt x="466" y="815"/>
                  </a:lnTo>
                  <a:lnTo>
                    <a:pt x="478" y="806"/>
                  </a:lnTo>
                  <a:lnTo>
                    <a:pt x="489" y="798"/>
                  </a:lnTo>
                  <a:lnTo>
                    <a:pt x="500" y="788"/>
                  </a:lnTo>
                  <a:lnTo>
                    <a:pt x="511" y="778"/>
                  </a:lnTo>
                  <a:lnTo>
                    <a:pt x="520" y="768"/>
                  </a:lnTo>
                  <a:lnTo>
                    <a:pt x="530" y="757"/>
                  </a:lnTo>
                  <a:lnTo>
                    <a:pt x="539" y="746"/>
                  </a:lnTo>
                  <a:lnTo>
                    <a:pt x="547" y="735"/>
                  </a:lnTo>
                  <a:lnTo>
                    <a:pt x="555" y="722"/>
                  </a:lnTo>
                  <a:lnTo>
                    <a:pt x="562" y="710"/>
                  </a:lnTo>
                  <a:lnTo>
                    <a:pt x="568" y="697"/>
                  </a:lnTo>
                  <a:lnTo>
                    <a:pt x="575" y="683"/>
                  </a:lnTo>
                  <a:lnTo>
                    <a:pt x="580" y="670"/>
                  </a:lnTo>
                  <a:lnTo>
                    <a:pt x="585" y="656"/>
                  </a:lnTo>
                  <a:lnTo>
                    <a:pt x="589" y="641"/>
                  </a:lnTo>
                  <a:lnTo>
                    <a:pt x="592" y="628"/>
                  </a:lnTo>
                  <a:lnTo>
                    <a:pt x="594" y="613"/>
                  </a:lnTo>
                  <a:lnTo>
                    <a:pt x="596" y="598"/>
                  </a:lnTo>
                  <a:lnTo>
                    <a:pt x="597" y="583"/>
                  </a:lnTo>
                  <a:lnTo>
                    <a:pt x="598" y="568"/>
                  </a:lnTo>
                  <a:lnTo>
                    <a:pt x="597" y="551"/>
                  </a:lnTo>
                  <a:lnTo>
                    <a:pt x="596" y="533"/>
                  </a:lnTo>
                  <a:lnTo>
                    <a:pt x="594" y="517"/>
                  </a:lnTo>
                  <a:lnTo>
                    <a:pt x="591" y="501"/>
                  </a:lnTo>
                  <a:lnTo>
                    <a:pt x="587" y="485"/>
                  </a:lnTo>
                  <a:lnTo>
                    <a:pt x="581" y="470"/>
                  </a:lnTo>
                  <a:lnTo>
                    <a:pt x="576" y="455"/>
                  </a:lnTo>
                  <a:lnTo>
                    <a:pt x="570" y="440"/>
                  </a:lnTo>
                  <a:lnTo>
                    <a:pt x="562" y="427"/>
                  </a:lnTo>
                  <a:lnTo>
                    <a:pt x="555" y="413"/>
                  </a:lnTo>
                  <a:lnTo>
                    <a:pt x="546" y="399"/>
                  </a:lnTo>
                  <a:lnTo>
                    <a:pt x="536" y="386"/>
                  </a:lnTo>
                  <a:lnTo>
                    <a:pt x="527" y="374"/>
                  </a:lnTo>
                  <a:lnTo>
                    <a:pt x="516" y="362"/>
                  </a:lnTo>
                  <a:lnTo>
                    <a:pt x="505" y="352"/>
                  </a:lnTo>
                  <a:lnTo>
                    <a:pt x="494" y="3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Freeform 172">
              <a:extLst>
                <a:ext uri="{FF2B5EF4-FFF2-40B4-BE49-F238E27FC236}">
                  <a16:creationId xmlns:a16="http://schemas.microsoft.com/office/drawing/2014/main" id="{737FEBE7-ACCF-097B-5C6D-E985A6047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91438" y="3733801"/>
              <a:ext cx="133350" cy="133350"/>
            </a:xfrm>
            <a:custGeom>
              <a:avLst/>
              <a:gdLst>
                <a:gd name="T0" fmla="*/ 334 w 419"/>
                <a:gd name="T1" fmla="*/ 258 h 418"/>
                <a:gd name="T2" fmla="*/ 304 w 419"/>
                <a:gd name="T3" fmla="*/ 304 h 418"/>
                <a:gd name="T4" fmla="*/ 257 w 419"/>
                <a:gd name="T5" fmla="*/ 335 h 418"/>
                <a:gd name="T6" fmla="*/ 224 w 419"/>
                <a:gd name="T7" fmla="*/ 325 h 418"/>
                <a:gd name="T8" fmla="*/ 215 w 419"/>
                <a:gd name="T9" fmla="*/ 314 h 418"/>
                <a:gd name="T10" fmla="*/ 200 w 419"/>
                <a:gd name="T11" fmla="*/ 317 h 418"/>
                <a:gd name="T12" fmla="*/ 194 w 419"/>
                <a:gd name="T13" fmla="*/ 328 h 418"/>
                <a:gd name="T14" fmla="*/ 150 w 419"/>
                <a:gd name="T15" fmla="*/ 331 h 418"/>
                <a:gd name="T16" fmla="*/ 106 w 419"/>
                <a:gd name="T17" fmla="*/ 296 h 418"/>
                <a:gd name="T18" fmla="*/ 79 w 419"/>
                <a:gd name="T19" fmla="*/ 247 h 418"/>
                <a:gd name="T20" fmla="*/ 96 w 419"/>
                <a:gd name="T21" fmla="*/ 223 h 418"/>
                <a:gd name="T22" fmla="*/ 104 w 419"/>
                <a:gd name="T23" fmla="*/ 212 h 418"/>
                <a:gd name="T24" fmla="*/ 100 w 419"/>
                <a:gd name="T25" fmla="*/ 199 h 418"/>
                <a:gd name="T26" fmla="*/ 75 w 419"/>
                <a:gd name="T27" fmla="*/ 195 h 418"/>
                <a:gd name="T28" fmla="*/ 93 w 419"/>
                <a:gd name="T29" fmla="*/ 140 h 418"/>
                <a:gd name="T30" fmla="*/ 131 w 419"/>
                <a:gd name="T31" fmla="*/ 100 h 418"/>
                <a:gd name="T32" fmla="*/ 182 w 419"/>
                <a:gd name="T33" fmla="*/ 77 h 418"/>
                <a:gd name="T34" fmla="*/ 197 w 419"/>
                <a:gd name="T35" fmla="*/ 98 h 418"/>
                <a:gd name="T36" fmla="*/ 209 w 419"/>
                <a:gd name="T37" fmla="*/ 105 h 418"/>
                <a:gd name="T38" fmla="*/ 222 w 419"/>
                <a:gd name="T39" fmla="*/ 98 h 418"/>
                <a:gd name="T40" fmla="*/ 236 w 419"/>
                <a:gd name="T41" fmla="*/ 77 h 418"/>
                <a:gd name="T42" fmla="*/ 287 w 419"/>
                <a:gd name="T43" fmla="*/ 100 h 418"/>
                <a:gd name="T44" fmla="*/ 324 w 419"/>
                <a:gd name="T45" fmla="*/ 140 h 418"/>
                <a:gd name="T46" fmla="*/ 343 w 419"/>
                <a:gd name="T47" fmla="*/ 195 h 418"/>
                <a:gd name="T48" fmla="*/ 318 w 419"/>
                <a:gd name="T49" fmla="*/ 199 h 418"/>
                <a:gd name="T50" fmla="*/ 314 w 419"/>
                <a:gd name="T51" fmla="*/ 212 h 418"/>
                <a:gd name="T52" fmla="*/ 322 w 419"/>
                <a:gd name="T53" fmla="*/ 223 h 418"/>
                <a:gd name="T54" fmla="*/ 370 w 419"/>
                <a:gd name="T55" fmla="*/ 180 h 418"/>
                <a:gd name="T56" fmla="*/ 344 w 419"/>
                <a:gd name="T57" fmla="*/ 115 h 418"/>
                <a:gd name="T58" fmla="*/ 292 w 419"/>
                <a:gd name="T59" fmla="*/ 67 h 418"/>
                <a:gd name="T60" fmla="*/ 224 w 419"/>
                <a:gd name="T61" fmla="*/ 46 h 418"/>
                <a:gd name="T62" fmla="*/ 220 w 419"/>
                <a:gd name="T63" fmla="*/ 4 h 418"/>
                <a:gd name="T64" fmla="*/ 206 w 419"/>
                <a:gd name="T65" fmla="*/ 0 h 418"/>
                <a:gd name="T66" fmla="*/ 195 w 419"/>
                <a:gd name="T67" fmla="*/ 10 h 418"/>
                <a:gd name="T68" fmla="*/ 165 w 419"/>
                <a:gd name="T69" fmla="*/ 50 h 418"/>
                <a:gd name="T70" fmla="*/ 103 w 419"/>
                <a:gd name="T71" fmla="*/ 84 h 418"/>
                <a:gd name="T72" fmla="*/ 60 w 419"/>
                <a:gd name="T73" fmla="*/ 139 h 418"/>
                <a:gd name="T74" fmla="*/ 14 w 419"/>
                <a:gd name="T75" fmla="*/ 195 h 418"/>
                <a:gd name="T76" fmla="*/ 2 w 419"/>
                <a:gd name="T77" fmla="*/ 201 h 418"/>
                <a:gd name="T78" fmla="*/ 1 w 419"/>
                <a:gd name="T79" fmla="*/ 215 h 418"/>
                <a:gd name="T80" fmla="*/ 12 w 419"/>
                <a:gd name="T81" fmla="*/ 224 h 418"/>
                <a:gd name="T82" fmla="*/ 55 w 419"/>
                <a:gd name="T83" fmla="*/ 266 h 418"/>
                <a:gd name="T84" fmla="*/ 93 w 419"/>
                <a:gd name="T85" fmla="*/ 325 h 418"/>
                <a:gd name="T86" fmla="*/ 152 w 419"/>
                <a:gd name="T87" fmla="*/ 364 h 418"/>
                <a:gd name="T88" fmla="*/ 194 w 419"/>
                <a:gd name="T89" fmla="*/ 406 h 418"/>
                <a:gd name="T90" fmla="*/ 204 w 419"/>
                <a:gd name="T91" fmla="*/ 417 h 418"/>
                <a:gd name="T92" fmla="*/ 217 w 419"/>
                <a:gd name="T93" fmla="*/ 416 h 418"/>
                <a:gd name="T94" fmla="*/ 224 w 419"/>
                <a:gd name="T95" fmla="*/ 403 h 418"/>
                <a:gd name="T96" fmla="*/ 280 w 419"/>
                <a:gd name="T97" fmla="*/ 357 h 418"/>
                <a:gd name="T98" fmla="*/ 335 w 419"/>
                <a:gd name="T99" fmla="*/ 316 h 418"/>
                <a:gd name="T100" fmla="*/ 367 w 419"/>
                <a:gd name="T101" fmla="*/ 252 h 418"/>
                <a:gd name="T102" fmla="*/ 409 w 419"/>
                <a:gd name="T103" fmla="*/ 223 h 418"/>
                <a:gd name="T104" fmla="*/ 418 w 419"/>
                <a:gd name="T105" fmla="*/ 212 h 418"/>
                <a:gd name="T106" fmla="*/ 414 w 419"/>
                <a:gd name="T107" fmla="*/ 199 h 418"/>
                <a:gd name="T108" fmla="*/ 404 w 419"/>
                <a:gd name="T109" fmla="*/ 195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9" h="418">
                  <a:moveTo>
                    <a:pt x="329" y="225"/>
                  </a:moveTo>
                  <a:lnTo>
                    <a:pt x="343" y="225"/>
                  </a:lnTo>
                  <a:lnTo>
                    <a:pt x="340" y="235"/>
                  </a:lnTo>
                  <a:lnTo>
                    <a:pt x="338" y="247"/>
                  </a:lnTo>
                  <a:lnTo>
                    <a:pt x="334" y="258"/>
                  </a:lnTo>
                  <a:lnTo>
                    <a:pt x="330" y="269"/>
                  </a:lnTo>
                  <a:lnTo>
                    <a:pt x="324" y="278"/>
                  </a:lnTo>
                  <a:lnTo>
                    <a:pt x="318" y="288"/>
                  </a:lnTo>
                  <a:lnTo>
                    <a:pt x="312" y="296"/>
                  </a:lnTo>
                  <a:lnTo>
                    <a:pt x="304" y="304"/>
                  </a:lnTo>
                  <a:lnTo>
                    <a:pt x="296" y="311"/>
                  </a:lnTo>
                  <a:lnTo>
                    <a:pt x="287" y="319"/>
                  </a:lnTo>
                  <a:lnTo>
                    <a:pt x="277" y="325"/>
                  </a:lnTo>
                  <a:lnTo>
                    <a:pt x="268" y="331"/>
                  </a:lnTo>
                  <a:lnTo>
                    <a:pt x="257" y="335"/>
                  </a:lnTo>
                  <a:lnTo>
                    <a:pt x="246" y="338"/>
                  </a:lnTo>
                  <a:lnTo>
                    <a:pt x="236" y="341"/>
                  </a:lnTo>
                  <a:lnTo>
                    <a:pt x="224" y="343"/>
                  </a:lnTo>
                  <a:lnTo>
                    <a:pt x="224" y="328"/>
                  </a:lnTo>
                  <a:lnTo>
                    <a:pt x="224" y="325"/>
                  </a:lnTo>
                  <a:lnTo>
                    <a:pt x="223" y="323"/>
                  </a:lnTo>
                  <a:lnTo>
                    <a:pt x="222" y="321"/>
                  </a:lnTo>
                  <a:lnTo>
                    <a:pt x="220" y="318"/>
                  </a:lnTo>
                  <a:lnTo>
                    <a:pt x="217" y="317"/>
                  </a:lnTo>
                  <a:lnTo>
                    <a:pt x="215" y="314"/>
                  </a:lnTo>
                  <a:lnTo>
                    <a:pt x="212" y="314"/>
                  </a:lnTo>
                  <a:lnTo>
                    <a:pt x="209" y="313"/>
                  </a:lnTo>
                  <a:lnTo>
                    <a:pt x="206" y="314"/>
                  </a:lnTo>
                  <a:lnTo>
                    <a:pt x="204" y="314"/>
                  </a:lnTo>
                  <a:lnTo>
                    <a:pt x="200" y="317"/>
                  </a:lnTo>
                  <a:lnTo>
                    <a:pt x="198" y="318"/>
                  </a:lnTo>
                  <a:lnTo>
                    <a:pt x="197" y="321"/>
                  </a:lnTo>
                  <a:lnTo>
                    <a:pt x="195" y="323"/>
                  </a:lnTo>
                  <a:lnTo>
                    <a:pt x="194" y="326"/>
                  </a:lnTo>
                  <a:lnTo>
                    <a:pt x="194" y="328"/>
                  </a:lnTo>
                  <a:lnTo>
                    <a:pt x="194" y="342"/>
                  </a:lnTo>
                  <a:lnTo>
                    <a:pt x="182" y="341"/>
                  </a:lnTo>
                  <a:lnTo>
                    <a:pt x="171" y="338"/>
                  </a:lnTo>
                  <a:lnTo>
                    <a:pt x="161" y="335"/>
                  </a:lnTo>
                  <a:lnTo>
                    <a:pt x="150" y="331"/>
                  </a:lnTo>
                  <a:lnTo>
                    <a:pt x="140" y="325"/>
                  </a:lnTo>
                  <a:lnTo>
                    <a:pt x="131" y="319"/>
                  </a:lnTo>
                  <a:lnTo>
                    <a:pt x="122" y="311"/>
                  </a:lnTo>
                  <a:lnTo>
                    <a:pt x="114" y="304"/>
                  </a:lnTo>
                  <a:lnTo>
                    <a:pt x="106" y="296"/>
                  </a:lnTo>
                  <a:lnTo>
                    <a:pt x="100" y="288"/>
                  </a:lnTo>
                  <a:lnTo>
                    <a:pt x="93" y="278"/>
                  </a:lnTo>
                  <a:lnTo>
                    <a:pt x="88" y="269"/>
                  </a:lnTo>
                  <a:lnTo>
                    <a:pt x="84" y="258"/>
                  </a:lnTo>
                  <a:lnTo>
                    <a:pt x="79" y="247"/>
                  </a:lnTo>
                  <a:lnTo>
                    <a:pt x="77" y="235"/>
                  </a:lnTo>
                  <a:lnTo>
                    <a:pt x="75" y="225"/>
                  </a:lnTo>
                  <a:lnTo>
                    <a:pt x="89" y="225"/>
                  </a:lnTo>
                  <a:lnTo>
                    <a:pt x="92" y="224"/>
                  </a:lnTo>
                  <a:lnTo>
                    <a:pt x="96" y="223"/>
                  </a:lnTo>
                  <a:lnTo>
                    <a:pt x="98" y="221"/>
                  </a:lnTo>
                  <a:lnTo>
                    <a:pt x="100" y="219"/>
                  </a:lnTo>
                  <a:lnTo>
                    <a:pt x="102" y="217"/>
                  </a:lnTo>
                  <a:lnTo>
                    <a:pt x="103" y="215"/>
                  </a:lnTo>
                  <a:lnTo>
                    <a:pt x="104" y="212"/>
                  </a:lnTo>
                  <a:lnTo>
                    <a:pt x="104" y="210"/>
                  </a:lnTo>
                  <a:lnTo>
                    <a:pt x="104" y="206"/>
                  </a:lnTo>
                  <a:lnTo>
                    <a:pt x="103" y="203"/>
                  </a:lnTo>
                  <a:lnTo>
                    <a:pt x="102" y="201"/>
                  </a:lnTo>
                  <a:lnTo>
                    <a:pt x="100" y="199"/>
                  </a:lnTo>
                  <a:lnTo>
                    <a:pt x="98" y="197"/>
                  </a:lnTo>
                  <a:lnTo>
                    <a:pt x="96" y="196"/>
                  </a:lnTo>
                  <a:lnTo>
                    <a:pt x="92" y="195"/>
                  </a:lnTo>
                  <a:lnTo>
                    <a:pt x="89" y="195"/>
                  </a:lnTo>
                  <a:lnTo>
                    <a:pt x="75" y="195"/>
                  </a:lnTo>
                  <a:lnTo>
                    <a:pt x="77" y="183"/>
                  </a:lnTo>
                  <a:lnTo>
                    <a:pt x="79" y="171"/>
                  </a:lnTo>
                  <a:lnTo>
                    <a:pt x="84" y="161"/>
                  </a:lnTo>
                  <a:lnTo>
                    <a:pt x="88" y="151"/>
                  </a:lnTo>
                  <a:lnTo>
                    <a:pt x="93" y="140"/>
                  </a:lnTo>
                  <a:lnTo>
                    <a:pt x="100" y="132"/>
                  </a:lnTo>
                  <a:lnTo>
                    <a:pt x="106" y="122"/>
                  </a:lnTo>
                  <a:lnTo>
                    <a:pt x="114" y="115"/>
                  </a:lnTo>
                  <a:lnTo>
                    <a:pt x="122" y="107"/>
                  </a:lnTo>
                  <a:lnTo>
                    <a:pt x="131" y="100"/>
                  </a:lnTo>
                  <a:lnTo>
                    <a:pt x="140" y="94"/>
                  </a:lnTo>
                  <a:lnTo>
                    <a:pt x="150" y="89"/>
                  </a:lnTo>
                  <a:lnTo>
                    <a:pt x="161" y="84"/>
                  </a:lnTo>
                  <a:lnTo>
                    <a:pt x="171" y="80"/>
                  </a:lnTo>
                  <a:lnTo>
                    <a:pt x="182" y="77"/>
                  </a:lnTo>
                  <a:lnTo>
                    <a:pt x="194" y="76"/>
                  </a:lnTo>
                  <a:lnTo>
                    <a:pt x="194" y="90"/>
                  </a:lnTo>
                  <a:lnTo>
                    <a:pt x="194" y="93"/>
                  </a:lnTo>
                  <a:lnTo>
                    <a:pt x="195" y="95"/>
                  </a:lnTo>
                  <a:lnTo>
                    <a:pt x="197" y="98"/>
                  </a:lnTo>
                  <a:lnTo>
                    <a:pt x="198" y="101"/>
                  </a:lnTo>
                  <a:lnTo>
                    <a:pt x="200" y="102"/>
                  </a:lnTo>
                  <a:lnTo>
                    <a:pt x="204" y="104"/>
                  </a:lnTo>
                  <a:lnTo>
                    <a:pt x="206" y="105"/>
                  </a:lnTo>
                  <a:lnTo>
                    <a:pt x="209" y="105"/>
                  </a:lnTo>
                  <a:lnTo>
                    <a:pt x="212" y="105"/>
                  </a:lnTo>
                  <a:lnTo>
                    <a:pt x="215" y="104"/>
                  </a:lnTo>
                  <a:lnTo>
                    <a:pt x="217" y="102"/>
                  </a:lnTo>
                  <a:lnTo>
                    <a:pt x="220" y="101"/>
                  </a:lnTo>
                  <a:lnTo>
                    <a:pt x="222" y="98"/>
                  </a:lnTo>
                  <a:lnTo>
                    <a:pt x="223" y="95"/>
                  </a:lnTo>
                  <a:lnTo>
                    <a:pt x="224" y="93"/>
                  </a:lnTo>
                  <a:lnTo>
                    <a:pt x="224" y="90"/>
                  </a:lnTo>
                  <a:lnTo>
                    <a:pt x="224" y="76"/>
                  </a:lnTo>
                  <a:lnTo>
                    <a:pt x="236" y="77"/>
                  </a:lnTo>
                  <a:lnTo>
                    <a:pt x="246" y="80"/>
                  </a:lnTo>
                  <a:lnTo>
                    <a:pt x="257" y="84"/>
                  </a:lnTo>
                  <a:lnTo>
                    <a:pt x="268" y="88"/>
                  </a:lnTo>
                  <a:lnTo>
                    <a:pt x="277" y="93"/>
                  </a:lnTo>
                  <a:lnTo>
                    <a:pt x="287" y="100"/>
                  </a:lnTo>
                  <a:lnTo>
                    <a:pt x="296" y="107"/>
                  </a:lnTo>
                  <a:lnTo>
                    <a:pt x="304" y="115"/>
                  </a:lnTo>
                  <a:lnTo>
                    <a:pt x="312" y="122"/>
                  </a:lnTo>
                  <a:lnTo>
                    <a:pt x="318" y="132"/>
                  </a:lnTo>
                  <a:lnTo>
                    <a:pt x="324" y="140"/>
                  </a:lnTo>
                  <a:lnTo>
                    <a:pt x="330" y="151"/>
                  </a:lnTo>
                  <a:lnTo>
                    <a:pt x="334" y="161"/>
                  </a:lnTo>
                  <a:lnTo>
                    <a:pt x="338" y="171"/>
                  </a:lnTo>
                  <a:lnTo>
                    <a:pt x="340" y="183"/>
                  </a:lnTo>
                  <a:lnTo>
                    <a:pt x="343" y="195"/>
                  </a:lnTo>
                  <a:lnTo>
                    <a:pt x="329" y="195"/>
                  </a:lnTo>
                  <a:lnTo>
                    <a:pt x="326" y="195"/>
                  </a:lnTo>
                  <a:lnTo>
                    <a:pt x="322" y="196"/>
                  </a:lnTo>
                  <a:lnTo>
                    <a:pt x="320" y="197"/>
                  </a:lnTo>
                  <a:lnTo>
                    <a:pt x="318" y="199"/>
                  </a:lnTo>
                  <a:lnTo>
                    <a:pt x="316" y="201"/>
                  </a:lnTo>
                  <a:lnTo>
                    <a:pt x="315" y="203"/>
                  </a:lnTo>
                  <a:lnTo>
                    <a:pt x="314" y="206"/>
                  </a:lnTo>
                  <a:lnTo>
                    <a:pt x="314" y="210"/>
                  </a:lnTo>
                  <a:lnTo>
                    <a:pt x="314" y="212"/>
                  </a:lnTo>
                  <a:lnTo>
                    <a:pt x="315" y="215"/>
                  </a:lnTo>
                  <a:lnTo>
                    <a:pt x="316" y="217"/>
                  </a:lnTo>
                  <a:lnTo>
                    <a:pt x="318" y="219"/>
                  </a:lnTo>
                  <a:lnTo>
                    <a:pt x="320" y="221"/>
                  </a:lnTo>
                  <a:lnTo>
                    <a:pt x="322" y="223"/>
                  </a:lnTo>
                  <a:lnTo>
                    <a:pt x="326" y="224"/>
                  </a:lnTo>
                  <a:lnTo>
                    <a:pt x="329" y="225"/>
                  </a:lnTo>
                  <a:close/>
                  <a:moveTo>
                    <a:pt x="404" y="195"/>
                  </a:moveTo>
                  <a:lnTo>
                    <a:pt x="373" y="195"/>
                  </a:lnTo>
                  <a:lnTo>
                    <a:pt x="370" y="180"/>
                  </a:lnTo>
                  <a:lnTo>
                    <a:pt x="367" y="166"/>
                  </a:lnTo>
                  <a:lnTo>
                    <a:pt x="363" y="152"/>
                  </a:lnTo>
                  <a:lnTo>
                    <a:pt x="358" y="139"/>
                  </a:lnTo>
                  <a:lnTo>
                    <a:pt x="351" y="126"/>
                  </a:lnTo>
                  <a:lnTo>
                    <a:pt x="344" y="115"/>
                  </a:lnTo>
                  <a:lnTo>
                    <a:pt x="335" y="104"/>
                  </a:lnTo>
                  <a:lnTo>
                    <a:pt x="326" y="93"/>
                  </a:lnTo>
                  <a:lnTo>
                    <a:pt x="315" y="84"/>
                  </a:lnTo>
                  <a:lnTo>
                    <a:pt x="304" y="75"/>
                  </a:lnTo>
                  <a:lnTo>
                    <a:pt x="292" y="67"/>
                  </a:lnTo>
                  <a:lnTo>
                    <a:pt x="280" y="61"/>
                  </a:lnTo>
                  <a:lnTo>
                    <a:pt x="267" y="56"/>
                  </a:lnTo>
                  <a:lnTo>
                    <a:pt x="253" y="50"/>
                  </a:lnTo>
                  <a:lnTo>
                    <a:pt x="239" y="47"/>
                  </a:lnTo>
                  <a:lnTo>
                    <a:pt x="224" y="46"/>
                  </a:lnTo>
                  <a:lnTo>
                    <a:pt x="224" y="15"/>
                  </a:lnTo>
                  <a:lnTo>
                    <a:pt x="224" y="12"/>
                  </a:lnTo>
                  <a:lnTo>
                    <a:pt x="223" y="10"/>
                  </a:lnTo>
                  <a:lnTo>
                    <a:pt x="222" y="7"/>
                  </a:lnTo>
                  <a:lnTo>
                    <a:pt x="220" y="4"/>
                  </a:lnTo>
                  <a:lnTo>
                    <a:pt x="217" y="2"/>
                  </a:lnTo>
                  <a:lnTo>
                    <a:pt x="215" y="1"/>
                  </a:lnTo>
                  <a:lnTo>
                    <a:pt x="212" y="0"/>
                  </a:lnTo>
                  <a:lnTo>
                    <a:pt x="209" y="0"/>
                  </a:lnTo>
                  <a:lnTo>
                    <a:pt x="206" y="0"/>
                  </a:lnTo>
                  <a:lnTo>
                    <a:pt x="204" y="1"/>
                  </a:lnTo>
                  <a:lnTo>
                    <a:pt x="200" y="2"/>
                  </a:lnTo>
                  <a:lnTo>
                    <a:pt x="198" y="4"/>
                  </a:lnTo>
                  <a:lnTo>
                    <a:pt x="197" y="7"/>
                  </a:lnTo>
                  <a:lnTo>
                    <a:pt x="195" y="10"/>
                  </a:lnTo>
                  <a:lnTo>
                    <a:pt x="194" y="12"/>
                  </a:lnTo>
                  <a:lnTo>
                    <a:pt x="194" y="15"/>
                  </a:lnTo>
                  <a:lnTo>
                    <a:pt x="194" y="46"/>
                  </a:lnTo>
                  <a:lnTo>
                    <a:pt x="180" y="47"/>
                  </a:lnTo>
                  <a:lnTo>
                    <a:pt x="165" y="50"/>
                  </a:lnTo>
                  <a:lnTo>
                    <a:pt x="152" y="56"/>
                  </a:lnTo>
                  <a:lnTo>
                    <a:pt x="138" y="61"/>
                  </a:lnTo>
                  <a:lnTo>
                    <a:pt x="127" y="67"/>
                  </a:lnTo>
                  <a:lnTo>
                    <a:pt x="115" y="75"/>
                  </a:lnTo>
                  <a:lnTo>
                    <a:pt x="103" y="84"/>
                  </a:lnTo>
                  <a:lnTo>
                    <a:pt x="93" y="93"/>
                  </a:lnTo>
                  <a:lnTo>
                    <a:pt x="84" y="104"/>
                  </a:lnTo>
                  <a:lnTo>
                    <a:pt x="75" y="115"/>
                  </a:lnTo>
                  <a:lnTo>
                    <a:pt x="68" y="126"/>
                  </a:lnTo>
                  <a:lnTo>
                    <a:pt x="60" y="139"/>
                  </a:lnTo>
                  <a:lnTo>
                    <a:pt x="55" y="152"/>
                  </a:lnTo>
                  <a:lnTo>
                    <a:pt x="51" y="166"/>
                  </a:lnTo>
                  <a:lnTo>
                    <a:pt x="47" y="180"/>
                  </a:lnTo>
                  <a:lnTo>
                    <a:pt x="45" y="195"/>
                  </a:lnTo>
                  <a:lnTo>
                    <a:pt x="14" y="195"/>
                  </a:lnTo>
                  <a:lnTo>
                    <a:pt x="12" y="195"/>
                  </a:lnTo>
                  <a:lnTo>
                    <a:pt x="9" y="196"/>
                  </a:lnTo>
                  <a:lnTo>
                    <a:pt x="7" y="197"/>
                  </a:lnTo>
                  <a:lnTo>
                    <a:pt x="5" y="199"/>
                  </a:lnTo>
                  <a:lnTo>
                    <a:pt x="2" y="201"/>
                  </a:lnTo>
                  <a:lnTo>
                    <a:pt x="1" y="203"/>
                  </a:lnTo>
                  <a:lnTo>
                    <a:pt x="0" y="206"/>
                  </a:lnTo>
                  <a:lnTo>
                    <a:pt x="0" y="210"/>
                  </a:lnTo>
                  <a:lnTo>
                    <a:pt x="0" y="212"/>
                  </a:lnTo>
                  <a:lnTo>
                    <a:pt x="1" y="215"/>
                  </a:lnTo>
                  <a:lnTo>
                    <a:pt x="2" y="217"/>
                  </a:lnTo>
                  <a:lnTo>
                    <a:pt x="5" y="219"/>
                  </a:lnTo>
                  <a:lnTo>
                    <a:pt x="7" y="221"/>
                  </a:lnTo>
                  <a:lnTo>
                    <a:pt x="9" y="223"/>
                  </a:lnTo>
                  <a:lnTo>
                    <a:pt x="12" y="224"/>
                  </a:lnTo>
                  <a:lnTo>
                    <a:pt x="14" y="225"/>
                  </a:lnTo>
                  <a:lnTo>
                    <a:pt x="45" y="225"/>
                  </a:lnTo>
                  <a:lnTo>
                    <a:pt x="47" y="239"/>
                  </a:lnTo>
                  <a:lnTo>
                    <a:pt x="51" y="252"/>
                  </a:lnTo>
                  <a:lnTo>
                    <a:pt x="55" y="266"/>
                  </a:lnTo>
                  <a:lnTo>
                    <a:pt x="60" y="279"/>
                  </a:lnTo>
                  <a:lnTo>
                    <a:pt x="68" y="292"/>
                  </a:lnTo>
                  <a:lnTo>
                    <a:pt x="75" y="304"/>
                  </a:lnTo>
                  <a:lnTo>
                    <a:pt x="84" y="316"/>
                  </a:lnTo>
                  <a:lnTo>
                    <a:pt x="93" y="325"/>
                  </a:lnTo>
                  <a:lnTo>
                    <a:pt x="103" y="335"/>
                  </a:lnTo>
                  <a:lnTo>
                    <a:pt x="115" y="343"/>
                  </a:lnTo>
                  <a:lnTo>
                    <a:pt x="127" y="351"/>
                  </a:lnTo>
                  <a:lnTo>
                    <a:pt x="138" y="357"/>
                  </a:lnTo>
                  <a:lnTo>
                    <a:pt x="152" y="364"/>
                  </a:lnTo>
                  <a:lnTo>
                    <a:pt x="165" y="368"/>
                  </a:lnTo>
                  <a:lnTo>
                    <a:pt x="180" y="371"/>
                  </a:lnTo>
                  <a:lnTo>
                    <a:pt x="194" y="373"/>
                  </a:lnTo>
                  <a:lnTo>
                    <a:pt x="194" y="403"/>
                  </a:lnTo>
                  <a:lnTo>
                    <a:pt x="194" y="406"/>
                  </a:lnTo>
                  <a:lnTo>
                    <a:pt x="195" y="410"/>
                  </a:lnTo>
                  <a:lnTo>
                    <a:pt x="197" y="412"/>
                  </a:lnTo>
                  <a:lnTo>
                    <a:pt x="198" y="414"/>
                  </a:lnTo>
                  <a:lnTo>
                    <a:pt x="200" y="416"/>
                  </a:lnTo>
                  <a:lnTo>
                    <a:pt x="204" y="417"/>
                  </a:lnTo>
                  <a:lnTo>
                    <a:pt x="206" y="418"/>
                  </a:lnTo>
                  <a:lnTo>
                    <a:pt x="209" y="418"/>
                  </a:lnTo>
                  <a:lnTo>
                    <a:pt x="212" y="418"/>
                  </a:lnTo>
                  <a:lnTo>
                    <a:pt x="215" y="417"/>
                  </a:lnTo>
                  <a:lnTo>
                    <a:pt x="217" y="416"/>
                  </a:lnTo>
                  <a:lnTo>
                    <a:pt x="220" y="414"/>
                  </a:lnTo>
                  <a:lnTo>
                    <a:pt x="222" y="412"/>
                  </a:lnTo>
                  <a:lnTo>
                    <a:pt x="223" y="410"/>
                  </a:lnTo>
                  <a:lnTo>
                    <a:pt x="224" y="406"/>
                  </a:lnTo>
                  <a:lnTo>
                    <a:pt x="224" y="403"/>
                  </a:lnTo>
                  <a:lnTo>
                    <a:pt x="224" y="373"/>
                  </a:lnTo>
                  <a:lnTo>
                    <a:pt x="239" y="371"/>
                  </a:lnTo>
                  <a:lnTo>
                    <a:pt x="253" y="368"/>
                  </a:lnTo>
                  <a:lnTo>
                    <a:pt x="267" y="364"/>
                  </a:lnTo>
                  <a:lnTo>
                    <a:pt x="280" y="357"/>
                  </a:lnTo>
                  <a:lnTo>
                    <a:pt x="292" y="351"/>
                  </a:lnTo>
                  <a:lnTo>
                    <a:pt x="304" y="343"/>
                  </a:lnTo>
                  <a:lnTo>
                    <a:pt x="315" y="335"/>
                  </a:lnTo>
                  <a:lnTo>
                    <a:pt x="326" y="325"/>
                  </a:lnTo>
                  <a:lnTo>
                    <a:pt x="335" y="316"/>
                  </a:lnTo>
                  <a:lnTo>
                    <a:pt x="344" y="304"/>
                  </a:lnTo>
                  <a:lnTo>
                    <a:pt x="351" y="292"/>
                  </a:lnTo>
                  <a:lnTo>
                    <a:pt x="358" y="279"/>
                  </a:lnTo>
                  <a:lnTo>
                    <a:pt x="363" y="266"/>
                  </a:lnTo>
                  <a:lnTo>
                    <a:pt x="367" y="252"/>
                  </a:lnTo>
                  <a:lnTo>
                    <a:pt x="370" y="239"/>
                  </a:lnTo>
                  <a:lnTo>
                    <a:pt x="373" y="225"/>
                  </a:lnTo>
                  <a:lnTo>
                    <a:pt x="404" y="225"/>
                  </a:lnTo>
                  <a:lnTo>
                    <a:pt x="407" y="224"/>
                  </a:lnTo>
                  <a:lnTo>
                    <a:pt x="409" y="223"/>
                  </a:lnTo>
                  <a:lnTo>
                    <a:pt x="412" y="221"/>
                  </a:lnTo>
                  <a:lnTo>
                    <a:pt x="414" y="219"/>
                  </a:lnTo>
                  <a:lnTo>
                    <a:pt x="415" y="217"/>
                  </a:lnTo>
                  <a:lnTo>
                    <a:pt x="418" y="215"/>
                  </a:lnTo>
                  <a:lnTo>
                    <a:pt x="418" y="212"/>
                  </a:lnTo>
                  <a:lnTo>
                    <a:pt x="419" y="210"/>
                  </a:lnTo>
                  <a:lnTo>
                    <a:pt x="418" y="206"/>
                  </a:lnTo>
                  <a:lnTo>
                    <a:pt x="418" y="203"/>
                  </a:lnTo>
                  <a:lnTo>
                    <a:pt x="415" y="201"/>
                  </a:lnTo>
                  <a:lnTo>
                    <a:pt x="414" y="199"/>
                  </a:lnTo>
                  <a:lnTo>
                    <a:pt x="412" y="197"/>
                  </a:lnTo>
                  <a:lnTo>
                    <a:pt x="409" y="196"/>
                  </a:lnTo>
                  <a:lnTo>
                    <a:pt x="407" y="195"/>
                  </a:lnTo>
                  <a:lnTo>
                    <a:pt x="404" y="195"/>
                  </a:lnTo>
                  <a:lnTo>
                    <a:pt x="404" y="19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Freeform 173">
              <a:extLst>
                <a:ext uri="{FF2B5EF4-FFF2-40B4-BE49-F238E27FC236}">
                  <a16:creationId xmlns:a16="http://schemas.microsoft.com/office/drawing/2014/main" id="{5501184B-32D7-100C-5568-1E118EADE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8588" y="3790951"/>
              <a:ext cx="19050" cy="19050"/>
            </a:xfrm>
            <a:custGeom>
              <a:avLst/>
              <a:gdLst>
                <a:gd name="T0" fmla="*/ 30 w 60"/>
                <a:gd name="T1" fmla="*/ 0 h 60"/>
                <a:gd name="T2" fmla="*/ 24 w 60"/>
                <a:gd name="T3" fmla="*/ 0 h 60"/>
                <a:gd name="T4" fmla="*/ 18 w 60"/>
                <a:gd name="T5" fmla="*/ 2 h 60"/>
                <a:gd name="T6" fmla="*/ 13 w 60"/>
                <a:gd name="T7" fmla="*/ 4 h 60"/>
                <a:gd name="T8" fmla="*/ 9 w 60"/>
                <a:gd name="T9" fmla="*/ 8 h 60"/>
                <a:gd name="T10" fmla="*/ 5 w 60"/>
                <a:gd name="T11" fmla="*/ 13 h 60"/>
                <a:gd name="T12" fmla="*/ 2 w 60"/>
                <a:gd name="T13" fmla="*/ 18 h 60"/>
                <a:gd name="T14" fmla="*/ 1 w 60"/>
                <a:gd name="T15" fmla="*/ 23 h 60"/>
                <a:gd name="T16" fmla="*/ 0 w 60"/>
                <a:gd name="T17" fmla="*/ 30 h 60"/>
                <a:gd name="T18" fmla="*/ 1 w 60"/>
                <a:gd name="T19" fmla="*/ 35 h 60"/>
                <a:gd name="T20" fmla="*/ 2 w 60"/>
                <a:gd name="T21" fmla="*/ 40 h 60"/>
                <a:gd name="T22" fmla="*/ 5 w 60"/>
                <a:gd name="T23" fmla="*/ 46 h 60"/>
                <a:gd name="T24" fmla="*/ 9 w 60"/>
                <a:gd name="T25" fmla="*/ 50 h 60"/>
                <a:gd name="T26" fmla="*/ 13 w 60"/>
                <a:gd name="T27" fmla="*/ 54 h 60"/>
                <a:gd name="T28" fmla="*/ 18 w 60"/>
                <a:gd name="T29" fmla="*/ 56 h 60"/>
                <a:gd name="T30" fmla="*/ 24 w 60"/>
                <a:gd name="T31" fmla="*/ 59 h 60"/>
                <a:gd name="T32" fmla="*/ 30 w 60"/>
                <a:gd name="T33" fmla="*/ 60 h 60"/>
                <a:gd name="T34" fmla="*/ 36 w 60"/>
                <a:gd name="T35" fmla="*/ 59 h 60"/>
                <a:gd name="T36" fmla="*/ 42 w 60"/>
                <a:gd name="T37" fmla="*/ 56 h 60"/>
                <a:gd name="T38" fmla="*/ 47 w 60"/>
                <a:gd name="T39" fmla="*/ 54 h 60"/>
                <a:gd name="T40" fmla="*/ 51 w 60"/>
                <a:gd name="T41" fmla="*/ 50 h 60"/>
                <a:gd name="T42" fmla="*/ 55 w 60"/>
                <a:gd name="T43" fmla="*/ 46 h 60"/>
                <a:gd name="T44" fmla="*/ 58 w 60"/>
                <a:gd name="T45" fmla="*/ 40 h 60"/>
                <a:gd name="T46" fmla="*/ 59 w 60"/>
                <a:gd name="T47" fmla="*/ 35 h 60"/>
                <a:gd name="T48" fmla="*/ 60 w 60"/>
                <a:gd name="T49" fmla="*/ 30 h 60"/>
                <a:gd name="T50" fmla="*/ 59 w 60"/>
                <a:gd name="T51" fmla="*/ 23 h 60"/>
                <a:gd name="T52" fmla="*/ 58 w 60"/>
                <a:gd name="T53" fmla="*/ 18 h 60"/>
                <a:gd name="T54" fmla="*/ 55 w 60"/>
                <a:gd name="T55" fmla="*/ 13 h 60"/>
                <a:gd name="T56" fmla="*/ 51 w 60"/>
                <a:gd name="T57" fmla="*/ 8 h 60"/>
                <a:gd name="T58" fmla="*/ 47 w 60"/>
                <a:gd name="T59" fmla="*/ 4 h 60"/>
                <a:gd name="T60" fmla="*/ 42 w 60"/>
                <a:gd name="T61" fmla="*/ 2 h 60"/>
                <a:gd name="T62" fmla="*/ 36 w 60"/>
                <a:gd name="T63" fmla="*/ 0 h 60"/>
                <a:gd name="T64" fmla="*/ 30 w 60"/>
                <a:gd name="T65" fmla="*/ 0 h 60"/>
                <a:gd name="T66" fmla="*/ 30 w 60"/>
                <a:gd name="T6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3" y="4"/>
                  </a:lnTo>
                  <a:lnTo>
                    <a:pt x="9" y="8"/>
                  </a:lnTo>
                  <a:lnTo>
                    <a:pt x="5" y="13"/>
                  </a:lnTo>
                  <a:lnTo>
                    <a:pt x="2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1" y="35"/>
                  </a:lnTo>
                  <a:lnTo>
                    <a:pt x="2" y="40"/>
                  </a:lnTo>
                  <a:lnTo>
                    <a:pt x="5" y="46"/>
                  </a:lnTo>
                  <a:lnTo>
                    <a:pt x="9" y="50"/>
                  </a:lnTo>
                  <a:lnTo>
                    <a:pt x="13" y="54"/>
                  </a:lnTo>
                  <a:lnTo>
                    <a:pt x="18" y="56"/>
                  </a:lnTo>
                  <a:lnTo>
                    <a:pt x="24" y="59"/>
                  </a:lnTo>
                  <a:lnTo>
                    <a:pt x="30" y="60"/>
                  </a:lnTo>
                  <a:lnTo>
                    <a:pt x="36" y="59"/>
                  </a:lnTo>
                  <a:lnTo>
                    <a:pt x="42" y="56"/>
                  </a:lnTo>
                  <a:lnTo>
                    <a:pt x="47" y="54"/>
                  </a:lnTo>
                  <a:lnTo>
                    <a:pt x="51" y="50"/>
                  </a:lnTo>
                  <a:lnTo>
                    <a:pt x="55" y="46"/>
                  </a:lnTo>
                  <a:lnTo>
                    <a:pt x="58" y="40"/>
                  </a:lnTo>
                  <a:lnTo>
                    <a:pt x="59" y="35"/>
                  </a:lnTo>
                  <a:lnTo>
                    <a:pt x="60" y="30"/>
                  </a:lnTo>
                  <a:lnTo>
                    <a:pt x="59" y="23"/>
                  </a:lnTo>
                  <a:lnTo>
                    <a:pt x="58" y="18"/>
                  </a:lnTo>
                  <a:lnTo>
                    <a:pt x="55" y="13"/>
                  </a:lnTo>
                  <a:lnTo>
                    <a:pt x="51" y="8"/>
                  </a:lnTo>
                  <a:lnTo>
                    <a:pt x="47" y="4"/>
                  </a:lnTo>
                  <a:lnTo>
                    <a:pt x="42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BD1F82-483D-4722-405B-E59AB0E5FCC9}"/>
              </a:ext>
            </a:extLst>
          </p:cNvPr>
          <p:cNvGrpSpPr/>
          <p:nvPr/>
        </p:nvGrpSpPr>
        <p:grpSpPr>
          <a:xfrm>
            <a:off x="1068066" y="1871418"/>
            <a:ext cx="532647" cy="312449"/>
            <a:chOff x="8180388" y="2562226"/>
            <a:chExt cx="284162" cy="166688"/>
          </a:xfrm>
          <a:solidFill>
            <a:schemeClr val="bg1">
              <a:lumMod val="95000"/>
            </a:schemeClr>
          </a:solidFill>
        </p:grpSpPr>
        <p:sp>
          <p:nvSpPr>
            <p:cNvPr id="30" name="Freeform 270">
              <a:extLst>
                <a:ext uri="{FF2B5EF4-FFF2-40B4-BE49-F238E27FC236}">
                  <a16:creationId xmlns:a16="http://schemas.microsoft.com/office/drawing/2014/main" id="{E1CEF6B6-5D7E-D387-1B88-3B8DA1419B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80388" y="2562226"/>
              <a:ext cx="284162" cy="166688"/>
            </a:xfrm>
            <a:custGeom>
              <a:avLst/>
              <a:gdLst>
                <a:gd name="T0" fmla="*/ 409 w 896"/>
                <a:gd name="T1" fmla="*/ 491 h 523"/>
                <a:gd name="T2" fmla="*/ 355 w 896"/>
                <a:gd name="T3" fmla="*/ 480 h 523"/>
                <a:gd name="T4" fmla="*/ 302 w 896"/>
                <a:gd name="T5" fmla="*/ 462 h 523"/>
                <a:gd name="T6" fmla="*/ 253 w 896"/>
                <a:gd name="T7" fmla="*/ 438 h 523"/>
                <a:gd name="T8" fmla="*/ 178 w 896"/>
                <a:gd name="T9" fmla="*/ 390 h 523"/>
                <a:gd name="T10" fmla="*/ 106 w 896"/>
                <a:gd name="T11" fmla="*/ 329 h 523"/>
                <a:gd name="T12" fmla="*/ 34 w 896"/>
                <a:gd name="T13" fmla="*/ 255 h 523"/>
                <a:gd name="T14" fmla="*/ 106 w 896"/>
                <a:gd name="T15" fmla="*/ 183 h 523"/>
                <a:gd name="T16" fmla="*/ 178 w 896"/>
                <a:gd name="T17" fmla="*/ 126 h 523"/>
                <a:gd name="T18" fmla="*/ 253 w 896"/>
                <a:gd name="T19" fmla="*/ 81 h 523"/>
                <a:gd name="T20" fmla="*/ 302 w 896"/>
                <a:gd name="T21" fmla="*/ 59 h 523"/>
                <a:gd name="T22" fmla="*/ 355 w 896"/>
                <a:gd name="T23" fmla="*/ 42 h 523"/>
                <a:gd name="T24" fmla="*/ 409 w 896"/>
                <a:gd name="T25" fmla="*/ 32 h 523"/>
                <a:gd name="T26" fmla="*/ 466 w 896"/>
                <a:gd name="T27" fmla="*/ 30 h 523"/>
                <a:gd name="T28" fmla="*/ 522 w 896"/>
                <a:gd name="T29" fmla="*/ 37 h 523"/>
                <a:gd name="T30" fmla="*/ 575 w 896"/>
                <a:gd name="T31" fmla="*/ 52 h 523"/>
                <a:gd name="T32" fmla="*/ 625 w 896"/>
                <a:gd name="T33" fmla="*/ 73 h 523"/>
                <a:gd name="T34" fmla="*/ 687 w 896"/>
                <a:gd name="T35" fmla="*/ 107 h 523"/>
                <a:gd name="T36" fmla="*/ 768 w 896"/>
                <a:gd name="T37" fmla="*/ 165 h 523"/>
                <a:gd name="T38" fmla="*/ 841 w 896"/>
                <a:gd name="T39" fmla="*/ 232 h 523"/>
                <a:gd name="T40" fmla="*/ 809 w 896"/>
                <a:gd name="T41" fmla="*/ 311 h 523"/>
                <a:gd name="T42" fmla="*/ 743 w 896"/>
                <a:gd name="T43" fmla="*/ 370 h 523"/>
                <a:gd name="T44" fmla="*/ 657 w 896"/>
                <a:gd name="T45" fmla="*/ 430 h 523"/>
                <a:gd name="T46" fmla="*/ 609 w 896"/>
                <a:gd name="T47" fmla="*/ 454 h 523"/>
                <a:gd name="T48" fmla="*/ 558 w 896"/>
                <a:gd name="T49" fmla="*/ 475 h 523"/>
                <a:gd name="T50" fmla="*/ 503 w 896"/>
                <a:gd name="T51" fmla="*/ 489 h 523"/>
                <a:gd name="T52" fmla="*/ 448 w 896"/>
                <a:gd name="T53" fmla="*/ 493 h 523"/>
                <a:gd name="T54" fmla="*/ 856 w 896"/>
                <a:gd name="T55" fmla="*/ 205 h 523"/>
                <a:gd name="T56" fmla="*/ 791 w 896"/>
                <a:gd name="T57" fmla="*/ 145 h 523"/>
                <a:gd name="T58" fmla="*/ 700 w 896"/>
                <a:gd name="T59" fmla="*/ 80 h 523"/>
                <a:gd name="T60" fmla="*/ 646 w 896"/>
                <a:gd name="T61" fmla="*/ 49 h 523"/>
                <a:gd name="T62" fmla="*/ 584 w 896"/>
                <a:gd name="T63" fmla="*/ 25 h 523"/>
                <a:gd name="T64" fmla="*/ 517 w 896"/>
                <a:gd name="T65" fmla="*/ 6 h 523"/>
                <a:gd name="T66" fmla="*/ 448 w 896"/>
                <a:gd name="T67" fmla="*/ 0 h 523"/>
                <a:gd name="T68" fmla="*/ 377 w 896"/>
                <a:gd name="T69" fmla="*/ 6 h 523"/>
                <a:gd name="T70" fmla="*/ 311 w 896"/>
                <a:gd name="T71" fmla="*/ 24 h 523"/>
                <a:gd name="T72" fmla="*/ 250 w 896"/>
                <a:gd name="T73" fmla="*/ 49 h 523"/>
                <a:gd name="T74" fmla="*/ 194 w 896"/>
                <a:gd name="T75" fmla="*/ 80 h 523"/>
                <a:gd name="T76" fmla="*/ 103 w 896"/>
                <a:gd name="T77" fmla="*/ 145 h 523"/>
                <a:gd name="T78" fmla="*/ 38 w 896"/>
                <a:gd name="T79" fmla="*/ 205 h 523"/>
                <a:gd name="T80" fmla="*/ 0 w 896"/>
                <a:gd name="T81" fmla="*/ 249 h 523"/>
                <a:gd name="T82" fmla="*/ 2 w 896"/>
                <a:gd name="T83" fmla="*/ 263 h 523"/>
                <a:gd name="T84" fmla="*/ 60 w 896"/>
                <a:gd name="T85" fmla="*/ 328 h 523"/>
                <a:gd name="T86" fmla="*/ 137 w 896"/>
                <a:gd name="T87" fmla="*/ 397 h 523"/>
                <a:gd name="T88" fmla="*/ 185 w 896"/>
                <a:gd name="T89" fmla="*/ 432 h 523"/>
                <a:gd name="T90" fmla="*/ 238 w 896"/>
                <a:gd name="T91" fmla="*/ 465 h 523"/>
                <a:gd name="T92" fmla="*/ 296 w 896"/>
                <a:gd name="T93" fmla="*/ 492 h 523"/>
                <a:gd name="T94" fmla="*/ 359 w 896"/>
                <a:gd name="T95" fmla="*/ 512 h 523"/>
                <a:gd name="T96" fmla="*/ 424 w 896"/>
                <a:gd name="T97" fmla="*/ 522 h 523"/>
                <a:gd name="T98" fmla="*/ 493 w 896"/>
                <a:gd name="T99" fmla="*/ 520 h 523"/>
                <a:gd name="T100" fmla="*/ 558 w 896"/>
                <a:gd name="T101" fmla="*/ 507 h 523"/>
                <a:gd name="T102" fmla="*/ 619 w 896"/>
                <a:gd name="T103" fmla="*/ 483 h 523"/>
                <a:gd name="T104" fmla="*/ 676 w 896"/>
                <a:gd name="T105" fmla="*/ 454 h 523"/>
                <a:gd name="T106" fmla="*/ 727 w 896"/>
                <a:gd name="T107" fmla="*/ 420 h 523"/>
                <a:gd name="T108" fmla="*/ 787 w 896"/>
                <a:gd name="T109" fmla="*/ 373 h 523"/>
                <a:gd name="T110" fmla="*/ 854 w 896"/>
                <a:gd name="T111" fmla="*/ 308 h 523"/>
                <a:gd name="T112" fmla="*/ 895 w 896"/>
                <a:gd name="T113" fmla="*/ 259 h 523"/>
                <a:gd name="T114" fmla="*/ 893 w 896"/>
                <a:gd name="T115" fmla="*/ 245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96" h="523">
                  <a:moveTo>
                    <a:pt x="448" y="493"/>
                  </a:moveTo>
                  <a:lnTo>
                    <a:pt x="429" y="493"/>
                  </a:lnTo>
                  <a:lnTo>
                    <a:pt x="409" y="491"/>
                  </a:lnTo>
                  <a:lnTo>
                    <a:pt x="391" y="489"/>
                  </a:lnTo>
                  <a:lnTo>
                    <a:pt x="373" y="484"/>
                  </a:lnTo>
                  <a:lnTo>
                    <a:pt x="355" y="480"/>
                  </a:lnTo>
                  <a:lnTo>
                    <a:pt x="337" y="475"/>
                  </a:lnTo>
                  <a:lnTo>
                    <a:pt x="319" y="468"/>
                  </a:lnTo>
                  <a:lnTo>
                    <a:pt x="302" y="462"/>
                  </a:lnTo>
                  <a:lnTo>
                    <a:pt x="285" y="454"/>
                  </a:lnTo>
                  <a:lnTo>
                    <a:pt x="269" y="447"/>
                  </a:lnTo>
                  <a:lnTo>
                    <a:pt x="253" y="438"/>
                  </a:lnTo>
                  <a:lnTo>
                    <a:pt x="237" y="430"/>
                  </a:lnTo>
                  <a:lnTo>
                    <a:pt x="207" y="411"/>
                  </a:lnTo>
                  <a:lnTo>
                    <a:pt x="178" y="390"/>
                  </a:lnTo>
                  <a:lnTo>
                    <a:pt x="152" y="370"/>
                  </a:lnTo>
                  <a:lnTo>
                    <a:pt x="128" y="350"/>
                  </a:lnTo>
                  <a:lnTo>
                    <a:pt x="106" y="329"/>
                  </a:lnTo>
                  <a:lnTo>
                    <a:pt x="85" y="311"/>
                  </a:lnTo>
                  <a:lnTo>
                    <a:pt x="54" y="278"/>
                  </a:lnTo>
                  <a:lnTo>
                    <a:pt x="34" y="255"/>
                  </a:lnTo>
                  <a:lnTo>
                    <a:pt x="54" y="232"/>
                  </a:lnTo>
                  <a:lnTo>
                    <a:pt x="86" y="201"/>
                  </a:lnTo>
                  <a:lnTo>
                    <a:pt x="106" y="183"/>
                  </a:lnTo>
                  <a:lnTo>
                    <a:pt x="128" y="165"/>
                  </a:lnTo>
                  <a:lnTo>
                    <a:pt x="153" y="145"/>
                  </a:lnTo>
                  <a:lnTo>
                    <a:pt x="178" y="126"/>
                  </a:lnTo>
                  <a:lnTo>
                    <a:pt x="207" y="107"/>
                  </a:lnTo>
                  <a:lnTo>
                    <a:pt x="237" y="90"/>
                  </a:lnTo>
                  <a:lnTo>
                    <a:pt x="253" y="81"/>
                  </a:lnTo>
                  <a:lnTo>
                    <a:pt x="269" y="74"/>
                  </a:lnTo>
                  <a:lnTo>
                    <a:pt x="285" y="66"/>
                  </a:lnTo>
                  <a:lnTo>
                    <a:pt x="302" y="59"/>
                  </a:lnTo>
                  <a:lnTo>
                    <a:pt x="319" y="52"/>
                  </a:lnTo>
                  <a:lnTo>
                    <a:pt x="338" y="47"/>
                  </a:lnTo>
                  <a:lnTo>
                    <a:pt x="355" y="42"/>
                  </a:lnTo>
                  <a:lnTo>
                    <a:pt x="373" y="37"/>
                  </a:lnTo>
                  <a:lnTo>
                    <a:pt x="391" y="34"/>
                  </a:lnTo>
                  <a:lnTo>
                    <a:pt x="409" y="32"/>
                  </a:lnTo>
                  <a:lnTo>
                    <a:pt x="429" y="30"/>
                  </a:lnTo>
                  <a:lnTo>
                    <a:pt x="448" y="30"/>
                  </a:lnTo>
                  <a:lnTo>
                    <a:pt x="466" y="30"/>
                  </a:lnTo>
                  <a:lnTo>
                    <a:pt x="485" y="32"/>
                  </a:lnTo>
                  <a:lnTo>
                    <a:pt x="503" y="34"/>
                  </a:lnTo>
                  <a:lnTo>
                    <a:pt x="522" y="37"/>
                  </a:lnTo>
                  <a:lnTo>
                    <a:pt x="540" y="42"/>
                  </a:lnTo>
                  <a:lnTo>
                    <a:pt x="558" y="47"/>
                  </a:lnTo>
                  <a:lnTo>
                    <a:pt x="575" y="52"/>
                  </a:lnTo>
                  <a:lnTo>
                    <a:pt x="592" y="59"/>
                  </a:lnTo>
                  <a:lnTo>
                    <a:pt x="609" y="66"/>
                  </a:lnTo>
                  <a:lnTo>
                    <a:pt x="625" y="73"/>
                  </a:lnTo>
                  <a:lnTo>
                    <a:pt x="641" y="81"/>
                  </a:lnTo>
                  <a:lnTo>
                    <a:pt x="657" y="90"/>
                  </a:lnTo>
                  <a:lnTo>
                    <a:pt x="687" y="107"/>
                  </a:lnTo>
                  <a:lnTo>
                    <a:pt x="716" y="126"/>
                  </a:lnTo>
                  <a:lnTo>
                    <a:pt x="743" y="145"/>
                  </a:lnTo>
                  <a:lnTo>
                    <a:pt x="768" y="165"/>
                  </a:lnTo>
                  <a:lnTo>
                    <a:pt x="789" y="183"/>
                  </a:lnTo>
                  <a:lnTo>
                    <a:pt x="809" y="201"/>
                  </a:lnTo>
                  <a:lnTo>
                    <a:pt x="841" y="232"/>
                  </a:lnTo>
                  <a:lnTo>
                    <a:pt x="862" y="255"/>
                  </a:lnTo>
                  <a:lnTo>
                    <a:pt x="841" y="278"/>
                  </a:lnTo>
                  <a:lnTo>
                    <a:pt x="809" y="311"/>
                  </a:lnTo>
                  <a:lnTo>
                    <a:pt x="790" y="329"/>
                  </a:lnTo>
                  <a:lnTo>
                    <a:pt x="768" y="350"/>
                  </a:lnTo>
                  <a:lnTo>
                    <a:pt x="743" y="370"/>
                  </a:lnTo>
                  <a:lnTo>
                    <a:pt x="716" y="390"/>
                  </a:lnTo>
                  <a:lnTo>
                    <a:pt x="688" y="411"/>
                  </a:lnTo>
                  <a:lnTo>
                    <a:pt x="657" y="430"/>
                  </a:lnTo>
                  <a:lnTo>
                    <a:pt x="642" y="438"/>
                  </a:lnTo>
                  <a:lnTo>
                    <a:pt x="626" y="447"/>
                  </a:lnTo>
                  <a:lnTo>
                    <a:pt x="609" y="454"/>
                  </a:lnTo>
                  <a:lnTo>
                    <a:pt x="592" y="462"/>
                  </a:lnTo>
                  <a:lnTo>
                    <a:pt x="575" y="468"/>
                  </a:lnTo>
                  <a:lnTo>
                    <a:pt x="558" y="475"/>
                  </a:lnTo>
                  <a:lnTo>
                    <a:pt x="540" y="480"/>
                  </a:lnTo>
                  <a:lnTo>
                    <a:pt x="522" y="484"/>
                  </a:lnTo>
                  <a:lnTo>
                    <a:pt x="503" y="489"/>
                  </a:lnTo>
                  <a:lnTo>
                    <a:pt x="485" y="491"/>
                  </a:lnTo>
                  <a:lnTo>
                    <a:pt x="466" y="493"/>
                  </a:lnTo>
                  <a:lnTo>
                    <a:pt x="448" y="493"/>
                  </a:lnTo>
                  <a:close/>
                  <a:moveTo>
                    <a:pt x="893" y="245"/>
                  </a:moveTo>
                  <a:lnTo>
                    <a:pt x="882" y="233"/>
                  </a:lnTo>
                  <a:lnTo>
                    <a:pt x="856" y="205"/>
                  </a:lnTo>
                  <a:lnTo>
                    <a:pt x="838" y="187"/>
                  </a:lnTo>
                  <a:lnTo>
                    <a:pt x="816" y="167"/>
                  </a:lnTo>
                  <a:lnTo>
                    <a:pt x="791" y="145"/>
                  </a:lnTo>
                  <a:lnTo>
                    <a:pt x="763" y="123"/>
                  </a:lnTo>
                  <a:lnTo>
                    <a:pt x="733" y="102"/>
                  </a:lnTo>
                  <a:lnTo>
                    <a:pt x="700" y="80"/>
                  </a:lnTo>
                  <a:lnTo>
                    <a:pt x="683" y="70"/>
                  </a:lnTo>
                  <a:lnTo>
                    <a:pt x="665" y="59"/>
                  </a:lnTo>
                  <a:lnTo>
                    <a:pt x="646" y="49"/>
                  </a:lnTo>
                  <a:lnTo>
                    <a:pt x="625" y="41"/>
                  </a:lnTo>
                  <a:lnTo>
                    <a:pt x="605" y="32"/>
                  </a:lnTo>
                  <a:lnTo>
                    <a:pt x="584" y="25"/>
                  </a:lnTo>
                  <a:lnTo>
                    <a:pt x="562" y="17"/>
                  </a:lnTo>
                  <a:lnTo>
                    <a:pt x="541" y="12"/>
                  </a:lnTo>
                  <a:lnTo>
                    <a:pt x="517" y="6"/>
                  </a:lnTo>
                  <a:lnTo>
                    <a:pt x="495" y="3"/>
                  </a:lnTo>
                  <a:lnTo>
                    <a:pt x="471" y="1"/>
                  </a:lnTo>
                  <a:lnTo>
                    <a:pt x="448" y="0"/>
                  </a:lnTo>
                  <a:lnTo>
                    <a:pt x="423" y="1"/>
                  </a:lnTo>
                  <a:lnTo>
                    <a:pt x="400" y="3"/>
                  </a:lnTo>
                  <a:lnTo>
                    <a:pt x="377" y="6"/>
                  </a:lnTo>
                  <a:lnTo>
                    <a:pt x="355" y="12"/>
                  </a:lnTo>
                  <a:lnTo>
                    <a:pt x="332" y="17"/>
                  </a:lnTo>
                  <a:lnTo>
                    <a:pt x="311" y="24"/>
                  </a:lnTo>
                  <a:lnTo>
                    <a:pt x="290" y="32"/>
                  </a:lnTo>
                  <a:lnTo>
                    <a:pt x="269" y="41"/>
                  </a:lnTo>
                  <a:lnTo>
                    <a:pt x="250" y="49"/>
                  </a:lnTo>
                  <a:lnTo>
                    <a:pt x="231" y="59"/>
                  </a:lnTo>
                  <a:lnTo>
                    <a:pt x="211" y="70"/>
                  </a:lnTo>
                  <a:lnTo>
                    <a:pt x="194" y="80"/>
                  </a:lnTo>
                  <a:lnTo>
                    <a:pt x="161" y="102"/>
                  </a:lnTo>
                  <a:lnTo>
                    <a:pt x="132" y="123"/>
                  </a:lnTo>
                  <a:lnTo>
                    <a:pt x="103" y="145"/>
                  </a:lnTo>
                  <a:lnTo>
                    <a:pt x="79" y="167"/>
                  </a:lnTo>
                  <a:lnTo>
                    <a:pt x="56" y="187"/>
                  </a:lnTo>
                  <a:lnTo>
                    <a:pt x="38" y="205"/>
                  </a:lnTo>
                  <a:lnTo>
                    <a:pt x="12" y="233"/>
                  </a:lnTo>
                  <a:lnTo>
                    <a:pt x="3" y="245"/>
                  </a:lnTo>
                  <a:lnTo>
                    <a:pt x="0" y="249"/>
                  </a:lnTo>
                  <a:lnTo>
                    <a:pt x="0" y="253"/>
                  </a:lnTo>
                  <a:lnTo>
                    <a:pt x="0" y="259"/>
                  </a:lnTo>
                  <a:lnTo>
                    <a:pt x="2" y="263"/>
                  </a:lnTo>
                  <a:lnTo>
                    <a:pt x="14" y="277"/>
                  </a:lnTo>
                  <a:lnTo>
                    <a:pt x="41" y="308"/>
                  </a:lnTo>
                  <a:lnTo>
                    <a:pt x="60" y="328"/>
                  </a:lnTo>
                  <a:lnTo>
                    <a:pt x="82" y="350"/>
                  </a:lnTo>
                  <a:lnTo>
                    <a:pt x="108" y="373"/>
                  </a:lnTo>
                  <a:lnTo>
                    <a:pt x="137" y="397"/>
                  </a:lnTo>
                  <a:lnTo>
                    <a:pt x="152" y="409"/>
                  </a:lnTo>
                  <a:lnTo>
                    <a:pt x="168" y="420"/>
                  </a:lnTo>
                  <a:lnTo>
                    <a:pt x="185" y="432"/>
                  </a:lnTo>
                  <a:lnTo>
                    <a:pt x="202" y="444"/>
                  </a:lnTo>
                  <a:lnTo>
                    <a:pt x="219" y="454"/>
                  </a:lnTo>
                  <a:lnTo>
                    <a:pt x="238" y="465"/>
                  </a:lnTo>
                  <a:lnTo>
                    <a:pt x="256" y="475"/>
                  </a:lnTo>
                  <a:lnTo>
                    <a:pt x="276" y="483"/>
                  </a:lnTo>
                  <a:lnTo>
                    <a:pt x="296" y="492"/>
                  </a:lnTo>
                  <a:lnTo>
                    <a:pt x="316" y="499"/>
                  </a:lnTo>
                  <a:lnTo>
                    <a:pt x="338" y="507"/>
                  </a:lnTo>
                  <a:lnTo>
                    <a:pt x="359" y="512"/>
                  </a:lnTo>
                  <a:lnTo>
                    <a:pt x="380" y="517"/>
                  </a:lnTo>
                  <a:lnTo>
                    <a:pt x="402" y="520"/>
                  </a:lnTo>
                  <a:lnTo>
                    <a:pt x="424" y="522"/>
                  </a:lnTo>
                  <a:lnTo>
                    <a:pt x="448" y="523"/>
                  </a:lnTo>
                  <a:lnTo>
                    <a:pt x="470" y="522"/>
                  </a:lnTo>
                  <a:lnTo>
                    <a:pt x="493" y="520"/>
                  </a:lnTo>
                  <a:lnTo>
                    <a:pt x="514" y="517"/>
                  </a:lnTo>
                  <a:lnTo>
                    <a:pt x="537" y="512"/>
                  </a:lnTo>
                  <a:lnTo>
                    <a:pt x="558" y="507"/>
                  </a:lnTo>
                  <a:lnTo>
                    <a:pt x="578" y="499"/>
                  </a:lnTo>
                  <a:lnTo>
                    <a:pt x="599" y="492"/>
                  </a:lnTo>
                  <a:lnTo>
                    <a:pt x="619" y="483"/>
                  </a:lnTo>
                  <a:lnTo>
                    <a:pt x="638" y="475"/>
                  </a:lnTo>
                  <a:lnTo>
                    <a:pt x="657" y="465"/>
                  </a:lnTo>
                  <a:lnTo>
                    <a:pt x="676" y="454"/>
                  </a:lnTo>
                  <a:lnTo>
                    <a:pt x="694" y="444"/>
                  </a:lnTo>
                  <a:lnTo>
                    <a:pt x="711" y="432"/>
                  </a:lnTo>
                  <a:lnTo>
                    <a:pt x="727" y="420"/>
                  </a:lnTo>
                  <a:lnTo>
                    <a:pt x="743" y="409"/>
                  </a:lnTo>
                  <a:lnTo>
                    <a:pt x="758" y="397"/>
                  </a:lnTo>
                  <a:lnTo>
                    <a:pt x="787" y="373"/>
                  </a:lnTo>
                  <a:lnTo>
                    <a:pt x="813" y="350"/>
                  </a:lnTo>
                  <a:lnTo>
                    <a:pt x="835" y="328"/>
                  </a:lnTo>
                  <a:lnTo>
                    <a:pt x="854" y="308"/>
                  </a:lnTo>
                  <a:lnTo>
                    <a:pt x="881" y="277"/>
                  </a:lnTo>
                  <a:lnTo>
                    <a:pt x="893" y="263"/>
                  </a:lnTo>
                  <a:lnTo>
                    <a:pt x="895" y="259"/>
                  </a:lnTo>
                  <a:lnTo>
                    <a:pt x="896" y="253"/>
                  </a:lnTo>
                  <a:lnTo>
                    <a:pt x="895" y="249"/>
                  </a:lnTo>
                  <a:lnTo>
                    <a:pt x="893" y="245"/>
                  </a:lnTo>
                  <a:lnTo>
                    <a:pt x="893" y="24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1" name="Freeform 271">
              <a:extLst>
                <a:ext uri="{FF2B5EF4-FFF2-40B4-BE49-F238E27FC236}">
                  <a16:creationId xmlns:a16="http://schemas.microsoft.com/office/drawing/2014/main" id="{C7E374C3-71C7-3EBB-409F-13476975B1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9288" y="2590801"/>
              <a:ext cx="104775" cy="104775"/>
            </a:xfrm>
            <a:custGeom>
              <a:avLst/>
              <a:gdLst>
                <a:gd name="T0" fmla="*/ 137 w 328"/>
                <a:gd name="T1" fmla="*/ 296 h 328"/>
                <a:gd name="T2" fmla="*/ 101 w 328"/>
                <a:gd name="T3" fmla="*/ 282 h 328"/>
                <a:gd name="T4" fmla="*/ 70 w 328"/>
                <a:gd name="T5" fmla="*/ 259 h 328"/>
                <a:gd name="T6" fmla="*/ 46 w 328"/>
                <a:gd name="T7" fmla="*/ 228 h 328"/>
                <a:gd name="T8" fmla="*/ 32 w 328"/>
                <a:gd name="T9" fmla="*/ 191 h 328"/>
                <a:gd name="T10" fmla="*/ 31 w 328"/>
                <a:gd name="T11" fmla="*/ 151 h 328"/>
                <a:gd name="T12" fmla="*/ 41 w 328"/>
                <a:gd name="T13" fmla="*/ 112 h 328"/>
                <a:gd name="T14" fmla="*/ 61 w 328"/>
                <a:gd name="T15" fmla="*/ 79 h 328"/>
                <a:gd name="T16" fmla="*/ 89 w 328"/>
                <a:gd name="T17" fmla="*/ 52 h 328"/>
                <a:gd name="T18" fmla="*/ 124 w 328"/>
                <a:gd name="T19" fmla="*/ 35 h 328"/>
                <a:gd name="T20" fmla="*/ 165 w 328"/>
                <a:gd name="T21" fmla="*/ 30 h 328"/>
                <a:gd name="T22" fmla="*/ 204 w 328"/>
                <a:gd name="T23" fmla="*/ 35 h 328"/>
                <a:gd name="T24" fmla="*/ 240 w 328"/>
                <a:gd name="T25" fmla="*/ 52 h 328"/>
                <a:gd name="T26" fmla="*/ 269 w 328"/>
                <a:gd name="T27" fmla="*/ 79 h 328"/>
                <a:gd name="T28" fmla="*/ 289 w 328"/>
                <a:gd name="T29" fmla="*/ 112 h 328"/>
                <a:gd name="T30" fmla="*/ 299 w 328"/>
                <a:gd name="T31" fmla="*/ 151 h 328"/>
                <a:gd name="T32" fmla="*/ 296 w 328"/>
                <a:gd name="T33" fmla="*/ 191 h 328"/>
                <a:gd name="T34" fmla="*/ 282 w 328"/>
                <a:gd name="T35" fmla="*/ 228 h 328"/>
                <a:gd name="T36" fmla="*/ 260 w 328"/>
                <a:gd name="T37" fmla="*/ 259 h 328"/>
                <a:gd name="T38" fmla="*/ 229 w 328"/>
                <a:gd name="T39" fmla="*/ 282 h 328"/>
                <a:gd name="T40" fmla="*/ 192 w 328"/>
                <a:gd name="T41" fmla="*/ 296 h 328"/>
                <a:gd name="T42" fmla="*/ 165 w 328"/>
                <a:gd name="T43" fmla="*/ 298 h 328"/>
                <a:gd name="T44" fmla="*/ 132 w 328"/>
                <a:gd name="T45" fmla="*/ 3 h 328"/>
                <a:gd name="T46" fmla="*/ 86 w 328"/>
                <a:gd name="T47" fmla="*/ 19 h 328"/>
                <a:gd name="T48" fmla="*/ 48 w 328"/>
                <a:gd name="T49" fmla="*/ 48 h 328"/>
                <a:gd name="T50" fmla="*/ 20 w 328"/>
                <a:gd name="T51" fmla="*/ 85 h 328"/>
                <a:gd name="T52" fmla="*/ 3 w 328"/>
                <a:gd name="T53" fmla="*/ 131 h 328"/>
                <a:gd name="T54" fmla="*/ 1 w 328"/>
                <a:gd name="T55" fmla="*/ 181 h 328"/>
                <a:gd name="T56" fmla="*/ 13 w 328"/>
                <a:gd name="T57" fmla="*/ 228 h 328"/>
                <a:gd name="T58" fmla="*/ 38 w 328"/>
                <a:gd name="T59" fmla="*/ 268 h 328"/>
                <a:gd name="T60" fmla="*/ 73 w 328"/>
                <a:gd name="T61" fmla="*/ 300 h 328"/>
                <a:gd name="T62" fmla="*/ 116 w 328"/>
                <a:gd name="T63" fmla="*/ 321 h 328"/>
                <a:gd name="T64" fmla="*/ 165 w 328"/>
                <a:gd name="T65" fmla="*/ 328 h 328"/>
                <a:gd name="T66" fmla="*/ 213 w 328"/>
                <a:gd name="T67" fmla="*/ 321 h 328"/>
                <a:gd name="T68" fmla="*/ 257 w 328"/>
                <a:gd name="T69" fmla="*/ 300 h 328"/>
                <a:gd name="T70" fmla="*/ 291 w 328"/>
                <a:gd name="T71" fmla="*/ 268 h 328"/>
                <a:gd name="T72" fmla="*/ 316 w 328"/>
                <a:gd name="T73" fmla="*/ 228 h 328"/>
                <a:gd name="T74" fmla="*/ 328 w 328"/>
                <a:gd name="T75" fmla="*/ 181 h 328"/>
                <a:gd name="T76" fmla="*/ 325 w 328"/>
                <a:gd name="T77" fmla="*/ 131 h 328"/>
                <a:gd name="T78" fmla="*/ 309 w 328"/>
                <a:gd name="T79" fmla="*/ 85 h 328"/>
                <a:gd name="T80" fmla="*/ 280 w 328"/>
                <a:gd name="T81" fmla="*/ 48 h 328"/>
                <a:gd name="T82" fmla="*/ 243 w 328"/>
                <a:gd name="T83" fmla="*/ 19 h 328"/>
                <a:gd name="T84" fmla="*/ 198 w 328"/>
                <a:gd name="T85" fmla="*/ 3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28" h="328">
                  <a:moveTo>
                    <a:pt x="165" y="298"/>
                  </a:moveTo>
                  <a:lnTo>
                    <a:pt x="151" y="298"/>
                  </a:lnTo>
                  <a:lnTo>
                    <a:pt x="137" y="296"/>
                  </a:lnTo>
                  <a:lnTo>
                    <a:pt x="124" y="293"/>
                  </a:lnTo>
                  <a:lnTo>
                    <a:pt x="112" y="288"/>
                  </a:lnTo>
                  <a:lnTo>
                    <a:pt x="101" y="282"/>
                  </a:lnTo>
                  <a:lnTo>
                    <a:pt x="89" y="276"/>
                  </a:lnTo>
                  <a:lnTo>
                    <a:pt x="79" y="267"/>
                  </a:lnTo>
                  <a:lnTo>
                    <a:pt x="70" y="259"/>
                  </a:lnTo>
                  <a:lnTo>
                    <a:pt x="61" y="249"/>
                  </a:lnTo>
                  <a:lnTo>
                    <a:pt x="52" y="239"/>
                  </a:lnTo>
                  <a:lnTo>
                    <a:pt x="46" y="228"/>
                  </a:lnTo>
                  <a:lnTo>
                    <a:pt x="41" y="216"/>
                  </a:lnTo>
                  <a:lnTo>
                    <a:pt x="36" y="204"/>
                  </a:lnTo>
                  <a:lnTo>
                    <a:pt x="32" y="191"/>
                  </a:lnTo>
                  <a:lnTo>
                    <a:pt x="31" y="177"/>
                  </a:lnTo>
                  <a:lnTo>
                    <a:pt x="30" y="165"/>
                  </a:lnTo>
                  <a:lnTo>
                    <a:pt x="31" y="151"/>
                  </a:lnTo>
                  <a:lnTo>
                    <a:pt x="32" y="137"/>
                  </a:lnTo>
                  <a:lnTo>
                    <a:pt x="36" y="124"/>
                  </a:lnTo>
                  <a:lnTo>
                    <a:pt x="41" y="112"/>
                  </a:lnTo>
                  <a:lnTo>
                    <a:pt x="46" y="100"/>
                  </a:lnTo>
                  <a:lnTo>
                    <a:pt x="52" y="89"/>
                  </a:lnTo>
                  <a:lnTo>
                    <a:pt x="61" y="79"/>
                  </a:lnTo>
                  <a:lnTo>
                    <a:pt x="70" y="69"/>
                  </a:lnTo>
                  <a:lnTo>
                    <a:pt x="79" y="61"/>
                  </a:lnTo>
                  <a:lnTo>
                    <a:pt x="89" y="52"/>
                  </a:lnTo>
                  <a:lnTo>
                    <a:pt x="101" y="46"/>
                  </a:lnTo>
                  <a:lnTo>
                    <a:pt x="112" y="41"/>
                  </a:lnTo>
                  <a:lnTo>
                    <a:pt x="124" y="35"/>
                  </a:lnTo>
                  <a:lnTo>
                    <a:pt x="137" y="32"/>
                  </a:lnTo>
                  <a:lnTo>
                    <a:pt x="151" y="30"/>
                  </a:lnTo>
                  <a:lnTo>
                    <a:pt x="165" y="30"/>
                  </a:lnTo>
                  <a:lnTo>
                    <a:pt x="178" y="30"/>
                  </a:lnTo>
                  <a:lnTo>
                    <a:pt x="192" y="32"/>
                  </a:lnTo>
                  <a:lnTo>
                    <a:pt x="204" y="35"/>
                  </a:lnTo>
                  <a:lnTo>
                    <a:pt x="217" y="41"/>
                  </a:lnTo>
                  <a:lnTo>
                    <a:pt x="229" y="46"/>
                  </a:lnTo>
                  <a:lnTo>
                    <a:pt x="240" y="52"/>
                  </a:lnTo>
                  <a:lnTo>
                    <a:pt x="250" y="61"/>
                  </a:lnTo>
                  <a:lnTo>
                    <a:pt x="260" y="69"/>
                  </a:lnTo>
                  <a:lnTo>
                    <a:pt x="269" y="79"/>
                  </a:lnTo>
                  <a:lnTo>
                    <a:pt x="276" y="89"/>
                  </a:lnTo>
                  <a:lnTo>
                    <a:pt x="282" y="100"/>
                  </a:lnTo>
                  <a:lnTo>
                    <a:pt x="289" y="112"/>
                  </a:lnTo>
                  <a:lnTo>
                    <a:pt x="293" y="124"/>
                  </a:lnTo>
                  <a:lnTo>
                    <a:pt x="296" y="137"/>
                  </a:lnTo>
                  <a:lnTo>
                    <a:pt x="299" y="151"/>
                  </a:lnTo>
                  <a:lnTo>
                    <a:pt x="299" y="165"/>
                  </a:lnTo>
                  <a:lnTo>
                    <a:pt x="299" y="177"/>
                  </a:lnTo>
                  <a:lnTo>
                    <a:pt x="296" y="191"/>
                  </a:lnTo>
                  <a:lnTo>
                    <a:pt x="293" y="204"/>
                  </a:lnTo>
                  <a:lnTo>
                    <a:pt x="289" y="216"/>
                  </a:lnTo>
                  <a:lnTo>
                    <a:pt x="282" y="228"/>
                  </a:lnTo>
                  <a:lnTo>
                    <a:pt x="276" y="239"/>
                  </a:lnTo>
                  <a:lnTo>
                    <a:pt x="269" y="249"/>
                  </a:lnTo>
                  <a:lnTo>
                    <a:pt x="260" y="259"/>
                  </a:lnTo>
                  <a:lnTo>
                    <a:pt x="250" y="267"/>
                  </a:lnTo>
                  <a:lnTo>
                    <a:pt x="240" y="276"/>
                  </a:lnTo>
                  <a:lnTo>
                    <a:pt x="229" y="282"/>
                  </a:lnTo>
                  <a:lnTo>
                    <a:pt x="217" y="288"/>
                  </a:lnTo>
                  <a:lnTo>
                    <a:pt x="204" y="293"/>
                  </a:lnTo>
                  <a:lnTo>
                    <a:pt x="192" y="296"/>
                  </a:lnTo>
                  <a:lnTo>
                    <a:pt x="178" y="298"/>
                  </a:lnTo>
                  <a:lnTo>
                    <a:pt x="165" y="298"/>
                  </a:lnTo>
                  <a:lnTo>
                    <a:pt x="165" y="298"/>
                  </a:lnTo>
                  <a:close/>
                  <a:moveTo>
                    <a:pt x="165" y="0"/>
                  </a:moveTo>
                  <a:lnTo>
                    <a:pt x="148" y="1"/>
                  </a:lnTo>
                  <a:lnTo>
                    <a:pt x="132" y="3"/>
                  </a:lnTo>
                  <a:lnTo>
                    <a:pt x="116" y="7"/>
                  </a:lnTo>
                  <a:lnTo>
                    <a:pt x="101" y="13"/>
                  </a:lnTo>
                  <a:lnTo>
                    <a:pt x="86" y="19"/>
                  </a:lnTo>
                  <a:lnTo>
                    <a:pt x="73" y="28"/>
                  </a:lnTo>
                  <a:lnTo>
                    <a:pt x="60" y="37"/>
                  </a:lnTo>
                  <a:lnTo>
                    <a:pt x="48" y="48"/>
                  </a:lnTo>
                  <a:lnTo>
                    <a:pt x="38" y="60"/>
                  </a:lnTo>
                  <a:lnTo>
                    <a:pt x="28" y="73"/>
                  </a:lnTo>
                  <a:lnTo>
                    <a:pt x="20" y="85"/>
                  </a:lnTo>
                  <a:lnTo>
                    <a:pt x="13" y="100"/>
                  </a:lnTo>
                  <a:lnTo>
                    <a:pt x="8" y="115"/>
                  </a:lnTo>
                  <a:lnTo>
                    <a:pt x="3" y="131"/>
                  </a:lnTo>
                  <a:lnTo>
                    <a:pt x="1" y="147"/>
                  </a:lnTo>
                  <a:lnTo>
                    <a:pt x="0" y="165"/>
                  </a:lnTo>
                  <a:lnTo>
                    <a:pt x="1" y="181"/>
                  </a:lnTo>
                  <a:lnTo>
                    <a:pt x="3" y="197"/>
                  </a:lnTo>
                  <a:lnTo>
                    <a:pt x="8" y="213"/>
                  </a:lnTo>
                  <a:lnTo>
                    <a:pt x="13" y="228"/>
                  </a:lnTo>
                  <a:lnTo>
                    <a:pt x="20" y="243"/>
                  </a:lnTo>
                  <a:lnTo>
                    <a:pt x="28" y="255"/>
                  </a:lnTo>
                  <a:lnTo>
                    <a:pt x="38" y="268"/>
                  </a:lnTo>
                  <a:lnTo>
                    <a:pt x="48" y="280"/>
                  </a:lnTo>
                  <a:lnTo>
                    <a:pt x="60" y="291"/>
                  </a:lnTo>
                  <a:lnTo>
                    <a:pt x="73" y="300"/>
                  </a:lnTo>
                  <a:lnTo>
                    <a:pt x="86" y="309"/>
                  </a:lnTo>
                  <a:lnTo>
                    <a:pt x="101" y="315"/>
                  </a:lnTo>
                  <a:lnTo>
                    <a:pt x="116" y="321"/>
                  </a:lnTo>
                  <a:lnTo>
                    <a:pt x="132" y="325"/>
                  </a:lnTo>
                  <a:lnTo>
                    <a:pt x="148" y="327"/>
                  </a:lnTo>
                  <a:lnTo>
                    <a:pt x="165" y="328"/>
                  </a:lnTo>
                  <a:lnTo>
                    <a:pt x="181" y="327"/>
                  </a:lnTo>
                  <a:lnTo>
                    <a:pt x="198" y="325"/>
                  </a:lnTo>
                  <a:lnTo>
                    <a:pt x="213" y="321"/>
                  </a:lnTo>
                  <a:lnTo>
                    <a:pt x="228" y="315"/>
                  </a:lnTo>
                  <a:lnTo>
                    <a:pt x="243" y="309"/>
                  </a:lnTo>
                  <a:lnTo>
                    <a:pt x="257" y="300"/>
                  </a:lnTo>
                  <a:lnTo>
                    <a:pt x="269" y="291"/>
                  </a:lnTo>
                  <a:lnTo>
                    <a:pt x="280" y="280"/>
                  </a:lnTo>
                  <a:lnTo>
                    <a:pt x="291" y="268"/>
                  </a:lnTo>
                  <a:lnTo>
                    <a:pt x="301" y="255"/>
                  </a:lnTo>
                  <a:lnTo>
                    <a:pt x="309" y="243"/>
                  </a:lnTo>
                  <a:lnTo>
                    <a:pt x="316" y="228"/>
                  </a:lnTo>
                  <a:lnTo>
                    <a:pt x="321" y="213"/>
                  </a:lnTo>
                  <a:lnTo>
                    <a:pt x="325" y="197"/>
                  </a:lnTo>
                  <a:lnTo>
                    <a:pt x="328" y="181"/>
                  </a:lnTo>
                  <a:lnTo>
                    <a:pt x="328" y="165"/>
                  </a:lnTo>
                  <a:lnTo>
                    <a:pt x="328" y="147"/>
                  </a:lnTo>
                  <a:lnTo>
                    <a:pt x="325" y="131"/>
                  </a:lnTo>
                  <a:lnTo>
                    <a:pt x="321" y="115"/>
                  </a:lnTo>
                  <a:lnTo>
                    <a:pt x="316" y="100"/>
                  </a:lnTo>
                  <a:lnTo>
                    <a:pt x="309" y="85"/>
                  </a:lnTo>
                  <a:lnTo>
                    <a:pt x="301" y="73"/>
                  </a:lnTo>
                  <a:lnTo>
                    <a:pt x="291" y="60"/>
                  </a:lnTo>
                  <a:lnTo>
                    <a:pt x="280" y="48"/>
                  </a:lnTo>
                  <a:lnTo>
                    <a:pt x="269" y="37"/>
                  </a:lnTo>
                  <a:lnTo>
                    <a:pt x="257" y="28"/>
                  </a:lnTo>
                  <a:lnTo>
                    <a:pt x="243" y="19"/>
                  </a:lnTo>
                  <a:lnTo>
                    <a:pt x="228" y="13"/>
                  </a:lnTo>
                  <a:lnTo>
                    <a:pt x="213" y="7"/>
                  </a:lnTo>
                  <a:lnTo>
                    <a:pt x="198" y="3"/>
                  </a:lnTo>
                  <a:lnTo>
                    <a:pt x="181" y="1"/>
                  </a:lnTo>
                  <a:lnTo>
                    <a:pt x="16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2" name="Freeform 272">
              <a:extLst>
                <a:ext uri="{FF2B5EF4-FFF2-40B4-BE49-F238E27FC236}">
                  <a16:creationId xmlns:a16="http://schemas.microsoft.com/office/drawing/2014/main" id="{5C829D6F-6DF6-A923-A1A8-5745679FC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3100" y="2614613"/>
              <a:ext cx="57150" cy="57150"/>
            </a:xfrm>
            <a:custGeom>
              <a:avLst/>
              <a:gdLst>
                <a:gd name="T0" fmla="*/ 83 w 179"/>
                <a:gd name="T1" fmla="*/ 1 h 178"/>
                <a:gd name="T2" fmla="*/ 77 w 179"/>
                <a:gd name="T3" fmla="*/ 6 h 178"/>
                <a:gd name="T4" fmla="*/ 75 w 179"/>
                <a:gd name="T5" fmla="*/ 15 h 178"/>
                <a:gd name="T6" fmla="*/ 77 w 179"/>
                <a:gd name="T7" fmla="*/ 22 h 178"/>
                <a:gd name="T8" fmla="*/ 83 w 179"/>
                <a:gd name="T9" fmla="*/ 29 h 178"/>
                <a:gd name="T10" fmla="*/ 95 w 179"/>
                <a:gd name="T11" fmla="*/ 30 h 178"/>
                <a:gd name="T12" fmla="*/ 112 w 179"/>
                <a:gd name="T13" fmla="*/ 34 h 178"/>
                <a:gd name="T14" fmla="*/ 127 w 179"/>
                <a:gd name="T15" fmla="*/ 42 h 178"/>
                <a:gd name="T16" fmla="*/ 139 w 179"/>
                <a:gd name="T17" fmla="*/ 55 h 178"/>
                <a:gd name="T18" fmla="*/ 147 w 179"/>
                <a:gd name="T19" fmla="*/ 71 h 178"/>
                <a:gd name="T20" fmla="*/ 150 w 179"/>
                <a:gd name="T21" fmla="*/ 90 h 178"/>
                <a:gd name="T22" fmla="*/ 147 w 179"/>
                <a:gd name="T23" fmla="*/ 107 h 178"/>
                <a:gd name="T24" fmla="*/ 139 w 179"/>
                <a:gd name="T25" fmla="*/ 123 h 178"/>
                <a:gd name="T26" fmla="*/ 127 w 179"/>
                <a:gd name="T27" fmla="*/ 136 h 178"/>
                <a:gd name="T28" fmla="*/ 112 w 179"/>
                <a:gd name="T29" fmla="*/ 144 h 178"/>
                <a:gd name="T30" fmla="*/ 95 w 179"/>
                <a:gd name="T31" fmla="*/ 148 h 178"/>
                <a:gd name="T32" fmla="*/ 77 w 179"/>
                <a:gd name="T33" fmla="*/ 147 h 178"/>
                <a:gd name="T34" fmla="*/ 61 w 179"/>
                <a:gd name="T35" fmla="*/ 142 h 178"/>
                <a:gd name="T36" fmla="*/ 47 w 179"/>
                <a:gd name="T37" fmla="*/ 131 h 178"/>
                <a:gd name="T38" fmla="*/ 37 w 179"/>
                <a:gd name="T39" fmla="*/ 117 h 178"/>
                <a:gd name="T40" fmla="*/ 31 w 179"/>
                <a:gd name="T41" fmla="*/ 101 h 178"/>
                <a:gd name="T42" fmla="*/ 29 w 179"/>
                <a:gd name="T43" fmla="*/ 86 h 178"/>
                <a:gd name="T44" fmla="*/ 26 w 179"/>
                <a:gd name="T45" fmla="*/ 79 h 178"/>
                <a:gd name="T46" fmla="*/ 18 w 179"/>
                <a:gd name="T47" fmla="*/ 75 h 178"/>
                <a:gd name="T48" fmla="*/ 9 w 179"/>
                <a:gd name="T49" fmla="*/ 76 h 178"/>
                <a:gd name="T50" fmla="*/ 2 w 179"/>
                <a:gd name="T51" fmla="*/ 81 h 178"/>
                <a:gd name="T52" fmla="*/ 0 w 179"/>
                <a:gd name="T53" fmla="*/ 90 h 178"/>
                <a:gd name="T54" fmla="*/ 4 w 179"/>
                <a:gd name="T55" fmla="*/ 115 h 178"/>
                <a:gd name="T56" fmla="*/ 15 w 179"/>
                <a:gd name="T57" fmla="*/ 139 h 178"/>
                <a:gd name="T58" fmla="*/ 32 w 179"/>
                <a:gd name="T59" fmla="*/ 158 h 178"/>
                <a:gd name="T60" fmla="*/ 55 w 179"/>
                <a:gd name="T61" fmla="*/ 172 h 178"/>
                <a:gd name="T62" fmla="*/ 80 w 179"/>
                <a:gd name="T63" fmla="*/ 178 h 178"/>
                <a:gd name="T64" fmla="*/ 108 w 179"/>
                <a:gd name="T65" fmla="*/ 177 h 178"/>
                <a:gd name="T66" fmla="*/ 133 w 179"/>
                <a:gd name="T67" fmla="*/ 168 h 178"/>
                <a:gd name="T68" fmla="*/ 153 w 179"/>
                <a:gd name="T69" fmla="*/ 153 h 178"/>
                <a:gd name="T70" fmla="*/ 168 w 179"/>
                <a:gd name="T71" fmla="*/ 131 h 178"/>
                <a:gd name="T72" fmla="*/ 178 w 179"/>
                <a:gd name="T73" fmla="*/ 107 h 178"/>
                <a:gd name="T74" fmla="*/ 179 w 179"/>
                <a:gd name="T75" fmla="*/ 80 h 178"/>
                <a:gd name="T76" fmla="*/ 172 w 179"/>
                <a:gd name="T77" fmla="*/ 54 h 178"/>
                <a:gd name="T78" fmla="*/ 158 w 179"/>
                <a:gd name="T79" fmla="*/ 32 h 178"/>
                <a:gd name="T80" fmla="*/ 139 w 179"/>
                <a:gd name="T81" fmla="*/ 15 h 178"/>
                <a:gd name="T82" fmla="*/ 117 w 179"/>
                <a:gd name="T83" fmla="*/ 4 h 178"/>
                <a:gd name="T84" fmla="*/ 90 w 179"/>
                <a:gd name="T85" fmla="*/ 0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79" h="178">
                  <a:moveTo>
                    <a:pt x="90" y="0"/>
                  </a:moveTo>
                  <a:lnTo>
                    <a:pt x="87" y="0"/>
                  </a:lnTo>
                  <a:lnTo>
                    <a:pt x="83" y="1"/>
                  </a:lnTo>
                  <a:lnTo>
                    <a:pt x="81" y="2"/>
                  </a:lnTo>
                  <a:lnTo>
                    <a:pt x="79" y="4"/>
                  </a:lnTo>
                  <a:lnTo>
                    <a:pt x="77" y="6"/>
                  </a:lnTo>
                  <a:lnTo>
                    <a:pt x="76" y="8"/>
                  </a:lnTo>
                  <a:lnTo>
                    <a:pt x="75" y="11"/>
                  </a:lnTo>
                  <a:lnTo>
                    <a:pt x="75" y="15"/>
                  </a:lnTo>
                  <a:lnTo>
                    <a:pt x="75" y="18"/>
                  </a:lnTo>
                  <a:lnTo>
                    <a:pt x="76" y="20"/>
                  </a:lnTo>
                  <a:lnTo>
                    <a:pt x="77" y="22"/>
                  </a:lnTo>
                  <a:lnTo>
                    <a:pt x="79" y="25"/>
                  </a:lnTo>
                  <a:lnTo>
                    <a:pt x="81" y="26"/>
                  </a:lnTo>
                  <a:lnTo>
                    <a:pt x="83" y="29"/>
                  </a:lnTo>
                  <a:lnTo>
                    <a:pt x="87" y="29"/>
                  </a:lnTo>
                  <a:lnTo>
                    <a:pt x="90" y="30"/>
                  </a:lnTo>
                  <a:lnTo>
                    <a:pt x="95" y="30"/>
                  </a:lnTo>
                  <a:lnTo>
                    <a:pt x="102" y="31"/>
                  </a:lnTo>
                  <a:lnTo>
                    <a:pt x="107" y="32"/>
                  </a:lnTo>
                  <a:lnTo>
                    <a:pt x="112" y="34"/>
                  </a:lnTo>
                  <a:lnTo>
                    <a:pt x="118" y="36"/>
                  </a:lnTo>
                  <a:lnTo>
                    <a:pt x="123" y="39"/>
                  </a:lnTo>
                  <a:lnTo>
                    <a:pt x="127" y="42"/>
                  </a:lnTo>
                  <a:lnTo>
                    <a:pt x="132" y="47"/>
                  </a:lnTo>
                  <a:lnTo>
                    <a:pt x="136" y="51"/>
                  </a:lnTo>
                  <a:lnTo>
                    <a:pt x="139" y="55"/>
                  </a:lnTo>
                  <a:lnTo>
                    <a:pt x="142" y="61"/>
                  </a:lnTo>
                  <a:lnTo>
                    <a:pt x="144" y="66"/>
                  </a:lnTo>
                  <a:lnTo>
                    <a:pt x="147" y="71"/>
                  </a:lnTo>
                  <a:lnTo>
                    <a:pt x="148" y="77"/>
                  </a:lnTo>
                  <a:lnTo>
                    <a:pt x="149" y="83"/>
                  </a:lnTo>
                  <a:lnTo>
                    <a:pt x="150" y="90"/>
                  </a:lnTo>
                  <a:lnTo>
                    <a:pt x="149" y="95"/>
                  </a:lnTo>
                  <a:lnTo>
                    <a:pt x="148" y="101"/>
                  </a:lnTo>
                  <a:lnTo>
                    <a:pt x="147" y="107"/>
                  </a:lnTo>
                  <a:lnTo>
                    <a:pt x="144" y="112"/>
                  </a:lnTo>
                  <a:lnTo>
                    <a:pt x="142" y="117"/>
                  </a:lnTo>
                  <a:lnTo>
                    <a:pt x="139" y="123"/>
                  </a:lnTo>
                  <a:lnTo>
                    <a:pt x="136" y="127"/>
                  </a:lnTo>
                  <a:lnTo>
                    <a:pt x="132" y="131"/>
                  </a:lnTo>
                  <a:lnTo>
                    <a:pt x="127" y="136"/>
                  </a:lnTo>
                  <a:lnTo>
                    <a:pt x="123" y="139"/>
                  </a:lnTo>
                  <a:lnTo>
                    <a:pt x="118" y="142"/>
                  </a:lnTo>
                  <a:lnTo>
                    <a:pt x="112" y="144"/>
                  </a:lnTo>
                  <a:lnTo>
                    <a:pt x="107" y="146"/>
                  </a:lnTo>
                  <a:lnTo>
                    <a:pt x="102" y="147"/>
                  </a:lnTo>
                  <a:lnTo>
                    <a:pt x="95" y="148"/>
                  </a:lnTo>
                  <a:lnTo>
                    <a:pt x="90" y="148"/>
                  </a:lnTo>
                  <a:lnTo>
                    <a:pt x="83" y="148"/>
                  </a:lnTo>
                  <a:lnTo>
                    <a:pt x="77" y="147"/>
                  </a:lnTo>
                  <a:lnTo>
                    <a:pt x="72" y="146"/>
                  </a:lnTo>
                  <a:lnTo>
                    <a:pt x="66" y="144"/>
                  </a:lnTo>
                  <a:lnTo>
                    <a:pt x="61" y="142"/>
                  </a:lnTo>
                  <a:lnTo>
                    <a:pt x="56" y="139"/>
                  </a:lnTo>
                  <a:lnTo>
                    <a:pt x="51" y="136"/>
                  </a:lnTo>
                  <a:lnTo>
                    <a:pt x="47" y="131"/>
                  </a:lnTo>
                  <a:lnTo>
                    <a:pt x="44" y="127"/>
                  </a:lnTo>
                  <a:lnTo>
                    <a:pt x="40" y="123"/>
                  </a:lnTo>
                  <a:lnTo>
                    <a:pt x="37" y="117"/>
                  </a:lnTo>
                  <a:lnTo>
                    <a:pt x="34" y="112"/>
                  </a:lnTo>
                  <a:lnTo>
                    <a:pt x="32" y="107"/>
                  </a:lnTo>
                  <a:lnTo>
                    <a:pt x="31" y="101"/>
                  </a:lnTo>
                  <a:lnTo>
                    <a:pt x="30" y="95"/>
                  </a:lnTo>
                  <a:lnTo>
                    <a:pt x="30" y="90"/>
                  </a:lnTo>
                  <a:lnTo>
                    <a:pt x="29" y="86"/>
                  </a:lnTo>
                  <a:lnTo>
                    <a:pt x="29" y="83"/>
                  </a:lnTo>
                  <a:lnTo>
                    <a:pt x="27" y="81"/>
                  </a:lnTo>
                  <a:lnTo>
                    <a:pt x="26" y="79"/>
                  </a:lnTo>
                  <a:lnTo>
                    <a:pt x="23" y="77"/>
                  </a:lnTo>
                  <a:lnTo>
                    <a:pt x="20" y="76"/>
                  </a:lnTo>
                  <a:lnTo>
                    <a:pt x="18" y="75"/>
                  </a:lnTo>
                  <a:lnTo>
                    <a:pt x="15" y="75"/>
                  </a:lnTo>
                  <a:lnTo>
                    <a:pt x="12" y="75"/>
                  </a:lnTo>
                  <a:lnTo>
                    <a:pt x="9" y="76"/>
                  </a:lnTo>
                  <a:lnTo>
                    <a:pt x="6" y="77"/>
                  </a:lnTo>
                  <a:lnTo>
                    <a:pt x="4" y="79"/>
                  </a:lnTo>
                  <a:lnTo>
                    <a:pt x="2" y="81"/>
                  </a:lnTo>
                  <a:lnTo>
                    <a:pt x="1" y="83"/>
                  </a:lnTo>
                  <a:lnTo>
                    <a:pt x="0" y="86"/>
                  </a:lnTo>
                  <a:lnTo>
                    <a:pt x="0" y="90"/>
                  </a:lnTo>
                  <a:lnTo>
                    <a:pt x="0" y="98"/>
                  </a:lnTo>
                  <a:lnTo>
                    <a:pt x="2" y="107"/>
                  </a:lnTo>
                  <a:lnTo>
                    <a:pt x="4" y="115"/>
                  </a:lnTo>
                  <a:lnTo>
                    <a:pt x="6" y="124"/>
                  </a:lnTo>
                  <a:lnTo>
                    <a:pt x="11" y="131"/>
                  </a:lnTo>
                  <a:lnTo>
                    <a:pt x="15" y="139"/>
                  </a:lnTo>
                  <a:lnTo>
                    <a:pt x="20" y="146"/>
                  </a:lnTo>
                  <a:lnTo>
                    <a:pt x="26" y="153"/>
                  </a:lnTo>
                  <a:lnTo>
                    <a:pt x="32" y="158"/>
                  </a:lnTo>
                  <a:lnTo>
                    <a:pt x="40" y="163"/>
                  </a:lnTo>
                  <a:lnTo>
                    <a:pt x="47" y="168"/>
                  </a:lnTo>
                  <a:lnTo>
                    <a:pt x="55" y="172"/>
                  </a:lnTo>
                  <a:lnTo>
                    <a:pt x="63" y="175"/>
                  </a:lnTo>
                  <a:lnTo>
                    <a:pt x="72" y="177"/>
                  </a:lnTo>
                  <a:lnTo>
                    <a:pt x="80" y="178"/>
                  </a:lnTo>
                  <a:lnTo>
                    <a:pt x="90" y="178"/>
                  </a:lnTo>
                  <a:lnTo>
                    <a:pt x="98" y="178"/>
                  </a:lnTo>
                  <a:lnTo>
                    <a:pt x="108" y="177"/>
                  </a:lnTo>
                  <a:lnTo>
                    <a:pt x="117" y="175"/>
                  </a:lnTo>
                  <a:lnTo>
                    <a:pt x="124" y="172"/>
                  </a:lnTo>
                  <a:lnTo>
                    <a:pt x="133" y="168"/>
                  </a:lnTo>
                  <a:lnTo>
                    <a:pt x="139" y="163"/>
                  </a:lnTo>
                  <a:lnTo>
                    <a:pt x="147" y="158"/>
                  </a:lnTo>
                  <a:lnTo>
                    <a:pt x="153" y="153"/>
                  </a:lnTo>
                  <a:lnTo>
                    <a:pt x="158" y="146"/>
                  </a:lnTo>
                  <a:lnTo>
                    <a:pt x="164" y="139"/>
                  </a:lnTo>
                  <a:lnTo>
                    <a:pt x="168" y="131"/>
                  </a:lnTo>
                  <a:lnTo>
                    <a:pt x="172" y="124"/>
                  </a:lnTo>
                  <a:lnTo>
                    <a:pt x="175" y="115"/>
                  </a:lnTo>
                  <a:lnTo>
                    <a:pt x="178" y="107"/>
                  </a:lnTo>
                  <a:lnTo>
                    <a:pt x="179" y="98"/>
                  </a:lnTo>
                  <a:lnTo>
                    <a:pt x="179" y="90"/>
                  </a:lnTo>
                  <a:lnTo>
                    <a:pt x="179" y="80"/>
                  </a:lnTo>
                  <a:lnTo>
                    <a:pt x="178" y="71"/>
                  </a:lnTo>
                  <a:lnTo>
                    <a:pt x="175" y="63"/>
                  </a:lnTo>
                  <a:lnTo>
                    <a:pt x="172" y="54"/>
                  </a:lnTo>
                  <a:lnTo>
                    <a:pt x="168" y="47"/>
                  </a:lnTo>
                  <a:lnTo>
                    <a:pt x="164" y="39"/>
                  </a:lnTo>
                  <a:lnTo>
                    <a:pt x="158" y="32"/>
                  </a:lnTo>
                  <a:lnTo>
                    <a:pt x="153" y="25"/>
                  </a:lnTo>
                  <a:lnTo>
                    <a:pt x="147" y="20"/>
                  </a:lnTo>
                  <a:lnTo>
                    <a:pt x="139" y="15"/>
                  </a:lnTo>
                  <a:lnTo>
                    <a:pt x="133" y="10"/>
                  </a:lnTo>
                  <a:lnTo>
                    <a:pt x="124" y="6"/>
                  </a:lnTo>
                  <a:lnTo>
                    <a:pt x="117" y="4"/>
                  </a:lnTo>
                  <a:lnTo>
                    <a:pt x="108" y="1"/>
                  </a:lnTo>
                  <a:lnTo>
                    <a:pt x="98" y="0"/>
                  </a:lnTo>
                  <a:lnTo>
                    <a:pt x="90" y="0"/>
                  </a:lnTo>
                  <a:lnTo>
                    <a:pt x="9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5" name="Freeform 278">
            <a:extLst>
              <a:ext uri="{FF2B5EF4-FFF2-40B4-BE49-F238E27FC236}">
                <a16:creationId xmlns:a16="http://schemas.microsoft.com/office/drawing/2014/main" id="{A1906983-B577-1D3C-32E3-0B2042BB9B1C}"/>
              </a:ext>
            </a:extLst>
          </p:cNvPr>
          <p:cNvSpPr>
            <a:spLocks noEditPoints="1"/>
          </p:cNvSpPr>
          <p:nvPr/>
        </p:nvSpPr>
        <p:spPr bwMode="auto">
          <a:xfrm>
            <a:off x="8219883" y="1790671"/>
            <a:ext cx="525600" cy="447952"/>
          </a:xfrm>
          <a:custGeom>
            <a:avLst/>
            <a:gdLst>
              <a:gd name="T0" fmla="*/ 785 w 881"/>
              <a:gd name="T1" fmla="*/ 621 h 748"/>
              <a:gd name="T2" fmla="*/ 844 w 881"/>
              <a:gd name="T3" fmla="*/ 602 h 748"/>
              <a:gd name="T4" fmla="*/ 774 w 881"/>
              <a:gd name="T5" fmla="*/ 131 h 748"/>
              <a:gd name="T6" fmla="*/ 809 w 881"/>
              <a:gd name="T7" fmla="*/ 126 h 748"/>
              <a:gd name="T8" fmla="*/ 486 w 881"/>
              <a:gd name="T9" fmla="*/ 361 h 748"/>
              <a:gd name="T10" fmla="*/ 263 w 881"/>
              <a:gd name="T11" fmla="*/ 633 h 748"/>
              <a:gd name="T12" fmla="*/ 224 w 881"/>
              <a:gd name="T13" fmla="*/ 690 h 748"/>
              <a:gd name="T14" fmla="*/ 161 w 881"/>
              <a:gd name="T15" fmla="*/ 717 h 748"/>
              <a:gd name="T16" fmla="*/ 92 w 881"/>
              <a:gd name="T17" fmla="*/ 703 h 748"/>
              <a:gd name="T18" fmla="*/ 43 w 881"/>
              <a:gd name="T19" fmla="*/ 655 h 748"/>
              <a:gd name="T20" fmla="*/ 30 w 881"/>
              <a:gd name="T21" fmla="*/ 586 h 748"/>
              <a:gd name="T22" fmla="*/ 56 w 881"/>
              <a:gd name="T23" fmla="*/ 522 h 748"/>
              <a:gd name="T24" fmla="*/ 113 w 881"/>
              <a:gd name="T25" fmla="*/ 484 h 748"/>
              <a:gd name="T26" fmla="*/ 185 w 881"/>
              <a:gd name="T27" fmla="*/ 484 h 748"/>
              <a:gd name="T28" fmla="*/ 241 w 881"/>
              <a:gd name="T29" fmla="*/ 522 h 748"/>
              <a:gd name="T30" fmla="*/ 268 w 881"/>
              <a:gd name="T31" fmla="*/ 586 h 748"/>
              <a:gd name="T32" fmla="*/ 113 w 881"/>
              <a:gd name="T33" fmla="*/ 264 h 748"/>
              <a:gd name="T34" fmla="*/ 56 w 881"/>
              <a:gd name="T35" fmla="*/ 226 h 748"/>
              <a:gd name="T36" fmla="*/ 30 w 881"/>
              <a:gd name="T37" fmla="*/ 162 h 748"/>
              <a:gd name="T38" fmla="*/ 43 w 881"/>
              <a:gd name="T39" fmla="*/ 93 h 748"/>
              <a:gd name="T40" fmla="*/ 92 w 881"/>
              <a:gd name="T41" fmla="*/ 45 h 748"/>
              <a:gd name="T42" fmla="*/ 161 w 881"/>
              <a:gd name="T43" fmla="*/ 31 h 748"/>
              <a:gd name="T44" fmla="*/ 224 w 881"/>
              <a:gd name="T45" fmla="*/ 58 h 748"/>
              <a:gd name="T46" fmla="*/ 263 w 881"/>
              <a:gd name="T47" fmla="*/ 115 h 748"/>
              <a:gd name="T48" fmla="*/ 263 w 881"/>
              <a:gd name="T49" fmla="*/ 185 h 748"/>
              <a:gd name="T50" fmla="*/ 224 w 881"/>
              <a:gd name="T51" fmla="*/ 242 h 748"/>
              <a:gd name="T52" fmla="*/ 161 w 881"/>
              <a:gd name="T53" fmla="*/ 269 h 748"/>
              <a:gd name="T54" fmla="*/ 878 w 881"/>
              <a:gd name="T55" fmla="*/ 158 h 748"/>
              <a:gd name="T56" fmla="*/ 879 w 881"/>
              <a:gd name="T57" fmla="*/ 142 h 748"/>
              <a:gd name="T58" fmla="*/ 840 w 881"/>
              <a:gd name="T59" fmla="*/ 106 h 748"/>
              <a:gd name="T60" fmla="*/ 787 w 881"/>
              <a:gd name="T61" fmla="*/ 96 h 748"/>
              <a:gd name="T62" fmla="*/ 202 w 881"/>
              <a:gd name="T63" fmla="*/ 289 h 748"/>
              <a:gd name="T64" fmla="*/ 257 w 881"/>
              <a:gd name="T65" fmla="*/ 253 h 748"/>
              <a:gd name="T66" fmla="*/ 291 w 881"/>
              <a:gd name="T67" fmla="*/ 196 h 748"/>
              <a:gd name="T68" fmla="*/ 295 w 881"/>
              <a:gd name="T69" fmla="*/ 120 h 748"/>
              <a:gd name="T70" fmla="*/ 254 w 881"/>
              <a:gd name="T71" fmla="*/ 44 h 748"/>
              <a:gd name="T72" fmla="*/ 179 w 881"/>
              <a:gd name="T73" fmla="*/ 3 h 748"/>
              <a:gd name="T74" fmla="*/ 91 w 881"/>
              <a:gd name="T75" fmla="*/ 12 h 748"/>
              <a:gd name="T76" fmla="*/ 25 w 881"/>
              <a:gd name="T77" fmla="*/ 66 h 748"/>
              <a:gd name="T78" fmla="*/ 0 w 881"/>
              <a:gd name="T79" fmla="*/ 150 h 748"/>
              <a:gd name="T80" fmla="*/ 25 w 881"/>
              <a:gd name="T81" fmla="*/ 233 h 748"/>
              <a:gd name="T82" fmla="*/ 91 w 881"/>
              <a:gd name="T83" fmla="*/ 288 h 748"/>
              <a:gd name="T84" fmla="*/ 159 w 881"/>
              <a:gd name="T85" fmla="*/ 299 h 748"/>
              <a:gd name="T86" fmla="*/ 118 w 881"/>
              <a:gd name="T87" fmla="*/ 451 h 748"/>
              <a:gd name="T88" fmla="*/ 43 w 881"/>
              <a:gd name="T89" fmla="*/ 492 h 748"/>
              <a:gd name="T90" fmla="*/ 3 w 881"/>
              <a:gd name="T91" fmla="*/ 568 h 748"/>
              <a:gd name="T92" fmla="*/ 11 w 881"/>
              <a:gd name="T93" fmla="*/ 656 h 748"/>
              <a:gd name="T94" fmla="*/ 65 w 881"/>
              <a:gd name="T95" fmla="*/ 722 h 748"/>
              <a:gd name="T96" fmla="*/ 148 w 881"/>
              <a:gd name="T97" fmla="*/ 748 h 748"/>
              <a:gd name="T98" fmla="*/ 232 w 881"/>
              <a:gd name="T99" fmla="*/ 722 h 748"/>
              <a:gd name="T100" fmla="*/ 286 w 881"/>
              <a:gd name="T101" fmla="*/ 656 h 748"/>
              <a:gd name="T102" fmla="*/ 296 w 881"/>
              <a:gd name="T103" fmla="*/ 574 h 748"/>
              <a:gd name="T104" fmla="*/ 271 w 881"/>
              <a:gd name="T105" fmla="*/ 512 h 748"/>
              <a:gd name="T106" fmla="*/ 222 w 881"/>
              <a:gd name="T107" fmla="*/ 469 h 748"/>
              <a:gd name="T108" fmla="*/ 775 w 881"/>
              <a:gd name="T109" fmla="*/ 649 h 748"/>
              <a:gd name="T110" fmla="*/ 840 w 881"/>
              <a:gd name="T111" fmla="*/ 642 h 748"/>
              <a:gd name="T112" fmla="*/ 879 w 881"/>
              <a:gd name="T113" fmla="*/ 605 h 748"/>
              <a:gd name="T114" fmla="*/ 878 w 881"/>
              <a:gd name="T115" fmla="*/ 589 h 7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81" h="748">
                <a:moveTo>
                  <a:pt x="815" y="620"/>
                </a:moveTo>
                <a:lnTo>
                  <a:pt x="809" y="621"/>
                </a:lnTo>
                <a:lnTo>
                  <a:pt x="803" y="623"/>
                </a:lnTo>
                <a:lnTo>
                  <a:pt x="797" y="623"/>
                </a:lnTo>
                <a:lnTo>
                  <a:pt x="791" y="623"/>
                </a:lnTo>
                <a:lnTo>
                  <a:pt x="785" y="621"/>
                </a:lnTo>
                <a:lnTo>
                  <a:pt x="779" y="620"/>
                </a:lnTo>
                <a:lnTo>
                  <a:pt x="774" y="618"/>
                </a:lnTo>
                <a:lnTo>
                  <a:pt x="769" y="615"/>
                </a:lnTo>
                <a:lnTo>
                  <a:pt x="349" y="374"/>
                </a:lnTo>
                <a:lnTo>
                  <a:pt x="400" y="345"/>
                </a:lnTo>
                <a:lnTo>
                  <a:pt x="844" y="602"/>
                </a:lnTo>
                <a:lnTo>
                  <a:pt x="837" y="609"/>
                </a:lnTo>
                <a:lnTo>
                  <a:pt x="831" y="613"/>
                </a:lnTo>
                <a:lnTo>
                  <a:pt x="823" y="617"/>
                </a:lnTo>
                <a:lnTo>
                  <a:pt x="815" y="620"/>
                </a:lnTo>
                <a:close/>
                <a:moveTo>
                  <a:pt x="769" y="133"/>
                </a:moveTo>
                <a:lnTo>
                  <a:pt x="774" y="131"/>
                </a:lnTo>
                <a:lnTo>
                  <a:pt x="779" y="129"/>
                </a:lnTo>
                <a:lnTo>
                  <a:pt x="786" y="126"/>
                </a:lnTo>
                <a:lnTo>
                  <a:pt x="791" y="125"/>
                </a:lnTo>
                <a:lnTo>
                  <a:pt x="797" y="125"/>
                </a:lnTo>
                <a:lnTo>
                  <a:pt x="803" y="125"/>
                </a:lnTo>
                <a:lnTo>
                  <a:pt x="809" y="126"/>
                </a:lnTo>
                <a:lnTo>
                  <a:pt x="815" y="127"/>
                </a:lnTo>
                <a:lnTo>
                  <a:pt x="823" y="131"/>
                </a:lnTo>
                <a:lnTo>
                  <a:pt x="831" y="135"/>
                </a:lnTo>
                <a:lnTo>
                  <a:pt x="838" y="140"/>
                </a:lnTo>
                <a:lnTo>
                  <a:pt x="844" y="146"/>
                </a:lnTo>
                <a:lnTo>
                  <a:pt x="486" y="361"/>
                </a:lnTo>
                <a:lnTo>
                  <a:pt x="430" y="327"/>
                </a:lnTo>
                <a:lnTo>
                  <a:pt x="769" y="133"/>
                </a:lnTo>
                <a:close/>
                <a:moveTo>
                  <a:pt x="268" y="598"/>
                </a:moveTo>
                <a:lnTo>
                  <a:pt x="268" y="610"/>
                </a:lnTo>
                <a:lnTo>
                  <a:pt x="266" y="623"/>
                </a:lnTo>
                <a:lnTo>
                  <a:pt x="263" y="633"/>
                </a:lnTo>
                <a:lnTo>
                  <a:pt x="258" y="645"/>
                </a:lnTo>
                <a:lnTo>
                  <a:pt x="254" y="655"/>
                </a:lnTo>
                <a:lnTo>
                  <a:pt x="248" y="665"/>
                </a:lnTo>
                <a:lnTo>
                  <a:pt x="241" y="674"/>
                </a:lnTo>
                <a:lnTo>
                  <a:pt x="233" y="682"/>
                </a:lnTo>
                <a:lnTo>
                  <a:pt x="224" y="690"/>
                </a:lnTo>
                <a:lnTo>
                  <a:pt x="216" y="697"/>
                </a:lnTo>
                <a:lnTo>
                  <a:pt x="206" y="703"/>
                </a:lnTo>
                <a:lnTo>
                  <a:pt x="195" y="708"/>
                </a:lnTo>
                <a:lnTo>
                  <a:pt x="185" y="712"/>
                </a:lnTo>
                <a:lnTo>
                  <a:pt x="173" y="716"/>
                </a:lnTo>
                <a:lnTo>
                  <a:pt x="161" y="717"/>
                </a:lnTo>
                <a:lnTo>
                  <a:pt x="148" y="718"/>
                </a:lnTo>
                <a:lnTo>
                  <a:pt x="137" y="717"/>
                </a:lnTo>
                <a:lnTo>
                  <a:pt x="125" y="716"/>
                </a:lnTo>
                <a:lnTo>
                  <a:pt x="113" y="712"/>
                </a:lnTo>
                <a:lnTo>
                  <a:pt x="102" y="708"/>
                </a:lnTo>
                <a:lnTo>
                  <a:pt x="92" y="703"/>
                </a:lnTo>
                <a:lnTo>
                  <a:pt x="82" y="697"/>
                </a:lnTo>
                <a:lnTo>
                  <a:pt x="72" y="690"/>
                </a:lnTo>
                <a:lnTo>
                  <a:pt x="64" y="682"/>
                </a:lnTo>
                <a:lnTo>
                  <a:pt x="56" y="674"/>
                </a:lnTo>
                <a:lnTo>
                  <a:pt x="50" y="665"/>
                </a:lnTo>
                <a:lnTo>
                  <a:pt x="43" y="655"/>
                </a:lnTo>
                <a:lnTo>
                  <a:pt x="38" y="645"/>
                </a:lnTo>
                <a:lnTo>
                  <a:pt x="35" y="633"/>
                </a:lnTo>
                <a:lnTo>
                  <a:pt x="32" y="623"/>
                </a:lnTo>
                <a:lnTo>
                  <a:pt x="30" y="611"/>
                </a:lnTo>
                <a:lnTo>
                  <a:pt x="30" y="598"/>
                </a:lnTo>
                <a:lnTo>
                  <a:pt x="30" y="586"/>
                </a:lnTo>
                <a:lnTo>
                  <a:pt x="32" y="574"/>
                </a:lnTo>
                <a:lnTo>
                  <a:pt x="35" y="563"/>
                </a:lnTo>
                <a:lnTo>
                  <a:pt x="38" y="552"/>
                </a:lnTo>
                <a:lnTo>
                  <a:pt x="43" y="541"/>
                </a:lnTo>
                <a:lnTo>
                  <a:pt x="50" y="532"/>
                </a:lnTo>
                <a:lnTo>
                  <a:pt x="56" y="522"/>
                </a:lnTo>
                <a:lnTo>
                  <a:pt x="64" y="513"/>
                </a:lnTo>
                <a:lnTo>
                  <a:pt x="72" y="506"/>
                </a:lnTo>
                <a:lnTo>
                  <a:pt x="82" y="498"/>
                </a:lnTo>
                <a:lnTo>
                  <a:pt x="92" y="493"/>
                </a:lnTo>
                <a:lnTo>
                  <a:pt x="102" y="488"/>
                </a:lnTo>
                <a:lnTo>
                  <a:pt x="113" y="484"/>
                </a:lnTo>
                <a:lnTo>
                  <a:pt x="125" y="481"/>
                </a:lnTo>
                <a:lnTo>
                  <a:pt x="137" y="479"/>
                </a:lnTo>
                <a:lnTo>
                  <a:pt x="148" y="478"/>
                </a:lnTo>
                <a:lnTo>
                  <a:pt x="161" y="479"/>
                </a:lnTo>
                <a:lnTo>
                  <a:pt x="173" y="481"/>
                </a:lnTo>
                <a:lnTo>
                  <a:pt x="185" y="484"/>
                </a:lnTo>
                <a:lnTo>
                  <a:pt x="195" y="488"/>
                </a:lnTo>
                <a:lnTo>
                  <a:pt x="206" y="493"/>
                </a:lnTo>
                <a:lnTo>
                  <a:pt x="216" y="498"/>
                </a:lnTo>
                <a:lnTo>
                  <a:pt x="224" y="506"/>
                </a:lnTo>
                <a:lnTo>
                  <a:pt x="233" y="513"/>
                </a:lnTo>
                <a:lnTo>
                  <a:pt x="241" y="522"/>
                </a:lnTo>
                <a:lnTo>
                  <a:pt x="248" y="532"/>
                </a:lnTo>
                <a:lnTo>
                  <a:pt x="254" y="541"/>
                </a:lnTo>
                <a:lnTo>
                  <a:pt x="258" y="552"/>
                </a:lnTo>
                <a:lnTo>
                  <a:pt x="263" y="563"/>
                </a:lnTo>
                <a:lnTo>
                  <a:pt x="266" y="574"/>
                </a:lnTo>
                <a:lnTo>
                  <a:pt x="268" y="586"/>
                </a:lnTo>
                <a:lnTo>
                  <a:pt x="268" y="598"/>
                </a:lnTo>
                <a:lnTo>
                  <a:pt x="268" y="598"/>
                </a:lnTo>
                <a:close/>
                <a:moveTo>
                  <a:pt x="148" y="270"/>
                </a:moveTo>
                <a:lnTo>
                  <a:pt x="137" y="269"/>
                </a:lnTo>
                <a:lnTo>
                  <a:pt x="125" y="266"/>
                </a:lnTo>
                <a:lnTo>
                  <a:pt x="113" y="264"/>
                </a:lnTo>
                <a:lnTo>
                  <a:pt x="102" y="260"/>
                </a:lnTo>
                <a:lnTo>
                  <a:pt x="92" y="255"/>
                </a:lnTo>
                <a:lnTo>
                  <a:pt x="82" y="249"/>
                </a:lnTo>
                <a:lnTo>
                  <a:pt x="72" y="242"/>
                </a:lnTo>
                <a:lnTo>
                  <a:pt x="64" y="234"/>
                </a:lnTo>
                <a:lnTo>
                  <a:pt x="56" y="226"/>
                </a:lnTo>
                <a:lnTo>
                  <a:pt x="50" y="216"/>
                </a:lnTo>
                <a:lnTo>
                  <a:pt x="43" y="207"/>
                </a:lnTo>
                <a:lnTo>
                  <a:pt x="38" y="196"/>
                </a:lnTo>
                <a:lnTo>
                  <a:pt x="35" y="185"/>
                </a:lnTo>
                <a:lnTo>
                  <a:pt x="32" y="174"/>
                </a:lnTo>
                <a:lnTo>
                  <a:pt x="30" y="162"/>
                </a:lnTo>
                <a:lnTo>
                  <a:pt x="30" y="150"/>
                </a:lnTo>
                <a:lnTo>
                  <a:pt x="30" y="138"/>
                </a:lnTo>
                <a:lnTo>
                  <a:pt x="32" y="126"/>
                </a:lnTo>
                <a:lnTo>
                  <a:pt x="35" y="115"/>
                </a:lnTo>
                <a:lnTo>
                  <a:pt x="38" y="104"/>
                </a:lnTo>
                <a:lnTo>
                  <a:pt x="43" y="93"/>
                </a:lnTo>
                <a:lnTo>
                  <a:pt x="50" y="84"/>
                </a:lnTo>
                <a:lnTo>
                  <a:pt x="56" y="74"/>
                </a:lnTo>
                <a:lnTo>
                  <a:pt x="64" y="65"/>
                </a:lnTo>
                <a:lnTo>
                  <a:pt x="72" y="58"/>
                </a:lnTo>
                <a:lnTo>
                  <a:pt x="82" y="50"/>
                </a:lnTo>
                <a:lnTo>
                  <a:pt x="92" y="45"/>
                </a:lnTo>
                <a:lnTo>
                  <a:pt x="102" y="40"/>
                </a:lnTo>
                <a:lnTo>
                  <a:pt x="113" y="35"/>
                </a:lnTo>
                <a:lnTo>
                  <a:pt x="125" y="33"/>
                </a:lnTo>
                <a:lnTo>
                  <a:pt x="137" y="31"/>
                </a:lnTo>
                <a:lnTo>
                  <a:pt x="148" y="30"/>
                </a:lnTo>
                <a:lnTo>
                  <a:pt x="161" y="31"/>
                </a:lnTo>
                <a:lnTo>
                  <a:pt x="173" y="32"/>
                </a:lnTo>
                <a:lnTo>
                  <a:pt x="185" y="35"/>
                </a:lnTo>
                <a:lnTo>
                  <a:pt x="195" y="40"/>
                </a:lnTo>
                <a:lnTo>
                  <a:pt x="206" y="45"/>
                </a:lnTo>
                <a:lnTo>
                  <a:pt x="216" y="50"/>
                </a:lnTo>
                <a:lnTo>
                  <a:pt x="224" y="58"/>
                </a:lnTo>
                <a:lnTo>
                  <a:pt x="233" y="65"/>
                </a:lnTo>
                <a:lnTo>
                  <a:pt x="241" y="74"/>
                </a:lnTo>
                <a:lnTo>
                  <a:pt x="248" y="84"/>
                </a:lnTo>
                <a:lnTo>
                  <a:pt x="254" y="93"/>
                </a:lnTo>
                <a:lnTo>
                  <a:pt x="258" y="104"/>
                </a:lnTo>
                <a:lnTo>
                  <a:pt x="263" y="115"/>
                </a:lnTo>
                <a:lnTo>
                  <a:pt x="266" y="126"/>
                </a:lnTo>
                <a:lnTo>
                  <a:pt x="268" y="138"/>
                </a:lnTo>
                <a:lnTo>
                  <a:pt x="268" y="150"/>
                </a:lnTo>
                <a:lnTo>
                  <a:pt x="268" y="162"/>
                </a:lnTo>
                <a:lnTo>
                  <a:pt x="266" y="173"/>
                </a:lnTo>
                <a:lnTo>
                  <a:pt x="263" y="185"/>
                </a:lnTo>
                <a:lnTo>
                  <a:pt x="258" y="196"/>
                </a:lnTo>
                <a:lnTo>
                  <a:pt x="254" y="207"/>
                </a:lnTo>
                <a:lnTo>
                  <a:pt x="248" y="216"/>
                </a:lnTo>
                <a:lnTo>
                  <a:pt x="241" y="226"/>
                </a:lnTo>
                <a:lnTo>
                  <a:pt x="233" y="234"/>
                </a:lnTo>
                <a:lnTo>
                  <a:pt x="224" y="242"/>
                </a:lnTo>
                <a:lnTo>
                  <a:pt x="216" y="249"/>
                </a:lnTo>
                <a:lnTo>
                  <a:pt x="206" y="255"/>
                </a:lnTo>
                <a:lnTo>
                  <a:pt x="195" y="260"/>
                </a:lnTo>
                <a:lnTo>
                  <a:pt x="185" y="264"/>
                </a:lnTo>
                <a:lnTo>
                  <a:pt x="173" y="266"/>
                </a:lnTo>
                <a:lnTo>
                  <a:pt x="161" y="269"/>
                </a:lnTo>
                <a:lnTo>
                  <a:pt x="148" y="270"/>
                </a:lnTo>
                <a:close/>
                <a:moveTo>
                  <a:pt x="874" y="585"/>
                </a:moveTo>
                <a:lnTo>
                  <a:pt x="515" y="378"/>
                </a:lnTo>
                <a:lnTo>
                  <a:pt x="874" y="163"/>
                </a:lnTo>
                <a:lnTo>
                  <a:pt x="876" y="161"/>
                </a:lnTo>
                <a:lnTo>
                  <a:pt x="878" y="158"/>
                </a:lnTo>
                <a:lnTo>
                  <a:pt x="880" y="156"/>
                </a:lnTo>
                <a:lnTo>
                  <a:pt x="881" y="153"/>
                </a:lnTo>
                <a:lnTo>
                  <a:pt x="881" y="151"/>
                </a:lnTo>
                <a:lnTo>
                  <a:pt x="881" y="148"/>
                </a:lnTo>
                <a:lnTo>
                  <a:pt x="880" y="145"/>
                </a:lnTo>
                <a:lnTo>
                  <a:pt x="879" y="142"/>
                </a:lnTo>
                <a:lnTo>
                  <a:pt x="874" y="135"/>
                </a:lnTo>
                <a:lnTo>
                  <a:pt x="868" y="127"/>
                </a:lnTo>
                <a:lnTo>
                  <a:pt x="862" y="121"/>
                </a:lnTo>
                <a:lnTo>
                  <a:pt x="855" y="116"/>
                </a:lnTo>
                <a:lnTo>
                  <a:pt x="848" y="110"/>
                </a:lnTo>
                <a:lnTo>
                  <a:pt x="840" y="106"/>
                </a:lnTo>
                <a:lnTo>
                  <a:pt x="832" y="102"/>
                </a:lnTo>
                <a:lnTo>
                  <a:pt x="823" y="100"/>
                </a:lnTo>
                <a:lnTo>
                  <a:pt x="815" y="97"/>
                </a:lnTo>
                <a:lnTo>
                  <a:pt x="805" y="95"/>
                </a:lnTo>
                <a:lnTo>
                  <a:pt x="797" y="95"/>
                </a:lnTo>
                <a:lnTo>
                  <a:pt x="787" y="96"/>
                </a:lnTo>
                <a:lnTo>
                  <a:pt x="778" y="97"/>
                </a:lnTo>
                <a:lnTo>
                  <a:pt x="770" y="100"/>
                </a:lnTo>
                <a:lnTo>
                  <a:pt x="762" y="103"/>
                </a:lnTo>
                <a:lnTo>
                  <a:pt x="754" y="107"/>
                </a:lnTo>
                <a:lnTo>
                  <a:pt x="319" y="356"/>
                </a:lnTo>
                <a:lnTo>
                  <a:pt x="202" y="289"/>
                </a:lnTo>
                <a:lnTo>
                  <a:pt x="212" y="285"/>
                </a:lnTo>
                <a:lnTo>
                  <a:pt x="222" y="279"/>
                </a:lnTo>
                <a:lnTo>
                  <a:pt x="232" y="274"/>
                </a:lnTo>
                <a:lnTo>
                  <a:pt x="241" y="268"/>
                </a:lnTo>
                <a:lnTo>
                  <a:pt x="249" y="260"/>
                </a:lnTo>
                <a:lnTo>
                  <a:pt x="257" y="253"/>
                </a:lnTo>
                <a:lnTo>
                  <a:pt x="265" y="244"/>
                </a:lnTo>
                <a:lnTo>
                  <a:pt x="271" y="235"/>
                </a:lnTo>
                <a:lnTo>
                  <a:pt x="278" y="226"/>
                </a:lnTo>
                <a:lnTo>
                  <a:pt x="283" y="216"/>
                </a:lnTo>
                <a:lnTo>
                  <a:pt x="287" y="205"/>
                </a:lnTo>
                <a:lnTo>
                  <a:pt x="291" y="196"/>
                </a:lnTo>
                <a:lnTo>
                  <a:pt x="294" y="184"/>
                </a:lnTo>
                <a:lnTo>
                  <a:pt x="296" y="173"/>
                </a:lnTo>
                <a:lnTo>
                  <a:pt x="298" y="162"/>
                </a:lnTo>
                <a:lnTo>
                  <a:pt x="298" y="150"/>
                </a:lnTo>
                <a:lnTo>
                  <a:pt x="297" y="135"/>
                </a:lnTo>
                <a:lnTo>
                  <a:pt x="295" y="120"/>
                </a:lnTo>
                <a:lnTo>
                  <a:pt x="292" y="105"/>
                </a:lnTo>
                <a:lnTo>
                  <a:pt x="286" y="92"/>
                </a:lnTo>
                <a:lnTo>
                  <a:pt x="280" y="78"/>
                </a:lnTo>
                <a:lnTo>
                  <a:pt x="272" y="66"/>
                </a:lnTo>
                <a:lnTo>
                  <a:pt x="264" y="55"/>
                </a:lnTo>
                <a:lnTo>
                  <a:pt x="254" y="44"/>
                </a:lnTo>
                <a:lnTo>
                  <a:pt x="243" y="34"/>
                </a:lnTo>
                <a:lnTo>
                  <a:pt x="232" y="26"/>
                </a:lnTo>
                <a:lnTo>
                  <a:pt x="220" y="18"/>
                </a:lnTo>
                <a:lnTo>
                  <a:pt x="207" y="12"/>
                </a:lnTo>
                <a:lnTo>
                  <a:pt x="193" y="8"/>
                </a:lnTo>
                <a:lnTo>
                  <a:pt x="179" y="3"/>
                </a:lnTo>
                <a:lnTo>
                  <a:pt x="164" y="1"/>
                </a:lnTo>
                <a:lnTo>
                  <a:pt x="148" y="0"/>
                </a:lnTo>
                <a:lnTo>
                  <a:pt x="133" y="1"/>
                </a:lnTo>
                <a:lnTo>
                  <a:pt x="118" y="3"/>
                </a:lnTo>
                <a:lnTo>
                  <a:pt x="104" y="8"/>
                </a:lnTo>
                <a:lnTo>
                  <a:pt x="91" y="12"/>
                </a:lnTo>
                <a:lnTo>
                  <a:pt x="78" y="18"/>
                </a:lnTo>
                <a:lnTo>
                  <a:pt x="65" y="26"/>
                </a:lnTo>
                <a:lnTo>
                  <a:pt x="54" y="34"/>
                </a:lnTo>
                <a:lnTo>
                  <a:pt x="43" y="44"/>
                </a:lnTo>
                <a:lnTo>
                  <a:pt x="34" y="55"/>
                </a:lnTo>
                <a:lnTo>
                  <a:pt x="25" y="66"/>
                </a:lnTo>
                <a:lnTo>
                  <a:pt x="18" y="78"/>
                </a:lnTo>
                <a:lnTo>
                  <a:pt x="11" y="92"/>
                </a:lnTo>
                <a:lnTo>
                  <a:pt x="6" y="106"/>
                </a:lnTo>
                <a:lnTo>
                  <a:pt x="3" y="120"/>
                </a:lnTo>
                <a:lnTo>
                  <a:pt x="0" y="135"/>
                </a:lnTo>
                <a:lnTo>
                  <a:pt x="0" y="150"/>
                </a:lnTo>
                <a:lnTo>
                  <a:pt x="0" y="165"/>
                </a:lnTo>
                <a:lnTo>
                  <a:pt x="3" y="180"/>
                </a:lnTo>
                <a:lnTo>
                  <a:pt x="6" y="195"/>
                </a:lnTo>
                <a:lnTo>
                  <a:pt x="11" y="208"/>
                </a:lnTo>
                <a:lnTo>
                  <a:pt x="18" y="222"/>
                </a:lnTo>
                <a:lnTo>
                  <a:pt x="25" y="233"/>
                </a:lnTo>
                <a:lnTo>
                  <a:pt x="34" y="245"/>
                </a:lnTo>
                <a:lnTo>
                  <a:pt x="43" y="256"/>
                </a:lnTo>
                <a:lnTo>
                  <a:pt x="54" y="265"/>
                </a:lnTo>
                <a:lnTo>
                  <a:pt x="65" y="274"/>
                </a:lnTo>
                <a:lnTo>
                  <a:pt x="78" y="281"/>
                </a:lnTo>
                <a:lnTo>
                  <a:pt x="91" y="288"/>
                </a:lnTo>
                <a:lnTo>
                  <a:pt x="104" y="292"/>
                </a:lnTo>
                <a:lnTo>
                  <a:pt x="118" y="296"/>
                </a:lnTo>
                <a:lnTo>
                  <a:pt x="133" y="299"/>
                </a:lnTo>
                <a:lnTo>
                  <a:pt x="148" y="300"/>
                </a:lnTo>
                <a:lnTo>
                  <a:pt x="154" y="300"/>
                </a:lnTo>
                <a:lnTo>
                  <a:pt x="159" y="299"/>
                </a:lnTo>
                <a:lnTo>
                  <a:pt x="289" y="374"/>
                </a:lnTo>
                <a:lnTo>
                  <a:pt x="159" y="449"/>
                </a:lnTo>
                <a:lnTo>
                  <a:pt x="154" y="449"/>
                </a:lnTo>
                <a:lnTo>
                  <a:pt x="148" y="448"/>
                </a:lnTo>
                <a:lnTo>
                  <a:pt x="133" y="449"/>
                </a:lnTo>
                <a:lnTo>
                  <a:pt x="118" y="451"/>
                </a:lnTo>
                <a:lnTo>
                  <a:pt x="104" y="456"/>
                </a:lnTo>
                <a:lnTo>
                  <a:pt x="91" y="460"/>
                </a:lnTo>
                <a:lnTo>
                  <a:pt x="78" y="466"/>
                </a:lnTo>
                <a:lnTo>
                  <a:pt x="65" y="474"/>
                </a:lnTo>
                <a:lnTo>
                  <a:pt x="54" y="482"/>
                </a:lnTo>
                <a:lnTo>
                  <a:pt x="43" y="492"/>
                </a:lnTo>
                <a:lnTo>
                  <a:pt x="34" y="503"/>
                </a:lnTo>
                <a:lnTo>
                  <a:pt x="25" y="515"/>
                </a:lnTo>
                <a:lnTo>
                  <a:pt x="18" y="527"/>
                </a:lnTo>
                <a:lnTo>
                  <a:pt x="11" y="540"/>
                </a:lnTo>
                <a:lnTo>
                  <a:pt x="6" y="554"/>
                </a:lnTo>
                <a:lnTo>
                  <a:pt x="3" y="568"/>
                </a:lnTo>
                <a:lnTo>
                  <a:pt x="0" y="583"/>
                </a:lnTo>
                <a:lnTo>
                  <a:pt x="0" y="598"/>
                </a:lnTo>
                <a:lnTo>
                  <a:pt x="0" y="613"/>
                </a:lnTo>
                <a:lnTo>
                  <a:pt x="3" y="628"/>
                </a:lnTo>
                <a:lnTo>
                  <a:pt x="6" y="643"/>
                </a:lnTo>
                <a:lnTo>
                  <a:pt x="11" y="656"/>
                </a:lnTo>
                <a:lnTo>
                  <a:pt x="18" y="670"/>
                </a:lnTo>
                <a:lnTo>
                  <a:pt x="25" y="681"/>
                </a:lnTo>
                <a:lnTo>
                  <a:pt x="34" y="693"/>
                </a:lnTo>
                <a:lnTo>
                  <a:pt x="43" y="704"/>
                </a:lnTo>
                <a:lnTo>
                  <a:pt x="54" y="713"/>
                </a:lnTo>
                <a:lnTo>
                  <a:pt x="65" y="722"/>
                </a:lnTo>
                <a:lnTo>
                  <a:pt x="78" y="729"/>
                </a:lnTo>
                <a:lnTo>
                  <a:pt x="91" y="736"/>
                </a:lnTo>
                <a:lnTo>
                  <a:pt x="104" y="741"/>
                </a:lnTo>
                <a:lnTo>
                  <a:pt x="118" y="744"/>
                </a:lnTo>
                <a:lnTo>
                  <a:pt x="133" y="747"/>
                </a:lnTo>
                <a:lnTo>
                  <a:pt x="148" y="748"/>
                </a:lnTo>
                <a:lnTo>
                  <a:pt x="164" y="747"/>
                </a:lnTo>
                <a:lnTo>
                  <a:pt x="179" y="744"/>
                </a:lnTo>
                <a:lnTo>
                  <a:pt x="193" y="741"/>
                </a:lnTo>
                <a:lnTo>
                  <a:pt x="207" y="736"/>
                </a:lnTo>
                <a:lnTo>
                  <a:pt x="220" y="729"/>
                </a:lnTo>
                <a:lnTo>
                  <a:pt x="232" y="722"/>
                </a:lnTo>
                <a:lnTo>
                  <a:pt x="243" y="713"/>
                </a:lnTo>
                <a:lnTo>
                  <a:pt x="254" y="704"/>
                </a:lnTo>
                <a:lnTo>
                  <a:pt x="264" y="693"/>
                </a:lnTo>
                <a:lnTo>
                  <a:pt x="272" y="681"/>
                </a:lnTo>
                <a:lnTo>
                  <a:pt x="280" y="670"/>
                </a:lnTo>
                <a:lnTo>
                  <a:pt x="286" y="656"/>
                </a:lnTo>
                <a:lnTo>
                  <a:pt x="292" y="643"/>
                </a:lnTo>
                <a:lnTo>
                  <a:pt x="295" y="628"/>
                </a:lnTo>
                <a:lnTo>
                  <a:pt x="297" y="613"/>
                </a:lnTo>
                <a:lnTo>
                  <a:pt x="298" y="598"/>
                </a:lnTo>
                <a:lnTo>
                  <a:pt x="298" y="586"/>
                </a:lnTo>
                <a:lnTo>
                  <a:pt x="296" y="574"/>
                </a:lnTo>
                <a:lnTo>
                  <a:pt x="294" y="564"/>
                </a:lnTo>
                <a:lnTo>
                  <a:pt x="291" y="553"/>
                </a:lnTo>
                <a:lnTo>
                  <a:pt x="287" y="542"/>
                </a:lnTo>
                <a:lnTo>
                  <a:pt x="283" y="532"/>
                </a:lnTo>
                <a:lnTo>
                  <a:pt x="278" y="522"/>
                </a:lnTo>
                <a:lnTo>
                  <a:pt x="271" y="512"/>
                </a:lnTo>
                <a:lnTo>
                  <a:pt x="265" y="504"/>
                </a:lnTo>
                <a:lnTo>
                  <a:pt x="257" y="495"/>
                </a:lnTo>
                <a:lnTo>
                  <a:pt x="249" y="488"/>
                </a:lnTo>
                <a:lnTo>
                  <a:pt x="241" y="480"/>
                </a:lnTo>
                <a:lnTo>
                  <a:pt x="232" y="474"/>
                </a:lnTo>
                <a:lnTo>
                  <a:pt x="222" y="469"/>
                </a:lnTo>
                <a:lnTo>
                  <a:pt x="212" y="463"/>
                </a:lnTo>
                <a:lnTo>
                  <a:pt x="202" y="459"/>
                </a:lnTo>
                <a:lnTo>
                  <a:pt x="319" y="392"/>
                </a:lnTo>
                <a:lnTo>
                  <a:pt x="754" y="641"/>
                </a:lnTo>
                <a:lnTo>
                  <a:pt x="764" y="646"/>
                </a:lnTo>
                <a:lnTo>
                  <a:pt x="775" y="649"/>
                </a:lnTo>
                <a:lnTo>
                  <a:pt x="786" y="651"/>
                </a:lnTo>
                <a:lnTo>
                  <a:pt x="798" y="652"/>
                </a:lnTo>
                <a:lnTo>
                  <a:pt x="810" y="651"/>
                </a:lnTo>
                <a:lnTo>
                  <a:pt x="823" y="649"/>
                </a:lnTo>
                <a:lnTo>
                  <a:pt x="832" y="646"/>
                </a:lnTo>
                <a:lnTo>
                  <a:pt x="840" y="642"/>
                </a:lnTo>
                <a:lnTo>
                  <a:pt x="848" y="637"/>
                </a:lnTo>
                <a:lnTo>
                  <a:pt x="855" y="632"/>
                </a:lnTo>
                <a:lnTo>
                  <a:pt x="862" y="627"/>
                </a:lnTo>
                <a:lnTo>
                  <a:pt x="868" y="620"/>
                </a:lnTo>
                <a:lnTo>
                  <a:pt x="874" y="613"/>
                </a:lnTo>
                <a:lnTo>
                  <a:pt x="879" y="605"/>
                </a:lnTo>
                <a:lnTo>
                  <a:pt x="880" y="603"/>
                </a:lnTo>
                <a:lnTo>
                  <a:pt x="881" y="600"/>
                </a:lnTo>
                <a:lnTo>
                  <a:pt x="881" y="597"/>
                </a:lnTo>
                <a:lnTo>
                  <a:pt x="881" y="595"/>
                </a:lnTo>
                <a:lnTo>
                  <a:pt x="880" y="592"/>
                </a:lnTo>
                <a:lnTo>
                  <a:pt x="878" y="589"/>
                </a:lnTo>
                <a:lnTo>
                  <a:pt x="876" y="587"/>
                </a:lnTo>
                <a:lnTo>
                  <a:pt x="874" y="585"/>
                </a:lnTo>
                <a:lnTo>
                  <a:pt x="874" y="58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FA37D9-FB4C-188B-76ED-F51562C69B28}"/>
              </a:ext>
            </a:extLst>
          </p:cNvPr>
          <p:cNvGrpSpPr/>
          <p:nvPr/>
        </p:nvGrpSpPr>
        <p:grpSpPr>
          <a:xfrm>
            <a:off x="10618698" y="1773515"/>
            <a:ext cx="489371" cy="440703"/>
            <a:chOff x="877888" y="815975"/>
            <a:chExt cx="287338" cy="258763"/>
          </a:xfrm>
          <a:solidFill>
            <a:schemeClr val="bg1">
              <a:lumMod val="95000"/>
            </a:schemeClr>
          </a:solidFill>
        </p:grpSpPr>
        <p:sp>
          <p:nvSpPr>
            <p:cNvPr id="28" name="Freeform 60">
              <a:extLst>
                <a:ext uri="{FF2B5EF4-FFF2-40B4-BE49-F238E27FC236}">
                  <a16:creationId xmlns:a16="http://schemas.microsoft.com/office/drawing/2014/main" id="{F1F26483-CDBA-D80C-3167-AB54460FC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888" y="815975"/>
              <a:ext cx="287338" cy="258763"/>
            </a:xfrm>
            <a:custGeom>
              <a:avLst/>
              <a:gdLst>
                <a:gd name="T0" fmla="*/ 67 w 903"/>
                <a:gd name="T1" fmla="*/ 692 h 813"/>
                <a:gd name="T2" fmla="*/ 44 w 903"/>
                <a:gd name="T3" fmla="*/ 680 h 813"/>
                <a:gd name="T4" fmla="*/ 31 w 903"/>
                <a:gd name="T5" fmla="*/ 656 h 813"/>
                <a:gd name="T6" fmla="*/ 873 w 903"/>
                <a:gd name="T7" fmla="*/ 573 h 813"/>
                <a:gd name="T8" fmla="*/ 870 w 903"/>
                <a:gd name="T9" fmla="*/ 665 h 813"/>
                <a:gd name="T10" fmla="*/ 854 w 903"/>
                <a:gd name="T11" fmla="*/ 685 h 813"/>
                <a:gd name="T12" fmla="*/ 828 w 903"/>
                <a:gd name="T13" fmla="*/ 693 h 813"/>
                <a:gd name="T14" fmla="*/ 838 w 903"/>
                <a:gd name="T15" fmla="*/ 31 h 813"/>
                <a:gd name="T16" fmla="*/ 860 w 903"/>
                <a:gd name="T17" fmla="*/ 44 h 813"/>
                <a:gd name="T18" fmla="*/ 872 w 903"/>
                <a:gd name="T19" fmla="*/ 66 h 813"/>
                <a:gd name="T20" fmla="*/ 30 w 903"/>
                <a:gd name="T21" fmla="*/ 543 h 813"/>
                <a:gd name="T22" fmla="*/ 34 w 903"/>
                <a:gd name="T23" fmla="*/ 58 h 813"/>
                <a:gd name="T24" fmla="*/ 50 w 903"/>
                <a:gd name="T25" fmla="*/ 38 h 813"/>
                <a:gd name="T26" fmla="*/ 75 w 903"/>
                <a:gd name="T27" fmla="*/ 31 h 813"/>
                <a:gd name="T28" fmla="*/ 75 w 903"/>
                <a:gd name="T29" fmla="*/ 0 h 813"/>
                <a:gd name="T30" fmla="*/ 54 w 903"/>
                <a:gd name="T31" fmla="*/ 4 h 813"/>
                <a:gd name="T32" fmla="*/ 33 w 903"/>
                <a:gd name="T33" fmla="*/ 13 h 813"/>
                <a:gd name="T34" fmla="*/ 17 w 903"/>
                <a:gd name="T35" fmla="*/ 28 h 813"/>
                <a:gd name="T36" fmla="*/ 7 w 903"/>
                <a:gd name="T37" fmla="*/ 46 h 813"/>
                <a:gd name="T38" fmla="*/ 1 w 903"/>
                <a:gd name="T39" fmla="*/ 67 h 813"/>
                <a:gd name="T40" fmla="*/ 1 w 903"/>
                <a:gd name="T41" fmla="*/ 655 h 813"/>
                <a:gd name="T42" fmla="*/ 7 w 903"/>
                <a:gd name="T43" fmla="*/ 677 h 813"/>
                <a:gd name="T44" fmla="*/ 17 w 903"/>
                <a:gd name="T45" fmla="*/ 695 h 813"/>
                <a:gd name="T46" fmla="*/ 33 w 903"/>
                <a:gd name="T47" fmla="*/ 710 h 813"/>
                <a:gd name="T48" fmla="*/ 54 w 903"/>
                <a:gd name="T49" fmla="*/ 720 h 813"/>
                <a:gd name="T50" fmla="*/ 75 w 903"/>
                <a:gd name="T51" fmla="*/ 723 h 813"/>
                <a:gd name="T52" fmla="*/ 196 w 903"/>
                <a:gd name="T53" fmla="*/ 783 h 813"/>
                <a:gd name="T54" fmla="*/ 188 w 903"/>
                <a:gd name="T55" fmla="*/ 786 h 813"/>
                <a:gd name="T56" fmla="*/ 182 w 903"/>
                <a:gd name="T57" fmla="*/ 792 h 813"/>
                <a:gd name="T58" fmla="*/ 181 w 903"/>
                <a:gd name="T59" fmla="*/ 801 h 813"/>
                <a:gd name="T60" fmla="*/ 186 w 903"/>
                <a:gd name="T61" fmla="*/ 809 h 813"/>
                <a:gd name="T62" fmla="*/ 193 w 903"/>
                <a:gd name="T63" fmla="*/ 813 h 813"/>
                <a:gd name="T64" fmla="*/ 741 w 903"/>
                <a:gd name="T65" fmla="*/ 813 h 813"/>
                <a:gd name="T66" fmla="*/ 749 w 903"/>
                <a:gd name="T67" fmla="*/ 809 h 813"/>
                <a:gd name="T68" fmla="*/ 753 w 903"/>
                <a:gd name="T69" fmla="*/ 801 h 813"/>
                <a:gd name="T70" fmla="*/ 752 w 903"/>
                <a:gd name="T71" fmla="*/ 792 h 813"/>
                <a:gd name="T72" fmla="*/ 747 w 903"/>
                <a:gd name="T73" fmla="*/ 786 h 813"/>
                <a:gd name="T74" fmla="*/ 738 w 903"/>
                <a:gd name="T75" fmla="*/ 783 h 813"/>
                <a:gd name="T76" fmla="*/ 828 w 903"/>
                <a:gd name="T77" fmla="*/ 723 h 813"/>
                <a:gd name="T78" fmla="*/ 851 w 903"/>
                <a:gd name="T79" fmla="*/ 720 h 813"/>
                <a:gd name="T80" fmla="*/ 870 w 903"/>
                <a:gd name="T81" fmla="*/ 710 h 813"/>
                <a:gd name="T82" fmla="*/ 886 w 903"/>
                <a:gd name="T83" fmla="*/ 695 h 813"/>
                <a:gd name="T84" fmla="*/ 898 w 903"/>
                <a:gd name="T85" fmla="*/ 677 h 813"/>
                <a:gd name="T86" fmla="*/ 903 w 903"/>
                <a:gd name="T87" fmla="*/ 655 h 813"/>
                <a:gd name="T88" fmla="*/ 903 w 903"/>
                <a:gd name="T89" fmla="*/ 67 h 813"/>
                <a:gd name="T90" fmla="*/ 898 w 903"/>
                <a:gd name="T91" fmla="*/ 46 h 813"/>
                <a:gd name="T92" fmla="*/ 886 w 903"/>
                <a:gd name="T93" fmla="*/ 28 h 813"/>
                <a:gd name="T94" fmla="*/ 870 w 903"/>
                <a:gd name="T95" fmla="*/ 13 h 813"/>
                <a:gd name="T96" fmla="*/ 851 w 903"/>
                <a:gd name="T97" fmla="*/ 4 h 813"/>
                <a:gd name="T98" fmla="*/ 828 w 903"/>
                <a:gd name="T99" fmla="*/ 0 h 8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03" h="813">
                  <a:moveTo>
                    <a:pt x="828" y="693"/>
                  </a:moveTo>
                  <a:lnTo>
                    <a:pt x="75" y="693"/>
                  </a:lnTo>
                  <a:lnTo>
                    <a:pt x="67" y="692"/>
                  </a:lnTo>
                  <a:lnTo>
                    <a:pt x="58" y="689"/>
                  </a:lnTo>
                  <a:lnTo>
                    <a:pt x="50" y="685"/>
                  </a:lnTo>
                  <a:lnTo>
                    <a:pt x="44" y="680"/>
                  </a:lnTo>
                  <a:lnTo>
                    <a:pt x="38" y="672"/>
                  </a:lnTo>
                  <a:lnTo>
                    <a:pt x="34" y="665"/>
                  </a:lnTo>
                  <a:lnTo>
                    <a:pt x="31" y="656"/>
                  </a:lnTo>
                  <a:lnTo>
                    <a:pt x="30" y="648"/>
                  </a:lnTo>
                  <a:lnTo>
                    <a:pt x="30" y="573"/>
                  </a:lnTo>
                  <a:lnTo>
                    <a:pt x="873" y="573"/>
                  </a:lnTo>
                  <a:lnTo>
                    <a:pt x="873" y="648"/>
                  </a:lnTo>
                  <a:lnTo>
                    <a:pt x="872" y="656"/>
                  </a:lnTo>
                  <a:lnTo>
                    <a:pt x="870" y="665"/>
                  </a:lnTo>
                  <a:lnTo>
                    <a:pt x="866" y="672"/>
                  </a:lnTo>
                  <a:lnTo>
                    <a:pt x="860" y="680"/>
                  </a:lnTo>
                  <a:lnTo>
                    <a:pt x="854" y="685"/>
                  </a:lnTo>
                  <a:lnTo>
                    <a:pt x="845" y="689"/>
                  </a:lnTo>
                  <a:lnTo>
                    <a:pt x="838" y="692"/>
                  </a:lnTo>
                  <a:lnTo>
                    <a:pt x="828" y="693"/>
                  </a:lnTo>
                  <a:close/>
                  <a:moveTo>
                    <a:pt x="75" y="30"/>
                  </a:moveTo>
                  <a:lnTo>
                    <a:pt x="828" y="30"/>
                  </a:lnTo>
                  <a:lnTo>
                    <a:pt x="838" y="31"/>
                  </a:lnTo>
                  <a:lnTo>
                    <a:pt x="845" y="34"/>
                  </a:lnTo>
                  <a:lnTo>
                    <a:pt x="854" y="38"/>
                  </a:lnTo>
                  <a:lnTo>
                    <a:pt x="860" y="44"/>
                  </a:lnTo>
                  <a:lnTo>
                    <a:pt x="866" y="50"/>
                  </a:lnTo>
                  <a:lnTo>
                    <a:pt x="870" y="58"/>
                  </a:lnTo>
                  <a:lnTo>
                    <a:pt x="872" y="66"/>
                  </a:lnTo>
                  <a:lnTo>
                    <a:pt x="873" y="76"/>
                  </a:lnTo>
                  <a:lnTo>
                    <a:pt x="873" y="543"/>
                  </a:lnTo>
                  <a:lnTo>
                    <a:pt x="30" y="543"/>
                  </a:lnTo>
                  <a:lnTo>
                    <a:pt x="30" y="76"/>
                  </a:lnTo>
                  <a:lnTo>
                    <a:pt x="31" y="66"/>
                  </a:lnTo>
                  <a:lnTo>
                    <a:pt x="34" y="58"/>
                  </a:lnTo>
                  <a:lnTo>
                    <a:pt x="39" y="50"/>
                  </a:lnTo>
                  <a:lnTo>
                    <a:pt x="44" y="44"/>
                  </a:lnTo>
                  <a:lnTo>
                    <a:pt x="50" y="38"/>
                  </a:lnTo>
                  <a:lnTo>
                    <a:pt x="58" y="34"/>
                  </a:lnTo>
                  <a:lnTo>
                    <a:pt x="67" y="31"/>
                  </a:lnTo>
                  <a:lnTo>
                    <a:pt x="75" y="31"/>
                  </a:lnTo>
                  <a:lnTo>
                    <a:pt x="75" y="30"/>
                  </a:lnTo>
                  <a:close/>
                  <a:moveTo>
                    <a:pt x="828" y="0"/>
                  </a:moveTo>
                  <a:lnTo>
                    <a:pt x="75" y="0"/>
                  </a:lnTo>
                  <a:lnTo>
                    <a:pt x="68" y="1"/>
                  </a:lnTo>
                  <a:lnTo>
                    <a:pt x="60" y="2"/>
                  </a:lnTo>
                  <a:lnTo>
                    <a:pt x="54" y="4"/>
                  </a:lnTo>
                  <a:lnTo>
                    <a:pt x="46" y="6"/>
                  </a:lnTo>
                  <a:lnTo>
                    <a:pt x="40" y="9"/>
                  </a:lnTo>
                  <a:lnTo>
                    <a:pt x="33" y="13"/>
                  </a:lnTo>
                  <a:lnTo>
                    <a:pt x="28" y="17"/>
                  </a:lnTo>
                  <a:lnTo>
                    <a:pt x="23" y="22"/>
                  </a:lnTo>
                  <a:lnTo>
                    <a:pt x="17" y="28"/>
                  </a:lnTo>
                  <a:lnTo>
                    <a:pt x="13" y="33"/>
                  </a:lnTo>
                  <a:lnTo>
                    <a:pt x="10" y="39"/>
                  </a:lnTo>
                  <a:lnTo>
                    <a:pt x="7" y="46"/>
                  </a:lnTo>
                  <a:lnTo>
                    <a:pt x="3" y="53"/>
                  </a:lnTo>
                  <a:lnTo>
                    <a:pt x="2" y="60"/>
                  </a:lnTo>
                  <a:lnTo>
                    <a:pt x="1" y="67"/>
                  </a:lnTo>
                  <a:lnTo>
                    <a:pt x="0" y="76"/>
                  </a:lnTo>
                  <a:lnTo>
                    <a:pt x="0" y="648"/>
                  </a:lnTo>
                  <a:lnTo>
                    <a:pt x="1" y="655"/>
                  </a:lnTo>
                  <a:lnTo>
                    <a:pt x="2" y="663"/>
                  </a:lnTo>
                  <a:lnTo>
                    <a:pt x="3" y="670"/>
                  </a:lnTo>
                  <a:lnTo>
                    <a:pt x="7" y="677"/>
                  </a:lnTo>
                  <a:lnTo>
                    <a:pt x="10" y="683"/>
                  </a:lnTo>
                  <a:lnTo>
                    <a:pt x="13" y="689"/>
                  </a:lnTo>
                  <a:lnTo>
                    <a:pt x="17" y="695"/>
                  </a:lnTo>
                  <a:lnTo>
                    <a:pt x="23" y="700"/>
                  </a:lnTo>
                  <a:lnTo>
                    <a:pt x="28" y="706"/>
                  </a:lnTo>
                  <a:lnTo>
                    <a:pt x="33" y="710"/>
                  </a:lnTo>
                  <a:lnTo>
                    <a:pt x="40" y="714"/>
                  </a:lnTo>
                  <a:lnTo>
                    <a:pt x="46" y="717"/>
                  </a:lnTo>
                  <a:lnTo>
                    <a:pt x="54" y="720"/>
                  </a:lnTo>
                  <a:lnTo>
                    <a:pt x="60" y="722"/>
                  </a:lnTo>
                  <a:lnTo>
                    <a:pt x="68" y="723"/>
                  </a:lnTo>
                  <a:lnTo>
                    <a:pt x="75" y="723"/>
                  </a:lnTo>
                  <a:lnTo>
                    <a:pt x="437" y="723"/>
                  </a:lnTo>
                  <a:lnTo>
                    <a:pt x="437" y="783"/>
                  </a:lnTo>
                  <a:lnTo>
                    <a:pt x="196" y="783"/>
                  </a:lnTo>
                  <a:lnTo>
                    <a:pt x="193" y="784"/>
                  </a:lnTo>
                  <a:lnTo>
                    <a:pt x="190" y="784"/>
                  </a:lnTo>
                  <a:lnTo>
                    <a:pt x="188" y="786"/>
                  </a:lnTo>
                  <a:lnTo>
                    <a:pt x="186" y="787"/>
                  </a:lnTo>
                  <a:lnTo>
                    <a:pt x="183" y="789"/>
                  </a:lnTo>
                  <a:lnTo>
                    <a:pt x="182" y="792"/>
                  </a:lnTo>
                  <a:lnTo>
                    <a:pt x="181" y="795"/>
                  </a:lnTo>
                  <a:lnTo>
                    <a:pt x="181" y="798"/>
                  </a:lnTo>
                  <a:lnTo>
                    <a:pt x="181" y="801"/>
                  </a:lnTo>
                  <a:lnTo>
                    <a:pt x="182" y="804"/>
                  </a:lnTo>
                  <a:lnTo>
                    <a:pt x="183" y="806"/>
                  </a:lnTo>
                  <a:lnTo>
                    <a:pt x="186" y="809"/>
                  </a:lnTo>
                  <a:lnTo>
                    <a:pt x="188" y="811"/>
                  </a:lnTo>
                  <a:lnTo>
                    <a:pt x="190" y="812"/>
                  </a:lnTo>
                  <a:lnTo>
                    <a:pt x="193" y="813"/>
                  </a:lnTo>
                  <a:lnTo>
                    <a:pt x="196" y="813"/>
                  </a:lnTo>
                  <a:lnTo>
                    <a:pt x="738" y="813"/>
                  </a:lnTo>
                  <a:lnTo>
                    <a:pt x="741" y="813"/>
                  </a:lnTo>
                  <a:lnTo>
                    <a:pt x="743" y="812"/>
                  </a:lnTo>
                  <a:lnTo>
                    <a:pt x="747" y="811"/>
                  </a:lnTo>
                  <a:lnTo>
                    <a:pt x="749" y="809"/>
                  </a:lnTo>
                  <a:lnTo>
                    <a:pt x="751" y="806"/>
                  </a:lnTo>
                  <a:lnTo>
                    <a:pt x="752" y="804"/>
                  </a:lnTo>
                  <a:lnTo>
                    <a:pt x="753" y="801"/>
                  </a:lnTo>
                  <a:lnTo>
                    <a:pt x="753" y="798"/>
                  </a:lnTo>
                  <a:lnTo>
                    <a:pt x="753" y="795"/>
                  </a:lnTo>
                  <a:lnTo>
                    <a:pt x="752" y="792"/>
                  </a:lnTo>
                  <a:lnTo>
                    <a:pt x="751" y="789"/>
                  </a:lnTo>
                  <a:lnTo>
                    <a:pt x="749" y="787"/>
                  </a:lnTo>
                  <a:lnTo>
                    <a:pt x="747" y="786"/>
                  </a:lnTo>
                  <a:lnTo>
                    <a:pt x="743" y="784"/>
                  </a:lnTo>
                  <a:lnTo>
                    <a:pt x="741" y="784"/>
                  </a:lnTo>
                  <a:lnTo>
                    <a:pt x="738" y="783"/>
                  </a:lnTo>
                  <a:lnTo>
                    <a:pt x="467" y="783"/>
                  </a:lnTo>
                  <a:lnTo>
                    <a:pt x="467" y="723"/>
                  </a:lnTo>
                  <a:lnTo>
                    <a:pt x="828" y="723"/>
                  </a:lnTo>
                  <a:lnTo>
                    <a:pt x="836" y="723"/>
                  </a:lnTo>
                  <a:lnTo>
                    <a:pt x="843" y="722"/>
                  </a:lnTo>
                  <a:lnTo>
                    <a:pt x="851" y="720"/>
                  </a:lnTo>
                  <a:lnTo>
                    <a:pt x="857" y="716"/>
                  </a:lnTo>
                  <a:lnTo>
                    <a:pt x="865" y="714"/>
                  </a:lnTo>
                  <a:lnTo>
                    <a:pt x="870" y="710"/>
                  </a:lnTo>
                  <a:lnTo>
                    <a:pt x="876" y="706"/>
                  </a:lnTo>
                  <a:lnTo>
                    <a:pt x="882" y="700"/>
                  </a:lnTo>
                  <a:lnTo>
                    <a:pt x="886" y="695"/>
                  </a:lnTo>
                  <a:lnTo>
                    <a:pt x="890" y="689"/>
                  </a:lnTo>
                  <a:lnTo>
                    <a:pt x="895" y="683"/>
                  </a:lnTo>
                  <a:lnTo>
                    <a:pt x="898" y="677"/>
                  </a:lnTo>
                  <a:lnTo>
                    <a:pt x="900" y="670"/>
                  </a:lnTo>
                  <a:lnTo>
                    <a:pt x="902" y="663"/>
                  </a:lnTo>
                  <a:lnTo>
                    <a:pt x="903" y="655"/>
                  </a:lnTo>
                  <a:lnTo>
                    <a:pt x="903" y="648"/>
                  </a:lnTo>
                  <a:lnTo>
                    <a:pt x="903" y="76"/>
                  </a:lnTo>
                  <a:lnTo>
                    <a:pt x="903" y="67"/>
                  </a:lnTo>
                  <a:lnTo>
                    <a:pt x="902" y="60"/>
                  </a:lnTo>
                  <a:lnTo>
                    <a:pt x="900" y="53"/>
                  </a:lnTo>
                  <a:lnTo>
                    <a:pt x="898" y="46"/>
                  </a:lnTo>
                  <a:lnTo>
                    <a:pt x="895" y="39"/>
                  </a:lnTo>
                  <a:lnTo>
                    <a:pt x="890" y="33"/>
                  </a:lnTo>
                  <a:lnTo>
                    <a:pt x="886" y="28"/>
                  </a:lnTo>
                  <a:lnTo>
                    <a:pt x="882" y="22"/>
                  </a:lnTo>
                  <a:lnTo>
                    <a:pt x="876" y="17"/>
                  </a:lnTo>
                  <a:lnTo>
                    <a:pt x="870" y="13"/>
                  </a:lnTo>
                  <a:lnTo>
                    <a:pt x="865" y="9"/>
                  </a:lnTo>
                  <a:lnTo>
                    <a:pt x="857" y="6"/>
                  </a:lnTo>
                  <a:lnTo>
                    <a:pt x="851" y="4"/>
                  </a:lnTo>
                  <a:lnTo>
                    <a:pt x="843" y="2"/>
                  </a:lnTo>
                  <a:lnTo>
                    <a:pt x="836" y="1"/>
                  </a:lnTo>
                  <a:lnTo>
                    <a:pt x="82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9" name="Freeform 61">
              <a:extLst>
                <a:ext uri="{FF2B5EF4-FFF2-40B4-BE49-F238E27FC236}">
                  <a16:creationId xmlns:a16="http://schemas.microsoft.com/office/drawing/2014/main" id="{D4C80122-F3A7-E026-CAB1-4A5459ECC3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825" y="1008063"/>
              <a:ext cx="19050" cy="19050"/>
            </a:xfrm>
            <a:custGeom>
              <a:avLst/>
              <a:gdLst>
                <a:gd name="T0" fmla="*/ 30 w 60"/>
                <a:gd name="T1" fmla="*/ 45 h 60"/>
                <a:gd name="T2" fmla="*/ 30 w 60"/>
                <a:gd name="T3" fmla="*/ 30 h 60"/>
                <a:gd name="T4" fmla="*/ 30 w 60"/>
                <a:gd name="T5" fmla="*/ 30 h 60"/>
                <a:gd name="T6" fmla="*/ 30 w 60"/>
                <a:gd name="T7" fmla="*/ 30 h 60"/>
                <a:gd name="T8" fmla="*/ 30 w 60"/>
                <a:gd name="T9" fmla="*/ 45 h 60"/>
                <a:gd name="T10" fmla="*/ 30 w 60"/>
                <a:gd name="T11" fmla="*/ 0 h 60"/>
                <a:gd name="T12" fmla="*/ 24 w 60"/>
                <a:gd name="T13" fmla="*/ 0 h 60"/>
                <a:gd name="T14" fmla="*/ 18 w 60"/>
                <a:gd name="T15" fmla="*/ 2 h 60"/>
                <a:gd name="T16" fmla="*/ 14 w 60"/>
                <a:gd name="T17" fmla="*/ 5 h 60"/>
                <a:gd name="T18" fmla="*/ 8 w 60"/>
                <a:gd name="T19" fmla="*/ 8 h 60"/>
                <a:gd name="T20" fmla="*/ 5 w 60"/>
                <a:gd name="T21" fmla="*/ 12 h 60"/>
                <a:gd name="T22" fmla="*/ 2 w 60"/>
                <a:gd name="T23" fmla="*/ 18 h 60"/>
                <a:gd name="T24" fmla="*/ 1 w 60"/>
                <a:gd name="T25" fmla="*/ 23 h 60"/>
                <a:gd name="T26" fmla="*/ 0 w 60"/>
                <a:gd name="T27" fmla="*/ 30 h 60"/>
                <a:gd name="T28" fmla="*/ 1 w 60"/>
                <a:gd name="T29" fmla="*/ 36 h 60"/>
                <a:gd name="T30" fmla="*/ 2 w 60"/>
                <a:gd name="T31" fmla="*/ 41 h 60"/>
                <a:gd name="T32" fmla="*/ 5 w 60"/>
                <a:gd name="T33" fmla="*/ 47 h 60"/>
                <a:gd name="T34" fmla="*/ 8 w 60"/>
                <a:gd name="T35" fmla="*/ 51 h 60"/>
                <a:gd name="T36" fmla="*/ 14 w 60"/>
                <a:gd name="T37" fmla="*/ 54 h 60"/>
                <a:gd name="T38" fmla="*/ 18 w 60"/>
                <a:gd name="T39" fmla="*/ 58 h 60"/>
                <a:gd name="T40" fmla="*/ 24 w 60"/>
                <a:gd name="T41" fmla="*/ 59 h 60"/>
                <a:gd name="T42" fmla="*/ 30 w 60"/>
                <a:gd name="T43" fmla="*/ 60 h 60"/>
                <a:gd name="T44" fmla="*/ 36 w 60"/>
                <a:gd name="T45" fmla="*/ 59 h 60"/>
                <a:gd name="T46" fmla="*/ 41 w 60"/>
                <a:gd name="T47" fmla="*/ 58 h 60"/>
                <a:gd name="T48" fmla="*/ 47 w 60"/>
                <a:gd name="T49" fmla="*/ 54 h 60"/>
                <a:gd name="T50" fmla="*/ 51 w 60"/>
                <a:gd name="T51" fmla="*/ 51 h 60"/>
                <a:gd name="T52" fmla="*/ 55 w 60"/>
                <a:gd name="T53" fmla="*/ 47 h 60"/>
                <a:gd name="T54" fmla="*/ 57 w 60"/>
                <a:gd name="T55" fmla="*/ 41 h 60"/>
                <a:gd name="T56" fmla="*/ 60 w 60"/>
                <a:gd name="T57" fmla="*/ 36 h 60"/>
                <a:gd name="T58" fmla="*/ 60 w 60"/>
                <a:gd name="T59" fmla="*/ 30 h 60"/>
                <a:gd name="T60" fmla="*/ 60 w 60"/>
                <a:gd name="T61" fmla="*/ 23 h 60"/>
                <a:gd name="T62" fmla="*/ 57 w 60"/>
                <a:gd name="T63" fmla="*/ 18 h 60"/>
                <a:gd name="T64" fmla="*/ 55 w 60"/>
                <a:gd name="T65" fmla="*/ 12 h 60"/>
                <a:gd name="T66" fmla="*/ 51 w 60"/>
                <a:gd name="T67" fmla="*/ 8 h 60"/>
                <a:gd name="T68" fmla="*/ 47 w 60"/>
                <a:gd name="T69" fmla="*/ 5 h 60"/>
                <a:gd name="T70" fmla="*/ 41 w 60"/>
                <a:gd name="T71" fmla="*/ 2 h 60"/>
                <a:gd name="T72" fmla="*/ 36 w 60"/>
                <a:gd name="T73" fmla="*/ 0 h 60"/>
                <a:gd name="T74" fmla="*/ 30 w 60"/>
                <a:gd name="T75" fmla="*/ 0 h 60"/>
                <a:gd name="T76" fmla="*/ 30 w 60"/>
                <a:gd name="T7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0" h="60">
                  <a:moveTo>
                    <a:pt x="30" y="45"/>
                  </a:moveTo>
                  <a:lnTo>
                    <a:pt x="30" y="30"/>
                  </a:lnTo>
                  <a:lnTo>
                    <a:pt x="30" y="30"/>
                  </a:lnTo>
                  <a:lnTo>
                    <a:pt x="30" y="30"/>
                  </a:lnTo>
                  <a:lnTo>
                    <a:pt x="30" y="45"/>
                  </a:lnTo>
                  <a:close/>
                  <a:moveTo>
                    <a:pt x="30" y="0"/>
                  </a:moveTo>
                  <a:lnTo>
                    <a:pt x="24" y="0"/>
                  </a:lnTo>
                  <a:lnTo>
                    <a:pt x="18" y="2"/>
                  </a:lnTo>
                  <a:lnTo>
                    <a:pt x="14" y="5"/>
                  </a:lnTo>
                  <a:lnTo>
                    <a:pt x="8" y="8"/>
                  </a:lnTo>
                  <a:lnTo>
                    <a:pt x="5" y="12"/>
                  </a:lnTo>
                  <a:lnTo>
                    <a:pt x="2" y="18"/>
                  </a:lnTo>
                  <a:lnTo>
                    <a:pt x="1" y="23"/>
                  </a:lnTo>
                  <a:lnTo>
                    <a:pt x="0" y="30"/>
                  </a:lnTo>
                  <a:lnTo>
                    <a:pt x="1" y="36"/>
                  </a:lnTo>
                  <a:lnTo>
                    <a:pt x="2" y="41"/>
                  </a:lnTo>
                  <a:lnTo>
                    <a:pt x="5" y="47"/>
                  </a:lnTo>
                  <a:lnTo>
                    <a:pt x="8" y="51"/>
                  </a:lnTo>
                  <a:lnTo>
                    <a:pt x="14" y="54"/>
                  </a:lnTo>
                  <a:lnTo>
                    <a:pt x="18" y="58"/>
                  </a:lnTo>
                  <a:lnTo>
                    <a:pt x="24" y="59"/>
                  </a:lnTo>
                  <a:lnTo>
                    <a:pt x="30" y="60"/>
                  </a:lnTo>
                  <a:lnTo>
                    <a:pt x="36" y="59"/>
                  </a:lnTo>
                  <a:lnTo>
                    <a:pt x="41" y="58"/>
                  </a:lnTo>
                  <a:lnTo>
                    <a:pt x="47" y="54"/>
                  </a:lnTo>
                  <a:lnTo>
                    <a:pt x="51" y="51"/>
                  </a:lnTo>
                  <a:lnTo>
                    <a:pt x="55" y="47"/>
                  </a:lnTo>
                  <a:lnTo>
                    <a:pt x="57" y="41"/>
                  </a:lnTo>
                  <a:lnTo>
                    <a:pt x="60" y="36"/>
                  </a:lnTo>
                  <a:lnTo>
                    <a:pt x="60" y="30"/>
                  </a:lnTo>
                  <a:lnTo>
                    <a:pt x="60" y="23"/>
                  </a:lnTo>
                  <a:lnTo>
                    <a:pt x="57" y="18"/>
                  </a:lnTo>
                  <a:lnTo>
                    <a:pt x="55" y="12"/>
                  </a:lnTo>
                  <a:lnTo>
                    <a:pt x="51" y="8"/>
                  </a:lnTo>
                  <a:lnTo>
                    <a:pt x="47" y="5"/>
                  </a:lnTo>
                  <a:lnTo>
                    <a:pt x="41" y="2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21" name="TextBox 50">
            <a:extLst>
              <a:ext uri="{FF2B5EF4-FFF2-40B4-BE49-F238E27FC236}">
                <a16:creationId xmlns:a16="http://schemas.microsoft.com/office/drawing/2014/main" id="{6CE0289D-7BCA-4DAC-5101-889D61B820EF}"/>
              </a:ext>
            </a:extLst>
          </p:cNvPr>
          <p:cNvSpPr txBox="1"/>
          <p:nvPr/>
        </p:nvSpPr>
        <p:spPr>
          <a:xfrm>
            <a:off x="9924949" y="5889148"/>
            <a:ext cx="1876868" cy="24622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j-lt"/>
                <a:ea typeface="Avenir Light" charset="0"/>
                <a:cs typeface="Avenir Light" charset="0"/>
              </a:rPr>
              <a:t>.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47475F-BFBF-190C-3F6B-2487B6A8C909}"/>
              </a:ext>
            </a:extLst>
          </p:cNvPr>
          <p:cNvCxnSpPr>
            <a:cxnSpLocks/>
            <a:stCxn id="45" idx="4"/>
          </p:cNvCxnSpPr>
          <p:nvPr/>
        </p:nvCxnSpPr>
        <p:spPr>
          <a:xfrm flipH="1">
            <a:off x="1328615" y="2456455"/>
            <a:ext cx="3" cy="1491311"/>
          </a:xfrm>
          <a:prstGeom prst="line">
            <a:avLst/>
          </a:prstGeom>
          <a:ln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375D2C-3E1D-B2E2-6740-781D6AA49812}"/>
              </a:ext>
            </a:extLst>
          </p:cNvPr>
          <p:cNvCxnSpPr/>
          <p:nvPr/>
        </p:nvCxnSpPr>
        <p:spPr>
          <a:xfrm flipH="1">
            <a:off x="3709475" y="2456455"/>
            <a:ext cx="1" cy="149131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070ADB-09F0-D400-2F2C-CC02B33C7593}"/>
              </a:ext>
            </a:extLst>
          </p:cNvPr>
          <p:cNvCxnSpPr/>
          <p:nvPr/>
        </p:nvCxnSpPr>
        <p:spPr>
          <a:xfrm flipH="1">
            <a:off x="6094111" y="2456455"/>
            <a:ext cx="1" cy="149131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DA2109-23C4-FDC2-3480-DB3426E48BB2}"/>
              </a:ext>
            </a:extLst>
          </p:cNvPr>
          <p:cNvCxnSpPr/>
          <p:nvPr/>
        </p:nvCxnSpPr>
        <p:spPr>
          <a:xfrm flipH="1">
            <a:off x="8478747" y="2456455"/>
            <a:ext cx="1" cy="1491311"/>
          </a:xfrm>
          <a:prstGeom prst="line">
            <a:avLst/>
          </a:prstGeom>
          <a:ln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30D294-61B0-0592-A647-7FC30B2FBF00}"/>
              </a:ext>
            </a:extLst>
          </p:cNvPr>
          <p:cNvCxnSpPr/>
          <p:nvPr/>
        </p:nvCxnSpPr>
        <p:spPr>
          <a:xfrm flipH="1">
            <a:off x="10863384" y="2456455"/>
            <a:ext cx="1" cy="149131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CF56A-1B89-E73D-6607-227F5583F6D6}"/>
              </a:ext>
            </a:extLst>
          </p:cNvPr>
          <p:cNvCxnSpPr/>
          <p:nvPr/>
        </p:nvCxnSpPr>
        <p:spPr>
          <a:xfrm>
            <a:off x="390183" y="3947766"/>
            <a:ext cx="1141163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E142ACA-FE52-F54A-1A69-01FF3E2C0503}"/>
              </a:ext>
            </a:extLst>
          </p:cNvPr>
          <p:cNvSpPr txBox="1"/>
          <p:nvPr/>
        </p:nvSpPr>
        <p:spPr>
          <a:xfrm>
            <a:off x="678669" y="4016000"/>
            <a:ext cx="18432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Referral incentives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422D8A7-64A9-8AA5-0B4D-9CFCD202F431}"/>
              </a:ext>
            </a:extLst>
          </p:cNvPr>
          <p:cNvSpPr txBox="1"/>
          <p:nvPr/>
        </p:nvSpPr>
        <p:spPr>
          <a:xfrm>
            <a:off x="7703867" y="4339166"/>
            <a:ext cx="2484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9EF5828-B11E-CC65-CC7B-A0E56D27AAB5}"/>
              </a:ext>
            </a:extLst>
          </p:cNvPr>
          <p:cNvSpPr txBox="1"/>
          <p:nvPr/>
        </p:nvSpPr>
        <p:spPr>
          <a:xfrm>
            <a:off x="7745437" y="4117900"/>
            <a:ext cx="1947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3B1BC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Cross-platform marketing</a:t>
            </a:r>
            <a:endParaRPr lang="en-ZA" sz="2000" b="1" dirty="0">
              <a:solidFill>
                <a:srgbClr val="3B1BC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9B8460-86A0-A39D-FFC5-64944AE5D818}"/>
              </a:ext>
            </a:extLst>
          </p:cNvPr>
          <p:cNvSpPr txBox="1"/>
          <p:nvPr/>
        </p:nvSpPr>
        <p:spPr>
          <a:xfrm>
            <a:off x="10197025" y="4155599"/>
            <a:ext cx="1648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Strategic partnerships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296F4C0-5D09-5A9B-3558-C121FED34882}"/>
              </a:ext>
            </a:extLst>
          </p:cNvPr>
          <p:cNvSpPr txBox="1"/>
          <p:nvPr/>
        </p:nvSpPr>
        <p:spPr>
          <a:xfrm>
            <a:off x="5496331" y="4062167"/>
            <a:ext cx="20991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Influencer collaborations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465603-FD4A-17B5-C7D5-C81F6ADF0C8E}"/>
              </a:ext>
            </a:extLst>
          </p:cNvPr>
          <p:cNvSpPr txBox="1"/>
          <p:nvPr/>
        </p:nvSpPr>
        <p:spPr>
          <a:xfrm>
            <a:off x="2820011" y="4082880"/>
            <a:ext cx="17216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Localized content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A3F4B43-EF14-C2BF-48F0-7E058B0CA5CC}"/>
              </a:ext>
            </a:extLst>
          </p:cNvPr>
          <p:cNvSpPr txBox="1"/>
          <p:nvPr/>
        </p:nvSpPr>
        <p:spPr>
          <a:xfrm>
            <a:off x="1600713" y="250058"/>
            <a:ext cx="9111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Things that can be done to influence growth of the viewership</a:t>
            </a:r>
          </a:p>
        </p:txBody>
      </p:sp>
    </p:spTree>
    <p:extLst>
      <p:ext uri="{BB962C8B-B14F-4D97-AF65-F5344CB8AC3E}">
        <p14:creationId xmlns:p14="http://schemas.microsoft.com/office/powerpoint/2010/main" val="27265430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sOZgbh2gwZa1Nz_5BFA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2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7777"/>
      </a:accent1>
      <a:accent2>
        <a:srgbClr val="64A4CA"/>
      </a:accent2>
      <a:accent3>
        <a:srgbClr val="F2C232"/>
      </a:accent3>
      <a:accent4>
        <a:srgbClr val="66C5F3"/>
      </a:accent4>
      <a:accent5>
        <a:srgbClr val="E37777"/>
      </a:accent5>
      <a:accent6>
        <a:srgbClr val="64A4CA"/>
      </a:accent6>
      <a:hlink>
        <a:srgbClr val="0563C1"/>
      </a:hlink>
      <a:folHlink>
        <a:srgbClr val="954F72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6496</TotalTime>
  <Words>340</Words>
  <Application>Microsoft Office PowerPoint</Application>
  <PresentationFormat>Widescreen</PresentationFormat>
  <Paragraphs>44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Avenir Medium</vt:lpstr>
      <vt:lpstr>Calibri</vt:lpstr>
      <vt:lpstr>Calibri Light</vt:lpstr>
      <vt:lpstr>Century Gothic</vt:lpstr>
      <vt:lpstr>Segoe UI Light</vt:lpstr>
      <vt:lpstr>Wingdings</vt:lpstr>
      <vt:lpstr>Office Theme</vt:lpstr>
      <vt:lpstr>Tema de Office</vt:lpstr>
      <vt:lpstr>think-cell Slide</vt:lpstr>
      <vt:lpstr>PowerPoint Presentation</vt:lpstr>
      <vt:lpstr>PowerPoint Presentation</vt:lpstr>
      <vt:lpstr>PowerPoint Presentation</vt:lpstr>
      <vt:lpstr>Viewership by province</vt:lpstr>
      <vt:lpstr>PowerPoint Presentation</vt:lpstr>
      <vt:lpstr>VIEWERSHIP BY RACE AND GENDER</vt:lpstr>
      <vt:lpstr>Top 10 most viewed channels  </vt:lpstr>
      <vt:lpstr>Age viewership</vt:lpstr>
      <vt:lpstr>PowerPoint Presentation</vt:lpstr>
      <vt:lpstr>Recommendations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Nugroho Ade</dc:creator>
  <cp:lastModifiedBy>rio vhuchilo</cp:lastModifiedBy>
  <cp:revision>198</cp:revision>
  <dcterms:created xsi:type="dcterms:W3CDTF">2018-02-12T03:40:49Z</dcterms:created>
  <dcterms:modified xsi:type="dcterms:W3CDTF">2025-05-11T00:37:04Z</dcterms:modified>
</cp:coreProperties>
</file>