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65" r:id="rId3"/>
    <p:sldId id="257" r:id="rId4"/>
    <p:sldId id="258" r:id="rId5"/>
    <p:sldId id="263" r:id="rId6"/>
    <p:sldId id="260" r:id="rId7"/>
    <p:sldId id="270" r:id="rId8"/>
    <p:sldId id="271" r:id="rId9"/>
    <p:sldId id="272" r:id="rId10"/>
    <p:sldId id="267" r:id="rId11"/>
    <p:sldId id="269" r:id="rId12"/>
    <p:sldId id="261" r:id="rId13"/>
    <p:sldId id="262" r:id="rId14"/>
    <p:sldId id="26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5"/>
    <p:restoredTop sz="96928"/>
  </p:normalViewPr>
  <p:slideViewPr>
    <p:cSldViewPr snapToGrid="0" snapToObjects="1">
      <p:cViewPr varScale="1">
        <p:scale>
          <a:sx n="144" d="100"/>
          <a:sy n="144" d="100"/>
        </p:scale>
        <p:origin x="216" y="4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DF9F8-CD9E-B949-9864-78B6092FCB21}" type="datetimeFigureOut">
              <a:rPr lang="en-US" smtClean="0"/>
              <a:t>5/5/22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4346F-F7B9-B24E-9557-CF3F0A47D602}" type="slidenum">
              <a:rPr lang="en-US" smtClean="0"/>
              <a:t>‹#›</a:t>
            </a:fld>
            <a:endParaRPr lang="en-US"/>
          </a:p>
        </p:txBody>
      </p:sp>
    </p:spTree>
    <p:extLst>
      <p:ext uri="{BB962C8B-B14F-4D97-AF65-F5344CB8AC3E}">
        <p14:creationId xmlns:p14="http://schemas.microsoft.com/office/powerpoint/2010/main" val="171178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84346F-F7B9-B24E-9557-CF3F0A47D602}" type="slidenum">
              <a:rPr lang="en-US" smtClean="0"/>
              <a:t>3</a:t>
            </a:fld>
            <a:endParaRPr lang="en-US"/>
          </a:p>
        </p:txBody>
      </p:sp>
    </p:spTree>
    <p:extLst>
      <p:ext uri="{BB962C8B-B14F-4D97-AF65-F5344CB8AC3E}">
        <p14:creationId xmlns:p14="http://schemas.microsoft.com/office/powerpoint/2010/main" val="172285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84346F-F7B9-B24E-9557-CF3F0A47D602}" type="slidenum">
              <a:rPr lang="en-US" smtClean="0"/>
              <a:t>6</a:t>
            </a:fld>
            <a:endParaRPr lang="en-US"/>
          </a:p>
        </p:txBody>
      </p:sp>
    </p:spTree>
    <p:extLst>
      <p:ext uri="{BB962C8B-B14F-4D97-AF65-F5344CB8AC3E}">
        <p14:creationId xmlns:p14="http://schemas.microsoft.com/office/powerpoint/2010/main" val="4648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112099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90642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3322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3765445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277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237460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3295728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299158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39868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7433F-483F-5742-A216-0504815403F7}"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355862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47433F-483F-5742-A216-0504815403F7}" type="datetimeFigureOut">
              <a:rPr lang="en-US" smtClean="0"/>
              <a:t>5/5/22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244520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7433F-483F-5742-A216-0504815403F7}" type="datetimeFigureOut">
              <a:rPr lang="en-US" smtClean="0"/>
              <a:t>5/5/22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93271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47433F-483F-5742-A216-0504815403F7}" type="datetimeFigureOut">
              <a:rPr lang="en-US" smtClean="0"/>
              <a:t>5/5/22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198585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7433F-483F-5742-A216-0504815403F7}" type="datetimeFigureOut">
              <a:rPr lang="en-US" smtClean="0"/>
              <a:t>5/5/22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251630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7433F-483F-5742-A216-0504815403F7}" type="datetimeFigureOut">
              <a:rPr lang="en-US" smtClean="0"/>
              <a:t>5/5/22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108346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7433F-483F-5742-A216-0504815403F7}" type="datetimeFigureOut">
              <a:rPr lang="en-US" smtClean="0"/>
              <a:t>5/5/22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C292-E018-6F4C-8001-A60A7831EE4F}" type="slidenum">
              <a:rPr lang="en-US" smtClean="0"/>
              <a:t>‹#›</a:t>
            </a:fld>
            <a:endParaRPr lang="en-US"/>
          </a:p>
        </p:txBody>
      </p:sp>
    </p:spTree>
    <p:extLst>
      <p:ext uri="{BB962C8B-B14F-4D97-AF65-F5344CB8AC3E}">
        <p14:creationId xmlns:p14="http://schemas.microsoft.com/office/powerpoint/2010/main" val="229732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7433F-483F-5742-A216-0504815403F7}" type="datetimeFigureOut">
              <a:rPr lang="en-US" smtClean="0"/>
              <a:t>5/5/22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DFC292-E018-6F4C-8001-A60A7831EE4F}" type="slidenum">
              <a:rPr lang="en-US" smtClean="0"/>
              <a:t>‹#›</a:t>
            </a:fld>
            <a:endParaRPr lang="en-US"/>
          </a:p>
        </p:txBody>
      </p:sp>
    </p:spTree>
    <p:extLst>
      <p:ext uri="{BB962C8B-B14F-4D97-AF65-F5344CB8AC3E}">
        <p14:creationId xmlns:p14="http://schemas.microsoft.com/office/powerpoint/2010/main" val="2904556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0299-CD14-DB0F-1086-B0F6A91E55B1}"/>
              </a:ext>
            </a:extLst>
          </p:cNvPr>
          <p:cNvSpPr>
            <a:spLocks noGrp="1"/>
          </p:cNvSpPr>
          <p:nvPr>
            <p:ph type="ctrTitle"/>
          </p:nvPr>
        </p:nvSpPr>
        <p:spPr/>
        <p:txBody>
          <a:bodyPr/>
          <a:lstStyle/>
          <a:p>
            <a:r>
              <a:rPr lang="en-US" dirty="0"/>
              <a:t>Hacking the Telemarketing Game</a:t>
            </a:r>
          </a:p>
        </p:txBody>
      </p:sp>
      <p:sp>
        <p:nvSpPr>
          <p:cNvPr id="3" name="Subtitle 2">
            <a:extLst>
              <a:ext uri="{FF2B5EF4-FFF2-40B4-BE49-F238E27FC236}">
                <a16:creationId xmlns:a16="http://schemas.microsoft.com/office/drawing/2014/main" id="{890F5D3C-DDF2-B681-F34C-C1F5506AF483}"/>
              </a:ext>
            </a:extLst>
          </p:cNvPr>
          <p:cNvSpPr>
            <a:spLocks noGrp="1"/>
          </p:cNvSpPr>
          <p:nvPr>
            <p:ph type="subTitle" idx="1"/>
          </p:nvPr>
        </p:nvSpPr>
        <p:spPr/>
        <p:txBody>
          <a:bodyPr/>
          <a:lstStyle/>
          <a:p>
            <a:r>
              <a:rPr lang="en-US" dirty="0"/>
              <a:t>By: Enadi Pasholli, Ryan Mulcahey, and Jonathan Luo</a:t>
            </a:r>
          </a:p>
          <a:p>
            <a:endParaRPr lang="en-US" dirty="0"/>
          </a:p>
        </p:txBody>
      </p:sp>
    </p:spTree>
    <p:extLst>
      <p:ext uri="{BB962C8B-B14F-4D97-AF65-F5344CB8AC3E}">
        <p14:creationId xmlns:p14="http://schemas.microsoft.com/office/powerpoint/2010/main" val="1410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3DB8-3237-CDED-6142-8DE491410F93}"/>
              </a:ext>
            </a:extLst>
          </p:cNvPr>
          <p:cNvSpPr>
            <a:spLocks noGrp="1"/>
          </p:cNvSpPr>
          <p:nvPr>
            <p:ph type="title"/>
          </p:nvPr>
        </p:nvSpPr>
        <p:spPr/>
        <p:txBody>
          <a:bodyPr/>
          <a:lstStyle/>
          <a:p>
            <a:r>
              <a:rPr lang="en-US" dirty="0"/>
              <a:t>Data Assumptions</a:t>
            </a:r>
          </a:p>
        </p:txBody>
      </p:sp>
      <p:sp>
        <p:nvSpPr>
          <p:cNvPr id="3" name="Content Placeholder 2">
            <a:extLst>
              <a:ext uri="{FF2B5EF4-FFF2-40B4-BE49-F238E27FC236}">
                <a16:creationId xmlns:a16="http://schemas.microsoft.com/office/drawing/2014/main" id="{914E3603-D17E-3F5D-C89D-E5B63438F52C}"/>
              </a:ext>
            </a:extLst>
          </p:cNvPr>
          <p:cNvSpPr>
            <a:spLocks noGrp="1"/>
          </p:cNvSpPr>
          <p:nvPr>
            <p:ph idx="1"/>
          </p:nvPr>
        </p:nvSpPr>
        <p:spPr>
          <a:xfrm>
            <a:off x="677334" y="1376040"/>
            <a:ext cx="8596668" cy="5299968"/>
          </a:xfrm>
        </p:spPr>
        <p:txBody>
          <a:bodyPr>
            <a:normAutofit fontScale="92500" lnSpcReduction="20000"/>
          </a:bodyPr>
          <a:lstStyle/>
          <a:p>
            <a:r>
              <a:rPr lang="en-US" dirty="0"/>
              <a:t>Information that was not used</a:t>
            </a:r>
          </a:p>
          <a:p>
            <a:pPr lvl="1"/>
            <a:r>
              <a:rPr lang="en-US" dirty="0"/>
              <a:t>Loan Defaults </a:t>
            </a:r>
          </a:p>
          <a:p>
            <a:pPr lvl="2"/>
            <a:r>
              <a:rPr lang="en-US" dirty="0"/>
              <a:t>Not enough information to make claims from data </a:t>
            </a:r>
          </a:p>
          <a:p>
            <a:pPr lvl="1"/>
            <a:r>
              <a:rPr lang="en-US" dirty="0"/>
              <a:t>The length of time that the campaign phone call lasted </a:t>
            </a:r>
          </a:p>
          <a:p>
            <a:pPr lvl="2"/>
            <a:r>
              <a:rPr lang="en-US" dirty="0"/>
              <a:t>This could not be used because the information about the call contains whether someone would be opening an account. </a:t>
            </a:r>
          </a:p>
          <a:p>
            <a:r>
              <a:rPr lang="en-US" dirty="0"/>
              <a:t>Information that was grouped together</a:t>
            </a:r>
          </a:p>
          <a:p>
            <a:pPr lvl="1"/>
            <a:r>
              <a:rPr lang="en-US" dirty="0"/>
              <a:t>Number of days from last campaign: this was grouped into a yes or a no, either you were reached out to or not</a:t>
            </a:r>
          </a:p>
          <a:p>
            <a:pPr lvl="1"/>
            <a:r>
              <a:rPr lang="en-US" dirty="0"/>
              <a:t>Education : Grouped by similarities - illiterate, pre-high school, high school and post high-school</a:t>
            </a:r>
          </a:p>
          <a:p>
            <a:pPr lvl="1"/>
            <a:r>
              <a:rPr lang="en-US" dirty="0"/>
              <a:t>Age : Similar stages - &lt;25, 26-35, 36-45, 46-55, 56+</a:t>
            </a:r>
          </a:p>
          <a:p>
            <a:pPr lvl="1"/>
            <a:r>
              <a:rPr lang="en-US" dirty="0"/>
              <a:t>Job : blue-collar, white-collar, services, other, and unknown</a:t>
            </a:r>
          </a:p>
          <a:p>
            <a:pPr lvl="1"/>
            <a:r>
              <a:rPr lang="en-US" dirty="0"/>
              <a:t>Months are grouped into quarters </a:t>
            </a:r>
          </a:p>
          <a:p>
            <a:r>
              <a:rPr lang="en-US" dirty="0"/>
              <a:t>Unknowns</a:t>
            </a:r>
          </a:p>
          <a:p>
            <a:pPr lvl="1"/>
            <a:r>
              <a:rPr lang="en-US" dirty="0"/>
              <a:t>Unknowns were dealt with by keeping them as a separate category for each data feature</a:t>
            </a:r>
          </a:p>
          <a:p>
            <a:r>
              <a:rPr lang="en-US" dirty="0"/>
              <a:t>Created Features	</a:t>
            </a:r>
          </a:p>
          <a:p>
            <a:pPr lvl="1"/>
            <a:r>
              <a:rPr lang="en-US" dirty="0"/>
              <a:t>Positive or negative customer experience </a:t>
            </a:r>
          </a:p>
          <a:p>
            <a:pPr lvl="1"/>
            <a:endParaRPr lang="en-US" dirty="0"/>
          </a:p>
          <a:p>
            <a:endParaRPr lang="en-US" dirty="0"/>
          </a:p>
        </p:txBody>
      </p:sp>
    </p:spTree>
    <p:extLst>
      <p:ext uri="{BB962C8B-B14F-4D97-AF65-F5344CB8AC3E}">
        <p14:creationId xmlns:p14="http://schemas.microsoft.com/office/powerpoint/2010/main" val="117852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0781-49CE-3BC4-7FEB-275537740503}"/>
              </a:ext>
            </a:extLst>
          </p:cNvPr>
          <p:cNvSpPr>
            <a:spLocks noGrp="1"/>
          </p:cNvSpPr>
          <p:nvPr>
            <p:ph type="title"/>
          </p:nvPr>
        </p:nvSpPr>
        <p:spPr/>
        <p:txBody>
          <a:bodyPr/>
          <a:lstStyle/>
          <a:p>
            <a:r>
              <a:rPr lang="en-US" dirty="0"/>
              <a:t>Data Hurdles</a:t>
            </a:r>
          </a:p>
        </p:txBody>
      </p:sp>
      <p:sp>
        <p:nvSpPr>
          <p:cNvPr id="3" name="Content Placeholder 2">
            <a:extLst>
              <a:ext uri="{FF2B5EF4-FFF2-40B4-BE49-F238E27FC236}">
                <a16:creationId xmlns:a16="http://schemas.microsoft.com/office/drawing/2014/main" id="{509DA6A2-2F09-2907-1FBD-CC16A5BEFE24}"/>
              </a:ext>
            </a:extLst>
          </p:cNvPr>
          <p:cNvSpPr>
            <a:spLocks noGrp="1"/>
          </p:cNvSpPr>
          <p:nvPr>
            <p:ph idx="1"/>
          </p:nvPr>
        </p:nvSpPr>
        <p:spPr/>
        <p:txBody>
          <a:bodyPr/>
          <a:lstStyle/>
          <a:p>
            <a:r>
              <a:rPr lang="en-US" sz="2000" dirty="0"/>
              <a:t>Imbalance in target variable </a:t>
            </a:r>
          </a:p>
          <a:p>
            <a:r>
              <a:rPr lang="en-US" sz="2000" dirty="0"/>
              <a:t>Missing Values</a:t>
            </a:r>
          </a:p>
          <a:p>
            <a:pPr lvl="1"/>
            <a:r>
              <a:rPr lang="en-US" sz="2000" dirty="0"/>
              <a:t>‘unknowns’ in many categorical columns </a:t>
            </a:r>
          </a:p>
          <a:p>
            <a:r>
              <a:rPr lang="en-US" sz="2000" dirty="0"/>
              <a:t>Condensing data features with many </a:t>
            </a:r>
          </a:p>
          <a:p>
            <a:endParaRPr lang="en-US" dirty="0"/>
          </a:p>
        </p:txBody>
      </p:sp>
    </p:spTree>
    <p:extLst>
      <p:ext uri="{BB962C8B-B14F-4D97-AF65-F5344CB8AC3E}">
        <p14:creationId xmlns:p14="http://schemas.microsoft.com/office/powerpoint/2010/main" val="413439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A818-517B-FF6F-F267-37BA55801D45}"/>
              </a:ext>
            </a:extLst>
          </p:cNvPr>
          <p:cNvSpPr>
            <a:spLocks noGrp="1"/>
          </p:cNvSpPr>
          <p:nvPr>
            <p:ph type="title"/>
          </p:nvPr>
        </p:nvSpPr>
        <p:spPr>
          <a:xfrm>
            <a:off x="677334" y="609600"/>
            <a:ext cx="8596668" cy="677662"/>
          </a:xfrm>
        </p:spPr>
        <p:txBody>
          <a:bodyPr/>
          <a:lstStyle/>
          <a:p>
            <a:r>
              <a:rPr lang="en-US" dirty="0"/>
              <a:t>Model Performance</a:t>
            </a:r>
          </a:p>
        </p:txBody>
      </p:sp>
      <p:sp>
        <p:nvSpPr>
          <p:cNvPr id="3" name="Content Placeholder 2">
            <a:extLst>
              <a:ext uri="{FF2B5EF4-FFF2-40B4-BE49-F238E27FC236}">
                <a16:creationId xmlns:a16="http://schemas.microsoft.com/office/drawing/2014/main" id="{BEC6D092-DC7A-81CF-6BD3-1F9E496BCA24}"/>
              </a:ext>
            </a:extLst>
          </p:cNvPr>
          <p:cNvSpPr>
            <a:spLocks noGrp="1"/>
          </p:cNvSpPr>
          <p:nvPr>
            <p:ph idx="1"/>
          </p:nvPr>
        </p:nvSpPr>
        <p:spPr>
          <a:xfrm>
            <a:off x="677334" y="1393794"/>
            <a:ext cx="8596668" cy="5113537"/>
          </a:xfrm>
        </p:spPr>
        <p:txBody>
          <a:bodyPr>
            <a:normAutofit fontScale="85000" lnSpcReduction="20000"/>
          </a:bodyPr>
          <a:lstStyle/>
          <a:p>
            <a:r>
              <a:rPr lang="en-US" dirty="0"/>
              <a:t>Primary conversion drivers</a:t>
            </a:r>
          </a:p>
          <a:p>
            <a:pPr lvl="1"/>
            <a:r>
              <a:rPr lang="en-US" dirty="0"/>
              <a:t>Number of Contacts Performed During this Campaign and for this Client</a:t>
            </a:r>
          </a:p>
          <a:p>
            <a:pPr lvl="1"/>
            <a:r>
              <a:rPr lang="en-US" dirty="0"/>
              <a:t>CPI</a:t>
            </a:r>
          </a:p>
          <a:p>
            <a:pPr lvl="1"/>
            <a:r>
              <a:rPr lang="en-US" dirty="0"/>
              <a:t>Total Assets</a:t>
            </a:r>
          </a:p>
          <a:p>
            <a:pPr lvl="1"/>
            <a:r>
              <a:rPr lang="en-US" dirty="0"/>
              <a:t>Rate of the Euribor</a:t>
            </a:r>
          </a:p>
          <a:p>
            <a:pPr lvl="1"/>
            <a:r>
              <a:rPr lang="en-US" dirty="0"/>
              <a:t>Length of the relationship with the bank </a:t>
            </a:r>
          </a:p>
          <a:p>
            <a:pPr lvl="1"/>
            <a:r>
              <a:rPr lang="en-US" dirty="0"/>
              <a:t>Customer Rating of the Current Campaign</a:t>
            </a:r>
          </a:p>
          <a:p>
            <a:pPr lvl="1"/>
            <a:r>
              <a:rPr lang="en-US" dirty="0"/>
              <a:t>Average rating of the representative prior to the current campaign</a:t>
            </a:r>
          </a:p>
          <a:p>
            <a:r>
              <a:rPr lang="en-US" dirty="0"/>
              <a:t>Customer profile</a:t>
            </a:r>
          </a:p>
          <a:p>
            <a:pPr lvl="1"/>
            <a:r>
              <a:rPr lang="en-US" dirty="0"/>
              <a:t>Age 25 – 50</a:t>
            </a:r>
          </a:p>
          <a:p>
            <a:pPr lvl="1"/>
            <a:r>
              <a:rPr lang="en-US" dirty="0"/>
              <a:t>Contacted in late spring or early summer</a:t>
            </a:r>
          </a:p>
          <a:p>
            <a:pPr lvl="1"/>
            <a:r>
              <a:rPr lang="en-US" dirty="0"/>
              <a:t>Total Assets between 40-150K Euro</a:t>
            </a:r>
          </a:p>
          <a:p>
            <a:pPr lvl="1"/>
            <a:r>
              <a:rPr lang="en-US" dirty="0"/>
              <a:t>Contacted by a highly rated representative</a:t>
            </a:r>
          </a:p>
          <a:p>
            <a:pPr lvl="1"/>
            <a:r>
              <a:rPr lang="en-US" dirty="0"/>
              <a:t>Rated interactions as positive experiences</a:t>
            </a:r>
          </a:p>
          <a:p>
            <a:r>
              <a:rPr lang="en-US" dirty="0"/>
              <a:t>Model Benchmarks</a:t>
            </a:r>
          </a:p>
          <a:p>
            <a:pPr lvl="1"/>
            <a:r>
              <a:rPr lang="en-US" dirty="0"/>
              <a:t>Used 6 different machine learning algorithms</a:t>
            </a:r>
          </a:p>
          <a:p>
            <a:pPr lvl="1"/>
            <a:r>
              <a:rPr lang="en-US" dirty="0"/>
              <a:t>Our best model accurately predicted 83% of the cases it examined</a:t>
            </a:r>
          </a:p>
        </p:txBody>
      </p:sp>
    </p:spTree>
    <p:extLst>
      <p:ext uri="{BB962C8B-B14F-4D97-AF65-F5344CB8AC3E}">
        <p14:creationId xmlns:p14="http://schemas.microsoft.com/office/powerpoint/2010/main" val="11100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1078-887B-F2BE-253E-1AA306794DF5}"/>
              </a:ext>
            </a:extLst>
          </p:cNvPr>
          <p:cNvSpPr>
            <a:spLocks noGrp="1"/>
          </p:cNvSpPr>
          <p:nvPr>
            <p:ph type="title"/>
          </p:nvPr>
        </p:nvSpPr>
        <p:spPr/>
        <p:txBody>
          <a:bodyPr/>
          <a:lstStyle/>
          <a:p>
            <a:r>
              <a:rPr lang="en-US" dirty="0"/>
              <a:t>Implementation Recommendations</a:t>
            </a:r>
          </a:p>
        </p:txBody>
      </p:sp>
      <p:sp>
        <p:nvSpPr>
          <p:cNvPr id="3" name="Content Placeholder 2">
            <a:extLst>
              <a:ext uri="{FF2B5EF4-FFF2-40B4-BE49-F238E27FC236}">
                <a16:creationId xmlns:a16="http://schemas.microsoft.com/office/drawing/2014/main" id="{B8DFE71E-6E09-F61D-CBE0-5AA050B1444D}"/>
              </a:ext>
            </a:extLst>
          </p:cNvPr>
          <p:cNvSpPr>
            <a:spLocks noGrp="1"/>
          </p:cNvSpPr>
          <p:nvPr>
            <p:ph idx="1"/>
          </p:nvPr>
        </p:nvSpPr>
        <p:spPr>
          <a:xfrm>
            <a:off x="677334" y="1535837"/>
            <a:ext cx="8596668" cy="4505525"/>
          </a:xfrm>
        </p:spPr>
        <p:txBody>
          <a:bodyPr>
            <a:normAutofit lnSpcReduction="10000"/>
          </a:bodyPr>
          <a:lstStyle/>
          <a:p>
            <a:r>
              <a:rPr lang="en-US" dirty="0"/>
              <a:t>Based on our model's performance we recommend to use its findings to streamline telemarking strategies </a:t>
            </a:r>
          </a:p>
          <a:p>
            <a:r>
              <a:rPr lang="en-US" dirty="0"/>
              <a:t>The model has built a basic customer profile to target first</a:t>
            </a:r>
          </a:p>
          <a:p>
            <a:r>
              <a:rPr lang="en-US" dirty="0"/>
              <a:t>Ability to run individual customer profiles through the model and get an understanding of their likelihood of converting</a:t>
            </a:r>
          </a:p>
          <a:p>
            <a:r>
              <a:rPr lang="en-US" dirty="0"/>
              <a:t>Training for lower rated customer representative on best practice reaching out to customers</a:t>
            </a:r>
          </a:p>
          <a:p>
            <a:r>
              <a:rPr lang="en-US" dirty="0"/>
              <a:t>Empower representatives on how to best handle the interaction to answer questions / solve problems</a:t>
            </a:r>
          </a:p>
          <a:p>
            <a:r>
              <a:rPr lang="en-US" dirty="0"/>
              <a:t>Target customers with assets between 70k and 200k for maximum conversion rate   </a:t>
            </a:r>
          </a:p>
          <a:p>
            <a:r>
              <a:rPr lang="en-US" dirty="0"/>
              <a:t>Find a way to contact customers who had not been part of a previous campaign through an easily scalable method and follow up - this indicator is a driver for conversion rates in future campaigns</a:t>
            </a:r>
          </a:p>
        </p:txBody>
      </p:sp>
    </p:spTree>
    <p:extLst>
      <p:ext uri="{BB962C8B-B14F-4D97-AF65-F5344CB8AC3E}">
        <p14:creationId xmlns:p14="http://schemas.microsoft.com/office/powerpoint/2010/main" val="367130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CC5F-AEBE-8E73-1FA1-505998A3FC9A}"/>
              </a:ext>
            </a:extLst>
          </p:cNvPr>
          <p:cNvSpPr>
            <a:spLocks noGrp="1"/>
          </p:cNvSpPr>
          <p:nvPr>
            <p:ph type="title"/>
          </p:nvPr>
        </p:nvSpPr>
        <p:spPr/>
        <p:txBody>
          <a:bodyPr/>
          <a:lstStyle/>
          <a:p>
            <a:r>
              <a:rPr lang="en-US" dirty="0"/>
              <a:t>Why We Should Change Strategies</a:t>
            </a:r>
          </a:p>
        </p:txBody>
      </p:sp>
      <p:sp>
        <p:nvSpPr>
          <p:cNvPr id="3" name="Content Placeholder 2">
            <a:extLst>
              <a:ext uri="{FF2B5EF4-FFF2-40B4-BE49-F238E27FC236}">
                <a16:creationId xmlns:a16="http://schemas.microsoft.com/office/drawing/2014/main" id="{64303512-4B31-A729-C792-45885655CF2E}"/>
              </a:ext>
            </a:extLst>
          </p:cNvPr>
          <p:cNvSpPr>
            <a:spLocks noGrp="1"/>
          </p:cNvSpPr>
          <p:nvPr>
            <p:ph idx="1"/>
          </p:nvPr>
        </p:nvSpPr>
        <p:spPr/>
        <p:txBody>
          <a:bodyPr/>
          <a:lstStyle/>
          <a:p>
            <a:r>
              <a:rPr lang="en-US" dirty="0"/>
              <a:t>While this analysis is based on prior campaigns, we think these results can be used as a baseline for future campaigns.</a:t>
            </a:r>
          </a:p>
          <a:p>
            <a:r>
              <a:rPr lang="en-US" dirty="0"/>
              <a:t>Given the responsiveness of customers to highly rated representatives, it would be best to focus the outreach effort on target customers by these representatives to maximize the customer experience.</a:t>
            </a:r>
          </a:p>
          <a:p>
            <a:r>
              <a:rPr lang="en-US" dirty="0"/>
              <a:t>By reaching out to identified target customers, we can make our telemarking efforts more efficient. </a:t>
            </a:r>
          </a:p>
        </p:txBody>
      </p:sp>
    </p:spTree>
    <p:extLst>
      <p:ext uri="{BB962C8B-B14F-4D97-AF65-F5344CB8AC3E}">
        <p14:creationId xmlns:p14="http://schemas.microsoft.com/office/powerpoint/2010/main" val="101552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C1AA-DC3E-63AC-C21A-FA6CCD871BD6}"/>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578940F-26C8-C667-4BA1-A1A331B258B8}"/>
              </a:ext>
            </a:extLst>
          </p:cNvPr>
          <p:cNvSpPr>
            <a:spLocks noGrp="1"/>
          </p:cNvSpPr>
          <p:nvPr>
            <p:ph idx="1"/>
          </p:nvPr>
        </p:nvSpPr>
        <p:spPr/>
        <p:txBody>
          <a:bodyPr/>
          <a:lstStyle/>
          <a:p>
            <a:r>
              <a:rPr lang="en-US" sz="2000" dirty="0"/>
              <a:t>Look into how macroeconomic factors impact the outcome of campaigns </a:t>
            </a:r>
          </a:p>
          <a:p>
            <a:r>
              <a:rPr lang="en-US" sz="2000" dirty="0"/>
              <a:t>Gather more data</a:t>
            </a:r>
          </a:p>
          <a:p>
            <a:pPr lvl="1"/>
            <a:r>
              <a:rPr lang="en-US" dirty="0"/>
              <a:t>Increase collection of information on customers and other factors</a:t>
            </a:r>
          </a:p>
          <a:p>
            <a:pPr lvl="2"/>
            <a:r>
              <a:rPr lang="en-US" dirty="0"/>
              <a:t>Build better models</a:t>
            </a:r>
          </a:p>
          <a:p>
            <a:r>
              <a:rPr lang="en-US" dirty="0"/>
              <a:t>Apply findings to marketing campaigns other than telemarketing </a:t>
            </a:r>
          </a:p>
          <a:p>
            <a:endParaRPr lang="en-US" dirty="0"/>
          </a:p>
        </p:txBody>
      </p:sp>
    </p:spTree>
    <p:extLst>
      <p:ext uri="{BB962C8B-B14F-4D97-AF65-F5344CB8AC3E}">
        <p14:creationId xmlns:p14="http://schemas.microsoft.com/office/powerpoint/2010/main" val="354910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3547-A92A-90C6-909B-60D68D1C281B}"/>
              </a:ext>
            </a:extLst>
          </p:cNvPr>
          <p:cNvSpPr>
            <a:spLocks noGrp="1"/>
          </p:cNvSpPr>
          <p:nvPr>
            <p:ph type="title"/>
          </p:nvPr>
        </p:nvSpPr>
        <p:spPr>
          <a:xfrm>
            <a:off x="677334" y="609600"/>
            <a:ext cx="8596668" cy="1320800"/>
          </a:xfrm>
        </p:spPr>
        <p:txBody>
          <a:bodyPr anchor="t">
            <a:normAutofit/>
          </a:bodyPr>
          <a:lstStyle/>
          <a:p>
            <a:r>
              <a:rPr lang="en-US" dirty="0"/>
              <a:t>Who Are We?</a:t>
            </a:r>
          </a:p>
        </p:txBody>
      </p:sp>
      <p:pic>
        <p:nvPicPr>
          <p:cNvPr id="1028" name="Picture 4" descr="Profile photo for Ryan Mulcahey">
            <a:extLst>
              <a:ext uri="{FF2B5EF4-FFF2-40B4-BE49-F238E27FC236}">
                <a16:creationId xmlns:a16="http://schemas.microsoft.com/office/drawing/2014/main" id="{4E4C6C4A-E121-B4F0-1949-D82D12183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071" y="2325874"/>
            <a:ext cx="1700211" cy="1700211"/>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Profile photo for Enadi Pasholli">
            <a:extLst>
              <a:ext uri="{FF2B5EF4-FFF2-40B4-BE49-F238E27FC236}">
                <a16:creationId xmlns:a16="http://schemas.microsoft.com/office/drawing/2014/main" id="{1DEE1A02-46B5-BA55-F293-79BEBF235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562" y="2325873"/>
            <a:ext cx="1700212" cy="1700212"/>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56903FDD-C7EB-DCB0-0E5F-E6D11D31A776}"/>
              </a:ext>
            </a:extLst>
          </p:cNvPr>
          <p:cNvSpPr>
            <a:spLocks noGrp="1"/>
          </p:cNvSpPr>
          <p:nvPr>
            <p:ph idx="1"/>
          </p:nvPr>
        </p:nvSpPr>
        <p:spPr>
          <a:xfrm>
            <a:off x="623626" y="4421559"/>
            <a:ext cx="2749889" cy="1320800"/>
          </a:xfrm>
        </p:spPr>
        <p:txBody>
          <a:bodyPr>
            <a:normAutofit fontScale="92500" lnSpcReduction="10000"/>
          </a:bodyPr>
          <a:lstStyle/>
          <a:p>
            <a:pPr marL="0" indent="0" algn="ctr">
              <a:buNone/>
            </a:pPr>
            <a:r>
              <a:rPr lang="en-US" sz="2200" dirty="0"/>
              <a:t>Ryan Mulcahey</a:t>
            </a:r>
          </a:p>
          <a:p>
            <a:pPr marL="0" indent="0" algn="ctr">
              <a:buNone/>
            </a:pPr>
            <a:r>
              <a:rPr lang="en-US" sz="1300" dirty="0"/>
              <a:t>Fairfield University MSBA Student</a:t>
            </a:r>
          </a:p>
          <a:p>
            <a:pPr marL="0" indent="0" algn="ctr">
              <a:buNone/>
            </a:pPr>
            <a:r>
              <a:rPr lang="en-US" sz="1300" dirty="0"/>
              <a:t>Experience in banking for 9+ years</a:t>
            </a:r>
          </a:p>
          <a:p>
            <a:pPr marL="0" indent="0" algn="ctr">
              <a:buNone/>
            </a:pPr>
            <a:r>
              <a:rPr lang="en-US" sz="1300" dirty="0"/>
              <a:t>VP, Data Strategy at BNY Mellon</a:t>
            </a:r>
          </a:p>
          <a:p>
            <a:pPr marL="0" indent="0">
              <a:buNone/>
            </a:pPr>
            <a:endParaRPr lang="en-US" dirty="0"/>
          </a:p>
        </p:txBody>
      </p:sp>
      <p:sp>
        <p:nvSpPr>
          <p:cNvPr id="12" name="Content Placeholder 5">
            <a:extLst>
              <a:ext uri="{FF2B5EF4-FFF2-40B4-BE49-F238E27FC236}">
                <a16:creationId xmlns:a16="http://schemas.microsoft.com/office/drawing/2014/main" id="{50230E07-710F-5CF2-D857-A4CCEE19EAC3}"/>
              </a:ext>
            </a:extLst>
          </p:cNvPr>
          <p:cNvSpPr txBox="1">
            <a:spLocks/>
          </p:cNvSpPr>
          <p:nvPr/>
        </p:nvSpPr>
        <p:spPr>
          <a:xfrm>
            <a:off x="3600723" y="4510814"/>
            <a:ext cx="2749889" cy="101160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3200" dirty="0"/>
              <a:t>Enadi Pasholli</a:t>
            </a:r>
          </a:p>
          <a:p>
            <a:pPr marL="0" indent="0" algn="ctr">
              <a:buFont typeface="Wingdings 3" charset="2"/>
              <a:buNone/>
            </a:pPr>
            <a:r>
              <a:rPr lang="en-US" sz="1900" dirty="0"/>
              <a:t>Fairfield University MSBA Student</a:t>
            </a:r>
          </a:p>
          <a:p>
            <a:pPr marL="0" indent="0" algn="ctr">
              <a:buFont typeface="Wingdings 3" charset="2"/>
              <a:buNone/>
            </a:pPr>
            <a:r>
              <a:rPr lang="en-US" sz="1900" dirty="0"/>
              <a:t>Data Analytics Intern at the Hartford</a:t>
            </a:r>
          </a:p>
        </p:txBody>
      </p:sp>
      <p:sp>
        <p:nvSpPr>
          <p:cNvPr id="13" name="Content Placeholder 5">
            <a:extLst>
              <a:ext uri="{FF2B5EF4-FFF2-40B4-BE49-F238E27FC236}">
                <a16:creationId xmlns:a16="http://schemas.microsoft.com/office/drawing/2014/main" id="{48A3CDD0-8370-E794-ADC1-BB7A238F7DDC}"/>
              </a:ext>
            </a:extLst>
          </p:cNvPr>
          <p:cNvSpPr txBox="1">
            <a:spLocks/>
          </p:cNvSpPr>
          <p:nvPr/>
        </p:nvSpPr>
        <p:spPr>
          <a:xfrm>
            <a:off x="6524112" y="4421559"/>
            <a:ext cx="2749889" cy="1320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dirty="0"/>
              <a:t>Jonathan Luo</a:t>
            </a:r>
          </a:p>
          <a:p>
            <a:pPr marL="0" indent="0" algn="ctr">
              <a:buFont typeface="Wingdings 3" charset="2"/>
              <a:buNone/>
            </a:pPr>
            <a:r>
              <a:rPr lang="en-US" sz="1200" dirty="0"/>
              <a:t>Fairfield University MSBA Student</a:t>
            </a:r>
          </a:p>
          <a:p>
            <a:pPr marL="0" indent="0" algn="ctr">
              <a:buFont typeface="Wingdings 3" charset="2"/>
              <a:buNone/>
            </a:pPr>
            <a:r>
              <a:rPr lang="en-US" sz="1200" dirty="0"/>
              <a:t>CEO, Luo Bank</a:t>
            </a:r>
          </a:p>
        </p:txBody>
      </p:sp>
      <p:sp>
        <p:nvSpPr>
          <p:cNvPr id="8" name="Oval 7">
            <a:extLst>
              <a:ext uri="{FF2B5EF4-FFF2-40B4-BE49-F238E27FC236}">
                <a16:creationId xmlns:a16="http://schemas.microsoft.com/office/drawing/2014/main" id="{000059EF-932D-1C74-9FCB-302467C39896}"/>
              </a:ext>
            </a:extLst>
          </p:cNvPr>
          <p:cNvSpPr/>
          <p:nvPr/>
        </p:nvSpPr>
        <p:spPr>
          <a:xfrm>
            <a:off x="7054054" y="2325873"/>
            <a:ext cx="1700211" cy="1700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Tree>
    <p:extLst>
      <p:ext uri="{BB962C8B-B14F-4D97-AF65-F5344CB8AC3E}">
        <p14:creationId xmlns:p14="http://schemas.microsoft.com/office/powerpoint/2010/main" val="78852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057F-AEFC-D41C-2DE9-8DE56E177F3B}"/>
              </a:ext>
            </a:extLst>
          </p:cNvPr>
          <p:cNvSpPr>
            <a:spLocks noGrp="1"/>
          </p:cNvSpPr>
          <p:nvPr>
            <p:ph type="title"/>
          </p:nvPr>
        </p:nvSpPr>
        <p:spPr/>
        <p:txBody>
          <a:bodyPr/>
          <a:lstStyle/>
          <a:p>
            <a:r>
              <a:rPr lang="en-US" dirty="0"/>
              <a:t>Why Are We Doing This?</a:t>
            </a:r>
          </a:p>
        </p:txBody>
      </p:sp>
      <p:sp>
        <p:nvSpPr>
          <p:cNvPr id="3" name="Content Placeholder 2">
            <a:extLst>
              <a:ext uri="{FF2B5EF4-FFF2-40B4-BE49-F238E27FC236}">
                <a16:creationId xmlns:a16="http://schemas.microsoft.com/office/drawing/2014/main" id="{F405D09F-152B-619D-C425-A9C2DC5ACBD6}"/>
              </a:ext>
            </a:extLst>
          </p:cNvPr>
          <p:cNvSpPr>
            <a:spLocks noGrp="1"/>
          </p:cNvSpPr>
          <p:nvPr>
            <p:ph idx="1"/>
          </p:nvPr>
        </p:nvSpPr>
        <p:spPr>
          <a:xfrm>
            <a:off x="677334" y="2583402"/>
            <a:ext cx="8596668" cy="3457960"/>
          </a:xfrm>
        </p:spPr>
        <p:txBody>
          <a:bodyPr/>
          <a:lstStyle/>
          <a:p>
            <a:r>
              <a:rPr lang="en-US" sz="2000" dirty="0"/>
              <a:t>The bank is faced with economic conditions that require it to hold more assets </a:t>
            </a:r>
          </a:p>
          <a:p>
            <a:r>
              <a:rPr lang="en-US" sz="2000" dirty="0"/>
              <a:t>The product being promoted is a long-term deposit account </a:t>
            </a:r>
          </a:p>
          <a:p>
            <a:r>
              <a:rPr lang="en-US" sz="2000" dirty="0"/>
              <a:t>Marketing is looking for the most resource efficient strategy to achieve the most conversions per customer interaction</a:t>
            </a:r>
          </a:p>
        </p:txBody>
      </p:sp>
    </p:spTree>
    <p:extLst>
      <p:ext uri="{BB962C8B-B14F-4D97-AF65-F5344CB8AC3E}">
        <p14:creationId xmlns:p14="http://schemas.microsoft.com/office/powerpoint/2010/main" val="126966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DC51-BE9E-BF2A-E42D-F494D8260AC4}"/>
              </a:ext>
            </a:extLst>
          </p:cNvPr>
          <p:cNvSpPr>
            <a:spLocks noGrp="1"/>
          </p:cNvSpPr>
          <p:nvPr>
            <p:ph type="title"/>
          </p:nvPr>
        </p:nvSpPr>
        <p:spPr>
          <a:xfrm>
            <a:off x="677334" y="609600"/>
            <a:ext cx="8596668" cy="846338"/>
          </a:xfrm>
        </p:spPr>
        <p:txBody>
          <a:bodyPr/>
          <a:lstStyle/>
          <a:p>
            <a:r>
              <a:rPr lang="en-US" dirty="0"/>
              <a:t>Marketing Strategy</a:t>
            </a:r>
          </a:p>
        </p:txBody>
      </p:sp>
      <p:sp>
        <p:nvSpPr>
          <p:cNvPr id="3" name="Content Placeholder 2">
            <a:extLst>
              <a:ext uri="{FF2B5EF4-FFF2-40B4-BE49-F238E27FC236}">
                <a16:creationId xmlns:a16="http://schemas.microsoft.com/office/drawing/2014/main" id="{2F9585F2-C6F7-0C3E-B6F5-EE0CF9903B19}"/>
              </a:ext>
            </a:extLst>
          </p:cNvPr>
          <p:cNvSpPr>
            <a:spLocks noGrp="1"/>
          </p:cNvSpPr>
          <p:nvPr>
            <p:ph idx="1"/>
          </p:nvPr>
        </p:nvSpPr>
        <p:spPr>
          <a:xfrm>
            <a:off x="677334" y="2260887"/>
            <a:ext cx="8596668" cy="511590"/>
          </a:xfrm>
        </p:spPr>
        <p:txBody>
          <a:bodyPr>
            <a:normAutofit/>
          </a:bodyPr>
          <a:lstStyle/>
          <a:p>
            <a:pPr marL="0" indent="0" algn="ctr">
              <a:buNone/>
            </a:pPr>
            <a:r>
              <a:rPr lang="en-US" sz="2000" dirty="0"/>
              <a:t>Existing Strategies in Use Today</a:t>
            </a:r>
          </a:p>
        </p:txBody>
      </p:sp>
      <p:graphicFrame>
        <p:nvGraphicFramePr>
          <p:cNvPr id="4" name="Table 4">
            <a:extLst>
              <a:ext uri="{FF2B5EF4-FFF2-40B4-BE49-F238E27FC236}">
                <a16:creationId xmlns:a16="http://schemas.microsoft.com/office/drawing/2014/main" id="{5F146F83-ADB8-24C2-65AF-6F92547040DF}"/>
              </a:ext>
            </a:extLst>
          </p:cNvPr>
          <p:cNvGraphicFramePr>
            <a:graphicFrameLocks noGrp="1"/>
          </p:cNvGraphicFramePr>
          <p:nvPr>
            <p:extLst>
              <p:ext uri="{D42A27DB-BD31-4B8C-83A1-F6EECF244321}">
                <p14:modId xmlns:p14="http://schemas.microsoft.com/office/powerpoint/2010/main" val="2178378028"/>
              </p:ext>
            </p:extLst>
          </p:nvPr>
        </p:nvGraphicFramePr>
        <p:xfrm>
          <a:off x="677334" y="2771851"/>
          <a:ext cx="4214262" cy="2257355"/>
        </p:xfrm>
        <a:graphic>
          <a:graphicData uri="http://schemas.openxmlformats.org/drawingml/2006/table">
            <a:tbl>
              <a:tblPr firstRow="1" bandRow="1">
                <a:tableStyleId>{5C22544A-7EE6-4342-B048-85BDC9FD1C3A}</a:tableStyleId>
              </a:tblPr>
              <a:tblGrid>
                <a:gridCol w="4214262">
                  <a:extLst>
                    <a:ext uri="{9D8B030D-6E8A-4147-A177-3AD203B41FA5}">
                      <a16:colId xmlns:a16="http://schemas.microsoft.com/office/drawing/2014/main" val="1911667553"/>
                    </a:ext>
                  </a:extLst>
                </a:gridCol>
              </a:tblGrid>
              <a:tr h="35693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General Marketing to Mass Audience </a:t>
                      </a:r>
                    </a:p>
                  </a:txBody>
                  <a:tcPr/>
                </a:tc>
                <a:extLst>
                  <a:ext uri="{0D108BD9-81ED-4DB2-BD59-A6C34878D82A}">
                    <a16:rowId xmlns:a16="http://schemas.microsoft.com/office/drawing/2014/main" val="2207212987"/>
                  </a:ext>
                </a:extLst>
              </a:tr>
              <a:tr h="1891595">
                <a:tc>
                  <a:txBody>
                    <a:bodyPr/>
                    <a:lstStyle/>
                    <a:p>
                      <a:pPr rtl="0"/>
                      <a:r>
                        <a:rPr lang="en-US" sz="1600" b="0" i="0" u="none" strike="noStrike" kern="1200" dirty="0">
                          <a:solidFill>
                            <a:schemeClr val="dk1"/>
                          </a:solidFill>
                          <a:effectLst/>
                          <a:latin typeface="+mn-lt"/>
                          <a:ea typeface="+mn-ea"/>
                          <a:cs typeface="+mn-cs"/>
                        </a:rPr>
                        <a:t>Pros </a:t>
                      </a:r>
                      <a:endParaRPr lang="en-US" sz="1600" b="0" dirty="0">
                        <a:effectLst/>
                      </a:endParaRPr>
                    </a:p>
                    <a:p>
                      <a:pPr marL="285750" indent="-285750" rtl="0" fontAlgn="base">
                        <a:buFontTx/>
                        <a:buChar char="-"/>
                      </a:pPr>
                      <a:r>
                        <a:rPr lang="en-US" sz="1600" b="0" i="0" u="none" strike="noStrike" kern="1200" dirty="0">
                          <a:solidFill>
                            <a:schemeClr val="dk1"/>
                          </a:solidFill>
                          <a:effectLst/>
                          <a:latin typeface="+mn-lt"/>
                          <a:ea typeface="+mn-ea"/>
                          <a:cs typeface="+mn-cs"/>
                        </a:rPr>
                        <a:t>Wide reach of targets to open new accounts </a:t>
                      </a:r>
                    </a:p>
                    <a:p>
                      <a:pPr rtl="0"/>
                      <a:r>
                        <a:rPr lang="en-US" sz="1600" b="0" i="0" u="none" strike="noStrike" kern="1200" dirty="0">
                          <a:solidFill>
                            <a:schemeClr val="dk1"/>
                          </a:solidFill>
                          <a:effectLst/>
                          <a:latin typeface="+mn-lt"/>
                          <a:ea typeface="+mn-ea"/>
                          <a:cs typeface="+mn-cs"/>
                        </a:rPr>
                        <a:t>Cons </a:t>
                      </a:r>
                      <a:endParaRPr lang="en-US" sz="1600" b="0" dirty="0">
                        <a:effectLst/>
                      </a:endParaRPr>
                    </a:p>
                    <a:p>
                      <a:pPr marL="285750" indent="-285750" rtl="0" fontAlgn="base">
                        <a:buFontTx/>
                        <a:buChar char="-"/>
                      </a:pPr>
                      <a:r>
                        <a:rPr lang="en-US" sz="1600" b="0" i="0" u="none" strike="noStrike" kern="1200" dirty="0">
                          <a:solidFill>
                            <a:schemeClr val="dk1"/>
                          </a:solidFill>
                          <a:effectLst/>
                          <a:latin typeface="+mn-lt"/>
                          <a:ea typeface="+mn-ea"/>
                          <a:cs typeface="+mn-cs"/>
                        </a:rPr>
                        <a:t>Conversion rate can be very low and prove unsuccessful to business objectives </a:t>
                      </a:r>
                    </a:p>
                  </a:txBody>
                  <a:tcPr/>
                </a:tc>
                <a:extLst>
                  <a:ext uri="{0D108BD9-81ED-4DB2-BD59-A6C34878D82A}">
                    <a16:rowId xmlns:a16="http://schemas.microsoft.com/office/drawing/2014/main" val="2912138339"/>
                  </a:ext>
                </a:extLst>
              </a:tr>
            </a:tbl>
          </a:graphicData>
        </a:graphic>
      </p:graphicFrame>
      <p:graphicFrame>
        <p:nvGraphicFramePr>
          <p:cNvPr id="5" name="Table 7">
            <a:extLst>
              <a:ext uri="{FF2B5EF4-FFF2-40B4-BE49-F238E27FC236}">
                <a16:creationId xmlns:a16="http://schemas.microsoft.com/office/drawing/2014/main" id="{008E766D-2D18-7932-023F-37D458129A9E}"/>
              </a:ext>
            </a:extLst>
          </p:cNvPr>
          <p:cNvGraphicFramePr>
            <a:graphicFrameLocks noGrp="1"/>
          </p:cNvGraphicFramePr>
          <p:nvPr>
            <p:extLst>
              <p:ext uri="{D42A27DB-BD31-4B8C-83A1-F6EECF244321}">
                <p14:modId xmlns:p14="http://schemas.microsoft.com/office/powerpoint/2010/main" val="908868490"/>
              </p:ext>
            </p:extLst>
          </p:nvPr>
        </p:nvGraphicFramePr>
        <p:xfrm>
          <a:off x="4975668" y="2772737"/>
          <a:ext cx="4345886" cy="2248526"/>
        </p:xfrm>
        <a:graphic>
          <a:graphicData uri="http://schemas.openxmlformats.org/drawingml/2006/table">
            <a:tbl>
              <a:tblPr firstRow="1" bandRow="1">
                <a:tableStyleId>{5C22544A-7EE6-4342-B048-85BDC9FD1C3A}</a:tableStyleId>
              </a:tblPr>
              <a:tblGrid>
                <a:gridCol w="4345886">
                  <a:extLst>
                    <a:ext uri="{9D8B030D-6E8A-4147-A177-3AD203B41FA5}">
                      <a16:colId xmlns:a16="http://schemas.microsoft.com/office/drawing/2014/main" val="2214047095"/>
                    </a:ext>
                  </a:extLst>
                </a:gridCol>
              </a:tblGrid>
              <a:tr h="27622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Direct Marketing to Existing Customers</a:t>
                      </a:r>
                    </a:p>
                  </a:txBody>
                  <a:tcPr/>
                </a:tc>
                <a:extLst>
                  <a:ext uri="{0D108BD9-81ED-4DB2-BD59-A6C34878D82A}">
                    <a16:rowId xmlns:a16="http://schemas.microsoft.com/office/drawing/2014/main" val="1371263101"/>
                  </a:ext>
                </a:extLst>
              </a:tr>
              <a:tr h="1882766">
                <a:tc>
                  <a:txBody>
                    <a:bodyPr/>
                    <a:lstStyle/>
                    <a:p>
                      <a:pPr rtl="0"/>
                      <a:r>
                        <a:rPr lang="en-US" sz="1600" b="0" i="0" u="none" strike="noStrike" kern="1200" dirty="0">
                          <a:solidFill>
                            <a:schemeClr val="dk1"/>
                          </a:solidFill>
                          <a:effectLst/>
                          <a:latin typeface="+mn-lt"/>
                          <a:ea typeface="+mn-ea"/>
                          <a:cs typeface="+mn-cs"/>
                        </a:rPr>
                        <a:t>Pros </a:t>
                      </a:r>
                      <a:endParaRPr lang="en-US" sz="1600" b="0" dirty="0">
                        <a:effectLst/>
                      </a:endParaRPr>
                    </a:p>
                    <a:p>
                      <a:pPr marL="285750" indent="-285750" rtl="0" fontAlgn="base">
                        <a:buFontTx/>
                        <a:buChar char="-"/>
                      </a:pPr>
                      <a:r>
                        <a:rPr lang="en-US" sz="1600" b="0" i="0" u="none" strike="noStrike" kern="1200" dirty="0">
                          <a:solidFill>
                            <a:schemeClr val="dk1"/>
                          </a:solidFill>
                          <a:effectLst/>
                          <a:latin typeface="+mn-lt"/>
                          <a:ea typeface="+mn-ea"/>
                          <a:cs typeface="+mn-cs"/>
                        </a:rPr>
                        <a:t>Much more efficient way to get new accounts opened</a:t>
                      </a:r>
                    </a:p>
                    <a:p>
                      <a:pPr rtl="0" fontAlgn="base"/>
                      <a:r>
                        <a:rPr lang="en-US" sz="1600" b="0" i="0" u="none" strike="noStrike" kern="1200" dirty="0">
                          <a:solidFill>
                            <a:schemeClr val="dk1"/>
                          </a:solidFill>
                          <a:effectLst/>
                          <a:latin typeface="+mn-lt"/>
                          <a:ea typeface="+mn-ea"/>
                          <a:cs typeface="+mn-cs"/>
                        </a:rPr>
                        <a:t>Cons </a:t>
                      </a:r>
                      <a:endParaRPr lang="en-US" sz="1600" b="0" dirty="0">
                        <a:effectLst/>
                      </a:endParaRPr>
                    </a:p>
                    <a:p>
                      <a:pPr marL="285750" indent="-285750" rtl="0" fontAlgn="base">
                        <a:buFontTx/>
                        <a:buChar char="-"/>
                      </a:pPr>
                      <a:r>
                        <a:rPr lang="en-US" sz="1600" b="0" i="0" u="none" strike="noStrike" kern="1200" dirty="0">
                          <a:solidFill>
                            <a:schemeClr val="dk1"/>
                          </a:solidFill>
                          <a:effectLst/>
                          <a:latin typeface="+mn-lt"/>
                          <a:ea typeface="+mn-ea"/>
                          <a:cs typeface="+mn-cs"/>
                        </a:rPr>
                        <a:t>Might create negative sentiment to banks for invading personal information</a:t>
                      </a:r>
                    </a:p>
                  </a:txBody>
                  <a:tcPr/>
                </a:tc>
                <a:extLst>
                  <a:ext uri="{0D108BD9-81ED-4DB2-BD59-A6C34878D82A}">
                    <a16:rowId xmlns:a16="http://schemas.microsoft.com/office/drawing/2014/main" val="892951259"/>
                  </a:ext>
                </a:extLst>
              </a:tr>
            </a:tbl>
          </a:graphicData>
        </a:graphic>
      </p:graphicFrame>
    </p:spTree>
    <p:extLst>
      <p:ext uri="{BB962C8B-B14F-4D97-AF65-F5344CB8AC3E}">
        <p14:creationId xmlns:p14="http://schemas.microsoft.com/office/powerpoint/2010/main" val="46907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6992-432B-9C3E-EB4D-AB8B44381D08}"/>
              </a:ext>
            </a:extLst>
          </p:cNvPr>
          <p:cNvSpPr>
            <a:spLocks noGrp="1"/>
          </p:cNvSpPr>
          <p:nvPr>
            <p:ph type="title"/>
          </p:nvPr>
        </p:nvSpPr>
        <p:spPr>
          <a:xfrm>
            <a:off x="677334" y="609600"/>
            <a:ext cx="8596668" cy="810827"/>
          </a:xfrm>
        </p:spPr>
        <p:txBody>
          <a:bodyPr/>
          <a:lstStyle/>
          <a:p>
            <a:r>
              <a:rPr lang="en-US" dirty="0"/>
              <a:t>Proposed Strategy </a:t>
            </a:r>
          </a:p>
        </p:txBody>
      </p:sp>
      <p:sp>
        <p:nvSpPr>
          <p:cNvPr id="3" name="Content Placeholder 2">
            <a:extLst>
              <a:ext uri="{FF2B5EF4-FFF2-40B4-BE49-F238E27FC236}">
                <a16:creationId xmlns:a16="http://schemas.microsoft.com/office/drawing/2014/main" id="{DA8D758A-B1A6-075F-BD2F-82CE85EB5239}"/>
              </a:ext>
            </a:extLst>
          </p:cNvPr>
          <p:cNvSpPr>
            <a:spLocks noGrp="1"/>
          </p:cNvSpPr>
          <p:nvPr>
            <p:ph idx="1"/>
          </p:nvPr>
        </p:nvSpPr>
        <p:spPr>
          <a:xfrm>
            <a:off x="677334" y="2054057"/>
            <a:ext cx="8596668" cy="3880773"/>
          </a:xfrm>
        </p:spPr>
        <p:txBody>
          <a:bodyPr>
            <a:normAutofit/>
          </a:bodyPr>
          <a:lstStyle/>
          <a:p>
            <a:r>
              <a:rPr lang="en-US" dirty="0"/>
              <a:t>Use machine learning to assess likelihood of existing customers converting from marketing campaign </a:t>
            </a:r>
          </a:p>
          <a:p>
            <a:r>
              <a:rPr lang="en-US" dirty="0"/>
              <a:t>Potential benefits</a:t>
            </a:r>
          </a:p>
          <a:p>
            <a:pPr lvl="1"/>
            <a:r>
              <a:rPr lang="en-US" sz="1800" dirty="0"/>
              <a:t>Improve campaign efficiency</a:t>
            </a:r>
          </a:p>
          <a:p>
            <a:pPr lvl="2"/>
            <a:r>
              <a:rPr lang="en-US" sz="1600" dirty="0"/>
              <a:t>Only contact those that are most likely to convert upon contact </a:t>
            </a:r>
          </a:p>
          <a:p>
            <a:pPr lvl="2"/>
            <a:r>
              <a:rPr lang="en-US" sz="1600" dirty="0"/>
              <a:t>Conserve company resources</a:t>
            </a:r>
          </a:p>
          <a:p>
            <a:pPr lvl="1"/>
            <a:r>
              <a:rPr lang="en-US" sz="1800" dirty="0"/>
              <a:t>Diagnostics for why people are not converting</a:t>
            </a:r>
          </a:p>
          <a:p>
            <a:r>
              <a:rPr lang="en-US" dirty="0"/>
              <a:t>Potentials risks or gaps</a:t>
            </a:r>
          </a:p>
          <a:p>
            <a:pPr lvl="1"/>
            <a:r>
              <a:rPr lang="en-US" sz="1800" dirty="0"/>
              <a:t>Limited number of contacts to reach</a:t>
            </a:r>
          </a:p>
          <a:p>
            <a:pPr lvl="1"/>
            <a:r>
              <a:rPr lang="en-US" sz="1800" dirty="0"/>
              <a:t>Model will not include all customers that would convert from contact</a:t>
            </a:r>
          </a:p>
          <a:p>
            <a:pPr marL="457200" lvl="1" indent="0">
              <a:buNone/>
            </a:pPr>
            <a:endParaRPr lang="en-US" sz="1800" dirty="0"/>
          </a:p>
        </p:txBody>
      </p:sp>
    </p:spTree>
    <p:extLst>
      <p:ext uri="{BB962C8B-B14F-4D97-AF65-F5344CB8AC3E}">
        <p14:creationId xmlns:p14="http://schemas.microsoft.com/office/powerpoint/2010/main" val="81638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C008-EE83-4213-3E99-FD5E490DC165}"/>
              </a:ext>
            </a:extLst>
          </p:cNvPr>
          <p:cNvSpPr>
            <a:spLocks noGrp="1"/>
          </p:cNvSpPr>
          <p:nvPr>
            <p:ph type="title"/>
          </p:nvPr>
        </p:nvSpPr>
        <p:spPr/>
        <p:txBody>
          <a:bodyPr>
            <a:normAutofit/>
          </a:bodyPr>
          <a:lstStyle/>
          <a:p>
            <a:r>
              <a:rPr lang="en-US" dirty="0"/>
              <a:t>Our data</a:t>
            </a:r>
          </a:p>
        </p:txBody>
      </p:sp>
      <p:sp>
        <p:nvSpPr>
          <p:cNvPr id="3" name="Content Placeholder 2">
            <a:extLst>
              <a:ext uri="{FF2B5EF4-FFF2-40B4-BE49-F238E27FC236}">
                <a16:creationId xmlns:a16="http://schemas.microsoft.com/office/drawing/2014/main" id="{BE2CC369-7267-7E93-E1CD-5E79670F389C}"/>
              </a:ext>
            </a:extLst>
          </p:cNvPr>
          <p:cNvSpPr>
            <a:spLocks noGrp="1"/>
          </p:cNvSpPr>
          <p:nvPr>
            <p:ph idx="1"/>
          </p:nvPr>
        </p:nvSpPr>
        <p:spPr>
          <a:xfrm>
            <a:off x="677334" y="1464817"/>
            <a:ext cx="8596668" cy="4576546"/>
          </a:xfrm>
        </p:spPr>
        <p:txBody>
          <a:bodyPr>
            <a:normAutofit fontScale="92500" lnSpcReduction="20000"/>
          </a:bodyPr>
          <a:lstStyle/>
          <a:p>
            <a:r>
              <a:rPr lang="en-US" sz="2000" dirty="0"/>
              <a:t>We looked at previous marketing campaigns from 2008 to 2013 to tease out the main drivers of customer subscription to long term deposit accounts</a:t>
            </a:r>
          </a:p>
          <a:p>
            <a:pPr lvl="1"/>
            <a:r>
              <a:rPr lang="en-US" sz="1800" dirty="0"/>
              <a:t>27 Columns, 45,307 rows</a:t>
            </a:r>
          </a:p>
          <a:p>
            <a:pPr lvl="1"/>
            <a:r>
              <a:rPr lang="en-US" sz="1800" dirty="0"/>
              <a:t>From the data we have customer information such as age, job, marital status, education, housing status, loan status, and self reported total assets. </a:t>
            </a:r>
          </a:p>
          <a:p>
            <a:pPr lvl="1"/>
            <a:r>
              <a:rPr lang="en-US" sz="1800" dirty="0"/>
              <a:t>We have data from the campaign metrics like type of communication, the month and the day of week the contact was made, the number of contacts with the customer before the campaign, and the outcome from previous marketing campaigns</a:t>
            </a:r>
          </a:p>
          <a:p>
            <a:pPr lvl="1"/>
            <a:r>
              <a:rPr lang="en-US" sz="1800" dirty="0"/>
              <a:t>The data consists of socioeconomic information such as employment rate, CPI, consumer confidence index, 3-month Euribor rate, and the number of employees at the time of each contact</a:t>
            </a:r>
          </a:p>
          <a:p>
            <a:pPr lvl="1"/>
            <a:r>
              <a:rPr lang="en-US" sz="1800" dirty="0"/>
              <a:t>Finally, we have miscellaneous information that consists of customer ratings, language the customer speaks, average rating of the representative, how long the customer has had a relationship with the bank, and if they have relationships with other banks   </a:t>
            </a:r>
          </a:p>
        </p:txBody>
      </p:sp>
    </p:spTree>
    <p:extLst>
      <p:ext uri="{BB962C8B-B14F-4D97-AF65-F5344CB8AC3E}">
        <p14:creationId xmlns:p14="http://schemas.microsoft.com/office/powerpoint/2010/main" val="8347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833C634-271A-23F9-85A5-FBC73CD78064}"/>
              </a:ext>
            </a:extLst>
          </p:cNvPr>
          <p:cNvSpPr>
            <a:spLocks noGrp="1"/>
          </p:cNvSpPr>
          <p:nvPr>
            <p:ph type="title"/>
          </p:nvPr>
        </p:nvSpPr>
        <p:spPr>
          <a:xfrm>
            <a:off x="463295" y="2734938"/>
            <a:ext cx="4203045" cy="1375608"/>
          </a:xfrm>
        </p:spPr>
        <p:txBody>
          <a:bodyPr anchor="ctr">
            <a:normAutofit fontScale="90000"/>
          </a:bodyPr>
          <a:lstStyle/>
          <a:p>
            <a:pPr algn="ctr"/>
            <a:r>
              <a:rPr lang="en-US" dirty="0">
                <a:solidFill>
                  <a:schemeClr val="bg1"/>
                </a:solidFill>
              </a:rPr>
              <a:t>Categorical Data About Customer Finances </a:t>
            </a:r>
          </a:p>
        </p:txBody>
      </p:sp>
      <p:pic>
        <p:nvPicPr>
          <p:cNvPr id="5" name="Content Placeholder 4" descr="Chart, bar chart&#10;&#10;Description automatically generated">
            <a:extLst>
              <a:ext uri="{FF2B5EF4-FFF2-40B4-BE49-F238E27FC236}">
                <a16:creationId xmlns:a16="http://schemas.microsoft.com/office/drawing/2014/main" id="{18D6BC65-A2A8-EB3A-AAEB-6592265F3CF7}"/>
              </a:ext>
            </a:extLst>
          </p:cNvPr>
          <p:cNvPicPr>
            <a:picLocks noChangeAspect="1"/>
          </p:cNvPicPr>
          <p:nvPr/>
        </p:nvPicPr>
        <p:blipFill>
          <a:blip r:embed="rId2"/>
          <a:stretch>
            <a:fillRect/>
          </a:stretch>
        </p:blipFill>
        <p:spPr>
          <a:xfrm>
            <a:off x="5502927" y="1431024"/>
            <a:ext cx="6477135" cy="3983436"/>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245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17E1004-15D9-80A7-C0DD-CC317E352F18}"/>
              </a:ext>
            </a:extLst>
          </p:cNvPr>
          <p:cNvSpPr>
            <a:spLocks noGrp="1"/>
          </p:cNvSpPr>
          <p:nvPr>
            <p:ph type="title"/>
          </p:nvPr>
        </p:nvSpPr>
        <p:spPr>
          <a:xfrm>
            <a:off x="646645" y="2734938"/>
            <a:ext cx="4203045" cy="1375608"/>
          </a:xfrm>
        </p:spPr>
        <p:txBody>
          <a:bodyPr anchor="ctr">
            <a:normAutofit fontScale="90000"/>
          </a:bodyPr>
          <a:lstStyle/>
          <a:p>
            <a:pPr algn="ctr"/>
            <a:r>
              <a:rPr lang="en-US" dirty="0">
                <a:solidFill>
                  <a:schemeClr val="bg1"/>
                </a:solidFill>
              </a:rPr>
              <a:t>Customer Relationships with the Bank</a:t>
            </a:r>
          </a:p>
        </p:txBody>
      </p:sp>
      <p:pic>
        <p:nvPicPr>
          <p:cNvPr id="5" name="Content Placeholder 4" descr="Chart, line chart, box and whisker chart&#10;&#10;Description automatically generated">
            <a:extLst>
              <a:ext uri="{FF2B5EF4-FFF2-40B4-BE49-F238E27FC236}">
                <a16:creationId xmlns:a16="http://schemas.microsoft.com/office/drawing/2014/main" id="{79EE00C4-2C80-F3CC-8AD9-4E3D370234DE}"/>
              </a:ext>
            </a:extLst>
          </p:cNvPr>
          <p:cNvPicPr>
            <a:picLocks noChangeAspect="1"/>
          </p:cNvPicPr>
          <p:nvPr/>
        </p:nvPicPr>
        <p:blipFill>
          <a:blip r:embed="rId2"/>
          <a:stretch>
            <a:fillRect/>
          </a:stretch>
        </p:blipFill>
        <p:spPr>
          <a:xfrm>
            <a:off x="5862572" y="1540919"/>
            <a:ext cx="5880695" cy="3763645"/>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905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2CC486-2566-C98A-BCF0-A0451728E6CE}"/>
              </a:ext>
            </a:extLst>
          </p:cNvPr>
          <p:cNvSpPr>
            <a:spLocks noGrp="1"/>
          </p:cNvSpPr>
          <p:nvPr>
            <p:ph type="title"/>
          </p:nvPr>
        </p:nvSpPr>
        <p:spPr>
          <a:xfrm>
            <a:off x="549576" y="2734938"/>
            <a:ext cx="4203045" cy="1375608"/>
          </a:xfrm>
        </p:spPr>
        <p:txBody>
          <a:bodyPr anchor="ctr">
            <a:normAutofit/>
          </a:bodyPr>
          <a:lstStyle/>
          <a:p>
            <a:r>
              <a:rPr lang="en-US" dirty="0">
                <a:solidFill>
                  <a:schemeClr val="bg1"/>
                </a:solidFill>
              </a:rPr>
              <a:t>Macro Economic Indicators</a:t>
            </a:r>
          </a:p>
        </p:txBody>
      </p:sp>
      <p:pic>
        <p:nvPicPr>
          <p:cNvPr id="5" name="Content Placeholder 4" descr="Chart, box and whisker chart&#10;&#10;Description automatically generated">
            <a:extLst>
              <a:ext uri="{FF2B5EF4-FFF2-40B4-BE49-F238E27FC236}">
                <a16:creationId xmlns:a16="http://schemas.microsoft.com/office/drawing/2014/main" id="{76AB3037-7864-5BEA-35BF-58FEC47D874D}"/>
              </a:ext>
            </a:extLst>
          </p:cNvPr>
          <p:cNvPicPr>
            <a:picLocks noChangeAspect="1"/>
          </p:cNvPicPr>
          <p:nvPr/>
        </p:nvPicPr>
        <p:blipFill>
          <a:blip r:embed="rId2"/>
          <a:stretch>
            <a:fillRect/>
          </a:stretch>
        </p:blipFill>
        <p:spPr>
          <a:xfrm>
            <a:off x="5904613" y="1455815"/>
            <a:ext cx="6075449" cy="3933853"/>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00278605"/>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{8E78EB71-F111-414B-AC30-2C51E8647B26}tf10001060</Template>
  <TotalTime>1667</TotalTime>
  <Words>920</Words>
  <Application>Microsoft Macintosh PowerPoint</Application>
  <PresentationFormat>Widescreen</PresentationFormat>
  <Paragraphs>109</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Hacking the Telemarketing Game</vt:lpstr>
      <vt:lpstr>Who Are We?</vt:lpstr>
      <vt:lpstr>Why Are We Doing This?</vt:lpstr>
      <vt:lpstr>Marketing Strategy</vt:lpstr>
      <vt:lpstr>Proposed Strategy </vt:lpstr>
      <vt:lpstr>Our data</vt:lpstr>
      <vt:lpstr>Categorical Data About Customer Finances </vt:lpstr>
      <vt:lpstr>Customer Relationships with the Bank</vt:lpstr>
      <vt:lpstr>Macro Economic Indicators</vt:lpstr>
      <vt:lpstr>Data Assumptions</vt:lpstr>
      <vt:lpstr>Data Hurdles</vt:lpstr>
      <vt:lpstr>Model Performance</vt:lpstr>
      <vt:lpstr>Implementation Recommendations</vt:lpstr>
      <vt:lpstr>Why We Should Change Strategies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the Telemarketing Game</dc:title>
  <dc:creator>Enadi Pasholli</dc:creator>
  <cp:lastModifiedBy>Enadi Pasholli</cp:lastModifiedBy>
  <cp:revision>5</cp:revision>
  <dcterms:created xsi:type="dcterms:W3CDTF">2022-05-05T16:49:00Z</dcterms:created>
  <dcterms:modified xsi:type="dcterms:W3CDTF">2022-05-06T20:36:16Z</dcterms:modified>
</cp:coreProperties>
</file>