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3" r:id="rId5"/>
    <p:sldId id="264" r:id="rId6"/>
    <p:sldId id="260" r:id="rId7"/>
    <p:sldId id="258" r:id="rId8"/>
    <p:sldId id="262"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FD7"/>
    <a:srgbClr val="EBFFFF"/>
    <a:srgbClr val="C9FFFF"/>
    <a:srgbClr val="009999"/>
    <a:srgbClr val="CC0066"/>
    <a:srgbClr val="B7E6E7"/>
    <a:srgbClr val="D6F1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8" d="100"/>
          <a:sy n="108" d="100"/>
        </p:scale>
        <p:origin x="1128" y="18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47950-E912-4979-4DD6-8012C4652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1E1EA74-79EE-2C8F-F7C1-A9B257E715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89EF39B-DA9C-E012-DF36-8A54D6B6A3E3}"/>
              </a:ext>
            </a:extLst>
          </p:cNvPr>
          <p:cNvSpPr>
            <a:spLocks noGrp="1"/>
          </p:cNvSpPr>
          <p:nvPr>
            <p:ph type="dt" sz="half" idx="10"/>
          </p:nvPr>
        </p:nvSpPr>
        <p:spPr/>
        <p:txBody>
          <a:bodyPr/>
          <a:lstStyle/>
          <a:p>
            <a:fld id="{CF3DF46F-15B8-4904-9876-53FADD9F601D}" type="datetimeFigureOut">
              <a:rPr lang="en-GB" smtClean="0"/>
              <a:t>31/03/2023</a:t>
            </a:fld>
            <a:endParaRPr lang="en-GB"/>
          </a:p>
        </p:txBody>
      </p:sp>
      <p:sp>
        <p:nvSpPr>
          <p:cNvPr id="5" name="Footer Placeholder 4">
            <a:extLst>
              <a:ext uri="{FF2B5EF4-FFF2-40B4-BE49-F238E27FC236}">
                <a16:creationId xmlns:a16="http://schemas.microsoft.com/office/drawing/2014/main" id="{BC5E449B-F8EC-91EB-3063-940D7A3DDF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C2B027-61CD-62DE-E355-5DDCB7499CE8}"/>
              </a:ext>
            </a:extLst>
          </p:cNvPr>
          <p:cNvSpPr>
            <a:spLocks noGrp="1"/>
          </p:cNvSpPr>
          <p:nvPr>
            <p:ph type="sldNum" sz="quarter" idx="12"/>
          </p:nvPr>
        </p:nvSpPr>
        <p:spPr/>
        <p:txBody>
          <a:bodyPr/>
          <a:lstStyle/>
          <a:p>
            <a:fld id="{469AC40C-835F-4E14-B55D-196A021BE6A7}" type="slidenum">
              <a:rPr lang="en-GB" smtClean="0"/>
              <a:t>‹#›</a:t>
            </a:fld>
            <a:endParaRPr lang="en-GB"/>
          </a:p>
        </p:txBody>
      </p:sp>
    </p:spTree>
    <p:extLst>
      <p:ext uri="{BB962C8B-B14F-4D97-AF65-F5344CB8AC3E}">
        <p14:creationId xmlns:p14="http://schemas.microsoft.com/office/powerpoint/2010/main" val="176860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8E85-49F5-AED4-4613-98370D89B5E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F9DE0EF-1C95-F379-CA4E-DE40B3C73A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AC09A6-3036-A444-A325-18BDEFA082C9}"/>
              </a:ext>
            </a:extLst>
          </p:cNvPr>
          <p:cNvSpPr>
            <a:spLocks noGrp="1"/>
          </p:cNvSpPr>
          <p:nvPr>
            <p:ph type="dt" sz="half" idx="10"/>
          </p:nvPr>
        </p:nvSpPr>
        <p:spPr/>
        <p:txBody>
          <a:bodyPr/>
          <a:lstStyle/>
          <a:p>
            <a:fld id="{CF3DF46F-15B8-4904-9876-53FADD9F601D}" type="datetimeFigureOut">
              <a:rPr lang="en-GB" smtClean="0"/>
              <a:t>31/03/2023</a:t>
            </a:fld>
            <a:endParaRPr lang="en-GB"/>
          </a:p>
        </p:txBody>
      </p:sp>
      <p:sp>
        <p:nvSpPr>
          <p:cNvPr id="5" name="Footer Placeholder 4">
            <a:extLst>
              <a:ext uri="{FF2B5EF4-FFF2-40B4-BE49-F238E27FC236}">
                <a16:creationId xmlns:a16="http://schemas.microsoft.com/office/drawing/2014/main" id="{D5B93A2D-DEDD-31A1-5B63-95F95ABC11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6B28D0-2591-67BA-E6CB-08D6EA635F90}"/>
              </a:ext>
            </a:extLst>
          </p:cNvPr>
          <p:cNvSpPr>
            <a:spLocks noGrp="1"/>
          </p:cNvSpPr>
          <p:nvPr>
            <p:ph type="sldNum" sz="quarter" idx="12"/>
          </p:nvPr>
        </p:nvSpPr>
        <p:spPr/>
        <p:txBody>
          <a:bodyPr/>
          <a:lstStyle/>
          <a:p>
            <a:fld id="{469AC40C-835F-4E14-B55D-196A021BE6A7}" type="slidenum">
              <a:rPr lang="en-GB" smtClean="0"/>
              <a:t>‹#›</a:t>
            </a:fld>
            <a:endParaRPr lang="en-GB"/>
          </a:p>
        </p:txBody>
      </p:sp>
    </p:spTree>
    <p:extLst>
      <p:ext uri="{BB962C8B-B14F-4D97-AF65-F5344CB8AC3E}">
        <p14:creationId xmlns:p14="http://schemas.microsoft.com/office/powerpoint/2010/main" val="1478668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60DCBA-6202-B954-CDF1-7502377817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B641BEC-199F-3752-C1AD-DAE098D2C3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69B8F5-1D4E-84E4-D5F7-E8FBEF98B5D2}"/>
              </a:ext>
            </a:extLst>
          </p:cNvPr>
          <p:cNvSpPr>
            <a:spLocks noGrp="1"/>
          </p:cNvSpPr>
          <p:nvPr>
            <p:ph type="dt" sz="half" idx="10"/>
          </p:nvPr>
        </p:nvSpPr>
        <p:spPr/>
        <p:txBody>
          <a:bodyPr/>
          <a:lstStyle/>
          <a:p>
            <a:fld id="{CF3DF46F-15B8-4904-9876-53FADD9F601D}" type="datetimeFigureOut">
              <a:rPr lang="en-GB" smtClean="0"/>
              <a:t>31/03/2023</a:t>
            </a:fld>
            <a:endParaRPr lang="en-GB"/>
          </a:p>
        </p:txBody>
      </p:sp>
      <p:sp>
        <p:nvSpPr>
          <p:cNvPr id="5" name="Footer Placeholder 4">
            <a:extLst>
              <a:ext uri="{FF2B5EF4-FFF2-40B4-BE49-F238E27FC236}">
                <a16:creationId xmlns:a16="http://schemas.microsoft.com/office/drawing/2014/main" id="{E6BA8A1A-F3F8-D32D-BE0E-1CD1AA6D68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A478BB-4802-CE0D-2DAE-663987084B5E}"/>
              </a:ext>
            </a:extLst>
          </p:cNvPr>
          <p:cNvSpPr>
            <a:spLocks noGrp="1"/>
          </p:cNvSpPr>
          <p:nvPr>
            <p:ph type="sldNum" sz="quarter" idx="12"/>
          </p:nvPr>
        </p:nvSpPr>
        <p:spPr/>
        <p:txBody>
          <a:bodyPr/>
          <a:lstStyle/>
          <a:p>
            <a:fld id="{469AC40C-835F-4E14-B55D-196A021BE6A7}" type="slidenum">
              <a:rPr lang="en-GB" smtClean="0"/>
              <a:t>‹#›</a:t>
            </a:fld>
            <a:endParaRPr lang="en-GB"/>
          </a:p>
        </p:txBody>
      </p:sp>
    </p:spTree>
    <p:extLst>
      <p:ext uri="{BB962C8B-B14F-4D97-AF65-F5344CB8AC3E}">
        <p14:creationId xmlns:p14="http://schemas.microsoft.com/office/powerpoint/2010/main" val="3244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D0F35-ECDF-03EC-7857-87C5AA5FED9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E3E5EA-5081-DB3A-74FC-A4986E9392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AD8A9B-B72C-9ADF-62FF-CEFCB52E956D}"/>
              </a:ext>
            </a:extLst>
          </p:cNvPr>
          <p:cNvSpPr>
            <a:spLocks noGrp="1"/>
          </p:cNvSpPr>
          <p:nvPr>
            <p:ph type="dt" sz="half" idx="10"/>
          </p:nvPr>
        </p:nvSpPr>
        <p:spPr/>
        <p:txBody>
          <a:bodyPr/>
          <a:lstStyle/>
          <a:p>
            <a:fld id="{CF3DF46F-15B8-4904-9876-53FADD9F601D}" type="datetimeFigureOut">
              <a:rPr lang="en-GB" smtClean="0"/>
              <a:t>31/03/2023</a:t>
            </a:fld>
            <a:endParaRPr lang="en-GB"/>
          </a:p>
        </p:txBody>
      </p:sp>
      <p:sp>
        <p:nvSpPr>
          <p:cNvPr id="5" name="Footer Placeholder 4">
            <a:extLst>
              <a:ext uri="{FF2B5EF4-FFF2-40B4-BE49-F238E27FC236}">
                <a16:creationId xmlns:a16="http://schemas.microsoft.com/office/drawing/2014/main" id="{4A84527B-4D6B-9548-2996-1D30EF1FA4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23BFDC-55FF-A50D-3E8D-499D1307DAF2}"/>
              </a:ext>
            </a:extLst>
          </p:cNvPr>
          <p:cNvSpPr>
            <a:spLocks noGrp="1"/>
          </p:cNvSpPr>
          <p:nvPr>
            <p:ph type="sldNum" sz="quarter" idx="12"/>
          </p:nvPr>
        </p:nvSpPr>
        <p:spPr/>
        <p:txBody>
          <a:bodyPr/>
          <a:lstStyle/>
          <a:p>
            <a:fld id="{469AC40C-835F-4E14-B55D-196A021BE6A7}" type="slidenum">
              <a:rPr lang="en-GB" smtClean="0"/>
              <a:t>‹#›</a:t>
            </a:fld>
            <a:endParaRPr lang="en-GB"/>
          </a:p>
        </p:txBody>
      </p:sp>
    </p:spTree>
    <p:extLst>
      <p:ext uri="{BB962C8B-B14F-4D97-AF65-F5344CB8AC3E}">
        <p14:creationId xmlns:p14="http://schemas.microsoft.com/office/powerpoint/2010/main" val="28751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31E7-94E8-691D-49F4-3DC4214EC2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E7E83B9-E19A-5235-19AE-8C3D2306DF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68F87B-700A-9733-9E42-4246857EDC15}"/>
              </a:ext>
            </a:extLst>
          </p:cNvPr>
          <p:cNvSpPr>
            <a:spLocks noGrp="1"/>
          </p:cNvSpPr>
          <p:nvPr>
            <p:ph type="dt" sz="half" idx="10"/>
          </p:nvPr>
        </p:nvSpPr>
        <p:spPr/>
        <p:txBody>
          <a:bodyPr/>
          <a:lstStyle/>
          <a:p>
            <a:fld id="{CF3DF46F-15B8-4904-9876-53FADD9F601D}" type="datetimeFigureOut">
              <a:rPr lang="en-GB" smtClean="0"/>
              <a:t>31/03/2023</a:t>
            </a:fld>
            <a:endParaRPr lang="en-GB"/>
          </a:p>
        </p:txBody>
      </p:sp>
      <p:sp>
        <p:nvSpPr>
          <p:cNvPr id="5" name="Footer Placeholder 4">
            <a:extLst>
              <a:ext uri="{FF2B5EF4-FFF2-40B4-BE49-F238E27FC236}">
                <a16:creationId xmlns:a16="http://schemas.microsoft.com/office/drawing/2014/main" id="{343A5233-0FE9-53E7-A45D-7664580312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2672F1-9B0C-0B5C-1A2B-81A694C7A249}"/>
              </a:ext>
            </a:extLst>
          </p:cNvPr>
          <p:cNvSpPr>
            <a:spLocks noGrp="1"/>
          </p:cNvSpPr>
          <p:nvPr>
            <p:ph type="sldNum" sz="quarter" idx="12"/>
          </p:nvPr>
        </p:nvSpPr>
        <p:spPr/>
        <p:txBody>
          <a:bodyPr/>
          <a:lstStyle/>
          <a:p>
            <a:fld id="{469AC40C-835F-4E14-B55D-196A021BE6A7}" type="slidenum">
              <a:rPr lang="en-GB" smtClean="0"/>
              <a:t>‹#›</a:t>
            </a:fld>
            <a:endParaRPr lang="en-GB"/>
          </a:p>
        </p:txBody>
      </p:sp>
    </p:spTree>
    <p:extLst>
      <p:ext uri="{BB962C8B-B14F-4D97-AF65-F5344CB8AC3E}">
        <p14:creationId xmlns:p14="http://schemas.microsoft.com/office/powerpoint/2010/main" val="804538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6536-E9A2-74BA-17BF-66BB5395E9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DA31B72-7278-C4D4-A907-4AFB82533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0D72852-F162-4D31-9CC1-5C055282B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758F9DE-21A5-01B0-BCBA-647EB02FA400}"/>
              </a:ext>
            </a:extLst>
          </p:cNvPr>
          <p:cNvSpPr>
            <a:spLocks noGrp="1"/>
          </p:cNvSpPr>
          <p:nvPr>
            <p:ph type="dt" sz="half" idx="10"/>
          </p:nvPr>
        </p:nvSpPr>
        <p:spPr/>
        <p:txBody>
          <a:bodyPr/>
          <a:lstStyle/>
          <a:p>
            <a:fld id="{CF3DF46F-15B8-4904-9876-53FADD9F601D}" type="datetimeFigureOut">
              <a:rPr lang="en-GB" smtClean="0"/>
              <a:t>31/03/2023</a:t>
            </a:fld>
            <a:endParaRPr lang="en-GB"/>
          </a:p>
        </p:txBody>
      </p:sp>
      <p:sp>
        <p:nvSpPr>
          <p:cNvPr id="6" name="Footer Placeholder 5">
            <a:extLst>
              <a:ext uri="{FF2B5EF4-FFF2-40B4-BE49-F238E27FC236}">
                <a16:creationId xmlns:a16="http://schemas.microsoft.com/office/drawing/2014/main" id="{C7B6E6ED-D040-CED7-B95D-003BFD9E6D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CDEAAE-4B1F-976D-2393-1DBCCD32C47D}"/>
              </a:ext>
            </a:extLst>
          </p:cNvPr>
          <p:cNvSpPr>
            <a:spLocks noGrp="1"/>
          </p:cNvSpPr>
          <p:nvPr>
            <p:ph type="sldNum" sz="quarter" idx="12"/>
          </p:nvPr>
        </p:nvSpPr>
        <p:spPr/>
        <p:txBody>
          <a:bodyPr/>
          <a:lstStyle/>
          <a:p>
            <a:fld id="{469AC40C-835F-4E14-B55D-196A021BE6A7}" type="slidenum">
              <a:rPr lang="en-GB" smtClean="0"/>
              <a:t>‹#›</a:t>
            </a:fld>
            <a:endParaRPr lang="en-GB"/>
          </a:p>
        </p:txBody>
      </p:sp>
    </p:spTree>
    <p:extLst>
      <p:ext uri="{BB962C8B-B14F-4D97-AF65-F5344CB8AC3E}">
        <p14:creationId xmlns:p14="http://schemas.microsoft.com/office/powerpoint/2010/main" val="199163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F235-83E4-FC2F-475C-A9417334368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36D1FFC-1F14-F580-4EF9-21FF9C5A30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9FE90F-71E6-1E72-671D-EEE5219074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3E0BE49-27D7-F738-F782-27A7A451AE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6B7FBB-683D-4739-3562-487B4A55F6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5EBC89B-B7FF-2862-4BF3-CC81D6D42437}"/>
              </a:ext>
            </a:extLst>
          </p:cNvPr>
          <p:cNvSpPr>
            <a:spLocks noGrp="1"/>
          </p:cNvSpPr>
          <p:nvPr>
            <p:ph type="dt" sz="half" idx="10"/>
          </p:nvPr>
        </p:nvSpPr>
        <p:spPr/>
        <p:txBody>
          <a:bodyPr/>
          <a:lstStyle/>
          <a:p>
            <a:fld id="{CF3DF46F-15B8-4904-9876-53FADD9F601D}" type="datetimeFigureOut">
              <a:rPr lang="en-GB" smtClean="0"/>
              <a:t>31/03/2023</a:t>
            </a:fld>
            <a:endParaRPr lang="en-GB"/>
          </a:p>
        </p:txBody>
      </p:sp>
      <p:sp>
        <p:nvSpPr>
          <p:cNvPr id="8" name="Footer Placeholder 7">
            <a:extLst>
              <a:ext uri="{FF2B5EF4-FFF2-40B4-BE49-F238E27FC236}">
                <a16:creationId xmlns:a16="http://schemas.microsoft.com/office/drawing/2014/main" id="{91FF7333-99E9-69FE-1885-CD0CF785E9C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9110FDB-9BE3-D51C-2B74-0750799B4689}"/>
              </a:ext>
            </a:extLst>
          </p:cNvPr>
          <p:cNvSpPr>
            <a:spLocks noGrp="1"/>
          </p:cNvSpPr>
          <p:nvPr>
            <p:ph type="sldNum" sz="quarter" idx="12"/>
          </p:nvPr>
        </p:nvSpPr>
        <p:spPr/>
        <p:txBody>
          <a:bodyPr/>
          <a:lstStyle/>
          <a:p>
            <a:fld id="{469AC40C-835F-4E14-B55D-196A021BE6A7}" type="slidenum">
              <a:rPr lang="en-GB" smtClean="0"/>
              <a:t>‹#›</a:t>
            </a:fld>
            <a:endParaRPr lang="en-GB"/>
          </a:p>
        </p:txBody>
      </p:sp>
    </p:spTree>
    <p:extLst>
      <p:ext uri="{BB962C8B-B14F-4D97-AF65-F5344CB8AC3E}">
        <p14:creationId xmlns:p14="http://schemas.microsoft.com/office/powerpoint/2010/main" val="326915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E2169-04EC-726E-713F-F1360E8739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ABED8B4-FDC8-DE5C-990B-BC495841F781}"/>
              </a:ext>
            </a:extLst>
          </p:cNvPr>
          <p:cNvSpPr>
            <a:spLocks noGrp="1"/>
          </p:cNvSpPr>
          <p:nvPr>
            <p:ph type="dt" sz="half" idx="10"/>
          </p:nvPr>
        </p:nvSpPr>
        <p:spPr/>
        <p:txBody>
          <a:bodyPr/>
          <a:lstStyle/>
          <a:p>
            <a:fld id="{CF3DF46F-15B8-4904-9876-53FADD9F601D}" type="datetimeFigureOut">
              <a:rPr lang="en-GB" smtClean="0"/>
              <a:t>31/03/2023</a:t>
            </a:fld>
            <a:endParaRPr lang="en-GB"/>
          </a:p>
        </p:txBody>
      </p:sp>
      <p:sp>
        <p:nvSpPr>
          <p:cNvPr id="4" name="Footer Placeholder 3">
            <a:extLst>
              <a:ext uri="{FF2B5EF4-FFF2-40B4-BE49-F238E27FC236}">
                <a16:creationId xmlns:a16="http://schemas.microsoft.com/office/drawing/2014/main" id="{568E2044-ADF2-9A7A-68F4-152CE234BBE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0E4227A-377D-401A-AF19-953A1184045D}"/>
              </a:ext>
            </a:extLst>
          </p:cNvPr>
          <p:cNvSpPr>
            <a:spLocks noGrp="1"/>
          </p:cNvSpPr>
          <p:nvPr>
            <p:ph type="sldNum" sz="quarter" idx="12"/>
          </p:nvPr>
        </p:nvSpPr>
        <p:spPr/>
        <p:txBody>
          <a:bodyPr/>
          <a:lstStyle/>
          <a:p>
            <a:fld id="{469AC40C-835F-4E14-B55D-196A021BE6A7}" type="slidenum">
              <a:rPr lang="en-GB" smtClean="0"/>
              <a:t>‹#›</a:t>
            </a:fld>
            <a:endParaRPr lang="en-GB"/>
          </a:p>
        </p:txBody>
      </p:sp>
    </p:spTree>
    <p:extLst>
      <p:ext uri="{BB962C8B-B14F-4D97-AF65-F5344CB8AC3E}">
        <p14:creationId xmlns:p14="http://schemas.microsoft.com/office/powerpoint/2010/main" val="271884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7D1D12-32E7-628A-6A80-27D54813214E}"/>
              </a:ext>
            </a:extLst>
          </p:cNvPr>
          <p:cNvSpPr>
            <a:spLocks noGrp="1"/>
          </p:cNvSpPr>
          <p:nvPr>
            <p:ph type="dt" sz="half" idx="10"/>
          </p:nvPr>
        </p:nvSpPr>
        <p:spPr/>
        <p:txBody>
          <a:bodyPr/>
          <a:lstStyle/>
          <a:p>
            <a:fld id="{CF3DF46F-15B8-4904-9876-53FADD9F601D}" type="datetimeFigureOut">
              <a:rPr lang="en-GB" smtClean="0"/>
              <a:t>31/03/2023</a:t>
            </a:fld>
            <a:endParaRPr lang="en-GB"/>
          </a:p>
        </p:txBody>
      </p:sp>
      <p:sp>
        <p:nvSpPr>
          <p:cNvPr id="3" name="Footer Placeholder 2">
            <a:extLst>
              <a:ext uri="{FF2B5EF4-FFF2-40B4-BE49-F238E27FC236}">
                <a16:creationId xmlns:a16="http://schemas.microsoft.com/office/drawing/2014/main" id="{226C9D2F-DED5-5843-6E30-50A7416CEF7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3CA8BCA-703C-50F7-190F-7257FD6BDF9F}"/>
              </a:ext>
            </a:extLst>
          </p:cNvPr>
          <p:cNvSpPr>
            <a:spLocks noGrp="1"/>
          </p:cNvSpPr>
          <p:nvPr>
            <p:ph type="sldNum" sz="quarter" idx="12"/>
          </p:nvPr>
        </p:nvSpPr>
        <p:spPr/>
        <p:txBody>
          <a:bodyPr/>
          <a:lstStyle/>
          <a:p>
            <a:fld id="{469AC40C-835F-4E14-B55D-196A021BE6A7}" type="slidenum">
              <a:rPr lang="en-GB" smtClean="0"/>
              <a:t>‹#›</a:t>
            </a:fld>
            <a:endParaRPr lang="en-GB"/>
          </a:p>
        </p:txBody>
      </p:sp>
    </p:spTree>
    <p:extLst>
      <p:ext uri="{BB962C8B-B14F-4D97-AF65-F5344CB8AC3E}">
        <p14:creationId xmlns:p14="http://schemas.microsoft.com/office/powerpoint/2010/main" val="1185780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D823-07BD-16C7-036E-05D3E8BCC4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DB16918-BE3A-46C1-ED88-DD5F95E053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1065132-0CBF-31FC-80BD-0518D3B55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6A0D7-59E1-0B62-3B76-C85C79BD5C6B}"/>
              </a:ext>
            </a:extLst>
          </p:cNvPr>
          <p:cNvSpPr>
            <a:spLocks noGrp="1"/>
          </p:cNvSpPr>
          <p:nvPr>
            <p:ph type="dt" sz="half" idx="10"/>
          </p:nvPr>
        </p:nvSpPr>
        <p:spPr/>
        <p:txBody>
          <a:bodyPr/>
          <a:lstStyle/>
          <a:p>
            <a:fld id="{CF3DF46F-15B8-4904-9876-53FADD9F601D}" type="datetimeFigureOut">
              <a:rPr lang="en-GB" smtClean="0"/>
              <a:t>31/03/2023</a:t>
            </a:fld>
            <a:endParaRPr lang="en-GB"/>
          </a:p>
        </p:txBody>
      </p:sp>
      <p:sp>
        <p:nvSpPr>
          <p:cNvPr id="6" name="Footer Placeholder 5">
            <a:extLst>
              <a:ext uri="{FF2B5EF4-FFF2-40B4-BE49-F238E27FC236}">
                <a16:creationId xmlns:a16="http://schemas.microsoft.com/office/drawing/2014/main" id="{79EDA508-5BB0-68D6-6BD1-E8D9B70CAE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EA23DE-13CB-A5D1-18A4-11375247CDF4}"/>
              </a:ext>
            </a:extLst>
          </p:cNvPr>
          <p:cNvSpPr>
            <a:spLocks noGrp="1"/>
          </p:cNvSpPr>
          <p:nvPr>
            <p:ph type="sldNum" sz="quarter" idx="12"/>
          </p:nvPr>
        </p:nvSpPr>
        <p:spPr/>
        <p:txBody>
          <a:bodyPr/>
          <a:lstStyle/>
          <a:p>
            <a:fld id="{469AC40C-835F-4E14-B55D-196A021BE6A7}" type="slidenum">
              <a:rPr lang="en-GB" smtClean="0"/>
              <a:t>‹#›</a:t>
            </a:fld>
            <a:endParaRPr lang="en-GB"/>
          </a:p>
        </p:txBody>
      </p:sp>
    </p:spTree>
    <p:extLst>
      <p:ext uri="{BB962C8B-B14F-4D97-AF65-F5344CB8AC3E}">
        <p14:creationId xmlns:p14="http://schemas.microsoft.com/office/powerpoint/2010/main" val="580231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362E4-B9CC-584C-831B-BB5EF0034E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45B5A3C-DD5F-839B-69A7-2868E44397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A0DBF16-7C78-28E5-D47D-EB5D9FA98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515A3-051F-8CE6-C934-5109CE2478E1}"/>
              </a:ext>
            </a:extLst>
          </p:cNvPr>
          <p:cNvSpPr>
            <a:spLocks noGrp="1"/>
          </p:cNvSpPr>
          <p:nvPr>
            <p:ph type="dt" sz="half" idx="10"/>
          </p:nvPr>
        </p:nvSpPr>
        <p:spPr/>
        <p:txBody>
          <a:bodyPr/>
          <a:lstStyle/>
          <a:p>
            <a:fld id="{CF3DF46F-15B8-4904-9876-53FADD9F601D}" type="datetimeFigureOut">
              <a:rPr lang="en-GB" smtClean="0"/>
              <a:t>31/03/2023</a:t>
            </a:fld>
            <a:endParaRPr lang="en-GB"/>
          </a:p>
        </p:txBody>
      </p:sp>
      <p:sp>
        <p:nvSpPr>
          <p:cNvPr id="6" name="Footer Placeholder 5">
            <a:extLst>
              <a:ext uri="{FF2B5EF4-FFF2-40B4-BE49-F238E27FC236}">
                <a16:creationId xmlns:a16="http://schemas.microsoft.com/office/drawing/2014/main" id="{923A1DC9-A9F1-1534-64AD-CDFF0D30B1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5A48B1D-D385-4E24-0B0E-15F31418EC38}"/>
              </a:ext>
            </a:extLst>
          </p:cNvPr>
          <p:cNvSpPr>
            <a:spLocks noGrp="1"/>
          </p:cNvSpPr>
          <p:nvPr>
            <p:ph type="sldNum" sz="quarter" idx="12"/>
          </p:nvPr>
        </p:nvSpPr>
        <p:spPr/>
        <p:txBody>
          <a:bodyPr/>
          <a:lstStyle/>
          <a:p>
            <a:fld id="{469AC40C-835F-4E14-B55D-196A021BE6A7}" type="slidenum">
              <a:rPr lang="en-GB" smtClean="0"/>
              <a:t>‹#›</a:t>
            </a:fld>
            <a:endParaRPr lang="en-GB"/>
          </a:p>
        </p:txBody>
      </p:sp>
    </p:spTree>
    <p:extLst>
      <p:ext uri="{BB962C8B-B14F-4D97-AF65-F5344CB8AC3E}">
        <p14:creationId xmlns:p14="http://schemas.microsoft.com/office/powerpoint/2010/main" val="3175933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2DBEF0-5876-6588-9846-E4F0342D4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02B918B-F1F0-8A26-B3C0-15374F3D89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4047DC-062B-ACD2-704D-05A6EF58F2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DF46F-15B8-4904-9876-53FADD9F601D}" type="datetimeFigureOut">
              <a:rPr lang="en-GB" smtClean="0"/>
              <a:t>31/03/2023</a:t>
            </a:fld>
            <a:endParaRPr lang="en-GB"/>
          </a:p>
        </p:txBody>
      </p:sp>
      <p:sp>
        <p:nvSpPr>
          <p:cNvPr id="5" name="Footer Placeholder 4">
            <a:extLst>
              <a:ext uri="{FF2B5EF4-FFF2-40B4-BE49-F238E27FC236}">
                <a16:creationId xmlns:a16="http://schemas.microsoft.com/office/drawing/2014/main" id="{D37B10A1-39B0-A0A6-6F0B-D7E3A65684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C60AC9B-D101-E376-CFF1-410A0663E4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9AC40C-835F-4E14-B55D-196A021BE6A7}" type="slidenum">
              <a:rPr lang="en-GB" smtClean="0"/>
              <a:t>‹#›</a:t>
            </a:fld>
            <a:endParaRPr lang="en-GB"/>
          </a:p>
        </p:txBody>
      </p:sp>
    </p:spTree>
    <p:extLst>
      <p:ext uri="{BB962C8B-B14F-4D97-AF65-F5344CB8AC3E}">
        <p14:creationId xmlns:p14="http://schemas.microsoft.com/office/powerpoint/2010/main" val="189500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653029-EEF8-0EAC-BDF1-3DC6B4494691}"/>
              </a:ext>
            </a:extLst>
          </p:cNvPr>
          <p:cNvSpPr txBox="1"/>
          <p:nvPr/>
        </p:nvSpPr>
        <p:spPr>
          <a:xfrm>
            <a:off x="768576" y="993819"/>
            <a:ext cx="6452558" cy="5080493"/>
          </a:xfrm>
          <a:prstGeom prst="rect">
            <a:avLst/>
          </a:prstGeom>
          <a:noFill/>
        </p:spPr>
        <p:txBody>
          <a:bodyPr wrap="square" rtlCol="0">
            <a:spAutoFit/>
          </a:bodyPr>
          <a:lstStyle/>
          <a:p>
            <a:pPr>
              <a:lnSpc>
                <a:spcPts val="9500"/>
              </a:lnSpc>
            </a:pPr>
            <a:r>
              <a:rPr lang="en-GB" sz="13800" spc="-300" dirty="0">
                <a:ln>
                  <a:solidFill>
                    <a:srgbClr val="009999"/>
                  </a:solidFill>
                </a:ln>
                <a:solidFill>
                  <a:srgbClr val="B7E6E7">
                    <a:alpha val="42000"/>
                  </a:srgbClr>
                </a:solidFill>
                <a:effectLst>
                  <a:outerShdw dist="101600" dir="18900000" algn="bl" rotWithShape="0">
                    <a:srgbClr val="CC0066">
                      <a:alpha val="9000"/>
                    </a:srgbClr>
                  </a:outerShdw>
                </a:effectLst>
                <a:latin typeface="Unbounded Black" pitchFamily="2" charset="0"/>
              </a:rPr>
              <a:t>Look At The Sky</a:t>
            </a:r>
          </a:p>
        </p:txBody>
      </p:sp>
      <p:sp>
        <p:nvSpPr>
          <p:cNvPr id="2" name="Title 1">
            <a:extLst>
              <a:ext uri="{FF2B5EF4-FFF2-40B4-BE49-F238E27FC236}">
                <a16:creationId xmlns:a16="http://schemas.microsoft.com/office/drawing/2014/main" id="{462EE217-AFB1-292D-25E1-655FE484E511}"/>
              </a:ext>
            </a:extLst>
          </p:cNvPr>
          <p:cNvSpPr>
            <a:spLocks noGrp="1"/>
          </p:cNvSpPr>
          <p:nvPr>
            <p:ph type="ctrTitle"/>
          </p:nvPr>
        </p:nvSpPr>
        <p:spPr>
          <a:xfrm>
            <a:off x="5201290" y="1567326"/>
            <a:ext cx="5707813" cy="2387600"/>
          </a:xfrm>
        </p:spPr>
        <p:txBody>
          <a:bodyPr>
            <a:normAutofit fontScale="90000"/>
          </a:bodyPr>
          <a:lstStyle/>
          <a:p>
            <a:pPr algn="r"/>
            <a:r>
              <a:rPr lang="en-GB" b="1" dirty="0">
                <a:effectLst>
                  <a:outerShdw dist="76200" dir="18900000" algn="bl" rotWithShape="0">
                    <a:srgbClr val="CC0066">
                      <a:alpha val="14000"/>
                    </a:srgbClr>
                  </a:outerShdw>
                </a:effectLst>
                <a:latin typeface="Atkinson Hyperlegible" pitchFamily="2" charset="0"/>
              </a:rPr>
              <a:t>AUDIO AUGMENTED REALITY</a:t>
            </a:r>
          </a:p>
        </p:txBody>
      </p:sp>
      <p:sp>
        <p:nvSpPr>
          <p:cNvPr id="3" name="Subtitle 2">
            <a:extLst>
              <a:ext uri="{FF2B5EF4-FFF2-40B4-BE49-F238E27FC236}">
                <a16:creationId xmlns:a16="http://schemas.microsoft.com/office/drawing/2014/main" id="{92EA79D7-261C-9C5D-E129-AAE3A810DC87}"/>
              </a:ext>
            </a:extLst>
          </p:cNvPr>
          <p:cNvSpPr>
            <a:spLocks noGrp="1"/>
          </p:cNvSpPr>
          <p:nvPr>
            <p:ph type="subTitle" idx="1"/>
          </p:nvPr>
        </p:nvSpPr>
        <p:spPr>
          <a:xfrm>
            <a:off x="5174169" y="4030810"/>
            <a:ext cx="5707813" cy="1655762"/>
          </a:xfrm>
        </p:spPr>
        <p:txBody>
          <a:bodyPr/>
          <a:lstStyle/>
          <a:p>
            <a:pPr algn="r"/>
            <a:r>
              <a:rPr lang="en-GB" b="1" dirty="0">
                <a:solidFill>
                  <a:srgbClr val="CC0066"/>
                </a:solidFill>
                <a:latin typeface="Atkinson Hyperlegible" pitchFamily="2" charset="0"/>
              </a:rPr>
              <a:t>Laura M. Henry</a:t>
            </a:r>
          </a:p>
          <a:p>
            <a:pPr algn="r"/>
            <a:r>
              <a:rPr lang="en-GB" b="1" dirty="0">
                <a:solidFill>
                  <a:srgbClr val="CC0066"/>
                </a:solidFill>
                <a:latin typeface="Atkinson Hyperlegible" pitchFamily="2" charset="0"/>
              </a:rPr>
              <a:t>2467245H</a:t>
            </a:r>
          </a:p>
        </p:txBody>
      </p:sp>
      <p:pic>
        <p:nvPicPr>
          <p:cNvPr id="13" name="Graphic 12" descr="Headphones with solid fill">
            <a:extLst>
              <a:ext uri="{FF2B5EF4-FFF2-40B4-BE49-F238E27FC236}">
                <a16:creationId xmlns:a16="http://schemas.microsoft.com/office/drawing/2014/main" id="{AD59E04E-D224-FDA1-C671-ADA68D3680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64762" y="2022763"/>
            <a:ext cx="1234772" cy="1144944"/>
          </a:xfrm>
          <a:prstGeom prst="rect">
            <a:avLst/>
          </a:prstGeom>
          <a:effectLst>
            <a:outerShdw dist="101600" dir="18900000" algn="bl" rotWithShape="0">
              <a:srgbClr val="009999">
                <a:alpha val="26000"/>
              </a:srgbClr>
            </a:outerShdw>
          </a:effectLst>
        </p:spPr>
      </p:pic>
      <p:sp>
        <p:nvSpPr>
          <p:cNvPr id="14" name="Rectangle 13">
            <a:extLst>
              <a:ext uri="{FF2B5EF4-FFF2-40B4-BE49-F238E27FC236}">
                <a16:creationId xmlns:a16="http://schemas.microsoft.com/office/drawing/2014/main" id="{FBB10521-E4F1-A206-C880-0ECA2F480593}"/>
              </a:ext>
            </a:extLst>
          </p:cNvPr>
          <p:cNvSpPr/>
          <p:nvPr/>
        </p:nvSpPr>
        <p:spPr>
          <a:xfrm>
            <a:off x="0" y="0"/>
            <a:ext cx="12192000" cy="6858000"/>
          </a:xfrm>
          <a:prstGeom prst="rect">
            <a:avLst/>
          </a:prstGeom>
          <a:noFill/>
          <a:ln w="180975">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0484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4CD28-43B7-5284-A57C-F24663423577}"/>
              </a:ext>
            </a:extLst>
          </p:cNvPr>
          <p:cNvSpPr txBox="1"/>
          <p:nvPr/>
        </p:nvSpPr>
        <p:spPr>
          <a:xfrm rot="5400000">
            <a:off x="6615515" y="1176215"/>
            <a:ext cx="6452558" cy="3862211"/>
          </a:xfrm>
          <a:prstGeom prst="rect">
            <a:avLst/>
          </a:prstGeom>
          <a:noFill/>
          <a:ln>
            <a:noFill/>
          </a:ln>
        </p:spPr>
        <p:txBody>
          <a:bodyPr wrap="square" rtlCol="0">
            <a:spAutoFit/>
          </a:bodyPr>
          <a:lstStyle/>
          <a:p>
            <a:pPr>
              <a:lnSpc>
                <a:spcPts val="9500"/>
              </a:lnSpc>
            </a:pPr>
            <a:r>
              <a:rPr lang="en-GB" sz="13800" dirty="0">
                <a:ln>
                  <a:solidFill>
                    <a:srgbClr val="009999">
                      <a:alpha val="18000"/>
                    </a:srgbClr>
                  </a:solidFill>
                </a:ln>
                <a:solidFill>
                  <a:srgbClr val="EBFFFF">
                    <a:alpha val="24000"/>
                  </a:srgbClr>
                </a:solidFill>
                <a:effectLst>
                  <a:outerShdw dist="101600" dir="18900000" algn="bl" rotWithShape="0">
                    <a:srgbClr val="CC0066">
                      <a:alpha val="9000"/>
                    </a:srgbClr>
                  </a:outerShdw>
                </a:effectLst>
                <a:latin typeface="Unbounded Black" pitchFamily="2" charset="0"/>
              </a:rPr>
              <a:t>Future Work</a:t>
            </a:r>
          </a:p>
        </p:txBody>
      </p:sp>
      <p:pic>
        <p:nvPicPr>
          <p:cNvPr id="5" name="Graphic 4" descr="Headphones with solid fill">
            <a:extLst>
              <a:ext uri="{FF2B5EF4-FFF2-40B4-BE49-F238E27FC236}">
                <a16:creationId xmlns:a16="http://schemas.microsoft.com/office/drawing/2014/main" id="{08876A42-6BFA-C333-7EB7-0169C56111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2239" y="3241834"/>
            <a:ext cx="3727371" cy="3456209"/>
          </a:xfrm>
          <a:prstGeom prst="rect">
            <a:avLst/>
          </a:prstGeom>
          <a:effectLst>
            <a:outerShdw dist="101600" dir="18900000" algn="bl" rotWithShape="0">
              <a:srgbClr val="009999">
                <a:alpha val="26000"/>
              </a:srgbClr>
            </a:outerShdw>
          </a:effectLst>
        </p:spPr>
      </p:pic>
      <p:sp>
        <p:nvSpPr>
          <p:cNvPr id="2" name="Title 1">
            <a:extLst>
              <a:ext uri="{FF2B5EF4-FFF2-40B4-BE49-F238E27FC236}">
                <a16:creationId xmlns:a16="http://schemas.microsoft.com/office/drawing/2014/main" id="{72E0F394-4B0B-5E23-8C02-143B4A7477B1}"/>
              </a:ext>
            </a:extLst>
          </p:cNvPr>
          <p:cNvSpPr>
            <a:spLocks noGrp="1"/>
          </p:cNvSpPr>
          <p:nvPr>
            <p:ph type="title"/>
          </p:nvPr>
        </p:nvSpPr>
        <p:spPr>
          <a:xfrm>
            <a:off x="838200" y="365125"/>
            <a:ext cx="10515600" cy="1574511"/>
          </a:xfrm>
        </p:spPr>
        <p:txBody>
          <a:bodyPr/>
          <a:lstStyle/>
          <a:p>
            <a:r>
              <a:rPr lang="en-GB" b="1" dirty="0">
                <a:latin typeface="Unbounded Black" pitchFamily="2" charset="0"/>
              </a:rPr>
              <a:t>FUTURE WORK</a:t>
            </a:r>
          </a:p>
        </p:txBody>
      </p:sp>
      <p:sp>
        <p:nvSpPr>
          <p:cNvPr id="3" name="Content Placeholder 2">
            <a:extLst>
              <a:ext uri="{FF2B5EF4-FFF2-40B4-BE49-F238E27FC236}">
                <a16:creationId xmlns:a16="http://schemas.microsoft.com/office/drawing/2014/main" id="{710BC08D-9CDD-089A-FC9D-45B928B78529}"/>
              </a:ext>
            </a:extLst>
          </p:cNvPr>
          <p:cNvSpPr>
            <a:spLocks noGrp="1"/>
          </p:cNvSpPr>
          <p:nvPr>
            <p:ph idx="1"/>
          </p:nvPr>
        </p:nvSpPr>
        <p:spPr/>
        <p:txBody>
          <a:bodyPr>
            <a:normAutofit lnSpcReduction="10000"/>
          </a:bodyPr>
          <a:lstStyle/>
          <a:p>
            <a:r>
              <a:rPr lang="en-GB" dirty="0">
                <a:latin typeface="Atkinson Hyperlegible" pitchFamily="2" charset="0"/>
              </a:rPr>
              <a:t>With further time and refinement, this app could reasonably be made suitable for wider use.</a:t>
            </a:r>
          </a:p>
          <a:p>
            <a:r>
              <a:rPr lang="en-GB" dirty="0">
                <a:latin typeface="Atkinson Hyperlegible" pitchFamily="2" charset="0"/>
              </a:rPr>
              <a:t>There are several weather conditions absent from the final iteration including hail, sleet and variations of existing effects such as a stronger wind.</a:t>
            </a:r>
          </a:p>
          <a:p>
            <a:r>
              <a:rPr lang="en-GB" dirty="0">
                <a:latin typeface="Atkinson Hyperlegible" pitchFamily="2" charset="0"/>
              </a:rPr>
              <a:t>The app would benefit from becoming more platform-agnostic as the Bose AR platform is no longer officially supported.</a:t>
            </a:r>
          </a:p>
          <a:p>
            <a:r>
              <a:rPr lang="en-GB" dirty="0">
                <a:latin typeface="Atkinson Hyperlegible" pitchFamily="2" charset="0"/>
              </a:rPr>
              <a:t>There is potential to further extend the functionality of the app using audio AR, for example by playing subtle audio notifications if rain (or any other weather condition, as defined by the user) is forecast.</a:t>
            </a:r>
          </a:p>
        </p:txBody>
      </p:sp>
      <p:sp>
        <p:nvSpPr>
          <p:cNvPr id="6" name="Rectangle 5">
            <a:extLst>
              <a:ext uri="{FF2B5EF4-FFF2-40B4-BE49-F238E27FC236}">
                <a16:creationId xmlns:a16="http://schemas.microsoft.com/office/drawing/2014/main" id="{6055288D-EC48-5929-6502-9CCDA5F293B2}"/>
              </a:ext>
            </a:extLst>
          </p:cNvPr>
          <p:cNvSpPr/>
          <p:nvPr/>
        </p:nvSpPr>
        <p:spPr>
          <a:xfrm>
            <a:off x="0" y="0"/>
            <a:ext cx="12192000" cy="6858000"/>
          </a:xfrm>
          <a:prstGeom prst="rect">
            <a:avLst/>
          </a:prstGeom>
          <a:noFill/>
          <a:ln w="76200">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30170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4CD28-43B7-5284-A57C-F24663423577}"/>
              </a:ext>
            </a:extLst>
          </p:cNvPr>
          <p:cNvSpPr txBox="1"/>
          <p:nvPr/>
        </p:nvSpPr>
        <p:spPr>
          <a:xfrm rot="5400000">
            <a:off x="6615515" y="1148507"/>
            <a:ext cx="6452558" cy="3862211"/>
          </a:xfrm>
          <a:prstGeom prst="rect">
            <a:avLst/>
          </a:prstGeom>
          <a:noFill/>
          <a:ln>
            <a:noFill/>
          </a:ln>
        </p:spPr>
        <p:txBody>
          <a:bodyPr wrap="square" rtlCol="0">
            <a:spAutoFit/>
          </a:bodyPr>
          <a:lstStyle/>
          <a:p>
            <a:pPr>
              <a:lnSpc>
                <a:spcPts val="9500"/>
              </a:lnSpc>
            </a:pPr>
            <a:r>
              <a:rPr lang="en-GB" sz="13800" dirty="0">
                <a:ln>
                  <a:solidFill>
                    <a:srgbClr val="009999">
                      <a:alpha val="18000"/>
                    </a:srgbClr>
                  </a:solidFill>
                </a:ln>
                <a:solidFill>
                  <a:srgbClr val="EBFFFF">
                    <a:alpha val="24000"/>
                  </a:srgbClr>
                </a:solidFill>
                <a:effectLst>
                  <a:outerShdw dist="101600" dir="18900000" algn="bl" rotWithShape="0">
                    <a:srgbClr val="CC0066">
                      <a:alpha val="9000"/>
                    </a:srgbClr>
                  </a:outerShdw>
                </a:effectLst>
                <a:latin typeface="Unbounded Black" pitchFamily="2" charset="0"/>
              </a:rPr>
              <a:t>Motivation</a:t>
            </a:r>
          </a:p>
        </p:txBody>
      </p:sp>
      <p:pic>
        <p:nvPicPr>
          <p:cNvPr id="5" name="Graphic 4" descr="Headphones with solid fill">
            <a:extLst>
              <a:ext uri="{FF2B5EF4-FFF2-40B4-BE49-F238E27FC236}">
                <a16:creationId xmlns:a16="http://schemas.microsoft.com/office/drawing/2014/main" id="{08876A42-6BFA-C333-7EB7-0169C56111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2239" y="3241834"/>
            <a:ext cx="3727371" cy="3456209"/>
          </a:xfrm>
          <a:prstGeom prst="rect">
            <a:avLst/>
          </a:prstGeom>
          <a:effectLst>
            <a:outerShdw dist="101600" dir="18900000" algn="bl" rotWithShape="0">
              <a:srgbClr val="009999">
                <a:alpha val="26000"/>
              </a:srgbClr>
            </a:outerShdw>
          </a:effectLst>
        </p:spPr>
      </p:pic>
      <p:sp>
        <p:nvSpPr>
          <p:cNvPr id="2" name="Title 1">
            <a:extLst>
              <a:ext uri="{FF2B5EF4-FFF2-40B4-BE49-F238E27FC236}">
                <a16:creationId xmlns:a16="http://schemas.microsoft.com/office/drawing/2014/main" id="{72E0F394-4B0B-5E23-8C02-143B4A7477B1}"/>
              </a:ext>
            </a:extLst>
          </p:cNvPr>
          <p:cNvSpPr>
            <a:spLocks noGrp="1"/>
          </p:cNvSpPr>
          <p:nvPr>
            <p:ph type="title"/>
          </p:nvPr>
        </p:nvSpPr>
        <p:spPr>
          <a:xfrm>
            <a:off x="838200" y="365125"/>
            <a:ext cx="10515600" cy="1574511"/>
          </a:xfrm>
        </p:spPr>
        <p:txBody>
          <a:bodyPr/>
          <a:lstStyle/>
          <a:p>
            <a:r>
              <a:rPr lang="en-GB" b="1" dirty="0">
                <a:latin typeface="Unbounded Black" pitchFamily="2" charset="0"/>
              </a:rPr>
              <a:t>MOTIVATION</a:t>
            </a:r>
          </a:p>
        </p:txBody>
      </p:sp>
      <p:sp>
        <p:nvSpPr>
          <p:cNvPr id="3" name="Content Placeholder 2">
            <a:extLst>
              <a:ext uri="{FF2B5EF4-FFF2-40B4-BE49-F238E27FC236}">
                <a16:creationId xmlns:a16="http://schemas.microsoft.com/office/drawing/2014/main" id="{710BC08D-9CDD-089A-FC9D-45B928B78529}"/>
              </a:ext>
            </a:extLst>
          </p:cNvPr>
          <p:cNvSpPr>
            <a:spLocks noGrp="1"/>
          </p:cNvSpPr>
          <p:nvPr>
            <p:ph idx="1"/>
          </p:nvPr>
        </p:nvSpPr>
        <p:spPr/>
        <p:txBody>
          <a:bodyPr/>
          <a:lstStyle/>
          <a:p>
            <a:r>
              <a:rPr lang="en-GB" dirty="0">
                <a:latin typeface="Atkinson Hyperlegible" pitchFamily="2" charset="0"/>
              </a:rPr>
              <a:t>Augmented Reality is a typically visual technology that layers additional, computer-generated information over a user’s field of view. </a:t>
            </a:r>
          </a:p>
          <a:p>
            <a:r>
              <a:rPr lang="en-US" dirty="0">
                <a:latin typeface="Atkinson Hyperlegible" pitchFamily="2" charset="0"/>
              </a:rPr>
              <a:t>Audio augmented reality (Audio AR) instead uses sound to communicate this information to</a:t>
            </a:r>
            <a:br>
              <a:rPr lang="en-US" dirty="0">
                <a:latin typeface="Atkinson Hyperlegible" pitchFamily="2" charset="0"/>
              </a:rPr>
            </a:br>
            <a:r>
              <a:rPr lang="en-US" dirty="0">
                <a:latin typeface="Atkinson Hyperlegible" pitchFamily="2" charset="0"/>
              </a:rPr>
              <a:t>the user, thereby freeing up their field of view. </a:t>
            </a:r>
          </a:p>
          <a:p>
            <a:r>
              <a:rPr lang="en-US" dirty="0">
                <a:latin typeface="Atkinson Hyperlegible" pitchFamily="2" charset="0"/>
              </a:rPr>
              <a:t>This project aimed to explore a new application of audio-augmented reality for use on standard hardware in a general, everyday usage context.</a:t>
            </a:r>
            <a:endParaRPr lang="en-GB" dirty="0">
              <a:latin typeface="Atkinson Hyperlegible" pitchFamily="2" charset="0"/>
            </a:endParaRPr>
          </a:p>
        </p:txBody>
      </p:sp>
      <p:sp>
        <p:nvSpPr>
          <p:cNvPr id="6" name="Rectangle 5">
            <a:extLst>
              <a:ext uri="{FF2B5EF4-FFF2-40B4-BE49-F238E27FC236}">
                <a16:creationId xmlns:a16="http://schemas.microsoft.com/office/drawing/2014/main" id="{6055288D-EC48-5929-6502-9CCDA5F293B2}"/>
              </a:ext>
            </a:extLst>
          </p:cNvPr>
          <p:cNvSpPr/>
          <p:nvPr/>
        </p:nvSpPr>
        <p:spPr>
          <a:xfrm>
            <a:off x="0" y="0"/>
            <a:ext cx="12192000" cy="6858000"/>
          </a:xfrm>
          <a:prstGeom prst="rect">
            <a:avLst/>
          </a:prstGeom>
          <a:noFill/>
          <a:ln w="76200">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73285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4CD28-43B7-5284-A57C-F24663423577}"/>
              </a:ext>
            </a:extLst>
          </p:cNvPr>
          <p:cNvSpPr txBox="1"/>
          <p:nvPr/>
        </p:nvSpPr>
        <p:spPr>
          <a:xfrm rot="5400000">
            <a:off x="6089502" y="539365"/>
            <a:ext cx="6452558" cy="5080493"/>
          </a:xfrm>
          <a:prstGeom prst="rect">
            <a:avLst/>
          </a:prstGeom>
          <a:noFill/>
          <a:ln>
            <a:noFill/>
          </a:ln>
        </p:spPr>
        <p:txBody>
          <a:bodyPr wrap="square" rtlCol="0">
            <a:spAutoFit/>
          </a:bodyPr>
          <a:lstStyle/>
          <a:p>
            <a:pPr>
              <a:lnSpc>
                <a:spcPts val="9500"/>
              </a:lnSpc>
            </a:pPr>
            <a:r>
              <a:rPr lang="en-GB" sz="13800" dirty="0">
                <a:ln>
                  <a:solidFill>
                    <a:srgbClr val="009999">
                      <a:alpha val="18000"/>
                    </a:srgbClr>
                  </a:solidFill>
                </a:ln>
                <a:solidFill>
                  <a:srgbClr val="EBFFFF">
                    <a:alpha val="24000"/>
                  </a:srgbClr>
                </a:solidFill>
                <a:effectLst>
                  <a:outerShdw dist="101600" dir="18900000" algn="bl" rotWithShape="0">
                    <a:srgbClr val="CC0066">
                      <a:alpha val="9000"/>
                    </a:srgbClr>
                  </a:outerShdw>
                </a:effectLst>
                <a:latin typeface="Unbounded Black" pitchFamily="2" charset="0"/>
              </a:rPr>
              <a:t>Project Overview</a:t>
            </a:r>
          </a:p>
        </p:txBody>
      </p:sp>
      <p:pic>
        <p:nvPicPr>
          <p:cNvPr id="5" name="Graphic 4" descr="Headphones with solid fill">
            <a:extLst>
              <a:ext uri="{FF2B5EF4-FFF2-40B4-BE49-F238E27FC236}">
                <a16:creationId xmlns:a16="http://schemas.microsoft.com/office/drawing/2014/main" id="{08876A42-6BFA-C333-7EB7-0169C56111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2239" y="3241834"/>
            <a:ext cx="3727371" cy="3456209"/>
          </a:xfrm>
          <a:prstGeom prst="rect">
            <a:avLst/>
          </a:prstGeom>
          <a:effectLst>
            <a:outerShdw dist="101600" dir="18900000" algn="bl" rotWithShape="0">
              <a:srgbClr val="009999">
                <a:alpha val="26000"/>
              </a:srgbClr>
            </a:outerShdw>
          </a:effectLst>
        </p:spPr>
      </p:pic>
      <p:sp>
        <p:nvSpPr>
          <p:cNvPr id="2" name="Title 1">
            <a:extLst>
              <a:ext uri="{FF2B5EF4-FFF2-40B4-BE49-F238E27FC236}">
                <a16:creationId xmlns:a16="http://schemas.microsoft.com/office/drawing/2014/main" id="{72E0F394-4B0B-5E23-8C02-143B4A7477B1}"/>
              </a:ext>
            </a:extLst>
          </p:cNvPr>
          <p:cNvSpPr>
            <a:spLocks noGrp="1"/>
          </p:cNvSpPr>
          <p:nvPr>
            <p:ph type="title"/>
          </p:nvPr>
        </p:nvSpPr>
        <p:spPr>
          <a:xfrm>
            <a:off x="838200" y="365125"/>
            <a:ext cx="10515600" cy="1574511"/>
          </a:xfrm>
        </p:spPr>
        <p:txBody>
          <a:bodyPr/>
          <a:lstStyle/>
          <a:p>
            <a:r>
              <a:rPr lang="en-GB" b="1" dirty="0">
                <a:latin typeface="Unbounded Black" pitchFamily="2" charset="0"/>
              </a:rPr>
              <a:t>PROJECT OVERVIEW</a:t>
            </a:r>
          </a:p>
        </p:txBody>
      </p:sp>
      <p:sp>
        <p:nvSpPr>
          <p:cNvPr id="3" name="Content Placeholder 2">
            <a:extLst>
              <a:ext uri="{FF2B5EF4-FFF2-40B4-BE49-F238E27FC236}">
                <a16:creationId xmlns:a16="http://schemas.microsoft.com/office/drawing/2014/main" id="{710BC08D-9CDD-089A-FC9D-45B928B78529}"/>
              </a:ext>
            </a:extLst>
          </p:cNvPr>
          <p:cNvSpPr>
            <a:spLocks noGrp="1"/>
          </p:cNvSpPr>
          <p:nvPr>
            <p:ph idx="1"/>
          </p:nvPr>
        </p:nvSpPr>
        <p:spPr/>
        <p:txBody>
          <a:bodyPr>
            <a:normAutofit fontScale="85000" lnSpcReduction="20000"/>
          </a:bodyPr>
          <a:lstStyle/>
          <a:p>
            <a:r>
              <a:rPr lang="en-GB" dirty="0">
                <a:latin typeface="Atkinson Hyperlegible" pitchFamily="2" charset="0"/>
              </a:rPr>
              <a:t>The final product is an app for Android devices named </a:t>
            </a:r>
            <a:r>
              <a:rPr lang="en-GB" i="1" dirty="0">
                <a:latin typeface="Atkinson Hyperlegible" pitchFamily="2" charset="0"/>
              </a:rPr>
              <a:t>Look At The Sky. </a:t>
            </a:r>
            <a:r>
              <a:rPr lang="en-GB" dirty="0">
                <a:latin typeface="Atkinson Hyperlegible" pitchFamily="2" charset="0"/>
              </a:rPr>
              <a:t>This is an audio augmented reality weather app that plays a 3D sound effect to represent the current or forecast weather.</a:t>
            </a:r>
          </a:p>
          <a:p>
            <a:r>
              <a:rPr lang="en-GB" dirty="0">
                <a:latin typeface="Atkinson Hyperlegible" pitchFamily="2" charset="0"/>
              </a:rPr>
              <a:t>The app utilises head gesture control as its main interaction method in order to free up as much of the user’s visual attention as possible.</a:t>
            </a:r>
          </a:p>
          <a:p>
            <a:r>
              <a:rPr lang="en-GB" dirty="0">
                <a:latin typeface="Atkinson Hyperlegible" pitchFamily="2" charset="0"/>
              </a:rPr>
              <a:t>The app runs on the Bose AR platform and was tested using the Bose Frames and NC700 Headphones.</a:t>
            </a:r>
          </a:p>
          <a:p>
            <a:r>
              <a:rPr lang="en-GB" dirty="0">
                <a:latin typeface="Atkinson Hyperlegible" pitchFamily="2" charset="0"/>
              </a:rPr>
              <a:t>The user can perform a </a:t>
            </a:r>
            <a:r>
              <a:rPr lang="en-GB" b="1" dirty="0">
                <a:latin typeface="Atkinson Hyperlegible" pitchFamily="2" charset="0"/>
              </a:rPr>
              <a:t>Look Up </a:t>
            </a:r>
            <a:r>
              <a:rPr lang="en-GB" dirty="0">
                <a:latin typeface="Atkinson Hyperlegible" pitchFamily="2" charset="0"/>
              </a:rPr>
              <a:t>gesture to hear an immersive 3D sound effect representing the current weather. This effect plays for as long as the user remains looking up.</a:t>
            </a:r>
          </a:p>
          <a:p>
            <a:r>
              <a:rPr lang="en-GB" dirty="0">
                <a:latin typeface="Atkinson Hyperlegible" pitchFamily="2" charset="0"/>
              </a:rPr>
              <a:t>The user can perform an </a:t>
            </a:r>
            <a:r>
              <a:rPr lang="en-GB" b="1" dirty="0">
                <a:latin typeface="Atkinson Hyperlegible" pitchFamily="2" charset="0"/>
              </a:rPr>
              <a:t>input </a:t>
            </a:r>
            <a:r>
              <a:rPr lang="en-GB" dirty="0">
                <a:latin typeface="Atkinson Hyperlegible" pitchFamily="2" charset="0"/>
              </a:rPr>
              <a:t>gesture to toggle the forecast mode, where the current and forecast weather are represented as sounds positioned in a ring around the user’s head. Each position represents one hour of time.</a:t>
            </a:r>
          </a:p>
        </p:txBody>
      </p:sp>
      <p:sp>
        <p:nvSpPr>
          <p:cNvPr id="6" name="Rectangle 5">
            <a:extLst>
              <a:ext uri="{FF2B5EF4-FFF2-40B4-BE49-F238E27FC236}">
                <a16:creationId xmlns:a16="http://schemas.microsoft.com/office/drawing/2014/main" id="{6055288D-EC48-5929-6502-9CCDA5F293B2}"/>
              </a:ext>
            </a:extLst>
          </p:cNvPr>
          <p:cNvSpPr/>
          <p:nvPr/>
        </p:nvSpPr>
        <p:spPr>
          <a:xfrm>
            <a:off x="0" y="0"/>
            <a:ext cx="12192000" cy="6858000"/>
          </a:xfrm>
          <a:prstGeom prst="rect">
            <a:avLst/>
          </a:prstGeom>
          <a:noFill/>
          <a:ln w="76200">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21336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4CD28-43B7-5284-A57C-F24663423577}"/>
              </a:ext>
            </a:extLst>
          </p:cNvPr>
          <p:cNvSpPr txBox="1"/>
          <p:nvPr/>
        </p:nvSpPr>
        <p:spPr>
          <a:xfrm rot="5400000">
            <a:off x="6089502" y="539365"/>
            <a:ext cx="6452558" cy="5080493"/>
          </a:xfrm>
          <a:prstGeom prst="rect">
            <a:avLst/>
          </a:prstGeom>
          <a:noFill/>
          <a:ln>
            <a:noFill/>
          </a:ln>
        </p:spPr>
        <p:txBody>
          <a:bodyPr wrap="square" rtlCol="0">
            <a:spAutoFit/>
          </a:bodyPr>
          <a:lstStyle/>
          <a:p>
            <a:pPr>
              <a:lnSpc>
                <a:spcPts val="9500"/>
              </a:lnSpc>
            </a:pPr>
            <a:r>
              <a:rPr lang="en-GB" sz="13800" dirty="0">
                <a:ln>
                  <a:solidFill>
                    <a:srgbClr val="009999">
                      <a:alpha val="18000"/>
                    </a:srgbClr>
                  </a:solidFill>
                </a:ln>
                <a:solidFill>
                  <a:srgbClr val="EBFFFF">
                    <a:alpha val="24000"/>
                  </a:srgbClr>
                </a:solidFill>
                <a:effectLst>
                  <a:outerShdw dist="101600" dir="18900000" algn="bl" rotWithShape="0">
                    <a:srgbClr val="CC0066">
                      <a:alpha val="9000"/>
                    </a:srgbClr>
                  </a:outerShdw>
                </a:effectLst>
                <a:latin typeface="Unbounded Black" pitchFamily="2" charset="0"/>
              </a:rPr>
              <a:t>Project Overview</a:t>
            </a:r>
          </a:p>
        </p:txBody>
      </p:sp>
      <p:pic>
        <p:nvPicPr>
          <p:cNvPr id="5" name="Graphic 4" descr="Headphones with solid fill">
            <a:extLst>
              <a:ext uri="{FF2B5EF4-FFF2-40B4-BE49-F238E27FC236}">
                <a16:creationId xmlns:a16="http://schemas.microsoft.com/office/drawing/2014/main" id="{08876A42-6BFA-C333-7EB7-0169C56111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2239" y="3241834"/>
            <a:ext cx="3727371" cy="3456209"/>
          </a:xfrm>
          <a:prstGeom prst="rect">
            <a:avLst/>
          </a:prstGeom>
          <a:effectLst>
            <a:outerShdw dist="101600" dir="18900000" algn="bl" rotWithShape="0">
              <a:srgbClr val="009999">
                <a:alpha val="26000"/>
              </a:srgbClr>
            </a:outerShdw>
          </a:effectLst>
        </p:spPr>
      </p:pic>
      <p:sp>
        <p:nvSpPr>
          <p:cNvPr id="2" name="Title 1">
            <a:extLst>
              <a:ext uri="{FF2B5EF4-FFF2-40B4-BE49-F238E27FC236}">
                <a16:creationId xmlns:a16="http://schemas.microsoft.com/office/drawing/2014/main" id="{72E0F394-4B0B-5E23-8C02-143B4A7477B1}"/>
              </a:ext>
            </a:extLst>
          </p:cNvPr>
          <p:cNvSpPr>
            <a:spLocks noGrp="1"/>
          </p:cNvSpPr>
          <p:nvPr>
            <p:ph type="title"/>
          </p:nvPr>
        </p:nvSpPr>
        <p:spPr>
          <a:xfrm>
            <a:off x="838200" y="365125"/>
            <a:ext cx="10515600" cy="1574511"/>
          </a:xfrm>
        </p:spPr>
        <p:txBody>
          <a:bodyPr/>
          <a:lstStyle/>
          <a:p>
            <a:r>
              <a:rPr lang="en-GB" b="1" dirty="0">
                <a:latin typeface="Unbounded Black" pitchFamily="2" charset="0"/>
              </a:rPr>
              <a:t>PROJECT OVERVIEW</a:t>
            </a:r>
          </a:p>
        </p:txBody>
      </p:sp>
      <p:sp>
        <p:nvSpPr>
          <p:cNvPr id="6" name="Rectangle 5">
            <a:extLst>
              <a:ext uri="{FF2B5EF4-FFF2-40B4-BE49-F238E27FC236}">
                <a16:creationId xmlns:a16="http://schemas.microsoft.com/office/drawing/2014/main" id="{6055288D-EC48-5929-6502-9CCDA5F293B2}"/>
              </a:ext>
            </a:extLst>
          </p:cNvPr>
          <p:cNvSpPr/>
          <p:nvPr/>
        </p:nvSpPr>
        <p:spPr>
          <a:xfrm>
            <a:off x="0" y="0"/>
            <a:ext cx="12192000" cy="6858000"/>
          </a:xfrm>
          <a:prstGeom prst="rect">
            <a:avLst/>
          </a:prstGeom>
          <a:noFill/>
          <a:ln w="76200">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a:extLst>
              <a:ext uri="{FF2B5EF4-FFF2-40B4-BE49-F238E27FC236}">
                <a16:creationId xmlns:a16="http://schemas.microsoft.com/office/drawing/2014/main" id="{E46ED7B6-8BEC-BB1F-3FF1-7F7B9B9A4A1F}"/>
              </a:ext>
            </a:extLst>
          </p:cNvPr>
          <p:cNvSpPr>
            <a:spLocks noGrp="1"/>
          </p:cNvSpPr>
          <p:nvPr>
            <p:ph idx="1"/>
          </p:nvPr>
        </p:nvSpPr>
        <p:spPr/>
        <p:txBody>
          <a:bodyPr/>
          <a:lstStyle/>
          <a:p>
            <a:r>
              <a:rPr lang="en-GB" dirty="0"/>
              <a:t>Illustration of the</a:t>
            </a:r>
            <a:r>
              <a:rPr lang="en-GB" b="1" dirty="0"/>
              <a:t> current weather </a:t>
            </a:r>
            <a:r>
              <a:rPr lang="en-GB" dirty="0"/>
              <a:t>function:</a:t>
            </a:r>
          </a:p>
        </p:txBody>
      </p:sp>
      <p:pic>
        <p:nvPicPr>
          <p:cNvPr id="16" name="Picture 15" descr="Diagram&#10;&#10;Description automatically generated">
            <a:extLst>
              <a:ext uri="{FF2B5EF4-FFF2-40B4-BE49-F238E27FC236}">
                <a16:creationId xmlns:a16="http://schemas.microsoft.com/office/drawing/2014/main" id="{CCAF7246-7D58-AEAB-AF74-F46AC97ADA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4143" y="2345023"/>
            <a:ext cx="6210838" cy="4107536"/>
          </a:xfrm>
          <a:prstGeom prst="rect">
            <a:avLst/>
          </a:prstGeom>
        </p:spPr>
      </p:pic>
    </p:spTree>
    <p:extLst>
      <p:ext uri="{BB962C8B-B14F-4D97-AF65-F5344CB8AC3E}">
        <p14:creationId xmlns:p14="http://schemas.microsoft.com/office/powerpoint/2010/main" val="377145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4CD28-43B7-5284-A57C-F24663423577}"/>
              </a:ext>
            </a:extLst>
          </p:cNvPr>
          <p:cNvSpPr txBox="1"/>
          <p:nvPr/>
        </p:nvSpPr>
        <p:spPr>
          <a:xfrm rot="5400000">
            <a:off x="6089502" y="539365"/>
            <a:ext cx="6452558" cy="5080493"/>
          </a:xfrm>
          <a:prstGeom prst="rect">
            <a:avLst/>
          </a:prstGeom>
          <a:noFill/>
          <a:ln>
            <a:noFill/>
          </a:ln>
        </p:spPr>
        <p:txBody>
          <a:bodyPr wrap="square" rtlCol="0">
            <a:spAutoFit/>
          </a:bodyPr>
          <a:lstStyle/>
          <a:p>
            <a:pPr>
              <a:lnSpc>
                <a:spcPts val="9500"/>
              </a:lnSpc>
            </a:pPr>
            <a:r>
              <a:rPr lang="en-GB" sz="13800" dirty="0">
                <a:ln>
                  <a:solidFill>
                    <a:srgbClr val="009999">
                      <a:alpha val="18000"/>
                    </a:srgbClr>
                  </a:solidFill>
                </a:ln>
                <a:solidFill>
                  <a:srgbClr val="EBFFFF">
                    <a:alpha val="24000"/>
                  </a:srgbClr>
                </a:solidFill>
                <a:effectLst>
                  <a:outerShdw dist="101600" dir="18900000" algn="bl" rotWithShape="0">
                    <a:srgbClr val="CC0066">
                      <a:alpha val="9000"/>
                    </a:srgbClr>
                  </a:outerShdw>
                </a:effectLst>
                <a:latin typeface="Unbounded Black" pitchFamily="2" charset="0"/>
              </a:rPr>
              <a:t>Project Overview</a:t>
            </a:r>
          </a:p>
        </p:txBody>
      </p:sp>
      <p:pic>
        <p:nvPicPr>
          <p:cNvPr id="5" name="Graphic 4" descr="Headphones with solid fill">
            <a:extLst>
              <a:ext uri="{FF2B5EF4-FFF2-40B4-BE49-F238E27FC236}">
                <a16:creationId xmlns:a16="http://schemas.microsoft.com/office/drawing/2014/main" id="{08876A42-6BFA-C333-7EB7-0169C56111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2239" y="3241834"/>
            <a:ext cx="3727371" cy="3456209"/>
          </a:xfrm>
          <a:prstGeom prst="rect">
            <a:avLst/>
          </a:prstGeom>
          <a:effectLst>
            <a:outerShdw dist="101600" dir="18900000" algn="bl" rotWithShape="0">
              <a:srgbClr val="009999">
                <a:alpha val="26000"/>
              </a:srgbClr>
            </a:outerShdw>
          </a:effectLst>
        </p:spPr>
      </p:pic>
      <p:sp>
        <p:nvSpPr>
          <p:cNvPr id="2" name="Title 1">
            <a:extLst>
              <a:ext uri="{FF2B5EF4-FFF2-40B4-BE49-F238E27FC236}">
                <a16:creationId xmlns:a16="http://schemas.microsoft.com/office/drawing/2014/main" id="{72E0F394-4B0B-5E23-8C02-143B4A7477B1}"/>
              </a:ext>
            </a:extLst>
          </p:cNvPr>
          <p:cNvSpPr>
            <a:spLocks noGrp="1"/>
          </p:cNvSpPr>
          <p:nvPr>
            <p:ph type="title"/>
          </p:nvPr>
        </p:nvSpPr>
        <p:spPr>
          <a:xfrm>
            <a:off x="838200" y="365125"/>
            <a:ext cx="10515600" cy="1574511"/>
          </a:xfrm>
        </p:spPr>
        <p:txBody>
          <a:bodyPr/>
          <a:lstStyle/>
          <a:p>
            <a:r>
              <a:rPr lang="en-GB" b="1" dirty="0">
                <a:latin typeface="Unbounded Black" pitchFamily="2" charset="0"/>
              </a:rPr>
              <a:t>PROJECT OVERVIEW</a:t>
            </a:r>
          </a:p>
        </p:txBody>
      </p:sp>
      <p:sp>
        <p:nvSpPr>
          <p:cNvPr id="6" name="Rectangle 5">
            <a:extLst>
              <a:ext uri="{FF2B5EF4-FFF2-40B4-BE49-F238E27FC236}">
                <a16:creationId xmlns:a16="http://schemas.microsoft.com/office/drawing/2014/main" id="{6055288D-EC48-5929-6502-9CCDA5F293B2}"/>
              </a:ext>
            </a:extLst>
          </p:cNvPr>
          <p:cNvSpPr/>
          <p:nvPr/>
        </p:nvSpPr>
        <p:spPr>
          <a:xfrm>
            <a:off x="0" y="0"/>
            <a:ext cx="12192000" cy="6858000"/>
          </a:xfrm>
          <a:prstGeom prst="rect">
            <a:avLst/>
          </a:prstGeom>
          <a:noFill/>
          <a:ln w="76200">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a:extLst>
              <a:ext uri="{FF2B5EF4-FFF2-40B4-BE49-F238E27FC236}">
                <a16:creationId xmlns:a16="http://schemas.microsoft.com/office/drawing/2014/main" id="{E46ED7B6-8BEC-BB1F-3FF1-7F7B9B9A4A1F}"/>
              </a:ext>
            </a:extLst>
          </p:cNvPr>
          <p:cNvSpPr>
            <a:spLocks noGrp="1"/>
          </p:cNvSpPr>
          <p:nvPr>
            <p:ph idx="1"/>
          </p:nvPr>
        </p:nvSpPr>
        <p:spPr/>
        <p:txBody>
          <a:bodyPr/>
          <a:lstStyle/>
          <a:p>
            <a:r>
              <a:rPr lang="en-GB" dirty="0"/>
              <a:t>Illustration of the</a:t>
            </a:r>
            <a:r>
              <a:rPr lang="en-GB" b="1" dirty="0"/>
              <a:t> forecast </a:t>
            </a:r>
            <a:r>
              <a:rPr lang="en-GB" dirty="0"/>
              <a:t>function:</a:t>
            </a:r>
          </a:p>
        </p:txBody>
      </p:sp>
      <p:pic>
        <p:nvPicPr>
          <p:cNvPr id="4" name="Picture 3" descr="Diagram&#10;&#10;Description automatically generated">
            <a:extLst>
              <a:ext uri="{FF2B5EF4-FFF2-40B4-BE49-F238E27FC236}">
                <a16:creationId xmlns:a16="http://schemas.microsoft.com/office/drawing/2014/main" id="{03EBE49E-8DCF-2577-314B-5F0CAE66BF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3778" y="2587009"/>
            <a:ext cx="7140559" cy="3718882"/>
          </a:xfrm>
          <a:prstGeom prst="rect">
            <a:avLst/>
          </a:prstGeom>
        </p:spPr>
      </p:pic>
    </p:spTree>
    <p:extLst>
      <p:ext uri="{BB962C8B-B14F-4D97-AF65-F5344CB8AC3E}">
        <p14:creationId xmlns:p14="http://schemas.microsoft.com/office/powerpoint/2010/main" val="2050253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BBF7529-685A-7BA4-63F0-4240458FD5C8}"/>
              </a:ext>
            </a:extLst>
          </p:cNvPr>
          <p:cNvSpPr txBox="1"/>
          <p:nvPr/>
        </p:nvSpPr>
        <p:spPr>
          <a:xfrm rot="5400000">
            <a:off x="6089502" y="539365"/>
            <a:ext cx="6452558" cy="5080493"/>
          </a:xfrm>
          <a:prstGeom prst="rect">
            <a:avLst/>
          </a:prstGeom>
          <a:noFill/>
          <a:ln>
            <a:noFill/>
          </a:ln>
        </p:spPr>
        <p:txBody>
          <a:bodyPr wrap="square" rtlCol="0">
            <a:spAutoFit/>
          </a:bodyPr>
          <a:lstStyle/>
          <a:p>
            <a:pPr>
              <a:lnSpc>
                <a:spcPts val="9500"/>
              </a:lnSpc>
            </a:pPr>
            <a:r>
              <a:rPr lang="en-GB" sz="13800" dirty="0">
                <a:ln>
                  <a:solidFill>
                    <a:srgbClr val="009999">
                      <a:alpha val="18000"/>
                    </a:srgbClr>
                  </a:solidFill>
                </a:ln>
                <a:solidFill>
                  <a:srgbClr val="EBFFFF">
                    <a:alpha val="24000"/>
                  </a:srgbClr>
                </a:solidFill>
                <a:effectLst>
                  <a:outerShdw dist="101600" dir="18900000" algn="bl" rotWithShape="0">
                    <a:srgbClr val="CC0066">
                      <a:alpha val="9000"/>
                    </a:srgbClr>
                  </a:outerShdw>
                </a:effectLst>
                <a:latin typeface="Unbounded Black" pitchFamily="2" charset="0"/>
              </a:rPr>
              <a:t>Project Overview</a:t>
            </a:r>
          </a:p>
        </p:txBody>
      </p:sp>
      <p:pic>
        <p:nvPicPr>
          <p:cNvPr id="5" name="Graphic 4" descr="Headphones with solid fill">
            <a:extLst>
              <a:ext uri="{FF2B5EF4-FFF2-40B4-BE49-F238E27FC236}">
                <a16:creationId xmlns:a16="http://schemas.microsoft.com/office/drawing/2014/main" id="{08876A42-6BFA-C333-7EB7-0169C56111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2239" y="3241834"/>
            <a:ext cx="3727371" cy="3456209"/>
          </a:xfrm>
          <a:prstGeom prst="rect">
            <a:avLst/>
          </a:prstGeom>
          <a:effectLst>
            <a:outerShdw dist="101600" dir="18900000" algn="bl" rotWithShape="0">
              <a:srgbClr val="009999">
                <a:alpha val="26000"/>
              </a:srgbClr>
            </a:outerShdw>
          </a:effectLst>
        </p:spPr>
      </p:pic>
      <p:sp>
        <p:nvSpPr>
          <p:cNvPr id="3" name="Content Placeholder 2">
            <a:extLst>
              <a:ext uri="{FF2B5EF4-FFF2-40B4-BE49-F238E27FC236}">
                <a16:creationId xmlns:a16="http://schemas.microsoft.com/office/drawing/2014/main" id="{710BC08D-9CDD-089A-FC9D-45B928B78529}"/>
              </a:ext>
            </a:extLst>
          </p:cNvPr>
          <p:cNvSpPr>
            <a:spLocks noGrp="1"/>
          </p:cNvSpPr>
          <p:nvPr>
            <p:ph idx="1"/>
          </p:nvPr>
        </p:nvSpPr>
        <p:spPr/>
        <p:txBody>
          <a:bodyPr/>
          <a:lstStyle/>
          <a:p>
            <a:r>
              <a:rPr lang="en-GB" dirty="0">
                <a:latin typeface="Atkinson Hyperlegible" pitchFamily="2" charset="0"/>
              </a:rPr>
              <a:t>Eight weather conditions are included in the final design:</a:t>
            </a:r>
          </a:p>
          <a:p>
            <a:pPr lvl="1"/>
            <a:r>
              <a:rPr lang="en-GB" dirty="0">
                <a:latin typeface="Atkinson Hyperlegible" pitchFamily="2" charset="0"/>
              </a:rPr>
              <a:t>Clear Sky</a:t>
            </a:r>
          </a:p>
          <a:p>
            <a:pPr lvl="1"/>
            <a:r>
              <a:rPr lang="en-GB" dirty="0">
                <a:latin typeface="Atkinson Hyperlegible" pitchFamily="2" charset="0"/>
              </a:rPr>
              <a:t>Wind</a:t>
            </a:r>
          </a:p>
          <a:p>
            <a:pPr lvl="1"/>
            <a:r>
              <a:rPr lang="en-GB" dirty="0">
                <a:latin typeface="Atkinson Hyperlegible" pitchFamily="2" charset="0"/>
              </a:rPr>
              <a:t>Thunder</a:t>
            </a:r>
          </a:p>
          <a:p>
            <a:pPr lvl="1"/>
            <a:r>
              <a:rPr lang="en-GB" dirty="0">
                <a:latin typeface="Atkinson Hyperlegible" pitchFamily="2" charset="0"/>
              </a:rPr>
              <a:t>Snow</a:t>
            </a:r>
          </a:p>
          <a:p>
            <a:pPr lvl="1"/>
            <a:r>
              <a:rPr lang="en-GB" dirty="0">
                <a:latin typeface="Atkinson Hyperlegible" pitchFamily="2" charset="0"/>
              </a:rPr>
              <a:t>Rain</a:t>
            </a:r>
          </a:p>
          <a:p>
            <a:pPr lvl="1"/>
            <a:r>
              <a:rPr lang="en-GB" dirty="0">
                <a:latin typeface="Atkinson Hyperlegible" pitchFamily="2" charset="0"/>
              </a:rPr>
              <a:t>Blizzard</a:t>
            </a:r>
          </a:p>
          <a:p>
            <a:pPr lvl="1"/>
            <a:r>
              <a:rPr lang="en-GB" dirty="0">
                <a:latin typeface="Atkinson Hyperlegible" pitchFamily="2" charset="0"/>
              </a:rPr>
              <a:t>Cloudy</a:t>
            </a:r>
          </a:p>
          <a:p>
            <a:pPr lvl="1"/>
            <a:r>
              <a:rPr lang="en-GB" dirty="0">
                <a:latin typeface="Atkinson Hyperlegible" pitchFamily="2" charset="0"/>
              </a:rPr>
              <a:t>Heavy Rain</a:t>
            </a:r>
          </a:p>
          <a:p>
            <a:pPr lvl="1"/>
            <a:endParaRPr lang="en-GB" dirty="0">
              <a:latin typeface="Atkinson Hyperlegible" pitchFamily="2" charset="0"/>
            </a:endParaRPr>
          </a:p>
        </p:txBody>
      </p:sp>
      <p:sp>
        <p:nvSpPr>
          <p:cNvPr id="6" name="Rectangle 5">
            <a:extLst>
              <a:ext uri="{FF2B5EF4-FFF2-40B4-BE49-F238E27FC236}">
                <a16:creationId xmlns:a16="http://schemas.microsoft.com/office/drawing/2014/main" id="{6055288D-EC48-5929-6502-9CCDA5F293B2}"/>
              </a:ext>
            </a:extLst>
          </p:cNvPr>
          <p:cNvSpPr/>
          <p:nvPr/>
        </p:nvSpPr>
        <p:spPr>
          <a:xfrm>
            <a:off x="0" y="0"/>
            <a:ext cx="12192000" cy="6858000"/>
          </a:xfrm>
          <a:prstGeom prst="rect">
            <a:avLst/>
          </a:prstGeom>
          <a:noFill/>
          <a:ln w="76200">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screenshot of a video game&#10;&#10;Description automatically generated with medium confidence">
            <a:extLst>
              <a:ext uri="{FF2B5EF4-FFF2-40B4-BE49-F238E27FC236}">
                <a16:creationId xmlns:a16="http://schemas.microsoft.com/office/drawing/2014/main" id="{C37A9BD4-8F05-BB62-B2DC-E974D6F094C7}"/>
              </a:ext>
            </a:extLst>
          </p:cNvPr>
          <p:cNvPicPr>
            <a:picLocks noChangeAspect="1"/>
          </p:cNvPicPr>
          <p:nvPr/>
        </p:nvPicPr>
        <p:blipFill rotWithShape="1">
          <a:blip r:embed="rId4">
            <a:extLst>
              <a:ext uri="{28A0092B-C50C-407E-A947-70E740481C1C}">
                <a14:useLocalDpi xmlns:a14="http://schemas.microsoft.com/office/drawing/2010/main" val="0"/>
              </a:ext>
            </a:extLst>
          </a:blip>
          <a:srcRect b="55683"/>
          <a:stretch/>
        </p:blipFill>
        <p:spPr>
          <a:xfrm>
            <a:off x="7411289" y="2789000"/>
            <a:ext cx="2768041" cy="2723074"/>
          </a:xfrm>
          <a:prstGeom prst="rect">
            <a:avLst/>
          </a:prstGeom>
        </p:spPr>
      </p:pic>
      <p:sp>
        <p:nvSpPr>
          <p:cNvPr id="12" name="Title 1">
            <a:extLst>
              <a:ext uri="{FF2B5EF4-FFF2-40B4-BE49-F238E27FC236}">
                <a16:creationId xmlns:a16="http://schemas.microsoft.com/office/drawing/2014/main" id="{CB5E2848-0FB3-CD28-A52F-8229C433971D}"/>
              </a:ext>
            </a:extLst>
          </p:cNvPr>
          <p:cNvSpPr txBox="1">
            <a:spLocks/>
          </p:cNvSpPr>
          <p:nvPr/>
        </p:nvSpPr>
        <p:spPr>
          <a:xfrm>
            <a:off x="838200" y="365125"/>
            <a:ext cx="10515600" cy="1574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a:latin typeface="Unbounded Black" pitchFamily="2" charset="0"/>
              </a:rPr>
              <a:t>PROJECT OVERVIEW</a:t>
            </a:r>
            <a:endParaRPr lang="en-GB" b="1" dirty="0">
              <a:latin typeface="Unbounded Black" pitchFamily="2" charset="0"/>
            </a:endParaRPr>
          </a:p>
        </p:txBody>
      </p:sp>
    </p:spTree>
    <p:extLst>
      <p:ext uri="{BB962C8B-B14F-4D97-AF65-F5344CB8AC3E}">
        <p14:creationId xmlns:p14="http://schemas.microsoft.com/office/powerpoint/2010/main" val="161508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4CD28-43B7-5284-A57C-F24663423577}"/>
              </a:ext>
            </a:extLst>
          </p:cNvPr>
          <p:cNvSpPr txBox="1"/>
          <p:nvPr/>
        </p:nvSpPr>
        <p:spPr>
          <a:xfrm rot="5400000">
            <a:off x="6615515" y="1176215"/>
            <a:ext cx="6452558" cy="3862211"/>
          </a:xfrm>
          <a:prstGeom prst="rect">
            <a:avLst/>
          </a:prstGeom>
          <a:noFill/>
          <a:ln>
            <a:noFill/>
          </a:ln>
        </p:spPr>
        <p:txBody>
          <a:bodyPr wrap="square" rtlCol="0">
            <a:spAutoFit/>
          </a:bodyPr>
          <a:lstStyle/>
          <a:p>
            <a:pPr>
              <a:lnSpc>
                <a:spcPts val="9500"/>
              </a:lnSpc>
            </a:pPr>
            <a:r>
              <a:rPr lang="en-GB" sz="13800" dirty="0">
                <a:ln>
                  <a:solidFill>
                    <a:srgbClr val="009999">
                      <a:alpha val="18000"/>
                    </a:srgbClr>
                  </a:solidFill>
                </a:ln>
                <a:solidFill>
                  <a:srgbClr val="EBFFFF">
                    <a:alpha val="24000"/>
                  </a:srgbClr>
                </a:solidFill>
                <a:effectLst>
                  <a:outerShdw dist="101600" dir="18900000" algn="bl" rotWithShape="0">
                    <a:srgbClr val="CC0066">
                      <a:alpha val="9000"/>
                    </a:srgbClr>
                  </a:outerShdw>
                </a:effectLst>
                <a:latin typeface="Unbounded Black" pitchFamily="2" charset="0"/>
              </a:rPr>
              <a:t>Evaluation</a:t>
            </a:r>
          </a:p>
        </p:txBody>
      </p:sp>
      <p:pic>
        <p:nvPicPr>
          <p:cNvPr id="5" name="Graphic 4" descr="Headphones with solid fill">
            <a:extLst>
              <a:ext uri="{FF2B5EF4-FFF2-40B4-BE49-F238E27FC236}">
                <a16:creationId xmlns:a16="http://schemas.microsoft.com/office/drawing/2014/main" id="{08876A42-6BFA-C333-7EB7-0169C56111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2239" y="3241834"/>
            <a:ext cx="3727371" cy="3456209"/>
          </a:xfrm>
          <a:prstGeom prst="rect">
            <a:avLst/>
          </a:prstGeom>
          <a:effectLst>
            <a:outerShdw dist="101600" dir="18900000" algn="bl" rotWithShape="0">
              <a:srgbClr val="009999">
                <a:alpha val="26000"/>
              </a:srgbClr>
            </a:outerShdw>
          </a:effectLst>
        </p:spPr>
      </p:pic>
      <p:sp>
        <p:nvSpPr>
          <p:cNvPr id="2" name="Title 1">
            <a:extLst>
              <a:ext uri="{FF2B5EF4-FFF2-40B4-BE49-F238E27FC236}">
                <a16:creationId xmlns:a16="http://schemas.microsoft.com/office/drawing/2014/main" id="{72E0F394-4B0B-5E23-8C02-143B4A7477B1}"/>
              </a:ext>
            </a:extLst>
          </p:cNvPr>
          <p:cNvSpPr>
            <a:spLocks noGrp="1"/>
          </p:cNvSpPr>
          <p:nvPr>
            <p:ph type="title"/>
          </p:nvPr>
        </p:nvSpPr>
        <p:spPr>
          <a:xfrm>
            <a:off x="838200" y="365125"/>
            <a:ext cx="10515600" cy="1574511"/>
          </a:xfrm>
        </p:spPr>
        <p:txBody>
          <a:bodyPr/>
          <a:lstStyle/>
          <a:p>
            <a:r>
              <a:rPr lang="en-GB" b="1" dirty="0">
                <a:latin typeface="Unbounded Black" pitchFamily="2" charset="0"/>
              </a:rPr>
              <a:t>EVALUATION - STRUCTURE</a:t>
            </a:r>
          </a:p>
        </p:txBody>
      </p:sp>
      <p:sp>
        <p:nvSpPr>
          <p:cNvPr id="3" name="Content Placeholder 2">
            <a:extLst>
              <a:ext uri="{FF2B5EF4-FFF2-40B4-BE49-F238E27FC236}">
                <a16:creationId xmlns:a16="http://schemas.microsoft.com/office/drawing/2014/main" id="{710BC08D-9CDD-089A-FC9D-45B928B78529}"/>
              </a:ext>
            </a:extLst>
          </p:cNvPr>
          <p:cNvSpPr>
            <a:spLocks noGrp="1"/>
          </p:cNvSpPr>
          <p:nvPr>
            <p:ph idx="1"/>
          </p:nvPr>
        </p:nvSpPr>
        <p:spPr/>
        <p:txBody>
          <a:bodyPr/>
          <a:lstStyle/>
          <a:p>
            <a:r>
              <a:rPr lang="en-GB" dirty="0">
                <a:latin typeface="Atkinson Hyperlegible" pitchFamily="2" charset="0"/>
              </a:rPr>
              <a:t>Evaluation was carried out in three stages:</a:t>
            </a:r>
          </a:p>
          <a:p>
            <a:pPr lvl="1"/>
            <a:r>
              <a:rPr lang="en-GB" dirty="0">
                <a:latin typeface="Atkinson Hyperlegible" pitchFamily="2" charset="0"/>
              </a:rPr>
              <a:t>An initial questionnaire to evaluate the effectiveness of eight weather effect sounds on their own (without their accompanying visuals).</a:t>
            </a:r>
          </a:p>
          <a:p>
            <a:pPr lvl="2"/>
            <a:r>
              <a:rPr lang="en-GB" dirty="0">
                <a:latin typeface="Atkinson Hyperlegible" pitchFamily="2" charset="0"/>
              </a:rPr>
              <a:t>Feedback from this evaluation was used to improve the sounds in later iterations.</a:t>
            </a:r>
          </a:p>
          <a:p>
            <a:pPr lvl="1"/>
            <a:r>
              <a:rPr lang="en-GB" dirty="0">
                <a:latin typeface="Atkinson Hyperlegible" pitchFamily="2" charset="0"/>
              </a:rPr>
              <a:t>A main evaluation consisting of a think-aloud evaluation and accompanying questionnaire.</a:t>
            </a:r>
          </a:p>
          <a:p>
            <a:pPr lvl="2"/>
            <a:r>
              <a:rPr lang="en-GB" dirty="0">
                <a:latin typeface="Atkinson Hyperlegible" pitchFamily="2" charset="0"/>
              </a:rPr>
              <a:t>Each participant used both the Bose Frames and NC700 headphones.</a:t>
            </a:r>
          </a:p>
          <a:p>
            <a:pPr lvl="1"/>
            <a:r>
              <a:rPr lang="en-GB" dirty="0">
                <a:latin typeface="Atkinson Hyperlegible" pitchFamily="2" charset="0"/>
              </a:rPr>
              <a:t>A smaller, final evaluation of the same format to check that the gesture detection script had been corrected when using the NC700 headphones.</a:t>
            </a:r>
          </a:p>
          <a:p>
            <a:pPr lvl="1"/>
            <a:endParaRPr lang="en-GB" dirty="0">
              <a:latin typeface="Atkinson Hyperlegible" pitchFamily="2" charset="0"/>
            </a:endParaRPr>
          </a:p>
        </p:txBody>
      </p:sp>
      <p:sp>
        <p:nvSpPr>
          <p:cNvPr id="6" name="Rectangle 5">
            <a:extLst>
              <a:ext uri="{FF2B5EF4-FFF2-40B4-BE49-F238E27FC236}">
                <a16:creationId xmlns:a16="http://schemas.microsoft.com/office/drawing/2014/main" id="{6055288D-EC48-5929-6502-9CCDA5F293B2}"/>
              </a:ext>
            </a:extLst>
          </p:cNvPr>
          <p:cNvSpPr/>
          <p:nvPr/>
        </p:nvSpPr>
        <p:spPr>
          <a:xfrm>
            <a:off x="0" y="0"/>
            <a:ext cx="12192000" cy="6858000"/>
          </a:xfrm>
          <a:prstGeom prst="rect">
            <a:avLst/>
          </a:prstGeom>
          <a:noFill/>
          <a:ln w="76200">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3543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4CD28-43B7-5284-A57C-F24663423577}"/>
              </a:ext>
            </a:extLst>
          </p:cNvPr>
          <p:cNvSpPr txBox="1"/>
          <p:nvPr/>
        </p:nvSpPr>
        <p:spPr>
          <a:xfrm rot="5400000">
            <a:off x="6615515" y="1176215"/>
            <a:ext cx="6452558" cy="3862211"/>
          </a:xfrm>
          <a:prstGeom prst="rect">
            <a:avLst/>
          </a:prstGeom>
          <a:noFill/>
          <a:ln>
            <a:noFill/>
          </a:ln>
        </p:spPr>
        <p:txBody>
          <a:bodyPr wrap="square" rtlCol="0">
            <a:spAutoFit/>
          </a:bodyPr>
          <a:lstStyle/>
          <a:p>
            <a:pPr>
              <a:lnSpc>
                <a:spcPts val="9500"/>
              </a:lnSpc>
            </a:pPr>
            <a:r>
              <a:rPr lang="en-GB" sz="13800" dirty="0">
                <a:ln>
                  <a:solidFill>
                    <a:srgbClr val="009999">
                      <a:alpha val="18000"/>
                    </a:srgbClr>
                  </a:solidFill>
                </a:ln>
                <a:solidFill>
                  <a:srgbClr val="EBFFFF">
                    <a:alpha val="24000"/>
                  </a:srgbClr>
                </a:solidFill>
                <a:effectLst>
                  <a:outerShdw dist="101600" dir="18900000" algn="bl" rotWithShape="0">
                    <a:srgbClr val="CC0066">
                      <a:alpha val="9000"/>
                    </a:srgbClr>
                  </a:outerShdw>
                </a:effectLst>
                <a:latin typeface="Unbounded Black" pitchFamily="2" charset="0"/>
              </a:rPr>
              <a:t>Evaluation</a:t>
            </a:r>
          </a:p>
        </p:txBody>
      </p:sp>
      <p:pic>
        <p:nvPicPr>
          <p:cNvPr id="5" name="Graphic 4" descr="Headphones with solid fill">
            <a:extLst>
              <a:ext uri="{FF2B5EF4-FFF2-40B4-BE49-F238E27FC236}">
                <a16:creationId xmlns:a16="http://schemas.microsoft.com/office/drawing/2014/main" id="{08876A42-6BFA-C333-7EB7-0169C56111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2239" y="3241834"/>
            <a:ext cx="3727371" cy="3456209"/>
          </a:xfrm>
          <a:prstGeom prst="rect">
            <a:avLst/>
          </a:prstGeom>
          <a:effectLst>
            <a:outerShdw dist="101600" dir="18900000" algn="bl" rotWithShape="0">
              <a:srgbClr val="009999">
                <a:alpha val="26000"/>
              </a:srgbClr>
            </a:outerShdw>
          </a:effectLst>
        </p:spPr>
      </p:pic>
      <p:sp>
        <p:nvSpPr>
          <p:cNvPr id="2" name="Title 1">
            <a:extLst>
              <a:ext uri="{FF2B5EF4-FFF2-40B4-BE49-F238E27FC236}">
                <a16:creationId xmlns:a16="http://schemas.microsoft.com/office/drawing/2014/main" id="{72E0F394-4B0B-5E23-8C02-143B4A7477B1}"/>
              </a:ext>
            </a:extLst>
          </p:cNvPr>
          <p:cNvSpPr>
            <a:spLocks noGrp="1"/>
          </p:cNvSpPr>
          <p:nvPr>
            <p:ph type="title"/>
          </p:nvPr>
        </p:nvSpPr>
        <p:spPr>
          <a:xfrm>
            <a:off x="838200" y="365125"/>
            <a:ext cx="10515600" cy="1574511"/>
          </a:xfrm>
        </p:spPr>
        <p:txBody>
          <a:bodyPr/>
          <a:lstStyle/>
          <a:p>
            <a:r>
              <a:rPr lang="en-GB" b="1" dirty="0">
                <a:latin typeface="Unbounded Black" pitchFamily="2" charset="0"/>
              </a:rPr>
              <a:t>EVALUATION - AUDIO</a:t>
            </a:r>
          </a:p>
        </p:txBody>
      </p:sp>
      <p:sp>
        <p:nvSpPr>
          <p:cNvPr id="3" name="Content Placeholder 2">
            <a:extLst>
              <a:ext uri="{FF2B5EF4-FFF2-40B4-BE49-F238E27FC236}">
                <a16:creationId xmlns:a16="http://schemas.microsoft.com/office/drawing/2014/main" id="{710BC08D-9CDD-089A-FC9D-45B928B78529}"/>
              </a:ext>
            </a:extLst>
          </p:cNvPr>
          <p:cNvSpPr>
            <a:spLocks noGrp="1"/>
          </p:cNvSpPr>
          <p:nvPr>
            <p:ph idx="1"/>
          </p:nvPr>
        </p:nvSpPr>
        <p:spPr/>
        <p:txBody>
          <a:bodyPr/>
          <a:lstStyle/>
          <a:p>
            <a:r>
              <a:rPr lang="en-GB" dirty="0">
                <a:latin typeface="Atkinson Hyperlegible" pitchFamily="2" charset="0"/>
              </a:rPr>
              <a:t>The results of both the initial survey and main evaluation suggest that more intense weather conditions that already have a natural association with sound are more intuitive when translated to pure audio.</a:t>
            </a:r>
          </a:p>
          <a:p>
            <a:r>
              <a:rPr lang="en-GB" dirty="0">
                <a:latin typeface="Atkinson Hyperlegible" pitchFamily="2" charset="0"/>
              </a:rPr>
              <a:t>When using the forecast mode, users had more difficulty in determining where a specific sound was coming from when there were more sounds being played at once. Many preferred to display the minimum amount of sounds in this mode. </a:t>
            </a:r>
          </a:p>
        </p:txBody>
      </p:sp>
      <p:sp>
        <p:nvSpPr>
          <p:cNvPr id="6" name="Rectangle 5">
            <a:extLst>
              <a:ext uri="{FF2B5EF4-FFF2-40B4-BE49-F238E27FC236}">
                <a16:creationId xmlns:a16="http://schemas.microsoft.com/office/drawing/2014/main" id="{6055288D-EC48-5929-6502-9CCDA5F293B2}"/>
              </a:ext>
            </a:extLst>
          </p:cNvPr>
          <p:cNvSpPr/>
          <p:nvPr/>
        </p:nvSpPr>
        <p:spPr>
          <a:xfrm>
            <a:off x="0" y="0"/>
            <a:ext cx="12192000" cy="6858000"/>
          </a:xfrm>
          <a:prstGeom prst="rect">
            <a:avLst/>
          </a:prstGeom>
          <a:noFill/>
          <a:ln w="76200">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3428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54CD28-43B7-5284-A57C-F24663423577}"/>
              </a:ext>
            </a:extLst>
          </p:cNvPr>
          <p:cNvSpPr txBox="1"/>
          <p:nvPr/>
        </p:nvSpPr>
        <p:spPr>
          <a:xfrm rot="5400000">
            <a:off x="6615515" y="1176215"/>
            <a:ext cx="6452558" cy="3862211"/>
          </a:xfrm>
          <a:prstGeom prst="rect">
            <a:avLst/>
          </a:prstGeom>
          <a:noFill/>
          <a:ln>
            <a:noFill/>
          </a:ln>
        </p:spPr>
        <p:txBody>
          <a:bodyPr wrap="square" rtlCol="0">
            <a:spAutoFit/>
          </a:bodyPr>
          <a:lstStyle/>
          <a:p>
            <a:pPr>
              <a:lnSpc>
                <a:spcPts val="9500"/>
              </a:lnSpc>
            </a:pPr>
            <a:r>
              <a:rPr lang="en-GB" sz="13800" dirty="0">
                <a:ln>
                  <a:solidFill>
                    <a:srgbClr val="009999">
                      <a:alpha val="18000"/>
                    </a:srgbClr>
                  </a:solidFill>
                </a:ln>
                <a:solidFill>
                  <a:srgbClr val="EBFFFF">
                    <a:alpha val="24000"/>
                  </a:srgbClr>
                </a:solidFill>
                <a:effectLst>
                  <a:outerShdw dist="101600" dir="18900000" algn="bl" rotWithShape="0">
                    <a:srgbClr val="CC0066">
                      <a:alpha val="9000"/>
                    </a:srgbClr>
                  </a:outerShdw>
                </a:effectLst>
                <a:latin typeface="Unbounded Black" pitchFamily="2" charset="0"/>
              </a:rPr>
              <a:t>Evaluation</a:t>
            </a:r>
          </a:p>
        </p:txBody>
      </p:sp>
      <p:pic>
        <p:nvPicPr>
          <p:cNvPr id="5" name="Graphic 4" descr="Headphones with solid fill">
            <a:extLst>
              <a:ext uri="{FF2B5EF4-FFF2-40B4-BE49-F238E27FC236}">
                <a16:creationId xmlns:a16="http://schemas.microsoft.com/office/drawing/2014/main" id="{08876A42-6BFA-C333-7EB7-0169C56111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2239" y="3241834"/>
            <a:ext cx="3727371" cy="3456209"/>
          </a:xfrm>
          <a:prstGeom prst="rect">
            <a:avLst/>
          </a:prstGeom>
          <a:effectLst>
            <a:outerShdw dist="101600" dir="18900000" algn="bl" rotWithShape="0">
              <a:srgbClr val="009999">
                <a:alpha val="26000"/>
              </a:srgbClr>
            </a:outerShdw>
          </a:effectLst>
        </p:spPr>
      </p:pic>
      <p:sp>
        <p:nvSpPr>
          <p:cNvPr id="2" name="Title 1">
            <a:extLst>
              <a:ext uri="{FF2B5EF4-FFF2-40B4-BE49-F238E27FC236}">
                <a16:creationId xmlns:a16="http://schemas.microsoft.com/office/drawing/2014/main" id="{72E0F394-4B0B-5E23-8C02-143B4A7477B1}"/>
              </a:ext>
            </a:extLst>
          </p:cNvPr>
          <p:cNvSpPr>
            <a:spLocks noGrp="1"/>
          </p:cNvSpPr>
          <p:nvPr>
            <p:ph type="title"/>
          </p:nvPr>
        </p:nvSpPr>
        <p:spPr>
          <a:xfrm>
            <a:off x="838200" y="365125"/>
            <a:ext cx="10515600" cy="1574511"/>
          </a:xfrm>
        </p:spPr>
        <p:txBody>
          <a:bodyPr/>
          <a:lstStyle/>
          <a:p>
            <a:r>
              <a:rPr lang="en-GB" b="1" dirty="0">
                <a:latin typeface="Unbounded Black" pitchFamily="2" charset="0"/>
              </a:rPr>
              <a:t>EVALUATION - GESTURES</a:t>
            </a:r>
          </a:p>
        </p:txBody>
      </p:sp>
      <p:sp>
        <p:nvSpPr>
          <p:cNvPr id="3" name="Content Placeholder 2">
            <a:extLst>
              <a:ext uri="{FF2B5EF4-FFF2-40B4-BE49-F238E27FC236}">
                <a16:creationId xmlns:a16="http://schemas.microsoft.com/office/drawing/2014/main" id="{710BC08D-9CDD-089A-FC9D-45B928B78529}"/>
              </a:ext>
            </a:extLst>
          </p:cNvPr>
          <p:cNvSpPr>
            <a:spLocks noGrp="1"/>
          </p:cNvSpPr>
          <p:nvPr>
            <p:ph idx="1"/>
          </p:nvPr>
        </p:nvSpPr>
        <p:spPr/>
        <p:txBody>
          <a:bodyPr>
            <a:normAutofit fontScale="92500" lnSpcReduction="10000"/>
          </a:bodyPr>
          <a:lstStyle/>
          <a:p>
            <a:r>
              <a:rPr lang="en-GB" dirty="0">
                <a:latin typeface="Atkinson Hyperlegible" pitchFamily="2" charset="0"/>
              </a:rPr>
              <a:t>A major issue discovered during the main evaluation was the point at which the look up gesture activated. </a:t>
            </a:r>
          </a:p>
          <a:p>
            <a:r>
              <a:rPr lang="en-GB" dirty="0">
                <a:latin typeface="Atkinson Hyperlegible" pitchFamily="2" charset="0"/>
              </a:rPr>
              <a:t>When using the Bose Frames, 8 of the 11 participants found that the gesture triggered at a comfortable angle for their neck, while only 1 found this to be the case while using the headphones. </a:t>
            </a:r>
          </a:p>
          <a:p>
            <a:r>
              <a:rPr lang="en-GB" dirty="0">
                <a:latin typeface="Atkinson Hyperlegible" pitchFamily="2" charset="0"/>
              </a:rPr>
              <a:t>To remedy this, the gesture detection script was adjusted to dynamically set different trigger points depending on which of the two headsets is connected to the app. </a:t>
            </a:r>
          </a:p>
          <a:p>
            <a:r>
              <a:rPr lang="en-GB" dirty="0">
                <a:latin typeface="Atkinson Hyperlegible" pitchFamily="2" charset="0"/>
              </a:rPr>
              <a:t>The effectiveness of this update was investigated in the final evaluation and does appear to have resolved the issue, though ideally this evaluation would have used all of the same participants as the main experiment.</a:t>
            </a:r>
          </a:p>
        </p:txBody>
      </p:sp>
      <p:sp>
        <p:nvSpPr>
          <p:cNvPr id="6" name="Rectangle 5">
            <a:extLst>
              <a:ext uri="{FF2B5EF4-FFF2-40B4-BE49-F238E27FC236}">
                <a16:creationId xmlns:a16="http://schemas.microsoft.com/office/drawing/2014/main" id="{6055288D-EC48-5929-6502-9CCDA5F293B2}"/>
              </a:ext>
            </a:extLst>
          </p:cNvPr>
          <p:cNvSpPr/>
          <p:nvPr/>
        </p:nvSpPr>
        <p:spPr>
          <a:xfrm>
            <a:off x="0" y="0"/>
            <a:ext cx="12192000" cy="6858000"/>
          </a:xfrm>
          <a:prstGeom prst="rect">
            <a:avLst/>
          </a:prstGeom>
          <a:noFill/>
          <a:ln w="76200">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64546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Atkinson Hyperlegible</vt:lpstr>
      <vt:lpstr>Calibri</vt:lpstr>
      <vt:lpstr>Calibri Light</vt:lpstr>
      <vt:lpstr>Unbounded Black</vt:lpstr>
      <vt:lpstr>Office Theme</vt:lpstr>
      <vt:lpstr>AUDIO AUGMENTED REALITY</vt:lpstr>
      <vt:lpstr>MOTIVATION</vt:lpstr>
      <vt:lpstr>PROJECT OVERVIEW</vt:lpstr>
      <vt:lpstr>PROJECT OVERVIEW</vt:lpstr>
      <vt:lpstr>PROJECT OVERVIEW</vt:lpstr>
      <vt:lpstr>PowerPoint Presentation</vt:lpstr>
      <vt:lpstr>EVALUATION - STRUCTURE</vt:lpstr>
      <vt:lpstr>EVALUATION - AUDIO</vt:lpstr>
      <vt:lpstr>EVALUATION - GESTURES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AUGMENTED REALITY</dc:title>
  <dc:creator>Laura Henry (student)</dc:creator>
  <cp:lastModifiedBy>Laura Henry (student)</cp:lastModifiedBy>
  <cp:revision>5</cp:revision>
  <dcterms:created xsi:type="dcterms:W3CDTF">2023-03-24T12:47:20Z</dcterms:created>
  <dcterms:modified xsi:type="dcterms:W3CDTF">2023-03-31T14:23:25Z</dcterms:modified>
</cp:coreProperties>
</file>