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5" r:id="rId6"/>
    <p:sldId id="259" r:id="rId7"/>
    <p:sldId id="272" r:id="rId8"/>
    <p:sldId id="264" r:id="rId9"/>
    <p:sldId id="270" r:id="rId10"/>
    <p:sldId id="271" r:id="rId11"/>
    <p:sldId id="261" r:id="rId12"/>
    <p:sldId id="273" r:id="rId13"/>
    <p:sldId id="274" r:id="rId14"/>
    <p:sldId id="262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8"/>
    <a:srgbClr val="E9EBEF"/>
    <a:srgbClr val="416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1396"/>
  </p:normalViewPr>
  <p:slideViewPr>
    <p:cSldViewPr snapToGrid="0" snapToObjects="1">
      <p:cViewPr varScale="1">
        <p:scale>
          <a:sx n="96" d="100"/>
          <a:sy n="96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3191-C654-C94F-B5FD-16DD51146B0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4773E-D3AA-C540-9123-143DB592C4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756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新聞來源</a:t>
            </a:r>
            <a:r>
              <a:rPr kumimoji="1" lang="en-US" altLang="zh-TW" dirty="0" smtClean="0"/>
              <a:t>:</a:t>
            </a:r>
          </a:p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buzzorange.com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techorange</a:t>
            </a:r>
            <a:r>
              <a:rPr kumimoji="1" lang="en-US" altLang="zh-TW" dirty="0" smtClean="0"/>
              <a:t>/2018/11/15/</a:t>
            </a:r>
            <a:r>
              <a:rPr kumimoji="1" lang="en-US" altLang="zh-TW" dirty="0" err="1" smtClean="0"/>
              <a:t>facebook</a:t>
            </a:r>
            <a:r>
              <a:rPr kumimoji="1" lang="en-US" altLang="zh-TW" dirty="0" smtClean="0"/>
              <a:t>-enhance-interaction/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773E-D3AA-C540-9123-143DB592C44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0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85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5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7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1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87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287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3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5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08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52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9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A048-B381-3043-91AC-15E6C8FCDD46}" type="datetimeFigureOut">
              <a:rPr kumimoji="1" lang="zh-TW" altLang="en-US" smtClean="0"/>
              <a:t>2019/6/24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6B05-6030-214D-A7B8-B076255E07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4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43893" y="4577054"/>
            <a:ext cx="5348965" cy="532366"/>
          </a:xfrm>
        </p:spPr>
        <p:txBody>
          <a:bodyPr>
            <a:normAutofit fontScale="92500"/>
          </a:bodyPr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Group 5  </a:t>
            </a:r>
            <a:r>
              <a:rPr kumimoji="1" lang="zh-TW" altLang="mr-IN" sz="1900" dirty="0" smtClean="0">
                <a:latin typeface="PingFang TC" charset="-120"/>
                <a:ea typeface="PingFang TC" charset="-120"/>
                <a:cs typeface="PingFang TC" charset="-120"/>
              </a:rPr>
              <a:t>蔡漢龍</a:t>
            </a:r>
            <a:r>
              <a:rPr kumimoji="1" lang="mr-IN" altLang="zh-TW" sz="19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mr-IN" sz="1900" dirty="0" smtClean="0">
                <a:latin typeface="PingFang TC" charset="-120"/>
                <a:ea typeface="PingFang TC" charset="-120"/>
                <a:cs typeface="PingFang TC" charset="-120"/>
              </a:rPr>
              <a:t>林賦安</a:t>
            </a:r>
            <a:r>
              <a:rPr kumimoji="1" lang="mr-IN" altLang="zh-TW" sz="19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mr-IN" sz="1900" dirty="0" smtClean="0">
                <a:latin typeface="PingFang TC" charset="-120"/>
                <a:ea typeface="PingFang TC" charset="-120"/>
                <a:cs typeface="PingFang TC" charset="-120"/>
              </a:rPr>
              <a:t>方品謙</a:t>
            </a:r>
            <a:r>
              <a:rPr kumimoji="1" lang="mr-IN" altLang="zh-TW" sz="19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mr-IN" sz="1900" dirty="0" smtClean="0">
                <a:latin typeface="PingFang TC" charset="-120"/>
                <a:ea typeface="PingFang TC" charset="-120"/>
                <a:cs typeface="PingFang TC" charset="-120"/>
              </a:rPr>
              <a:t>杜明軒</a:t>
            </a:r>
            <a:r>
              <a:rPr kumimoji="1" lang="en-US" altLang="zh-TW" sz="19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zh-TW" altLang="mr-IN" sz="1900" dirty="0" smtClean="0">
                <a:latin typeface="PingFang TC" charset="-120"/>
                <a:ea typeface="PingFang TC" charset="-120"/>
                <a:cs typeface="PingFang TC" charset="-120"/>
              </a:rPr>
              <a:t>徐安安</a:t>
            </a:r>
            <a:endParaRPr kumimoji="1" lang="zh-TW" altLang="en-US" sz="19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299139" y="1801089"/>
            <a:ext cx="9593719" cy="2478299"/>
          </a:xfrm>
          <a:prstGeom prst="wedgeRoundRectCallout">
            <a:avLst>
              <a:gd name="adj1" fmla="val -39617"/>
              <a:gd name="adj2" fmla="val 86577"/>
              <a:gd name="adj3" fmla="val 16667"/>
            </a:avLst>
          </a:prstGeom>
          <a:solidFill>
            <a:srgbClr val="4167B3"/>
          </a:solidFill>
          <a:ln w="28575">
            <a:solidFill>
              <a:srgbClr val="F5F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E9EBE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30672" y="2098755"/>
            <a:ext cx="7930651" cy="1882966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>
                <a:solidFill>
                  <a:srgbClr val="F5F6F8"/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Facebook Comment Volume Analysis</a:t>
            </a:r>
            <a:endParaRPr kumimoji="1" lang="zh-TW" altLang="en-US" b="1" dirty="0">
              <a:solidFill>
                <a:srgbClr val="F5F6F8"/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55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6978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23" y="3612056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4</a:t>
            </a: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5" y="2908029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527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Total Comment Classification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2361" y="2641410"/>
            <a:ext cx="1045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第一類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第二類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第三類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第四類</a:t>
            </a:r>
            <a:endParaRPr kumimoji="1"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第五類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17194" y="2637441"/>
            <a:ext cx="14990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0~6   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7~17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18~39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40~106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&gt;106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19" y="2049165"/>
            <a:ext cx="4427672" cy="3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51766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205" y="3628197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2985583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2677336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5. 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2572273" y="1063807"/>
            <a:ext cx="4084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Random Forests-</a:t>
            </a:r>
            <a:r>
              <a:rPr lang="en-US" altLang="zh-TW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ntree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21" y="1814902"/>
            <a:ext cx="5001986" cy="4525966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443913" y="3441061"/>
            <a:ext cx="3254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由右圖可以看出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model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在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ntree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不到一百便趨於穩定，因此我們設定</a:t>
            </a:r>
            <a:r>
              <a:rPr kumimoji="1" lang="en-US" altLang="zh-TW" sz="2000" b="1" u="sng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ntree</a:t>
            </a:r>
            <a:r>
              <a:rPr kumimoji="1" lang="en-US" altLang="zh-TW" sz="2000" b="1" u="sng" dirty="0" smtClean="0">
                <a:latin typeface="PingFang TC Light" charset="-120"/>
                <a:ea typeface="PingFang TC Light" charset="-120"/>
                <a:cs typeface="PingFang TC Light" charset="-120"/>
              </a:rPr>
              <a:t>=100</a:t>
            </a:r>
            <a:endParaRPr kumimoji="1" lang="zh-TW" altLang="en-US" sz="2000" b="1" u="sng" dirty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6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205" y="3628197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2985583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2677336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5. 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Random Forests-</a:t>
            </a:r>
            <a:r>
              <a:rPr lang="en-US" altLang="zh-TW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mtry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02" y="2013631"/>
            <a:ext cx="4871415" cy="410130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60934" y="5701275"/>
            <a:ext cx="1270131" cy="4213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56866" y="4637605"/>
            <a:ext cx="393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跑了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1-35</a:t>
            </a:r>
            <a:endParaRPr kumimoji="1" lang="en-US" altLang="zh-TW" sz="2000" dirty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發現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mtry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=31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時會有最高的準確率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因此</a:t>
            </a:r>
            <a:r>
              <a:rPr kumimoji="1" lang="en-US" altLang="zh-TW" sz="2000" b="1" u="sng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mtry</a:t>
            </a:r>
            <a:r>
              <a:rPr kumimoji="1" lang="zh-TW" altLang="en-US" sz="2000" b="1" u="sng" dirty="0" smtClean="0">
                <a:latin typeface="PingFang TC Light" charset="-120"/>
                <a:ea typeface="PingFang TC Light" charset="-120"/>
                <a:cs typeface="PingFang TC Light" charset="-120"/>
              </a:rPr>
              <a:t>設為</a:t>
            </a:r>
            <a:r>
              <a:rPr kumimoji="1" lang="en-US" altLang="zh-TW" sz="2000" b="1" u="sng" dirty="0" smtClean="0">
                <a:latin typeface="PingFang TC Light" charset="-120"/>
                <a:ea typeface="PingFang TC Light" charset="-120"/>
                <a:cs typeface="PingFang TC Light" charset="-120"/>
              </a:rPr>
              <a:t>31</a:t>
            </a:r>
            <a:endParaRPr kumimoji="1" lang="zh-TW" altLang="en-US" sz="2000" b="1" u="sng" dirty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0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1022165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205" y="3628197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2985583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2677336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5. 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2572273" y="1063807"/>
            <a:ext cx="4791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Random Forests-Accuracy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63" y="2169907"/>
            <a:ext cx="6360218" cy="38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2944641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3607726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09499"/>
            <a:ext cx="2148345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6. Application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2572273" y="1063807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Application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58912" y="2429594"/>
            <a:ext cx="80910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利用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Random Forests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的模型，我們除了可以預測某一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文的留言數量，更可以對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文進行評估。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直觀而言，若是該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文的留言數比我們預測的還要多，那麼我們便可以大致判斷此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文的成效不錯；若是該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文的留言數比預測的來得少，我們便可以大致判斷此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文成效不佳。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0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7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2944641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3607726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09499"/>
            <a:ext cx="2148345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6. Application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2572273" y="1063807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Application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36" y="1848583"/>
            <a:ext cx="5753605" cy="366347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683748" y="5664456"/>
            <a:ext cx="448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>How to evaluate?</a:t>
            </a:r>
            <a:endParaRPr kumimoji="1" lang="zh-TW" altLang="en-US" sz="32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0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2944641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42" y="3607726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09499"/>
            <a:ext cx="2148345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6. Application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2572273" y="1063807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Application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1278"/>
              </p:ext>
            </p:extLst>
          </p:nvPr>
        </p:nvGraphicFramePr>
        <p:xfrm>
          <a:off x="2802812" y="2269526"/>
          <a:ext cx="8603254" cy="1447800"/>
        </p:xfrm>
        <a:graphic>
          <a:graphicData uri="http://schemas.openxmlformats.org/drawingml/2006/table">
            <a:tbl>
              <a:tblPr/>
              <a:tblGrid>
                <a:gridCol w="851516"/>
                <a:gridCol w="1047268"/>
                <a:gridCol w="851516"/>
                <a:gridCol w="851516"/>
                <a:gridCol w="1262593"/>
                <a:gridCol w="460015"/>
                <a:gridCol w="401290"/>
                <a:gridCol w="391503"/>
                <a:gridCol w="440439"/>
                <a:gridCol w="381715"/>
                <a:gridCol w="391503"/>
                <a:gridCol w="420864"/>
                <a:gridCol w="851516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'Page_likes'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Page_Category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'total_time'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'Post_length'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'Post.Share.Count'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'sun'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'mon'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'tue'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'wed'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'thu'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'fri'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'sat'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y_comments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'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776880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1489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1057377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268563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9303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704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26691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413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體-繁 標準體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5" y="4105424"/>
            <a:ext cx="3012052" cy="1927713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" name="文字方塊 20"/>
          <p:cNvSpPr txBox="1"/>
          <p:nvPr/>
        </p:nvSpPr>
        <p:spPr>
          <a:xfrm>
            <a:off x="6013732" y="4281338"/>
            <a:ext cx="5448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第一則到第四則的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文留言數都如我們預期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第五則</a:t>
            </a:r>
            <a:r>
              <a:rPr kumimoji="1" lang="en-US" altLang="zh-TW" sz="2000" dirty="0" err="1" smtClean="0">
                <a:latin typeface="PingFang TC Light" charset="-120"/>
                <a:ea typeface="PingFang TC Light" charset="-120"/>
                <a:cs typeface="PingFang TC Light" charset="-120"/>
              </a:rPr>
              <a:t>po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文雖和預測的不一致，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/>
            </a:r>
            <a:b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</a:b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但就此次分析資料而言卻是超出預期的好</a:t>
            </a:r>
            <a:endParaRPr kumimoji="1" lang="zh-TW" altLang="en-US" sz="2000" dirty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9578" y="2000791"/>
            <a:ext cx="1357112" cy="190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43835" y="4270810"/>
            <a:ext cx="558252" cy="15071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2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67154" y="2084832"/>
            <a:ext cx="10257692" cy="1882966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>
                <a:solidFill>
                  <a:srgbClr val="4167B3"/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Q&amp;A</a:t>
            </a:r>
            <a:endParaRPr kumimoji="1" lang="zh-TW" altLang="en-US" b="1" dirty="0">
              <a:solidFill>
                <a:srgbClr val="4167B3"/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414272" y="4025843"/>
            <a:ext cx="9363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82097" y="1022165"/>
            <a:ext cx="14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321275" y="924560"/>
            <a:ext cx="9566329" cy="5595588"/>
            <a:chOff x="2321275" y="924560"/>
            <a:chExt cx="9566329" cy="5595588"/>
          </a:xfrm>
        </p:grpSpPr>
        <p:sp>
          <p:nvSpPr>
            <p:cNvPr id="14" name="矩形 13"/>
            <p:cNvSpPr/>
            <p:nvPr/>
          </p:nvSpPr>
          <p:spPr>
            <a:xfrm>
              <a:off x="2321275" y="924560"/>
              <a:ext cx="9566329" cy="55955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9E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TW" altLang="en-US" dirty="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1275" y="924560"/>
              <a:ext cx="9566329" cy="683857"/>
            </a:xfrm>
            <a:prstGeom prst="rect">
              <a:avLst/>
            </a:prstGeom>
            <a:solidFill>
              <a:srgbClr val="F5F6F8"/>
            </a:solidFill>
            <a:ln w="28575">
              <a:solidFill>
                <a:srgbClr val="E9E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34742" y="1644312"/>
            <a:ext cx="1347694" cy="646331"/>
          </a:xfrm>
          <a:prstGeom prst="rect">
            <a:avLst/>
          </a:prstGeom>
          <a:noFill/>
          <a:ln w="38100">
            <a:solidFill>
              <a:srgbClr val="4167B3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1. Goal</a:t>
            </a:r>
            <a:endParaRPr kumimoji="1" lang="en-US" altLang="zh-TW" sz="2800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06" y="2281556"/>
            <a:ext cx="2015294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123204" y="3620120"/>
            <a:ext cx="200375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4" y="2969429"/>
            <a:ext cx="200375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4" y="4270811"/>
            <a:ext cx="2015295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2015294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37568" y="1913216"/>
            <a:ext cx="8950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b="1" dirty="0" smtClean="0">
                <a:latin typeface="PingFang TC" charset="-120"/>
                <a:ea typeface="PingFang TC" charset="-120"/>
                <a:cs typeface="PingFang TC" charset="-120"/>
              </a:rPr>
              <a:t>Data</a:t>
            </a:r>
            <a:r>
              <a:rPr kumimoji="1"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： </a:t>
            </a: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Facebook </a:t>
            </a: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po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文相關資料集</a:t>
            </a: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紀錄了大約</a:t>
            </a:r>
            <a:r>
              <a:rPr kumimoji="1"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6</a:t>
            </a: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0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萬則</a:t>
            </a: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po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文的資訊，像是讚數留言數等等。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b="1" dirty="0" smtClean="0">
                <a:latin typeface="PingFang TC" charset="-120"/>
                <a:ea typeface="PingFang TC" charset="-120"/>
                <a:cs typeface="PingFang TC" charset="-120"/>
              </a:rPr>
              <a:t>Motion</a:t>
            </a:r>
            <a:r>
              <a:rPr kumimoji="1" lang="zh-TW" altLang="en-US" sz="2000" b="1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kumimoji="1" lang="en-US" altLang="zh-TW" sz="2000" b="1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眾多報導顯示，如今按讚數已經不是首要，</a:t>
            </a: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Facebook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的演算法更重視的是</a:t>
            </a: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</a:b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「有意義互動」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(Meaningful interactions)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。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即</a:t>
            </a: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po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文若能吸引留言討論，代表用戶願意付出更多時間在該則貼文上，也將會被演算法優先排序在動態消息。</a:t>
            </a: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b="1" dirty="0" smtClean="0">
                <a:latin typeface="PingFang TC" charset="-120"/>
                <a:ea typeface="PingFang TC" charset="-120"/>
                <a:cs typeface="PingFang TC" charset="-120"/>
              </a:rPr>
              <a:t>Goal</a:t>
            </a:r>
            <a:r>
              <a:rPr kumimoji="1" lang="zh-TW" altLang="en-US" sz="2000" b="1" dirty="0" smtClean="0">
                <a:latin typeface="PingFang TC" charset="-120"/>
                <a:ea typeface="PingFang TC" charset="-120"/>
                <a:cs typeface="PingFang TC" charset="-120"/>
              </a:rPr>
              <a:t>：</a:t>
            </a:r>
            <a:endParaRPr kumimoji="1" lang="en-US" altLang="zh-TW" sz="2000" b="1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預測留言數的多寡</a:t>
            </a: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建立評估某一粉專</a:t>
            </a: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po</a:t>
            </a:r>
            <a:r>
              <a:rPr kumimoji="1"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文成效的依據</a:t>
            </a: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37568" y="1082126"/>
            <a:ext cx="11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Goal</a:t>
            </a:r>
            <a:endParaRPr kumimoji="1"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58743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3036409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2. Data Introduction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139235" y="3607726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5" y="2946967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Data</a:t>
            </a:r>
            <a:r>
              <a:rPr kumimoji="1"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Introduction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83269" y="2533245"/>
            <a:ext cx="2321131" cy="3770572"/>
          </a:xfrm>
          <a:prstGeom prst="rect">
            <a:avLst/>
          </a:prstGeom>
          <a:solidFill>
            <a:srgbClr val="F5F6F8">
              <a:alpha val="65000"/>
            </a:srgbClr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Likes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Checkins</a:t>
            </a: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Talking about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Category</a:t>
            </a:r>
          </a:p>
        </p:txBody>
      </p:sp>
      <p:sp>
        <p:nvSpPr>
          <p:cNvPr id="21" name="矩形 20"/>
          <p:cNvSpPr/>
          <p:nvPr/>
        </p:nvSpPr>
        <p:spPr>
          <a:xfrm>
            <a:off x="6198093" y="2533246"/>
            <a:ext cx="2321131" cy="3770572"/>
          </a:xfrm>
          <a:prstGeom prst="rect">
            <a:avLst/>
          </a:prstGeom>
          <a:solidFill>
            <a:srgbClr val="F5F6F8">
              <a:alpha val="65000"/>
            </a:srgbClr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Comments no.</a:t>
            </a:r>
            <a:b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</a:b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(DateTime~24/24~48/48~72)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Collecting time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H Local &amp; Target Variable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Total no.</a:t>
            </a:r>
          </a:p>
        </p:txBody>
      </p:sp>
      <p:sp>
        <p:nvSpPr>
          <p:cNvPr id="22" name="矩形 21"/>
          <p:cNvSpPr/>
          <p:nvPr/>
        </p:nvSpPr>
        <p:spPr>
          <a:xfrm>
            <a:off x="9066579" y="2533247"/>
            <a:ext cx="2321131" cy="3770570"/>
          </a:xfrm>
          <a:prstGeom prst="rect">
            <a:avLst/>
          </a:prstGeom>
          <a:solidFill>
            <a:srgbClr val="F5F6F8">
              <a:alpha val="65000"/>
            </a:srgbClr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Length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Share count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Promotion status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Published weekday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Datetime</a:t>
            </a:r>
            <a:r>
              <a:rPr kumimoji="1"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 weekday</a:t>
            </a:r>
            <a:endParaRPr kumimoji="1" lang="en-US" altLang="zh-TW" sz="20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kumimoji="1"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83269" y="2022766"/>
            <a:ext cx="2321131" cy="510480"/>
          </a:xfrm>
          <a:prstGeom prst="rect">
            <a:avLst/>
          </a:prstGeom>
          <a:solidFill>
            <a:srgbClr val="4167B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200" b="1" dirty="0" smtClean="0">
                <a:latin typeface="PingFang TC" charset="-120"/>
                <a:ea typeface="PingFang TC" charset="-120"/>
                <a:cs typeface="PingFang TC" charset="-120"/>
              </a:rPr>
              <a:t>Fans Page?</a:t>
            </a:r>
            <a:endParaRPr kumimoji="1" lang="zh-TW" altLang="en-US" sz="2200" b="1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98092" y="2022765"/>
            <a:ext cx="2321131" cy="510480"/>
          </a:xfrm>
          <a:prstGeom prst="rect">
            <a:avLst/>
          </a:prstGeom>
          <a:solidFill>
            <a:srgbClr val="4167B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200" b="1" dirty="0" smtClean="0">
                <a:latin typeface="PingFang TC" charset="-120"/>
                <a:ea typeface="PingFang TC" charset="-120"/>
                <a:cs typeface="PingFang TC" charset="-120"/>
              </a:rPr>
              <a:t>Comment?</a:t>
            </a:r>
            <a:endParaRPr kumimoji="1" lang="zh-TW" altLang="en-US" sz="2200" b="1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66578" y="2022765"/>
            <a:ext cx="2321131" cy="510482"/>
          </a:xfrm>
          <a:prstGeom prst="rect">
            <a:avLst/>
          </a:prstGeom>
          <a:solidFill>
            <a:srgbClr val="4167B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200" b="1" dirty="0" smtClean="0">
                <a:latin typeface="PingFang TC" charset="-120"/>
                <a:ea typeface="PingFang TC" charset="-120"/>
                <a:cs typeface="PingFang TC" charset="-120"/>
              </a:rPr>
              <a:t>What else?</a:t>
            </a:r>
            <a:endParaRPr kumimoji="1" lang="zh-TW" altLang="en-US" sz="2200" b="1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4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</a:t>
            </a:r>
            <a:r>
              <a:rPr kumimoji="1" lang="en-US" altLang="zh-TW" dirty="0" smtClean="0">
                <a:latin typeface="PingFang TC Light" charset="-120"/>
                <a:ea typeface="PingFang TC Light" charset="-120"/>
                <a:cs typeface="PingFang TC Light" charset="-120"/>
              </a:rPr>
              <a:t> </a:t>
            </a: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Introduction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124184" y="3639602"/>
            <a:ext cx="191590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Processing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694" y="2801405"/>
            <a:ext cx="2924198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3</a:t>
            </a: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. 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2572273" y="1063807"/>
            <a:ext cx="3033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Shiny App Demo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53081" y="2801405"/>
            <a:ext cx="5971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>
                <a:latin typeface="PingFang TC Light" charset="-120"/>
                <a:ea typeface="PingFang TC Light" charset="-120"/>
                <a:cs typeface="PingFang TC Light" charset="-120"/>
              </a:rPr>
              <a:t>Link:</a:t>
            </a:r>
            <a:br>
              <a:rPr kumimoji="1" lang="en-US" altLang="zh-TW" sz="3200" dirty="0" smtClean="0">
                <a:latin typeface="PingFang TC Light" charset="-120"/>
                <a:ea typeface="PingFang TC Light" charset="-120"/>
                <a:cs typeface="PingFang TC Light" charset="-120"/>
              </a:rPr>
            </a:br>
            <a:endParaRPr kumimoji="1" lang="zh-TW" altLang="en-US" sz="3200" dirty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3565237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4</a:t>
            </a: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5" y="2902152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536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Fans Page Category Selection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04907" y="2032088"/>
            <a:ext cx="592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為了避免不同種類的粉絲專頁留言數有極大的差距，因此我們選擇了以</a:t>
            </a:r>
            <a:r>
              <a:rPr kumimoji="1" lang="zh-TW" altLang="en-US" sz="2000" b="1" u="sng" dirty="0" smtClean="0">
                <a:latin typeface="PingFang TC Light" charset="-120"/>
                <a:ea typeface="PingFang TC Light" charset="-120"/>
                <a:cs typeface="PingFang TC Light" charset="-120"/>
              </a:rPr>
              <a:t>人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為主體的粉絲專頁。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0399" y="3439814"/>
            <a:ext cx="3288080" cy="130221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Athlete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Coach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Professional sports team </a:t>
            </a:r>
          </a:p>
        </p:txBody>
      </p:sp>
      <p:sp>
        <p:nvSpPr>
          <p:cNvPr id="19" name="矩形 18"/>
          <p:cNvSpPr/>
          <p:nvPr/>
        </p:nvSpPr>
        <p:spPr>
          <a:xfrm>
            <a:off x="5460399" y="5056321"/>
            <a:ext cx="3288080" cy="92333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Politician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Political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party</a:t>
            </a:r>
          </a:p>
        </p:txBody>
      </p:sp>
      <p:sp>
        <p:nvSpPr>
          <p:cNvPr id="20" name="矩形 19"/>
          <p:cNvSpPr/>
          <p:nvPr/>
        </p:nvSpPr>
        <p:spPr>
          <a:xfrm>
            <a:off x="9003073" y="2979610"/>
            <a:ext cx="2432143" cy="300082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Actor/director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Public figure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Personal blog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Writer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Photographer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Author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Artist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82" y="2254976"/>
            <a:ext cx="730205" cy="73020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65" y="4976711"/>
            <a:ext cx="1002940" cy="100294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05" y="3137762"/>
            <a:ext cx="953160" cy="9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4560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3573519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4.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15658" y="2908029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3081" y="1035914"/>
            <a:ext cx="5059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Feature Importance Analysis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47" y="1723324"/>
            <a:ext cx="6566033" cy="469904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9187543" y="1422275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boruta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4" y="974534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2" y="3573519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4.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15658" y="2908029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16114" y="1963190"/>
            <a:ext cx="33775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2400" dirty="0" smtClean="0">
                <a:latin typeface="PingFang TC Light" charset="-120"/>
                <a:ea typeface="PingFang TC Light" charset="-120"/>
                <a:cs typeface="PingFang TC Light" charset="-120"/>
              </a:rPr>
              <a:t>我們所選擇的變數</a:t>
            </a:r>
            <a:endParaRPr kumimoji="1" lang="en-US" altLang="zh-TW" sz="24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Page Likes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Page Category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Content Length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Share Count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Collecting Time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Published </a:t>
            </a: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Weekday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>
                <a:latin typeface="PingFang TC" charset="-120"/>
                <a:ea typeface="PingFang TC" charset="-120"/>
                <a:cs typeface="PingFang TC" charset="-120"/>
              </a:rPr>
              <a:t>V2-10/V12-15/V17-25</a:t>
            </a:r>
            <a:endParaRPr kumimoji="1" lang="zh-TW" altLang="en-US" sz="20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2273" y="1063807"/>
            <a:ext cx="3185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Feature Selection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6978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23" y="3612056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4</a:t>
            </a: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5" y="2908029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429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Comment Classification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86" y="1830741"/>
            <a:ext cx="5511959" cy="4467083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03" y="2804629"/>
            <a:ext cx="5499862" cy="917725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矩形 18"/>
          <p:cNvSpPr/>
          <p:nvPr/>
        </p:nvSpPr>
        <p:spPr>
          <a:xfrm>
            <a:off x="3862713" y="2455112"/>
            <a:ext cx="1357112" cy="34330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557161" y="3075710"/>
            <a:ext cx="1229014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32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619760"/>
          </a:xfrm>
          <a:prstGeom prst="rect">
            <a:avLst/>
          </a:prstGeom>
          <a:solidFill>
            <a:srgbClr val="4167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49296"/>
            <a:ext cx="4227287" cy="321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15" y="149296"/>
            <a:ext cx="3510989" cy="3258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21275" y="926978"/>
            <a:ext cx="9566329" cy="5595588"/>
          </a:xfrm>
          <a:prstGeom prst="rect">
            <a:avLst/>
          </a:prstGeom>
          <a:solidFill>
            <a:srgbClr val="FFFFFF"/>
          </a:solidFill>
          <a:ln w="19050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2097" y="1022165"/>
            <a:ext cx="127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Thin" charset="-120"/>
                <a:ea typeface="PingFang TC Thin" charset="-120"/>
                <a:cs typeface="PingFang TC Thin" charset="-120"/>
              </a:rPr>
              <a:t>Group 5</a:t>
            </a:r>
            <a:endParaRPr kumimoji="1"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TC Thin" charset="-120"/>
              <a:ea typeface="PingFang TC Thin" charset="-120"/>
              <a:cs typeface="PingFang TC Thin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" y="1022450"/>
            <a:ext cx="369047" cy="369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1275" y="924560"/>
            <a:ext cx="9566329" cy="683857"/>
          </a:xfrm>
          <a:prstGeom prst="rect">
            <a:avLst/>
          </a:prstGeom>
          <a:solidFill>
            <a:srgbClr val="F5F6F8"/>
          </a:solidFill>
          <a:ln w="28575">
            <a:solidFill>
              <a:srgbClr val="E9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742" y="1655083"/>
            <a:ext cx="1639178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Goal</a:t>
            </a:r>
          </a:p>
        </p:txBody>
      </p:sp>
      <p:sp>
        <p:nvSpPr>
          <p:cNvPr id="9" name="矩形 8"/>
          <p:cNvSpPr/>
          <p:nvPr/>
        </p:nvSpPr>
        <p:spPr>
          <a:xfrm>
            <a:off x="123205" y="2281556"/>
            <a:ext cx="201529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Data Introduction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23" y="3612056"/>
            <a:ext cx="2898550" cy="646331"/>
          </a:xfrm>
          <a:prstGeom prst="rect">
            <a:avLst/>
          </a:prstGeom>
          <a:ln w="38100">
            <a:solidFill>
              <a:srgbClr val="4167B3"/>
            </a:solidFill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4</a:t>
            </a:r>
            <a:r>
              <a:rPr kumimoji="1"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. Data Processing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3205" y="2908029"/>
            <a:ext cx="1931939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Shiny App Demo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05" y="4270811"/>
            <a:ext cx="174438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Model Building</a:t>
            </a:r>
          </a:p>
        </p:txBody>
      </p:sp>
      <p:sp>
        <p:nvSpPr>
          <p:cNvPr id="13" name="矩形 12"/>
          <p:cNvSpPr/>
          <p:nvPr/>
        </p:nvSpPr>
        <p:spPr>
          <a:xfrm>
            <a:off x="123205" y="4933896"/>
            <a:ext cx="1354858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TC Light" charset="-120"/>
                <a:ea typeface="PingFang TC Light" charset="-120"/>
                <a:cs typeface="PingFang TC Light" charset="-120"/>
              </a:rPr>
              <a:t>Application</a:t>
            </a:r>
            <a:endParaRPr kumimoji="1"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2273" y="1063807"/>
            <a:ext cx="527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Total Comment Classification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53214" y="2677395"/>
            <a:ext cx="5693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去探討留言的</a:t>
            </a:r>
            <a:r>
              <a:rPr kumimoji="1" lang="zh-TW" altLang="en-US" sz="2000" b="1" u="sng" dirty="0" smtClean="0">
                <a:latin typeface="PingFang TC Light" charset="-120"/>
                <a:ea typeface="PingFang TC Light" charset="-120"/>
                <a:cs typeface="PingFang TC Light" charset="-120"/>
              </a:rPr>
              <a:t>確切數量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似乎並沒有太大意義，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/>
            </a:r>
            <a:b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</a:b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從剛剛的圖也可以看到留言的分佈並不均勻</a:t>
            </a:r>
            <a:endParaRPr kumimoji="1" lang="en-US" altLang="zh-TW" sz="2000" dirty="0" smtClean="0">
              <a:latin typeface="PingFang TC Light" charset="-120"/>
              <a:ea typeface="PingFang TC Light" charset="-120"/>
              <a:cs typeface="PingFang TC Light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因此我們藉由查看</a:t>
            </a:r>
            <a:r>
              <a:rPr kumimoji="1" lang="en-US" altLang="zh-TW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quantile</a:t>
            </a:r>
            <a:r>
              <a:rPr kumimoji="1" lang="zh-TW" altLang="en-US" sz="2000" dirty="0" smtClean="0">
                <a:latin typeface="PingFang TC Light" charset="-120"/>
                <a:ea typeface="PingFang TC Light" charset="-120"/>
                <a:cs typeface="PingFang TC Light" charset="-120"/>
              </a:rPr>
              <a:t>來將留言分類：</a:t>
            </a:r>
            <a:endParaRPr kumimoji="1" lang="zh-TW" altLang="en-US" sz="2000" dirty="0">
              <a:latin typeface="PingFang TC Light" charset="-120"/>
              <a:ea typeface="PingFang TC Light" charset="-120"/>
              <a:cs typeface="PingFang TC Light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35" y="4362144"/>
            <a:ext cx="4886554" cy="75977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7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698</Words>
  <Application>Microsoft Macintosh PowerPoint</Application>
  <PresentationFormat>寬螢幕</PresentationFormat>
  <Paragraphs>273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Mangal</vt:lpstr>
      <vt:lpstr>PingFang TC</vt:lpstr>
      <vt:lpstr>PingFang TC Light</vt:lpstr>
      <vt:lpstr>PingFang TC Thin</vt:lpstr>
      <vt:lpstr>宋體-繁 標準體</vt:lpstr>
      <vt:lpstr>新細明體</vt:lpstr>
      <vt:lpstr>Arial</vt:lpstr>
      <vt:lpstr>Office 佈景主題</vt:lpstr>
      <vt:lpstr>Facebook Comment Volume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Comment Volume Analysis</dc:title>
  <dc:creator>annshyu.tw@gmail.com</dc:creator>
  <cp:lastModifiedBy>annshyu.tw@gmail.com</cp:lastModifiedBy>
  <cp:revision>54</cp:revision>
  <dcterms:created xsi:type="dcterms:W3CDTF">2019-06-22T17:27:25Z</dcterms:created>
  <dcterms:modified xsi:type="dcterms:W3CDTF">2019-06-24T17:08:16Z</dcterms:modified>
</cp:coreProperties>
</file>