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1160" y="-49320"/>
            <a:ext cx="12297600" cy="173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600"/>
                </a:moveTo>
                <a:lnTo>
                  <a:pt x="21600" y="10800"/>
                </a:lnTo>
                <a:lnTo>
                  <a:pt x="21572" y="0"/>
                </a:lnTo>
                <a:lnTo>
                  <a:pt x="0" y="450"/>
                </a:lnTo>
                <a:cubicBezTo>
                  <a:pt x="9" y="7550"/>
                  <a:pt x="19" y="14650"/>
                  <a:pt x="0" y="21600"/>
                </a:cubicBezTo>
                <a:close/>
              </a:path>
            </a:pathLst>
          </a:custGeom>
          <a:solidFill>
            <a:srgbClr val="23252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7920" y="6419880"/>
            <a:ext cx="12194280" cy="447120"/>
          </a:xfrm>
          <a:prstGeom prst="rect">
            <a:avLst/>
          </a:prstGeom>
          <a:solidFill>
            <a:srgbClr val="23252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0188720" y="6491160"/>
            <a:ext cx="19411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www.miraclesoft.com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3" name="Picture 4" descr="Picture 13"/>
          <p:cNvPicPr/>
          <p:nvPr/>
        </p:nvPicPr>
        <p:blipFill>
          <a:blip r:embed="rId2"/>
          <a:stretch/>
        </p:blipFill>
        <p:spPr>
          <a:xfrm>
            <a:off x="193680" y="322200"/>
            <a:ext cx="3421800" cy="94392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-221760" y="6491160"/>
            <a:ext cx="3489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© 2020 Miracle Software Systems, Inc.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" name="Line 5"/>
          <p:cNvSpPr/>
          <p:nvPr/>
        </p:nvSpPr>
        <p:spPr>
          <a:xfrm flipV="1">
            <a:off x="-10800" y="815760"/>
            <a:ext cx="12202560" cy="8589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6"/>
          <p:cNvSpPr/>
          <p:nvPr/>
        </p:nvSpPr>
        <p:spPr>
          <a:xfrm>
            <a:off x="-7920" y="6410160"/>
            <a:ext cx="12191760" cy="936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609480" y="223920"/>
            <a:ext cx="10972080" cy="124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91960"/>
            <a:ext cx="367560" cy="62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352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52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0" y="531720"/>
            <a:ext cx="445320" cy="38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600"/>
                </a:moveTo>
                <a:lnTo>
                  <a:pt x="12600" y="0"/>
                </a:lnTo>
                <a:lnTo>
                  <a:pt x="21600" y="10165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 flipV="1">
            <a:off x="0" y="6207120"/>
            <a:ext cx="12191400" cy="646920"/>
          </a:xfrm>
          <a:prstGeom prst="rect">
            <a:avLst/>
          </a:prstGeom>
          <a:solidFill>
            <a:srgbClr val="23252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Picture 4" descr="Picture 17"/>
          <p:cNvPicPr/>
          <p:nvPr/>
        </p:nvPicPr>
        <p:blipFill>
          <a:blip r:embed="rId2"/>
          <a:stretch/>
        </p:blipFill>
        <p:spPr>
          <a:xfrm>
            <a:off x="10515600" y="6334200"/>
            <a:ext cx="1486800" cy="410400"/>
          </a:xfrm>
          <a:prstGeom prst="rect">
            <a:avLst/>
          </a:prstGeom>
          <a:ln>
            <a:noFill/>
          </a:ln>
        </p:spPr>
      </p:pic>
      <p:sp>
        <p:nvSpPr>
          <p:cNvPr id="49" name="CustomShape 4"/>
          <p:cNvSpPr/>
          <p:nvPr/>
        </p:nvSpPr>
        <p:spPr>
          <a:xfrm>
            <a:off x="-83160" y="6416640"/>
            <a:ext cx="334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e2e1e1"/>
                </a:solidFill>
                <a:latin typeface="Calibri"/>
                <a:ea typeface="DejaVu Sans"/>
              </a:rPr>
              <a:t>© 2019 Miracle Software Systems, Inc. 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0" y="6207120"/>
            <a:ext cx="12191400" cy="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42400" y="2130480"/>
            <a:ext cx="1036260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232527"/>
                </a:solidFill>
                <a:latin typeface="Calibri"/>
              </a:rPr>
              <a:t>     </a:t>
            </a:r>
            <a:r>
              <a:rPr b="0" lang="en-US" sz="4000" spc="-1" strike="noStrike">
                <a:solidFill>
                  <a:srgbClr val="232527"/>
                </a:solidFill>
                <a:latin typeface="Calibri"/>
              </a:rPr>
              <a:t>  </a:t>
            </a:r>
            <a:r>
              <a:rPr b="0" lang="en-US" sz="4000" spc="-1" strike="noStrike">
                <a:solidFill>
                  <a:srgbClr val="232527"/>
                </a:solidFill>
                <a:latin typeface="Calibri"/>
              </a:rPr>
              <a:t>HANDLING ARRAYS IN DATA WAVE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88000" y="223920"/>
            <a:ext cx="11375640" cy="56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232527"/>
                </a:solidFill>
                <a:latin typeface="Calibri Light"/>
              </a:rPr>
              <a:t>  </a:t>
            </a:r>
            <a:r>
              <a:rPr b="0" lang="en-US" sz="2000" spc="-1" strike="noStrike">
                <a:solidFill>
                  <a:srgbClr val="232527"/>
                </a:solidFill>
                <a:latin typeface="Calibri Light"/>
              </a:rPr>
              <a:t>The Scheduler keeps track of every second and creates a Mule event when the Quartz Cron expression matches your time-date setting. You can trigger the event just once or at regular intervals.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63560" y="2501280"/>
            <a:ext cx="10972080" cy="12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232527"/>
                </a:solidFill>
                <a:latin typeface="Arial"/>
              </a:rPr>
              <a:t>     </a:t>
            </a:r>
            <a:r>
              <a:rPr b="0" lang="en-US" sz="2600" spc="-1" strike="noStrike">
                <a:solidFill>
                  <a:srgbClr val="232527"/>
                </a:solidFill>
                <a:latin typeface="Arial"/>
              </a:rPr>
              <a:t>1. Created the mule project in anypoint studio.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232527"/>
                </a:solidFill>
                <a:latin typeface="Arial"/>
              </a:rPr>
              <a:t>     </a:t>
            </a:r>
            <a:r>
              <a:rPr b="0" lang="en-US" sz="2600" spc="-1" strike="noStrike">
                <a:solidFill>
                  <a:srgbClr val="232527"/>
                </a:solidFill>
                <a:latin typeface="Arial"/>
              </a:rPr>
              <a:t>2. Drag the HTTP listner to accept the request.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232527"/>
                </a:solidFill>
                <a:latin typeface="Arial"/>
              </a:rPr>
              <a:t>     </a:t>
            </a:r>
            <a:r>
              <a:rPr b="0" lang="en-US" sz="2600" spc="-1" strike="noStrike">
                <a:solidFill>
                  <a:srgbClr val="232527"/>
                </a:solidFill>
                <a:latin typeface="Arial"/>
              </a:rPr>
              <a:t>3. And Drag the select database conector retrieving the database.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232527"/>
                </a:solidFill>
                <a:latin typeface="Arial"/>
              </a:rPr>
              <a:t>     </a:t>
            </a:r>
            <a:r>
              <a:rPr b="0" lang="en-US" sz="2600" spc="-1" strike="noStrike">
                <a:solidFill>
                  <a:srgbClr val="232527"/>
                </a:solidFill>
                <a:latin typeface="Arial"/>
              </a:rPr>
              <a:t>4. Using the transform message to change the data into XML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232527"/>
                </a:solidFill>
                <a:latin typeface="Arial"/>
              </a:rPr>
              <a:t>     </a:t>
            </a:r>
            <a:r>
              <a:rPr b="0" lang="en-US" sz="2600" spc="-1" strike="noStrike">
                <a:solidFill>
                  <a:srgbClr val="232527"/>
                </a:solidFill>
                <a:latin typeface="Arial"/>
              </a:rPr>
              <a:t>5. Here I used the datawave map operator to handle the arrays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232527"/>
                </a:solidFill>
                <a:latin typeface="Arial"/>
              </a:rPr>
              <a:t>     </a:t>
            </a:r>
            <a:r>
              <a:rPr b="0" lang="en-US" sz="2600" spc="-1" strike="noStrike">
                <a:solidFill>
                  <a:srgbClr val="232527"/>
                </a:solidFill>
                <a:latin typeface="Arial"/>
              </a:rPr>
              <a:t>6. And displayed the results to the logger.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2468a0"/>
      </a:accent1>
      <a:accent2>
        <a:srgbClr val="00aae7"/>
      </a:accent2>
      <a:accent3>
        <a:srgbClr val="ffffff"/>
      </a:accent3>
      <a:accent4>
        <a:srgbClr val="1c1e20"/>
      </a:accent4>
      <a:accent5>
        <a:srgbClr val="acb9cd"/>
      </a:accent5>
      <a:accent6>
        <a:srgbClr val="009ad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2468a0"/>
      </a:accent1>
      <a:accent2>
        <a:srgbClr val="00aae7"/>
      </a:accent2>
      <a:accent3>
        <a:srgbClr val="ffffff"/>
      </a:accent3>
      <a:accent4>
        <a:srgbClr val="1c1e20"/>
      </a:accent4>
      <a:accent5>
        <a:srgbClr val="acb9cd"/>
      </a:accent5>
      <a:accent6>
        <a:srgbClr val="009ad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2859</TotalTime>
  <Application>LibreOffice/6.4.6.2$Linux_X86_64 LibreOffice_project/40$Build-2</Application>
  <Words>48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Srinivas Kalisetty</dc:creator>
  <dc:description/>
  <dc:language>en-IN</dc:language>
  <cp:lastModifiedBy/>
  <dcterms:modified xsi:type="dcterms:W3CDTF">2020-12-02T20:28:02Z</dcterms:modified>
  <cp:revision>213</cp:revision>
  <dc:subject/>
  <dc:title>2020_Miracle_Services_Mulesoft Integrations_V1.0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