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2"/>
          <p:cNvSpPr txBox="1"/>
          <p:nvPr>
            <p:ph idx="1" type="subTitle"/>
          </p:nvPr>
        </p:nvSpPr>
        <p:spPr>
          <a:xfrm>
            <a:off x="457200" y="1203480"/>
            <a:ext cx="8229240" cy="2983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9" name="Shape 39"/>
        <p:cNvGrpSpPr/>
        <p:nvPr/>
      </p:nvGrpSpPr>
      <p:grpSpPr>
        <a:xfrm>
          <a:off x="0" y="0"/>
          <a:ext cx="0" cy="0"/>
          <a:chOff x="0" y="0"/>
          <a:chExt cx="0" cy="0"/>
        </a:xfrm>
      </p:grpSpPr>
      <p:sp>
        <p:nvSpPr>
          <p:cNvPr id="40" name="Google Shape;40;p1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3" name="Shape 43"/>
        <p:cNvGrpSpPr/>
        <p:nvPr/>
      </p:nvGrpSpPr>
      <p:grpSpPr>
        <a:xfrm>
          <a:off x="0" y="0"/>
          <a:ext cx="0" cy="0"/>
          <a:chOff x="0" y="0"/>
          <a:chExt cx="0" cy="0"/>
        </a:xfrm>
      </p:grpSpPr>
      <p:sp>
        <p:nvSpPr>
          <p:cNvPr id="44" name="Google Shape;44;p1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9" name="Shape 49"/>
        <p:cNvGrpSpPr/>
        <p:nvPr/>
      </p:nvGrpSpPr>
      <p:grpSpPr>
        <a:xfrm>
          <a:off x="0" y="0"/>
          <a:ext cx="0" cy="0"/>
          <a:chOff x="0" y="0"/>
          <a:chExt cx="0" cy="0"/>
        </a:xfrm>
      </p:grpSpPr>
      <p:sp>
        <p:nvSpPr>
          <p:cNvPr id="50" name="Google Shape;50;p1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 name="Shape 13"/>
        <p:cNvGrpSpPr/>
        <p:nvPr/>
      </p:nvGrpSpPr>
      <p:grpSpPr>
        <a:xfrm>
          <a:off x="0" y="0"/>
          <a:ext cx="0" cy="0"/>
          <a:chOff x="0" y="0"/>
          <a:chExt cx="0" cy="0"/>
        </a:xfrm>
      </p:grpSpPr>
      <p:sp>
        <p:nvSpPr>
          <p:cNvPr id="14" name="Google Shape;14;p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
          <p:cNvSpPr txBox="1"/>
          <p:nvPr>
            <p:ph idx="1" type="body"/>
          </p:nvPr>
        </p:nvSpPr>
        <p:spPr>
          <a:xfrm>
            <a:off x="457200" y="1203480"/>
            <a:ext cx="8229240" cy="2983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 name="Shape 16"/>
        <p:cNvGrpSpPr/>
        <p:nvPr/>
      </p:nvGrpSpPr>
      <p:grpSpPr>
        <a:xfrm>
          <a:off x="0" y="0"/>
          <a:ext cx="0" cy="0"/>
          <a:chOff x="0" y="0"/>
          <a:chExt cx="0" cy="0"/>
        </a:xfrm>
      </p:grpSpPr>
      <p:sp>
        <p:nvSpPr>
          <p:cNvPr id="17" name="Google Shape;17;p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
          <p:cNvSpPr txBox="1"/>
          <p:nvPr>
            <p:ph idx="1" type="body"/>
          </p:nvPr>
        </p:nvSpPr>
        <p:spPr>
          <a:xfrm>
            <a:off x="457200" y="1203480"/>
            <a:ext cx="4015800" cy="2983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5"/>
          <p:cNvSpPr txBox="1"/>
          <p:nvPr>
            <p:ph idx="2" type="body"/>
          </p:nvPr>
        </p:nvSpPr>
        <p:spPr>
          <a:xfrm>
            <a:off x="4674240" y="1203480"/>
            <a:ext cx="4015800" cy="2983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 name="Shape 22"/>
        <p:cNvGrpSpPr/>
        <p:nvPr/>
      </p:nvGrpSpPr>
      <p:grpSpPr>
        <a:xfrm>
          <a:off x="0" y="0"/>
          <a:ext cx="0" cy="0"/>
          <a:chOff x="0" y="0"/>
          <a:chExt cx="0" cy="0"/>
        </a:xfrm>
      </p:grpSpPr>
      <p:sp>
        <p:nvSpPr>
          <p:cNvPr id="23" name="Google Shape;23;p7"/>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 name="Shape 24"/>
        <p:cNvGrpSpPr/>
        <p:nvPr/>
      </p:nvGrpSpPr>
      <p:grpSpPr>
        <a:xfrm>
          <a:off x="0" y="0"/>
          <a:ext cx="0" cy="0"/>
          <a:chOff x="0" y="0"/>
          <a:chExt cx="0" cy="0"/>
        </a:xfrm>
      </p:grpSpPr>
      <p:sp>
        <p:nvSpPr>
          <p:cNvPr id="25" name="Google Shape;25;p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8"/>
          <p:cNvSpPr txBox="1"/>
          <p:nvPr>
            <p:ph idx="2" type="body"/>
          </p:nvPr>
        </p:nvSpPr>
        <p:spPr>
          <a:xfrm>
            <a:off x="4674240" y="1203480"/>
            <a:ext cx="4015800" cy="2983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8"/>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 type="body"/>
          </p:nvPr>
        </p:nvSpPr>
        <p:spPr>
          <a:xfrm>
            <a:off x="457200" y="1203480"/>
            <a:ext cx="4015800" cy="2983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4" name="Shape 34"/>
        <p:cNvGrpSpPr/>
        <p:nvPr/>
      </p:nvGrpSpPr>
      <p:grpSpPr>
        <a:xfrm>
          <a:off x="0" y="0"/>
          <a:ext cx="0" cy="0"/>
          <a:chOff x="0" y="0"/>
          <a:chExt cx="0" cy="0"/>
        </a:xfrm>
      </p:grpSpPr>
      <p:sp>
        <p:nvSpPr>
          <p:cNvPr id="35" name="Google Shape;35;p1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7" name="Google Shape;7;p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 type="body"/>
          </p:nvPr>
        </p:nvSpPr>
        <p:spPr>
          <a:xfrm>
            <a:off x="457200" y="1203480"/>
            <a:ext cx="8229240" cy="29833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anypoint.mulesoft.com/exchan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help.xmatters.com/ondemand/xmodwelcome/flowdesigner/create-flow.htm" TargetMode="External"/><Relationship Id="rId4" Type="http://schemas.openxmlformats.org/officeDocument/2006/relationships/hyperlink" Target="https://help.xmatters.com/ondemand/xmodwelcome/flowdesigner/create-flow.htm#AddTrigger" TargetMode="External"/><Relationship Id="rId5" Type="http://schemas.openxmlformats.org/officeDocument/2006/relationships/hyperlink" Target="https://help.xmatters.com/ondemand/xmodwelcome/flowdesigner/create-flow.htm#AddConfigureStep" TargetMode="External"/><Relationship Id="rId6" Type="http://schemas.openxmlformats.org/officeDocument/2006/relationships/hyperlink" Target="https://help.xmatters.com/ondemand/xmodwelcome/flowdesigner/create-flow.htm#AddToo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help.xmatters.com/ondemand/userguide/roles/how-to-integrate.htm" TargetMode="External"/><Relationship Id="rId4" Type="http://schemas.openxmlformats.org/officeDocument/2006/relationships/hyperlink" Target="https://help.xmatters.com/ondemand/xmodwelcome/communicationplanbuilder/managecommunicationplans.htm" TargetMode="External"/><Relationship Id="rId5" Type="http://schemas.openxmlformats.org/officeDocument/2006/relationships/hyperlink" Target="https://help.xmatters.com/integrations/all-integrations.htm" TargetMode="External"/><Relationship Id="rId6" Type="http://schemas.openxmlformats.org/officeDocument/2006/relationships/hyperlink" Target="https://help.xmatters.com/ondemand/xmodwelcome/communicationplanbuilder/managecommunicationplans.htm#ConfigurePermissions" TargetMode="External"/><Relationship Id="rId7" Type="http://schemas.openxmlformats.org/officeDocument/2006/relationships/hyperlink" Target="https://help.xmatters.com/ondemand/xmodwelcome/integrationdirectory/integration-directory.htm#AccessPermission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0" y="0"/>
            <a:ext cx="9072000" cy="50763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US" sz="1700" u="none" cap="none" strike="noStrike">
                <a:solidFill>
                  <a:srgbClr val="000000"/>
                </a:solidFill>
                <a:latin typeface="Arial"/>
                <a:ea typeface="Arial"/>
                <a:cs typeface="Arial"/>
                <a:sym typeface="Arial"/>
              </a:rPr>
              <a:t>Any point Platform Benefits</a:t>
            </a:r>
            <a:endParaRPr b="0" i="0" sz="1700" u="none" cap="none" strike="noStrike">
              <a:latin typeface="Arial"/>
              <a:ea typeface="Arial"/>
              <a:cs typeface="Arial"/>
              <a:sym typeface="Arial"/>
            </a:endParaRPr>
          </a:p>
          <a:p>
            <a:pPr indent="-298080" lvl="0" marL="457200" marR="0" rtl="0" algn="l">
              <a:lnSpc>
                <a:spcPct val="115000"/>
              </a:lnSpc>
              <a:spcBef>
                <a:spcPts val="1199"/>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Unlock legacy systems, rapidly connect legacy assets to SaaS technologies, and reduce integration costs—without disrupting existing business processes</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Increase developer productivity and shrink development times through open technologies that promote reusability, modularity and collaboration</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Reduce time to resolution by managing all resources from a single pane of glass</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Increase innovation and value creation across the enterprise through tools that enable faster development, testing, and implementation of APIs</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Increase agility with a flexible architecture that evolves as your business does</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Create happier customers and competitive advantages by delivering services and experiences</a:t>
            </a:r>
            <a:endParaRPr b="0" i="0" sz="11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p:nvPr/>
        </p:nvSpPr>
        <p:spPr>
          <a:xfrm>
            <a:off x="0" y="0"/>
            <a:ext cx="9081720" cy="52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US" sz="2300" u="none" cap="none" strike="noStrike">
                <a:solidFill>
                  <a:srgbClr val="000000"/>
                </a:solidFill>
                <a:latin typeface="Arial"/>
                <a:ea typeface="Arial"/>
                <a:cs typeface="Arial"/>
                <a:sym typeface="Arial"/>
              </a:rPr>
              <a:t>Anypoint Exchange:</a:t>
            </a:r>
            <a:r>
              <a:rPr b="0" i="0" lang="en-US" sz="1100" u="none" cap="none" strike="noStrike">
                <a:solidFill>
                  <a:srgbClr val="000000"/>
                </a:solidFill>
                <a:latin typeface="Arial"/>
                <a:ea typeface="Arial"/>
                <a:cs typeface="Arial"/>
                <a:sym typeface="Arial"/>
              </a:rPr>
              <a:t>Anypoint Exchange provides the benefit of being able to discover, share, and incorporate assets and resources into your applications. Anypoint Exchange helps you create API developer portals, view and test APIs, simulate data to APIs (Mocking Service), create assets, and use API Notebooks to describe and test API functions.</a:t>
            </a:r>
            <a:endParaRPr b="0" i="0" sz="1100" u="none" cap="none" strike="noStrike">
              <a:latin typeface="Arial"/>
              <a:ea typeface="Arial"/>
              <a:cs typeface="Arial"/>
              <a:sym typeface="Arial"/>
            </a:endParaRPr>
          </a:p>
          <a:p>
            <a:pPr indent="0" lvl="0" marL="0" marR="0" rtl="0" algn="l">
              <a:lnSpc>
                <a:spcPct val="115000"/>
              </a:lnSpc>
              <a:spcBef>
                <a:spcPts val="1800"/>
              </a:spcBef>
              <a:spcAft>
                <a:spcPts val="0"/>
              </a:spcAft>
              <a:buNone/>
            </a:pPr>
            <a:r>
              <a:rPr b="1" i="0" lang="en-US" sz="1700" u="none" cap="none" strike="noStrike">
                <a:solidFill>
                  <a:srgbClr val="000000"/>
                </a:solidFill>
                <a:latin typeface="Arial"/>
                <a:ea typeface="Arial"/>
                <a:cs typeface="Arial"/>
                <a:sym typeface="Arial"/>
              </a:rPr>
              <a:t>Get Started:</a:t>
            </a:r>
            <a:r>
              <a:rPr b="0" i="0" lang="en-US" sz="1100" u="none" cap="none" strike="noStrike">
                <a:solidFill>
                  <a:srgbClr val="000000"/>
                </a:solidFill>
                <a:latin typeface="Arial"/>
                <a:ea typeface="Arial"/>
                <a:cs typeface="Arial"/>
                <a:sym typeface="Arial"/>
              </a:rPr>
              <a:t>1.    From the public</a:t>
            </a:r>
            <a:r>
              <a:rPr b="0" i="0" lang="en-US" sz="1100" u="sng" cap="none" strike="noStrike">
                <a:solidFill>
                  <a:schemeClr val="hlink"/>
                </a:solidFill>
                <a:latin typeface="Arial"/>
                <a:ea typeface="Arial"/>
                <a:cs typeface="Arial"/>
                <a:sym typeface="Arial"/>
                <a:hlinkClick r:id="rId3"/>
              </a:rPr>
              <a:t> Exchange</a:t>
            </a:r>
            <a:r>
              <a:rPr b="0" i="0" lang="en-US" sz="1100" u="none" cap="none" strike="noStrike">
                <a:solidFill>
                  <a:srgbClr val="000000"/>
                </a:solidFill>
                <a:latin typeface="Arial"/>
                <a:ea typeface="Arial"/>
                <a:cs typeface="Arial"/>
                <a:sym typeface="Arial"/>
              </a:rPr>
              <a:t>, click an asset and view its description.</a:t>
            </a:r>
            <a:br>
              <a:rPr b="0" i="0" lang="en-US" sz="1800" u="none" cap="none" strike="noStrike">
                <a:latin typeface="Arial"/>
                <a:ea typeface="Arial"/>
                <a:cs typeface="Arial"/>
                <a:sym typeface="Arial"/>
              </a:rPr>
            </a:br>
            <a:endParaRPr b="0" i="0" sz="1100" u="none" cap="none" strike="noStrike">
              <a:latin typeface="Arial"/>
              <a:ea typeface="Arial"/>
              <a:cs typeface="Arial"/>
              <a:sym typeface="Arial"/>
            </a:endParaRPr>
          </a:p>
          <a:p>
            <a:pPr indent="0" lvl="0" marL="0" marR="0" rtl="0" algn="l">
              <a:lnSpc>
                <a:spcPct val="115000"/>
              </a:lnSpc>
              <a:spcBef>
                <a:spcPts val="1800"/>
              </a:spcBef>
              <a:spcAft>
                <a:spcPts val="0"/>
              </a:spcAft>
              <a:buNone/>
            </a:pPr>
            <a:r>
              <a:rPr b="0" i="0" lang="en-US" sz="1100" u="none" cap="none" strike="noStrike">
                <a:solidFill>
                  <a:srgbClr val="000000"/>
                </a:solidFill>
                <a:latin typeface="Arial"/>
                <a:ea typeface="Arial"/>
                <a:cs typeface="Arial"/>
                <a:sym typeface="Arial"/>
              </a:rPr>
              <a:t>2.Click Login to view a private Exchange for your organization.</a:t>
            </a:r>
            <a:br>
              <a:rPr b="0" i="0" lang="en-US" sz="1800" u="none" cap="none" strike="noStrike">
                <a:latin typeface="Arial"/>
                <a:ea typeface="Arial"/>
                <a:cs typeface="Arial"/>
                <a:sym typeface="Arial"/>
              </a:rPr>
            </a:br>
            <a:endParaRPr b="0" i="0" sz="1100" u="none" cap="none" strike="noStrike">
              <a:latin typeface="Arial"/>
              <a:ea typeface="Arial"/>
              <a:cs typeface="Arial"/>
              <a:sym typeface="Arial"/>
            </a:endParaRPr>
          </a:p>
          <a:p>
            <a:pPr indent="0" lvl="0" marL="0" marR="0" rtl="0" algn="l">
              <a:lnSpc>
                <a:spcPct val="115000"/>
              </a:lnSpc>
              <a:spcBef>
                <a:spcPts val="1800"/>
              </a:spcBef>
              <a:spcAft>
                <a:spcPts val="0"/>
              </a:spcAft>
              <a:buNone/>
            </a:pPr>
            <a:r>
              <a:rPr b="0" i="0" lang="en-US" sz="1100" u="none" cap="none" strike="noStrike">
                <a:solidFill>
                  <a:srgbClr val="000000"/>
                </a:solidFill>
                <a:latin typeface="Arial"/>
                <a:ea typeface="Arial"/>
                <a:cs typeface="Arial"/>
                <a:sym typeface="Arial"/>
              </a:rPr>
              <a:t>3.After you log in, click Public Portal in your organization to view public APIs available to anyone.</a:t>
            </a:r>
            <a:br>
              <a:rPr b="0" i="0" lang="en-US" sz="1800" u="none" cap="none" strike="noStrike">
                <a:latin typeface="Arial"/>
                <a:ea typeface="Arial"/>
                <a:cs typeface="Arial"/>
                <a:sym typeface="Arial"/>
              </a:rPr>
            </a:br>
            <a:endParaRPr b="0" i="0" sz="1100" u="none" cap="none" strike="noStrike">
              <a:latin typeface="Arial"/>
              <a:ea typeface="Arial"/>
              <a:cs typeface="Arial"/>
              <a:sym typeface="Arial"/>
            </a:endParaRPr>
          </a:p>
          <a:p>
            <a:pPr indent="0" lvl="0" marL="0" marR="0" rtl="0" algn="l">
              <a:lnSpc>
                <a:spcPct val="115000"/>
              </a:lnSpc>
              <a:spcBef>
                <a:spcPts val="1199"/>
              </a:spcBef>
              <a:spcAft>
                <a:spcPts val="0"/>
              </a:spcAft>
              <a:buNone/>
            </a:pPr>
            <a:r>
              <a:rPr b="0" i="0" lang="en-US" sz="1100" u="none" cap="none" strike="noStrike">
                <a:solidFill>
                  <a:srgbClr val="000000"/>
                </a:solidFill>
                <a:latin typeface="Arial"/>
                <a:ea typeface="Arial"/>
                <a:cs typeface="Arial"/>
                <a:sym typeface="Arial"/>
              </a:rPr>
              <a:t>After you log into Exchange, you can create assets for APIs, connectors, templates, examples, API Notebooks, and custom assets.</a:t>
            </a:r>
            <a:endParaRPr b="0" i="0" sz="1100" u="none" cap="none" strike="noStrike">
              <a:latin typeface="Arial"/>
              <a:ea typeface="Arial"/>
              <a:cs typeface="Arial"/>
              <a:sym typeface="Arial"/>
            </a:endParaRPr>
          </a:p>
          <a:p>
            <a:pPr indent="0" lvl="0" marL="0" marR="0" rtl="0" algn="l">
              <a:lnSpc>
                <a:spcPct val="115000"/>
              </a:lnSpc>
              <a:spcBef>
                <a:spcPts val="1800"/>
              </a:spcBef>
              <a:spcAft>
                <a:spcPts val="0"/>
              </a:spcAft>
              <a:buNone/>
            </a:pPr>
            <a:r>
              <a:rPr b="1" i="0" lang="en-US" sz="1700" u="none" cap="none" strike="noStrike">
                <a:solidFill>
                  <a:srgbClr val="000000"/>
                </a:solidFill>
                <a:latin typeface="Arial"/>
                <a:ea typeface="Arial"/>
                <a:cs typeface="Arial"/>
                <a:sym typeface="Arial"/>
              </a:rPr>
              <a:t>Try APIs:1.</a:t>
            </a:r>
            <a:r>
              <a:rPr b="0" i="0" lang="en-US" sz="1100" u="none" cap="none" strike="noStrike">
                <a:solidFill>
                  <a:srgbClr val="000000"/>
                </a:solidFill>
                <a:latin typeface="Arial"/>
                <a:ea typeface="Arial"/>
                <a:cs typeface="Arial"/>
                <a:sym typeface="Arial"/>
              </a:rPr>
              <a:t>Click the asset and notice how the API functions appear in the left navigation area. </a:t>
            </a:r>
            <a:endParaRPr b="0" i="0" sz="1100" u="none" cap="none" strike="noStrike">
              <a:latin typeface="Arial"/>
              <a:ea typeface="Arial"/>
              <a:cs typeface="Arial"/>
              <a:sym typeface="Arial"/>
            </a:endParaRPr>
          </a:p>
          <a:p>
            <a:pPr indent="0" lvl="0" marL="0" marR="0" rtl="0" algn="l">
              <a:lnSpc>
                <a:spcPct val="115000"/>
              </a:lnSpc>
              <a:spcBef>
                <a:spcPts val="1800"/>
              </a:spcBef>
              <a:spcAft>
                <a:spcPts val="0"/>
              </a:spcAft>
              <a:buNone/>
            </a:pPr>
            <a:r>
              <a:rPr b="0" i="0" lang="en-US" sz="1100" u="none" cap="none" strike="noStrike">
                <a:solidFill>
                  <a:srgbClr val="000000"/>
                </a:solidFill>
                <a:latin typeface="Arial"/>
                <a:ea typeface="Arial"/>
                <a:cs typeface="Arial"/>
                <a:sym typeface="Arial"/>
              </a:rPr>
              <a:t>2.Exchange lets you view the functions in an API.</a:t>
            </a:r>
            <a:br>
              <a:rPr b="0" i="0" lang="en-US" sz="1800" u="none" cap="none" strike="noStrike">
                <a:latin typeface="Arial"/>
                <a:ea typeface="Arial"/>
                <a:cs typeface="Arial"/>
                <a:sym typeface="Arial"/>
              </a:rPr>
            </a:br>
            <a:endParaRPr b="0" i="0" sz="1100" u="none" cap="none" strike="noStrike">
              <a:latin typeface="Arial"/>
              <a:ea typeface="Arial"/>
              <a:cs typeface="Arial"/>
              <a:sym typeface="Arial"/>
            </a:endParaRPr>
          </a:p>
          <a:p>
            <a:pPr indent="0" lvl="0" marL="0" marR="0" rtl="0" algn="l">
              <a:lnSpc>
                <a:spcPct val="115000"/>
              </a:lnSpc>
              <a:spcBef>
                <a:spcPts val="1800"/>
              </a:spcBef>
              <a:spcAft>
                <a:spcPts val="0"/>
              </a:spcAft>
              <a:buNone/>
            </a:pPr>
            <a:r>
              <a:rPr b="0" i="0" lang="en-US" sz="1100" u="none" cap="none" strike="noStrike">
                <a:solidFill>
                  <a:srgbClr val="000000"/>
                </a:solidFill>
                <a:latin typeface="Arial"/>
                <a:ea typeface="Arial"/>
                <a:cs typeface="Arial"/>
                <a:sym typeface="Arial"/>
              </a:rPr>
              <a:t>3.Click a function and more information appears. At the right side of the screen, you can test the API by entering sample values to send to the API and get responses from the API.</a:t>
            </a:r>
            <a:br>
              <a:rPr b="0" i="0" lang="en-US" sz="1800" u="none" cap="none" strike="noStrike">
                <a:latin typeface="Arial"/>
                <a:ea typeface="Arial"/>
                <a:cs typeface="Arial"/>
                <a:sym typeface="Arial"/>
              </a:rPr>
            </a:br>
            <a:endParaRPr b="0" i="0" sz="11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p:nvPr/>
        </p:nvSpPr>
        <p:spPr>
          <a:xfrm>
            <a:off x="0" y="-265680"/>
            <a:ext cx="9005400" cy="5465520"/>
          </a:xfrm>
          <a:prstGeom prst="rect">
            <a:avLst/>
          </a:prstGeom>
          <a:noFill/>
          <a:ln>
            <a:noFill/>
          </a:ln>
        </p:spPr>
        <p:txBody>
          <a:bodyPr anchorCtr="0" anchor="t" bIns="91425" lIns="91425" spcFirstLastPara="1" rIns="91425" wrap="square" tIns="91425">
            <a:noAutofit/>
          </a:bodyPr>
          <a:lstStyle/>
          <a:p>
            <a:pPr indent="-298080" lvl="0" marL="457200" marR="0" rtl="0" algn="l">
              <a:lnSpc>
                <a:spcPct val="115000"/>
              </a:lnSpc>
              <a:spcBef>
                <a:spcPts val="0"/>
              </a:spcBef>
              <a:spcAft>
                <a:spcPts val="0"/>
              </a:spcAft>
              <a:buClr>
                <a:srgbClr val="000000"/>
              </a:buClr>
              <a:buSzPts val="1700"/>
              <a:buFont typeface="Arial"/>
              <a:buChar char="●"/>
            </a:pPr>
            <a:r>
              <a:rPr b="1" i="0" lang="en-US" sz="1700" u="none" cap="none" strike="noStrike">
                <a:solidFill>
                  <a:srgbClr val="000000"/>
                </a:solidFill>
                <a:latin typeface="Arial"/>
                <a:ea typeface="Arial"/>
                <a:cs typeface="Arial"/>
                <a:sym typeface="Arial"/>
              </a:rPr>
              <a:t>About Content</a:t>
            </a:r>
            <a:endParaRPr b="0" i="0" sz="17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Exchange assets are accessible in Anypoint Studio (connectors, templates, and examples), API Manager (APIs and policies), and Runtime Manager (APIs), and you can publish APIs from Design Center to Exchange.</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MuleSoft certifies its public content, and reviews and approves partner connectors. All private content is internal to an organization and not visible outside their organization. Customers are responsible for any private content they publish within their Exchange.</a:t>
            </a:r>
            <a:endParaRPr b="0" i="0" sz="11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p:nvPr/>
        </p:nvSpPr>
        <p:spPr>
          <a:xfrm>
            <a:off x="0" y="0"/>
            <a:ext cx="9143640" cy="506664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US" sz="1700" u="none" cap="none" strike="noStrike">
                <a:solidFill>
                  <a:srgbClr val="000000"/>
                </a:solidFill>
                <a:latin typeface="Arial"/>
                <a:ea typeface="Arial"/>
                <a:cs typeface="Arial"/>
                <a:sym typeface="Arial"/>
              </a:rPr>
              <a:t>Content Types</a:t>
            </a:r>
            <a:endParaRPr b="0" i="0" sz="1700" u="none" cap="none" strike="noStrike">
              <a:latin typeface="Arial"/>
              <a:ea typeface="Arial"/>
              <a:cs typeface="Arial"/>
              <a:sym typeface="Arial"/>
            </a:endParaRPr>
          </a:p>
          <a:p>
            <a:pPr indent="0" lvl="0" marL="0" marR="0" rtl="0" algn="l">
              <a:lnSpc>
                <a:spcPct val="115000"/>
              </a:lnSpc>
              <a:spcBef>
                <a:spcPts val="1199"/>
              </a:spcBef>
              <a:spcAft>
                <a:spcPts val="0"/>
              </a:spcAft>
              <a:buNone/>
            </a:pPr>
            <a:r>
              <a:rPr b="0" i="0" lang="en-US" sz="1100" u="none" cap="none" strike="noStrike">
                <a:solidFill>
                  <a:srgbClr val="000000"/>
                </a:solidFill>
                <a:latin typeface="Arial"/>
                <a:ea typeface="Arial"/>
                <a:cs typeface="Arial"/>
                <a:sym typeface="Arial"/>
              </a:rPr>
              <a:t>Both the public and private content in Exchange can consist of the following kinds of elements:</a:t>
            </a:r>
            <a:endParaRPr b="0" i="0" sz="1100" u="none" cap="none" strike="noStrike">
              <a:latin typeface="Arial"/>
              <a:ea typeface="Arial"/>
              <a:cs typeface="Arial"/>
              <a:sym typeface="Arial"/>
            </a:endParaRPr>
          </a:p>
          <a:p>
            <a:pPr indent="-298080" lvl="0" marL="457200" marR="0" rtl="0" algn="l">
              <a:lnSpc>
                <a:spcPct val="115000"/>
              </a:lnSpc>
              <a:spcBef>
                <a:spcPts val="1199"/>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Connectors - Packaged connectivity to an endpoint developed and deployed on Anypoint Platform with third-party APIs and standard integration protocols. Use connectors within your application’s flows to send and receive data using a protocol or specific API. Anypoint Studio comes with many bundled connectors, and Exchange has many more.</a:t>
            </a:r>
            <a:br>
              <a:rPr b="0" i="0" lang="en-US" sz="1800" u="none" cap="none" strike="noStrike">
                <a:latin typeface="Arial"/>
                <a:ea typeface="Arial"/>
                <a:cs typeface="Arial"/>
                <a:sym typeface="Arial"/>
              </a:rPr>
            </a:br>
            <a:r>
              <a:rPr b="0" i="0" lang="en-US" sz="1100" u="none" cap="none" strike="noStrike">
                <a:solidFill>
                  <a:srgbClr val="000000"/>
                </a:solidFill>
                <a:latin typeface="Arial"/>
                <a:ea typeface="Arial"/>
                <a:cs typeface="Arial"/>
                <a:sym typeface="Arial"/>
              </a:rPr>
              <a:t> </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Templates - Packaged integration patterns built on best practices to address common use cases. You can add your information such as user credentials to complete the template’s use case or solution, and you can customize or extend templates as needed.</a:t>
            </a:r>
            <a:br>
              <a:rPr b="0" i="0" lang="en-US" sz="1800" u="none" cap="none" strike="noStrike">
                <a:latin typeface="Arial"/>
                <a:ea typeface="Arial"/>
                <a:cs typeface="Arial"/>
                <a:sym typeface="Arial"/>
              </a:rPr>
            </a:br>
            <a:r>
              <a:rPr b="0" i="0" lang="en-US" sz="1100" u="none" cap="none" strike="noStrike">
                <a:solidFill>
                  <a:srgbClr val="000000"/>
                </a:solidFill>
                <a:latin typeface="Arial"/>
                <a:ea typeface="Arial"/>
                <a:cs typeface="Arial"/>
                <a:sym typeface="Arial"/>
              </a:rPr>
              <a:t> </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Examples - Applications that are ready to run in Anypoint Studio and demonstrate a use case or solution.</a:t>
            </a:r>
            <a:br>
              <a:rPr b="0" i="0" lang="en-US" sz="1800" u="none" cap="none" strike="noStrike">
                <a:latin typeface="Arial"/>
                <a:ea typeface="Arial"/>
                <a:cs typeface="Arial"/>
                <a:sym typeface="Arial"/>
              </a:rPr>
            </a:br>
            <a:r>
              <a:rPr b="0" i="0" lang="en-US" sz="1100" u="none" cap="none" strike="noStrike">
                <a:solidFill>
                  <a:srgbClr val="000000"/>
                </a:solidFill>
                <a:latin typeface="Arial"/>
                <a:ea typeface="Arial"/>
                <a:cs typeface="Arial"/>
                <a:sym typeface="Arial"/>
              </a:rPr>
              <a:t> </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Policies - Configuration modules to extend the functionality of an API and enforce capabilities such as security.</a:t>
            </a:r>
            <a:br>
              <a:rPr b="0" i="0" lang="en-US" sz="1800" u="none" cap="none" strike="noStrike">
                <a:latin typeface="Arial"/>
                <a:ea typeface="Arial"/>
                <a:cs typeface="Arial"/>
                <a:sym typeface="Arial"/>
              </a:rPr>
            </a:br>
            <a:r>
              <a:rPr b="0" i="0" lang="en-US" sz="1100" u="none" cap="none" strike="noStrike">
                <a:solidFill>
                  <a:srgbClr val="000000"/>
                </a:solidFill>
                <a:latin typeface="Arial"/>
                <a:ea typeface="Arial"/>
                <a:cs typeface="Arial"/>
                <a:sym typeface="Arial"/>
              </a:rPr>
              <a:t> </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REST APIs - A RAML file or OAS file that specifies an API. These APIs can be referenced by an HTTP Request connector to expose metadata to Anypoint Studio.</a:t>
            </a:r>
            <a:br>
              <a:rPr b="0" i="0" lang="en-US" sz="1800" u="none" cap="none" strike="noStrike">
                <a:latin typeface="Arial"/>
                <a:ea typeface="Arial"/>
                <a:cs typeface="Arial"/>
                <a:sym typeface="Arial"/>
              </a:rPr>
            </a:br>
            <a:r>
              <a:rPr b="0" i="0" lang="en-US" sz="1100" u="none" cap="none" strike="noStrike">
                <a:solidFill>
                  <a:srgbClr val="000000"/>
                </a:solidFill>
                <a:latin typeface="Arial"/>
                <a:ea typeface="Arial"/>
                <a:cs typeface="Arial"/>
                <a:sym typeface="Arial"/>
              </a:rPr>
              <a:t> </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SOAP APIs - A WSDL file that specifies an API.</a:t>
            </a:r>
            <a:br>
              <a:rPr b="0" i="0" lang="en-US" sz="1800" u="none" cap="none" strike="noStrike">
                <a:latin typeface="Arial"/>
                <a:ea typeface="Arial"/>
                <a:cs typeface="Arial"/>
                <a:sym typeface="Arial"/>
              </a:rPr>
            </a:br>
            <a:r>
              <a:rPr b="0" i="0" lang="en-US" sz="1100" u="none" cap="none" strike="noStrike">
                <a:solidFill>
                  <a:srgbClr val="000000"/>
                </a:solidFill>
                <a:latin typeface="Arial"/>
                <a:ea typeface="Arial"/>
                <a:cs typeface="Arial"/>
                <a:sym typeface="Arial"/>
              </a:rPr>
              <a:t> </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HTTP APIs - A placeholder for an endpoint for use by private Exchange users who want to manage the endpoint with API Manager.</a:t>
            </a:r>
            <a:br>
              <a:rPr b="0" i="0" lang="en-US" sz="1800" u="none" cap="none" strike="noStrike">
                <a:latin typeface="Arial"/>
                <a:ea typeface="Arial"/>
                <a:cs typeface="Arial"/>
                <a:sym typeface="Arial"/>
              </a:rPr>
            </a:br>
            <a:r>
              <a:rPr b="0" i="0" lang="en-US" sz="1100" u="none" cap="none" strike="noStrike">
                <a:solidFill>
                  <a:srgbClr val="000000"/>
                </a:solidFill>
                <a:latin typeface="Arial"/>
                <a:ea typeface="Arial"/>
                <a:cs typeface="Arial"/>
                <a:sym typeface="Arial"/>
              </a:rPr>
              <a:t> </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API Spec Fragments - Also known as RAML fragments. A RAML document that has a version and an identifier, but is not in itself a complete RAML specification.</a:t>
            </a:r>
            <a:br>
              <a:rPr b="0" i="0" lang="en-US" sz="1800" u="none" cap="none" strike="noStrike">
                <a:latin typeface="Arial"/>
                <a:ea typeface="Arial"/>
                <a:cs typeface="Arial"/>
                <a:sym typeface="Arial"/>
              </a:rPr>
            </a:br>
            <a:r>
              <a:rPr b="0" i="0" lang="en-US" sz="1100" u="none" cap="none" strike="noStrike">
                <a:solidFill>
                  <a:srgbClr val="000000"/>
                </a:solidFill>
                <a:latin typeface="Arial"/>
                <a:ea typeface="Arial"/>
                <a:cs typeface="Arial"/>
                <a:sym typeface="Arial"/>
              </a:rPr>
              <a:t> </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Arial"/>
              <a:buChar char="●"/>
            </a:pPr>
            <a:r>
              <a:rPr b="0" i="0" lang="en-US" sz="1100" u="none" cap="none" strike="noStrike">
                <a:solidFill>
                  <a:srgbClr val="000000"/>
                </a:solidFill>
                <a:latin typeface="Arial"/>
                <a:ea typeface="Arial"/>
                <a:cs typeface="Arial"/>
                <a:sym typeface="Arial"/>
              </a:rPr>
              <a:t>Custom - Custom assets provide descriptions and an optional file to explain aspects of your system, to provide instructional videos, or to describe product or organizational documentation.</a:t>
            </a:r>
            <a:br>
              <a:rPr b="0" i="0" lang="en-US" sz="1800" u="none" cap="none" strike="noStrike">
                <a:latin typeface="Arial"/>
                <a:ea typeface="Arial"/>
                <a:cs typeface="Arial"/>
                <a:sym typeface="Arial"/>
              </a:rPr>
            </a:br>
            <a:r>
              <a:rPr b="0" i="0" lang="en-US" sz="1100" u="none" cap="none" strike="noStrike">
                <a:solidFill>
                  <a:srgbClr val="000000"/>
                </a:solidFill>
                <a:latin typeface="Arial"/>
                <a:ea typeface="Arial"/>
                <a:cs typeface="Arial"/>
                <a:sym typeface="Arial"/>
              </a:rPr>
              <a:t> </a:t>
            </a:r>
            <a:endParaRPr b="0" i="0" sz="11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p:nvPr/>
        </p:nvSpPr>
        <p:spPr>
          <a:xfrm>
            <a:off x="0" y="0"/>
            <a:ext cx="9100440" cy="50191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US" sz="2300" u="none" cap="none" strike="noStrike">
                <a:solidFill>
                  <a:srgbClr val="000000"/>
                </a:solidFill>
                <a:latin typeface="Arial"/>
                <a:ea typeface="Arial"/>
                <a:cs typeface="Arial"/>
                <a:sym typeface="Arial"/>
              </a:rPr>
              <a:t>Flow Designer 101</a:t>
            </a:r>
            <a:endParaRPr b="0" i="0" sz="2300" u="none" cap="none" strike="noStrike">
              <a:latin typeface="Arial"/>
              <a:ea typeface="Arial"/>
              <a:cs typeface="Arial"/>
              <a:sym typeface="Arial"/>
            </a:endParaRPr>
          </a:p>
          <a:p>
            <a:pPr indent="0" lvl="0" marL="0" marR="0" rtl="0" algn="l">
              <a:lnSpc>
                <a:spcPct val="115000"/>
              </a:lnSpc>
              <a:spcBef>
                <a:spcPts val="1199"/>
              </a:spcBef>
              <a:spcAft>
                <a:spcPts val="0"/>
              </a:spcAft>
              <a:buNone/>
            </a:pPr>
            <a:r>
              <a:rPr b="0" i="0" lang="en-US" sz="1100" u="none" cap="none" strike="noStrike">
                <a:solidFill>
                  <a:srgbClr val="000000"/>
                </a:solidFill>
                <a:latin typeface="Arial"/>
                <a:ea typeface="Arial"/>
                <a:cs typeface="Arial"/>
                <a:sym typeface="Arial"/>
              </a:rPr>
              <a:t>Flow Designer lets you build multi-step processes simply by dragging, dropping, and connecting steps.</a:t>
            </a:r>
            <a:endParaRPr b="0" i="0" sz="1100" u="none" cap="none" strike="noStrike">
              <a:latin typeface="Arial"/>
              <a:ea typeface="Arial"/>
              <a:cs typeface="Arial"/>
              <a:sym typeface="Arial"/>
            </a:endParaRPr>
          </a:p>
          <a:p>
            <a:pPr indent="0" lvl="0" marL="0" marR="0" rtl="0" algn="l">
              <a:lnSpc>
                <a:spcPct val="115000"/>
              </a:lnSpc>
              <a:spcBef>
                <a:spcPts val="1199"/>
              </a:spcBef>
              <a:spcAft>
                <a:spcPts val="0"/>
              </a:spcAft>
              <a:buNone/>
            </a:pPr>
            <a:r>
              <a:rPr b="0" i="0" lang="en-US" sz="1100" u="none" cap="none" strike="noStrike">
                <a:solidFill>
                  <a:srgbClr val="000000"/>
                </a:solidFill>
                <a:latin typeface="Arial"/>
                <a:ea typeface="Arial"/>
                <a:cs typeface="Arial"/>
                <a:sym typeface="Arial"/>
              </a:rPr>
              <a:t>In this overview, we go over the parts of Flow Designer and the pieces you can use to create your flows. That might be all you need to get started if you're the type who likes to dump out the blocks and start building.</a:t>
            </a:r>
            <a:endParaRPr b="0" i="0" sz="1100" u="none" cap="none" strike="noStrike">
              <a:latin typeface="Arial"/>
              <a:ea typeface="Arial"/>
              <a:cs typeface="Arial"/>
              <a:sym typeface="Arial"/>
            </a:endParaRPr>
          </a:p>
          <a:p>
            <a:pPr indent="0" lvl="0" marL="0" marR="0" rtl="0" algn="l">
              <a:lnSpc>
                <a:spcPct val="100000"/>
              </a:lnSpc>
              <a:spcBef>
                <a:spcPts val="1199"/>
              </a:spcBef>
              <a:spcAft>
                <a:spcPts val="0"/>
              </a:spcAft>
              <a:buNone/>
            </a:pPr>
            <a:r>
              <a:rPr b="0" i="0" lang="en-US" sz="1100" u="none" cap="none" strike="noStrike">
                <a:solidFill>
                  <a:srgbClr val="000000"/>
                </a:solidFill>
                <a:latin typeface="Arial"/>
                <a:ea typeface="Arial"/>
                <a:cs typeface="Arial"/>
                <a:sym typeface="Arial"/>
              </a:rPr>
              <a:t>If you're the type who learns by example, we walk through</a:t>
            </a:r>
            <a:r>
              <a:rPr b="0" i="0" lang="en-US" sz="1100" u="sng" cap="none" strike="noStrike">
                <a:solidFill>
                  <a:schemeClr val="hlink"/>
                </a:solidFill>
                <a:latin typeface="Arial"/>
                <a:ea typeface="Arial"/>
                <a:cs typeface="Arial"/>
                <a:sym typeface="Arial"/>
                <a:hlinkClick r:id="rId3"/>
              </a:rPr>
              <a:t> designing a flow</a:t>
            </a:r>
            <a:r>
              <a:rPr b="0" i="0" lang="en-US" sz="1100" u="none" cap="none" strike="noStrike">
                <a:solidFill>
                  <a:srgbClr val="000000"/>
                </a:solidFill>
                <a:latin typeface="Arial"/>
                <a:ea typeface="Arial"/>
                <a:cs typeface="Arial"/>
                <a:sym typeface="Arial"/>
              </a:rPr>
              <a:t> from concept to test, and all the steps in-between. In that topic, we go into how to use the various types of steps —</a:t>
            </a:r>
            <a:r>
              <a:rPr b="0" i="0" lang="en-US" sz="1100" u="sng" cap="none" strike="noStrike">
                <a:solidFill>
                  <a:schemeClr val="hlink"/>
                </a:solidFill>
                <a:latin typeface="Arial"/>
                <a:ea typeface="Arial"/>
                <a:cs typeface="Arial"/>
                <a:sym typeface="Arial"/>
                <a:hlinkClick r:id="rId4"/>
              </a:rPr>
              <a:t> triggers</a:t>
            </a:r>
            <a:r>
              <a:rPr b="0" i="0" lang="en-US" sz="1100" u="none" cap="none" strike="noStrike">
                <a:solidFill>
                  <a:srgbClr val="000000"/>
                </a:solidFill>
                <a:latin typeface="Arial"/>
                <a:ea typeface="Arial"/>
                <a:cs typeface="Arial"/>
                <a:sym typeface="Arial"/>
              </a:rPr>
              <a:t>,</a:t>
            </a:r>
            <a:r>
              <a:rPr b="0" i="0" lang="en-US" sz="1100" u="sng" cap="none" strike="noStrike">
                <a:solidFill>
                  <a:schemeClr val="hlink"/>
                </a:solidFill>
                <a:latin typeface="Arial"/>
                <a:ea typeface="Arial"/>
                <a:cs typeface="Arial"/>
                <a:sym typeface="Arial"/>
                <a:hlinkClick r:id="rId5"/>
              </a:rPr>
              <a:t> built-in apps and custom steps</a:t>
            </a:r>
            <a:r>
              <a:rPr b="0" i="0" lang="en-US" sz="1100" u="none" cap="none" strike="noStrike">
                <a:solidFill>
                  <a:srgbClr val="000000"/>
                </a:solidFill>
                <a:latin typeface="Arial"/>
                <a:ea typeface="Arial"/>
                <a:cs typeface="Arial"/>
                <a:sym typeface="Arial"/>
              </a:rPr>
              <a:t>, and</a:t>
            </a:r>
            <a:r>
              <a:rPr b="0" i="0" lang="en-US" sz="1100" u="sng" cap="none" strike="noStrike">
                <a:solidFill>
                  <a:schemeClr val="hlink"/>
                </a:solidFill>
                <a:latin typeface="Arial"/>
                <a:ea typeface="Arial"/>
                <a:cs typeface="Arial"/>
                <a:sym typeface="Arial"/>
                <a:hlinkClick r:id="rId6"/>
              </a:rPr>
              <a:t> tools</a:t>
            </a:r>
            <a:r>
              <a:rPr b="0" i="0" lang="en-US" sz="1100" u="none" cap="none" strike="noStrike">
                <a:solidFill>
                  <a:srgbClr val="000000"/>
                </a:solidFill>
                <a:latin typeface="Arial"/>
                <a:ea typeface="Arial"/>
                <a:cs typeface="Arial"/>
                <a:sym typeface="Arial"/>
              </a:rPr>
              <a:t> — to build a flow. In other topics in this section, we delve deeper into troubleshooting runtime issues, how to use the ready-made apps, and creating your own custom steps</a:t>
            </a:r>
            <a:endParaRPr b="0" i="0" sz="11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p:nvPr/>
        </p:nvSpPr>
        <p:spPr>
          <a:xfrm>
            <a:off x="0" y="0"/>
            <a:ext cx="9081720" cy="506664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US" sz="1700" u="none" cap="none" strike="noStrike">
                <a:solidFill>
                  <a:srgbClr val="000000"/>
                </a:solidFill>
                <a:latin typeface="Arial"/>
                <a:ea typeface="Arial"/>
                <a:cs typeface="Arial"/>
                <a:sym typeface="Arial"/>
              </a:rPr>
              <a:t>Before you start building</a:t>
            </a:r>
            <a:endParaRPr b="0" i="0" sz="1700" u="none" cap="none" strike="noStrike">
              <a:latin typeface="Arial"/>
              <a:ea typeface="Arial"/>
              <a:cs typeface="Arial"/>
              <a:sym typeface="Arial"/>
            </a:endParaRPr>
          </a:p>
          <a:p>
            <a:pPr indent="0" lvl="0" marL="0" marR="0" rtl="0" algn="l">
              <a:lnSpc>
                <a:spcPct val="115000"/>
              </a:lnSpc>
              <a:spcBef>
                <a:spcPts val="1199"/>
              </a:spcBef>
              <a:spcAft>
                <a:spcPts val="0"/>
              </a:spcAft>
              <a:buNone/>
            </a:pPr>
            <a:r>
              <a:rPr b="0" i="0" lang="en-US" sz="1100" u="none" cap="none" strike="noStrike">
                <a:solidFill>
                  <a:srgbClr val="000000"/>
                </a:solidFill>
                <a:latin typeface="Arial"/>
                <a:ea typeface="Arial"/>
                <a:cs typeface="Arial"/>
                <a:sym typeface="Arial"/>
              </a:rPr>
              <a:t>With the drag-and-drop, drag-and-connect interface, it's easy to get started, but there are a couple of things you need before you can build flows and put them to work.</a:t>
            </a:r>
            <a:endParaRPr b="0" i="0" sz="1100" u="none" cap="none" strike="noStrike">
              <a:latin typeface="Arial"/>
              <a:ea typeface="Arial"/>
              <a:cs typeface="Arial"/>
              <a:sym typeface="Arial"/>
            </a:endParaRPr>
          </a:p>
          <a:p>
            <a:pPr indent="0" lvl="0" marL="0" marR="0" rtl="0" algn="l">
              <a:lnSpc>
                <a:spcPct val="115000"/>
              </a:lnSpc>
              <a:spcBef>
                <a:spcPts val="1199"/>
              </a:spcBef>
              <a:spcAft>
                <a:spcPts val="0"/>
              </a:spcAft>
              <a:buNone/>
            </a:pPr>
            <a:r>
              <a:rPr b="0" i="0" lang="en-US" sz="1100" u="none" cap="none" strike="noStrike">
                <a:solidFill>
                  <a:srgbClr val="000000"/>
                </a:solidFill>
                <a:latin typeface="Arial"/>
                <a:ea typeface="Arial"/>
                <a:cs typeface="Arial"/>
                <a:sym typeface="Arial"/>
              </a:rPr>
              <a:t>If you've read the overview of</a:t>
            </a:r>
            <a:r>
              <a:rPr b="0" i="0" lang="en-US" sz="1100" u="sng" cap="none" strike="noStrike">
                <a:solidFill>
                  <a:schemeClr val="hlink"/>
                </a:solidFill>
                <a:latin typeface="Arial"/>
                <a:ea typeface="Arial"/>
                <a:cs typeface="Arial"/>
                <a:sym typeface="Arial"/>
                <a:hlinkClick r:id="rId3"/>
              </a:rPr>
              <a:t> how to get integrated</a:t>
            </a:r>
            <a:r>
              <a:rPr b="0" i="0" lang="en-US" sz="1100" u="none" cap="none" strike="noStrike">
                <a:solidFill>
                  <a:srgbClr val="000000"/>
                </a:solidFill>
                <a:latin typeface="Arial"/>
                <a:ea typeface="Arial"/>
                <a:cs typeface="Arial"/>
                <a:sym typeface="Arial"/>
              </a:rPr>
              <a:t>, you might already have what you need to get started, but to summarize...</a:t>
            </a:r>
            <a:endParaRPr b="0" i="0" sz="1100" u="none" cap="none" strike="noStrike">
              <a:latin typeface="Arial"/>
              <a:ea typeface="Arial"/>
              <a:cs typeface="Arial"/>
              <a:sym typeface="Arial"/>
            </a:endParaRPr>
          </a:p>
          <a:p>
            <a:pPr indent="-298080" lvl="0" marL="457200" marR="0" rtl="0" algn="l">
              <a:lnSpc>
                <a:spcPct val="115000"/>
              </a:lnSpc>
              <a:spcBef>
                <a:spcPts val="1199"/>
              </a:spcBef>
              <a:spcAft>
                <a:spcPts val="0"/>
              </a:spcAft>
              <a:buClr>
                <a:srgbClr val="000000"/>
              </a:buClr>
              <a:buSzPts val="1100"/>
              <a:buFont typeface="Noto Sans Symbols"/>
              <a:buAutoNum type="arabicPeriod"/>
            </a:pPr>
            <a:r>
              <a:rPr b="0" i="0" lang="en-US" sz="1100" u="none" cap="none" strike="noStrike">
                <a:solidFill>
                  <a:srgbClr val="000000"/>
                </a:solidFill>
                <a:latin typeface="Arial"/>
                <a:ea typeface="Arial"/>
                <a:cs typeface="Arial"/>
                <a:sym typeface="Arial"/>
              </a:rPr>
              <a:t>First you need a form that has properties or actions you want to build flows from. Forms provide a canvas where you can design flows. You can use a form in a</a:t>
            </a:r>
            <a:r>
              <a:rPr b="0" i="0" lang="en-US" sz="1100" u="sng" cap="none" strike="noStrike">
                <a:solidFill>
                  <a:schemeClr val="hlink"/>
                </a:solidFill>
                <a:latin typeface="Arial"/>
                <a:ea typeface="Arial"/>
                <a:cs typeface="Arial"/>
                <a:sym typeface="Arial"/>
                <a:hlinkClick r:id="rId4"/>
              </a:rPr>
              <a:t> communication plan</a:t>
            </a:r>
            <a:r>
              <a:rPr b="0" i="0" lang="en-US" sz="1100" u="none" cap="none" strike="noStrike">
                <a:solidFill>
                  <a:srgbClr val="000000"/>
                </a:solidFill>
                <a:latin typeface="Arial"/>
                <a:ea typeface="Arial"/>
                <a:cs typeface="Arial"/>
                <a:sym typeface="Arial"/>
              </a:rPr>
              <a:t> or a</a:t>
            </a:r>
            <a:r>
              <a:rPr b="0" i="0" lang="en-US" sz="1100" u="sng" cap="none" strike="noStrike">
                <a:solidFill>
                  <a:schemeClr val="hlink"/>
                </a:solidFill>
                <a:latin typeface="Arial"/>
                <a:ea typeface="Arial"/>
                <a:cs typeface="Arial"/>
                <a:sym typeface="Arial"/>
                <a:hlinkClick r:id="rId5"/>
              </a:rPr>
              <a:t> built-in integration</a:t>
            </a:r>
            <a:r>
              <a:rPr b="0" i="0" lang="en-US" sz="1100" u="none" cap="none" strike="noStrike">
                <a:solidFill>
                  <a:srgbClr val="000000"/>
                </a:solidFill>
                <a:latin typeface="Arial"/>
                <a:ea typeface="Arial"/>
                <a:cs typeface="Arial"/>
                <a:sym typeface="Arial"/>
              </a:rPr>
              <a:t> from the Integration Directory.</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Noto Sans Symbols"/>
              <a:buAutoNum type="arabicPeriod"/>
            </a:pPr>
            <a:r>
              <a:rPr b="0" i="0" lang="en-US" sz="1100" u="none" cap="none" strike="noStrike">
                <a:solidFill>
                  <a:srgbClr val="000000"/>
                </a:solidFill>
                <a:latin typeface="Arial"/>
                <a:ea typeface="Arial"/>
                <a:cs typeface="Arial"/>
                <a:sym typeface="Arial"/>
              </a:rPr>
              <a:t>Next, you need a way to trigger the flows you create. This can be a signal sent by email or HTTP request or an activity on an event associated with the form (for example, a response from a recipient, an event status change, or an escalation).</a:t>
            </a:r>
            <a:endParaRPr b="0" i="0" sz="1100" u="none" cap="none" strike="noStrike">
              <a:latin typeface="Arial"/>
              <a:ea typeface="Arial"/>
              <a:cs typeface="Arial"/>
              <a:sym typeface="Arial"/>
            </a:endParaRPr>
          </a:p>
          <a:p>
            <a:pPr indent="0" lvl="0" marL="0" marR="0" rtl="0" algn="l">
              <a:lnSpc>
                <a:spcPct val="115000"/>
              </a:lnSpc>
              <a:spcBef>
                <a:spcPts val="1199"/>
              </a:spcBef>
              <a:spcAft>
                <a:spcPts val="0"/>
              </a:spcAft>
              <a:buNone/>
            </a:pPr>
            <a:r>
              <a:rPr b="0" i="0" lang="en-US" sz="1100" u="none" cap="none" strike="noStrike">
                <a:solidFill>
                  <a:srgbClr val="000000"/>
                </a:solidFill>
                <a:latin typeface="Arial"/>
                <a:ea typeface="Arial"/>
                <a:cs typeface="Arial"/>
                <a:sym typeface="Arial"/>
              </a:rPr>
              <a:t>Now you're ready to build. Have fun!</a:t>
            </a:r>
            <a:endParaRPr b="0" i="0" sz="1100" u="none" cap="none" strike="noStrike">
              <a:latin typeface="Arial"/>
              <a:ea typeface="Arial"/>
              <a:cs typeface="Arial"/>
              <a:sym typeface="Arial"/>
            </a:endParaRPr>
          </a:p>
          <a:p>
            <a:pPr indent="0" lvl="0" marL="0" marR="0" rtl="0" algn="l">
              <a:lnSpc>
                <a:spcPct val="115000"/>
              </a:lnSpc>
              <a:spcBef>
                <a:spcPts val="1800"/>
              </a:spcBef>
              <a:spcAft>
                <a:spcPts val="0"/>
              </a:spcAft>
              <a:buNone/>
            </a:pPr>
            <a:r>
              <a:rPr b="1" i="0" lang="en-US" sz="1700" u="none" cap="none" strike="noStrike">
                <a:solidFill>
                  <a:srgbClr val="000000"/>
                </a:solidFill>
                <a:latin typeface="Arial"/>
                <a:ea typeface="Arial"/>
                <a:cs typeface="Arial"/>
                <a:sym typeface="Arial"/>
              </a:rPr>
              <a:t>How to get to Flow Designer</a:t>
            </a:r>
            <a:endParaRPr b="0" i="0" sz="1700" u="none" cap="none" strike="noStrike">
              <a:latin typeface="Arial"/>
              <a:ea typeface="Arial"/>
              <a:cs typeface="Arial"/>
              <a:sym typeface="Arial"/>
            </a:endParaRPr>
          </a:p>
          <a:p>
            <a:pPr indent="0" lvl="0" marL="0" marR="0" rtl="0" algn="l">
              <a:lnSpc>
                <a:spcPct val="115000"/>
              </a:lnSpc>
              <a:spcBef>
                <a:spcPts val="1199"/>
              </a:spcBef>
              <a:spcAft>
                <a:spcPts val="0"/>
              </a:spcAft>
              <a:buNone/>
            </a:pPr>
            <a:r>
              <a:rPr b="0" i="0" lang="en-US" sz="1100" u="none" cap="none" strike="noStrike">
                <a:solidFill>
                  <a:srgbClr val="000000"/>
                </a:solidFill>
                <a:latin typeface="Arial"/>
                <a:ea typeface="Arial"/>
                <a:cs typeface="Arial"/>
                <a:sym typeface="Arial"/>
              </a:rPr>
              <a:t>Access to Flow Designer is controlled by the communication plan — whoever has</a:t>
            </a:r>
            <a:r>
              <a:rPr b="0" i="0" lang="en-US" sz="1100" u="sng" cap="none" strike="noStrike">
                <a:solidFill>
                  <a:schemeClr val="hlink"/>
                </a:solidFill>
                <a:latin typeface="Arial"/>
                <a:ea typeface="Arial"/>
                <a:cs typeface="Arial"/>
                <a:sym typeface="Arial"/>
                <a:hlinkClick r:id="rId6"/>
              </a:rPr>
              <a:t> permission to access</a:t>
            </a:r>
            <a:r>
              <a:rPr b="0" i="0" lang="en-US" sz="1100" u="none" cap="none" strike="noStrike">
                <a:solidFill>
                  <a:srgbClr val="000000"/>
                </a:solidFill>
                <a:latin typeface="Arial"/>
                <a:ea typeface="Arial"/>
                <a:cs typeface="Arial"/>
                <a:sym typeface="Arial"/>
              </a:rPr>
              <a:t> the communication plan can access the flows for forms in that plan. For built-in integrations, access to Flow Designer is controlled by the</a:t>
            </a:r>
            <a:r>
              <a:rPr b="0" i="0" lang="en-US" sz="1100" u="sng" cap="none" strike="noStrike">
                <a:solidFill>
                  <a:schemeClr val="hlink"/>
                </a:solidFill>
                <a:latin typeface="Arial"/>
                <a:ea typeface="Arial"/>
                <a:cs typeface="Arial"/>
                <a:sym typeface="Arial"/>
                <a:hlinkClick r:id="rId7"/>
              </a:rPr>
              <a:t> access permissions</a:t>
            </a:r>
            <a:r>
              <a:rPr b="0" i="0" lang="en-US" sz="1100" u="none" cap="none" strike="noStrike">
                <a:solidFill>
                  <a:srgbClr val="000000"/>
                </a:solidFill>
                <a:latin typeface="Arial"/>
                <a:ea typeface="Arial"/>
                <a:cs typeface="Arial"/>
                <a:sym typeface="Arial"/>
              </a:rPr>
              <a:t> for each configuration.</a:t>
            </a:r>
            <a:endParaRPr b="0" i="0" sz="11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p:nvPr/>
        </p:nvSpPr>
        <p:spPr>
          <a:xfrm>
            <a:off x="56880" y="0"/>
            <a:ext cx="9086760" cy="50857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US" sz="1100" u="none" cap="none" strike="noStrike">
                <a:solidFill>
                  <a:srgbClr val="000000"/>
                </a:solidFill>
                <a:latin typeface="Arial"/>
                <a:ea typeface="Arial"/>
                <a:cs typeface="Arial"/>
                <a:sym typeface="Arial"/>
              </a:rPr>
              <a:t>How to acces flow designer:</a:t>
            </a:r>
            <a:endParaRPr b="0" i="0" sz="1100" u="none" cap="none" strike="noStrike">
              <a:latin typeface="Arial"/>
              <a:ea typeface="Arial"/>
              <a:cs typeface="Arial"/>
              <a:sym typeface="Arial"/>
            </a:endParaRPr>
          </a:p>
          <a:p>
            <a:pPr indent="0" lvl="0" marL="0" marR="0" rtl="0" algn="l">
              <a:lnSpc>
                <a:spcPct val="115000"/>
              </a:lnSpc>
              <a:spcBef>
                <a:spcPts val="1199"/>
              </a:spcBef>
              <a:spcAft>
                <a:spcPts val="0"/>
              </a:spcAft>
              <a:buNone/>
            </a:pPr>
            <a:r>
              <a:rPr b="1" i="0" lang="en-US" sz="1100" u="none" cap="none" strike="noStrike">
                <a:solidFill>
                  <a:srgbClr val="000000"/>
                </a:solidFill>
                <a:latin typeface="Arial"/>
                <a:ea typeface="Arial"/>
                <a:cs typeface="Arial"/>
                <a:sym typeface="Arial"/>
              </a:rPr>
              <a:t>Access it from the Communication Plan Builder:</a:t>
            </a:r>
            <a:endParaRPr b="0" i="0" sz="1100" u="none" cap="none" strike="noStrike">
              <a:latin typeface="Arial"/>
              <a:ea typeface="Arial"/>
              <a:cs typeface="Arial"/>
              <a:sym typeface="Arial"/>
            </a:endParaRPr>
          </a:p>
          <a:p>
            <a:pPr indent="-298080" lvl="0" marL="457200" marR="0" rtl="0" algn="l">
              <a:lnSpc>
                <a:spcPct val="115000"/>
              </a:lnSpc>
              <a:spcBef>
                <a:spcPts val="1199"/>
              </a:spcBef>
              <a:spcAft>
                <a:spcPts val="0"/>
              </a:spcAft>
              <a:buClr>
                <a:srgbClr val="000000"/>
              </a:buClr>
              <a:buSzPts val="1100"/>
              <a:buFont typeface="Noto Sans Symbols"/>
              <a:buAutoNum type="arabicPeriod"/>
            </a:pPr>
            <a:r>
              <a:rPr b="0" i="0" lang="en-US" sz="1100" u="none" cap="none" strike="noStrike">
                <a:solidFill>
                  <a:srgbClr val="000000"/>
                </a:solidFill>
                <a:latin typeface="Arial"/>
                <a:ea typeface="Arial"/>
                <a:cs typeface="Arial"/>
                <a:sym typeface="Arial"/>
              </a:rPr>
              <a:t>Click the </a:t>
            </a:r>
            <a:r>
              <a:rPr b="1" i="0" lang="en-US" sz="1100" u="none" cap="none" strike="noStrike">
                <a:solidFill>
                  <a:srgbClr val="000000"/>
                </a:solidFill>
                <a:latin typeface="Arial"/>
                <a:ea typeface="Arial"/>
                <a:cs typeface="Arial"/>
                <a:sym typeface="Arial"/>
              </a:rPr>
              <a:t>Developer</a:t>
            </a:r>
            <a:r>
              <a:rPr b="0" i="0" lang="en-US" sz="1100" u="none" cap="none" strike="noStrike">
                <a:solidFill>
                  <a:srgbClr val="000000"/>
                </a:solidFill>
                <a:latin typeface="Arial"/>
                <a:ea typeface="Arial"/>
                <a:cs typeface="Arial"/>
                <a:sym typeface="Arial"/>
              </a:rPr>
              <a:t> tab.</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Noto Sans Symbols"/>
              <a:buAutoNum type="arabicPeriod"/>
            </a:pPr>
            <a:r>
              <a:rPr b="0" i="0" lang="en-US" sz="1100" u="none" cap="none" strike="noStrike">
                <a:solidFill>
                  <a:srgbClr val="000000"/>
                </a:solidFill>
                <a:latin typeface="Arial"/>
                <a:ea typeface="Arial"/>
                <a:cs typeface="Arial"/>
                <a:sym typeface="Arial"/>
              </a:rPr>
              <a:t>If it's not already selected, click </a:t>
            </a:r>
            <a:r>
              <a:rPr b="1" i="0" lang="en-US" sz="1100" u="none" cap="none" strike="noStrike">
                <a:solidFill>
                  <a:srgbClr val="000000"/>
                </a:solidFill>
                <a:latin typeface="Arial"/>
                <a:ea typeface="Arial"/>
                <a:cs typeface="Arial"/>
                <a:sym typeface="Arial"/>
              </a:rPr>
              <a:t>Communication Plans</a:t>
            </a:r>
            <a:r>
              <a:rPr b="0" i="0" lang="en-US" sz="1100" u="none" cap="none" strike="noStrike">
                <a:solidFill>
                  <a:srgbClr val="000000"/>
                </a:solidFill>
                <a:latin typeface="Arial"/>
                <a:ea typeface="Arial"/>
                <a:cs typeface="Arial"/>
                <a:sym typeface="Arial"/>
              </a:rPr>
              <a:t> under Communication Plan Builder on the left.</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Noto Sans Symbols"/>
              <a:buAutoNum type="arabicPeriod"/>
            </a:pPr>
            <a:r>
              <a:rPr b="0" i="0" lang="en-US" sz="1100" u="none" cap="none" strike="noStrike">
                <a:solidFill>
                  <a:srgbClr val="000000"/>
                </a:solidFill>
                <a:latin typeface="Arial"/>
                <a:ea typeface="Arial"/>
                <a:cs typeface="Arial"/>
                <a:sym typeface="Arial"/>
              </a:rPr>
              <a:t>Click </a:t>
            </a:r>
            <a:r>
              <a:rPr b="1" i="0" lang="en-US" sz="1100" u="none" cap="none" strike="noStrike">
                <a:solidFill>
                  <a:srgbClr val="000000"/>
                </a:solidFill>
                <a:latin typeface="Arial"/>
                <a:ea typeface="Arial"/>
                <a:cs typeface="Arial"/>
                <a:sym typeface="Arial"/>
              </a:rPr>
              <a:t>Edit</a:t>
            </a:r>
            <a:r>
              <a:rPr b="0" i="0" lang="en-US" sz="1100" u="none" cap="none" strike="noStrike">
                <a:solidFill>
                  <a:srgbClr val="000000"/>
                </a:solidFill>
                <a:latin typeface="Arial"/>
                <a:ea typeface="Arial"/>
                <a:cs typeface="Arial"/>
                <a:sym typeface="Arial"/>
              </a:rPr>
              <a:t> beside the plan you want to build a flow for and select </a:t>
            </a:r>
            <a:r>
              <a:rPr b="1" i="0" lang="en-US" sz="1100" u="none" cap="none" strike="noStrike">
                <a:solidFill>
                  <a:srgbClr val="000000"/>
                </a:solidFill>
                <a:latin typeface="Arial"/>
                <a:ea typeface="Arial"/>
                <a:cs typeface="Arial"/>
                <a:sym typeface="Arial"/>
              </a:rPr>
              <a:t>Flows</a:t>
            </a:r>
            <a:r>
              <a:rPr b="0" i="0" lang="en-US" sz="1100" u="none" cap="none" strike="noStrike">
                <a:solidFill>
                  <a:srgbClr val="000000"/>
                </a:solidFill>
                <a:latin typeface="Arial"/>
                <a:ea typeface="Arial"/>
                <a:cs typeface="Arial"/>
                <a:sym typeface="Arial"/>
              </a:rPr>
              <a:t>.</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Noto Sans Symbols"/>
              <a:buAutoNum type="arabicPeriod"/>
            </a:pPr>
            <a:r>
              <a:rPr b="0" i="0" lang="en-US" sz="1100" u="none" cap="none" strike="noStrike">
                <a:solidFill>
                  <a:srgbClr val="000000"/>
                </a:solidFill>
                <a:latin typeface="Arial"/>
                <a:ea typeface="Arial"/>
                <a:cs typeface="Arial"/>
                <a:sym typeface="Arial"/>
              </a:rPr>
              <a:t>Click the name of the form you want to create or edit flows for (or </a:t>
            </a:r>
            <a:r>
              <a:rPr b="1" i="0" lang="en-US" sz="1100" u="none" cap="none" strike="noStrike">
                <a:solidFill>
                  <a:srgbClr val="000000"/>
                </a:solidFill>
                <a:latin typeface="Arial"/>
                <a:ea typeface="Arial"/>
                <a:cs typeface="Arial"/>
                <a:sym typeface="Arial"/>
              </a:rPr>
              <a:t>Create a flow</a:t>
            </a:r>
            <a:r>
              <a:rPr b="0" i="0" lang="en-US" sz="1100" u="none" cap="none" strike="noStrike">
                <a:solidFill>
                  <a:srgbClr val="000000"/>
                </a:solidFill>
                <a:latin typeface="Arial"/>
                <a:ea typeface="Arial"/>
                <a:cs typeface="Arial"/>
                <a:sym typeface="Arial"/>
              </a:rPr>
              <a:t> if the form doesn't have any flows yet).</a:t>
            </a:r>
            <a:endParaRPr b="0" i="0" sz="1100" u="none" cap="none" strike="noStrike">
              <a:latin typeface="Arial"/>
              <a:ea typeface="Arial"/>
              <a:cs typeface="Arial"/>
              <a:sym typeface="Arial"/>
            </a:endParaRPr>
          </a:p>
          <a:p>
            <a:pPr indent="0" lvl="0" marL="0" marR="0" rtl="0" algn="l">
              <a:lnSpc>
                <a:spcPct val="115000"/>
              </a:lnSpc>
              <a:spcBef>
                <a:spcPts val="1199"/>
              </a:spcBef>
              <a:spcAft>
                <a:spcPts val="0"/>
              </a:spcAft>
              <a:buNone/>
            </a:pPr>
            <a:r>
              <a:rPr b="1" i="0" lang="en-US" sz="1100" u="none" cap="none" strike="noStrike">
                <a:solidFill>
                  <a:srgbClr val="000000"/>
                </a:solidFill>
                <a:latin typeface="Arial"/>
                <a:ea typeface="Arial"/>
                <a:cs typeface="Arial"/>
                <a:sym typeface="Arial"/>
              </a:rPr>
              <a:t>Access it from within a communication plan:</a:t>
            </a:r>
            <a:endParaRPr b="0" i="0" sz="1100" u="none" cap="none" strike="noStrike">
              <a:latin typeface="Arial"/>
              <a:ea typeface="Arial"/>
              <a:cs typeface="Arial"/>
              <a:sym typeface="Arial"/>
            </a:endParaRPr>
          </a:p>
          <a:p>
            <a:pPr indent="-298080" lvl="0" marL="457200" marR="0" rtl="0" algn="l">
              <a:lnSpc>
                <a:spcPct val="115000"/>
              </a:lnSpc>
              <a:spcBef>
                <a:spcPts val="1199"/>
              </a:spcBef>
              <a:spcAft>
                <a:spcPts val="0"/>
              </a:spcAft>
              <a:buClr>
                <a:srgbClr val="000000"/>
              </a:buClr>
              <a:buSzPts val="1100"/>
              <a:buFont typeface="Noto Sans Symbols"/>
              <a:buAutoNum type="arabicPeriod"/>
            </a:pPr>
            <a:r>
              <a:rPr b="0" i="0" lang="en-US" sz="1100" u="none" cap="none" strike="noStrike">
                <a:solidFill>
                  <a:srgbClr val="000000"/>
                </a:solidFill>
                <a:latin typeface="Arial"/>
                <a:ea typeface="Arial"/>
                <a:cs typeface="Arial"/>
                <a:sym typeface="Arial"/>
              </a:rPr>
              <a:t>If you're already in the communication plan, click the </a:t>
            </a:r>
            <a:r>
              <a:rPr b="1" i="0" lang="en-US" sz="1100" u="none" cap="none" strike="noStrike">
                <a:solidFill>
                  <a:srgbClr val="000000"/>
                </a:solidFill>
                <a:latin typeface="Arial"/>
                <a:ea typeface="Arial"/>
                <a:cs typeface="Arial"/>
                <a:sym typeface="Arial"/>
              </a:rPr>
              <a:t>Flows</a:t>
            </a:r>
            <a:r>
              <a:rPr b="0" i="0" lang="en-US" sz="1100" u="none" cap="none" strike="noStrike">
                <a:solidFill>
                  <a:srgbClr val="000000"/>
                </a:solidFill>
                <a:latin typeface="Arial"/>
                <a:ea typeface="Arial"/>
                <a:cs typeface="Arial"/>
                <a:sym typeface="Arial"/>
              </a:rPr>
              <a:t> tab.</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Noto Sans Symbols"/>
              <a:buAutoNum type="arabicPeriod"/>
            </a:pPr>
            <a:r>
              <a:rPr b="0" i="0" lang="en-US" sz="1100" u="none" cap="none" strike="noStrike">
                <a:solidFill>
                  <a:srgbClr val="000000"/>
                </a:solidFill>
                <a:latin typeface="Arial"/>
                <a:ea typeface="Arial"/>
                <a:cs typeface="Arial"/>
                <a:sym typeface="Arial"/>
              </a:rPr>
              <a:t>Click the name of the form you want to create or edit flows for (or </a:t>
            </a:r>
            <a:r>
              <a:rPr b="1" i="0" lang="en-US" sz="1100" u="none" cap="none" strike="noStrike">
                <a:solidFill>
                  <a:srgbClr val="000000"/>
                </a:solidFill>
                <a:latin typeface="Arial"/>
                <a:ea typeface="Arial"/>
                <a:cs typeface="Arial"/>
                <a:sym typeface="Arial"/>
              </a:rPr>
              <a:t>Create a flow</a:t>
            </a:r>
            <a:r>
              <a:rPr b="0" i="0" lang="en-US" sz="1100" u="none" cap="none" strike="noStrike">
                <a:solidFill>
                  <a:srgbClr val="000000"/>
                </a:solidFill>
                <a:latin typeface="Arial"/>
                <a:ea typeface="Arial"/>
                <a:cs typeface="Arial"/>
                <a:sym typeface="Arial"/>
              </a:rPr>
              <a:t> if the form doesn't have any flows yet).</a:t>
            </a:r>
            <a:endParaRPr b="0" i="0" sz="1100" u="none" cap="none" strike="noStrike">
              <a:latin typeface="Arial"/>
              <a:ea typeface="Arial"/>
              <a:cs typeface="Arial"/>
              <a:sym typeface="Arial"/>
            </a:endParaRPr>
          </a:p>
          <a:p>
            <a:pPr indent="0" lvl="0" marL="0" marR="0" rtl="0" algn="l">
              <a:lnSpc>
                <a:spcPct val="115000"/>
              </a:lnSpc>
              <a:spcBef>
                <a:spcPts val="1199"/>
              </a:spcBef>
              <a:spcAft>
                <a:spcPts val="0"/>
              </a:spcAft>
              <a:buNone/>
            </a:pPr>
            <a:r>
              <a:rPr b="1" i="0" lang="en-US" sz="1100" u="none" cap="none" strike="noStrike">
                <a:solidFill>
                  <a:srgbClr val="000000"/>
                </a:solidFill>
                <a:latin typeface="Arial"/>
                <a:ea typeface="Arial"/>
                <a:cs typeface="Arial"/>
                <a:sym typeface="Arial"/>
              </a:rPr>
              <a:t>Access from within a built-in integration (Integration Directory):</a:t>
            </a:r>
            <a:endParaRPr b="0" i="0" sz="1100" u="none" cap="none" strike="noStrike">
              <a:latin typeface="Arial"/>
              <a:ea typeface="Arial"/>
              <a:cs typeface="Arial"/>
              <a:sym typeface="Arial"/>
            </a:endParaRPr>
          </a:p>
          <a:p>
            <a:pPr indent="-298080" lvl="0" marL="457200" marR="0" rtl="0" algn="l">
              <a:lnSpc>
                <a:spcPct val="115000"/>
              </a:lnSpc>
              <a:spcBef>
                <a:spcPts val="1199"/>
              </a:spcBef>
              <a:spcAft>
                <a:spcPts val="0"/>
              </a:spcAft>
              <a:buClr>
                <a:srgbClr val="000000"/>
              </a:buClr>
              <a:buSzPts val="1100"/>
              <a:buFont typeface="Noto Sans Symbols"/>
              <a:buAutoNum type="arabicPeriod"/>
            </a:pPr>
            <a:r>
              <a:rPr b="0" i="0" lang="en-US" sz="1100" u="none" cap="none" strike="noStrike">
                <a:solidFill>
                  <a:srgbClr val="000000"/>
                </a:solidFill>
                <a:latin typeface="Arial"/>
                <a:ea typeface="Arial"/>
                <a:cs typeface="Arial"/>
                <a:sym typeface="Arial"/>
              </a:rPr>
              <a:t>Click the </a:t>
            </a:r>
            <a:r>
              <a:rPr b="1" i="0" lang="en-US" sz="1100" u="none" cap="none" strike="noStrike">
                <a:solidFill>
                  <a:srgbClr val="000000"/>
                </a:solidFill>
                <a:latin typeface="Arial"/>
                <a:ea typeface="Arial"/>
                <a:cs typeface="Arial"/>
                <a:sym typeface="Arial"/>
              </a:rPr>
              <a:t>Developer</a:t>
            </a:r>
            <a:r>
              <a:rPr b="0" i="0" lang="en-US" sz="1100" u="none" cap="none" strike="noStrike">
                <a:solidFill>
                  <a:srgbClr val="000000"/>
                </a:solidFill>
                <a:latin typeface="Arial"/>
                <a:ea typeface="Arial"/>
                <a:cs typeface="Arial"/>
                <a:sym typeface="Arial"/>
              </a:rPr>
              <a:t> tab, and then click </a:t>
            </a:r>
            <a:r>
              <a:rPr b="1" i="0" lang="en-US" sz="1100" u="none" cap="none" strike="noStrike">
                <a:solidFill>
                  <a:srgbClr val="000000"/>
                </a:solidFill>
                <a:latin typeface="Arial"/>
                <a:ea typeface="Arial"/>
                <a:cs typeface="Arial"/>
                <a:sym typeface="Arial"/>
              </a:rPr>
              <a:t>Integrations</a:t>
            </a:r>
            <a:r>
              <a:rPr b="0" i="0" lang="en-US" sz="1100" u="none" cap="none" strike="noStrike">
                <a:solidFill>
                  <a:srgbClr val="000000"/>
                </a:solidFill>
                <a:latin typeface="Arial"/>
                <a:ea typeface="Arial"/>
                <a:cs typeface="Arial"/>
                <a:sym typeface="Arial"/>
              </a:rPr>
              <a:t>.</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Noto Sans Symbols"/>
              <a:buAutoNum type="arabicPeriod"/>
            </a:pPr>
            <a:r>
              <a:rPr b="0" i="0" lang="en-US" sz="1100" u="none" cap="none" strike="noStrike">
                <a:solidFill>
                  <a:srgbClr val="000000"/>
                </a:solidFill>
                <a:latin typeface="Arial"/>
                <a:ea typeface="Arial"/>
                <a:cs typeface="Arial"/>
                <a:sym typeface="Arial"/>
              </a:rPr>
              <a:t>In the </a:t>
            </a:r>
            <a:r>
              <a:rPr b="1" i="0" lang="en-US" sz="1100" u="none" cap="none" strike="noStrike">
                <a:solidFill>
                  <a:srgbClr val="000000"/>
                </a:solidFill>
                <a:latin typeface="Arial"/>
                <a:ea typeface="Arial"/>
                <a:cs typeface="Arial"/>
                <a:sym typeface="Arial"/>
              </a:rPr>
              <a:t>Integration Directory</a:t>
            </a:r>
            <a:r>
              <a:rPr b="0" i="0" lang="en-US" sz="1100" u="none" cap="none" strike="noStrike">
                <a:solidFill>
                  <a:srgbClr val="000000"/>
                </a:solidFill>
                <a:latin typeface="Arial"/>
                <a:ea typeface="Arial"/>
                <a:cs typeface="Arial"/>
                <a:sym typeface="Arial"/>
              </a:rPr>
              <a:t>, on the </a:t>
            </a:r>
            <a:r>
              <a:rPr b="1" i="0" lang="en-US" sz="1100" u="none" cap="none" strike="noStrike">
                <a:solidFill>
                  <a:srgbClr val="000000"/>
                </a:solidFill>
                <a:latin typeface="Arial"/>
                <a:ea typeface="Arial"/>
                <a:cs typeface="Arial"/>
                <a:sym typeface="Arial"/>
              </a:rPr>
              <a:t>Configured</a:t>
            </a:r>
            <a:r>
              <a:rPr b="0" i="0" lang="en-US" sz="1100" u="none" cap="none" strike="noStrike">
                <a:solidFill>
                  <a:srgbClr val="000000"/>
                </a:solidFill>
                <a:latin typeface="Arial"/>
                <a:ea typeface="Arial"/>
                <a:cs typeface="Arial"/>
                <a:sym typeface="Arial"/>
              </a:rPr>
              <a:t> tab, click the </a:t>
            </a:r>
            <a:r>
              <a:rPr b="1" i="0" lang="en-US" sz="1100" u="none" cap="none" strike="noStrike">
                <a:solidFill>
                  <a:srgbClr val="000000"/>
                </a:solidFill>
                <a:latin typeface="Arial"/>
                <a:ea typeface="Arial"/>
                <a:cs typeface="Arial"/>
                <a:sym typeface="Arial"/>
              </a:rPr>
              <a:t>Configurations</a:t>
            </a:r>
            <a:r>
              <a:rPr b="0" i="0" lang="en-US" sz="1100" u="none" cap="none" strike="noStrike">
                <a:solidFill>
                  <a:srgbClr val="000000"/>
                </a:solidFill>
                <a:latin typeface="Arial"/>
                <a:ea typeface="Arial"/>
                <a:cs typeface="Arial"/>
                <a:sym typeface="Arial"/>
              </a:rPr>
              <a:t> button for the integration you want to modify.</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Noto Sans Symbols"/>
              <a:buAutoNum type="arabicPeriod"/>
            </a:pPr>
            <a:r>
              <a:rPr b="0" i="0" lang="en-US" sz="1100" u="none" cap="none" strike="noStrike">
                <a:solidFill>
                  <a:srgbClr val="000000"/>
                </a:solidFill>
                <a:latin typeface="Arial"/>
                <a:ea typeface="Arial"/>
                <a:cs typeface="Arial"/>
                <a:sym typeface="Arial"/>
              </a:rPr>
              <a:t>Click the name of the configuration you want to build a flow for.</a:t>
            </a:r>
            <a:endParaRPr b="0" i="0" sz="1100" u="none" cap="none" strike="noStrike">
              <a:latin typeface="Arial"/>
              <a:ea typeface="Arial"/>
              <a:cs typeface="Arial"/>
              <a:sym typeface="Arial"/>
            </a:endParaRPr>
          </a:p>
          <a:p>
            <a:pPr indent="-298080" lvl="0" marL="457200" marR="0" rtl="0" algn="l">
              <a:lnSpc>
                <a:spcPct val="115000"/>
              </a:lnSpc>
              <a:spcBef>
                <a:spcPts val="0"/>
              </a:spcBef>
              <a:spcAft>
                <a:spcPts val="0"/>
              </a:spcAft>
              <a:buClr>
                <a:srgbClr val="000000"/>
              </a:buClr>
              <a:buSzPts val="1100"/>
              <a:buFont typeface="Noto Sans Symbols"/>
              <a:buAutoNum type="arabicPeriod"/>
            </a:pPr>
            <a:r>
              <a:rPr b="0" i="0" lang="en-US" sz="1100" u="none" cap="none" strike="noStrike">
                <a:solidFill>
                  <a:srgbClr val="000000"/>
                </a:solidFill>
                <a:latin typeface="Arial"/>
                <a:ea typeface="Arial"/>
                <a:cs typeface="Arial"/>
                <a:sym typeface="Arial"/>
              </a:rPr>
              <a:t>Click the </a:t>
            </a:r>
            <a:r>
              <a:rPr b="1" i="0" lang="en-US" sz="1100" u="none" cap="none" strike="noStrike">
                <a:solidFill>
                  <a:srgbClr val="000000"/>
                </a:solidFill>
                <a:latin typeface="Arial"/>
                <a:ea typeface="Arial"/>
                <a:cs typeface="Arial"/>
                <a:sym typeface="Arial"/>
              </a:rPr>
              <a:t>Flows</a:t>
            </a:r>
            <a:r>
              <a:rPr b="0" i="0" lang="en-US" sz="1100" u="none" cap="none" strike="noStrike">
                <a:solidFill>
                  <a:srgbClr val="000000"/>
                </a:solidFill>
                <a:latin typeface="Arial"/>
                <a:ea typeface="Arial"/>
                <a:cs typeface="Arial"/>
                <a:sym typeface="Arial"/>
              </a:rPr>
              <a:t> tab, and then click the name of the configuration to open Flow Designer.</a:t>
            </a:r>
            <a:endParaRPr b="0" i="0" sz="11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