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8" r:id="rId6"/>
    <p:sldId id="259" r:id="rId7"/>
    <p:sldId id="277" r:id="rId8"/>
    <p:sldId id="276" r:id="rId9"/>
    <p:sldId id="260" r:id="rId10"/>
    <p:sldId id="261" r:id="rId11"/>
    <p:sldId id="265" r:id="rId12"/>
    <p:sldId id="266" r:id="rId13"/>
    <p:sldId id="267" r:id="rId14"/>
    <p:sldId id="264" r:id="rId15"/>
    <p:sldId id="268" r:id="rId16"/>
    <p:sldId id="269" r:id="rId17"/>
    <p:sldId id="270" r:id="rId18"/>
    <p:sldId id="271" r:id="rId19"/>
    <p:sldId id="272" r:id="rId20"/>
    <p:sldId id="292" r:id="rId21"/>
    <p:sldId id="293" r:id="rId22"/>
    <p:sldId id="298" r:id="rId23"/>
    <p:sldId id="307" r:id="rId24"/>
    <p:sldId id="294" r:id="rId25"/>
    <p:sldId id="299" r:id="rId26"/>
    <p:sldId id="300" r:id="rId27"/>
    <p:sldId id="301" r:id="rId28"/>
    <p:sldId id="302" r:id="rId29"/>
    <p:sldId id="303" r:id="rId30"/>
    <p:sldId id="304" r:id="rId31"/>
    <p:sldId id="305" r:id="rId32"/>
    <p:sldId id="295" r:id="rId33"/>
    <p:sldId id="306" r:id="rId34"/>
    <p:sldId id="308" r:id="rId35"/>
    <p:sldId id="309" r:id="rId36"/>
    <p:sldId id="310" r:id="rId37"/>
    <p:sldId id="311" r:id="rId38"/>
    <p:sldId id="312" r:id="rId39"/>
    <p:sldId id="313" r:id="rId40"/>
    <p:sldId id="262" r:id="rId41"/>
    <p:sldId id="263" r:id="rId42"/>
  </p:sldIdLst>
  <p:sldSz cx="9144000" cy="5143500"/>
  <p:notesSz cx="6858000" cy="9144000"/>
  <p:embeddedFontLst>
    <p:embeddedFont>
      <p:font typeface="Rubik"/>
      <p:regular r:id="rId46"/>
      <p:bold r:id="rId47"/>
      <p:italic r:id="rId48"/>
      <p:boldItalic r:id="rId49"/>
    </p:embeddedFont>
    <p:embeddedFont>
      <p:font typeface="Rubik SemiBold"/>
      <p:bold r:id="rId50"/>
      <p:boldItalic r:id="rId51"/>
    </p:embeddedFont>
    <p:embeddedFont>
      <p:font typeface="Rubik Light"/>
      <p:regular r:id="rId52"/>
      <p:italic r:id="rId53"/>
    </p:embeddedFont>
    <p:embeddedFont>
      <p:font typeface="Rubik"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font" Target="fonts/font12.fntdata"/><Relationship Id="rId56" Type="http://schemas.openxmlformats.org/officeDocument/2006/relationships/font" Target="fonts/font11.fntdata"/><Relationship Id="rId55" Type="http://schemas.openxmlformats.org/officeDocument/2006/relationships/font" Target="fonts/font10.fntdata"/><Relationship Id="rId54" Type="http://schemas.openxmlformats.org/officeDocument/2006/relationships/font" Target="fonts/font9.fntdata"/><Relationship Id="rId53" Type="http://schemas.openxmlformats.org/officeDocument/2006/relationships/font" Target="fonts/font8.fntdata"/><Relationship Id="rId52" Type="http://schemas.openxmlformats.org/officeDocument/2006/relationships/font" Target="fonts/font7.fntdata"/><Relationship Id="rId51" Type="http://schemas.openxmlformats.org/officeDocument/2006/relationships/font" Target="fonts/font6.fntdata"/><Relationship Id="rId50" Type="http://schemas.openxmlformats.org/officeDocument/2006/relationships/font" Target="fonts/font5.fntdata"/><Relationship Id="rId5" Type="http://schemas.openxmlformats.org/officeDocument/2006/relationships/notesMaster" Target="notesMasters/notesMaster1.xml"/><Relationship Id="rId49" Type="http://schemas.openxmlformats.org/officeDocument/2006/relationships/font" Target="fonts/font4.fntdata"/><Relationship Id="rId48" Type="http://schemas.openxmlformats.org/officeDocument/2006/relationships/font" Target="fonts/font3.fntdata"/><Relationship Id="rId47" Type="http://schemas.openxmlformats.org/officeDocument/2006/relationships/font" Target="fonts/font2.fntdata"/><Relationship Id="rId46" Type="http://schemas.openxmlformats.org/officeDocument/2006/relationships/font" Target="fonts/font1.fntdata"/><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21356d9b0f1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70"/>
        <p:cNvGrpSpPr/>
        <p:nvPr/>
      </p:nvGrpSpPr>
      <p:grpSpPr>
        <a:xfrm>
          <a:off x="0" y="0"/>
          <a:ext cx="0" cy="0"/>
          <a:chOff x="0" y="0"/>
          <a:chExt cx="0" cy="0"/>
        </a:xfrm>
      </p:grpSpPr>
      <p:sp>
        <p:nvSpPr>
          <p:cNvPr id="71" name="Google Shape;71;g2200da5092a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00da5092a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200da5092a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00da5092a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2200da5092a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200da5092a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2200da5092a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200da5092a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200da5092a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00da5092a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200da5092a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00da5092a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2200da5092a_0_1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00da5092a_0_1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22655c8f53a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1.xml"/><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1.xml"/><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1.xml"/><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1.xml"/><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1.xml"/><Relationship Id="rId4" Type="http://schemas.openxmlformats.org/officeDocument/2006/relationships/image" Target="../media/image22.png"/><Relationship Id="rId3" Type="http://schemas.openxmlformats.org/officeDocument/2006/relationships/hyperlink" Target="https://public.tableau.com/views/Dashboard_Sales_Kalbe_Nutrition_Okt_2023/Sheet1?:language=en-US&amp;:display_count=n&amp;:origin=viz_share_link" TargetMode="Externa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2.xml"/><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1.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2.xml"/><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2.xml"/><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2.xml"/><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2.xml"/><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2.xml"/><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2.xml"/><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2.xml"/><Relationship Id="rId3"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22.xml"/><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2.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2.xml"/><Relationship Id="rId3" Type="http://schemas.openxmlformats.org/officeDocument/2006/relationships/image" Target="../media/image42.png"/><Relationship Id="rId2" Type="http://schemas.openxmlformats.org/officeDocument/2006/relationships/image" Target="../media/image5.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2.xml"/><Relationship Id="rId2" Type="http://schemas.openxmlformats.org/officeDocument/2006/relationships/image" Target="../media/image5.pn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2.xml"/><Relationship Id="rId2" Type="http://schemas.openxmlformats.org/officeDocument/2006/relationships/image" Target="../media/image5.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1.xml"/><Relationship Id="rId3" Type="http://schemas.openxmlformats.org/officeDocument/2006/relationships/hyperlink" Target="https://public.tableau.com/views/Dashboard_Sales_Kalbe_Nutrition_Okt_2023/Sheet1?:language=en-US&amp;:display_count=n&amp;:origin=viz_share_link" TargetMode="External"/><Relationship Id="rId2" Type="http://schemas.openxmlformats.org/officeDocument/2006/relationships/image" Target="../media/image5.png"/><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1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1.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1.xml"/><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1">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2"/>
          <a:srcRect/>
          <a:stretch>
            <a:fillRect/>
          </a:stretch>
        </p:blipFill>
        <p:spPr>
          <a:xfrm>
            <a:off x="349800" y="186500"/>
            <a:ext cx="1399901" cy="541300"/>
          </a:xfrm>
          <a:prstGeom prst="rect">
            <a:avLst/>
          </a:prstGeom>
          <a:noFill/>
          <a:ln>
            <a:noFill/>
          </a:ln>
        </p:spPr>
      </p:pic>
      <p:sp>
        <p:nvSpPr>
          <p:cNvPr id="56" name="Google Shape;56;p13"/>
          <p:cNvSpPr txBox="1"/>
          <p:nvPr/>
        </p:nvSpPr>
        <p:spPr>
          <a:xfrm>
            <a:off x="518160" y="1596390"/>
            <a:ext cx="5234940" cy="1181735"/>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4500" b="1">
                <a:solidFill>
                  <a:schemeClr val="lt1"/>
                </a:solidFill>
                <a:latin typeface="Rubik"/>
                <a:ea typeface="Rubik"/>
                <a:cs typeface="Rubik"/>
                <a:sym typeface="Rubik"/>
              </a:rPr>
              <a:t>Machine Learning</a:t>
            </a:r>
            <a:endParaRPr lang="en-US" altLang="en-GB" sz="4500" b="1">
              <a:solidFill>
                <a:schemeClr val="lt1"/>
              </a:solidFill>
              <a:latin typeface="Rubik"/>
              <a:ea typeface="Rubik"/>
              <a:cs typeface="Rubik"/>
              <a:sym typeface="Rubik"/>
            </a:endParaRPr>
          </a:p>
          <a:p>
            <a:pPr marL="0" lvl="0" indent="0" algn="l" rtl="0">
              <a:spcBef>
                <a:spcPts val="0"/>
              </a:spcBef>
              <a:spcAft>
                <a:spcPts val="0"/>
              </a:spcAft>
              <a:buNone/>
            </a:pPr>
            <a:r>
              <a:rPr lang="en-US" altLang="en-GB" sz="2000" b="1">
                <a:solidFill>
                  <a:schemeClr val="lt1"/>
                </a:solidFill>
                <a:latin typeface="Rubik"/>
                <a:ea typeface="Rubik"/>
                <a:cs typeface="Rubik"/>
                <a:sym typeface="Rubik"/>
              </a:rPr>
              <a:t>Regression and Clustering Model</a:t>
            </a:r>
            <a:endParaRPr lang="en-US" altLang="en-GB" sz="2000" b="1">
              <a:solidFill>
                <a:schemeClr val="lt1"/>
              </a:solidFill>
              <a:latin typeface="Rubik"/>
              <a:ea typeface="Rubik"/>
              <a:cs typeface="Rubik"/>
              <a:sym typeface="Rubik"/>
            </a:endParaRPr>
          </a:p>
        </p:txBody>
      </p:sp>
      <p:sp>
        <p:nvSpPr>
          <p:cNvPr id="57" name="Google Shape;57;p13"/>
          <p:cNvSpPr txBox="1"/>
          <p:nvPr/>
        </p:nvSpPr>
        <p:spPr>
          <a:xfrm>
            <a:off x="516630" y="2903605"/>
            <a:ext cx="4392000" cy="565785"/>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500">
                <a:solidFill>
                  <a:schemeClr val="lt1"/>
                </a:solidFill>
                <a:latin typeface="Rubik SemiBold"/>
                <a:ea typeface="Rubik SemiBold"/>
                <a:cs typeface="Rubik SemiBold"/>
                <a:sym typeface="Rubik SemiBold"/>
              </a:rPr>
              <a:t>Data Science</a:t>
            </a:r>
            <a:r>
              <a:rPr lang="en-GB" sz="2500">
                <a:solidFill>
                  <a:schemeClr val="lt1"/>
                </a:solidFill>
                <a:latin typeface="Rubik SemiBold"/>
                <a:ea typeface="Rubik SemiBold"/>
                <a:cs typeface="Rubik SemiBold"/>
                <a:sym typeface="Rubik SemiBold"/>
              </a:rPr>
              <a:t> VIX</a:t>
            </a:r>
            <a:endParaRPr sz="250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265" y="3789870"/>
            <a:ext cx="4392000" cy="796925"/>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lt1"/>
                </a:solidFill>
                <a:latin typeface="Rubik Light"/>
                <a:ea typeface="Rubik Light"/>
                <a:cs typeface="Rubik Light"/>
                <a:sym typeface="Rubik Light"/>
              </a:rPr>
              <a:t>Presented by</a:t>
            </a:r>
            <a:endParaRPr sz="200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US" altLang="en-GB" sz="2000">
                <a:solidFill>
                  <a:schemeClr val="lt1"/>
                </a:solidFill>
                <a:latin typeface="Rubik Light"/>
                <a:ea typeface="Rubik Light"/>
                <a:cs typeface="Rubik Light"/>
                <a:sym typeface="Rubik Light"/>
              </a:rPr>
              <a:t>Mulia Parna Putri Sijabat</a:t>
            </a:r>
            <a:endParaRPr lang="en-US" altLang="en-GB" sz="2000">
              <a:solidFill>
                <a:schemeClr val="lt1"/>
              </a:solidFill>
              <a:latin typeface="Rubik Light"/>
              <a:ea typeface="Rubik Light"/>
              <a:cs typeface="Rubik Light"/>
              <a:sym typeface="Rubik Light"/>
            </a:endParaRPr>
          </a:p>
        </p:txBody>
      </p:sp>
      <p:pic>
        <p:nvPicPr>
          <p:cNvPr id="2" name="Picture 1" descr="Kalbe_Nutritionals.svg"/>
          <p:cNvPicPr>
            <a:picLocks noChangeAspect="1"/>
          </p:cNvPicPr>
          <p:nvPr/>
        </p:nvPicPr>
        <p:blipFill>
          <a:blip r:embed="rId3"/>
          <a:stretch>
            <a:fillRect/>
          </a:stretch>
        </p:blipFill>
        <p:spPr>
          <a:xfrm>
            <a:off x="2433320" y="77470"/>
            <a:ext cx="1537335" cy="6502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104" name="Google Shape;104;p17"/>
          <p:cNvSpPr txBox="1"/>
          <p:nvPr/>
        </p:nvSpPr>
        <p:spPr>
          <a:xfrm>
            <a:off x="340500" y="238043"/>
            <a:ext cx="8463000" cy="92011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2800" b="1">
                <a:latin typeface="Rubik"/>
                <a:ea typeface="Rubik"/>
                <a:cs typeface="Rubik"/>
                <a:sym typeface="Rubik"/>
              </a:rPr>
              <a:t>Query 4 : </a:t>
            </a:r>
            <a:r>
              <a:rPr lang="en-US" altLang="en-GB" sz="2000">
                <a:latin typeface="Rubik"/>
                <a:ea typeface="Rubik"/>
                <a:cs typeface="Rubik"/>
                <a:sym typeface="Rubik"/>
              </a:rPr>
              <a:t>Tentukan nama produk terlaris dengan </a:t>
            </a:r>
            <a:endParaRPr lang="en-US" altLang="en-GB" sz="2000">
              <a:latin typeface="Rubik"/>
              <a:ea typeface="Rubik"/>
              <a:cs typeface="Rubik"/>
              <a:sym typeface="Rubik"/>
            </a:endParaRPr>
          </a:p>
          <a:p>
            <a:pPr marL="914400" lvl="2" indent="457200" algn="l" rtl="0">
              <a:spcBef>
                <a:spcPts val="0"/>
              </a:spcBef>
              <a:spcAft>
                <a:spcPts val="0"/>
              </a:spcAft>
              <a:buNone/>
            </a:pPr>
            <a:r>
              <a:rPr lang="en-US" altLang="en-GB" sz="2000">
                <a:latin typeface="Rubik"/>
                <a:ea typeface="Rubik"/>
                <a:cs typeface="Rubik"/>
                <a:sym typeface="Rubik"/>
              </a:rPr>
              <a:t>  total amount terbanyak!</a:t>
            </a:r>
            <a:endParaRPr lang="en-US" altLang="en-GB" sz="2000">
              <a:latin typeface="Rubik"/>
              <a:ea typeface="Rubik"/>
              <a:cs typeface="Rubik"/>
              <a:sym typeface="Rubik"/>
            </a:endParaRPr>
          </a:p>
        </p:txBody>
      </p:sp>
      <p:pic>
        <p:nvPicPr>
          <p:cNvPr id="4" name="Picture 3" descr="4"/>
          <p:cNvPicPr>
            <a:picLocks noChangeAspect="1"/>
          </p:cNvPicPr>
          <p:nvPr/>
        </p:nvPicPr>
        <p:blipFill>
          <a:blip r:embed="rId3"/>
          <a:srcRect t="2435" r="6166"/>
          <a:stretch>
            <a:fillRect/>
          </a:stretch>
        </p:blipFill>
        <p:spPr>
          <a:xfrm>
            <a:off x="511810" y="1389380"/>
            <a:ext cx="2559685" cy="2620645"/>
          </a:xfrm>
          <a:prstGeom prst="rect">
            <a:avLst/>
          </a:prstGeom>
        </p:spPr>
      </p:pic>
      <p:pic>
        <p:nvPicPr>
          <p:cNvPr id="2" name="Picture 1" descr="4.1"/>
          <p:cNvPicPr>
            <a:picLocks noChangeAspect="1"/>
          </p:cNvPicPr>
          <p:nvPr/>
        </p:nvPicPr>
        <p:blipFill>
          <a:blip r:embed="rId4"/>
          <a:srcRect l="5096" r="7382"/>
          <a:stretch>
            <a:fillRect/>
          </a:stretch>
        </p:blipFill>
        <p:spPr>
          <a:xfrm>
            <a:off x="3290570" y="1389380"/>
            <a:ext cx="3184525" cy="1657350"/>
          </a:xfrm>
          <a:prstGeom prst="rect">
            <a:avLst/>
          </a:prstGeom>
        </p:spPr>
      </p:pic>
      <p:pic>
        <p:nvPicPr>
          <p:cNvPr id="3" name="Picture 2" descr="4.2"/>
          <p:cNvPicPr>
            <a:picLocks noChangeAspect="1"/>
          </p:cNvPicPr>
          <p:nvPr/>
        </p:nvPicPr>
        <p:blipFill>
          <a:blip r:embed="rId5"/>
          <a:srcRect l="6785"/>
          <a:stretch>
            <a:fillRect/>
          </a:stretch>
        </p:blipFill>
        <p:spPr>
          <a:xfrm>
            <a:off x="6694170" y="1246505"/>
            <a:ext cx="2102485" cy="2599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Challenge</a:t>
            </a:r>
            <a:endParaRPr lang="en-US" altLang="en-GB" sz="3200" b="1">
              <a:latin typeface="Rubik"/>
              <a:ea typeface="Rubik"/>
              <a:cs typeface="Rubik"/>
              <a:sym typeface="Rubik"/>
            </a:endParaRPr>
          </a:p>
        </p:txBody>
      </p:sp>
      <p:sp>
        <p:nvSpPr>
          <p:cNvPr id="2" name="Google Shape;98;p16"/>
          <p:cNvSpPr txBox="1"/>
          <p:nvPr/>
        </p:nvSpPr>
        <p:spPr>
          <a:xfrm>
            <a:off x="383680" y="1756343"/>
            <a:ext cx="8376900" cy="2489835"/>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altLang="en-GB" sz="2000" b="1">
                <a:latin typeface="Rubik"/>
                <a:ea typeface="Rubik"/>
                <a:cs typeface="Rubik"/>
                <a:sym typeface="Rubik"/>
              </a:rPr>
              <a:t>Worksheet 1 :</a:t>
            </a:r>
            <a:r>
              <a:rPr lang="en-US" altLang="en-GB" sz="2000">
                <a:latin typeface="Rubik"/>
                <a:ea typeface="Rubik"/>
                <a:cs typeface="Rubik"/>
                <a:sym typeface="Rubik"/>
              </a:rPr>
              <a:t> Jumlah qty dari bulan ke bulan</a:t>
            </a:r>
            <a:endParaRPr lang="en-US" altLang="en-GB" sz="2000">
              <a:latin typeface="Rubik"/>
              <a:ea typeface="Rubik"/>
              <a:cs typeface="Rubik"/>
              <a:sym typeface="Rubik"/>
            </a:endParaRPr>
          </a:p>
          <a:p>
            <a:pPr marL="0" lvl="0" indent="0" algn="l" rtl="0">
              <a:lnSpc>
                <a:spcPct val="150000"/>
              </a:lnSpc>
              <a:spcBef>
                <a:spcPts val="0"/>
              </a:spcBef>
              <a:spcAft>
                <a:spcPts val="0"/>
              </a:spcAft>
              <a:buNone/>
            </a:pPr>
            <a:r>
              <a:rPr lang="en-US" altLang="en-GB" sz="2000" b="1">
                <a:latin typeface="Rubik"/>
                <a:ea typeface="Rubik"/>
                <a:cs typeface="Rubik"/>
                <a:sym typeface="Rubik"/>
              </a:rPr>
              <a:t>Worksheet 2 : </a:t>
            </a:r>
            <a:r>
              <a:rPr lang="en-US" altLang="en-GB" sz="2000">
                <a:latin typeface="Rubik"/>
                <a:ea typeface="Rubik"/>
                <a:cs typeface="Rubik"/>
                <a:sym typeface="Rubik"/>
              </a:rPr>
              <a:t>Jumlah total amount dari hari ke hari</a:t>
            </a:r>
            <a:endParaRPr lang="en-US" altLang="en-GB" sz="2000">
              <a:latin typeface="Rubik"/>
              <a:ea typeface="Rubik"/>
              <a:cs typeface="Rubik"/>
              <a:sym typeface="Rubik"/>
            </a:endParaRPr>
          </a:p>
          <a:p>
            <a:pPr marL="0" lvl="0" indent="0" algn="l" rtl="0">
              <a:lnSpc>
                <a:spcPct val="150000"/>
              </a:lnSpc>
              <a:spcBef>
                <a:spcPts val="0"/>
              </a:spcBef>
              <a:spcAft>
                <a:spcPts val="0"/>
              </a:spcAft>
              <a:buNone/>
            </a:pPr>
            <a:r>
              <a:rPr lang="en-US" altLang="en-GB" sz="2000" b="1">
                <a:latin typeface="Rubik"/>
                <a:ea typeface="Rubik"/>
                <a:cs typeface="Rubik"/>
                <a:sym typeface="Rubik"/>
              </a:rPr>
              <a:t>Worksheet 3 : </a:t>
            </a:r>
            <a:r>
              <a:rPr lang="en-US" altLang="en-GB" sz="2000">
                <a:latin typeface="Rubik"/>
                <a:ea typeface="Rubik"/>
                <a:cs typeface="Rubik"/>
                <a:sym typeface="Rubik"/>
              </a:rPr>
              <a:t>Jumlah penjualan (qty) by product</a:t>
            </a:r>
            <a:endParaRPr lang="en-US" altLang="en-GB" sz="2000">
              <a:latin typeface="Rubik"/>
              <a:ea typeface="Rubik"/>
              <a:cs typeface="Rubik"/>
              <a:sym typeface="Rubik"/>
            </a:endParaRPr>
          </a:p>
          <a:p>
            <a:pPr marL="0" lvl="0" indent="0" algn="l" rtl="0">
              <a:lnSpc>
                <a:spcPct val="150000"/>
              </a:lnSpc>
              <a:spcBef>
                <a:spcPts val="0"/>
              </a:spcBef>
              <a:spcAft>
                <a:spcPts val="0"/>
              </a:spcAft>
              <a:buNone/>
            </a:pPr>
            <a:r>
              <a:rPr lang="en-US" altLang="en-GB" sz="2000" b="1">
                <a:latin typeface="Rubik"/>
                <a:ea typeface="Rubik"/>
                <a:cs typeface="Rubik"/>
                <a:sym typeface="Rubik"/>
              </a:rPr>
              <a:t>Worksheet 4 : </a:t>
            </a:r>
            <a:r>
              <a:rPr lang="en-US" altLang="en-GB" sz="2000">
                <a:latin typeface="Rubik"/>
                <a:ea typeface="Rubik"/>
                <a:cs typeface="Rubik"/>
                <a:sym typeface="Rubik"/>
              </a:rPr>
              <a:t>Jumlah penjualan (total amount) by store name</a:t>
            </a:r>
            <a:endParaRPr lang="en-US" altLang="en-GB" sz="2000">
              <a:latin typeface="Rubik"/>
              <a:ea typeface="Rubik"/>
              <a:cs typeface="Rubik"/>
              <a:sym typeface="Rubik"/>
            </a:endParaRPr>
          </a:p>
          <a:p>
            <a:pPr marL="0" lvl="0" indent="0" algn="l" rtl="0">
              <a:lnSpc>
                <a:spcPct val="150000"/>
              </a:lnSpc>
              <a:spcBef>
                <a:spcPts val="0"/>
              </a:spcBef>
              <a:spcAft>
                <a:spcPts val="0"/>
              </a:spcAft>
              <a:buNone/>
            </a:pPr>
            <a:r>
              <a:rPr lang="en-US" altLang="en-GB" sz="2000" b="1">
                <a:latin typeface="Rubik"/>
                <a:ea typeface="Rubik"/>
                <a:cs typeface="Rubik"/>
                <a:sym typeface="Rubik"/>
              </a:rPr>
              <a:t>Dashboard : </a:t>
            </a:r>
            <a:r>
              <a:rPr lang="en-US" altLang="en-GB" sz="2000">
                <a:latin typeface="Rubik"/>
                <a:ea typeface="Rubik"/>
                <a:cs typeface="Rubik"/>
                <a:sym typeface="Rubik"/>
              </a:rPr>
              <a:t>Menggabungkan 4 worksheet.</a:t>
            </a:r>
            <a:endParaRPr lang="en-US" altLang="en-GB" sz="2000">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110490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Worksheet 1 :</a:t>
            </a:r>
            <a:r>
              <a:rPr lang="en-US" altLang="en-GB" sz="3200">
                <a:latin typeface="Rubik"/>
                <a:ea typeface="Rubik"/>
                <a:cs typeface="Rubik"/>
                <a:sym typeface="Rubik"/>
              </a:rPr>
              <a:t> </a:t>
            </a:r>
            <a:r>
              <a:rPr lang="en-US" altLang="en-GB" sz="1800">
                <a:latin typeface="Rubik"/>
                <a:ea typeface="Rubik"/>
                <a:cs typeface="Rubik"/>
                <a:sym typeface="Rubik"/>
              </a:rPr>
              <a:t>Jumlah qty dari bulan ke bulan</a:t>
            </a:r>
            <a:endParaRPr lang="en-US" altLang="en-GB" sz="2800">
              <a:latin typeface="Rubik"/>
              <a:ea typeface="Rubik"/>
              <a:cs typeface="Rubik"/>
              <a:sym typeface="Rubik"/>
            </a:endParaRPr>
          </a:p>
          <a:p>
            <a:pPr marL="0" lvl="0" indent="0" algn="l" rtl="0">
              <a:spcBef>
                <a:spcPts val="0"/>
              </a:spcBef>
              <a:spcAft>
                <a:spcPts val="0"/>
              </a:spcAft>
              <a:buNone/>
            </a:pPr>
            <a:endParaRPr lang="en-US" altLang="en-GB" sz="2800" b="1">
              <a:latin typeface="Rubik"/>
              <a:ea typeface="Rubik"/>
              <a:cs typeface="Rubik"/>
              <a:sym typeface="Rubik"/>
            </a:endParaRPr>
          </a:p>
        </p:txBody>
      </p:sp>
      <p:sp>
        <p:nvSpPr>
          <p:cNvPr id="5" name="Google Shape;106;p17"/>
          <p:cNvSpPr txBox="1"/>
          <p:nvPr/>
        </p:nvSpPr>
        <p:spPr>
          <a:xfrm>
            <a:off x="340995" y="1626870"/>
            <a:ext cx="3531235" cy="212344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Dapat dilihat bahwa u</a:t>
            </a:r>
            <a:r>
              <a:rPr lang="en-US" altLang="en-GB">
                <a:latin typeface="Rubik"/>
                <a:ea typeface="Rubik"/>
                <a:cs typeface="Rubik"/>
                <a:sym typeface="Rubik"/>
              </a:rPr>
              <a:t>ntuk penjualan produk perbulan </a:t>
            </a:r>
            <a:r>
              <a:rPr lang="en-US" altLang="en-GB">
                <a:latin typeface="Rubik"/>
                <a:ea typeface="Rubik"/>
                <a:cs typeface="Rubik"/>
                <a:sym typeface="Rubik"/>
              </a:rPr>
              <a:t>masih berada pada rentan 1.400 pcs dengan penjualan produk tertinggi pada bulan Maret dan yang paling rendah pada bulan Desember</a:t>
            </a:r>
            <a:endParaRPr lang="en-US" altLang="en-GB">
              <a:latin typeface="Rubik"/>
              <a:ea typeface="Rubik"/>
              <a:cs typeface="Rubik"/>
              <a:sym typeface="Rubik"/>
            </a:endParaRPr>
          </a:p>
        </p:txBody>
      </p:sp>
      <p:pic>
        <p:nvPicPr>
          <p:cNvPr id="2" name="Picture 1" descr="Jumlah qty dari bulan ke bulan (1)"/>
          <p:cNvPicPr>
            <a:picLocks noChangeAspect="1"/>
          </p:cNvPicPr>
          <p:nvPr/>
        </p:nvPicPr>
        <p:blipFill>
          <a:blip r:embed="rId3"/>
          <a:stretch>
            <a:fillRect/>
          </a:stretch>
        </p:blipFill>
        <p:spPr>
          <a:xfrm>
            <a:off x="3790315" y="1290320"/>
            <a:ext cx="4927600" cy="31864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11664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Worksheet 2 :</a:t>
            </a:r>
            <a:r>
              <a:rPr lang="en-US" altLang="en-GB" sz="3200">
                <a:latin typeface="Rubik"/>
                <a:ea typeface="Rubik"/>
                <a:cs typeface="Rubik"/>
                <a:sym typeface="Rubik"/>
              </a:rPr>
              <a:t> </a:t>
            </a:r>
            <a:r>
              <a:rPr lang="en-US" altLang="en-GB" sz="1800">
                <a:latin typeface="Rubik"/>
                <a:ea typeface="Rubik"/>
                <a:cs typeface="Rubik"/>
                <a:sym typeface="Rubik"/>
              </a:rPr>
              <a:t>Jumlah total amount dari hari ke hari</a:t>
            </a:r>
            <a:endParaRPr lang="en-US" altLang="en-GB" sz="2000">
              <a:latin typeface="Rubik"/>
              <a:ea typeface="Rubik"/>
              <a:cs typeface="Rubik"/>
              <a:sym typeface="Rubik"/>
            </a:endParaRPr>
          </a:p>
          <a:p>
            <a:pPr marL="0" lvl="0" indent="0" algn="l" rtl="0">
              <a:spcBef>
                <a:spcPts val="0"/>
              </a:spcBef>
              <a:spcAft>
                <a:spcPts val="0"/>
              </a:spcAft>
              <a:buNone/>
            </a:pPr>
            <a:endParaRPr lang="en-US" altLang="en-GB" sz="3200" b="1">
              <a:latin typeface="Rubik"/>
              <a:ea typeface="Rubik"/>
              <a:cs typeface="Rubik"/>
              <a:sym typeface="Rubik"/>
            </a:endParaRPr>
          </a:p>
        </p:txBody>
      </p:sp>
      <p:sp>
        <p:nvSpPr>
          <p:cNvPr id="5" name="Google Shape;106;p17"/>
          <p:cNvSpPr txBox="1"/>
          <p:nvPr/>
        </p:nvSpPr>
        <p:spPr>
          <a:xfrm>
            <a:off x="297180" y="1997075"/>
            <a:ext cx="3185160" cy="114935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Dapat dilihat bahwa banyak pelanggan melakukan pembelajaan tertinggi pada tanggal 24 dan 26.</a:t>
            </a:r>
            <a:endParaRPr lang="en-US" altLang="en-GB">
              <a:latin typeface="Rubik"/>
              <a:ea typeface="Rubik"/>
              <a:cs typeface="Rubik"/>
              <a:sym typeface="Rubik"/>
            </a:endParaRPr>
          </a:p>
        </p:txBody>
      </p:sp>
      <p:pic>
        <p:nvPicPr>
          <p:cNvPr id="1" name="Picture 0" descr="Jumlah total amount dari hari ke hari (1)"/>
          <p:cNvPicPr>
            <a:picLocks noChangeAspect="1"/>
          </p:cNvPicPr>
          <p:nvPr/>
        </p:nvPicPr>
        <p:blipFill>
          <a:blip r:embed="rId3"/>
          <a:stretch>
            <a:fillRect/>
          </a:stretch>
        </p:blipFill>
        <p:spPr>
          <a:xfrm>
            <a:off x="3482340" y="1351915"/>
            <a:ext cx="5234940" cy="29127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Worksheet 3 :</a:t>
            </a:r>
            <a:r>
              <a:rPr lang="en-US" altLang="en-GB" sz="3200">
                <a:latin typeface="Rubik"/>
                <a:ea typeface="Rubik"/>
                <a:cs typeface="Rubik"/>
                <a:sym typeface="Rubik"/>
              </a:rPr>
              <a:t> </a:t>
            </a:r>
            <a:r>
              <a:rPr lang="en-US" altLang="en-GB" sz="1800">
                <a:latin typeface="Rubik"/>
                <a:ea typeface="Rubik"/>
                <a:cs typeface="Rubik"/>
                <a:sym typeface="Rubik"/>
              </a:rPr>
              <a:t>Jumlah penjualan (qty) by product</a:t>
            </a:r>
            <a:endParaRPr lang="en-US" altLang="en-GB" sz="1800">
              <a:latin typeface="Rubik"/>
              <a:ea typeface="Rubik"/>
              <a:cs typeface="Rubik"/>
              <a:sym typeface="Rubik"/>
            </a:endParaRPr>
          </a:p>
        </p:txBody>
      </p:sp>
      <p:sp>
        <p:nvSpPr>
          <p:cNvPr id="5" name="Google Shape;106;p17"/>
          <p:cNvSpPr txBox="1"/>
          <p:nvPr/>
        </p:nvSpPr>
        <p:spPr>
          <a:xfrm>
            <a:off x="297180" y="2039620"/>
            <a:ext cx="4027170" cy="1542415"/>
          </a:xfrm>
          <a:prstGeom prst="rect">
            <a:avLst/>
          </a:prstGeom>
          <a:noFill/>
          <a:ln>
            <a:noFill/>
          </a:ln>
        </p:spPr>
        <p:txBody>
          <a:bodyPr spcFirstLastPara="1" wrap="square" lIns="91425" tIns="91425" rIns="91425" bIns="91425" anchor="t" anchorCtr="0">
            <a:noAutofit/>
          </a:bodyPr>
          <a:p>
            <a:pPr marL="0" lvl="0" indent="0" algn="ctr" rtl="0">
              <a:lnSpc>
                <a:spcPct val="150000"/>
              </a:lnSpc>
              <a:spcBef>
                <a:spcPts val="0"/>
              </a:spcBef>
              <a:spcAft>
                <a:spcPts val="0"/>
              </a:spcAft>
              <a:buNone/>
            </a:pPr>
            <a:r>
              <a:rPr lang="en-US" altLang="en-GB">
                <a:latin typeface="Rubik"/>
                <a:ea typeface="Rubik"/>
                <a:cs typeface="Rubik"/>
                <a:sym typeface="Rubik"/>
              </a:rPr>
              <a:t>Dapat dilihat bahwa produk yang mendapatkan penjualan produk tertinggi adalah produk thai tea sedangkan produk cashew menjadi produk penjualan terendah. </a:t>
            </a:r>
            <a:endParaRPr lang="en-US" altLang="en-GB">
              <a:latin typeface="Rubik"/>
              <a:ea typeface="Rubik"/>
              <a:cs typeface="Rubik"/>
              <a:sym typeface="Rubik"/>
            </a:endParaRPr>
          </a:p>
        </p:txBody>
      </p:sp>
      <p:pic>
        <p:nvPicPr>
          <p:cNvPr id="3" name="Picture 2" descr="Jumlah penjualan (qty) by product (3)"/>
          <p:cNvPicPr>
            <a:picLocks noChangeAspect="1"/>
          </p:cNvPicPr>
          <p:nvPr/>
        </p:nvPicPr>
        <p:blipFill>
          <a:blip r:embed="rId3"/>
          <a:stretch>
            <a:fillRect/>
          </a:stretch>
        </p:blipFill>
        <p:spPr>
          <a:xfrm>
            <a:off x="4404995" y="962025"/>
            <a:ext cx="4239260" cy="36976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9505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Worksheet 4 :</a:t>
            </a:r>
            <a:r>
              <a:rPr lang="en-US" altLang="en-GB" sz="3200">
                <a:latin typeface="Rubik"/>
                <a:ea typeface="Rubik"/>
                <a:cs typeface="Rubik"/>
                <a:sym typeface="Rubik"/>
              </a:rPr>
              <a:t> </a:t>
            </a:r>
            <a:r>
              <a:rPr lang="en-US" altLang="en-GB" sz="1800">
                <a:latin typeface="Rubik"/>
                <a:ea typeface="Rubik"/>
                <a:cs typeface="Rubik"/>
                <a:sym typeface="Rubik"/>
              </a:rPr>
              <a:t>Jumlah penjualan (total amount) </a:t>
            </a:r>
            <a:endParaRPr lang="en-US" altLang="en-GB" sz="1800">
              <a:latin typeface="Rubik"/>
              <a:ea typeface="Rubik"/>
              <a:cs typeface="Rubik"/>
              <a:sym typeface="Rubik"/>
            </a:endParaRPr>
          </a:p>
          <a:p>
            <a:pPr marL="2286000" lvl="5" indent="457200" algn="l" rtl="0">
              <a:spcBef>
                <a:spcPts val="0"/>
              </a:spcBef>
              <a:spcAft>
                <a:spcPts val="0"/>
              </a:spcAft>
              <a:buNone/>
            </a:pPr>
            <a:r>
              <a:rPr lang="en-US" altLang="en-GB" sz="1800">
                <a:latin typeface="Rubik"/>
                <a:ea typeface="Rubik"/>
                <a:cs typeface="Rubik"/>
                <a:sym typeface="Rubik"/>
              </a:rPr>
              <a:t>  by store name</a:t>
            </a:r>
            <a:endParaRPr lang="en-US" altLang="en-GB" sz="1800">
              <a:latin typeface="Rubik"/>
              <a:ea typeface="Rubik"/>
              <a:cs typeface="Rubik"/>
              <a:sym typeface="Rubik"/>
            </a:endParaRPr>
          </a:p>
        </p:txBody>
      </p:sp>
      <p:sp>
        <p:nvSpPr>
          <p:cNvPr id="5" name="Google Shape;106;p17"/>
          <p:cNvSpPr txBox="1"/>
          <p:nvPr/>
        </p:nvSpPr>
        <p:spPr>
          <a:xfrm>
            <a:off x="297180" y="2020570"/>
            <a:ext cx="3343910" cy="643255"/>
          </a:xfrm>
          <a:prstGeom prst="rect">
            <a:avLst/>
          </a:prstGeom>
          <a:noFill/>
          <a:ln>
            <a:noFill/>
          </a:ln>
        </p:spPr>
        <p:txBody>
          <a:bodyPr spcFirstLastPara="1" wrap="square" lIns="91425" tIns="91425" rIns="91425" bIns="91425" anchor="t" anchorCtr="0">
            <a:noAutofit/>
          </a:bodyPr>
          <a:p>
            <a:pPr marL="0" lvl="0" indent="0" algn="ctr" rtl="0">
              <a:lnSpc>
                <a:spcPct val="150000"/>
              </a:lnSpc>
              <a:spcBef>
                <a:spcPts val="0"/>
              </a:spcBef>
              <a:spcAft>
                <a:spcPts val="0"/>
              </a:spcAft>
              <a:buNone/>
            </a:pPr>
            <a:r>
              <a:rPr lang="en-US" altLang="en-GB" b="1">
                <a:latin typeface="Rubik"/>
                <a:ea typeface="Rubik"/>
                <a:cs typeface="Rubik"/>
                <a:sym typeface="Rubik"/>
              </a:rPr>
              <a:t>Lingga </a:t>
            </a:r>
            <a:r>
              <a:rPr lang="en-US" altLang="en-GB">
                <a:latin typeface="Rubik"/>
                <a:ea typeface="Rubik"/>
                <a:cs typeface="Rubik"/>
                <a:sym typeface="Rubik"/>
              </a:rPr>
              <a:t>merupakan store dengan penjualan tertinggi sedangkan </a:t>
            </a:r>
            <a:r>
              <a:rPr lang="en-US" altLang="en-GB" b="1">
                <a:latin typeface="Rubik"/>
                <a:ea typeface="Rubik"/>
                <a:cs typeface="Rubik"/>
                <a:sym typeface="Rubik"/>
              </a:rPr>
              <a:t>Buana Indah</a:t>
            </a:r>
            <a:r>
              <a:rPr lang="en-US" altLang="en-GB">
                <a:latin typeface="Rubik"/>
                <a:ea typeface="Rubik"/>
                <a:cs typeface="Rubik"/>
                <a:sym typeface="Rubik"/>
              </a:rPr>
              <a:t> menjadi yang terendah </a:t>
            </a:r>
            <a:endParaRPr lang="en-US" altLang="en-GB">
              <a:latin typeface="Rubik"/>
              <a:ea typeface="Rubik"/>
              <a:cs typeface="Rubik"/>
              <a:sym typeface="Rubik"/>
            </a:endParaRPr>
          </a:p>
        </p:txBody>
      </p:sp>
      <p:pic>
        <p:nvPicPr>
          <p:cNvPr id="1" name="Picture 0" descr="Jumlah penjualan (total amount) by store name"/>
          <p:cNvPicPr>
            <a:picLocks noChangeAspect="1"/>
          </p:cNvPicPr>
          <p:nvPr/>
        </p:nvPicPr>
        <p:blipFill>
          <a:blip r:embed="rId3"/>
          <a:stretch>
            <a:fillRect/>
          </a:stretch>
        </p:blipFill>
        <p:spPr>
          <a:xfrm>
            <a:off x="4215765" y="1136015"/>
            <a:ext cx="4544695" cy="33889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Worksheet 4 :</a:t>
            </a:r>
            <a:r>
              <a:rPr lang="en-US" altLang="en-GB" sz="3200">
                <a:latin typeface="Rubik"/>
                <a:ea typeface="Rubik"/>
                <a:cs typeface="Rubik"/>
                <a:sym typeface="Rubik"/>
              </a:rPr>
              <a:t> </a:t>
            </a:r>
            <a:r>
              <a:rPr lang="en-US" altLang="en-GB" sz="1800">
                <a:latin typeface="Rubik"/>
                <a:ea typeface="Rubik"/>
                <a:cs typeface="Rubik"/>
                <a:sym typeface="Rubik"/>
              </a:rPr>
              <a:t>Dashboard Penjualan</a:t>
            </a:r>
            <a:endParaRPr lang="en-US" altLang="en-GB" sz="1800">
              <a:latin typeface="Rubik"/>
              <a:ea typeface="Rubik"/>
              <a:cs typeface="Rubik"/>
              <a:sym typeface="Rubik"/>
            </a:endParaRPr>
          </a:p>
        </p:txBody>
      </p:sp>
      <p:sp>
        <p:nvSpPr>
          <p:cNvPr id="3" name="Rounded Rectangle 2"/>
          <p:cNvSpPr/>
          <p:nvPr/>
        </p:nvSpPr>
        <p:spPr>
          <a:xfrm>
            <a:off x="6764020" y="2239010"/>
            <a:ext cx="2110105" cy="485775"/>
          </a:xfrm>
          <a:prstGeom prst="roundRect">
            <a:avLst>
              <a:gd name="adj" fmla="val 29934"/>
            </a:avLst>
          </a:prstGeom>
          <a:solidFill>
            <a:schemeClr val="bg1"/>
          </a:solidFill>
          <a:ln>
            <a:solidFill>
              <a:srgbClr val="92D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solidFill>
                  <a:schemeClr val="tx1"/>
                </a:solidFill>
                <a:hlinkClick r:id="rId3" tooltip="" action="ppaction://hlinkfile"/>
              </a:rPr>
              <a:t>Link</a:t>
            </a:r>
            <a:endParaRPr lang="en-US" b="1">
              <a:solidFill>
                <a:schemeClr val="tx1"/>
              </a:solidFill>
              <a:hlinkClick r:id="rId3" tooltip="" action="ppaction://hlinkfile"/>
            </a:endParaRPr>
          </a:p>
        </p:txBody>
      </p:sp>
      <p:pic>
        <p:nvPicPr>
          <p:cNvPr id="1" name="Picture 0" descr="Dashboard 1 (4)"/>
          <p:cNvPicPr>
            <a:picLocks noChangeAspect="1"/>
          </p:cNvPicPr>
          <p:nvPr/>
        </p:nvPicPr>
        <p:blipFill>
          <a:blip r:embed="rId4"/>
          <a:stretch>
            <a:fillRect/>
          </a:stretch>
        </p:blipFill>
        <p:spPr>
          <a:xfrm>
            <a:off x="297180" y="953135"/>
            <a:ext cx="5849620" cy="38855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Challenge</a:t>
            </a:r>
            <a:endParaRPr lang="en-US" altLang="en-GB" sz="3200" b="1">
              <a:latin typeface="Rubik"/>
              <a:ea typeface="Rubik"/>
              <a:cs typeface="Rubik"/>
              <a:sym typeface="Rubik"/>
            </a:endParaRPr>
          </a:p>
        </p:txBody>
      </p:sp>
      <p:sp>
        <p:nvSpPr>
          <p:cNvPr id="2" name="Google Shape;98;p16"/>
          <p:cNvSpPr txBox="1"/>
          <p:nvPr/>
        </p:nvSpPr>
        <p:spPr>
          <a:xfrm>
            <a:off x="383680" y="1756343"/>
            <a:ext cx="8376900" cy="1566545"/>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altLang="en-GB" sz="2000" b="1">
                <a:latin typeface="Rubik"/>
                <a:ea typeface="Rubik"/>
                <a:cs typeface="Rubik"/>
                <a:sym typeface="Rubik"/>
              </a:rPr>
              <a:t>Task 1 :</a:t>
            </a:r>
            <a:r>
              <a:rPr lang="en-US" altLang="en-GB" sz="2000">
                <a:latin typeface="Rubik"/>
                <a:ea typeface="Rubik"/>
                <a:cs typeface="Rubik"/>
                <a:sym typeface="Rubik"/>
              </a:rPr>
              <a:t> Menggabungkan semua data menjadi 1 data.</a:t>
            </a:r>
            <a:endParaRPr lang="en-US" altLang="en-GB" sz="2000">
              <a:latin typeface="Rubik"/>
              <a:ea typeface="Rubik"/>
              <a:cs typeface="Rubik"/>
              <a:sym typeface="Rubik"/>
            </a:endParaRPr>
          </a:p>
          <a:p>
            <a:pPr marL="0" lvl="0" indent="0" algn="l" rtl="0">
              <a:lnSpc>
                <a:spcPct val="150000"/>
              </a:lnSpc>
              <a:spcBef>
                <a:spcPts val="0"/>
              </a:spcBef>
              <a:spcAft>
                <a:spcPts val="0"/>
              </a:spcAft>
              <a:buNone/>
            </a:pPr>
            <a:r>
              <a:rPr lang="en-US" altLang="en-GB" sz="2000" b="1">
                <a:latin typeface="Rubik"/>
                <a:ea typeface="Rubik"/>
                <a:cs typeface="Rubik"/>
                <a:sym typeface="Rubik"/>
              </a:rPr>
              <a:t>Task 2 :</a:t>
            </a:r>
            <a:r>
              <a:rPr lang="en-US" altLang="en-GB" sz="2000">
                <a:latin typeface="Rubik"/>
                <a:ea typeface="Rubik"/>
                <a:cs typeface="Rubik"/>
                <a:sym typeface="Rubik"/>
              </a:rPr>
              <a:t> Membuat model machine learning regression (time series).</a:t>
            </a:r>
            <a:endParaRPr lang="en-US" altLang="en-GB" sz="2000">
              <a:latin typeface="Rubik"/>
              <a:ea typeface="Rubik"/>
              <a:cs typeface="Rubik"/>
              <a:sym typeface="Rubik"/>
            </a:endParaRPr>
          </a:p>
          <a:p>
            <a:pPr marL="0" lvl="0" indent="0" algn="l" rtl="0">
              <a:lnSpc>
                <a:spcPct val="150000"/>
              </a:lnSpc>
              <a:spcBef>
                <a:spcPts val="0"/>
              </a:spcBef>
              <a:spcAft>
                <a:spcPts val="0"/>
              </a:spcAft>
              <a:buNone/>
            </a:pPr>
            <a:r>
              <a:rPr lang="en-US" altLang="en-GB" sz="2000" b="1">
                <a:latin typeface="Rubik"/>
                <a:ea typeface="Rubik"/>
                <a:cs typeface="Rubik"/>
                <a:sym typeface="Rubik"/>
              </a:rPr>
              <a:t>Task 3 :</a:t>
            </a:r>
            <a:r>
              <a:rPr lang="en-US" altLang="en-GB" sz="2000">
                <a:latin typeface="Rubik"/>
                <a:ea typeface="Rubik"/>
                <a:cs typeface="Rubik"/>
                <a:sym typeface="Rubik"/>
              </a:rPr>
              <a:t> Membuat model machine learning clustering.</a:t>
            </a:r>
            <a:endParaRPr lang="en-US" altLang="en-GB" sz="2000">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9505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1 :</a:t>
            </a:r>
            <a:r>
              <a:rPr lang="en-US" altLang="en-GB" sz="3200">
                <a:latin typeface="Rubik"/>
                <a:ea typeface="Rubik"/>
                <a:cs typeface="Rubik"/>
                <a:sym typeface="Rubik"/>
              </a:rPr>
              <a:t> </a:t>
            </a:r>
            <a:r>
              <a:rPr lang="en-US" altLang="en-GB" sz="1800">
                <a:latin typeface="Rubik"/>
                <a:ea typeface="Rubik"/>
                <a:cs typeface="Rubik"/>
                <a:sym typeface="Rubik"/>
              </a:rPr>
              <a:t>Menggabungkan semua data menjadi 1 data.</a:t>
            </a:r>
            <a:endParaRPr lang="en-US" altLang="en-GB" sz="1800">
              <a:latin typeface="Rubik"/>
              <a:ea typeface="Rubik"/>
              <a:cs typeface="Rubik"/>
              <a:sym typeface="Rubik"/>
            </a:endParaRPr>
          </a:p>
          <a:p>
            <a:pPr marL="0" lvl="0" indent="0" algn="l" rtl="0">
              <a:spcBef>
                <a:spcPts val="0"/>
              </a:spcBef>
              <a:spcAft>
                <a:spcPts val="0"/>
              </a:spcAft>
              <a:buNone/>
            </a:pPr>
            <a:endParaRPr lang="en-US" altLang="en-GB" sz="1800">
              <a:latin typeface="Rubik"/>
              <a:ea typeface="Rubik"/>
              <a:cs typeface="Rubik"/>
              <a:sym typeface="Rubik"/>
            </a:endParaRPr>
          </a:p>
        </p:txBody>
      </p:sp>
      <p:sp>
        <p:nvSpPr>
          <p:cNvPr id="5" name="Google Shape;106;p17"/>
          <p:cNvSpPr txBox="1"/>
          <p:nvPr/>
        </p:nvSpPr>
        <p:spPr>
          <a:xfrm>
            <a:off x="5257165" y="1928495"/>
            <a:ext cx="3343910" cy="643255"/>
          </a:xfrm>
          <a:prstGeom prst="rect">
            <a:avLst/>
          </a:prstGeom>
          <a:noFill/>
          <a:ln>
            <a:noFill/>
          </a:ln>
        </p:spPr>
        <p:txBody>
          <a:bodyPr spcFirstLastPara="1" wrap="square" lIns="91425" tIns="91425" rIns="91425" bIns="91425" anchor="t" anchorCtr="0">
            <a:noAutofit/>
          </a:bodyPr>
          <a:p>
            <a:pPr marL="0" lvl="0" indent="0" algn="ctr" rtl="0">
              <a:lnSpc>
                <a:spcPct val="150000"/>
              </a:lnSpc>
              <a:spcBef>
                <a:spcPts val="0"/>
              </a:spcBef>
              <a:spcAft>
                <a:spcPts val="0"/>
              </a:spcAft>
              <a:buNone/>
            </a:pPr>
            <a:r>
              <a:rPr lang="en-US" altLang="en-GB">
                <a:latin typeface="Rubik"/>
                <a:ea typeface="Rubik"/>
                <a:cs typeface="Rubik"/>
                <a:sym typeface="Rubik"/>
              </a:rPr>
              <a:t>Sebelum menggabungkan ke 4 data set terlebih dahulu dilakukan periapan data mentah menjadi data yang siap digunakan.</a:t>
            </a:r>
            <a:endParaRPr lang="en-US" altLang="en-GB">
              <a:latin typeface="Rubik"/>
              <a:ea typeface="Rubik"/>
              <a:cs typeface="Rubik"/>
              <a:sym typeface="Rubik"/>
            </a:endParaRPr>
          </a:p>
        </p:txBody>
      </p:sp>
      <p:pic>
        <p:nvPicPr>
          <p:cNvPr id="3" name="Picture 2"/>
          <p:cNvPicPr>
            <a:picLocks noChangeAspect="1"/>
          </p:cNvPicPr>
          <p:nvPr/>
        </p:nvPicPr>
        <p:blipFill>
          <a:blip r:embed="rId3"/>
          <a:srcRect l="3629" r="4336" b="12931"/>
          <a:stretch>
            <a:fillRect/>
          </a:stretch>
        </p:blipFill>
        <p:spPr>
          <a:xfrm>
            <a:off x="297180" y="1136015"/>
            <a:ext cx="4740910" cy="1049020"/>
          </a:xfrm>
          <a:prstGeom prst="rect">
            <a:avLst/>
          </a:prstGeom>
        </p:spPr>
      </p:pic>
      <p:pic>
        <p:nvPicPr>
          <p:cNvPr id="2" name="Picture 1"/>
          <p:cNvPicPr>
            <a:picLocks noChangeAspect="1"/>
          </p:cNvPicPr>
          <p:nvPr/>
        </p:nvPicPr>
        <p:blipFill>
          <a:blip r:embed="rId4"/>
          <a:stretch>
            <a:fillRect/>
          </a:stretch>
        </p:blipFill>
        <p:spPr>
          <a:xfrm>
            <a:off x="297180" y="2571750"/>
            <a:ext cx="4740910" cy="21583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9505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1 :</a:t>
            </a:r>
            <a:r>
              <a:rPr lang="en-US" altLang="en-GB" sz="3200">
                <a:latin typeface="Rubik"/>
                <a:ea typeface="Rubik"/>
                <a:cs typeface="Rubik"/>
                <a:sym typeface="Rubik"/>
              </a:rPr>
              <a:t> </a:t>
            </a:r>
            <a:r>
              <a:rPr lang="en-US" altLang="en-GB" sz="1800">
                <a:latin typeface="Rubik"/>
                <a:ea typeface="Rubik"/>
                <a:cs typeface="Rubik"/>
                <a:sym typeface="Rubik"/>
              </a:rPr>
              <a:t>Menggabungkan semua data menjadi 1 data.</a:t>
            </a:r>
            <a:endParaRPr lang="en-US" altLang="en-GB" sz="1800">
              <a:latin typeface="Rubik"/>
              <a:ea typeface="Rubik"/>
              <a:cs typeface="Rubik"/>
              <a:sym typeface="Rubik"/>
            </a:endParaRPr>
          </a:p>
          <a:p>
            <a:pPr marL="0" lvl="0" indent="0" algn="l" rtl="0">
              <a:spcBef>
                <a:spcPts val="0"/>
              </a:spcBef>
              <a:spcAft>
                <a:spcPts val="0"/>
              </a:spcAft>
              <a:buNone/>
            </a:pPr>
            <a:endParaRPr lang="en-US" altLang="en-GB" sz="1800">
              <a:latin typeface="Rubik"/>
              <a:ea typeface="Rubik"/>
              <a:cs typeface="Rubik"/>
              <a:sym typeface="Rubik"/>
            </a:endParaRPr>
          </a:p>
        </p:txBody>
      </p:sp>
      <p:sp>
        <p:nvSpPr>
          <p:cNvPr id="5" name="Google Shape;106;p17"/>
          <p:cNvSpPr txBox="1"/>
          <p:nvPr/>
        </p:nvSpPr>
        <p:spPr>
          <a:xfrm>
            <a:off x="297180" y="2425065"/>
            <a:ext cx="8463280" cy="177546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Data merging adalah proses menggabungkan dua atau lebih set data menjadi satu set data tunggal berdasarkan kriteria tertentu, seperti kolom atau atribut yang sama di antara set data tersebut. </a:t>
            </a:r>
            <a:endParaRPr lang="en-US" altLang="en-GB">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Tujuannya adalah untuk menggabungkan informasi dari beberapa sumber data menjadi satu set data yang lebih besar atau lengkap.</a:t>
            </a:r>
            <a:endParaRPr lang="en-US" altLang="en-GB">
              <a:latin typeface="Rubik"/>
              <a:ea typeface="Rubik"/>
              <a:cs typeface="Rubik"/>
              <a:sym typeface="Rubik"/>
            </a:endParaRPr>
          </a:p>
        </p:txBody>
      </p:sp>
      <p:pic>
        <p:nvPicPr>
          <p:cNvPr id="3" name="Picture 2"/>
          <p:cNvPicPr>
            <a:picLocks noChangeAspect="1"/>
          </p:cNvPicPr>
          <p:nvPr/>
        </p:nvPicPr>
        <p:blipFill>
          <a:blip r:embed="rId3"/>
          <a:stretch>
            <a:fillRect/>
          </a:stretch>
        </p:blipFill>
        <p:spPr>
          <a:xfrm>
            <a:off x="1228725" y="1223645"/>
            <a:ext cx="6686550" cy="863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75" name="Google Shape;75;p15"/>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76" name="Google Shape;76;p15"/>
          <p:cNvSpPr/>
          <p:nvPr/>
        </p:nvSpPr>
        <p:spPr>
          <a:xfrm>
            <a:off x="0" y="0"/>
            <a:ext cx="4572000" cy="5143500"/>
          </a:xfrm>
          <a:prstGeom prst="rect">
            <a:avLst/>
          </a:prstGeom>
          <a:solidFill>
            <a:srgbClr val="019FAB">
              <a:alpha val="4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txBox="1"/>
          <p:nvPr/>
        </p:nvSpPr>
        <p:spPr>
          <a:xfrm>
            <a:off x="2437765" y="840740"/>
            <a:ext cx="2222500" cy="1520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900" b="1">
                <a:latin typeface="Arial" panose="020B0604020202020204" pitchFamily="34" charset="0"/>
                <a:ea typeface="Rubik SemiBold"/>
                <a:cs typeface="Arial" panose="020B0604020202020204" pitchFamily="34" charset="0"/>
                <a:sym typeface="Rubik SemiBold"/>
              </a:rPr>
              <a:t>Mulia Parna Putri Sijabat</a:t>
            </a:r>
            <a:endParaRPr lang="en-US" altLang="en-GB" sz="2900" b="1">
              <a:latin typeface="Arial" panose="020B0604020202020204" pitchFamily="34" charset="0"/>
              <a:ea typeface="Rubik SemiBold"/>
              <a:cs typeface="Arial" panose="020B0604020202020204" pitchFamily="34" charset="0"/>
              <a:sym typeface="Rubik SemiBold"/>
            </a:endParaRPr>
          </a:p>
        </p:txBody>
      </p:sp>
      <p:sp>
        <p:nvSpPr>
          <p:cNvPr id="79" name="Google Shape;79;p15"/>
          <p:cNvSpPr txBox="1"/>
          <p:nvPr/>
        </p:nvSpPr>
        <p:spPr>
          <a:xfrm>
            <a:off x="457835" y="2571750"/>
            <a:ext cx="3584575" cy="4889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000" b="1">
                <a:latin typeface="Arial" panose="020B0604020202020204" pitchFamily="34" charset="0"/>
                <a:ea typeface="Rubik SemiBold"/>
                <a:cs typeface="Arial" panose="020B0604020202020204" pitchFamily="34" charset="0"/>
                <a:sym typeface="Rubik SemiBold"/>
              </a:rPr>
              <a:t>My Profile</a:t>
            </a:r>
            <a:endParaRPr lang="en-US" altLang="en-GB" sz="2000" b="1">
              <a:latin typeface="Arial" panose="020B0604020202020204" pitchFamily="34" charset="0"/>
              <a:ea typeface="Rubik SemiBold"/>
              <a:cs typeface="Arial" panose="020B0604020202020204" pitchFamily="34" charset="0"/>
              <a:sym typeface="Rubik SemiBold"/>
            </a:endParaRPr>
          </a:p>
        </p:txBody>
      </p:sp>
      <p:sp>
        <p:nvSpPr>
          <p:cNvPr id="80" name="Google Shape;80;p15"/>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latin typeface="Rubik SemiBold"/>
                <a:ea typeface="Rubik SemiBold"/>
                <a:cs typeface="Rubik SemiBold"/>
                <a:sym typeface="Rubik SemiBold"/>
              </a:rPr>
              <a:t>Insert Your Experience</a:t>
            </a:r>
            <a:endParaRPr sz="2000">
              <a:latin typeface="Rubik SemiBold"/>
              <a:ea typeface="Rubik SemiBold"/>
              <a:cs typeface="Rubik SemiBold"/>
              <a:sym typeface="Rubik SemiBold"/>
            </a:endParaRPr>
          </a:p>
        </p:txBody>
      </p:sp>
      <p:sp>
        <p:nvSpPr>
          <p:cNvPr id="81" name="Google Shape;81;p15"/>
          <p:cNvSpPr/>
          <p:nvPr/>
        </p:nvSpPr>
        <p:spPr>
          <a:xfrm>
            <a:off x="5095575" y="1905275"/>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5095575" y="2581550"/>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5000625" y="17160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5"/>
          <p:cNvSpPr/>
          <p:nvPr/>
        </p:nvSpPr>
        <p:spPr>
          <a:xfrm>
            <a:off x="5000625" y="244602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5"/>
          <p:cNvSpPr/>
          <p:nvPr/>
        </p:nvSpPr>
        <p:spPr>
          <a:xfrm>
            <a:off x="5000625" y="3369945"/>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5"/>
          <p:cNvSpPr txBox="1"/>
          <p:nvPr/>
        </p:nvSpPr>
        <p:spPr>
          <a:xfrm>
            <a:off x="5294775" y="1625150"/>
            <a:ext cx="3740100" cy="7658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Rubik"/>
                <a:ea typeface="Rubik"/>
                <a:cs typeface="Rubik"/>
                <a:sym typeface="Rubik"/>
              </a:rPr>
              <a:t>Data Science Intership</a:t>
            </a:r>
            <a:endParaRPr lang="en-US" b="1">
              <a:latin typeface="Rubik"/>
              <a:ea typeface="Rubik"/>
              <a:cs typeface="Rubik"/>
              <a:sym typeface="Rubik"/>
            </a:endParaRPr>
          </a:p>
          <a:p>
            <a:pPr marL="0" lvl="0" indent="0" algn="l" rtl="0">
              <a:spcBef>
                <a:spcPts val="0"/>
              </a:spcBef>
              <a:spcAft>
                <a:spcPts val="0"/>
              </a:spcAft>
              <a:buNone/>
            </a:pPr>
            <a:r>
              <a:rPr lang="en-US" sz="1200">
                <a:latin typeface="Rubik"/>
                <a:ea typeface="Rubik"/>
                <a:cs typeface="Rubik"/>
                <a:sym typeface="Rubik"/>
              </a:rPr>
              <a:t>Deepublish Intership</a:t>
            </a:r>
            <a:endParaRPr lang="en-US" sz="1200" b="1">
              <a:latin typeface="Rubik"/>
              <a:ea typeface="Rubik"/>
              <a:cs typeface="Rubik"/>
              <a:sym typeface="Rubik"/>
            </a:endParaRPr>
          </a:p>
          <a:p>
            <a:pPr marL="0" lvl="0" indent="0" algn="l" rtl="0">
              <a:spcBef>
                <a:spcPts val="0"/>
              </a:spcBef>
              <a:spcAft>
                <a:spcPts val="0"/>
              </a:spcAft>
              <a:buNone/>
            </a:pPr>
            <a:r>
              <a:rPr lang="en-US" sz="1200">
                <a:latin typeface="Rubik"/>
                <a:ea typeface="Rubik"/>
                <a:cs typeface="Rubik"/>
                <a:sym typeface="Rubik"/>
              </a:rPr>
              <a:t>Oktober 2023 - Sekarang</a:t>
            </a:r>
            <a:endParaRPr lang="en-US" sz="1200">
              <a:latin typeface="Rubik"/>
              <a:ea typeface="Rubik"/>
              <a:cs typeface="Rubik"/>
              <a:sym typeface="Rubik"/>
            </a:endParaRPr>
          </a:p>
        </p:txBody>
      </p:sp>
      <p:sp>
        <p:nvSpPr>
          <p:cNvPr id="87" name="Google Shape;87;p15"/>
          <p:cNvSpPr txBox="1"/>
          <p:nvPr/>
        </p:nvSpPr>
        <p:spPr>
          <a:xfrm>
            <a:off x="5294775" y="2366550"/>
            <a:ext cx="3740100" cy="95059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Rubik"/>
                <a:ea typeface="Rubik"/>
                <a:cs typeface="Rubik"/>
                <a:sym typeface="Rubik"/>
              </a:rPr>
              <a:t>Data Science Intership</a:t>
            </a:r>
            <a:endParaRPr>
              <a:latin typeface="Rubik"/>
              <a:ea typeface="Rubik"/>
              <a:cs typeface="Rubik"/>
              <a:sym typeface="Rubik"/>
            </a:endParaRPr>
          </a:p>
          <a:p>
            <a:pPr marL="0" lvl="0" indent="0" algn="l" rtl="0">
              <a:spcBef>
                <a:spcPts val="0"/>
              </a:spcBef>
              <a:spcAft>
                <a:spcPts val="0"/>
              </a:spcAft>
              <a:buNone/>
            </a:pPr>
            <a:r>
              <a:rPr sz="1200">
                <a:latin typeface="Rubik"/>
                <a:ea typeface="Rubik"/>
                <a:cs typeface="Rubik"/>
                <a:sym typeface="Rubik"/>
              </a:rPr>
              <a:t>British Airways Virtual Experience Program on Forage</a:t>
            </a:r>
            <a:endParaRPr sz="1200">
              <a:latin typeface="Rubik"/>
              <a:ea typeface="Rubik"/>
              <a:cs typeface="Rubik"/>
              <a:sym typeface="Rubik"/>
            </a:endParaRPr>
          </a:p>
          <a:p>
            <a:pPr marL="0" lvl="0" indent="0" algn="l" rtl="0">
              <a:spcBef>
                <a:spcPts val="0"/>
              </a:spcBef>
              <a:spcAft>
                <a:spcPts val="0"/>
              </a:spcAft>
              <a:buNone/>
            </a:pPr>
            <a:r>
              <a:rPr lang="en-US" sz="1200" b="1">
                <a:latin typeface="Rubik"/>
                <a:ea typeface="Rubik"/>
                <a:cs typeface="Rubik"/>
                <a:sym typeface="Rubik"/>
              </a:rPr>
              <a:t>September - Oktober 2023</a:t>
            </a:r>
            <a:endParaRPr lang="en-US" sz="1200" b="1">
              <a:latin typeface="Rubik"/>
              <a:ea typeface="Rubik"/>
              <a:cs typeface="Rubik"/>
              <a:sym typeface="Rubik"/>
            </a:endParaRPr>
          </a:p>
        </p:txBody>
      </p:sp>
      <p:sp>
        <p:nvSpPr>
          <p:cNvPr id="88" name="Google Shape;88;p15"/>
          <p:cNvSpPr txBox="1"/>
          <p:nvPr/>
        </p:nvSpPr>
        <p:spPr>
          <a:xfrm>
            <a:off x="5294775" y="3279045"/>
            <a:ext cx="3740100" cy="11969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Rubik"/>
                <a:ea typeface="Rubik"/>
                <a:cs typeface="Rubik"/>
                <a:sym typeface="Rubik"/>
              </a:rPr>
              <a:t>Project-Based Virtual Intern : Big Data Analytics Kimia Farma x Rakamin Academy</a:t>
            </a:r>
            <a:endParaRPr lang="en-GB" b="1">
              <a:latin typeface="Rubik"/>
              <a:ea typeface="Rubik"/>
              <a:cs typeface="Rubik"/>
              <a:sym typeface="Rubik"/>
            </a:endParaRPr>
          </a:p>
          <a:p>
            <a:pPr marL="0" lvl="0" indent="0" algn="l" rtl="0">
              <a:spcBef>
                <a:spcPts val="0"/>
              </a:spcBef>
              <a:spcAft>
                <a:spcPts val="0"/>
              </a:spcAft>
              <a:buNone/>
            </a:pPr>
            <a:r>
              <a:rPr lang="en-US" altLang="en-GB" sz="1200">
                <a:latin typeface="Rubik"/>
                <a:ea typeface="Rubik"/>
                <a:cs typeface="Rubik"/>
                <a:sym typeface="Rubik"/>
              </a:rPr>
              <a:t>Virtual Intership</a:t>
            </a:r>
            <a:endParaRPr lang="en-US" altLang="en-GB" sz="1200">
              <a:latin typeface="Rubik"/>
              <a:ea typeface="Rubik"/>
              <a:cs typeface="Rubik"/>
              <a:sym typeface="Rubik"/>
            </a:endParaRPr>
          </a:p>
          <a:p>
            <a:pPr marL="0" lvl="0" indent="0" algn="l" rtl="0">
              <a:spcBef>
                <a:spcPts val="0"/>
              </a:spcBef>
              <a:spcAft>
                <a:spcPts val="0"/>
              </a:spcAft>
              <a:buNone/>
            </a:pPr>
            <a:r>
              <a:rPr lang="en-US" altLang="en-GB" sz="1200">
                <a:latin typeface="Rubik"/>
                <a:ea typeface="Rubik"/>
                <a:cs typeface="Rubik"/>
                <a:sym typeface="Rubik"/>
              </a:rPr>
              <a:t>September 2023 - Oktober 2023</a:t>
            </a:r>
            <a:endParaRPr lang="en-US" altLang="en-GB" sz="1200">
              <a:latin typeface="Rubik"/>
              <a:ea typeface="Rubik"/>
              <a:cs typeface="Rubik"/>
              <a:sym typeface="Rubik"/>
            </a:endParaRPr>
          </a:p>
        </p:txBody>
      </p:sp>
      <p:sp>
        <p:nvSpPr>
          <p:cNvPr id="90" name="Google Shape;90;p15"/>
          <p:cNvSpPr txBox="1"/>
          <p:nvPr/>
        </p:nvSpPr>
        <p:spPr>
          <a:xfrm>
            <a:off x="388620" y="3064510"/>
            <a:ext cx="3889375" cy="1658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Arial" panose="020B0604020202020204" pitchFamily="34" charset="0"/>
                <a:ea typeface="Rubik"/>
                <a:cs typeface="Arial" panose="020B0604020202020204" pitchFamily="34" charset="0"/>
                <a:sym typeface="Rubik"/>
              </a:rPr>
              <a:t>Seorang profesional yang penuh semangat dan berdedikasi dalam eksplorasi dunia data. Memiliki latar belakang dalam administrasi data dan sedang giat mengembangkan diri di bidang data science. Dengan pengalaman yang kuat dalam manajemen data, saya memiliki kemampuan untuk mengelola, mengorganisir, dan mengoptimalkan informasi yang berharga untuk mendukung pengambilan keputusan yang cerdas.</a:t>
            </a:r>
            <a:endParaRPr lang="en-GB" sz="1200">
              <a:latin typeface="Arial" panose="020B0604020202020204" pitchFamily="34" charset="0"/>
              <a:ea typeface="Rubik"/>
              <a:cs typeface="Arial" panose="020B0604020202020204" pitchFamily="34" charset="0"/>
              <a:sym typeface="Rubik"/>
            </a:endParaRPr>
          </a:p>
        </p:txBody>
      </p:sp>
      <p:pic>
        <p:nvPicPr>
          <p:cNvPr id="1" name="Picture 0" descr="WhatsApp Image 2023-10-23 at 15.23.42"/>
          <p:cNvPicPr>
            <a:picLocks noChangeAspect="1"/>
          </p:cNvPicPr>
          <p:nvPr/>
        </p:nvPicPr>
        <p:blipFill>
          <a:blip r:embed="rId3"/>
          <a:srcRect l="4490" t="13142" r="10893" b="2501"/>
          <a:stretch>
            <a:fillRect/>
          </a:stretch>
        </p:blipFill>
        <p:spPr>
          <a:xfrm>
            <a:off x="457835" y="727075"/>
            <a:ext cx="1847215" cy="1806575"/>
          </a:xfrm>
          <a:prstGeom prst="ellipse">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9505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1 :</a:t>
            </a:r>
            <a:r>
              <a:rPr lang="en-US" altLang="en-GB" sz="3200">
                <a:latin typeface="Rubik"/>
                <a:ea typeface="Rubik"/>
                <a:cs typeface="Rubik"/>
                <a:sym typeface="Rubik"/>
              </a:rPr>
              <a:t> </a:t>
            </a:r>
            <a:r>
              <a:rPr lang="en-US" altLang="en-GB" sz="1800">
                <a:latin typeface="Rubik"/>
                <a:ea typeface="Rubik"/>
                <a:cs typeface="Rubik"/>
                <a:sym typeface="Rubik"/>
              </a:rPr>
              <a:t>Menggabungkan semua data menjadi 1 data.</a:t>
            </a:r>
            <a:endParaRPr lang="en-US" altLang="en-GB" sz="1800">
              <a:latin typeface="Rubik"/>
              <a:ea typeface="Rubik"/>
              <a:cs typeface="Rubik"/>
              <a:sym typeface="Rubik"/>
            </a:endParaRPr>
          </a:p>
          <a:p>
            <a:pPr marL="0" lvl="0" indent="0" algn="l" rtl="0">
              <a:spcBef>
                <a:spcPts val="0"/>
              </a:spcBef>
              <a:spcAft>
                <a:spcPts val="0"/>
              </a:spcAft>
              <a:buNone/>
            </a:pPr>
            <a:endParaRPr lang="en-US" altLang="en-GB" sz="1800">
              <a:latin typeface="Rubik"/>
              <a:ea typeface="Rubik"/>
              <a:cs typeface="Rubik"/>
              <a:sym typeface="Rubik"/>
            </a:endParaRPr>
          </a:p>
        </p:txBody>
      </p:sp>
      <p:sp>
        <p:nvSpPr>
          <p:cNvPr id="5" name="Google Shape;106;p17"/>
          <p:cNvSpPr txBox="1"/>
          <p:nvPr/>
        </p:nvSpPr>
        <p:spPr>
          <a:xfrm>
            <a:off x="297180" y="1350010"/>
            <a:ext cx="3879850" cy="244348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Aggregasi data (data aggregation) adalah proses penggabungan, peringkasan, atau transformasi data mentah ke dalam bentuk yang lebih terstruktur atau lebih ringkas. </a:t>
            </a:r>
            <a:endParaRPr lang="en-US" altLang="en-GB">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Tujuan dari aggregasi data adalah untuk membuat data yang lebih mudah dipahami, digunakan, dan diolah.</a:t>
            </a:r>
            <a:endParaRPr lang="en-US" altLang="en-GB">
              <a:latin typeface="Rubik"/>
              <a:ea typeface="Rubik"/>
              <a:cs typeface="Rubik"/>
              <a:sym typeface="Rubik"/>
            </a:endParaRPr>
          </a:p>
        </p:txBody>
      </p:sp>
      <p:pic>
        <p:nvPicPr>
          <p:cNvPr id="3" name="Picture 2"/>
          <p:cNvPicPr>
            <a:picLocks noChangeAspect="1"/>
          </p:cNvPicPr>
          <p:nvPr/>
        </p:nvPicPr>
        <p:blipFill>
          <a:blip r:embed="rId3"/>
          <a:stretch>
            <a:fillRect/>
          </a:stretch>
        </p:blipFill>
        <p:spPr>
          <a:xfrm>
            <a:off x="4483735" y="2812415"/>
            <a:ext cx="4276725" cy="1104900"/>
          </a:xfrm>
          <a:prstGeom prst="rect">
            <a:avLst/>
          </a:prstGeom>
        </p:spPr>
      </p:pic>
      <p:pic>
        <p:nvPicPr>
          <p:cNvPr id="2" name="Picture 1"/>
          <p:cNvPicPr>
            <a:picLocks noChangeAspect="1"/>
          </p:cNvPicPr>
          <p:nvPr/>
        </p:nvPicPr>
        <p:blipFill>
          <a:blip r:embed="rId4"/>
          <a:stretch>
            <a:fillRect/>
          </a:stretch>
        </p:blipFill>
        <p:spPr>
          <a:xfrm>
            <a:off x="4483735" y="1136015"/>
            <a:ext cx="4233545" cy="492125"/>
          </a:xfrm>
          <a:prstGeom prst="rect">
            <a:avLst/>
          </a:prstGeom>
        </p:spPr>
      </p:pic>
      <p:sp>
        <p:nvSpPr>
          <p:cNvPr id="4" name="Google Shape;106;p17"/>
          <p:cNvSpPr txBox="1"/>
          <p:nvPr/>
        </p:nvSpPr>
        <p:spPr>
          <a:xfrm>
            <a:off x="4866005" y="3917315"/>
            <a:ext cx="3512185" cy="54356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Gambar 2 : Aggregate Data Clustering</a:t>
            </a:r>
            <a:endParaRPr lang="en-US" altLang="en-GB">
              <a:latin typeface="Rubik"/>
              <a:ea typeface="Rubik"/>
              <a:cs typeface="Rubik"/>
              <a:sym typeface="Rubik"/>
            </a:endParaRPr>
          </a:p>
        </p:txBody>
      </p:sp>
      <p:sp>
        <p:nvSpPr>
          <p:cNvPr id="6" name="Google Shape;106;p17"/>
          <p:cNvSpPr txBox="1"/>
          <p:nvPr/>
        </p:nvSpPr>
        <p:spPr>
          <a:xfrm>
            <a:off x="4866005" y="1844675"/>
            <a:ext cx="3512185" cy="54356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Gambar 1 : Aggregate Data Timeseries</a:t>
            </a:r>
            <a:endParaRPr lang="en-US" altLang="en-GB">
              <a:latin typeface="Rubik"/>
              <a:ea typeface="Rubik"/>
              <a:cs typeface="Rubik"/>
              <a:sym typeface="Rubi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122745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2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a:t>
            </a:r>
            <a:endParaRPr lang="en-US" altLang="en-GB" sz="1800">
              <a:latin typeface="Rubik"/>
              <a:ea typeface="Rubik"/>
              <a:cs typeface="Rubik"/>
              <a:sym typeface="Rubik"/>
            </a:endParaRPr>
          </a:p>
          <a:p>
            <a:pPr marL="914400" lvl="2" indent="457200" algn="l" rtl="0">
              <a:spcBef>
                <a:spcPts val="0"/>
              </a:spcBef>
              <a:spcAft>
                <a:spcPts val="0"/>
              </a:spcAft>
              <a:buNone/>
            </a:pPr>
            <a:r>
              <a:rPr lang="en-US" altLang="en-GB" sz="1800">
                <a:latin typeface="Rubik"/>
                <a:ea typeface="Rubik"/>
                <a:cs typeface="Rubik"/>
                <a:sym typeface="Rubik"/>
              </a:rPr>
              <a:t>   regression (time series).</a:t>
            </a:r>
            <a:endParaRPr lang="en-US" altLang="en-GB" sz="1800">
              <a:latin typeface="Rubik"/>
              <a:ea typeface="Rubik"/>
              <a:cs typeface="Rubik"/>
              <a:sym typeface="Rubik"/>
            </a:endParaRPr>
          </a:p>
          <a:p>
            <a:pPr marL="0" lvl="0" indent="0" algn="l" rtl="0">
              <a:spcBef>
                <a:spcPts val="0"/>
              </a:spcBef>
              <a:spcAft>
                <a:spcPts val="0"/>
              </a:spcAft>
              <a:buNone/>
            </a:pPr>
            <a:endParaRPr lang="en-US" altLang="en-GB" sz="1800">
              <a:latin typeface="Rubik"/>
              <a:ea typeface="Rubik"/>
              <a:cs typeface="Rubik"/>
              <a:sym typeface="Rubik"/>
            </a:endParaRPr>
          </a:p>
        </p:txBody>
      </p:sp>
      <p:sp>
        <p:nvSpPr>
          <p:cNvPr id="5" name="Google Shape;106;p17"/>
          <p:cNvSpPr txBox="1"/>
          <p:nvPr/>
        </p:nvSpPr>
        <p:spPr>
          <a:xfrm>
            <a:off x="297180" y="1263015"/>
            <a:ext cx="8463915" cy="3338195"/>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b="1">
                <a:latin typeface="Rubik"/>
                <a:ea typeface="Rubik"/>
                <a:cs typeface="Rubik"/>
                <a:sym typeface="Rubik"/>
              </a:rPr>
              <a:t>Time Series adalah</a:t>
            </a:r>
            <a:r>
              <a:rPr lang="en-US" altLang="en-GB">
                <a:latin typeface="Rubik"/>
                <a:ea typeface="Rubik"/>
                <a:cs typeface="Rubik"/>
                <a:sym typeface="Rubik"/>
              </a:rPr>
              <a:t> serangkaian observasi yang dilakukan pada interval waktu tertentu, biasanya intervalnya sama. Analisis rangkaian ini membantu kita memprediksi nilai masa depan berdasarkan nilai observasi sebelumnya. </a:t>
            </a:r>
            <a:endParaRPr lang="en-US" altLang="en-GB">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Dalam Time series, kita hanya memiliki 2 variabel, waktu &amp; variabel yang ingin kita ramalkan. Untuk projek ini akan digunakan variabel ‘</a:t>
            </a:r>
            <a:r>
              <a:rPr lang="en-US" altLang="en-GB" i="1">
                <a:latin typeface="Rubik"/>
                <a:ea typeface="Rubik"/>
                <a:cs typeface="Rubik"/>
                <a:sym typeface="Rubik"/>
              </a:rPr>
              <a:t>Date’ </a:t>
            </a:r>
            <a:r>
              <a:rPr lang="en-US" altLang="en-GB">
                <a:latin typeface="Rubik"/>
                <a:ea typeface="Rubik"/>
                <a:cs typeface="Rubik"/>
                <a:sym typeface="Rubik"/>
              </a:rPr>
              <a:t>dan ‘</a:t>
            </a:r>
            <a:r>
              <a:rPr lang="en-US" altLang="en-GB" i="1">
                <a:latin typeface="Rubik"/>
                <a:ea typeface="Rubik"/>
                <a:cs typeface="Rubik"/>
                <a:sym typeface="Rubik"/>
              </a:rPr>
              <a:t>Qty’. Selain itu algoritma yang akan digunakan untuk menyelesaikan tugas ini yaitu dengan menggunakan Algoritma ARIMA. </a:t>
            </a:r>
            <a:endParaRPr lang="en-US" altLang="en-GB" i="1">
              <a:latin typeface="Rubik"/>
              <a:ea typeface="Rubik"/>
              <a:cs typeface="Rubik"/>
              <a:sym typeface="Rubi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5" name="Google Shape;106;p17"/>
          <p:cNvSpPr txBox="1"/>
          <p:nvPr/>
        </p:nvSpPr>
        <p:spPr>
          <a:xfrm>
            <a:off x="254000" y="3571240"/>
            <a:ext cx="8463280" cy="1486535"/>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Dari visualisasi diatas dapat dilihat bahwa data tersebut bersifat berulang. Namun, untuk memastikannya lebih lagi. Perlu dilakukan uji Augmented Dickey-Fuller (ADF).</a:t>
            </a:r>
            <a:endParaRPr lang="en-US" altLang="en-GB">
              <a:latin typeface="Rubik"/>
              <a:ea typeface="Rubik"/>
              <a:cs typeface="Rubik"/>
              <a:sym typeface="Rubik"/>
            </a:endParaRPr>
          </a:p>
        </p:txBody>
      </p:sp>
      <p:sp>
        <p:nvSpPr>
          <p:cNvPr id="3" name="Google Shape;96;p16"/>
          <p:cNvSpPr txBox="1"/>
          <p:nvPr/>
        </p:nvSpPr>
        <p:spPr>
          <a:xfrm>
            <a:off x="297320" y="185338"/>
            <a:ext cx="8463000" cy="9505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2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a:t>
            </a:r>
            <a:endParaRPr lang="en-US" altLang="en-GB" sz="1800">
              <a:latin typeface="Rubik"/>
              <a:ea typeface="Rubik"/>
              <a:cs typeface="Rubik"/>
              <a:sym typeface="Rubik"/>
            </a:endParaRPr>
          </a:p>
          <a:p>
            <a:pPr marL="914400" lvl="2" indent="457200" algn="l" rtl="0">
              <a:spcBef>
                <a:spcPts val="0"/>
              </a:spcBef>
              <a:spcAft>
                <a:spcPts val="0"/>
              </a:spcAft>
              <a:buNone/>
            </a:pPr>
            <a:r>
              <a:rPr lang="en-US" altLang="en-GB" sz="1800">
                <a:latin typeface="Rubik"/>
                <a:ea typeface="Rubik"/>
                <a:cs typeface="Rubik"/>
                <a:sym typeface="Rubik"/>
              </a:rPr>
              <a:t>   regression (time series).</a:t>
            </a:r>
            <a:endParaRPr lang="en-US" altLang="en-GB" sz="1800">
              <a:latin typeface="Rubik"/>
              <a:ea typeface="Rubik"/>
              <a:cs typeface="Rubik"/>
              <a:sym typeface="Rubik"/>
            </a:endParaRPr>
          </a:p>
        </p:txBody>
      </p:sp>
      <p:pic>
        <p:nvPicPr>
          <p:cNvPr id="2" name="Picture 1"/>
          <p:cNvPicPr>
            <a:picLocks noChangeAspect="1"/>
          </p:cNvPicPr>
          <p:nvPr/>
        </p:nvPicPr>
        <p:blipFill>
          <a:blip r:embed="rId3"/>
          <a:stretch>
            <a:fillRect/>
          </a:stretch>
        </p:blipFill>
        <p:spPr>
          <a:xfrm>
            <a:off x="254000" y="1492250"/>
            <a:ext cx="8505825" cy="20199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5" name="Google Shape;106;p17"/>
          <p:cNvSpPr txBox="1"/>
          <p:nvPr/>
        </p:nvSpPr>
        <p:spPr>
          <a:xfrm>
            <a:off x="254000" y="3571240"/>
            <a:ext cx="8463280" cy="1486535"/>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Secara keseluruhan, hasil ini menunjukkan bahwa data deret waktu bersifat stasioner, seperti yang ditunjukkan oleh nilai p yang sangat rendah dan statistik ADF yang lebih negatif daripada nilai kritis pada berbagai tingkat signifikansi.</a:t>
            </a:r>
            <a:endParaRPr lang="en-US" altLang="en-GB">
              <a:latin typeface="Rubik"/>
              <a:ea typeface="Rubik"/>
              <a:cs typeface="Rubik"/>
              <a:sym typeface="Rubik"/>
            </a:endParaRPr>
          </a:p>
        </p:txBody>
      </p:sp>
      <p:sp>
        <p:nvSpPr>
          <p:cNvPr id="2" name="Google Shape;96;p16"/>
          <p:cNvSpPr txBox="1"/>
          <p:nvPr/>
        </p:nvSpPr>
        <p:spPr>
          <a:xfrm>
            <a:off x="297320" y="185338"/>
            <a:ext cx="8463000" cy="9505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2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a:t>
            </a:r>
            <a:endParaRPr lang="en-US" altLang="en-GB" sz="1800">
              <a:latin typeface="Rubik"/>
              <a:ea typeface="Rubik"/>
              <a:cs typeface="Rubik"/>
              <a:sym typeface="Rubik"/>
            </a:endParaRPr>
          </a:p>
          <a:p>
            <a:pPr marL="914400" lvl="2" indent="457200" algn="l" rtl="0">
              <a:spcBef>
                <a:spcPts val="0"/>
              </a:spcBef>
              <a:spcAft>
                <a:spcPts val="0"/>
              </a:spcAft>
              <a:buNone/>
            </a:pPr>
            <a:r>
              <a:rPr lang="en-US" altLang="en-GB" sz="1800">
                <a:latin typeface="Rubik"/>
                <a:ea typeface="Rubik"/>
                <a:cs typeface="Rubik"/>
                <a:sym typeface="Rubik"/>
              </a:rPr>
              <a:t>   regression (time series).</a:t>
            </a:r>
            <a:endParaRPr lang="en-US" altLang="en-GB" sz="1800">
              <a:latin typeface="Rubik"/>
              <a:ea typeface="Rubik"/>
              <a:cs typeface="Rubik"/>
              <a:sym typeface="Rubik"/>
            </a:endParaRPr>
          </a:p>
        </p:txBody>
      </p:sp>
      <p:pic>
        <p:nvPicPr>
          <p:cNvPr id="3" name="Picture 2"/>
          <p:cNvPicPr>
            <a:picLocks noChangeAspect="1"/>
          </p:cNvPicPr>
          <p:nvPr/>
        </p:nvPicPr>
        <p:blipFill>
          <a:blip r:embed="rId3"/>
          <a:stretch>
            <a:fillRect/>
          </a:stretch>
        </p:blipFill>
        <p:spPr>
          <a:xfrm>
            <a:off x="1466850" y="1581785"/>
            <a:ext cx="6210300" cy="15430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5" name="Google Shape;106;p17"/>
          <p:cNvSpPr txBox="1"/>
          <p:nvPr/>
        </p:nvSpPr>
        <p:spPr>
          <a:xfrm>
            <a:off x="297180" y="1350645"/>
            <a:ext cx="8463280" cy="60579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 Pemodelan time series dengan menggunakan metode auto_arima. </a:t>
            </a:r>
            <a:endParaRPr lang="en-US" altLang="en-GB">
              <a:latin typeface="Rubik"/>
              <a:ea typeface="Rubik"/>
              <a:cs typeface="Rubik"/>
              <a:sym typeface="Rubik"/>
            </a:endParaRPr>
          </a:p>
        </p:txBody>
      </p:sp>
      <p:sp>
        <p:nvSpPr>
          <p:cNvPr id="3" name="Google Shape;96;p16"/>
          <p:cNvSpPr txBox="1"/>
          <p:nvPr/>
        </p:nvSpPr>
        <p:spPr>
          <a:xfrm>
            <a:off x="297320" y="185338"/>
            <a:ext cx="8463000" cy="9505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2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a:t>
            </a:r>
            <a:endParaRPr lang="en-US" altLang="en-GB" sz="1800">
              <a:latin typeface="Rubik"/>
              <a:ea typeface="Rubik"/>
              <a:cs typeface="Rubik"/>
              <a:sym typeface="Rubik"/>
            </a:endParaRPr>
          </a:p>
          <a:p>
            <a:pPr marL="914400" lvl="2" indent="457200" algn="l" rtl="0">
              <a:spcBef>
                <a:spcPts val="0"/>
              </a:spcBef>
              <a:spcAft>
                <a:spcPts val="0"/>
              </a:spcAft>
              <a:buNone/>
            </a:pPr>
            <a:r>
              <a:rPr lang="en-US" altLang="en-GB" sz="1800">
                <a:latin typeface="Rubik"/>
                <a:ea typeface="Rubik"/>
                <a:cs typeface="Rubik"/>
                <a:sym typeface="Rubik"/>
              </a:rPr>
              <a:t>   regression (time series).</a:t>
            </a:r>
            <a:endParaRPr lang="en-US" altLang="en-GB" sz="1800">
              <a:latin typeface="Rubik"/>
              <a:ea typeface="Rubik"/>
              <a:cs typeface="Rubik"/>
              <a:sym typeface="Rubik"/>
            </a:endParaRPr>
          </a:p>
        </p:txBody>
      </p:sp>
      <p:pic>
        <p:nvPicPr>
          <p:cNvPr id="2" name="Picture 1"/>
          <p:cNvPicPr>
            <a:picLocks noChangeAspect="1"/>
          </p:cNvPicPr>
          <p:nvPr/>
        </p:nvPicPr>
        <p:blipFill>
          <a:blip r:embed="rId3"/>
          <a:stretch>
            <a:fillRect/>
          </a:stretch>
        </p:blipFill>
        <p:spPr>
          <a:xfrm>
            <a:off x="2624455" y="2240280"/>
            <a:ext cx="3808730" cy="663575"/>
          </a:xfrm>
          <a:prstGeom prst="rect">
            <a:avLst/>
          </a:prstGeom>
        </p:spPr>
      </p:pic>
      <p:sp>
        <p:nvSpPr>
          <p:cNvPr id="4" name="Google Shape;106;p17"/>
          <p:cNvSpPr txBox="1"/>
          <p:nvPr/>
        </p:nvSpPr>
        <p:spPr>
          <a:xfrm>
            <a:off x="254000" y="3439795"/>
            <a:ext cx="8463280" cy="120523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Dengan mengetahui Model Arima terbaik dengan parameter p, d,q kita dapat memutuskan apakah model ARIMA yang ditemukan sesuai dengan data Anda dan menggunakannya untuk peramalan atau analisis lebih lanjut dalam konteks deret waktu Anda.</a:t>
            </a:r>
            <a:endParaRPr lang="en-US" altLang="en-GB">
              <a:latin typeface="Rubik"/>
              <a:ea typeface="Rubik"/>
              <a:cs typeface="Rubik"/>
              <a:sym typeface="Rubi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2" name="Google Shape;96;p16"/>
          <p:cNvSpPr txBox="1"/>
          <p:nvPr/>
        </p:nvSpPr>
        <p:spPr>
          <a:xfrm>
            <a:off x="297320" y="185338"/>
            <a:ext cx="8463000" cy="9505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2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a:t>
            </a:r>
            <a:endParaRPr lang="en-US" altLang="en-GB" sz="1800">
              <a:latin typeface="Rubik"/>
              <a:ea typeface="Rubik"/>
              <a:cs typeface="Rubik"/>
              <a:sym typeface="Rubik"/>
            </a:endParaRPr>
          </a:p>
          <a:p>
            <a:pPr marL="914400" lvl="2" indent="457200" algn="l" rtl="0">
              <a:spcBef>
                <a:spcPts val="0"/>
              </a:spcBef>
              <a:spcAft>
                <a:spcPts val="0"/>
              </a:spcAft>
              <a:buNone/>
            </a:pPr>
            <a:r>
              <a:rPr lang="en-US" altLang="en-GB" sz="1800">
                <a:latin typeface="Rubik"/>
                <a:ea typeface="Rubik"/>
                <a:cs typeface="Rubik"/>
                <a:sym typeface="Rubik"/>
              </a:rPr>
              <a:t>   regression (time series).</a:t>
            </a:r>
            <a:endParaRPr lang="en-US" altLang="en-GB" sz="1800">
              <a:latin typeface="Rubik"/>
              <a:ea typeface="Rubik"/>
              <a:cs typeface="Rubik"/>
              <a:sym typeface="Rubik"/>
            </a:endParaRPr>
          </a:p>
        </p:txBody>
      </p:sp>
      <p:sp>
        <p:nvSpPr>
          <p:cNvPr id="4" name="Google Shape;106;p17"/>
          <p:cNvSpPr txBox="1"/>
          <p:nvPr/>
        </p:nvSpPr>
        <p:spPr>
          <a:xfrm>
            <a:off x="4572635" y="1959610"/>
            <a:ext cx="4007485" cy="120523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b="1">
                <a:latin typeface="Rubik"/>
                <a:ea typeface="Rubik"/>
                <a:cs typeface="Rubik"/>
                <a:sym typeface="Rubik"/>
              </a:rPr>
              <a:t>Spliting Data. </a:t>
            </a:r>
            <a:endParaRPr lang="en-US" altLang="en-GB" b="1">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Proses ini membagi data menjadi 80% data train dan 20% data test</a:t>
            </a:r>
            <a:endParaRPr lang="en-US" altLang="en-GB">
              <a:latin typeface="Rubik"/>
              <a:ea typeface="Rubik"/>
              <a:cs typeface="Rubik"/>
              <a:sym typeface="Rubik"/>
            </a:endParaRPr>
          </a:p>
        </p:txBody>
      </p:sp>
      <p:pic>
        <p:nvPicPr>
          <p:cNvPr id="3" name="Picture 2"/>
          <p:cNvPicPr>
            <a:picLocks noChangeAspect="1"/>
          </p:cNvPicPr>
          <p:nvPr/>
        </p:nvPicPr>
        <p:blipFill>
          <a:blip r:embed="rId3"/>
          <a:srcRect l="3569" t="6914" r="2141" b="7809"/>
          <a:stretch>
            <a:fillRect/>
          </a:stretch>
        </p:blipFill>
        <p:spPr>
          <a:xfrm>
            <a:off x="570865" y="1685290"/>
            <a:ext cx="3691255" cy="17545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3" name="Google Shape;96;p16"/>
          <p:cNvSpPr txBox="1"/>
          <p:nvPr/>
        </p:nvSpPr>
        <p:spPr>
          <a:xfrm>
            <a:off x="297320" y="185338"/>
            <a:ext cx="8463000" cy="9505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2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a:t>
            </a:r>
            <a:endParaRPr lang="en-US" altLang="en-GB" sz="1800">
              <a:latin typeface="Rubik"/>
              <a:ea typeface="Rubik"/>
              <a:cs typeface="Rubik"/>
              <a:sym typeface="Rubik"/>
            </a:endParaRPr>
          </a:p>
          <a:p>
            <a:pPr marL="914400" lvl="2" indent="457200" algn="l" rtl="0">
              <a:spcBef>
                <a:spcPts val="0"/>
              </a:spcBef>
              <a:spcAft>
                <a:spcPts val="0"/>
              </a:spcAft>
              <a:buNone/>
            </a:pPr>
            <a:r>
              <a:rPr lang="en-US" altLang="en-GB" sz="1800">
                <a:latin typeface="Rubik"/>
                <a:ea typeface="Rubik"/>
                <a:cs typeface="Rubik"/>
                <a:sym typeface="Rubik"/>
              </a:rPr>
              <a:t>   regression (time series).</a:t>
            </a:r>
            <a:endParaRPr lang="en-US" altLang="en-GB" sz="1800">
              <a:latin typeface="Rubik"/>
              <a:ea typeface="Rubik"/>
              <a:cs typeface="Rubik"/>
              <a:sym typeface="Rubik"/>
            </a:endParaRPr>
          </a:p>
        </p:txBody>
      </p:sp>
      <p:sp>
        <p:nvSpPr>
          <p:cNvPr id="4" name="Google Shape;106;p17"/>
          <p:cNvSpPr txBox="1"/>
          <p:nvPr/>
        </p:nvSpPr>
        <p:spPr>
          <a:xfrm>
            <a:off x="4572635" y="1959610"/>
            <a:ext cx="4007485" cy="120523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Dari visualisasi tersebut dapat dilihat bahwa Model dengan Auto Arima hanya mampu melakukan prediksi di beberapa data awal saja.</a:t>
            </a:r>
            <a:endParaRPr lang="en-US" altLang="en-GB">
              <a:latin typeface="Rubik"/>
              <a:ea typeface="Rubik"/>
              <a:cs typeface="Rubik"/>
              <a:sym typeface="Rubik"/>
            </a:endParaRPr>
          </a:p>
        </p:txBody>
      </p:sp>
      <p:pic>
        <p:nvPicPr>
          <p:cNvPr id="2" name="Picture 1"/>
          <p:cNvPicPr>
            <a:picLocks noChangeAspect="1"/>
          </p:cNvPicPr>
          <p:nvPr/>
        </p:nvPicPr>
        <p:blipFill>
          <a:blip r:embed="rId3"/>
          <a:stretch>
            <a:fillRect/>
          </a:stretch>
        </p:blipFill>
        <p:spPr>
          <a:xfrm>
            <a:off x="297180" y="1323340"/>
            <a:ext cx="3888740" cy="34448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2" name="Google Shape;96;p16"/>
          <p:cNvSpPr txBox="1"/>
          <p:nvPr/>
        </p:nvSpPr>
        <p:spPr>
          <a:xfrm>
            <a:off x="297320" y="185338"/>
            <a:ext cx="8463000" cy="9505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2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a:t>
            </a:r>
            <a:endParaRPr lang="en-US" altLang="en-GB" sz="1800">
              <a:latin typeface="Rubik"/>
              <a:ea typeface="Rubik"/>
              <a:cs typeface="Rubik"/>
              <a:sym typeface="Rubik"/>
            </a:endParaRPr>
          </a:p>
          <a:p>
            <a:pPr marL="914400" lvl="2" indent="457200" algn="l" rtl="0">
              <a:spcBef>
                <a:spcPts val="0"/>
              </a:spcBef>
              <a:spcAft>
                <a:spcPts val="0"/>
              </a:spcAft>
              <a:buNone/>
            </a:pPr>
            <a:r>
              <a:rPr lang="en-US" altLang="en-GB" sz="1800">
                <a:latin typeface="Rubik"/>
                <a:ea typeface="Rubik"/>
                <a:cs typeface="Rubik"/>
                <a:sym typeface="Rubik"/>
              </a:rPr>
              <a:t>   regression (time series).</a:t>
            </a:r>
            <a:endParaRPr lang="en-US" altLang="en-GB" sz="1800">
              <a:latin typeface="Rubik"/>
              <a:ea typeface="Rubik"/>
              <a:cs typeface="Rubik"/>
              <a:sym typeface="Rubik"/>
            </a:endParaRPr>
          </a:p>
        </p:txBody>
      </p:sp>
      <p:sp>
        <p:nvSpPr>
          <p:cNvPr id="4" name="Google Shape;106;p17"/>
          <p:cNvSpPr txBox="1"/>
          <p:nvPr/>
        </p:nvSpPr>
        <p:spPr>
          <a:xfrm>
            <a:off x="297815" y="3710305"/>
            <a:ext cx="8462645" cy="82550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Nilai RMSE yang dihasilkan adalah sekitar 14.103. Ini adalah angka positif yang mengukur akurasi prediksi model terhadap data pengujian.</a:t>
            </a:r>
            <a:endParaRPr lang="en-US" altLang="en-GB">
              <a:latin typeface="Rubik"/>
              <a:ea typeface="Rubik"/>
              <a:cs typeface="Rubik"/>
              <a:sym typeface="Rubik"/>
            </a:endParaRPr>
          </a:p>
        </p:txBody>
      </p:sp>
      <p:pic>
        <p:nvPicPr>
          <p:cNvPr id="3" name="Picture 2"/>
          <p:cNvPicPr>
            <a:picLocks noChangeAspect="1"/>
          </p:cNvPicPr>
          <p:nvPr/>
        </p:nvPicPr>
        <p:blipFill>
          <a:blip r:embed="rId3"/>
          <a:stretch>
            <a:fillRect/>
          </a:stretch>
        </p:blipFill>
        <p:spPr>
          <a:xfrm>
            <a:off x="2738120" y="2489200"/>
            <a:ext cx="3667125" cy="1085850"/>
          </a:xfrm>
          <a:prstGeom prst="rect">
            <a:avLst/>
          </a:prstGeom>
        </p:spPr>
      </p:pic>
      <p:sp>
        <p:nvSpPr>
          <p:cNvPr id="5" name="Google Shape;106;p17"/>
          <p:cNvSpPr txBox="1"/>
          <p:nvPr/>
        </p:nvSpPr>
        <p:spPr>
          <a:xfrm>
            <a:off x="297815" y="1142365"/>
            <a:ext cx="8462645" cy="82550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b="1">
                <a:latin typeface="Rubik"/>
                <a:ea typeface="Rubik"/>
                <a:cs typeface="Rubik"/>
                <a:sym typeface="Rubik"/>
              </a:rPr>
              <a:t>Evaluasi Model</a:t>
            </a:r>
            <a:endParaRPr lang="en-US" altLang="en-GB" b="1">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Melakukan evaluasi model ada beberapa cara, salah satunya dengan RMSE. RMSE mengukur seberapa baik model memodelkan variasi atau perbedaan antara nilai aktual dan nilai yang diprediksi. </a:t>
            </a:r>
            <a:endParaRPr lang="en-US" altLang="en-GB">
              <a:latin typeface="Rubik"/>
              <a:ea typeface="Rubik"/>
              <a:cs typeface="Rubik"/>
              <a:sym typeface="Rubik"/>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3" name="Google Shape;96;p16"/>
          <p:cNvSpPr txBox="1"/>
          <p:nvPr/>
        </p:nvSpPr>
        <p:spPr>
          <a:xfrm>
            <a:off x="297320" y="185338"/>
            <a:ext cx="8463000" cy="95059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2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a:t>
            </a:r>
            <a:endParaRPr lang="en-US" altLang="en-GB" sz="1800">
              <a:latin typeface="Rubik"/>
              <a:ea typeface="Rubik"/>
              <a:cs typeface="Rubik"/>
              <a:sym typeface="Rubik"/>
            </a:endParaRPr>
          </a:p>
          <a:p>
            <a:pPr marL="914400" lvl="2" indent="457200" algn="l" rtl="0">
              <a:spcBef>
                <a:spcPts val="0"/>
              </a:spcBef>
              <a:spcAft>
                <a:spcPts val="0"/>
              </a:spcAft>
              <a:buNone/>
            </a:pPr>
            <a:r>
              <a:rPr lang="en-US" altLang="en-GB" sz="1800">
                <a:latin typeface="Rubik"/>
                <a:ea typeface="Rubik"/>
                <a:cs typeface="Rubik"/>
                <a:sym typeface="Rubik"/>
              </a:rPr>
              <a:t>   regression (time series).</a:t>
            </a:r>
            <a:endParaRPr lang="en-US" altLang="en-GB" sz="1800">
              <a:latin typeface="Rubik"/>
              <a:ea typeface="Rubik"/>
              <a:cs typeface="Rubik"/>
              <a:sym typeface="Rubik"/>
            </a:endParaRPr>
          </a:p>
        </p:txBody>
      </p:sp>
      <p:pic>
        <p:nvPicPr>
          <p:cNvPr id="2" name="Picture 1"/>
          <p:cNvPicPr>
            <a:picLocks noChangeAspect="1"/>
          </p:cNvPicPr>
          <p:nvPr/>
        </p:nvPicPr>
        <p:blipFill>
          <a:blip r:embed="rId3"/>
          <a:stretch>
            <a:fillRect/>
          </a:stretch>
        </p:blipFill>
        <p:spPr>
          <a:xfrm>
            <a:off x="480060" y="1209675"/>
            <a:ext cx="5062855" cy="3253740"/>
          </a:xfrm>
          <a:prstGeom prst="rect">
            <a:avLst/>
          </a:prstGeom>
        </p:spPr>
      </p:pic>
      <p:pic>
        <p:nvPicPr>
          <p:cNvPr id="6" name="Picture 5"/>
          <p:cNvPicPr>
            <a:picLocks noChangeAspect="1"/>
          </p:cNvPicPr>
          <p:nvPr/>
        </p:nvPicPr>
        <p:blipFill>
          <a:blip r:embed="rId4"/>
          <a:srcRect b="18278"/>
          <a:stretch>
            <a:fillRect/>
          </a:stretch>
        </p:blipFill>
        <p:spPr>
          <a:xfrm>
            <a:off x="6727190" y="1209675"/>
            <a:ext cx="2033270" cy="32537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3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clustering.</a:t>
            </a:r>
            <a:endParaRPr lang="en-US" altLang="en-GB" sz="1800">
              <a:latin typeface="Rubik"/>
              <a:ea typeface="Rubik"/>
              <a:cs typeface="Rubik"/>
              <a:sym typeface="Rubik"/>
            </a:endParaRPr>
          </a:p>
        </p:txBody>
      </p:sp>
      <p:sp>
        <p:nvSpPr>
          <p:cNvPr id="5" name="Google Shape;106;p17"/>
          <p:cNvSpPr txBox="1"/>
          <p:nvPr/>
        </p:nvSpPr>
        <p:spPr>
          <a:xfrm>
            <a:off x="297180" y="1412875"/>
            <a:ext cx="8463915" cy="175514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 </a:t>
            </a:r>
            <a:r>
              <a:rPr lang="en-US" altLang="en-GB" b="1">
                <a:latin typeface="Rubik"/>
                <a:ea typeface="Rubik"/>
                <a:cs typeface="Rubik"/>
                <a:sym typeface="Rubik"/>
              </a:rPr>
              <a:t>Klastering</a:t>
            </a:r>
            <a:r>
              <a:rPr lang="en-US" altLang="en-GB">
                <a:latin typeface="Rubik"/>
                <a:ea typeface="Rubik"/>
                <a:cs typeface="Rubik"/>
                <a:sym typeface="Rubik"/>
              </a:rPr>
              <a:t> adalah salah satu tugas dalam analisis data yang bertujuan untuk menemukan pola dan struktur dalam data yang tidak memiliki label kelas sebelumnya. </a:t>
            </a:r>
            <a:endParaRPr lang="en-US" altLang="en-GB">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Tujuannya adalah untuk mengelompokkan data menjadi kelompok-kelompok yang serupa satu sama lain dan berbeda dari kelompok lain.</a:t>
            </a:r>
            <a:endParaRPr lang="en-US" altLang="en-GB">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Untuk projek machine learning clustering ini akan digunakan variabel ‘</a:t>
            </a:r>
            <a:r>
              <a:rPr lang="en-US" altLang="en-GB" i="1">
                <a:latin typeface="Rubik"/>
                <a:ea typeface="Rubik"/>
                <a:cs typeface="Rubik"/>
                <a:sym typeface="Rubik"/>
              </a:rPr>
              <a:t>CustomerID, ‘TransactionID’, ‘Qty’ </a:t>
            </a:r>
            <a:r>
              <a:rPr lang="en-US" altLang="en-GB">
                <a:latin typeface="Rubik"/>
                <a:ea typeface="Rubik"/>
                <a:cs typeface="Rubik"/>
                <a:sym typeface="Rubik"/>
              </a:rPr>
              <a:t>dan ‘TotalAmount</a:t>
            </a:r>
            <a:r>
              <a:rPr lang="en-US" altLang="en-GB" i="1">
                <a:latin typeface="Rubik"/>
                <a:ea typeface="Rubik"/>
                <a:cs typeface="Rubik"/>
                <a:sym typeface="Rubik"/>
              </a:rPr>
              <a:t>’.</a:t>
            </a:r>
            <a:endParaRPr lang="en-US" altLang="en-GB" i="1">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pic>
        <p:nvPicPr>
          <p:cNvPr id="95" name="Google Shape;95;p16"/>
          <p:cNvPicPr preferRelativeResize="0"/>
          <p:nvPr/>
        </p:nvPicPr>
        <p:blipFill>
          <a:blip r:embed="rId1">
            <a:alphaModFix amt="5000"/>
          </a:blip>
          <a:stretch>
            <a:fillRect/>
          </a:stretch>
        </p:blipFill>
        <p:spPr>
          <a:xfrm>
            <a:off x="0" y="0"/>
            <a:ext cx="9144001" cy="5143501"/>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200" b="1">
                <a:latin typeface="Rubik"/>
                <a:ea typeface="Rubik"/>
                <a:cs typeface="Rubik"/>
                <a:sym typeface="Rubik"/>
              </a:rPr>
              <a:t>Background Story</a:t>
            </a:r>
            <a:endParaRPr lang="en-US" altLang="en-GB" sz="3200" b="1">
              <a:latin typeface="Rubik"/>
              <a:ea typeface="Rubik"/>
              <a:cs typeface="Rubik"/>
              <a:sym typeface="Rubik"/>
            </a:endParaRPr>
          </a:p>
        </p:txBody>
      </p:sp>
      <p:pic>
        <p:nvPicPr>
          <p:cNvPr id="97" name="Google Shape;97;p16"/>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8" name="Google Shape;98;p16"/>
          <p:cNvSpPr txBox="1"/>
          <p:nvPr/>
        </p:nvSpPr>
        <p:spPr>
          <a:xfrm>
            <a:off x="383680" y="968943"/>
            <a:ext cx="8376900" cy="341312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altLang="en-GB" sz="1500">
                <a:latin typeface="Rubik"/>
                <a:ea typeface="Rubik"/>
                <a:cs typeface="Rubik"/>
                <a:sym typeface="Rubik"/>
              </a:rPr>
              <a:t>Kamu adalah seorang Data Scientist di Kalbe Nutritionals dan sedang mendapatkan project baru dari tim inventory dan tim marketing.</a:t>
            </a:r>
            <a:endParaRPr lang="en-US" altLang="en-GB" sz="1500">
              <a:latin typeface="Rubik"/>
              <a:ea typeface="Rubik"/>
              <a:cs typeface="Rubik"/>
              <a:sym typeface="Rubik"/>
            </a:endParaRPr>
          </a:p>
          <a:p>
            <a:pPr marL="0" lvl="0" indent="0" algn="l" rtl="0">
              <a:lnSpc>
                <a:spcPct val="100000"/>
              </a:lnSpc>
              <a:spcBef>
                <a:spcPts val="0"/>
              </a:spcBef>
              <a:spcAft>
                <a:spcPts val="0"/>
              </a:spcAft>
              <a:buNone/>
            </a:pP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b="1">
                <a:latin typeface="Rubik"/>
                <a:ea typeface="Rubik"/>
                <a:cs typeface="Rubik"/>
                <a:sym typeface="Rubik"/>
              </a:rPr>
              <a:t>Dari tim inventory</a:t>
            </a:r>
            <a:r>
              <a:rPr lang="en-US" altLang="en-GB" sz="1500">
                <a:latin typeface="Rubik"/>
                <a:ea typeface="Rubik"/>
                <a:cs typeface="Rubik"/>
                <a:sym typeface="Rubik"/>
              </a:rPr>
              <a:t>, kamu diminta untuk dapat membantu memprediksi jumlah penjualan (quantity) dari total keseluruhan product Kalbe</a:t>
            </a: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a:latin typeface="Rubik"/>
                <a:ea typeface="Rubik"/>
                <a:cs typeface="Rubik"/>
                <a:sym typeface="Rubik"/>
              </a:rPr>
              <a:t>■ Tujuan dari project ini adalah untuk mengetahui perkiraan quantity product yang terjual sehingga tim inventory dapat membuat stock persediaan harian yang cukup.</a:t>
            </a: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a:latin typeface="Rubik"/>
                <a:ea typeface="Rubik"/>
                <a:cs typeface="Rubik"/>
                <a:sym typeface="Rubik"/>
              </a:rPr>
              <a:t>■ Prediksi yang dilakukan harus harian.</a:t>
            </a:r>
            <a:endParaRPr lang="en-US" altLang="en-GB" sz="1500">
              <a:latin typeface="Rubik"/>
              <a:ea typeface="Rubik"/>
              <a:cs typeface="Rubik"/>
              <a:sym typeface="Rubik"/>
            </a:endParaRPr>
          </a:p>
          <a:p>
            <a:pPr marL="0" lvl="0" indent="0" algn="l" rtl="0">
              <a:lnSpc>
                <a:spcPct val="100000"/>
              </a:lnSpc>
              <a:spcBef>
                <a:spcPts val="0"/>
              </a:spcBef>
              <a:spcAft>
                <a:spcPts val="0"/>
              </a:spcAft>
              <a:buNone/>
            </a:pP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b="1">
                <a:latin typeface="Rubik"/>
                <a:ea typeface="Rubik"/>
                <a:cs typeface="Rubik"/>
                <a:sym typeface="Rubik"/>
              </a:rPr>
              <a:t>Dari tim marketing,</a:t>
            </a:r>
            <a:r>
              <a:rPr lang="en-US" altLang="en-GB" sz="1500">
                <a:latin typeface="Rubik"/>
                <a:ea typeface="Rubik"/>
                <a:cs typeface="Rubik"/>
                <a:sym typeface="Rubik"/>
              </a:rPr>
              <a:t> kamu diminta untuk membuat cluster/segment customer berdasarkan beberapa kriteria.</a:t>
            </a: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a:latin typeface="Rubik"/>
                <a:ea typeface="Rubik"/>
                <a:cs typeface="Rubik"/>
                <a:sym typeface="Rubik"/>
              </a:rPr>
              <a:t>■ Tujuan dari project ini adalah untuk membuat segment customer.</a:t>
            </a: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a:latin typeface="Rubik"/>
                <a:ea typeface="Rubik"/>
                <a:cs typeface="Rubik"/>
                <a:sym typeface="Rubik"/>
              </a:rPr>
              <a:t>■ Segment customer ini nantinya akan digunakan oleh tim marketing untuk memberikan personalized promotion dan sales treatment.</a:t>
            </a:r>
            <a:endParaRPr lang="en-US" altLang="en-GB" sz="1500">
              <a:latin typeface="Rubik"/>
              <a:ea typeface="Rubik"/>
              <a:cs typeface="Rubik"/>
              <a:sym typeface="Rubi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3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clustering.</a:t>
            </a:r>
            <a:endParaRPr lang="en-US" altLang="en-GB" sz="1800">
              <a:latin typeface="Rubik"/>
              <a:ea typeface="Rubik"/>
              <a:cs typeface="Rubik"/>
              <a:sym typeface="Rubik"/>
            </a:endParaRPr>
          </a:p>
        </p:txBody>
      </p:sp>
      <p:sp>
        <p:nvSpPr>
          <p:cNvPr id="5" name="Google Shape;106;p17"/>
          <p:cNvSpPr txBox="1"/>
          <p:nvPr/>
        </p:nvSpPr>
        <p:spPr>
          <a:xfrm>
            <a:off x="471170" y="3957320"/>
            <a:ext cx="3411855" cy="441960"/>
          </a:xfrm>
          <a:prstGeom prst="rect">
            <a:avLst/>
          </a:prstGeom>
          <a:noFill/>
          <a:ln>
            <a:noFill/>
          </a:ln>
        </p:spPr>
        <p:txBody>
          <a:bodyPr spcFirstLastPara="1" wrap="square" lIns="91425" tIns="91425" rIns="91425" bIns="91425" anchor="t" anchorCtr="0">
            <a:noAutofit/>
          </a:bodyPr>
          <a:p>
            <a:pPr marL="0" lvl="0" indent="0" algn="ctr" rtl="0">
              <a:lnSpc>
                <a:spcPct val="150000"/>
              </a:lnSpc>
              <a:spcBef>
                <a:spcPts val="0"/>
              </a:spcBef>
              <a:spcAft>
                <a:spcPts val="0"/>
              </a:spcAft>
              <a:buNone/>
            </a:pPr>
            <a:r>
              <a:rPr lang="en-US" altLang="en-GB">
                <a:latin typeface="Rubik"/>
                <a:ea typeface="Rubik"/>
                <a:cs typeface="Rubik"/>
                <a:sym typeface="Rubik"/>
              </a:rPr>
              <a:t>Gambar 1. Sebelum proses scaling</a:t>
            </a:r>
            <a:endParaRPr lang="en-US" altLang="en-GB">
              <a:latin typeface="Rubik"/>
              <a:ea typeface="Rubik"/>
              <a:cs typeface="Rubik"/>
              <a:sym typeface="Rubik"/>
            </a:endParaRPr>
          </a:p>
        </p:txBody>
      </p:sp>
      <p:pic>
        <p:nvPicPr>
          <p:cNvPr id="3" name="Picture 2"/>
          <p:cNvPicPr>
            <a:picLocks noChangeAspect="1"/>
          </p:cNvPicPr>
          <p:nvPr/>
        </p:nvPicPr>
        <p:blipFill>
          <a:blip r:embed="rId3"/>
          <a:stretch>
            <a:fillRect/>
          </a:stretch>
        </p:blipFill>
        <p:spPr>
          <a:xfrm>
            <a:off x="471805" y="1353185"/>
            <a:ext cx="3410585" cy="2437130"/>
          </a:xfrm>
          <a:prstGeom prst="rect">
            <a:avLst/>
          </a:prstGeom>
        </p:spPr>
      </p:pic>
      <p:pic>
        <p:nvPicPr>
          <p:cNvPr id="6" name="Picture 5"/>
          <p:cNvPicPr>
            <a:picLocks noChangeAspect="1"/>
          </p:cNvPicPr>
          <p:nvPr/>
        </p:nvPicPr>
        <p:blipFill>
          <a:blip r:embed="rId4"/>
          <a:stretch>
            <a:fillRect/>
          </a:stretch>
        </p:blipFill>
        <p:spPr>
          <a:xfrm>
            <a:off x="5227955" y="1327785"/>
            <a:ext cx="3255010" cy="2462530"/>
          </a:xfrm>
          <a:prstGeom prst="rect">
            <a:avLst/>
          </a:prstGeom>
        </p:spPr>
      </p:pic>
      <p:sp>
        <p:nvSpPr>
          <p:cNvPr id="7" name="Google Shape;106;p17"/>
          <p:cNvSpPr txBox="1"/>
          <p:nvPr/>
        </p:nvSpPr>
        <p:spPr>
          <a:xfrm>
            <a:off x="5149850" y="3957320"/>
            <a:ext cx="3411855" cy="441960"/>
          </a:xfrm>
          <a:prstGeom prst="rect">
            <a:avLst/>
          </a:prstGeom>
          <a:noFill/>
          <a:ln>
            <a:noFill/>
          </a:ln>
        </p:spPr>
        <p:txBody>
          <a:bodyPr spcFirstLastPara="1" wrap="square" lIns="91425" tIns="91425" rIns="91425" bIns="91425" anchor="t" anchorCtr="0">
            <a:noAutofit/>
          </a:bodyPr>
          <a:p>
            <a:pPr marL="0" lvl="0" indent="0" algn="ctr" rtl="0">
              <a:lnSpc>
                <a:spcPct val="150000"/>
              </a:lnSpc>
              <a:spcBef>
                <a:spcPts val="0"/>
              </a:spcBef>
              <a:spcAft>
                <a:spcPts val="0"/>
              </a:spcAft>
              <a:buNone/>
            </a:pPr>
            <a:r>
              <a:rPr lang="en-US" altLang="en-GB">
                <a:latin typeface="Rubik"/>
                <a:ea typeface="Rubik"/>
                <a:cs typeface="Rubik"/>
                <a:sym typeface="Rubik"/>
              </a:rPr>
              <a:t>Gambar 1. Setelah proses scaling</a:t>
            </a:r>
            <a:endParaRPr lang="en-US" altLang="en-GB">
              <a:latin typeface="Rubik"/>
              <a:ea typeface="Rubik"/>
              <a:cs typeface="Rubik"/>
              <a:sym typeface="Rubik"/>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3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clustering.</a:t>
            </a:r>
            <a:endParaRPr lang="en-US" altLang="en-GB" sz="1800">
              <a:latin typeface="Rubik"/>
              <a:ea typeface="Rubik"/>
              <a:cs typeface="Rubik"/>
              <a:sym typeface="Rubik"/>
            </a:endParaRPr>
          </a:p>
        </p:txBody>
      </p:sp>
      <p:sp>
        <p:nvSpPr>
          <p:cNvPr id="5" name="Google Shape;106;p17"/>
          <p:cNvSpPr txBox="1"/>
          <p:nvPr/>
        </p:nvSpPr>
        <p:spPr>
          <a:xfrm>
            <a:off x="297815" y="3957320"/>
            <a:ext cx="8419465" cy="775335"/>
          </a:xfrm>
          <a:prstGeom prst="rect">
            <a:avLst/>
          </a:prstGeom>
          <a:noFill/>
          <a:ln>
            <a:noFill/>
          </a:ln>
        </p:spPr>
        <p:txBody>
          <a:bodyPr spcFirstLastPara="1" wrap="square" lIns="91425" tIns="91425" rIns="91425" bIns="91425" anchor="t" anchorCtr="0">
            <a:noAutofit/>
          </a:bodyPr>
          <a:p>
            <a:pPr marL="0" lvl="0" indent="0" algn="ctr" rtl="0">
              <a:lnSpc>
                <a:spcPct val="150000"/>
              </a:lnSpc>
              <a:spcBef>
                <a:spcPts val="0"/>
              </a:spcBef>
              <a:spcAft>
                <a:spcPts val="0"/>
              </a:spcAft>
              <a:buNone/>
            </a:pPr>
            <a:r>
              <a:rPr lang="en-US" altLang="en-GB">
                <a:latin typeface="Rubik"/>
                <a:ea typeface="Rubik"/>
                <a:cs typeface="Rubik"/>
                <a:sym typeface="Rubik"/>
              </a:rPr>
              <a:t>Menentukan jumlah cluster dengan menggunakan perbandingan antara Elbow Method dan Silhoutte Score</a:t>
            </a:r>
            <a:endParaRPr lang="en-US" altLang="en-GB">
              <a:latin typeface="Rubik"/>
              <a:ea typeface="Rubik"/>
              <a:cs typeface="Rubik"/>
              <a:sym typeface="Rubik"/>
            </a:endParaRPr>
          </a:p>
        </p:txBody>
      </p:sp>
      <p:pic>
        <p:nvPicPr>
          <p:cNvPr id="2" name="Picture 1"/>
          <p:cNvPicPr>
            <a:picLocks noChangeAspect="1"/>
          </p:cNvPicPr>
          <p:nvPr/>
        </p:nvPicPr>
        <p:blipFill>
          <a:blip r:embed="rId3"/>
          <a:stretch>
            <a:fillRect/>
          </a:stretch>
        </p:blipFill>
        <p:spPr>
          <a:xfrm>
            <a:off x="1876425" y="1048385"/>
            <a:ext cx="5683885" cy="2820670"/>
          </a:xfrm>
          <a:prstGeom prst="rect">
            <a:avLst/>
          </a:prstGeom>
        </p:spPr>
      </p:pic>
      <p:cxnSp>
        <p:nvCxnSpPr>
          <p:cNvPr id="4" name="Straight Arrow Connector 3"/>
          <p:cNvCxnSpPr/>
          <p:nvPr/>
        </p:nvCxnSpPr>
        <p:spPr>
          <a:xfrm flipV="1">
            <a:off x="1738630" y="2566035"/>
            <a:ext cx="668020" cy="114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8" name="Google Shape;106;p17"/>
          <p:cNvSpPr txBox="1"/>
          <p:nvPr/>
        </p:nvSpPr>
        <p:spPr>
          <a:xfrm>
            <a:off x="297180" y="2115820"/>
            <a:ext cx="1441450" cy="775335"/>
          </a:xfrm>
          <a:prstGeom prst="rect">
            <a:avLst/>
          </a:prstGeom>
          <a:noFill/>
          <a:ln>
            <a:noFill/>
          </a:ln>
        </p:spPr>
        <p:txBody>
          <a:bodyPr spcFirstLastPara="1" wrap="square" lIns="91425" tIns="91425" rIns="91425" bIns="91425" anchor="t" anchorCtr="0">
            <a:noAutofit/>
          </a:bodyPr>
          <a:p>
            <a:pPr marL="0" lvl="0" indent="0" algn="r" rtl="0">
              <a:lnSpc>
                <a:spcPct val="150000"/>
              </a:lnSpc>
              <a:spcBef>
                <a:spcPts val="0"/>
              </a:spcBef>
              <a:spcAft>
                <a:spcPts val="0"/>
              </a:spcAft>
              <a:buNone/>
            </a:pPr>
            <a:r>
              <a:rPr lang="en-US" altLang="en-GB" sz="900">
                <a:latin typeface="Rubik"/>
                <a:ea typeface="Rubik"/>
                <a:cs typeface="Rubik"/>
                <a:sym typeface="Rubik"/>
              </a:rPr>
              <a:t>Penurunan inersia mulai melambat secara signifikan</a:t>
            </a:r>
            <a:endParaRPr lang="en-US" altLang="en-GB" sz="900">
              <a:latin typeface="Rubik"/>
              <a:ea typeface="Rubik"/>
              <a:cs typeface="Rubik"/>
              <a:sym typeface="Rubik"/>
            </a:endParaRPr>
          </a:p>
        </p:txBody>
      </p:sp>
      <p:cxnSp>
        <p:nvCxnSpPr>
          <p:cNvPr id="9" name="Straight Arrow Connector 8"/>
          <p:cNvCxnSpPr/>
          <p:nvPr/>
        </p:nvCxnSpPr>
        <p:spPr>
          <a:xfrm flipH="1">
            <a:off x="5676900" y="1793875"/>
            <a:ext cx="48323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Google Shape;106;p17"/>
          <p:cNvSpPr txBox="1"/>
          <p:nvPr/>
        </p:nvSpPr>
        <p:spPr>
          <a:xfrm>
            <a:off x="6418580" y="1298575"/>
            <a:ext cx="992505" cy="1073785"/>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sz="900">
                <a:latin typeface="Rubik"/>
                <a:ea typeface="Rubik"/>
                <a:cs typeface="Rubik"/>
                <a:sym typeface="Rubik"/>
              </a:rPr>
              <a:t>Nilai Silhouette Score semakin mendekati 1, semakin baik</a:t>
            </a:r>
            <a:endParaRPr lang="en-US" altLang="en-GB" sz="900">
              <a:latin typeface="Rubik"/>
              <a:ea typeface="Rubik"/>
              <a:cs typeface="Rubik"/>
              <a:sym typeface="Rubik"/>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3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clustering.</a:t>
            </a:r>
            <a:endParaRPr lang="en-US" altLang="en-GB" sz="1800">
              <a:latin typeface="Rubik"/>
              <a:ea typeface="Rubik"/>
              <a:cs typeface="Rubik"/>
              <a:sym typeface="Rubik"/>
            </a:endParaRPr>
          </a:p>
        </p:txBody>
      </p:sp>
      <p:sp>
        <p:nvSpPr>
          <p:cNvPr id="5" name="Google Shape;106;p17"/>
          <p:cNvSpPr txBox="1"/>
          <p:nvPr/>
        </p:nvSpPr>
        <p:spPr>
          <a:xfrm>
            <a:off x="297815" y="4224020"/>
            <a:ext cx="8462645" cy="510540"/>
          </a:xfrm>
          <a:prstGeom prst="rect">
            <a:avLst/>
          </a:prstGeom>
          <a:noFill/>
          <a:ln>
            <a:noFill/>
          </a:ln>
        </p:spPr>
        <p:txBody>
          <a:bodyPr spcFirstLastPara="1" wrap="square" lIns="91425" tIns="91425" rIns="91425" bIns="91425" anchor="t" anchorCtr="0">
            <a:noAutofit/>
          </a:bodyPr>
          <a:p>
            <a:pPr marL="0" lvl="0" indent="0" algn="ctr" rtl="0">
              <a:lnSpc>
                <a:spcPct val="150000"/>
              </a:lnSpc>
              <a:spcBef>
                <a:spcPts val="0"/>
              </a:spcBef>
              <a:spcAft>
                <a:spcPts val="0"/>
              </a:spcAft>
              <a:buNone/>
            </a:pPr>
            <a:r>
              <a:rPr lang="en-US" altLang="en-GB">
                <a:latin typeface="Rubik"/>
                <a:ea typeface="Rubik"/>
                <a:cs typeface="Rubik"/>
                <a:sym typeface="Rubik"/>
              </a:rPr>
              <a:t>Melihat persebaran data berdasarkan cluster.</a:t>
            </a:r>
            <a:endParaRPr lang="en-US" altLang="en-GB">
              <a:latin typeface="Rubik"/>
              <a:ea typeface="Rubik"/>
              <a:cs typeface="Rubik"/>
              <a:sym typeface="Rubik"/>
            </a:endParaRPr>
          </a:p>
        </p:txBody>
      </p:sp>
      <p:pic>
        <p:nvPicPr>
          <p:cNvPr id="2" name="Picture 1"/>
          <p:cNvPicPr>
            <a:picLocks noChangeAspect="1"/>
          </p:cNvPicPr>
          <p:nvPr/>
        </p:nvPicPr>
        <p:blipFill>
          <a:blip r:embed="rId3"/>
          <a:stretch>
            <a:fillRect/>
          </a:stretch>
        </p:blipFill>
        <p:spPr>
          <a:xfrm>
            <a:off x="2766060" y="988695"/>
            <a:ext cx="3322320" cy="310578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3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clustering.</a:t>
            </a:r>
            <a:endParaRPr lang="en-US" altLang="en-GB" sz="1800">
              <a:latin typeface="Rubik"/>
              <a:ea typeface="Rubik"/>
              <a:cs typeface="Rubik"/>
              <a:sym typeface="Rubik"/>
            </a:endParaRPr>
          </a:p>
        </p:txBody>
      </p:sp>
      <p:sp>
        <p:nvSpPr>
          <p:cNvPr id="5" name="Google Shape;106;p17"/>
          <p:cNvSpPr txBox="1"/>
          <p:nvPr/>
        </p:nvSpPr>
        <p:spPr>
          <a:xfrm>
            <a:off x="297815" y="1029335"/>
            <a:ext cx="8462645" cy="735965"/>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b="1">
                <a:latin typeface="Rubik"/>
                <a:ea typeface="Rubik"/>
                <a:cs typeface="Rubik"/>
                <a:sym typeface="Rubik"/>
              </a:rPr>
              <a:t>Evaluasi Model</a:t>
            </a:r>
            <a:endParaRPr lang="en-US" altLang="en-GB" b="1">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Pada projek ini dilakukan beberapa teknik evaluasi model. </a:t>
            </a:r>
            <a:endParaRPr lang="en-US" altLang="en-GB">
              <a:latin typeface="Rubik"/>
              <a:ea typeface="Rubik"/>
              <a:cs typeface="Rubik"/>
              <a:sym typeface="Rubik"/>
            </a:endParaRPr>
          </a:p>
        </p:txBody>
      </p:sp>
      <p:pic>
        <p:nvPicPr>
          <p:cNvPr id="2" name="Picture 1"/>
          <p:cNvPicPr>
            <a:picLocks noChangeAspect="1"/>
          </p:cNvPicPr>
          <p:nvPr/>
        </p:nvPicPr>
        <p:blipFill>
          <a:blip r:embed="rId3"/>
          <a:stretch>
            <a:fillRect/>
          </a:stretch>
        </p:blipFill>
        <p:spPr>
          <a:xfrm>
            <a:off x="297180" y="1922780"/>
            <a:ext cx="2295525" cy="1047750"/>
          </a:xfrm>
          <a:prstGeom prst="rect">
            <a:avLst/>
          </a:prstGeom>
        </p:spPr>
      </p:pic>
      <p:pic>
        <p:nvPicPr>
          <p:cNvPr id="3" name="Picture 2"/>
          <p:cNvPicPr>
            <a:picLocks noChangeAspect="1"/>
          </p:cNvPicPr>
          <p:nvPr/>
        </p:nvPicPr>
        <p:blipFill>
          <a:blip r:embed="rId4"/>
          <a:stretch>
            <a:fillRect/>
          </a:stretch>
        </p:blipFill>
        <p:spPr>
          <a:xfrm>
            <a:off x="297815" y="3156585"/>
            <a:ext cx="4658360" cy="1036955"/>
          </a:xfrm>
          <a:prstGeom prst="rect">
            <a:avLst/>
          </a:prstGeom>
        </p:spPr>
      </p:pic>
      <p:sp>
        <p:nvSpPr>
          <p:cNvPr id="4" name="Google Shape;106;p17"/>
          <p:cNvSpPr txBox="1"/>
          <p:nvPr/>
        </p:nvSpPr>
        <p:spPr>
          <a:xfrm>
            <a:off x="2695575" y="1765935"/>
            <a:ext cx="6177915" cy="905510"/>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Inertia Score:</a:t>
            </a:r>
            <a:br>
              <a:rPr lang="en-US" altLang="en-GB">
                <a:latin typeface="Rubik"/>
                <a:ea typeface="Rubik"/>
                <a:cs typeface="Rubik"/>
                <a:sym typeface="Rubik"/>
              </a:rPr>
            </a:br>
            <a:r>
              <a:rPr lang="en-US" altLang="en-GB">
                <a:latin typeface="Rubik"/>
                <a:ea typeface="Rubik"/>
                <a:cs typeface="Rubik"/>
                <a:sym typeface="Rubik"/>
              </a:rPr>
              <a:t>Secara intuitif, semakin kecil nilai Inertia, semakin baik model klasteringnya.</a:t>
            </a:r>
            <a:endParaRPr lang="en-US" altLang="en-GB">
              <a:latin typeface="Rubik"/>
              <a:ea typeface="Rubik"/>
              <a:cs typeface="Rubik"/>
              <a:sym typeface="Rubik"/>
            </a:endParaRPr>
          </a:p>
        </p:txBody>
      </p:sp>
      <p:sp>
        <p:nvSpPr>
          <p:cNvPr id="6" name="Google Shape;106;p17"/>
          <p:cNvSpPr txBox="1"/>
          <p:nvPr/>
        </p:nvSpPr>
        <p:spPr>
          <a:xfrm>
            <a:off x="5075555" y="2971165"/>
            <a:ext cx="3797935" cy="921385"/>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a:latin typeface="Rubik"/>
                <a:ea typeface="Rubik"/>
                <a:cs typeface="Rubik"/>
                <a:sym typeface="Rubik"/>
              </a:rPr>
              <a:t>Silhoutte Score :</a:t>
            </a:r>
            <a:endParaRPr lang="en-US" altLang="en-GB">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 Ini memberikan nilai antara -1 hingga 1, di mana nilai yang lebih tinggi mengindikasikan bahwa klaster tersebut ditempatkan dengan baik.</a:t>
            </a:r>
            <a:endParaRPr lang="en-US" altLang="en-GB">
              <a:latin typeface="Rubik"/>
              <a:ea typeface="Rubik"/>
              <a:cs typeface="Rubik"/>
              <a:sym typeface="Rubik"/>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Task 3 :</a:t>
            </a:r>
            <a:r>
              <a:rPr lang="en-US" altLang="en-GB" sz="3200">
                <a:latin typeface="Rubik"/>
                <a:ea typeface="Rubik"/>
                <a:cs typeface="Rubik"/>
                <a:sym typeface="Rubik"/>
              </a:rPr>
              <a:t> </a:t>
            </a:r>
            <a:r>
              <a:rPr lang="en-US" altLang="en-GB" sz="1800">
                <a:latin typeface="Rubik"/>
                <a:ea typeface="Rubik"/>
                <a:cs typeface="Rubik"/>
                <a:sym typeface="Rubik"/>
              </a:rPr>
              <a:t>Membuat model machine learning clustering.</a:t>
            </a:r>
            <a:endParaRPr lang="en-US" altLang="en-GB" sz="1800">
              <a:latin typeface="Rubik"/>
              <a:ea typeface="Rubik"/>
              <a:cs typeface="Rubik"/>
              <a:sym typeface="Rubik"/>
            </a:endParaRPr>
          </a:p>
        </p:txBody>
      </p:sp>
      <p:sp>
        <p:nvSpPr>
          <p:cNvPr id="5" name="Google Shape;106;p17"/>
          <p:cNvSpPr txBox="1"/>
          <p:nvPr/>
        </p:nvSpPr>
        <p:spPr>
          <a:xfrm>
            <a:off x="389890" y="1357630"/>
            <a:ext cx="4037965" cy="735965"/>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b="1">
                <a:latin typeface="Rubik"/>
                <a:ea typeface="Rubik"/>
                <a:cs typeface="Rubik"/>
                <a:sym typeface="Rubik"/>
              </a:rPr>
              <a:t>Karakteristike cluster</a:t>
            </a:r>
            <a:endParaRPr lang="en-US" altLang="en-GB" b="1">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Dengan menggunkan deskriptif statistik sederhana. Kita dapat mengetahui karakter dari masing-masing cluster. </a:t>
            </a:r>
            <a:endParaRPr lang="en-US" altLang="en-GB">
              <a:latin typeface="Rubik"/>
              <a:ea typeface="Rubik"/>
              <a:cs typeface="Rubik"/>
              <a:sym typeface="Rubik"/>
            </a:endParaRPr>
          </a:p>
          <a:p>
            <a:pPr marL="0" lvl="0" indent="0" algn="l" rtl="0">
              <a:lnSpc>
                <a:spcPct val="150000"/>
              </a:lnSpc>
              <a:spcBef>
                <a:spcPts val="0"/>
              </a:spcBef>
              <a:spcAft>
                <a:spcPts val="0"/>
              </a:spcAft>
              <a:buNone/>
            </a:pPr>
            <a:endParaRPr lang="en-US" altLang="en-GB">
              <a:latin typeface="Rubik"/>
              <a:ea typeface="Rubik"/>
              <a:cs typeface="Rubik"/>
              <a:sym typeface="Rubik"/>
            </a:endParaRPr>
          </a:p>
        </p:txBody>
      </p:sp>
      <p:pic>
        <p:nvPicPr>
          <p:cNvPr id="7" name="Picture 6"/>
          <p:cNvPicPr>
            <a:picLocks noChangeAspect="1"/>
          </p:cNvPicPr>
          <p:nvPr/>
        </p:nvPicPr>
        <p:blipFill>
          <a:blip r:embed="rId3"/>
          <a:stretch>
            <a:fillRect/>
          </a:stretch>
        </p:blipFill>
        <p:spPr>
          <a:xfrm>
            <a:off x="4428490" y="1357630"/>
            <a:ext cx="4331970" cy="31057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Kesimpulan</a:t>
            </a:r>
            <a:endParaRPr lang="en-US" altLang="en-GB" sz="1800">
              <a:latin typeface="Rubik"/>
              <a:ea typeface="Rubik"/>
              <a:cs typeface="Rubik"/>
              <a:sym typeface="Rubik"/>
            </a:endParaRPr>
          </a:p>
        </p:txBody>
      </p:sp>
      <p:sp>
        <p:nvSpPr>
          <p:cNvPr id="5" name="Google Shape;106;p17"/>
          <p:cNvSpPr txBox="1"/>
          <p:nvPr/>
        </p:nvSpPr>
        <p:spPr>
          <a:xfrm>
            <a:off x="389890" y="859155"/>
            <a:ext cx="8495030" cy="3430905"/>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b="1">
                <a:latin typeface="Rubik"/>
                <a:ea typeface="Rubik"/>
                <a:cs typeface="Rubik"/>
                <a:sym typeface="Rubik"/>
              </a:rPr>
              <a:t>Peramalam Produk</a:t>
            </a:r>
            <a:endParaRPr lang="en-US" altLang="en-GB" b="1">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Dengan melakukan proses peramalam produk, kita dapat mengetahui berapa banyak produk yang akan kita produksi atau akan kita stok. Hal ini bertujuan untuk mengurangi biaya produk, waktu penyimpanan produk tersebut dan juga seberapa besar minat customer pada produk tersebut.</a:t>
            </a:r>
            <a:endParaRPr lang="en-US" altLang="en-GB">
              <a:latin typeface="Rubik"/>
              <a:ea typeface="Rubik"/>
              <a:cs typeface="Rubik"/>
              <a:sym typeface="Rubik"/>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3200" b="1">
                <a:latin typeface="Rubik"/>
                <a:ea typeface="Rubik"/>
                <a:cs typeface="Rubik"/>
                <a:sym typeface="Rubik"/>
              </a:rPr>
              <a:t>Kesimpulan</a:t>
            </a:r>
            <a:endParaRPr lang="en-US" altLang="en-GB" sz="1800">
              <a:latin typeface="Rubik"/>
              <a:ea typeface="Rubik"/>
              <a:cs typeface="Rubik"/>
              <a:sym typeface="Rubik"/>
            </a:endParaRPr>
          </a:p>
        </p:txBody>
      </p:sp>
      <p:sp>
        <p:nvSpPr>
          <p:cNvPr id="5" name="Google Shape;106;p17"/>
          <p:cNvSpPr txBox="1"/>
          <p:nvPr/>
        </p:nvSpPr>
        <p:spPr>
          <a:xfrm>
            <a:off x="389890" y="859155"/>
            <a:ext cx="8495030" cy="3430905"/>
          </a:xfrm>
          <a:prstGeom prst="rect">
            <a:avLst/>
          </a:prstGeom>
          <a:noFill/>
          <a:ln>
            <a:noFill/>
          </a:ln>
        </p:spPr>
        <p:txBody>
          <a:bodyPr spcFirstLastPara="1" wrap="square" lIns="91425" tIns="91425" rIns="91425" bIns="91425" anchor="t" anchorCtr="0">
            <a:noAutofit/>
          </a:bodyPr>
          <a:p>
            <a:pPr marL="0" lvl="0" indent="0" algn="l" rtl="0">
              <a:lnSpc>
                <a:spcPct val="150000"/>
              </a:lnSpc>
              <a:spcBef>
                <a:spcPts val="0"/>
              </a:spcBef>
              <a:spcAft>
                <a:spcPts val="0"/>
              </a:spcAft>
              <a:buNone/>
            </a:pPr>
            <a:r>
              <a:rPr lang="en-US" altLang="en-GB" b="1">
                <a:latin typeface="Rubik"/>
                <a:ea typeface="Rubik"/>
                <a:cs typeface="Rubik"/>
                <a:sym typeface="Rubik"/>
              </a:rPr>
              <a:t>Segmentasi Customer</a:t>
            </a:r>
            <a:endParaRPr lang="en-US" altLang="en-GB" b="1">
              <a:latin typeface="Rubik"/>
              <a:ea typeface="Rubik"/>
              <a:cs typeface="Rubik"/>
              <a:sym typeface="Rubik"/>
            </a:endParaRPr>
          </a:p>
          <a:p>
            <a:pPr marL="0" lvl="0" indent="0" algn="l" rtl="0">
              <a:lnSpc>
                <a:spcPct val="150000"/>
              </a:lnSpc>
              <a:spcBef>
                <a:spcPts val="0"/>
              </a:spcBef>
              <a:spcAft>
                <a:spcPts val="0"/>
              </a:spcAft>
              <a:buNone/>
            </a:pPr>
            <a:r>
              <a:rPr lang="en-US" altLang="en-GB">
                <a:latin typeface="Rubik"/>
                <a:ea typeface="Rubik"/>
                <a:cs typeface="Rubik"/>
                <a:sym typeface="Rubik"/>
              </a:rPr>
              <a:t>Pada saat melakukan clustering customer kita dapat membagi dalam beberapa segementasi bersarkan value seperti Recency (rentan waktu recency customer), Frequency (frequency customer dalam berbelanja) Monetary (uang yang dihabiskan) ataupun Time (even atau musim apa cutomer pada saat itu belanja). Setelah mengetahui segemen atau cluster dari customer tersebut, kita bisa menentukan promo atau treathment apa yang terbaik untuk cluster tersebut.</a:t>
            </a:r>
            <a:endParaRPr lang="en-US" altLang="en-GB">
              <a:latin typeface="Rubik"/>
              <a:ea typeface="Rubik"/>
              <a:cs typeface="Rubik"/>
              <a:sym typeface="Rubik"/>
            </a:endParaRPr>
          </a:p>
          <a:p>
            <a:pPr marL="0" lvl="0" indent="0" algn="l" rtl="0">
              <a:lnSpc>
                <a:spcPct val="150000"/>
              </a:lnSpc>
              <a:spcBef>
                <a:spcPts val="0"/>
              </a:spcBef>
              <a:spcAft>
                <a:spcPts val="0"/>
              </a:spcAft>
              <a:buNone/>
            </a:pPr>
            <a:r>
              <a:rPr lang="en-US" altLang="en-GB" b="1">
                <a:latin typeface="Rubik"/>
                <a:ea typeface="Rubik"/>
                <a:cs typeface="Rubik"/>
                <a:sym typeface="Rubik"/>
              </a:rPr>
              <a:t>Cluster High Value </a:t>
            </a:r>
            <a:r>
              <a:rPr lang="en-US" altLang="en-GB">
                <a:latin typeface="Rubik"/>
                <a:ea typeface="Rubik"/>
                <a:cs typeface="Rubik"/>
                <a:sym typeface="Rubik"/>
              </a:rPr>
              <a:t>: Kita dapat memberikan reward seperti voucher belanja ataupun potongan harga. </a:t>
            </a:r>
            <a:endParaRPr lang="en-US" altLang="en-GB">
              <a:latin typeface="Rubik"/>
              <a:ea typeface="Rubik"/>
              <a:cs typeface="Rubik"/>
              <a:sym typeface="Rubik"/>
            </a:endParaRPr>
          </a:p>
          <a:p>
            <a:pPr marL="0" lvl="0" indent="0" algn="l" rtl="0">
              <a:lnSpc>
                <a:spcPct val="150000"/>
              </a:lnSpc>
              <a:spcBef>
                <a:spcPts val="0"/>
              </a:spcBef>
              <a:spcAft>
                <a:spcPts val="0"/>
              </a:spcAft>
              <a:buNone/>
            </a:pPr>
            <a:r>
              <a:rPr lang="en-US" altLang="en-GB" b="1">
                <a:latin typeface="Rubik"/>
                <a:ea typeface="Rubik"/>
                <a:cs typeface="Rubik"/>
                <a:sym typeface="Rubik"/>
              </a:rPr>
              <a:t>Cluster High </a:t>
            </a:r>
            <a:r>
              <a:rPr lang="en-US" altLang="en-GB">
                <a:latin typeface="Rubik"/>
                <a:ea typeface="Rubik"/>
                <a:cs typeface="Rubik"/>
                <a:sym typeface="Rubik"/>
              </a:rPr>
              <a:t>: Kita dapat memberikan reward jika jumlah pembelian customer mencapai nominal tertentu.</a:t>
            </a:r>
            <a:endParaRPr lang="en-US" altLang="en-GB">
              <a:latin typeface="Rubik"/>
              <a:ea typeface="Rubik"/>
              <a:cs typeface="Rubik"/>
              <a:sym typeface="Rubik"/>
            </a:endParaRPr>
          </a:p>
          <a:p>
            <a:pPr marL="0" lvl="0" indent="0" algn="l" rtl="0">
              <a:lnSpc>
                <a:spcPct val="150000"/>
              </a:lnSpc>
              <a:spcBef>
                <a:spcPts val="0"/>
              </a:spcBef>
              <a:spcAft>
                <a:spcPts val="0"/>
              </a:spcAft>
              <a:buNone/>
            </a:pPr>
            <a:r>
              <a:rPr lang="en-US" altLang="en-GB" b="1">
                <a:latin typeface="Rubik"/>
                <a:ea typeface="Rubik"/>
                <a:cs typeface="Rubik"/>
                <a:sym typeface="Rubik"/>
              </a:rPr>
              <a:t>Cluster Low : </a:t>
            </a:r>
            <a:r>
              <a:rPr lang="en-US" altLang="en-GB">
                <a:latin typeface="Rubik"/>
                <a:ea typeface="Rubik"/>
                <a:cs typeface="Rubik"/>
                <a:sym typeface="Rubik"/>
              </a:rPr>
              <a:t>Kita dapat memberikan promo belanja hanya besar potongan tidak sebanyak kedua segemen atau cluster sebelumnya.</a:t>
            </a:r>
            <a:endParaRPr lang="en-US" altLang="en-GB">
              <a:latin typeface="Rubik"/>
              <a:ea typeface="Rubik"/>
              <a:cs typeface="Rubik"/>
              <a:sym typeface="Rubik"/>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1">
            <a:alphaModFix amt="5000"/>
          </a:blip>
          <a:stretch>
            <a:fillRect/>
          </a:stretch>
        </p:blipFill>
        <p:spPr>
          <a:xfrm>
            <a:off x="0" y="0"/>
            <a:ext cx="9144001" cy="5143501"/>
          </a:xfrm>
          <a:prstGeom prst="rect">
            <a:avLst/>
          </a:prstGeom>
          <a:noFill/>
          <a:ln>
            <a:noFill/>
          </a:ln>
        </p:spPr>
      </p:pic>
      <p:sp>
        <p:nvSpPr>
          <p:cNvPr id="120" name="Google Shape;120;p19"/>
          <p:cNvSpPr txBox="1"/>
          <p:nvPr/>
        </p:nvSpPr>
        <p:spPr>
          <a:xfrm>
            <a:off x="34050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indent="0">
              <a:buNone/>
            </a:pPr>
            <a:r>
              <a:rPr lang="en-US" altLang="en-GB" sz="3200" b="1">
                <a:latin typeface="Rubik" charset="0"/>
                <a:ea typeface="Rubik"/>
                <a:cs typeface="Rubik" charset="0"/>
                <a:sym typeface="Rubik"/>
              </a:rPr>
              <a:t>Dokumentasi</a:t>
            </a:r>
            <a:endParaRPr lang="en-US" altLang="en-GB" sz="3200" b="1">
              <a:latin typeface="Rubik" charset="0"/>
              <a:ea typeface="Rubik"/>
              <a:cs typeface="Rubik" charset="0"/>
              <a:sym typeface="Rubik"/>
            </a:endParaRPr>
          </a:p>
        </p:txBody>
      </p:sp>
      <p:pic>
        <p:nvPicPr>
          <p:cNvPr id="121" name="Google Shape;121;p19"/>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6" name="Google Shape;96;p16"/>
          <p:cNvSpPr txBox="1"/>
          <p:nvPr/>
        </p:nvSpPr>
        <p:spPr>
          <a:xfrm>
            <a:off x="1756410" y="1552575"/>
            <a:ext cx="2658745" cy="142811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lnSpc>
                <a:spcPct val="150000"/>
              </a:lnSpc>
              <a:spcBef>
                <a:spcPts val="0"/>
              </a:spcBef>
              <a:spcAft>
                <a:spcPts val="0"/>
              </a:spcAft>
              <a:buFont typeface="Arial" panose="020B0604020202020204" pitchFamily="34" charset="0"/>
              <a:buNone/>
            </a:pPr>
            <a:r>
              <a:rPr lang="en-US" altLang="en-GB" sz="1800" b="1">
                <a:latin typeface="Rubik"/>
                <a:ea typeface="Rubik"/>
                <a:cs typeface="Rubik"/>
                <a:sym typeface="Rubik"/>
              </a:rPr>
              <a:t>Project :</a:t>
            </a:r>
            <a:endParaRPr lang="en-US" altLang="en-GB" sz="1800" b="1">
              <a:latin typeface="Rubik"/>
              <a:ea typeface="Rubik"/>
              <a:cs typeface="Rubik"/>
              <a:sym typeface="Rubik"/>
              <a:hlinkClick r:id="rId3" tooltip="" action="ppaction://hlinkfile"/>
            </a:endParaRPr>
          </a:p>
          <a:p>
            <a:pPr marL="285750" lvl="0" indent="-285750" algn="l" rtl="0">
              <a:lnSpc>
                <a:spcPct val="150000"/>
              </a:lnSpc>
              <a:spcBef>
                <a:spcPts val="0"/>
              </a:spcBef>
              <a:spcAft>
                <a:spcPts val="0"/>
              </a:spcAft>
              <a:buFont typeface="Arial" panose="020B0604020202020204" pitchFamily="34" charset="0"/>
              <a:buChar char="•"/>
            </a:pPr>
            <a:r>
              <a:rPr lang="en-US" altLang="en-GB" sz="1800">
                <a:latin typeface="Rubik"/>
                <a:ea typeface="Rubik"/>
                <a:cs typeface="Rubik"/>
                <a:sym typeface="Rubik"/>
                <a:hlinkClick r:id="rId3" tooltip="" action="ppaction://hlinkfile"/>
              </a:rPr>
              <a:t>Tableau</a:t>
            </a:r>
            <a:endParaRPr lang="en-US" altLang="en-GB" sz="1800">
              <a:latin typeface="Rubik"/>
              <a:ea typeface="Rubik"/>
              <a:cs typeface="Rubik"/>
              <a:sym typeface="Rubik"/>
              <a:hlinkClick r:id="rId3" tooltip="" action="ppaction://hlinkfile"/>
            </a:endParaRPr>
          </a:p>
          <a:p>
            <a:pPr marL="285750" lvl="0" indent="-285750" algn="l" rtl="0">
              <a:lnSpc>
                <a:spcPct val="150000"/>
              </a:lnSpc>
              <a:spcBef>
                <a:spcPts val="0"/>
              </a:spcBef>
              <a:spcAft>
                <a:spcPts val="0"/>
              </a:spcAft>
              <a:buFont typeface="Arial" panose="020B0604020202020204" pitchFamily="34" charset="0"/>
              <a:buChar char="•"/>
            </a:pPr>
            <a:r>
              <a:rPr lang="en-US" altLang="en-GB" sz="1800">
                <a:latin typeface="Rubik"/>
                <a:ea typeface="Rubik"/>
                <a:cs typeface="Rubik"/>
                <a:sym typeface="Rubik"/>
              </a:rPr>
              <a:t>Github</a:t>
            </a:r>
            <a:endParaRPr lang="en-US" altLang="en-GB" sz="1800">
              <a:latin typeface="Rubik"/>
              <a:ea typeface="Rubik"/>
              <a:cs typeface="Rubik"/>
              <a:sym typeface="Rubik"/>
            </a:endParaRPr>
          </a:p>
        </p:txBody>
      </p:sp>
      <p:sp>
        <p:nvSpPr>
          <p:cNvPr id="3" name="Google Shape;96;p16"/>
          <p:cNvSpPr txBox="1"/>
          <p:nvPr/>
        </p:nvSpPr>
        <p:spPr>
          <a:xfrm>
            <a:off x="4589780" y="1552575"/>
            <a:ext cx="2658745" cy="101219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lnSpc>
                <a:spcPct val="150000"/>
              </a:lnSpc>
              <a:spcBef>
                <a:spcPts val="0"/>
              </a:spcBef>
              <a:spcAft>
                <a:spcPts val="0"/>
              </a:spcAft>
              <a:buFont typeface="Arial" panose="020B0604020202020204" pitchFamily="34" charset="0"/>
              <a:buNone/>
            </a:pPr>
            <a:r>
              <a:rPr lang="en-US" altLang="en-GB" sz="1800" b="1">
                <a:latin typeface="Rubik"/>
                <a:ea typeface="Rubik"/>
                <a:cs typeface="Rubik"/>
                <a:sym typeface="Rubik"/>
              </a:rPr>
              <a:t>Video :</a:t>
            </a:r>
            <a:endParaRPr lang="en-US" altLang="en-GB" sz="1800" b="1">
              <a:latin typeface="Rubik"/>
              <a:ea typeface="Rubik"/>
              <a:cs typeface="Rubik"/>
              <a:sym typeface="Rubik"/>
            </a:endParaRPr>
          </a:p>
          <a:p>
            <a:pPr marL="285750" lvl="0" indent="-285750" algn="l" rtl="0">
              <a:lnSpc>
                <a:spcPct val="150000"/>
              </a:lnSpc>
              <a:spcBef>
                <a:spcPts val="0"/>
              </a:spcBef>
              <a:spcAft>
                <a:spcPts val="0"/>
              </a:spcAft>
              <a:buFont typeface="Arial" panose="020B0604020202020204" pitchFamily="34" charset="0"/>
              <a:buChar char="•"/>
            </a:pPr>
            <a:r>
              <a:rPr lang="en-US" altLang="en-GB" sz="1800">
                <a:latin typeface="Rubik"/>
                <a:ea typeface="Rubik"/>
                <a:cs typeface="Rubik"/>
                <a:sym typeface="Rubik"/>
              </a:rPr>
              <a:t>Youtube</a:t>
            </a:r>
            <a:endParaRPr lang="en-US" altLang="en-GB" sz="1800">
              <a:latin typeface="Rubik"/>
              <a:ea typeface="Rubik"/>
              <a:cs typeface="Rubik"/>
              <a:sym typeface="Rubik"/>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1">
            <a:alphaModFix amt="10000"/>
          </a:blip>
          <a:stretch>
            <a:fillRect/>
          </a:stretch>
        </p:blipFill>
        <p:spPr>
          <a:xfrm>
            <a:off x="0" y="0"/>
            <a:ext cx="9144001" cy="5143501"/>
          </a:xfrm>
          <a:prstGeom prst="rect">
            <a:avLst/>
          </a:prstGeom>
          <a:noFill/>
          <a:ln>
            <a:noFill/>
          </a:ln>
        </p:spPr>
      </p:pic>
      <p:pic>
        <p:nvPicPr>
          <p:cNvPr id="128" name="Google Shape;128;p20"/>
          <p:cNvPicPr preferRelativeResize="0"/>
          <p:nvPr/>
        </p:nvPicPr>
        <p:blipFill rotWithShape="1">
          <a:blip r:embed="rId2"/>
          <a:srcRect/>
          <a:stretch>
            <a:fillRect/>
          </a:stretch>
        </p:blipFill>
        <p:spPr>
          <a:xfrm>
            <a:off x="2895425" y="4262625"/>
            <a:ext cx="1399901" cy="541300"/>
          </a:xfrm>
          <a:prstGeom prst="rect">
            <a:avLst/>
          </a:prstGeom>
          <a:noFill/>
          <a:ln>
            <a:noFill/>
          </a:ln>
        </p:spPr>
      </p:pic>
      <p:sp>
        <p:nvSpPr>
          <p:cNvPr id="129" name="Google Shape;129;p20"/>
          <p:cNvSpPr txBox="1"/>
          <p:nvPr/>
        </p:nvSpPr>
        <p:spPr>
          <a:xfrm>
            <a:off x="2376000" y="1939850"/>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GB" sz="4500" b="1">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130" name="Google Shape;130;p20"/>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2" name="Picture 1" descr="Kalbe_Nutritionals.svg"/>
          <p:cNvPicPr>
            <a:picLocks noChangeAspect="1"/>
          </p:cNvPicPr>
          <p:nvPr/>
        </p:nvPicPr>
        <p:blipFill>
          <a:blip r:embed="rId3"/>
          <a:stretch>
            <a:fillRect/>
          </a:stretch>
        </p:blipFill>
        <p:spPr>
          <a:xfrm>
            <a:off x="5041900" y="4244975"/>
            <a:ext cx="1537335" cy="6502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pic>
        <p:nvPicPr>
          <p:cNvPr id="95" name="Google Shape;95;p16"/>
          <p:cNvPicPr preferRelativeResize="0"/>
          <p:nvPr/>
        </p:nvPicPr>
        <p:blipFill>
          <a:blip r:embed="rId1">
            <a:alphaModFix amt="5000"/>
          </a:blip>
          <a:stretch>
            <a:fillRect/>
          </a:stretch>
        </p:blipFill>
        <p:spPr>
          <a:xfrm>
            <a:off x="0" y="0"/>
            <a:ext cx="9144001" cy="5143501"/>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200" b="1">
                <a:latin typeface="Rubik"/>
                <a:ea typeface="Rubik"/>
                <a:cs typeface="Rubik"/>
                <a:sym typeface="Rubik"/>
              </a:rPr>
              <a:t>Tools Digunakan</a:t>
            </a:r>
            <a:endParaRPr lang="en-US" altLang="en-GB" sz="3200" b="1">
              <a:latin typeface="Rubik"/>
              <a:ea typeface="Rubik"/>
              <a:cs typeface="Rubik"/>
              <a:sym typeface="Rubik"/>
            </a:endParaRPr>
          </a:p>
        </p:txBody>
      </p:sp>
      <p:pic>
        <p:nvPicPr>
          <p:cNvPr id="97" name="Google Shape;97;p16"/>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8" name="Google Shape;98;p16"/>
          <p:cNvSpPr txBox="1"/>
          <p:nvPr/>
        </p:nvSpPr>
        <p:spPr>
          <a:xfrm>
            <a:off x="383680" y="1111183"/>
            <a:ext cx="8376900" cy="2258695"/>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altLang="en-GB" sz="1500">
                <a:latin typeface="Rubik"/>
                <a:ea typeface="Rubik"/>
                <a:cs typeface="Rubik"/>
                <a:sym typeface="Rubik"/>
              </a:rPr>
              <a:t>Tools yang akan kamu gunakan dalam project ini adalah</a:t>
            </a: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a:latin typeface="Rubik"/>
                <a:ea typeface="Rubik"/>
                <a:cs typeface="Rubik"/>
                <a:sym typeface="Rubik"/>
              </a:rPr>
              <a:t>■ Python</a:t>
            </a: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a:latin typeface="Rubik"/>
                <a:ea typeface="Rubik"/>
                <a:cs typeface="Rubik"/>
                <a:sym typeface="Rubik"/>
              </a:rPr>
              <a:t>■ Jupyter Notebook</a:t>
            </a: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a:latin typeface="Rubik"/>
                <a:ea typeface="Rubik"/>
                <a:cs typeface="Rubik"/>
                <a:sym typeface="Rubik"/>
              </a:rPr>
              <a:t>■ Tableau</a:t>
            </a: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a:latin typeface="Rubik"/>
                <a:ea typeface="Rubik"/>
                <a:cs typeface="Rubik"/>
                <a:sym typeface="Rubik"/>
              </a:rPr>
              <a:t>■ MySQL Workbench 8.0 </a:t>
            </a:r>
            <a:endParaRPr lang="en-US" altLang="en-GB" sz="1500">
              <a:latin typeface="Rubik"/>
              <a:ea typeface="Rubik"/>
              <a:cs typeface="Rubik"/>
              <a:sym typeface="Rubik"/>
            </a:endParaRPr>
          </a:p>
          <a:p>
            <a:pPr marL="0" lvl="0" indent="0" algn="l" rtl="0">
              <a:lnSpc>
                <a:spcPct val="100000"/>
              </a:lnSpc>
              <a:spcBef>
                <a:spcPts val="0"/>
              </a:spcBef>
              <a:spcAft>
                <a:spcPts val="0"/>
              </a:spcAft>
              <a:buNone/>
            </a:pP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a:latin typeface="Rubik"/>
                <a:ea typeface="Rubik"/>
                <a:cs typeface="Rubik"/>
                <a:sym typeface="Rubik"/>
              </a:rPr>
              <a:t>Algoritma yang digunakan dalam projek ini adalah </a:t>
            </a: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a:latin typeface="Rubik"/>
                <a:ea typeface="Rubik"/>
                <a:cs typeface="Rubik"/>
                <a:sym typeface="Rubik"/>
              </a:rPr>
              <a:t>■ Time series = Arima </a:t>
            </a:r>
            <a:endParaRPr lang="en-US" altLang="en-GB" sz="1500">
              <a:latin typeface="Rubik"/>
              <a:ea typeface="Rubik"/>
              <a:cs typeface="Rubik"/>
              <a:sym typeface="Rubik"/>
            </a:endParaRPr>
          </a:p>
          <a:p>
            <a:pPr marL="0" lvl="0" indent="0" algn="l" rtl="0">
              <a:lnSpc>
                <a:spcPct val="100000"/>
              </a:lnSpc>
              <a:spcBef>
                <a:spcPts val="0"/>
              </a:spcBef>
              <a:spcAft>
                <a:spcPts val="0"/>
              </a:spcAft>
              <a:buNone/>
            </a:pPr>
            <a:r>
              <a:rPr lang="en-US" altLang="en-GB" sz="1500">
                <a:latin typeface="Rubik"/>
                <a:ea typeface="Rubik"/>
                <a:cs typeface="Rubik"/>
                <a:sym typeface="Rubik"/>
              </a:rPr>
              <a:t>■ Clustering = K-Means</a:t>
            </a:r>
            <a:endParaRPr lang="en-US" altLang="en-GB" sz="1500">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pic>
        <p:nvPicPr>
          <p:cNvPr id="95" name="Google Shape;95;p16"/>
          <p:cNvPicPr preferRelativeResize="0"/>
          <p:nvPr/>
        </p:nvPicPr>
        <p:blipFill>
          <a:blip r:embed="rId1">
            <a:alphaModFix amt="5000"/>
          </a:blip>
          <a:stretch>
            <a:fillRect/>
          </a:stretch>
        </p:blipFill>
        <p:spPr>
          <a:xfrm>
            <a:off x="0" y="0"/>
            <a:ext cx="9144001" cy="5143501"/>
          </a:xfrm>
          <a:prstGeom prst="rect">
            <a:avLst/>
          </a:prstGeom>
          <a:noFill/>
          <a:ln>
            <a:noFill/>
          </a:ln>
        </p:spPr>
      </p:pic>
      <p:sp>
        <p:nvSpPr>
          <p:cNvPr id="96" name="Google Shape;96;p16"/>
          <p:cNvSpPr txBox="1"/>
          <p:nvPr/>
        </p:nvSpPr>
        <p:spPr>
          <a:xfrm>
            <a:off x="297320" y="185338"/>
            <a:ext cx="8463000" cy="67373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3200" b="1">
                <a:latin typeface="Rubik"/>
                <a:ea typeface="Rubik"/>
                <a:cs typeface="Rubik"/>
                <a:sym typeface="Rubik"/>
              </a:rPr>
              <a:t>Challenge</a:t>
            </a:r>
            <a:endParaRPr lang="en-US" altLang="en-GB" sz="3200" b="1">
              <a:latin typeface="Rubik"/>
              <a:ea typeface="Rubik"/>
              <a:cs typeface="Rubik"/>
              <a:sym typeface="Rubik"/>
            </a:endParaRPr>
          </a:p>
        </p:txBody>
      </p:sp>
      <p:pic>
        <p:nvPicPr>
          <p:cNvPr id="97" name="Google Shape;97;p16"/>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98" name="Google Shape;98;p16"/>
          <p:cNvSpPr txBox="1"/>
          <p:nvPr/>
        </p:nvSpPr>
        <p:spPr>
          <a:xfrm>
            <a:off x="383680" y="1756343"/>
            <a:ext cx="8376900" cy="202819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altLang="en-GB" sz="2000" b="1">
                <a:latin typeface="Rubik"/>
                <a:ea typeface="Rubik"/>
                <a:cs typeface="Rubik"/>
                <a:sym typeface="Rubik"/>
              </a:rPr>
              <a:t>Task 1 :</a:t>
            </a:r>
            <a:r>
              <a:rPr lang="en-US" altLang="en-GB" sz="2000">
                <a:latin typeface="Rubik"/>
                <a:ea typeface="Rubik"/>
                <a:cs typeface="Rubik"/>
                <a:sym typeface="Rubik"/>
              </a:rPr>
              <a:t> Melakukan Query dengan SQL</a:t>
            </a:r>
            <a:endParaRPr lang="en-US" altLang="en-GB" sz="2000">
              <a:latin typeface="Rubik"/>
              <a:ea typeface="Rubik"/>
              <a:cs typeface="Rubik"/>
              <a:sym typeface="Rubik"/>
            </a:endParaRPr>
          </a:p>
          <a:p>
            <a:pPr marL="0" lvl="0" indent="0" algn="l" rtl="0">
              <a:lnSpc>
                <a:spcPct val="150000"/>
              </a:lnSpc>
              <a:spcBef>
                <a:spcPts val="0"/>
              </a:spcBef>
              <a:spcAft>
                <a:spcPts val="0"/>
              </a:spcAft>
              <a:buNone/>
            </a:pPr>
            <a:r>
              <a:rPr lang="en-US" altLang="en-GB" sz="2000" b="1">
                <a:latin typeface="Rubik"/>
                <a:ea typeface="Rubik"/>
                <a:cs typeface="Rubik"/>
                <a:sym typeface="Rubik"/>
              </a:rPr>
              <a:t>Task 2 :</a:t>
            </a:r>
            <a:r>
              <a:rPr lang="en-US" altLang="en-GB" sz="2000">
                <a:latin typeface="Rubik"/>
                <a:ea typeface="Rubik"/>
                <a:cs typeface="Rubik"/>
                <a:sym typeface="Rubik"/>
              </a:rPr>
              <a:t> Membuat Dashboard dengan Tableau Public</a:t>
            </a:r>
            <a:endParaRPr lang="en-US" altLang="en-GB" sz="2000">
              <a:latin typeface="Rubik"/>
              <a:ea typeface="Rubik"/>
              <a:cs typeface="Rubik"/>
              <a:sym typeface="Rubik"/>
            </a:endParaRPr>
          </a:p>
          <a:p>
            <a:pPr marL="0" lvl="0" indent="0" algn="l" rtl="0">
              <a:lnSpc>
                <a:spcPct val="150000"/>
              </a:lnSpc>
              <a:spcBef>
                <a:spcPts val="0"/>
              </a:spcBef>
              <a:spcAft>
                <a:spcPts val="0"/>
              </a:spcAft>
              <a:buNone/>
            </a:pPr>
            <a:r>
              <a:rPr lang="en-US" altLang="en-GB" sz="2000" b="1">
                <a:latin typeface="Rubik"/>
                <a:ea typeface="Rubik"/>
                <a:cs typeface="Rubik"/>
                <a:sym typeface="Rubik"/>
              </a:rPr>
              <a:t>Task 3 :</a:t>
            </a:r>
            <a:r>
              <a:rPr lang="en-US" altLang="en-GB" sz="2000">
                <a:latin typeface="Rubik"/>
                <a:ea typeface="Rubik"/>
                <a:cs typeface="Rubik"/>
                <a:sym typeface="Rubik"/>
              </a:rPr>
              <a:t> Machine Learning - Regression Time Series (ARIMA)</a:t>
            </a:r>
            <a:endParaRPr lang="en-US" altLang="en-GB" sz="2000">
              <a:latin typeface="Rubik"/>
              <a:ea typeface="Rubik"/>
              <a:cs typeface="Rubik"/>
              <a:sym typeface="Rubik"/>
            </a:endParaRPr>
          </a:p>
          <a:p>
            <a:pPr marL="0" lvl="0" indent="0" algn="l" rtl="0">
              <a:lnSpc>
                <a:spcPct val="150000"/>
              </a:lnSpc>
              <a:spcBef>
                <a:spcPts val="0"/>
              </a:spcBef>
              <a:spcAft>
                <a:spcPts val="0"/>
              </a:spcAft>
              <a:buNone/>
            </a:pPr>
            <a:r>
              <a:rPr lang="en-US" altLang="en-GB" sz="2000" b="1">
                <a:latin typeface="Rubik"/>
                <a:ea typeface="Rubik"/>
                <a:cs typeface="Rubik"/>
                <a:sym typeface="Rubik"/>
              </a:rPr>
              <a:t>Task 4 </a:t>
            </a:r>
            <a:r>
              <a:rPr lang="en-US" altLang="en-GB" sz="2000">
                <a:latin typeface="Rubik"/>
                <a:ea typeface="Rubik"/>
                <a:cs typeface="Rubik"/>
                <a:sym typeface="Rubik"/>
              </a:rPr>
              <a:t>: Machine Learning - Clustering (KMeans)</a:t>
            </a:r>
            <a:endParaRPr lang="en-US" altLang="en-GB" sz="2000">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pic>
        <p:nvPicPr>
          <p:cNvPr id="103" name="Google Shape;103;p17"/>
          <p:cNvPicPr preferRelativeResize="0"/>
          <p:nvPr/>
        </p:nvPicPr>
        <p:blipFill>
          <a:blip r:embed="rId1">
            <a:alphaModFix amt="5000"/>
          </a:blip>
          <a:stretch>
            <a:fillRect/>
          </a:stretch>
        </p:blipFill>
        <p:spPr>
          <a:xfrm>
            <a:off x="0" y="-222885"/>
            <a:ext cx="9144001" cy="5143501"/>
          </a:xfrm>
          <a:prstGeom prst="rect">
            <a:avLst/>
          </a:prstGeom>
          <a:noFill/>
          <a:ln>
            <a:noFill/>
          </a:ln>
        </p:spPr>
      </p:pic>
      <p:sp>
        <p:nvSpPr>
          <p:cNvPr id="104" name="Google Shape;104;p17"/>
          <p:cNvSpPr txBox="1"/>
          <p:nvPr/>
        </p:nvSpPr>
        <p:spPr>
          <a:xfrm>
            <a:off x="340500" y="238043"/>
            <a:ext cx="8463000" cy="612140"/>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altLang="en-GB" sz="2800" b="1">
                <a:latin typeface="Rubik"/>
                <a:ea typeface="Rubik"/>
                <a:cs typeface="Rubik"/>
                <a:sym typeface="Rubik"/>
              </a:rPr>
              <a:t>TASK 1 : </a:t>
            </a:r>
            <a:r>
              <a:rPr lang="en-US" altLang="en-GB" sz="2000">
                <a:latin typeface="Rubik"/>
                <a:ea typeface="Rubik"/>
                <a:cs typeface="Rubik"/>
                <a:sym typeface="Rubik"/>
              </a:rPr>
              <a:t>Melakukan Query dengan SQL</a:t>
            </a:r>
            <a:endParaRPr lang="en-US" altLang="en-GB" sz="2000" b="1">
              <a:latin typeface="Rubik"/>
              <a:ea typeface="Rubik"/>
              <a:cs typeface="Rubik"/>
              <a:sym typeface="Rubik"/>
            </a:endParaRPr>
          </a:p>
        </p:txBody>
      </p:sp>
      <p:pic>
        <p:nvPicPr>
          <p:cNvPr id="105" name="Google Shape;105;p17"/>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106" name="Google Shape;106;p17"/>
          <p:cNvSpPr txBox="1"/>
          <p:nvPr/>
        </p:nvSpPr>
        <p:spPr>
          <a:xfrm>
            <a:off x="340500" y="937828"/>
            <a:ext cx="8376900" cy="61214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altLang="en-GB">
                <a:latin typeface="Rubik"/>
                <a:ea typeface="Rubik"/>
                <a:cs typeface="Rubik"/>
                <a:sym typeface="Rubik"/>
              </a:rPr>
              <a:t>1. Melakukan inspeksi pada data. </a:t>
            </a:r>
            <a:endParaRPr lang="en-US" altLang="en-GB">
              <a:latin typeface="Rubik"/>
              <a:ea typeface="Rubik"/>
              <a:cs typeface="Rubik"/>
              <a:sym typeface="Rubik"/>
            </a:endParaRPr>
          </a:p>
          <a:p>
            <a:pPr marL="0" lvl="0" indent="0" algn="l" rtl="0">
              <a:lnSpc>
                <a:spcPct val="100000"/>
              </a:lnSpc>
              <a:spcBef>
                <a:spcPts val="0"/>
              </a:spcBef>
              <a:spcAft>
                <a:spcPts val="0"/>
              </a:spcAft>
              <a:buNone/>
            </a:pPr>
            <a:r>
              <a:rPr lang="en-US" altLang="en-GB">
                <a:latin typeface="Rubik"/>
                <a:ea typeface="Rubik"/>
                <a:cs typeface="Rubik"/>
                <a:sym typeface="Rubik"/>
              </a:rPr>
              <a:t>Data mentah rawan adanya anomali, kosong, duplikat dan sebagainya. </a:t>
            </a:r>
            <a:endParaRPr lang="en-US" altLang="en-GB">
              <a:latin typeface="Rubik"/>
              <a:ea typeface="Rubik"/>
              <a:cs typeface="Rubik"/>
              <a:sym typeface="Rubik"/>
            </a:endParaRPr>
          </a:p>
        </p:txBody>
      </p:sp>
      <p:pic>
        <p:nvPicPr>
          <p:cNvPr id="3" name="Picture 2" descr="Maritial"/>
          <p:cNvPicPr>
            <a:picLocks noChangeAspect="1"/>
          </p:cNvPicPr>
          <p:nvPr/>
        </p:nvPicPr>
        <p:blipFill>
          <a:blip r:embed="rId3"/>
          <a:srcRect r="13315" b="9974"/>
          <a:stretch>
            <a:fillRect/>
          </a:stretch>
        </p:blipFill>
        <p:spPr>
          <a:xfrm>
            <a:off x="340360" y="1931670"/>
            <a:ext cx="2600325" cy="1518920"/>
          </a:xfrm>
          <a:prstGeom prst="rect">
            <a:avLst/>
          </a:prstGeom>
        </p:spPr>
      </p:pic>
      <p:pic>
        <p:nvPicPr>
          <p:cNvPr id="2" name="Picture 1" descr="6. Anomali Umur"/>
          <p:cNvPicPr>
            <a:picLocks noChangeAspect="1"/>
          </p:cNvPicPr>
          <p:nvPr/>
        </p:nvPicPr>
        <p:blipFill>
          <a:blip r:embed="rId4"/>
          <a:stretch>
            <a:fillRect/>
          </a:stretch>
        </p:blipFill>
        <p:spPr>
          <a:xfrm>
            <a:off x="3055620" y="1931670"/>
            <a:ext cx="3107055" cy="1659255"/>
          </a:xfrm>
          <a:prstGeom prst="rect">
            <a:avLst/>
          </a:prstGeom>
        </p:spPr>
      </p:pic>
      <p:sp>
        <p:nvSpPr>
          <p:cNvPr id="5" name="Google Shape;106;p17"/>
          <p:cNvSpPr txBox="1"/>
          <p:nvPr/>
        </p:nvSpPr>
        <p:spPr>
          <a:xfrm>
            <a:off x="340360" y="3832225"/>
            <a:ext cx="2600325" cy="515620"/>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altLang="en-GB">
                <a:latin typeface="Rubik"/>
                <a:ea typeface="Rubik"/>
                <a:cs typeface="Rubik"/>
                <a:sym typeface="Rubik"/>
              </a:rPr>
              <a:t>Gambar 1. Nan atau string kosong.</a:t>
            </a:r>
            <a:endParaRPr lang="en-US" altLang="en-GB">
              <a:latin typeface="Rubik"/>
              <a:ea typeface="Rubik"/>
              <a:cs typeface="Rubik"/>
              <a:sym typeface="Rubik"/>
            </a:endParaRPr>
          </a:p>
        </p:txBody>
      </p:sp>
      <p:sp>
        <p:nvSpPr>
          <p:cNvPr id="6" name="Google Shape;106;p17"/>
          <p:cNvSpPr txBox="1"/>
          <p:nvPr/>
        </p:nvSpPr>
        <p:spPr>
          <a:xfrm>
            <a:off x="3055620" y="3839210"/>
            <a:ext cx="3000375" cy="612140"/>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US" altLang="en-GB">
                <a:latin typeface="Rubik"/>
                <a:ea typeface="Rubik"/>
                <a:cs typeface="Rubik"/>
                <a:sym typeface="Rubik"/>
              </a:rPr>
              <a:t>Gambar 2. Ditemukan data &lt;17 tahun di kolom Age.</a:t>
            </a:r>
            <a:endParaRPr lang="en-US" altLang="en-GB">
              <a:latin typeface="Rubik"/>
              <a:ea typeface="Rubik"/>
              <a:cs typeface="Rubik"/>
              <a:sym typeface="Rubik"/>
            </a:endParaRPr>
          </a:p>
        </p:txBody>
      </p:sp>
      <p:pic>
        <p:nvPicPr>
          <p:cNvPr id="7" name="Picture 6" descr="Transaction - date"/>
          <p:cNvPicPr>
            <a:picLocks noChangeAspect="1"/>
          </p:cNvPicPr>
          <p:nvPr/>
        </p:nvPicPr>
        <p:blipFill>
          <a:blip r:embed="rId5"/>
          <a:srcRect r="14949" b="22487"/>
          <a:stretch>
            <a:fillRect/>
          </a:stretch>
        </p:blipFill>
        <p:spPr>
          <a:xfrm>
            <a:off x="6358255" y="1931670"/>
            <a:ext cx="2601595" cy="1383665"/>
          </a:xfrm>
          <a:prstGeom prst="rect">
            <a:avLst/>
          </a:prstGeom>
        </p:spPr>
      </p:pic>
      <p:sp>
        <p:nvSpPr>
          <p:cNvPr id="8" name="Google Shape;106;p17"/>
          <p:cNvSpPr txBox="1"/>
          <p:nvPr/>
        </p:nvSpPr>
        <p:spPr>
          <a:xfrm>
            <a:off x="6358255" y="3839210"/>
            <a:ext cx="2601595" cy="396875"/>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US" altLang="en-GB">
                <a:latin typeface="Rubik"/>
                <a:ea typeface="Rubik"/>
                <a:cs typeface="Rubik"/>
                <a:sym typeface="Rubik"/>
              </a:rPr>
              <a:t>Gambar 3. Ubah tipe data</a:t>
            </a:r>
            <a:endParaRPr lang="en-US" altLang="en-GB">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104" name="Google Shape;104;p17"/>
          <p:cNvSpPr txBox="1"/>
          <p:nvPr/>
        </p:nvSpPr>
        <p:spPr>
          <a:xfrm>
            <a:off x="340500" y="238043"/>
            <a:ext cx="8463000" cy="92011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2800" b="1">
                <a:latin typeface="Rubik"/>
                <a:ea typeface="Rubik"/>
                <a:cs typeface="Rubik"/>
                <a:sym typeface="Rubik"/>
              </a:rPr>
              <a:t>Query 1 : </a:t>
            </a:r>
            <a:r>
              <a:rPr lang="en-US" altLang="en-GB" sz="2000">
                <a:latin typeface="Rubik"/>
                <a:ea typeface="Rubik"/>
                <a:cs typeface="Rubik"/>
                <a:sym typeface="Rubik"/>
              </a:rPr>
              <a:t>Mencari umur rata-rata customer berdasarkan	</a:t>
            </a:r>
            <a:endParaRPr lang="en-US" altLang="en-GB" sz="2000">
              <a:latin typeface="Rubik"/>
              <a:ea typeface="Rubik"/>
              <a:cs typeface="Rubik"/>
              <a:sym typeface="Rubik"/>
            </a:endParaRPr>
          </a:p>
          <a:p>
            <a:pPr marL="914400" lvl="2" indent="457200" algn="l" rtl="0">
              <a:spcBef>
                <a:spcPts val="0"/>
              </a:spcBef>
              <a:spcAft>
                <a:spcPts val="0"/>
              </a:spcAft>
              <a:buNone/>
            </a:pPr>
            <a:r>
              <a:rPr lang="en-US" altLang="en-GB" sz="2000">
                <a:latin typeface="Rubik"/>
                <a:ea typeface="Rubik"/>
                <a:cs typeface="Rubik"/>
                <a:sym typeface="Rubik"/>
              </a:rPr>
              <a:t>status pernikahannya</a:t>
            </a:r>
            <a:endParaRPr lang="en-US" altLang="en-GB" sz="2000" b="1">
              <a:latin typeface="Rubik"/>
              <a:ea typeface="Rubik"/>
              <a:cs typeface="Rubik"/>
              <a:sym typeface="Rubik"/>
            </a:endParaRPr>
          </a:p>
        </p:txBody>
      </p:sp>
      <p:pic>
        <p:nvPicPr>
          <p:cNvPr id="2" name="Picture 1" descr="1"/>
          <p:cNvPicPr>
            <a:picLocks noChangeAspect="1"/>
          </p:cNvPicPr>
          <p:nvPr/>
        </p:nvPicPr>
        <p:blipFill>
          <a:blip r:embed="rId3"/>
          <a:srcRect l="6575" t="19361" r="60042" b="48077"/>
          <a:stretch>
            <a:fillRect/>
          </a:stretch>
        </p:blipFill>
        <p:spPr>
          <a:xfrm>
            <a:off x="861060" y="1598295"/>
            <a:ext cx="3641725" cy="1804035"/>
          </a:xfrm>
          <a:prstGeom prst="rect">
            <a:avLst/>
          </a:prstGeom>
        </p:spPr>
      </p:pic>
      <p:pic>
        <p:nvPicPr>
          <p:cNvPr id="3" name="Picture 2" descr="1"/>
          <p:cNvPicPr>
            <a:picLocks noChangeAspect="1"/>
          </p:cNvPicPr>
          <p:nvPr/>
        </p:nvPicPr>
        <p:blipFill>
          <a:blip r:embed="rId3"/>
          <a:srcRect t="67485" r="72929" b="14110"/>
          <a:stretch>
            <a:fillRect/>
          </a:stretch>
        </p:blipFill>
        <p:spPr>
          <a:xfrm>
            <a:off x="4940300" y="1598295"/>
            <a:ext cx="3430270" cy="1184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104" name="Google Shape;104;p17"/>
          <p:cNvSpPr txBox="1"/>
          <p:nvPr/>
        </p:nvSpPr>
        <p:spPr>
          <a:xfrm>
            <a:off x="340500" y="238043"/>
            <a:ext cx="8463000" cy="92011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2800" b="1">
                <a:latin typeface="Rubik"/>
                <a:ea typeface="Rubik"/>
                <a:cs typeface="Rubik"/>
                <a:sym typeface="Rubik"/>
              </a:rPr>
              <a:t>Query 2 : </a:t>
            </a:r>
            <a:r>
              <a:rPr lang="en-US" altLang="en-GB" sz="2000">
                <a:latin typeface="Rubik"/>
                <a:ea typeface="Rubik"/>
                <a:cs typeface="Rubik"/>
                <a:sym typeface="Rubik"/>
              </a:rPr>
              <a:t>Mencari umur rata-rata customer berdasarkan </a:t>
            </a:r>
            <a:endParaRPr lang="en-US" altLang="en-GB" sz="2000">
              <a:latin typeface="Rubik"/>
              <a:ea typeface="Rubik"/>
              <a:cs typeface="Rubik"/>
              <a:sym typeface="Rubik"/>
            </a:endParaRPr>
          </a:p>
          <a:p>
            <a:pPr marL="914400" lvl="2" indent="457200" algn="l" rtl="0">
              <a:spcBef>
                <a:spcPts val="0"/>
              </a:spcBef>
              <a:spcAft>
                <a:spcPts val="0"/>
              </a:spcAft>
              <a:buNone/>
            </a:pPr>
            <a:r>
              <a:rPr lang="en-US" altLang="en-GB" sz="2000">
                <a:latin typeface="Rubik"/>
                <a:ea typeface="Rubik"/>
                <a:cs typeface="Rubik"/>
                <a:sym typeface="Rubik"/>
              </a:rPr>
              <a:t>jenis kelaminnya</a:t>
            </a:r>
            <a:endParaRPr lang="en-US" altLang="en-GB" sz="2000" b="1">
              <a:latin typeface="Rubik"/>
              <a:ea typeface="Rubik"/>
              <a:cs typeface="Rubik"/>
              <a:sym typeface="Rubik"/>
            </a:endParaRPr>
          </a:p>
        </p:txBody>
      </p:sp>
      <p:pic>
        <p:nvPicPr>
          <p:cNvPr id="2" name="Picture 1" descr="2"/>
          <p:cNvPicPr>
            <a:picLocks noChangeAspect="1"/>
          </p:cNvPicPr>
          <p:nvPr/>
        </p:nvPicPr>
        <p:blipFill>
          <a:blip r:embed="rId3"/>
          <a:srcRect l="17867" b="39370"/>
          <a:stretch>
            <a:fillRect/>
          </a:stretch>
        </p:blipFill>
        <p:spPr>
          <a:xfrm>
            <a:off x="914400" y="1543685"/>
            <a:ext cx="3263265" cy="2277110"/>
          </a:xfrm>
          <a:prstGeom prst="rect">
            <a:avLst/>
          </a:prstGeom>
        </p:spPr>
      </p:pic>
      <p:pic>
        <p:nvPicPr>
          <p:cNvPr id="3" name="Picture 2" descr="2"/>
          <p:cNvPicPr>
            <a:picLocks noChangeAspect="1"/>
          </p:cNvPicPr>
          <p:nvPr/>
        </p:nvPicPr>
        <p:blipFill>
          <a:blip r:embed="rId3"/>
          <a:srcRect l="6744" t="75346" r="50548" b="6443"/>
          <a:stretch>
            <a:fillRect/>
          </a:stretch>
        </p:blipFill>
        <p:spPr>
          <a:xfrm>
            <a:off x="5227320" y="1543685"/>
            <a:ext cx="3147695" cy="12687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1">
            <a:alphaModFix amt="5000"/>
          </a:blip>
          <a:stretch>
            <a:fillRect/>
          </a:stretch>
        </p:blipFill>
        <p:spPr>
          <a:xfrm>
            <a:off x="0" y="0"/>
            <a:ext cx="9144001" cy="5143501"/>
          </a:xfrm>
          <a:prstGeom prst="rect">
            <a:avLst/>
          </a:prstGeom>
          <a:noFill/>
          <a:ln>
            <a:noFill/>
          </a:ln>
        </p:spPr>
      </p:pic>
      <p:pic>
        <p:nvPicPr>
          <p:cNvPr id="113" name="Google Shape;113;p18"/>
          <p:cNvPicPr preferRelativeResize="0"/>
          <p:nvPr/>
        </p:nvPicPr>
        <p:blipFill rotWithShape="1">
          <a:blip r:embed="rId2"/>
          <a:srcRect t="5658" b="5649"/>
          <a:stretch>
            <a:fillRect/>
          </a:stretch>
        </p:blipFill>
        <p:spPr>
          <a:xfrm>
            <a:off x="7317600" y="185625"/>
            <a:ext cx="1399902" cy="541300"/>
          </a:xfrm>
          <a:prstGeom prst="rect">
            <a:avLst/>
          </a:prstGeom>
          <a:noFill/>
          <a:ln>
            <a:noFill/>
          </a:ln>
        </p:spPr>
      </p:pic>
      <p:sp>
        <p:nvSpPr>
          <p:cNvPr id="104" name="Google Shape;104;p17"/>
          <p:cNvSpPr txBox="1"/>
          <p:nvPr/>
        </p:nvSpPr>
        <p:spPr>
          <a:xfrm>
            <a:off x="340500" y="238043"/>
            <a:ext cx="8463000" cy="920115"/>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p>
            <a:pPr marL="0" lvl="0" indent="0" algn="l" rtl="0">
              <a:spcBef>
                <a:spcPts val="0"/>
              </a:spcBef>
              <a:spcAft>
                <a:spcPts val="0"/>
              </a:spcAft>
              <a:buNone/>
            </a:pPr>
            <a:r>
              <a:rPr lang="en-US" altLang="en-GB" sz="2800" b="1">
                <a:latin typeface="Rubik"/>
                <a:ea typeface="Rubik"/>
                <a:cs typeface="Rubik"/>
                <a:sym typeface="Rubik"/>
              </a:rPr>
              <a:t>Query 3 : </a:t>
            </a:r>
            <a:r>
              <a:rPr lang="en-US" altLang="en-GB" sz="2000">
                <a:latin typeface="Rubik"/>
                <a:ea typeface="Rubik"/>
                <a:cs typeface="Rubik"/>
                <a:sym typeface="Rubik"/>
              </a:rPr>
              <a:t>Tentukan nama store dengan total quantity </a:t>
            </a:r>
            <a:endParaRPr lang="en-US" altLang="en-GB" sz="2000">
              <a:latin typeface="Rubik"/>
              <a:ea typeface="Rubik"/>
              <a:cs typeface="Rubik"/>
              <a:sym typeface="Rubik"/>
            </a:endParaRPr>
          </a:p>
          <a:p>
            <a:pPr marL="914400" lvl="2" indent="457200" algn="l" rtl="0">
              <a:spcBef>
                <a:spcPts val="0"/>
              </a:spcBef>
              <a:spcAft>
                <a:spcPts val="0"/>
              </a:spcAft>
              <a:buNone/>
            </a:pPr>
            <a:r>
              <a:rPr lang="en-US" altLang="en-GB" sz="2000">
                <a:latin typeface="Rubik"/>
                <a:ea typeface="Rubik"/>
                <a:cs typeface="Rubik"/>
                <a:sym typeface="Rubik"/>
              </a:rPr>
              <a:t>  terbanyak!</a:t>
            </a:r>
            <a:endParaRPr lang="en-US" altLang="en-GB" sz="2000">
              <a:latin typeface="Rubik"/>
              <a:ea typeface="Rubik"/>
              <a:cs typeface="Rubik"/>
              <a:sym typeface="Rubik"/>
            </a:endParaRPr>
          </a:p>
        </p:txBody>
      </p:sp>
      <p:pic>
        <p:nvPicPr>
          <p:cNvPr id="2" name="Picture 1" descr="3.1"/>
          <p:cNvPicPr>
            <a:picLocks noChangeAspect="1"/>
          </p:cNvPicPr>
          <p:nvPr/>
        </p:nvPicPr>
        <p:blipFill>
          <a:blip r:embed="rId3"/>
          <a:srcRect l="14607" t="7879" r="7487"/>
          <a:stretch>
            <a:fillRect/>
          </a:stretch>
        </p:blipFill>
        <p:spPr>
          <a:xfrm>
            <a:off x="3428365" y="1543685"/>
            <a:ext cx="2834640" cy="1158240"/>
          </a:xfrm>
          <a:prstGeom prst="rect">
            <a:avLst/>
          </a:prstGeom>
        </p:spPr>
      </p:pic>
      <p:pic>
        <p:nvPicPr>
          <p:cNvPr id="3" name="Picture 2" descr="3"/>
          <p:cNvPicPr>
            <a:picLocks noChangeAspect="1"/>
          </p:cNvPicPr>
          <p:nvPr/>
        </p:nvPicPr>
        <p:blipFill>
          <a:blip r:embed="rId4"/>
          <a:stretch>
            <a:fillRect/>
          </a:stretch>
        </p:blipFill>
        <p:spPr>
          <a:xfrm>
            <a:off x="468630" y="1543685"/>
            <a:ext cx="2479675" cy="2788920"/>
          </a:xfrm>
          <a:prstGeom prst="rect">
            <a:avLst/>
          </a:prstGeom>
        </p:spPr>
      </p:pic>
      <p:pic>
        <p:nvPicPr>
          <p:cNvPr id="4" name="Picture 3" descr="3.2"/>
          <p:cNvPicPr>
            <a:picLocks noChangeAspect="1"/>
          </p:cNvPicPr>
          <p:nvPr/>
        </p:nvPicPr>
        <p:blipFill>
          <a:blip r:embed="rId5"/>
          <a:stretch>
            <a:fillRect/>
          </a:stretch>
        </p:blipFill>
        <p:spPr>
          <a:xfrm>
            <a:off x="6688455" y="1436370"/>
            <a:ext cx="1974215" cy="2896235"/>
          </a:xfrm>
          <a:prstGeom prst="rect">
            <a:avLst/>
          </a:prstGeom>
        </p:spPr>
      </p:pic>
    </p:spTree>
  </p:cSld>
  <p:clrMapOvr>
    <a:masterClrMapping/>
  </p:clrMapOvr>
</p:sld>
</file>

<file path=ppt/theme/theme1.xml><?xml version="1.0" encoding="utf-8"?>
<a:theme xmlns:a="http://schemas.openxmlformats.org/drawingml/2006/main" name="Simple Light">
  <a:themeElements>
    <a:clrScheme nam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92D050"/>
      </a:hlink>
      <a:folHlink>
        <a:srgbClr val="00B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Light">
  <a:themeElements>
    <a:clrScheme nam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92D050"/>
      </a:hlink>
      <a:folHlink>
        <a:srgbClr val="00B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9540</Words>
  <Application>WPS Presentation</Application>
  <PresentationFormat/>
  <Paragraphs>254</Paragraphs>
  <Slides>38</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38</vt:i4>
      </vt:variant>
    </vt:vector>
  </HeadingPairs>
  <TitlesOfParts>
    <vt:vector size="51" baseType="lpstr">
      <vt:lpstr>Arial</vt:lpstr>
      <vt:lpstr>SimSun</vt:lpstr>
      <vt:lpstr>Wingdings</vt:lpstr>
      <vt:lpstr>Arial</vt:lpstr>
      <vt:lpstr>Rubik</vt:lpstr>
      <vt:lpstr>Rubik SemiBold</vt:lpstr>
      <vt:lpstr>Rubik Light</vt:lpstr>
      <vt:lpstr>Rubik Medium</vt:lpstr>
      <vt:lpstr>Microsoft YaHei</vt:lpstr>
      <vt:lpstr>Arial Unicode MS</vt:lpstr>
      <vt:lpstr>Rubik</vt:lpstr>
      <vt:lpstr>Simple Light</vt:lpstr>
      <vt:lpstr>1_Simple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ASUS</cp:lastModifiedBy>
  <cp:revision>10</cp:revision>
  <dcterms:created xsi:type="dcterms:W3CDTF">2023-10-16T14:30:00Z</dcterms:created>
  <dcterms:modified xsi:type="dcterms:W3CDTF">2023-10-23T08:33:23Z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2C29303637EF46039EB500BBD9CE1AF1_12</vt:lpwstr>
  </property>
  <property fmtid="{D5CDD505-2E9C-101B-9397-08002B2CF9AE}" pid="3" name="KSOProductBuildVer">
    <vt:lpwstr>1033-12.2.0.13266</vt:lpwstr>
  </property>
</Properties>
</file>