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 Slab"/>
      <p:regular r:id="rId19"/>
      <p:bold r:id="rId20"/>
    </p:embeddedFon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Slab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ee1892909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aee1892909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ee1892909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aee1892909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f12dedae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af12dedae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f12dedae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af12dedae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ee189290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aee189290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f12dedae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f12dedae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af12dedae4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af12dedae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f12dedae4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f12dedae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f12dedae4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f12dedae4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f12dedae4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f12dedae4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ee1892909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ee1892909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f12dedae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f12dedae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 Programação Estruturada 2020.3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0" y="3049450"/>
            <a:ext cx="5783400" cy="12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Murilo Fávero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Bruno Faião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Gustavo Lucas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6700" y="1420574"/>
            <a:ext cx="5616600" cy="304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 txBox="1"/>
          <p:nvPr/>
        </p:nvSpPr>
        <p:spPr>
          <a:xfrm>
            <a:off x="1224050" y="284150"/>
            <a:ext cx="6819600" cy="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CÓDIGO DE GERAÇÃO DA </a:t>
            </a:r>
            <a:r>
              <a:rPr lang="pt-BR" sz="25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ÁRVORE</a:t>
            </a:r>
            <a:endParaRPr sz="25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3"/>
          <p:cNvPicPr preferRelativeResize="0"/>
          <p:nvPr/>
        </p:nvPicPr>
        <p:blipFill rotWithShape="1">
          <a:blip r:embed="rId3">
            <a:alphaModFix/>
          </a:blip>
          <a:srcRect b="-2192" l="-2192" r="-2192" t="-2192"/>
          <a:stretch/>
        </p:blipFill>
        <p:spPr>
          <a:xfrm>
            <a:off x="374375" y="1149475"/>
            <a:ext cx="8468001" cy="3493726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3"/>
          <p:cNvSpPr txBox="1"/>
          <p:nvPr/>
        </p:nvSpPr>
        <p:spPr>
          <a:xfrm>
            <a:off x="276450" y="247350"/>
            <a:ext cx="84972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ÁRVORE DE DECISÃO </a:t>
            </a:r>
            <a:endParaRPr sz="23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/>
        </p:nvSpPr>
        <p:spPr>
          <a:xfrm>
            <a:off x="4209575" y="1338150"/>
            <a:ext cx="4432500" cy="17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ARQUIVO CSV USADO NO PROJETO DO CHATBOT</a:t>
            </a:r>
            <a:endParaRPr sz="29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39" name="Google Shape;139;p24"/>
          <p:cNvSpPr txBox="1"/>
          <p:nvPr/>
        </p:nvSpPr>
        <p:spPr>
          <a:xfrm>
            <a:off x="1763300" y="4592950"/>
            <a:ext cx="19236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...</a:t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750" y="520800"/>
            <a:ext cx="2824946" cy="428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494968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5"/>
          <p:cNvSpPr txBox="1"/>
          <p:nvPr/>
        </p:nvSpPr>
        <p:spPr>
          <a:xfrm>
            <a:off x="4647375" y="1535075"/>
            <a:ext cx="4494900" cy="25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3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CÓDIGO DO CHATBOT</a:t>
            </a:r>
            <a:endParaRPr sz="43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Colunas Escolhidas: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BATHROOMS = NÚMERO DE BANHEIROS;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Colunas Escolhidas: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BATHROOMS = NÚMERO DE BANHEIROS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SQFT_LIVING = TAMANHO DA SALA DE ESTAR*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181200" y="4425650"/>
            <a:ext cx="39516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*MEDIDA EM PÉ QUADRADO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Colunas Escolhidas: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BATHROOMS = NÚMERO DE BANHEIROS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SQFT_LIVING = TAMANHO DA SALA DE ESTAR*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CONDITION = CONDIÇÃO DO IMÓVEL**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181200" y="4425650"/>
            <a:ext cx="39516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*MEDIDA EM PÉ QUADRADO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** VALORES DE 1 A 5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Colunas Escolhidas: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BATHROOMS = NÚMERO DE BANHEIROS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SQFT_LIVING = TAMANHO DA SALA DE ESTAR*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CONDITION = CONDIÇÃO DO IMÓVEL**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GRADE = CLASSIFICAÇÃO DA QUALIDADE DA CONSTRUÇÃO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/>
        </p:nvSpPr>
        <p:spPr>
          <a:xfrm>
            <a:off x="181200" y="4425650"/>
            <a:ext cx="39516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*MEDIDA EM PÉ QUADRADO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** VALORES DE 1 A 5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Colunas Escolhidas: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BATHROOMS = NÚMERO DE BANHEIROS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SQFT_LIVING = TAMANHO DA SALA DE ESTAR*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CONDITION = CONDIÇÃO DO IMÓVEL**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GRADE = CLASSIFICAÇÃO DA QUALIDADE DA CONSTRUÇÃO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SQFT_ABOVE = MEDIDA DA CASA ACIMA DO SOLO*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/>
        </p:nvSpPr>
        <p:spPr>
          <a:xfrm>
            <a:off x="181200" y="4425650"/>
            <a:ext cx="39516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*MEDIDA EM PÉ QUADRADO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** VALORES DE 1 A 5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Colunas Escolhidas: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BATHROOMS = NÚMERO DE BANHEIROS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SQFT_LIVING = TAMANHO DA SALA DE ESTAR*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CONDITION = CONDIÇÃO DO IMÓVEL**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GRADE = CLASSIFICAÇÃO DA QUALIDADE DA CONSTRUÇÃO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SQFT_ABOVE = MEDIDA DA CASA ACIMA DO SOLO*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FLOORS = NÚMERO DE ANDARES DA CASA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 txBox="1"/>
          <p:nvPr/>
        </p:nvSpPr>
        <p:spPr>
          <a:xfrm>
            <a:off x="181200" y="4425650"/>
            <a:ext cx="39516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*MEDIDA EM PÉ QUADRADO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** VALORES DE 1 A 5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Colunas Escolhidas: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87900" y="1621625"/>
            <a:ext cx="43443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BATHROOMS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SQFT_LIVING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CONDITION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GRADE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SQFT_ABOVE = MEDIDA DA CASA ACIMA DO SOLO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FLOORS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9225" y="415325"/>
            <a:ext cx="2554150" cy="440222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/>
        </p:nvSpPr>
        <p:spPr>
          <a:xfrm>
            <a:off x="6345200" y="4568725"/>
            <a:ext cx="473700" cy="7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...</a:t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5100" y="415325"/>
            <a:ext cx="2554150" cy="440222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/>
          <p:nvPr/>
        </p:nvSpPr>
        <p:spPr>
          <a:xfrm>
            <a:off x="3841250" y="822075"/>
            <a:ext cx="4758000" cy="10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DADOS NORMALIZADOS</a:t>
            </a:r>
            <a:endParaRPr sz="2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20" name="Google Shape;120;p21"/>
          <p:cNvSpPr txBox="1"/>
          <p:nvPr/>
        </p:nvSpPr>
        <p:spPr>
          <a:xfrm>
            <a:off x="4190450" y="1644175"/>
            <a:ext cx="4110300" cy="23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1 = ABAIXO DA MÉDIA*</a:t>
            </a:r>
            <a:endParaRPr sz="20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2 = NA MÉDIA*</a:t>
            </a:r>
            <a:endParaRPr sz="20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3 = ACIMA DA MÉDIA*</a:t>
            </a:r>
            <a:endParaRPr sz="20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21" name="Google Shape;121;p21"/>
          <p:cNvSpPr txBox="1"/>
          <p:nvPr/>
        </p:nvSpPr>
        <p:spPr>
          <a:xfrm>
            <a:off x="3601175" y="4468425"/>
            <a:ext cx="48816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*MÉDIA ARITMÉTICA SIMPLES DA COLUNA</a:t>
            </a:r>
            <a:endParaRPr sz="12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