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00" r:id="rId3"/>
    <p:sldId id="291" r:id="rId4"/>
    <p:sldId id="297" r:id="rId5"/>
    <p:sldId id="317" r:id="rId6"/>
    <p:sldId id="310" r:id="rId7"/>
    <p:sldId id="311" r:id="rId8"/>
    <p:sldId id="316" r:id="rId9"/>
    <p:sldId id="258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75E"/>
    <a:srgbClr val="006C64"/>
    <a:srgbClr val="FFD500"/>
    <a:srgbClr val="4BA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02"/>
    <p:restoredTop sz="70536"/>
  </p:normalViewPr>
  <p:slideViewPr>
    <p:cSldViewPr>
      <p:cViewPr varScale="1">
        <p:scale>
          <a:sx n="80" d="100"/>
          <a:sy n="80" d="100"/>
        </p:scale>
        <p:origin x="75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</a:t>
            </a:r>
            <a:r>
              <a:rPr lang="ko-KR" altLang="en-US" dirty="0"/>
              <a:t> 저희는 노인을 위한 나라는 있다라는 프로젝트를 주제로 </a:t>
            </a:r>
            <a:r>
              <a:rPr lang="en-US" altLang="ko-KR" dirty="0"/>
              <a:t>VR</a:t>
            </a:r>
            <a:r>
              <a:rPr lang="ko-KR" altLang="en-US" dirty="0"/>
              <a:t>콘텐츠를 개발한 알파 </a:t>
            </a:r>
            <a:r>
              <a:rPr lang="en-US" altLang="ko-KR" dirty="0"/>
              <a:t>VR</a:t>
            </a:r>
            <a:r>
              <a:rPr lang="ko-KR" altLang="en-US" dirty="0"/>
              <a:t>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33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------</a:t>
            </a:r>
            <a:r>
              <a:rPr lang="ko-KR" altLang="en-US" sz="1200" dirty="0"/>
              <a:t>뺴기</a:t>
            </a:r>
            <a:r>
              <a:rPr lang="en-US" altLang="ko-KR" sz="1200" dirty="0"/>
              <a:t>_----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3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반면 이에 적응하지 못하는 디지털 소외 계층이 발생하고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저희는 이들 중에서 특히 증가하는 노인 계층에 주목했습니다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1.</a:t>
            </a:r>
            <a:r>
              <a:rPr lang="ko-KR" altLang="en-US" sz="1200" dirty="0"/>
              <a:t>우울증 현주소 </a:t>
            </a:r>
            <a:r>
              <a:rPr lang="en-US" altLang="ko-KR" sz="1200" dirty="0"/>
              <a:t>+</a:t>
            </a:r>
            <a:r>
              <a:rPr lang="ko-KR" altLang="en-US" sz="1200" baseline="0" dirty="0"/>
              <a:t> </a:t>
            </a:r>
            <a:r>
              <a:rPr lang="ko-KR" altLang="en-US" sz="1200" dirty="0"/>
              <a:t>자살율 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/>
              <a:t>-</a:t>
            </a:r>
            <a:r>
              <a:rPr lang="ko-KR" altLang="en-US" sz="1200" baseline="0" dirty="0"/>
              <a:t> 사진</a:t>
            </a:r>
            <a:r>
              <a:rPr lang="en-US" altLang="ko-KR" sz="1200" baseline="0" dirty="0"/>
              <a:t>,</a:t>
            </a:r>
            <a:r>
              <a:rPr lang="ko-KR" altLang="en-US" sz="1200" baseline="0" dirty="0"/>
              <a:t> 도표</a:t>
            </a:r>
            <a:r>
              <a:rPr lang="en-US" altLang="ko-KR" sz="1200" baseline="0" dirty="0"/>
              <a:t>,</a:t>
            </a:r>
            <a:r>
              <a:rPr lang="ko-KR" altLang="en-US" sz="1200" baseline="0" dirty="0"/>
              <a:t> 출처</a:t>
            </a:r>
            <a:endParaRPr lang="en-US" altLang="ko-KR" sz="1200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0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저희는 이러한 디지털 약자들의 불편함을 덜어주고자 이 프로젝트를 기획하였습니다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2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저희는 음성을 통한 도움말과 실제 환경과 유사한 가상 환경을 제공함으로써 사용자가 </a:t>
            </a:r>
            <a:r>
              <a:rPr lang="ko-KR" altLang="en-US" dirty="0" err="1"/>
              <a:t>몰입감을</a:t>
            </a:r>
            <a:r>
              <a:rPr lang="ko-KR" altLang="en-US" dirty="0"/>
              <a:t> 느끼며 </a:t>
            </a:r>
            <a:r>
              <a:rPr lang="ko-KR" altLang="en-US" dirty="0" err="1"/>
              <a:t>키오스크</a:t>
            </a:r>
            <a:r>
              <a:rPr lang="ko-KR" altLang="en-US" dirty="0"/>
              <a:t> 사용 방법을 체득할 수 있게 </a:t>
            </a:r>
            <a:r>
              <a:rPr lang="ko-KR" altLang="en-US" dirty="0" err="1"/>
              <a:t>하였습요약된다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저희는 음성을 통한 도움말과 실제 환경과 유사한 가상 환경을 제공함으로써 사용자가 </a:t>
            </a:r>
            <a:r>
              <a:rPr lang="ko-KR" altLang="en-US" dirty="0" err="1"/>
              <a:t>몰입감을</a:t>
            </a:r>
            <a:r>
              <a:rPr lang="ko-KR" altLang="en-US" dirty="0"/>
              <a:t> 느끼며 </a:t>
            </a:r>
            <a:r>
              <a:rPr lang="ko-KR" altLang="en-US" dirty="0" err="1"/>
              <a:t>키오스크</a:t>
            </a:r>
            <a:r>
              <a:rPr lang="ko-KR" altLang="en-US" dirty="0"/>
              <a:t> 사용 방법을 체득할 수 있게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6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서울시 하수관 유지보수 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1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서울시 하수관 유지보수 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1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저희는 노인의 입장에서 겪는 </a:t>
            </a:r>
            <a:r>
              <a:rPr lang="ko-KR" altLang="en-US" sz="1200" dirty="0" err="1"/>
              <a:t>키오스크의</a:t>
            </a:r>
            <a:r>
              <a:rPr lang="ko-KR" altLang="en-US" sz="1200" dirty="0"/>
              <a:t> 문제점에 주목하여</a:t>
            </a:r>
            <a:r>
              <a:rPr lang="en-US" altLang="ko-KR" sz="1200" dirty="0"/>
              <a:t>,</a:t>
            </a:r>
            <a:r>
              <a:rPr lang="ko-KR" altLang="en-US" sz="1200" dirty="0"/>
              <a:t> 돋보기 기능과 음성 안내 기능을 추가로 구현하였습니다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먼저 왼쪽 컨트롤러에 돋보기 기능을 만들어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사용자가 가리키는 위치를 확대해서 볼 수 있도록 하였습니다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실제 </a:t>
            </a:r>
            <a:r>
              <a:rPr lang="ko-KR" altLang="en-US" sz="1200" dirty="0" err="1"/>
              <a:t>키오스크</a:t>
            </a:r>
            <a:r>
              <a:rPr lang="ko-KR" altLang="en-US" sz="1200" dirty="0"/>
              <a:t> 화면이 잘 보이지 않는 노인들에게 도움을 주고자 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tcoc.run.goorm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628" y="2757266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AI </a:t>
            </a:r>
            <a:r>
              <a:rPr lang="ko-KR" altLang="en-US" sz="4400" spc="-150" dirty="0" err="1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하수관로</a:t>
            </a:r>
            <a:endParaRPr lang="ko-KR" altLang="en-US" sz="4400" b="1" spc="-15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636" y="5373216"/>
            <a:ext cx="655272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모두의디텍터</a:t>
            </a:r>
            <a:endParaRPr lang="en-US" altLang="ko-KR" sz="16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송장영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 </a:t>
            </a:r>
            <a:r>
              <a:rPr lang="en-US" altLang="ko-KR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|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 고재영</a:t>
            </a:r>
            <a:r>
              <a:rPr lang="en-US" altLang="ko-KR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| 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</a:t>
            </a:r>
            <a:r>
              <a:rPr lang="ko-KR" altLang="en-US" sz="1600" dirty="0" err="1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변유철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276873"/>
            <a:ext cx="52565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ICT COC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5800" y="3699323"/>
            <a:ext cx="36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HELLO </a:t>
            </a:r>
            <a:r>
              <a:rPr lang="en-US" altLang="ko-KR" sz="2500" b="1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AI</a:t>
            </a:r>
            <a:r>
              <a:rPr lang="en-US" altLang="ko-KR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HA SU GUAN RO</a:t>
            </a:r>
            <a:endParaRPr lang="ko-KR" altLang="en-US" dirty="0">
              <a:solidFill>
                <a:schemeClr val="bg1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119422A-4EB9-5D40-B668-C197A278199C}"/>
              </a:ext>
            </a:extLst>
          </p:cNvPr>
          <p:cNvCxnSpPr/>
          <p:nvPr/>
        </p:nvCxnSpPr>
        <p:spPr>
          <a:xfrm>
            <a:off x="3575720" y="3645024"/>
            <a:ext cx="52565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Q &amp; A</a:t>
            </a:r>
            <a:endParaRPr lang="ko-KR" altLang="en-US" sz="54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3852" y="393835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감사합니다 </a:t>
            </a:r>
            <a:r>
              <a:rPr lang="en-US" altLang="ko-KR" sz="28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sym typeface="Wingdings" pitchFamily="2" charset="2"/>
              </a:rPr>
              <a:t></a:t>
            </a:r>
            <a:endParaRPr lang="ko-KR" altLang="en-US" sz="280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BFF6CD8-F7FE-9B47-85CD-87F85333A011}"/>
              </a:ext>
            </a:extLst>
          </p:cNvPr>
          <p:cNvCxnSpPr>
            <a:cxnSpLocks/>
          </p:cNvCxnSpPr>
          <p:nvPr/>
        </p:nvCxnSpPr>
        <p:spPr>
          <a:xfrm>
            <a:off x="5447928" y="3645024"/>
            <a:ext cx="13681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4968" y="282694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00</a:t>
            </a:r>
            <a:endParaRPr lang="ko-KR" altLang="en-US" sz="24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40466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팀원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65F90-9427-2746-B12F-4C4FE3AE341C}"/>
              </a:ext>
            </a:extLst>
          </p:cNvPr>
          <p:cNvSpPr txBox="1"/>
          <p:nvPr/>
        </p:nvSpPr>
        <p:spPr>
          <a:xfrm>
            <a:off x="2486797" y="4239480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송 장 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C8A74-589D-4A4B-ABBF-D034C10ACDA1}"/>
              </a:ext>
            </a:extLst>
          </p:cNvPr>
          <p:cNvSpPr txBox="1"/>
          <p:nvPr/>
        </p:nvSpPr>
        <p:spPr>
          <a:xfrm>
            <a:off x="8723225" y="4262483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변 유 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99E9EC-D3D7-3340-8CD1-53694858CF0A}"/>
              </a:ext>
            </a:extLst>
          </p:cNvPr>
          <p:cNvSpPr/>
          <p:nvPr/>
        </p:nvSpPr>
        <p:spPr>
          <a:xfrm>
            <a:off x="2367105" y="2690058"/>
            <a:ext cx="1391515" cy="13915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1" name="그래픽 20" descr="남자 프로필">
            <a:extLst>
              <a:ext uri="{FF2B5EF4-FFF2-40B4-BE49-F238E27FC236}">
                <a16:creationId xmlns:a16="http://schemas.microsoft.com/office/drawing/2014/main" id="{8CF3E32F-787B-B542-8A55-D6F32705F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5661" y="2928614"/>
            <a:ext cx="914400" cy="9144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37D6135-CD04-3846-90D8-195CE3BB6624}"/>
              </a:ext>
            </a:extLst>
          </p:cNvPr>
          <p:cNvSpPr/>
          <p:nvPr/>
        </p:nvSpPr>
        <p:spPr>
          <a:xfrm>
            <a:off x="8603529" y="2718804"/>
            <a:ext cx="1391515" cy="13915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728B0C-FF6B-6D49-9111-C301AD028D60}"/>
              </a:ext>
            </a:extLst>
          </p:cNvPr>
          <p:cNvSpPr/>
          <p:nvPr/>
        </p:nvSpPr>
        <p:spPr>
          <a:xfrm>
            <a:off x="10013301" y="6381348"/>
            <a:ext cx="185296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999E9EC-D3D7-3340-8CD1-53694858CF0A}"/>
              </a:ext>
            </a:extLst>
          </p:cNvPr>
          <p:cNvSpPr/>
          <p:nvPr/>
        </p:nvSpPr>
        <p:spPr>
          <a:xfrm>
            <a:off x="5486840" y="2714065"/>
            <a:ext cx="1391515" cy="13915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31" name="그래픽 34" descr="남자 프로필">
            <a:extLst>
              <a:ext uri="{FF2B5EF4-FFF2-40B4-BE49-F238E27FC236}">
                <a16:creationId xmlns:a16="http://schemas.microsoft.com/office/drawing/2014/main" id="{13AF5B2C-36BB-D14C-A83E-BFEE70FCE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4270" y="2934414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2B65F90-9427-2746-B12F-4C4FE3AE341C}"/>
              </a:ext>
            </a:extLst>
          </p:cNvPr>
          <p:cNvSpPr txBox="1"/>
          <p:nvPr/>
        </p:nvSpPr>
        <p:spPr>
          <a:xfrm>
            <a:off x="5606532" y="4288811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고 재 영</a:t>
            </a:r>
          </a:p>
        </p:txBody>
      </p:sp>
      <p:pic>
        <p:nvPicPr>
          <p:cNvPr id="37" name="그래픽 36" descr="남자 프로필">
            <a:extLst>
              <a:ext uri="{FF2B5EF4-FFF2-40B4-BE49-F238E27FC236}">
                <a16:creationId xmlns:a16="http://schemas.microsoft.com/office/drawing/2014/main" id="{A3902E6B-3494-5D43-861F-65702903A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2086" y="29286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6302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B920E-4186-EC49-82FE-42E3F8365DBD}"/>
              </a:ext>
            </a:extLst>
          </p:cNvPr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Motivation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256ABA-0D1C-8741-912C-A6D5E9DA7A75}"/>
              </a:ext>
            </a:extLst>
          </p:cNvPr>
          <p:cNvSpPr/>
          <p:nvPr/>
        </p:nvSpPr>
        <p:spPr>
          <a:xfrm>
            <a:off x="10013301" y="6381348"/>
            <a:ext cx="185296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8CC0240-7731-EB48-88B9-6A881188149C}"/>
              </a:ext>
            </a:extLst>
          </p:cNvPr>
          <p:cNvSpPr/>
          <p:nvPr/>
        </p:nvSpPr>
        <p:spPr>
          <a:xfrm>
            <a:off x="254968" y="282694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물, 대형, 눈이(가) 표시된 사진&#10;&#10;자동 생성된 설명">
            <a:extLst>
              <a:ext uri="{FF2B5EF4-FFF2-40B4-BE49-F238E27FC236}">
                <a16:creationId xmlns:a16="http://schemas.microsoft.com/office/drawing/2014/main" id="{22184214-2F7C-2349-820B-CE3F6D009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34" y="1851694"/>
            <a:ext cx="5128356" cy="34064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65809F-EDDE-5D4E-BAFD-284D3A42720A}"/>
              </a:ext>
            </a:extLst>
          </p:cNvPr>
          <p:cNvSpPr txBox="1"/>
          <p:nvPr/>
        </p:nvSpPr>
        <p:spPr>
          <a:xfrm>
            <a:off x="335360" y="40466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개발 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C1F1A-1019-FD48-B941-FAEF27039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5157">
            <a:off x="2912877" y="1785479"/>
            <a:ext cx="7531100" cy="63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954E47-33E5-D24D-AC3B-07A97242B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351218"/>
            <a:ext cx="7086600" cy="676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176E0F-5A05-D540-A52A-3F456A387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70">
            <a:off x="3488101" y="5698975"/>
            <a:ext cx="5134108" cy="35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B2AC148-EC49-764D-81D7-04EA895CB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8187">
            <a:off x="3571556" y="5404717"/>
            <a:ext cx="3949036" cy="29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090B2B-4C63-864F-A7EE-BA4FE4A6C07F}"/>
              </a:ext>
            </a:extLst>
          </p:cNvPr>
          <p:cNvSpPr/>
          <p:nvPr/>
        </p:nvSpPr>
        <p:spPr>
          <a:xfrm>
            <a:off x="0" y="3783827"/>
            <a:ext cx="12192000" cy="65278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F2EAC2-CA43-6742-B050-9ADA9D4E4F1F}"/>
              </a:ext>
            </a:extLst>
          </p:cNvPr>
          <p:cNvSpPr txBox="1"/>
          <p:nvPr/>
        </p:nvSpPr>
        <p:spPr>
          <a:xfrm>
            <a:off x="3472478" y="3857755"/>
            <a:ext cx="52878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끊임없는 </a:t>
            </a:r>
            <a:r>
              <a:rPr lang="ko-KR" altLang="en-US" b="1" spc="-150" dirty="0" err="1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lang="ko-KR" altLang="en-US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결함 문제</a:t>
            </a:r>
            <a:r>
              <a:rPr lang="en-US" altLang="ko-KR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해결 방안은 결국 </a:t>
            </a:r>
            <a:r>
              <a:rPr lang="en-US" altLang="ko-KR" sz="2500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AI</a:t>
            </a:r>
            <a:r>
              <a:rPr lang="ko-KR" altLang="en-US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뿐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C7A3927-3E8D-6048-8AB2-4868E96B56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4818685"/>
            <a:ext cx="9842500" cy="63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350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2C1FE8-6E4B-2F41-85C9-1E268CF03638}"/>
              </a:ext>
            </a:extLst>
          </p:cNvPr>
          <p:cNvSpPr/>
          <p:nvPr/>
        </p:nvSpPr>
        <p:spPr>
          <a:xfrm>
            <a:off x="4681992" y="3916288"/>
            <a:ext cx="2854169" cy="366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AI</a:t>
            </a:r>
            <a:r>
              <a:rPr kumimoji="1" lang="ko-KR" altLang="en-US" dirty="0"/>
              <a:t> 하수관 필수 </a:t>
            </a:r>
            <a:r>
              <a:rPr kumimoji="1" lang="en-US" altLang="ko-KR" dirty="0"/>
              <a:t>3</a:t>
            </a:r>
            <a:r>
              <a:rPr kumimoji="1" lang="ko-KR" altLang="en-US" dirty="0"/>
              <a:t>박자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삼각형 49">
            <a:extLst>
              <a:ext uri="{FF2B5EF4-FFF2-40B4-BE49-F238E27FC236}">
                <a16:creationId xmlns:a16="http://schemas.microsoft.com/office/drawing/2014/main" id="{02966EA3-099F-854D-BB36-A47512ADE3A3}"/>
              </a:ext>
            </a:extLst>
          </p:cNvPr>
          <p:cNvSpPr/>
          <p:nvPr/>
        </p:nvSpPr>
        <p:spPr>
          <a:xfrm>
            <a:off x="3719736" y="1916832"/>
            <a:ext cx="4752528" cy="2736304"/>
          </a:xfrm>
          <a:prstGeom prst="triangle">
            <a:avLst>
              <a:gd name="adj" fmla="val 49753"/>
            </a:avLst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1313" y="271682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콘텐츠  특징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C447B9-CEDA-7C4B-A416-E24DA10CF9F0}"/>
              </a:ext>
            </a:extLst>
          </p:cNvPr>
          <p:cNvSpPr/>
          <p:nvPr/>
        </p:nvSpPr>
        <p:spPr>
          <a:xfrm>
            <a:off x="5411804" y="1268760"/>
            <a:ext cx="1368392" cy="13683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EC4FF1F-8718-4B40-83DA-49B48C4D922A}"/>
              </a:ext>
            </a:extLst>
          </p:cNvPr>
          <p:cNvSpPr/>
          <p:nvPr/>
        </p:nvSpPr>
        <p:spPr>
          <a:xfrm>
            <a:off x="3003439" y="4148840"/>
            <a:ext cx="1368392" cy="13683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0CB853-8956-CC4C-A130-58F93848A9AF}"/>
              </a:ext>
            </a:extLst>
          </p:cNvPr>
          <p:cNvSpPr/>
          <p:nvPr/>
        </p:nvSpPr>
        <p:spPr>
          <a:xfrm>
            <a:off x="7820169" y="4148840"/>
            <a:ext cx="1368392" cy="13683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9C06-4D69-AF4D-88A5-A625E3544C01}"/>
              </a:ext>
            </a:extLst>
          </p:cNvPr>
          <p:cNvSpPr txBox="1"/>
          <p:nvPr/>
        </p:nvSpPr>
        <p:spPr>
          <a:xfrm>
            <a:off x="4440570" y="2971992"/>
            <a:ext cx="331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87%</a:t>
            </a:r>
            <a:r>
              <a:rPr lang="ko-KR" altLang="en-US" sz="1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이상 </a:t>
            </a:r>
            <a:endParaRPr lang="en-US" altLang="ko-KR" sz="14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  <a:p>
            <a:pPr algn="ctr"/>
            <a:r>
              <a:rPr lang="en-US" altLang="ko-KR" sz="1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CCTV</a:t>
            </a:r>
            <a:r>
              <a:rPr lang="ko-KR" altLang="en-US" sz="1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로봇 영상 활용</a:t>
            </a:r>
            <a:endParaRPr lang="en-US" altLang="ko-KR" sz="14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2986F-454E-A445-894B-64D3B781BBB2}"/>
              </a:ext>
            </a:extLst>
          </p:cNvPr>
          <p:cNvSpPr txBox="1"/>
          <p:nvPr/>
        </p:nvSpPr>
        <p:spPr>
          <a:xfrm>
            <a:off x="2032205" y="5930116"/>
            <a:ext cx="331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단일 결함 이미지 </a:t>
            </a:r>
            <a:endParaRPr lang="en-US" altLang="ko-KR" sz="14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반복 작업의 어려움</a:t>
            </a:r>
            <a:endParaRPr lang="en-US" altLang="ko-KR" sz="14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17CB1B-1163-4B44-ABFA-1CF549854C62}"/>
              </a:ext>
            </a:extLst>
          </p:cNvPr>
          <p:cNvSpPr txBox="1"/>
          <p:nvPr/>
        </p:nvSpPr>
        <p:spPr>
          <a:xfrm>
            <a:off x="6673572" y="5899643"/>
            <a:ext cx="367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결함 이미지의 </a:t>
            </a:r>
            <a:endParaRPr lang="en-US" altLang="ko-KR" sz="14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5E49C4-1926-C941-8BA3-401A5E107B86}"/>
              </a:ext>
            </a:extLst>
          </p:cNvPr>
          <p:cNvSpPr txBox="1"/>
          <p:nvPr/>
        </p:nvSpPr>
        <p:spPr>
          <a:xfrm>
            <a:off x="5447928" y="26369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프레임 추출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56E3F-AB9A-E640-950F-93C2F5E64D64}"/>
              </a:ext>
            </a:extLst>
          </p:cNvPr>
          <p:cNvSpPr txBox="1"/>
          <p:nvPr/>
        </p:nvSpPr>
        <p:spPr>
          <a:xfrm>
            <a:off x="2894029" y="5542456"/>
            <a:ext cx="16514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 군집화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13502-D036-234E-A5BB-6CC481B48BCA}"/>
              </a:ext>
            </a:extLst>
          </p:cNvPr>
          <p:cNvSpPr txBox="1"/>
          <p:nvPr/>
        </p:nvSpPr>
        <p:spPr>
          <a:xfrm>
            <a:off x="7909490" y="55172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결함 추출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BE7F6D-7093-DB41-8B3F-7961354CFE26}"/>
              </a:ext>
            </a:extLst>
          </p:cNvPr>
          <p:cNvSpPr txBox="1"/>
          <p:nvPr/>
        </p:nvSpPr>
        <p:spPr>
          <a:xfrm>
            <a:off x="4708142" y="3916288"/>
            <a:ext cx="1847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endParaRPr lang="ko-KR" altLang="en-US" b="1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6A9A3B-DD0B-B24C-86E0-30034F97306E}"/>
              </a:ext>
            </a:extLst>
          </p:cNvPr>
          <p:cNvSpPr/>
          <p:nvPr/>
        </p:nvSpPr>
        <p:spPr>
          <a:xfrm>
            <a:off x="10013301" y="6381348"/>
            <a:ext cx="185296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BB27B6-D1ED-A547-BD0A-F7BFF9279F24}"/>
              </a:ext>
            </a:extLst>
          </p:cNvPr>
          <p:cNvSpPr/>
          <p:nvPr/>
        </p:nvSpPr>
        <p:spPr>
          <a:xfrm>
            <a:off x="254968" y="282694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74E0C-3F82-9E4E-8A45-B38AD16D04BF}"/>
              </a:ext>
            </a:extLst>
          </p:cNvPr>
          <p:cNvSpPr txBox="1"/>
          <p:nvPr/>
        </p:nvSpPr>
        <p:spPr>
          <a:xfrm>
            <a:off x="335360" y="40466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모델 소개</a:t>
            </a:r>
          </a:p>
        </p:txBody>
      </p:sp>
      <p:pic>
        <p:nvPicPr>
          <p:cNvPr id="10" name="그림 9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D981EEE7-9FB2-804E-B2E9-AC47A7D42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99" y="4411265"/>
            <a:ext cx="843542" cy="843542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pic>
        <p:nvPicPr>
          <p:cNvPr id="14" name="그림 13" descr="검은색, 남자, 하얀색, 비행이(가) 표시된 사진&#10;&#10;자동 생성된 설명">
            <a:extLst>
              <a:ext uri="{FF2B5EF4-FFF2-40B4-BE49-F238E27FC236}">
                <a16:creationId xmlns:a16="http://schemas.microsoft.com/office/drawing/2014/main" id="{EB7C813E-3231-C440-B53C-690392886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45" y="1474229"/>
            <a:ext cx="644500" cy="644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2905C9-1861-F940-A732-9D2B439BE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791394"/>
            <a:ext cx="870838" cy="870838"/>
          </a:xfrm>
          <a:prstGeom prst="rect">
            <a:avLst/>
          </a:prstGeom>
        </p:spPr>
      </p:pic>
      <p:pic>
        <p:nvPicPr>
          <p:cNvPr id="19" name="그림 18" descr="검은색, 하얀색, 사진, 앉아있는이(가) 표시된 사진&#10;&#10;자동 생성된 설명">
            <a:extLst>
              <a:ext uri="{FF2B5EF4-FFF2-40B4-BE49-F238E27FC236}">
                <a16:creationId xmlns:a16="http://schemas.microsoft.com/office/drawing/2014/main" id="{112E5D5F-8C69-F248-91A1-0412532BF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164" y="4375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3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24D7E5E-E4BA-0B4D-92FE-65627B8E17BE}"/>
              </a:ext>
            </a:extLst>
          </p:cNvPr>
          <p:cNvSpPr/>
          <p:nvPr/>
        </p:nvSpPr>
        <p:spPr>
          <a:xfrm>
            <a:off x="6240016" y="3516203"/>
            <a:ext cx="4752528" cy="1645552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기존 </a:t>
            </a:r>
            <a:r>
              <a:rPr lang="ko-KR" altLang="en-US" spc="-150" dirty="0" err="1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하수로관</a:t>
            </a:r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영상 이미지 스틸 작업을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프레임 추출 알고리즘을 통해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더 간결한 절차로 변화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kumimoji="1"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002F765-76DD-D44D-AC73-7B3838EB52E5}"/>
              </a:ext>
            </a:extLst>
          </p:cNvPr>
          <p:cNvSpPr/>
          <p:nvPr/>
        </p:nvSpPr>
        <p:spPr>
          <a:xfrm>
            <a:off x="6240016" y="1495416"/>
            <a:ext cx="4752528" cy="1645552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필요한 이미지 데이터를 추출하기 위해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영상 속 프레임 추출 모델을 사용하여 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이미지를 추출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삼각형 49">
            <a:extLst>
              <a:ext uri="{FF2B5EF4-FFF2-40B4-BE49-F238E27FC236}">
                <a16:creationId xmlns:a16="http://schemas.microsoft.com/office/drawing/2014/main" id="{02966EA3-099F-854D-BB36-A47512ADE3A3}"/>
              </a:ext>
            </a:extLst>
          </p:cNvPr>
          <p:cNvSpPr/>
          <p:nvPr/>
        </p:nvSpPr>
        <p:spPr>
          <a:xfrm>
            <a:off x="1550041" y="2060848"/>
            <a:ext cx="3345530" cy="2736304"/>
          </a:xfrm>
          <a:prstGeom prst="triangle">
            <a:avLst>
              <a:gd name="adj" fmla="val 49753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1313" y="271682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콘텐츠  특징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C447B9-CEDA-7C4B-A416-E24DA10CF9F0}"/>
              </a:ext>
            </a:extLst>
          </p:cNvPr>
          <p:cNvSpPr/>
          <p:nvPr/>
        </p:nvSpPr>
        <p:spPr>
          <a:xfrm>
            <a:off x="2562208" y="1461951"/>
            <a:ext cx="1321196" cy="13025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EC4FF1F-8718-4B40-83DA-49B48C4D922A}"/>
              </a:ext>
            </a:extLst>
          </p:cNvPr>
          <p:cNvSpPr/>
          <p:nvPr/>
        </p:nvSpPr>
        <p:spPr>
          <a:xfrm>
            <a:off x="1087906" y="4151934"/>
            <a:ext cx="1210650" cy="121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0CB853-8956-CC4C-A130-58F93848A9AF}"/>
              </a:ext>
            </a:extLst>
          </p:cNvPr>
          <p:cNvSpPr/>
          <p:nvPr/>
        </p:nvSpPr>
        <p:spPr>
          <a:xfrm>
            <a:off x="4117540" y="4191827"/>
            <a:ext cx="1210650" cy="121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5E49C4-1926-C941-8BA3-401A5E107B86}"/>
              </a:ext>
            </a:extLst>
          </p:cNvPr>
          <p:cNvSpPr txBox="1"/>
          <p:nvPr/>
        </p:nvSpPr>
        <p:spPr>
          <a:xfrm>
            <a:off x="2036265" y="896644"/>
            <a:ext cx="232929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프레임 추출</a:t>
            </a:r>
            <a:endParaRPr kumimoji="1" lang="en-US" altLang="ko-KR" sz="20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Python algorithm</a:t>
            </a:r>
            <a:endParaRPr kumimoji="1" lang="ko-KR" altLang="en-US" sz="20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56E3F-AB9A-E640-950F-93C2F5E64D64}"/>
              </a:ext>
            </a:extLst>
          </p:cNvPr>
          <p:cNvSpPr txBox="1"/>
          <p:nvPr/>
        </p:nvSpPr>
        <p:spPr>
          <a:xfrm>
            <a:off x="880536" y="55592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 군집화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13502-D036-234E-A5BB-6CC481B48BCA}"/>
              </a:ext>
            </a:extLst>
          </p:cNvPr>
          <p:cNvSpPr txBox="1"/>
          <p:nvPr/>
        </p:nvSpPr>
        <p:spPr>
          <a:xfrm>
            <a:off x="4138441" y="55592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결함 추출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6A9A3B-DD0B-B24C-86E0-30034F97306E}"/>
              </a:ext>
            </a:extLst>
          </p:cNvPr>
          <p:cNvSpPr/>
          <p:nvPr/>
        </p:nvSpPr>
        <p:spPr>
          <a:xfrm>
            <a:off x="10013301" y="6381348"/>
            <a:ext cx="1852962" cy="276999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BB27B6-D1ED-A547-BD0A-F7BFF9279F24}"/>
              </a:ext>
            </a:extLst>
          </p:cNvPr>
          <p:cNvSpPr/>
          <p:nvPr/>
        </p:nvSpPr>
        <p:spPr>
          <a:xfrm>
            <a:off x="254968" y="282694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74E0C-3F82-9E4E-8A45-B38AD16D04BF}"/>
              </a:ext>
            </a:extLst>
          </p:cNvPr>
          <p:cNvSpPr txBox="1"/>
          <p:nvPr/>
        </p:nvSpPr>
        <p:spPr>
          <a:xfrm>
            <a:off x="335360" y="40466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모델 소개</a:t>
            </a:r>
          </a:p>
        </p:txBody>
      </p:sp>
      <p:pic>
        <p:nvPicPr>
          <p:cNvPr id="22" name="그림 21" descr="검은색, 남자, 하얀색, 비행이(가) 표시된 사진&#10;&#10;자동 생성된 설명">
            <a:extLst>
              <a:ext uri="{FF2B5EF4-FFF2-40B4-BE49-F238E27FC236}">
                <a16:creationId xmlns:a16="http://schemas.microsoft.com/office/drawing/2014/main" id="{EEF1EF42-4364-0244-9C10-60306435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1" y="1651813"/>
            <a:ext cx="644500" cy="644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F333A7B-2AFA-F94A-9F80-9138154A2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68" y="1968978"/>
            <a:ext cx="870838" cy="870838"/>
          </a:xfrm>
          <a:prstGeom prst="rect">
            <a:avLst/>
          </a:prstGeom>
        </p:spPr>
      </p:pic>
      <p:pic>
        <p:nvPicPr>
          <p:cNvPr id="30" name="그림 29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90641114-71EC-3343-943A-86F54EE54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59" y="4392656"/>
            <a:ext cx="843542" cy="843542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pic>
        <p:nvPicPr>
          <p:cNvPr id="33" name="그림 32" descr="검은색, 하얀색, 사진, 앉아있는이(가) 표시된 사진&#10;&#10;자동 생성된 설명">
            <a:extLst>
              <a:ext uri="{FF2B5EF4-FFF2-40B4-BE49-F238E27FC236}">
                <a16:creationId xmlns:a16="http://schemas.microsoft.com/office/drawing/2014/main" id="{EFE47CCB-CF0D-4748-B225-09F5C5C59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53" y="43572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6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24D7E5E-E4BA-0B4D-92FE-65627B8E17BE}"/>
              </a:ext>
            </a:extLst>
          </p:cNvPr>
          <p:cNvSpPr/>
          <p:nvPr/>
        </p:nvSpPr>
        <p:spPr>
          <a:xfrm>
            <a:off x="6240016" y="3516203"/>
            <a:ext cx="4752528" cy="1645552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흩어져있는 데이터를 결함 종류별로 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군집화 하여 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이미지 분류 작업 </a:t>
            </a:r>
            <a:r>
              <a:rPr lang="ko-KR" altLang="en-US" spc="-150" dirty="0" err="1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간결화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002F765-76DD-D44D-AC73-7B3838EB52E5}"/>
              </a:ext>
            </a:extLst>
          </p:cNvPr>
          <p:cNvSpPr/>
          <p:nvPr/>
        </p:nvSpPr>
        <p:spPr>
          <a:xfrm>
            <a:off x="6240016" y="1495416"/>
            <a:ext cx="4752528" cy="1645552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원하는 결함 종류별로 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군집화 하여 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간편한 결함 분류 작업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삼각형 49">
            <a:extLst>
              <a:ext uri="{FF2B5EF4-FFF2-40B4-BE49-F238E27FC236}">
                <a16:creationId xmlns:a16="http://schemas.microsoft.com/office/drawing/2014/main" id="{02966EA3-099F-854D-BB36-A47512ADE3A3}"/>
              </a:ext>
            </a:extLst>
          </p:cNvPr>
          <p:cNvSpPr/>
          <p:nvPr/>
        </p:nvSpPr>
        <p:spPr>
          <a:xfrm>
            <a:off x="1550041" y="2060848"/>
            <a:ext cx="3345530" cy="2736304"/>
          </a:xfrm>
          <a:prstGeom prst="triangle">
            <a:avLst>
              <a:gd name="adj" fmla="val 49753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1313" y="271682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콘텐츠  특징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C447B9-CEDA-7C4B-A416-E24DA10CF9F0}"/>
              </a:ext>
            </a:extLst>
          </p:cNvPr>
          <p:cNvSpPr/>
          <p:nvPr/>
        </p:nvSpPr>
        <p:spPr>
          <a:xfrm>
            <a:off x="2562208" y="1461951"/>
            <a:ext cx="1321196" cy="1302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EC4FF1F-8718-4B40-83DA-49B48C4D922A}"/>
              </a:ext>
            </a:extLst>
          </p:cNvPr>
          <p:cNvSpPr/>
          <p:nvPr/>
        </p:nvSpPr>
        <p:spPr>
          <a:xfrm>
            <a:off x="1087906" y="4151934"/>
            <a:ext cx="1210650" cy="12106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0CB853-8956-CC4C-A130-58F93848A9AF}"/>
              </a:ext>
            </a:extLst>
          </p:cNvPr>
          <p:cNvSpPr/>
          <p:nvPr/>
        </p:nvSpPr>
        <p:spPr>
          <a:xfrm>
            <a:off x="4117540" y="4191827"/>
            <a:ext cx="1210650" cy="121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5E49C4-1926-C941-8BA3-401A5E107B86}"/>
              </a:ext>
            </a:extLst>
          </p:cNvPr>
          <p:cNvSpPr txBox="1"/>
          <p:nvPr/>
        </p:nvSpPr>
        <p:spPr>
          <a:xfrm>
            <a:off x="2548020" y="9294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프레임 추출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56E3F-AB9A-E640-950F-93C2F5E64D64}"/>
              </a:ext>
            </a:extLst>
          </p:cNvPr>
          <p:cNvSpPr txBox="1"/>
          <p:nvPr/>
        </p:nvSpPr>
        <p:spPr>
          <a:xfrm>
            <a:off x="394731" y="5603994"/>
            <a:ext cx="259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이미지 분류</a:t>
            </a:r>
            <a:endParaRPr kumimoji="1" lang="en-US" altLang="ko-KR" sz="20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sz="20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Imagenet</a:t>
            </a:r>
            <a:r>
              <a:rPr kumimoji="1" lang="en-US" altLang="ko-KR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– VGG-16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13502-D036-234E-A5BB-6CC481B48BCA}"/>
              </a:ext>
            </a:extLst>
          </p:cNvPr>
          <p:cNvSpPr txBox="1"/>
          <p:nvPr/>
        </p:nvSpPr>
        <p:spPr>
          <a:xfrm>
            <a:off x="4138441" y="55663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결함 추출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6A9A3B-DD0B-B24C-86E0-30034F97306E}"/>
              </a:ext>
            </a:extLst>
          </p:cNvPr>
          <p:cNvSpPr/>
          <p:nvPr/>
        </p:nvSpPr>
        <p:spPr>
          <a:xfrm>
            <a:off x="10013301" y="6381348"/>
            <a:ext cx="1852962" cy="276999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BB27B6-D1ED-A547-BD0A-F7BFF9279F24}"/>
              </a:ext>
            </a:extLst>
          </p:cNvPr>
          <p:cNvSpPr/>
          <p:nvPr/>
        </p:nvSpPr>
        <p:spPr>
          <a:xfrm>
            <a:off x="254968" y="282694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74E0C-3F82-9E4E-8A45-B38AD16D04BF}"/>
              </a:ext>
            </a:extLst>
          </p:cNvPr>
          <p:cNvSpPr txBox="1"/>
          <p:nvPr/>
        </p:nvSpPr>
        <p:spPr>
          <a:xfrm>
            <a:off x="335360" y="40466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모델 소개</a:t>
            </a:r>
          </a:p>
        </p:txBody>
      </p:sp>
      <p:pic>
        <p:nvPicPr>
          <p:cNvPr id="22" name="그림 21" descr="검은색, 남자, 하얀색, 비행이(가) 표시된 사진&#10;&#10;자동 생성된 설명">
            <a:extLst>
              <a:ext uri="{FF2B5EF4-FFF2-40B4-BE49-F238E27FC236}">
                <a16:creationId xmlns:a16="http://schemas.microsoft.com/office/drawing/2014/main" id="{EEF1EF42-4364-0244-9C10-60306435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1" y="1651813"/>
            <a:ext cx="644500" cy="644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F333A7B-2AFA-F94A-9F80-9138154A2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68" y="1968978"/>
            <a:ext cx="870838" cy="870838"/>
          </a:xfrm>
          <a:prstGeom prst="rect">
            <a:avLst/>
          </a:prstGeom>
        </p:spPr>
      </p:pic>
      <p:pic>
        <p:nvPicPr>
          <p:cNvPr id="30" name="그림 29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90641114-71EC-3343-943A-86F54EE54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59" y="4392656"/>
            <a:ext cx="843542" cy="843542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pic>
        <p:nvPicPr>
          <p:cNvPr id="33" name="그림 32" descr="검은색, 하얀색, 사진, 앉아있는이(가) 표시된 사진&#10;&#10;자동 생성된 설명">
            <a:extLst>
              <a:ext uri="{FF2B5EF4-FFF2-40B4-BE49-F238E27FC236}">
                <a16:creationId xmlns:a16="http://schemas.microsoft.com/office/drawing/2014/main" id="{EFE47CCB-CF0D-4748-B225-09F5C5C59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53" y="43572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24D7E5E-E4BA-0B4D-92FE-65627B8E17BE}"/>
              </a:ext>
            </a:extLst>
          </p:cNvPr>
          <p:cNvSpPr/>
          <p:nvPr/>
        </p:nvSpPr>
        <p:spPr>
          <a:xfrm>
            <a:off x="6240016" y="3516203"/>
            <a:ext cx="4752528" cy="1645552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관찰자 최종 판별 전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주요 결함을 이미지 속 색상으로 강조해서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결함 추출 정확도 향상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kumimoji="1"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002F765-76DD-D44D-AC73-7B3838EB52E5}"/>
              </a:ext>
            </a:extLst>
          </p:cNvPr>
          <p:cNvSpPr/>
          <p:nvPr/>
        </p:nvSpPr>
        <p:spPr>
          <a:xfrm>
            <a:off x="6240016" y="1495416"/>
            <a:ext cx="4752528" cy="1645552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주요 결함을 추출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삼각형 49">
            <a:extLst>
              <a:ext uri="{FF2B5EF4-FFF2-40B4-BE49-F238E27FC236}">
                <a16:creationId xmlns:a16="http://schemas.microsoft.com/office/drawing/2014/main" id="{02966EA3-099F-854D-BB36-A47512ADE3A3}"/>
              </a:ext>
            </a:extLst>
          </p:cNvPr>
          <p:cNvSpPr/>
          <p:nvPr/>
        </p:nvSpPr>
        <p:spPr>
          <a:xfrm>
            <a:off x="1550041" y="2060848"/>
            <a:ext cx="3345530" cy="2736304"/>
          </a:xfrm>
          <a:prstGeom prst="triangle">
            <a:avLst>
              <a:gd name="adj" fmla="val 49753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1313" y="271682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콘텐츠  특징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C447B9-CEDA-7C4B-A416-E24DA10CF9F0}"/>
              </a:ext>
            </a:extLst>
          </p:cNvPr>
          <p:cNvSpPr/>
          <p:nvPr/>
        </p:nvSpPr>
        <p:spPr>
          <a:xfrm>
            <a:off x="2562208" y="1461951"/>
            <a:ext cx="1321196" cy="1302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EC4FF1F-8718-4B40-83DA-49B48C4D922A}"/>
              </a:ext>
            </a:extLst>
          </p:cNvPr>
          <p:cNvSpPr/>
          <p:nvPr/>
        </p:nvSpPr>
        <p:spPr>
          <a:xfrm>
            <a:off x="1087906" y="4151934"/>
            <a:ext cx="1210650" cy="121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0CB853-8956-CC4C-A130-58F93848A9AF}"/>
              </a:ext>
            </a:extLst>
          </p:cNvPr>
          <p:cNvSpPr/>
          <p:nvPr/>
        </p:nvSpPr>
        <p:spPr>
          <a:xfrm>
            <a:off x="4137412" y="4202790"/>
            <a:ext cx="1210650" cy="12106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5E49C4-1926-C941-8BA3-401A5E107B86}"/>
              </a:ext>
            </a:extLst>
          </p:cNvPr>
          <p:cNvSpPr txBox="1"/>
          <p:nvPr/>
        </p:nvSpPr>
        <p:spPr>
          <a:xfrm>
            <a:off x="2548020" y="9294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프레임 추출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56E3F-AB9A-E640-950F-93C2F5E64D64}"/>
              </a:ext>
            </a:extLst>
          </p:cNvPr>
          <p:cNvSpPr txBox="1"/>
          <p:nvPr/>
        </p:nvSpPr>
        <p:spPr>
          <a:xfrm>
            <a:off x="864123" y="56033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 군집화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13502-D036-234E-A5BB-6CC481B48BCA}"/>
              </a:ext>
            </a:extLst>
          </p:cNvPr>
          <p:cNvSpPr txBox="1"/>
          <p:nvPr/>
        </p:nvSpPr>
        <p:spPr>
          <a:xfrm>
            <a:off x="3906775" y="55725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결함 추출</a:t>
            </a:r>
            <a:r>
              <a:rPr kumimoji="1" lang="en-US" altLang="ko-KR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(1)</a:t>
            </a:r>
          </a:p>
          <a:p>
            <a:pPr algn="ctr"/>
            <a:r>
              <a:rPr kumimoji="1" lang="en-US" altLang="ko-KR" sz="20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AnoGAN</a:t>
            </a:r>
            <a:endParaRPr kumimoji="1" lang="en-US" altLang="ko-KR" sz="20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6A9A3B-DD0B-B24C-86E0-30034F97306E}"/>
              </a:ext>
            </a:extLst>
          </p:cNvPr>
          <p:cNvSpPr/>
          <p:nvPr/>
        </p:nvSpPr>
        <p:spPr>
          <a:xfrm>
            <a:off x="10013301" y="6381348"/>
            <a:ext cx="1852962" cy="276999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BB27B6-D1ED-A547-BD0A-F7BFF9279F24}"/>
              </a:ext>
            </a:extLst>
          </p:cNvPr>
          <p:cNvSpPr/>
          <p:nvPr/>
        </p:nvSpPr>
        <p:spPr>
          <a:xfrm>
            <a:off x="254968" y="282694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74E0C-3F82-9E4E-8A45-B38AD16D04BF}"/>
              </a:ext>
            </a:extLst>
          </p:cNvPr>
          <p:cNvSpPr txBox="1"/>
          <p:nvPr/>
        </p:nvSpPr>
        <p:spPr>
          <a:xfrm>
            <a:off x="335360" y="40466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모델 소개</a:t>
            </a:r>
          </a:p>
        </p:txBody>
      </p:sp>
      <p:pic>
        <p:nvPicPr>
          <p:cNvPr id="22" name="그림 21" descr="검은색, 남자, 하얀색, 비행이(가) 표시된 사진&#10;&#10;자동 생성된 설명">
            <a:extLst>
              <a:ext uri="{FF2B5EF4-FFF2-40B4-BE49-F238E27FC236}">
                <a16:creationId xmlns:a16="http://schemas.microsoft.com/office/drawing/2014/main" id="{EEF1EF42-4364-0244-9C10-60306435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1" y="1651813"/>
            <a:ext cx="644500" cy="644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F333A7B-2AFA-F94A-9F80-9138154A2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68" y="1968978"/>
            <a:ext cx="870838" cy="870838"/>
          </a:xfrm>
          <a:prstGeom prst="rect">
            <a:avLst/>
          </a:prstGeom>
        </p:spPr>
      </p:pic>
      <p:pic>
        <p:nvPicPr>
          <p:cNvPr id="30" name="그림 29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90641114-71EC-3343-943A-86F54EE54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59" y="4392656"/>
            <a:ext cx="843542" cy="843542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pic>
        <p:nvPicPr>
          <p:cNvPr id="33" name="그림 32" descr="검은색, 하얀색, 사진, 앉아있는이(가) 표시된 사진&#10;&#10;자동 생성된 설명">
            <a:extLst>
              <a:ext uri="{FF2B5EF4-FFF2-40B4-BE49-F238E27FC236}">
                <a16:creationId xmlns:a16="http://schemas.microsoft.com/office/drawing/2014/main" id="{EFE47CCB-CF0D-4748-B225-09F5C5C59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65" y="4339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24D7E5E-E4BA-0B4D-92FE-65627B8E17BE}"/>
              </a:ext>
            </a:extLst>
          </p:cNvPr>
          <p:cNvSpPr/>
          <p:nvPr/>
        </p:nvSpPr>
        <p:spPr>
          <a:xfrm>
            <a:off x="6240016" y="3516203"/>
            <a:ext cx="4752528" cy="1645552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관찰자 최종 판별 전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주요 결함을 이미지 속 색상으로 강조해서</a:t>
            </a:r>
            <a:endParaRPr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결함 추출 정확도 향상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kumimoji="1" lang="en-US" altLang="ko-KR" spc="-15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002F765-76DD-D44D-AC73-7B3838EB52E5}"/>
              </a:ext>
            </a:extLst>
          </p:cNvPr>
          <p:cNvSpPr/>
          <p:nvPr/>
        </p:nvSpPr>
        <p:spPr>
          <a:xfrm>
            <a:off x="6240016" y="1495416"/>
            <a:ext cx="4752528" cy="1645552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주요 결함을 추출</a:t>
            </a:r>
            <a:r>
              <a:rPr lang="en-US" altLang="ko-KR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삼각형 49">
            <a:extLst>
              <a:ext uri="{FF2B5EF4-FFF2-40B4-BE49-F238E27FC236}">
                <a16:creationId xmlns:a16="http://schemas.microsoft.com/office/drawing/2014/main" id="{02966EA3-099F-854D-BB36-A47512ADE3A3}"/>
              </a:ext>
            </a:extLst>
          </p:cNvPr>
          <p:cNvSpPr/>
          <p:nvPr/>
        </p:nvSpPr>
        <p:spPr>
          <a:xfrm>
            <a:off x="1550041" y="2060848"/>
            <a:ext cx="3345530" cy="2736304"/>
          </a:xfrm>
          <a:prstGeom prst="triangle">
            <a:avLst>
              <a:gd name="adj" fmla="val 49753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1313" y="271682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콘텐츠  특징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C447B9-CEDA-7C4B-A416-E24DA10CF9F0}"/>
              </a:ext>
            </a:extLst>
          </p:cNvPr>
          <p:cNvSpPr/>
          <p:nvPr/>
        </p:nvSpPr>
        <p:spPr>
          <a:xfrm>
            <a:off x="2562208" y="1461951"/>
            <a:ext cx="1321196" cy="1302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EC4FF1F-8718-4B40-83DA-49B48C4D922A}"/>
              </a:ext>
            </a:extLst>
          </p:cNvPr>
          <p:cNvSpPr/>
          <p:nvPr/>
        </p:nvSpPr>
        <p:spPr>
          <a:xfrm>
            <a:off x="1087906" y="4151934"/>
            <a:ext cx="1210650" cy="121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0CB853-8956-CC4C-A130-58F93848A9AF}"/>
              </a:ext>
            </a:extLst>
          </p:cNvPr>
          <p:cNvSpPr/>
          <p:nvPr/>
        </p:nvSpPr>
        <p:spPr>
          <a:xfrm>
            <a:off x="4137412" y="4202790"/>
            <a:ext cx="1210650" cy="12106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5E49C4-1926-C941-8BA3-401A5E107B86}"/>
              </a:ext>
            </a:extLst>
          </p:cNvPr>
          <p:cNvSpPr txBox="1"/>
          <p:nvPr/>
        </p:nvSpPr>
        <p:spPr>
          <a:xfrm>
            <a:off x="2548020" y="9294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프레임 추출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56E3F-AB9A-E640-950F-93C2F5E64D64}"/>
              </a:ext>
            </a:extLst>
          </p:cNvPr>
          <p:cNvSpPr txBox="1"/>
          <p:nvPr/>
        </p:nvSpPr>
        <p:spPr>
          <a:xfrm>
            <a:off x="864123" y="56033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 군집화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13502-D036-234E-A5BB-6CC481B48BCA}"/>
              </a:ext>
            </a:extLst>
          </p:cNvPr>
          <p:cNvSpPr txBox="1"/>
          <p:nvPr/>
        </p:nvSpPr>
        <p:spPr>
          <a:xfrm>
            <a:off x="3906775" y="55725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결함 추출</a:t>
            </a:r>
            <a:r>
              <a:rPr kumimoji="1" lang="en-US" altLang="ko-KR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(2)</a:t>
            </a:r>
          </a:p>
          <a:p>
            <a:pPr algn="ctr"/>
            <a:r>
              <a:rPr kumimoji="1" lang="en-US" altLang="ko-KR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Grad-cam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6A9A3B-DD0B-B24C-86E0-30034F97306E}"/>
              </a:ext>
            </a:extLst>
          </p:cNvPr>
          <p:cNvSpPr/>
          <p:nvPr/>
        </p:nvSpPr>
        <p:spPr>
          <a:xfrm>
            <a:off x="10013301" y="6381348"/>
            <a:ext cx="1852962" cy="276999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BB27B6-D1ED-A547-BD0A-F7BFF9279F24}"/>
              </a:ext>
            </a:extLst>
          </p:cNvPr>
          <p:cNvSpPr/>
          <p:nvPr/>
        </p:nvSpPr>
        <p:spPr>
          <a:xfrm>
            <a:off x="254968" y="282694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74E0C-3F82-9E4E-8A45-B38AD16D04BF}"/>
              </a:ext>
            </a:extLst>
          </p:cNvPr>
          <p:cNvSpPr txBox="1"/>
          <p:nvPr/>
        </p:nvSpPr>
        <p:spPr>
          <a:xfrm>
            <a:off x="335360" y="40466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모델 소개</a:t>
            </a:r>
          </a:p>
        </p:txBody>
      </p:sp>
      <p:pic>
        <p:nvPicPr>
          <p:cNvPr id="22" name="그림 21" descr="검은색, 남자, 하얀색, 비행이(가) 표시된 사진&#10;&#10;자동 생성된 설명">
            <a:extLst>
              <a:ext uri="{FF2B5EF4-FFF2-40B4-BE49-F238E27FC236}">
                <a16:creationId xmlns:a16="http://schemas.microsoft.com/office/drawing/2014/main" id="{EEF1EF42-4364-0244-9C10-60306435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1" y="1651813"/>
            <a:ext cx="644500" cy="644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F333A7B-2AFA-F94A-9F80-9138154A2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68" y="1968978"/>
            <a:ext cx="870838" cy="870838"/>
          </a:xfrm>
          <a:prstGeom prst="rect">
            <a:avLst/>
          </a:prstGeom>
        </p:spPr>
      </p:pic>
      <p:pic>
        <p:nvPicPr>
          <p:cNvPr id="30" name="그림 29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90641114-71EC-3343-943A-86F54EE54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59" y="4392656"/>
            <a:ext cx="843542" cy="843542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pic>
        <p:nvPicPr>
          <p:cNvPr id="33" name="그림 32" descr="검은색, 하얀색, 사진, 앉아있는이(가) 표시된 사진&#10;&#10;자동 생성된 설명">
            <a:extLst>
              <a:ext uri="{FF2B5EF4-FFF2-40B4-BE49-F238E27FC236}">
                <a16:creationId xmlns:a16="http://schemas.microsoft.com/office/drawing/2014/main" id="{EFE47CCB-CF0D-4748-B225-09F5C5C59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65" y="4339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8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19936" y="4901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149579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 </a:t>
            </a:r>
            <a:endParaRPr lang="ko-KR" altLang="en-US" b="1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1703512" y="282695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기술 특징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8088" y="28269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FEATURE</a:t>
            </a:r>
            <a:endParaRPr lang="ko-KR" altLang="en-US" sz="1200" b="1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D1590D-3CE8-6A4F-BA10-00D3C2F4FC3C}"/>
              </a:ext>
            </a:extLst>
          </p:cNvPr>
          <p:cNvSpPr/>
          <p:nvPr/>
        </p:nvSpPr>
        <p:spPr>
          <a:xfrm>
            <a:off x="10013301" y="6392361"/>
            <a:ext cx="185296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ACCB818-584A-4D49-BE83-60263D3DDD06}"/>
              </a:ext>
            </a:extLst>
          </p:cNvPr>
          <p:cNvSpPr/>
          <p:nvPr/>
        </p:nvSpPr>
        <p:spPr>
          <a:xfrm>
            <a:off x="254968" y="293707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E22386-DEC2-2044-B964-907497BD4DA0}"/>
              </a:ext>
            </a:extLst>
          </p:cNvPr>
          <p:cNvSpPr txBox="1"/>
          <p:nvPr/>
        </p:nvSpPr>
        <p:spPr>
          <a:xfrm>
            <a:off x="335360" y="415677"/>
            <a:ext cx="212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기능 </a:t>
            </a:r>
            <a:r>
              <a:rPr lang="en-US" altLang="ko-KR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&amp;</a:t>
            </a:r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기술 소개</a:t>
            </a:r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1BD1C52B-6DDD-584A-A7C4-3808F56B0A15}"/>
              </a:ext>
            </a:extLst>
          </p:cNvPr>
          <p:cNvSpPr txBox="1"/>
          <p:nvPr/>
        </p:nvSpPr>
        <p:spPr>
          <a:xfrm>
            <a:off x="3794095" y="4776370"/>
            <a:ext cx="45318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>
                <a:hlinkClick r:id="rId3"/>
              </a:rPr>
              <a:t>https://ictcoc.run.goorm.io/</a:t>
            </a:r>
            <a:endParaRPr kumimoji="1" lang="ko-KR" altLang="en-US" sz="2500" dirty="0"/>
          </a:p>
        </p:txBody>
      </p:sp>
      <p:pic>
        <p:nvPicPr>
          <p:cNvPr id="4" name="그림 3" descr="검은색, 앉아있는, 사진, 하얀색이(가) 표시된 사진&#10;&#10;자동 생성된 설명">
            <a:extLst>
              <a:ext uri="{FF2B5EF4-FFF2-40B4-BE49-F238E27FC236}">
                <a16:creationId xmlns:a16="http://schemas.microsoft.com/office/drawing/2014/main" id="{D410BAD4-E23A-FA43-BEAF-959585A5C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96" y="2297013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6211</TotalTime>
  <Words>445</Words>
  <Application>Microsoft Macintosh PowerPoint</Application>
  <PresentationFormat>와이드스크린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NanumSquareOTF</vt:lpstr>
      <vt:lpstr>NanumSquareOTF ExtraBold</vt:lpstr>
      <vt:lpstr>NanumSquareOTF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Song Jang Young</cp:lastModifiedBy>
  <cp:revision>115</cp:revision>
  <cp:lastPrinted>2019-07-26T00:14:29Z</cp:lastPrinted>
  <dcterms:created xsi:type="dcterms:W3CDTF">2016-11-03T20:47:04Z</dcterms:created>
  <dcterms:modified xsi:type="dcterms:W3CDTF">2019-11-23T02:17:53Z</dcterms:modified>
</cp:coreProperties>
</file>