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00" r:id="rId3"/>
    <p:sldId id="302" r:id="rId4"/>
    <p:sldId id="301" r:id="rId5"/>
    <p:sldId id="305" r:id="rId6"/>
    <p:sldId id="303" r:id="rId7"/>
    <p:sldId id="308" r:id="rId8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0" autoAdjust="0"/>
    <p:restoredTop sz="94660"/>
  </p:normalViewPr>
  <p:slideViewPr>
    <p:cSldViewPr>
      <p:cViewPr varScale="1">
        <p:scale>
          <a:sx n="111" d="100"/>
          <a:sy n="111" d="100"/>
        </p:scale>
        <p:origin x="146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469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542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172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905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449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77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039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314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587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5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309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ED0D0-9891-413F-AC51-A63C93DDE184}" type="datetimeFigureOut">
              <a:rPr lang="fi-FI" smtClean="0"/>
              <a:t>7.12.2016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6F1E-3627-4365-8305-B65B144EF9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4125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122006" y="978233"/>
            <a:ext cx="6858000" cy="1790700"/>
          </a:xfrm>
        </p:spPr>
        <p:txBody>
          <a:bodyPr/>
          <a:lstStyle/>
          <a:p>
            <a:r>
              <a:rPr lang="fi-FI" dirty="0" smtClean="0"/>
              <a:t>Python - </a:t>
            </a:r>
            <a:r>
              <a:rPr lang="fi-FI" dirty="0" err="1" smtClean="0"/>
              <a:t>Arcpy</a:t>
            </a:r>
            <a:endParaRPr lang="fi-FI" dirty="0"/>
          </a:p>
        </p:txBody>
      </p:sp>
      <p:pic>
        <p:nvPicPr>
          <p:cNvPr id="4" name="Picture 2" descr="http://resources.arcgis.com/en/communities/analysis/GUID-BDAFEA8B-3BE9-425F-99C8-DBA1E02EB5E2-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06201"/>
            <a:ext cx="3585531" cy="269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7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Python </a:t>
            </a:r>
            <a:r>
              <a:rPr lang="fi-FI" dirty="0" smtClean="0"/>
              <a:t>– </a:t>
            </a:r>
            <a:r>
              <a:rPr lang="fi-FI" dirty="0" err="1" smtClean="0"/>
              <a:t>Arcpy</a:t>
            </a:r>
            <a:endParaRPr lang="fi-FI" dirty="0"/>
          </a:p>
        </p:txBody>
      </p:sp>
      <p:sp>
        <p:nvSpPr>
          <p:cNvPr id="3" name="AutoShape 2" descr="data:image/jpeg;base64,/9j/4AAQSkZJRgABAQAAAQABAAD/2wCEAAkGBxQSEhQUExMWFRUXFBwXGBUYGBgcHRgcGhwXFxoYGhceHCggGBolHBoYITEhJSosLi4uFx8zODMsNygtLisBCgoKDg0OGxAQGy0kHyQsLCwsLCwsLCwsLCwtLCwsLCwsLCwsLCwsLCwsNCwsLCwsLCwsLCwsLCwsLCwsLCwsLP/AABEIAOAA4QMBIgACEQEDEQH/xAAbAAABBQEBAAAAAAAAAAAAAAAAAQIFBgcEA//EAEwQAAEDAQQFBgkICAUEAwAAAAEAAhEDBBIhMQUGQVFhBxMicYGRFDJCUlOSobHRIzM0YnJzwfAXVIKistLh8SRDY7PCFWSToyU1RP/EABkBAQADAQEAAAAAAAAAAAAAAAABAgQDBf/EACYRAQEAAgEDAwQDAQAAAAAAAAABAhExAxIhMkFRBGFx8IGRoSL/2gAMAwEAAhEDEQA/ANxQhCAQhCAQhCAQhCAQhCAQhCAQhCAQhCAQhCAQhCAQhCAQhCAQhCAQhCAQhCAQhCAQhCAVQ14rEPo3XOaQ15MEjMsAy24H2q3qm66tmtT+7/Erl1rrCunS9SAbbanpanru+KeLVV9LU9d3xTHNhOAWHurVqPTwmp6Wp65+KXwyoP8AMf67vivMiU1w3KO6mo9jbKnpH+u74pfC6k/OP9YrmDt34oCbpqOl1tqekf67vikFrqelf6zvivABIm6aj38MqDHnKnru+KPDqvpanru+K5nOKMVPdTUdPh1Uf51T13/FPZpWuI+Wfh9YlcQSXsE7r8nbEidO2j0rvZ8EHT1o9M7ub8FFFyCVPfl8nZPhKf8AX7T6Y9zPgkOsNp9MR2M/lUW4ppanfl8nZj8Jcax2n0x9Vn8q6LNrZXaQXkObMmWgYbYiMYVfa/GMeuPxSVT0XfZPuUzqZb5RcMdcNZsloFRjXjIiV7KJ1W+i0vshSy9FiCEIQCEIQCEIQCEIQCqOuA+WZ9j8Srcsw1w1wsvhF1lQVHBgaWU7znAguw6LSGnHJzmnBcev5x1HTpep6EJLqp1o1jrON9ofTZN2TdieIIknhKsWhbebRRZUIgmQRslpLXRwkFYrjY1Sx3QmkHYFXrLSc/wh9W01mBlZ7cHtaxjWwRgWkZHMpRTDsWaSqR0R41nIl3i/5flbAp7fujawXd/4JrgoanQrHxbeHYx81SOIzbgRJSU/Ctlos1TGJNJ2e0dGrE8FHb9zaaXLbrdTogOqPawHATt6hmexRdr0pVoOis2mQadR4dTLx82ASCHb53p2hNHS0Vq0Pq1IfeONwYOa1k+KBw2qe3Xmm/aO2z6SpPN1rxezDSC1xG8NcASF1kqH1osnOWdxBuvpnnGu2i7iY3GJ9i99BaQ5+gyptIh3WCWmO0T2qNeNxO/OkgXJpJQZSAKqSpCN4SXoTQUSLyCepNaUhQK1KWyCMpBCafz/AGSMOKlDSNUng2WlHmhTCr+o30Ol1KwL1GAIQhAIQhAIQhAKI1n1io2Cga1d0DJrdr3ea0KXWXcp1gfVtdKoTLKTA2k3Mc68mXkb2tGHGNyURWkNM2zSZ5t4NKkf/wA1IkOcP9epn+wI4qM0jZ3WVzrMxjWFrReugAC8LwG84EZrWdU9AMs9JpiXkSSqvrRYQ62VXHbd9jGhZ+v4xdul5yVLROiG3S18uDjJBO3eNoVjo0Qxoa1oa0YAAJzGACB+e1PCyXK1ok0rTB8ppCic3N51vU6mGnuLVVp5umTt8HpVB1sc6lj66s+sDuZtVGv5BY6nU+zgZ7JLv2SojSWjfB3NpyajXWaqL0Rg0vqidg8kTwXbC/v4csoSpDHXoAuaQDgfquvAxu6NP2rysobTq0QcqduLOq8G0h382SueuAW2jE3gKL4z6V19M7PPeApHwHn7VWawgBtejWMzkWvLogZ9OVa/dDu1wbJa0HHweuct3Nn2gEKY0TaG1KFJzTgWDsIEEdcgjsUcx/OW94Pi06BYeJcWOI7iO5ctAPsdTm2wadQ9AOkAndeAJY8DDEQ6AZBlctbmnSXV2ndJU71Ko2QJpuE7pBxUTqQ2LI3i9x7Jj8CvO016lsaadItbTJuvqAl2G1ocQJJ3AEbyMlN2akKbG02iGtEAfHiovjHSZ5u3rKCUys5103QL0YTMexLK5rBxSHYorQelHVg4PADg4kRk5hc4Nd+6QeI4qTlTZq6pLuFIgJpS3k0vxhQkqRvakKGmeGxBoWov0On1KwKu6hkeCMA2KxL1XnhCEIBCEIBCEIBUDlHrvp9MNa7pMLQTdwmHGeAMq/rk0jo2nXbdqNDggznQ+v1RjnscecYMGucMRGYvCLwxwP1TwXvaNJm0O53ASMhw7SrlZ9WbMwQKTe5VHSlJrK1VrQGtDoAHYs31Hpjt0eXLidqJATWvSbVjaUXrJZDUpSxoe5jg8NPlRIcz9ppcO1R+hNIsNIUXuJpvaWUnu2iINF+6q2YjygJCshcoXSuhrxc+kGy75yk8TTqx5w8l31gr42a1VbLvcctPVfFwNWWuo82Tdg3+cFS9mQIiIXXdbQNyi0PtDmsBJzhoDWvqEeK0AdpyXNZKdG495dXpClIqMNaobhaASPGMiCCIzkL2s1lNZgw5mi4Xro+cqAx847yZ2gSd5GIVrbeUSfBNAUzNap4wc+GuiL12bz/sl5cBwa1eul2y6hOYrz3MqFSLQAAAAAMANgjAYbFG6ZfBoycL7j3UaqrveS2tRzatVgyxMe84Na9xMbA5xXozWBhEilXiJB5omRvw/OKjqGGinfcv9pd8V1aLtRfWE4A0S6BMZ0x7grWebVZeI9n6w0miXNqsExLqTxnkMk6xaeoVagpteb5yaWuacMTmM4x7EVZFmJGYbOG8YntmVFaLF6pZyfJq1h3MEDunuSYyym7Hpo9t2lZqoxiq6m4/VqPc3+O4rETxVb0TL7DUDcHA1LvWHGo33j2KwCpIDt4meBxVc+U4cHQkuDOFnentIVnVOcFVwxBY1pIABywG3fv9iuegtI8/Ra+ReHRd1iMY4yD2qcuncZsxzlukjPBK1MmE5pXNdfeT/wCiN6z7yrKqzqAf8NGGDjl1lWZepOGC8hCEKUBCEIBCEIBCEIBZ5po/L1vtlaGs60yf8RV+8Kz/AFPpjt0eXF+c0iVJ+dvwWJpIkcU4nimXhv4IKrpYYaRHnCiOsvaGd+Ss+AwVQ0zaXRaqjad5vPUmk3h0TRc3NuLsSAOAcM8VarNW5xjHiQHNDhOeIBE8cV0znifvtFcb5r1lRGnWyKe+akf+GqpcnqUNrE6LhnJtX/ad+e1Vx5Tlwj3j/wCLEegHtgr30QRz8f6Z3f6R/FI+ld0aB40WcGN+Acexeeg7VTc8VecY29SALS4C64XLwieAx4hdPa/mqe8SNqfFmqOA2P8A4nKPsVIsqURGPO1J4TQad+/3rrrPpw2jzgAeXNuggmTefJxyFxw7R2RlgtgfaaTA68QXOcQZAIpCkQcd7Qe1ROL/ACm8u7VkfJuEeXPsu/8AE9y6dESbMwbRTun9no/guLVx5usJgX6QI2SQ+qXRvgPC79GeIeFSoP8A2PwUZ81OPspPNguYSJ6F4DqNRw9wU7qTHN1YwbzuA/YZ/RV7S1TmqhYAJbeAxPi4tAz259vFWfUyiW2YE+W9zo/d37myuvU9Dnh6k6OxDRwTZxyTgFmd155Oz8g77x3vKtaqnJ38w77x38RVrXqThgvIQhClAQhCAQhCAQhCAWa6TqzWrT6V47nEfgtKWYaVqw+s7P5R5w29IlZvqeI79DmvJ2WS81WbTperTunnAXEy5hENY3PxomY2qy0ajXNBGIIBn+iy3Gx3l2JTiUuCY53WqrKXb3AWXSB861kdxpD8CrZYmXabBsDGiDGENAhU3SL4s1vbuth/eLPgrxhELrnx+/Ec8Of37kvqA1rPRG7mq2P7LR+JU8OqFX9c3fJCJnp/wEn3KvT9UWz4SujmfI0xA+bb/CNihrfYxQLW80ypQqvawtMA0y4xLT5p3bDgNgU3o8HmaX3bf4QuPWQRZqxnxW3hwLSHA94TG/8AWkWeHNpCz0LM1rmUA9/OXaTPrv2Cchh2Y7116N0cKfTc1nOuHSLGhoxJcQBnEnMkk9wHnpPpV7IJw5x78fq03R7XDuUkUt8Jk8qRZ9Z6TKTaNWg51wXXAhhF4Z4EnbKsmggDTJFM02moXNaQG9F0HxRkJJ7lnbrQy+4PpyTaLxfJkMk3mxkZ3rUmVAQCCCCJBEYgjBdOtJjw59O7ULXWn/iXXZdFMPdE9HIY7hAb3q82OkKdNjG5NaB3BZ7rJbajbVaIddvC4cBiwtbhl7VftH1C6mxxgFzGuI4kAp1d9mJ09d1e973pAUYoB/suDsvvJ18w77x38RVsVT5Ovo7vvHe8q2L1MeGC8hCEKUBCEIBCEIBCEIEc6MSsL1m08HPqMszg5jXuv2giWzJ6FJuT3Da8yBsHlKR5UNZKlptZsFBzm0qIHPuYSC9zh81O6CB2unJVSlZjUdduhlNhIawbgSFw61dunHbqw0vaecpsdLpvmS4jc5xOI7law0AYdwEKP0fZgwLtOWax5XbRJo8lNekLo2JgcNyqsomlnTRtg2G2kdzf6BXp+OYGBw9yzm12lri+iM3W8uMeaegMesnuWikyV26s1J+/DlhzSgwq9rk75LqY93cAP+SsBVd1s8R22LPVP+0B7SqdP1RfP01M2MRTp/Yb7guPWQ/4SvvNJw7xd95C6rHTIpsB8xvuCjNbLQGUOlgDUpg9QeHO/daVGPqn5L6XRamxaLMNt2r7GsH4lSD8AerioKtpJlW1WdrSZaKjzIcMHMIbmBM59inXnZwTKa1++5PdkFOkDSc81GhwIAYZl05kHYAtE1QeTZKc7LwHUHOA7FmYyWraIoCnZ6TdgpgmOq8faStP1HpcOjyo+uxBtTo8xs9cfCFetF1g+jScMjTaerASsttloNR73nNzi7vMq86jWi9Zi0+Q8gdRh3vJUdbDWE+yenlvKrHCRNlI0xsWVoaFyc/R3fbd7yrYqnyc/R3feO95VsXqY8MF5CEIUoCEIQCEIQCEIQZBoDRdNtvqc7UZeNerWqSQMXvcWTOXRjNK2gwF13ziR3lW3WLU0Varq1Ehj3gB5jEgZCfz7FVWMgcRnksn1Hs0dH3Bb2JSlJ/ITYCytBH9SR2PDijBMJQZfSZNsaP+6aMj6TFafHBRg0DQFXnhTh969N50Xs5uzHHJSM4Lr1M5lrTnhh27OlVrWumSKoHk2V0RvdUZh23VY5lRWkdDsq1A91SoDgC1roa4NN4AjrVcLq7q2U3ElSwAG4BRem23q1kYcuec4gx5LHEZ7ZIUoeqF42mg14Ae0OGcEA/2KrjdVNm449NWZrnWcuAwrjA4yHMeO6YPYu9uC5aVgpNcHNY0OEwd0jGN08F04/n+6W7JGY26ysZVtDH37wcRSDQIJJkB07IIyV30KX1LI1tRpY+4WdIEYAFocR1Qu/wRl+/cbfPlwJ3DHMYbV7Arpn1e6RTHDtrIKlItJa4EEGCNxGYV/wBTLIadnvGQXuL44QAPdPapS06Ko1HX3UmOdvj3+d2yumICt1Ot3TSuHT7bsoMpoekOWaSVwdWi8nH0d323e8q2qpcnH0d323e8q2r1MeGG8hCEKUBCEIBCEIBCEIBZGHTJ3knHrK1t5wPUseoYNGMmFl+p9mjoe70hKvKrUgEwTAyGJ7Ala6ROOU4rI0FMKJ05pxtmuzTc8OkS2MCIwx61KEqr6+iKNN26p72u+Cv05LlJVc7qbiRGnAKjadam6i546JcWlpnACQTjOGK6dI6Tp0SznHXb3i9FxmI3A7wqxban/ULQymBzYpSX38HkS28ABugDPbK6NeKl3wd/m1CR2XT+Cv2TcinfdWpmnpim6o2nLr7hhLHtBgScXAbkaT0o2iWtuufUd4tNmLjvPALmtGkb1Wix1mqYvJa94HRMOkiCcYncuCyvDtJ1Z8mjDe5h/wCR71Exn+JuSR0JpkWi+Lj2Fhg3ozM4dYjIhe1HS1F1Tm2vF8SLsHZns4LqutBMQC4zhAJgATxwjFVuz/8A2lWNtH8KaiSXf4TbZp16Q01Up2ltnZSaS9stc55aMnTIDCR4rl62PTd6q6hUZzdUZC9ea7Cei6AZgzEKK0rUjSdAwTFPICTlWyXpZ9HValsNoew02N8VpIvGG3RgCY2nFX7cdefj/Ve67/l3VtZbMP8AMk/Va8ntAGC7LLbmPpio13QIm8ZGAmZ9qrerNpFN1pbzdR3ypILGg4AuETs/opWlTFosjgxvNc4Hi6YEEl2eGEnPrKrnhInHK02prRSaA4srCmcqhZ0XdWM+xS9/DrVPo6UNO7Z7ZRF0QA4ZdGLpjIgYYjuVrqWhjcS5onIkgSN4UZ4a4hjlt6SnSF4trNIkOBG+UoO5c12k8nH0d323e8q2qpcm/wBGP23e8q2r1MeGG8hCEKUBCEIBCEIBCEIGvyPUsfa3DFa9aDDHH6p9yxytaLjLxE4d5WX6n2aOh7vZxTfYo+ppB9M0+eY1gqEXQJJAJgE7xKkHPWWyzl3llJKgNdbO6pZw1jHucag8UExg7OMhip8HgmOPYmOWrss3NKvpjR1YvpWqztIqXQHsMA7sQSJwkEcAvHXBz6lKgBSeKhcXFgF67Aggls7xHDcrbhuSFXnU1rxwpcEFatYnksFOhVaXva29UYWtbJE9ZXFpywV6dp8JoNvyOk3PZdOEgkEAZYghWjIRKSN/Zmkz1xE3HfNQmiKFapVNortuENuU6e4HFzjjgTCj/CGjSZOMFvNzBi9DfxACtRnckco7/N/o7Vdq2Kqbc2vcmm3og3mzBYW3oJ3uJhWFzssupBO5I84f3UZZbTJpUNA2h1CraC+lVh7yWxSqGYc/hhgRmpmnpCrUpVXspFr5LabHiCYjFwJG2e5SnYouppkTdptL3SANx3kEY4ditcu670rJqa24LbVq1rPzdSzVDVIiYZdDsr4de6PUm6MNOkGjmnOfF2q6JcwjIEeZujZCnLJaOcbJEEGHN2g7v6rkttNvP0XEAGHNB2kkYN6ok9nFTMvbSO33PmjXBAIMYEjAtnHrC4W6Iex0sLciMC6mT9q6IceOC77ZZS8dFxY6CA4DfvG0TC56OkubFy0EMcPLODXje05A/Vz681Mt14/ov3axyXNIskOzvGcZxk7TmrkqfyY1A6y3mkEFxII2gkq4LdOGW8hCEKUBCEIBCEIBCEIPC2/Nv+w73FYzpevSs9Bjq2F/xGDxn3cyB5LRtecBsvHorQ+UDXCno6i0ubzlSqS2nSmL3nE8BIHW4LCtKVqloqOdVderVPHOxjRlSYPJY0YQOK4daS2bdunbq6SmhHC1PNV4LelMecMIEzOMYk7MOKspzlROhrLcaIUm5p4LHnd1oxmocSExBKQknaqrFCaZ4ohNJRBSUSmuTYRJwP5/ISFJKb1og9MDkjiN6aUCWht5pAJbIIkbNkqJZo97Zdzg6LIb0ZwAGUmGzAlS4IRn2qZbEWIyjabhDnHCowGY8sACAAMSQRhwTmWUVWuLwbz5xIxaJ6IaD4uAB61437lNhJ+aqQ7qEtnuIK5zaS0ua2oAxr5b5UCASHDMNxwKvr4V38uynztNxaJq04BBJF8bIk4OiBnGBzKba7Vzg5tgdeeQDLSLjT4zjhGQIHFdVG3U3zdeDhPYNvUuOzW2XPeGVCCABDcCGzjJjMk+xJvnRWvcmbALLAyDiB1AmFb1TuS+oHWQOGRJI7SVcV6E4ZLyEIQpQEIQgEIQgEIQgwfXOo+16ZrnGLMG0qQ3G6Hud1y4/u7lE6G0WRi7tK0XW7RRoWk16bG/KOvOkYEloYSTsMAY8FXWxlwWX6i3xGjowjGxknwUo7exNKyO5CEjylCaXIkiRzk6eBTWhEEvJjivSE0hAhKQ4bEpMJkmUCyid6akcEBKRzksJrggpmnbTfquAPRBy2EgAE+yOxeNG1dJpuNc7BsukjDAGJicl41B0jewkzlsOM8V5rfMZrTJbd7WwMrVZF5rWAlpIaQTGBwnASuh1gwHTfeEXTOAjIXRhHBeGiq5IYcm1ATG548aODsXdhUo1Y8rZdNM1WkcldK5Y2tON0xPVgrmqjybfRj9s+8q3L0Zwx3kIQhSgIQhAIQhAIQhB5Wig14LXAEHeqraOT6yvcXQcTKt6EFIfycUPJc4HgSuGvyYtOVZ/rFaKhRqJ3WZnksHpn+sfiub9Fb9lofH23/zLVUJqG6yn9FlT07/AF3fzJTyW1P1h/rv/mWqoTthusrHJdU/WH+u7+ZA5Lqn6w/13fFaohO2fB3VlX6LKnp3+s74o/RbU9O/1nfFaqhO2HdWVDktqenf6zvij9FtT9Yf67vitVQnbDdZR+ip/p3es74oPJS70zvWd8Vq6E1DdZEeR4ef7/im/ocHn+0/Fa+hTpDIm8kERFQ4ZYn4r3HJW7LnVqyFGk7QuquhfBKIpzKmkIUoCEIQCEIQf//Z"/>
          <p:cNvSpPr>
            <a:spLocks noChangeAspect="1" noChangeArrowheads="1"/>
          </p:cNvSpPr>
          <p:nvPr/>
        </p:nvSpPr>
        <p:spPr bwMode="auto">
          <a:xfrm>
            <a:off x="155575" y="-2065338"/>
            <a:ext cx="433387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25" name="Picture 2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61248"/>
            <a:ext cx="1379618" cy="9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isällön paikkamerkki 1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200" dirty="0" smtClean="0"/>
              <a:t> </a:t>
            </a:r>
          </a:p>
          <a:p>
            <a:pPr lvl="1"/>
            <a:r>
              <a:rPr lang="en-US" sz="1600" dirty="0" err="1" smtClean="0"/>
              <a:t>Arcpy</a:t>
            </a:r>
            <a:r>
              <a:rPr lang="en-US" sz="1600" dirty="0" smtClean="0"/>
              <a:t> is a Python module that provides </a:t>
            </a:r>
            <a:r>
              <a:rPr lang="en-US" sz="1600" dirty="0"/>
              <a:t>access </a:t>
            </a:r>
            <a:r>
              <a:rPr lang="en-US" sz="1600" dirty="0" smtClean="0"/>
              <a:t>to ArcGIS </a:t>
            </a:r>
            <a:r>
              <a:rPr lang="en-US" sz="1600" dirty="0" err="1"/>
              <a:t>geoprocessing</a:t>
            </a:r>
            <a:r>
              <a:rPr lang="en-US" sz="1600" dirty="0"/>
              <a:t> tools as well as additional functions, classes, and modules that allow you to create simple or complex workflows quickly and </a:t>
            </a:r>
            <a:r>
              <a:rPr lang="en-US" sz="1600" dirty="0" smtClean="0"/>
              <a:t>easily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Using </a:t>
            </a:r>
            <a:r>
              <a:rPr lang="en-US" sz="1600" b="1" dirty="0" smtClean="0"/>
              <a:t>Python console in ArcGIS</a:t>
            </a:r>
            <a:r>
              <a:rPr lang="en-US" sz="1600" dirty="0" smtClean="0"/>
              <a:t>: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Or using menus: </a:t>
            </a:r>
            <a:r>
              <a:rPr lang="en-US" sz="1600" dirty="0" err="1" smtClean="0"/>
              <a:t>Geoprocessing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Python</a:t>
            </a:r>
            <a:endParaRPr lang="en-US" sz="1600" dirty="0" smtClean="0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 rotWithShape="1">
          <a:blip r:embed="rId3"/>
          <a:srcRect l="1" t="-1" r="34649" b="66784"/>
          <a:stretch/>
        </p:blipFill>
        <p:spPr>
          <a:xfrm>
            <a:off x="1547664" y="3135141"/>
            <a:ext cx="6984775" cy="1950043"/>
          </a:xfrm>
          <a:prstGeom prst="rect">
            <a:avLst/>
          </a:prstGeom>
        </p:spPr>
      </p:pic>
      <p:sp>
        <p:nvSpPr>
          <p:cNvPr id="9" name="Suorakulmio 8"/>
          <p:cNvSpPr/>
          <p:nvPr/>
        </p:nvSpPr>
        <p:spPr>
          <a:xfrm>
            <a:off x="4572000" y="3356992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uora nuoliyhdysviiva 10"/>
          <p:cNvCxnSpPr>
            <a:stCxn id="12" idx="1"/>
          </p:cNvCxnSpPr>
          <p:nvPr/>
        </p:nvCxnSpPr>
        <p:spPr>
          <a:xfrm flipH="1">
            <a:off x="4860032" y="3335721"/>
            <a:ext cx="720080" cy="129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iruutu 11"/>
          <p:cNvSpPr txBox="1"/>
          <p:nvPr/>
        </p:nvSpPr>
        <p:spPr>
          <a:xfrm>
            <a:off x="5580112" y="3197221"/>
            <a:ext cx="293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smtClean="0"/>
              <a:t>A </a:t>
            </a:r>
            <a:r>
              <a:rPr lang="fi-FI" sz="1200" b="1" dirty="0" err="1" smtClean="0"/>
              <a:t>shortcut</a:t>
            </a:r>
            <a:r>
              <a:rPr lang="fi-FI" sz="1200" b="1" dirty="0" smtClean="0"/>
              <a:t> </a:t>
            </a:r>
            <a:r>
              <a:rPr lang="fi-FI" sz="1200" b="1" dirty="0" err="1" smtClean="0"/>
              <a:t>button</a:t>
            </a:r>
            <a:r>
              <a:rPr lang="fi-FI" sz="1200" b="1" dirty="0" smtClean="0"/>
              <a:t> for </a:t>
            </a:r>
            <a:r>
              <a:rPr lang="fi-FI" sz="1200" b="1" dirty="0" err="1" smtClean="0"/>
              <a:t>using</a:t>
            </a:r>
            <a:r>
              <a:rPr lang="fi-FI" sz="1200" b="1" dirty="0" smtClean="0"/>
              <a:t> Python </a:t>
            </a:r>
            <a:r>
              <a:rPr lang="fi-FI" sz="1200" b="1" dirty="0" err="1" smtClean="0"/>
              <a:t>console</a:t>
            </a:r>
            <a:endParaRPr lang="fi-FI" sz="1200" b="1" dirty="0"/>
          </a:p>
        </p:txBody>
      </p:sp>
    </p:spTree>
    <p:extLst>
      <p:ext uri="{BB962C8B-B14F-4D97-AF65-F5344CB8AC3E}">
        <p14:creationId xmlns:p14="http://schemas.microsoft.com/office/powerpoint/2010/main" val="34588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Python </a:t>
            </a:r>
            <a:r>
              <a:rPr lang="fi-FI" dirty="0" smtClean="0"/>
              <a:t>– </a:t>
            </a:r>
            <a:r>
              <a:rPr lang="fi-FI" dirty="0" err="1" smtClean="0"/>
              <a:t>Arcpy</a:t>
            </a:r>
            <a:endParaRPr lang="fi-FI" dirty="0"/>
          </a:p>
        </p:txBody>
      </p:sp>
      <p:sp>
        <p:nvSpPr>
          <p:cNvPr id="3" name="AutoShape 2" descr="data:image/jpeg;base64,/9j/4AAQSkZJRgABAQAAAQABAAD/2wCEAAkGBxQSEhQUExMWFRUXFBwXGBUYGBgcHRgcGhwXFxoYGhceHCggGBolHBoYITEhJSosLi4uFx8zODMsNygtLisBCgoKDg0OGxAQGy0kHyQsLCwsLCwsLCwsLCwtLCwsLCwsLCwsLCwsLCwsNCwsLCwsLCwsLCwsLCwsLCwsLCwsLP/AABEIAOAA4QMBIgACEQEDEQH/xAAbAAABBQEBAAAAAAAAAAAAAAAAAQIFBgcEA//EAEwQAAEDAQQFBgkICAUEAwAAAAEAAhEDBBIhMQUGQVFhBxMicYGRFDJCUlOSobHRIzM0YnJzwfAXVIKistLh8SRDY7PCFWSToyU1RP/EABkBAQADAQEAAAAAAAAAAAAAAAABAgQDBf/EACYRAQEAAgEDAwQDAQAAAAAAAAABAhExAxIhMkFRBGFx8IGRoSL/2gAMAwEAAhEDEQA/ANxQhCAQhCAQhCAQhCAQhCAQhCAQhCAQhCAQhCAQhCAQhCAQhCAQhCAQhCAQhCAQhCAQhCAVQ14rEPo3XOaQ15MEjMsAy24H2q3qm66tmtT+7/Erl1rrCunS9SAbbanpanru+KeLVV9LU9d3xTHNhOAWHurVqPTwmp6Wp65+KXwyoP8AMf67vivMiU1w3KO6mo9jbKnpH+u74pfC6k/OP9YrmDt34oCbpqOl1tqekf67vikFrqelf6zvivABIm6aj38MqDHnKnru+KPDqvpanru+K5nOKMVPdTUdPh1Uf51T13/FPZpWuI+Wfh9YlcQSXsE7r8nbEidO2j0rvZ8EHT1o9M7ub8FFFyCVPfl8nZPhKf8AX7T6Y9zPgkOsNp9MR2M/lUW4ppanfl8nZj8Jcax2n0x9Vn8q6LNrZXaQXkObMmWgYbYiMYVfa/GMeuPxSVT0XfZPuUzqZb5RcMdcNZsloFRjXjIiV7KJ1W+i0vshSy9FiCEIQCEIQCEIQCEIQCqOuA+WZ9j8Srcsw1w1wsvhF1lQVHBgaWU7znAguw6LSGnHJzmnBcev5x1HTpep6EJLqp1o1jrON9ofTZN2TdieIIknhKsWhbebRRZUIgmQRslpLXRwkFYrjY1Sx3QmkHYFXrLSc/wh9W01mBlZ7cHtaxjWwRgWkZHMpRTDsWaSqR0R41nIl3i/5flbAp7fujawXd/4JrgoanQrHxbeHYx81SOIzbgRJSU/Ctlos1TGJNJ2e0dGrE8FHb9zaaXLbrdTogOqPawHATt6hmexRdr0pVoOis2mQadR4dTLx82ASCHb53p2hNHS0Vq0Pq1IfeONwYOa1k+KBw2qe3Xmm/aO2z6SpPN1rxezDSC1xG8NcASF1kqH1osnOWdxBuvpnnGu2i7iY3GJ9i99BaQ5+gyptIh3WCWmO0T2qNeNxO/OkgXJpJQZSAKqSpCN4SXoTQUSLyCepNaUhQK1KWyCMpBCafz/AGSMOKlDSNUng2WlHmhTCr+o30Ol1KwL1GAIQhAIQhAIQhAKI1n1io2Cga1d0DJrdr3ea0KXWXcp1gfVtdKoTLKTA2k3Mc68mXkb2tGHGNyURWkNM2zSZ5t4NKkf/wA1IkOcP9epn+wI4qM0jZ3WVzrMxjWFrReugAC8LwG84EZrWdU9AMs9JpiXkSSqvrRYQ62VXHbd9jGhZ+v4xdul5yVLROiG3S18uDjJBO3eNoVjo0Qxoa1oa0YAAJzGACB+e1PCyXK1ok0rTB8ppCic3N51vU6mGnuLVVp5umTt8HpVB1sc6lj66s+sDuZtVGv5BY6nU+zgZ7JLv2SojSWjfB3NpyajXWaqL0Rg0vqidg8kTwXbC/v4csoSpDHXoAuaQDgfquvAxu6NP2rysobTq0QcqduLOq8G0h382SueuAW2jE3gKL4z6V19M7PPeApHwHn7VWawgBtejWMzkWvLogZ9OVa/dDu1wbJa0HHweuct3Nn2gEKY0TaG1KFJzTgWDsIEEdcgjsUcx/OW94Pi06BYeJcWOI7iO5ctAPsdTm2wadQ9AOkAndeAJY8DDEQ6AZBlctbmnSXV2ndJU71Ko2QJpuE7pBxUTqQ2LI3i9x7Jj8CvO016lsaadItbTJuvqAl2G1ocQJJ3AEbyMlN2akKbG02iGtEAfHiovjHSZ5u3rKCUys5103QL0YTMexLK5rBxSHYorQelHVg4PADg4kRk5hc4Nd+6QeI4qTlTZq6pLuFIgJpS3k0vxhQkqRvakKGmeGxBoWov0On1KwKu6hkeCMA2KxL1XnhCEIBCEIBCEIBUDlHrvp9MNa7pMLQTdwmHGeAMq/rk0jo2nXbdqNDggznQ+v1RjnscecYMGucMRGYvCLwxwP1TwXvaNJm0O53ASMhw7SrlZ9WbMwQKTe5VHSlJrK1VrQGtDoAHYs31Hpjt0eXLidqJATWvSbVjaUXrJZDUpSxoe5jg8NPlRIcz9ppcO1R+hNIsNIUXuJpvaWUnu2iINF+6q2YjygJCshcoXSuhrxc+kGy75yk8TTqx5w8l31gr42a1VbLvcctPVfFwNWWuo82Tdg3+cFS9mQIiIXXdbQNyi0PtDmsBJzhoDWvqEeK0AdpyXNZKdG495dXpClIqMNaobhaASPGMiCCIzkL2s1lNZgw5mi4Xro+cqAx847yZ2gSd5GIVrbeUSfBNAUzNap4wc+GuiL12bz/sl5cBwa1eul2y6hOYrz3MqFSLQAAAAAMANgjAYbFG6ZfBoycL7j3UaqrveS2tRzatVgyxMe84Na9xMbA5xXozWBhEilXiJB5omRvw/OKjqGGinfcv9pd8V1aLtRfWE4A0S6BMZ0x7grWebVZeI9n6w0miXNqsExLqTxnkMk6xaeoVagpteb5yaWuacMTmM4x7EVZFmJGYbOG8YntmVFaLF6pZyfJq1h3MEDunuSYyym7Hpo9t2lZqoxiq6m4/VqPc3+O4rETxVb0TL7DUDcHA1LvWHGo33j2KwCpIDt4meBxVc+U4cHQkuDOFnentIVnVOcFVwxBY1pIABywG3fv9iuegtI8/Ra+ReHRd1iMY4yD2qcuncZsxzlukjPBK1MmE5pXNdfeT/wCiN6z7yrKqzqAf8NGGDjl1lWZepOGC8hCEKUBCEIBCEIBCEIBZ5po/L1vtlaGs60yf8RV+8Kz/AFPpjt0eXF+c0iVJ+dvwWJpIkcU4nimXhv4IKrpYYaRHnCiOsvaGd+Ss+AwVQ0zaXRaqjad5vPUmk3h0TRc3NuLsSAOAcM8VarNW5xjHiQHNDhOeIBE8cV0znifvtFcb5r1lRGnWyKe+akf+GqpcnqUNrE6LhnJtX/ad+e1Vx5Tlwj3j/wCLEegHtgr30QRz8f6Z3f6R/FI+ld0aB40WcGN+Acexeeg7VTc8VecY29SALS4C64XLwieAx4hdPa/mqe8SNqfFmqOA2P8A4nKPsVIsqURGPO1J4TQad+/3rrrPpw2jzgAeXNuggmTefJxyFxw7R2RlgtgfaaTA68QXOcQZAIpCkQcd7Qe1ROL/ACm8u7VkfJuEeXPsu/8AE9y6dESbMwbRTun9no/guLVx5usJgX6QI2SQ+qXRvgPC79GeIeFSoP8A2PwUZ81OPspPNguYSJ6F4DqNRw9wU7qTHN1YwbzuA/YZ/RV7S1TmqhYAJbeAxPi4tAz259vFWfUyiW2YE+W9zo/d37myuvU9Dnh6k6OxDRwTZxyTgFmd155Oz8g77x3vKtaqnJ38w77x38RVrXqThgvIQhClAQhCAQhCAQhCAWa6TqzWrT6V47nEfgtKWYaVqw+s7P5R5w29IlZvqeI79DmvJ2WS81WbTperTunnAXEy5hENY3PxomY2qy0ajXNBGIIBn+iy3Gx3l2JTiUuCY53WqrKXb3AWXSB861kdxpD8CrZYmXabBsDGiDGENAhU3SL4s1vbuth/eLPgrxhELrnx+/Ec8Of37kvqA1rPRG7mq2P7LR+JU8OqFX9c3fJCJnp/wEn3KvT9UWz4SujmfI0xA+bb/CNihrfYxQLW80ypQqvawtMA0y4xLT5p3bDgNgU3o8HmaX3bf4QuPWQRZqxnxW3hwLSHA94TG/8AWkWeHNpCz0LM1rmUA9/OXaTPrv2Cchh2Y7116N0cKfTc1nOuHSLGhoxJcQBnEnMkk9wHnpPpV7IJw5x78fq03R7XDuUkUt8Jk8qRZ9Z6TKTaNWg51wXXAhhF4Z4EnbKsmggDTJFM02moXNaQG9F0HxRkJJ7lnbrQy+4PpyTaLxfJkMk3mxkZ3rUmVAQCCCCJBEYgjBdOtJjw59O7ULXWn/iXXZdFMPdE9HIY7hAb3q82OkKdNjG5NaB3BZ7rJbajbVaIddvC4cBiwtbhl7VftH1C6mxxgFzGuI4kAp1d9mJ09d1e973pAUYoB/suDsvvJ18w77x38RVsVT5Ovo7vvHe8q2L1MeGC8hCEKUBCEIBCEIBCEIEc6MSsL1m08HPqMszg5jXuv2giWzJ6FJuT3Da8yBsHlKR5UNZKlptZsFBzm0qIHPuYSC9zh81O6CB2unJVSlZjUdduhlNhIawbgSFw61dunHbqw0vaecpsdLpvmS4jc5xOI7law0AYdwEKP0fZgwLtOWax5XbRJo8lNekLo2JgcNyqsomlnTRtg2G2kdzf6BXp+OYGBw9yzm12lri+iM3W8uMeaegMesnuWikyV26s1J+/DlhzSgwq9rk75LqY93cAP+SsBVd1s8R22LPVP+0B7SqdP1RfP01M2MRTp/Yb7guPWQ/4SvvNJw7xd95C6rHTIpsB8xvuCjNbLQGUOlgDUpg9QeHO/daVGPqn5L6XRamxaLMNt2r7GsH4lSD8AerioKtpJlW1WdrSZaKjzIcMHMIbmBM59inXnZwTKa1++5PdkFOkDSc81GhwIAYZl05kHYAtE1QeTZKc7LwHUHOA7FmYyWraIoCnZ6TdgpgmOq8faStP1HpcOjyo+uxBtTo8xs9cfCFetF1g+jScMjTaerASsttloNR73nNzi7vMq86jWi9Zi0+Q8gdRh3vJUdbDWE+yenlvKrHCRNlI0xsWVoaFyc/R3fbd7yrYqnyc/R3feO95VsXqY8MF5CEIUoCEIQCEIQCEIQZBoDRdNtvqc7UZeNerWqSQMXvcWTOXRjNK2gwF13ziR3lW3WLU0Varq1Ehj3gB5jEgZCfz7FVWMgcRnksn1Hs0dH3Bb2JSlJ/ITYCytBH9SR2PDijBMJQZfSZNsaP+6aMj6TFafHBRg0DQFXnhTh969N50Xs5uzHHJSM4Lr1M5lrTnhh27OlVrWumSKoHk2V0RvdUZh23VY5lRWkdDsq1A91SoDgC1roa4NN4AjrVcLq7q2U3ElSwAG4BRem23q1kYcuec4gx5LHEZ7ZIUoeqF42mg14Ae0OGcEA/2KrjdVNm449NWZrnWcuAwrjA4yHMeO6YPYu9uC5aVgpNcHNY0OEwd0jGN08F04/n+6W7JGY26ysZVtDH37wcRSDQIJJkB07IIyV30KX1LI1tRpY+4WdIEYAFocR1Qu/wRl+/cbfPlwJ3DHMYbV7Arpn1e6RTHDtrIKlItJa4EEGCNxGYV/wBTLIadnvGQXuL44QAPdPapS06Ko1HX3UmOdvj3+d2yumICt1Ot3TSuHT7bsoMpoekOWaSVwdWi8nH0d323e8q2qpcnH0d323e8q2r1MeGG8hCEKUBCEIBCEIBCEIBZGHTJ3knHrK1t5wPUseoYNGMmFl+p9mjoe70hKvKrUgEwTAyGJ7Ala6ROOU4rI0FMKJ05pxtmuzTc8OkS2MCIwx61KEqr6+iKNN26p72u+Cv05LlJVc7qbiRGnAKjadam6i546JcWlpnACQTjOGK6dI6Tp0SznHXb3i9FxmI3A7wqxban/ULQymBzYpSX38HkS28ABugDPbK6NeKl3wd/m1CR2XT+Cv2TcinfdWpmnpim6o2nLr7hhLHtBgScXAbkaT0o2iWtuufUd4tNmLjvPALmtGkb1Wix1mqYvJa94HRMOkiCcYncuCyvDtJ1Z8mjDe5h/wCR71Exn+JuSR0JpkWi+Lj2Fhg3ozM4dYjIhe1HS1F1Tm2vF8SLsHZns4LqutBMQC4zhAJgATxwjFVuz/8A2lWNtH8KaiSXf4TbZp16Q01Up2ltnZSaS9stc55aMnTIDCR4rl62PTd6q6hUZzdUZC9ea7Cei6AZgzEKK0rUjSdAwTFPICTlWyXpZ9HValsNoew02N8VpIvGG3RgCY2nFX7cdefj/Ve67/l3VtZbMP8AMk/Va8ntAGC7LLbmPpio13QIm8ZGAmZ9qrerNpFN1pbzdR3ypILGg4AuETs/opWlTFosjgxvNc4Hi6YEEl2eGEnPrKrnhInHK02prRSaA4srCmcqhZ0XdWM+xS9/DrVPo6UNO7Z7ZRF0QA4ZdGLpjIgYYjuVrqWhjcS5onIkgSN4UZ4a4hjlt6SnSF4trNIkOBG+UoO5c12k8nH0d323e8q2qpcm/wBGP23e8q2r1MeGG8hCEKUBCEIBCEIBCEIGvyPUsfa3DFa9aDDHH6p9yxytaLjLxE4d5WX6n2aOh7vZxTfYo+ppB9M0+eY1gqEXQJJAJgE7xKkHPWWyzl3llJKgNdbO6pZw1jHucag8UExg7OMhip8HgmOPYmOWrss3NKvpjR1YvpWqztIqXQHsMA7sQSJwkEcAvHXBz6lKgBSeKhcXFgF67Aggls7xHDcrbhuSFXnU1rxwpcEFatYnksFOhVaXva29UYWtbJE9ZXFpywV6dp8JoNvyOk3PZdOEgkEAZYghWjIRKSN/Zmkz1xE3HfNQmiKFapVNortuENuU6e4HFzjjgTCj/CGjSZOMFvNzBi9DfxACtRnckco7/N/o7Vdq2Kqbc2vcmm3og3mzBYW3oJ3uJhWFzssupBO5I84f3UZZbTJpUNA2h1CraC+lVh7yWxSqGYc/hhgRmpmnpCrUpVXspFr5LabHiCYjFwJG2e5SnYouppkTdptL3SANx3kEY4ditcu670rJqa24LbVq1rPzdSzVDVIiYZdDsr4de6PUm6MNOkGjmnOfF2q6JcwjIEeZujZCnLJaOcbJEEGHN2g7v6rkttNvP0XEAGHNB2kkYN6ok9nFTMvbSO33PmjXBAIMYEjAtnHrC4W6Iex0sLciMC6mT9q6IceOC77ZZS8dFxY6CA4DfvG0TC56OkubFy0EMcPLODXje05A/Vz681Mt14/ov3axyXNIskOzvGcZxk7TmrkqfyY1A6y3mkEFxII2gkq4LdOGW8hCEKUBCEIBCEIBCEIPC2/Nv+w73FYzpevSs9Bjq2F/xGDxn3cyB5LRtecBsvHorQ+UDXCno6i0ubzlSqS2nSmL3nE8BIHW4LCtKVqloqOdVderVPHOxjRlSYPJY0YQOK4daS2bdunbq6SmhHC1PNV4LelMecMIEzOMYk7MOKspzlROhrLcaIUm5p4LHnd1oxmocSExBKQknaqrFCaZ4ohNJRBSUSmuTYRJwP5/ISFJKb1og9MDkjiN6aUCWht5pAJbIIkbNkqJZo97Zdzg6LIb0ZwAGUmGzAlS4IRn2qZbEWIyjabhDnHCowGY8sACAAMSQRhwTmWUVWuLwbz5xIxaJ6IaD4uAB61437lNhJ+aqQ7qEtnuIK5zaS0ua2oAxr5b5UCASHDMNxwKvr4V38uynztNxaJq04BBJF8bIk4OiBnGBzKba7Vzg5tgdeeQDLSLjT4zjhGQIHFdVG3U3zdeDhPYNvUuOzW2XPeGVCCABDcCGzjJjMk+xJvnRWvcmbALLAyDiB1AmFb1TuS+oHWQOGRJI7SVcV6E4ZLyEIQpQEIQgEIQgEIQgwfXOo+16ZrnGLMG0qQ3G6Hud1y4/u7lE6G0WRi7tK0XW7RRoWk16bG/KOvOkYEloYSTsMAY8FXWxlwWX6i3xGjowjGxknwUo7exNKyO5CEjylCaXIkiRzk6eBTWhEEvJjivSE0hAhKQ4bEpMJkmUCyid6akcEBKRzksJrggpmnbTfquAPRBy2EgAE+yOxeNG1dJpuNc7BsukjDAGJicl41B0jewkzlsOM8V5rfMZrTJbd7WwMrVZF5rWAlpIaQTGBwnASuh1gwHTfeEXTOAjIXRhHBeGiq5IYcm1ATG548aODsXdhUo1Y8rZdNM1WkcldK5Y2tON0xPVgrmqjybfRj9s+8q3L0Zwx3kIQhSgIQhAIQhAIQhB5Wig14LXAEHeqraOT6yvcXQcTKt6EFIfycUPJc4HgSuGvyYtOVZ/rFaKhRqJ3WZnksHpn+sfiub9Fb9lofH23/zLVUJqG6yn9FlT07/AF3fzJTyW1P1h/rv/mWqoTthusrHJdU/WH+u7+ZA5Lqn6w/13fFaohO2fB3VlX6LKnp3+s74o/RbU9O/1nfFaqhO2HdWVDktqenf6zvij9FtT9Yf67vitVQnbDdZR+ip/p3es74oPJS70zvWd8Vq6E1DdZEeR4ef7/im/ocHn+0/Fa+hTpDIm8kERFQ4ZYn4r3HJW7LnVqyFGk7QuquhfBKIpzKmkIUoCEIQCEIQf//Z"/>
          <p:cNvSpPr>
            <a:spLocks noChangeAspect="1" noChangeArrowheads="1"/>
          </p:cNvSpPr>
          <p:nvPr/>
        </p:nvSpPr>
        <p:spPr bwMode="auto">
          <a:xfrm>
            <a:off x="155575" y="-2065338"/>
            <a:ext cx="433387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25" name="Picture 2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61248"/>
            <a:ext cx="1379618" cy="9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isällön paikkamerkki 1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200" dirty="0" smtClean="0"/>
              <a:t> </a:t>
            </a:r>
          </a:p>
          <a:p>
            <a:pPr lvl="1"/>
            <a:r>
              <a:rPr lang="en-US" sz="1600" dirty="0" smtClean="0"/>
              <a:t>Even though ArcGIS provides its own Python console with nice Syntax </a:t>
            </a:r>
            <a:r>
              <a:rPr lang="en-US" sz="1600" dirty="0" err="1" smtClean="0"/>
              <a:t>infobar</a:t>
            </a:r>
            <a:r>
              <a:rPr lang="en-US" sz="1600" dirty="0" smtClean="0"/>
              <a:t> </a:t>
            </a:r>
            <a:r>
              <a:rPr lang="en-US" sz="1600" b="1" dirty="0" smtClean="0"/>
              <a:t>it is more practical and recommendable to write your code using Python IDLE bundled in ArcGIS </a:t>
            </a:r>
          </a:p>
          <a:p>
            <a:pPr lvl="2"/>
            <a:r>
              <a:rPr lang="en-US" sz="1400" dirty="0" smtClean="0"/>
              <a:t>You cannot save your code easily using Python console in ArcGIS</a:t>
            </a:r>
          </a:p>
          <a:p>
            <a:pPr lvl="2"/>
            <a:r>
              <a:rPr lang="en-US" sz="1400" dirty="0" smtClean="0"/>
              <a:t>ArcGIS Python console is, however, good for testing </a:t>
            </a:r>
            <a:r>
              <a:rPr lang="en-US" sz="1400" dirty="0"/>
              <a:t>specific </a:t>
            </a:r>
            <a:r>
              <a:rPr lang="en-US" sz="1400" dirty="0" err="1" smtClean="0"/>
              <a:t>geoprocessing</a:t>
            </a:r>
            <a:r>
              <a:rPr lang="en-US" sz="1400" dirty="0" smtClean="0"/>
              <a:t> functions of </a:t>
            </a:r>
            <a:r>
              <a:rPr lang="en-US" sz="1400" dirty="0" err="1" smtClean="0"/>
              <a:t>arcpy</a:t>
            </a:r>
            <a:endParaRPr lang="en-US" sz="1400" dirty="0" smtClean="0"/>
          </a:p>
          <a:p>
            <a:pPr lvl="1"/>
            <a:r>
              <a:rPr lang="en-US" sz="1600" dirty="0" smtClean="0"/>
              <a:t>Python console within </a:t>
            </a:r>
            <a:r>
              <a:rPr lang="en-US" sz="1600" dirty="0"/>
              <a:t>ArcGIS</a:t>
            </a:r>
            <a:r>
              <a:rPr lang="en-US" sz="1600" dirty="0" smtClean="0"/>
              <a:t> Desktop </a:t>
            </a:r>
            <a:r>
              <a:rPr lang="en-US" sz="1600" b="1" u="sng" dirty="0" smtClean="0"/>
              <a:t>is the same thing</a:t>
            </a:r>
            <a:r>
              <a:rPr lang="en-US" sz="1600" b="1" dirty="0" smtClean="0"/>
              <a:t> </a:t>
            </a:r>
            <a:r>
              <a:rPr lang="en-US" sz="1600" dirty="0" smtClean="0"/>
              <a:t>as Python IDLE of ArcGIS found in All programs: 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</p:txBody>
      </p:sp>
      <p:pic>
        <p:nvPicPr>
          <p:cNvPr id="10" name="Kuva 9"/>
          <p:cNvPicPr>
            <a:picLocks noChangeAspect="1"/>
          </p:cNvPicPr>
          <p:nvPr/>
        </p:nvPicPr>
        <p:blipFill rotWithShape="1">
          <a:blip r:embed="rId3"/>
          <a:srcRect t="59097" r="92629" b="17330"/>
          <a:stretch/>
        </p:blipFill>
        <p:spPr>
          <a:xfrm>
            <a:off x="1631138" y="3340445"/>
            <a:ext cx="2259157" cy="2169651"/>
          </a:xfrm>
          <a:prstGeom prst="rect">
            <a:avLst/>
          </a:prstGeom>
        </p:spPr>
      </p:pic>
      <p:pic>
        <p:nvPicPr>
          <p:cNvPr id="2" name="Kuva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645024"/>
            <a:ext cx="3315288" cy="1394667"/>
          </a:xfrm>
          <a:prstGeom prst="rect">
            <a:avLst/>
          </a:prstGeom>
        </p:spPr>
      </p:pic>
      <p:sp>
        <p:nvSpPr>
          <p:cNvPr id="4" name="Tekstiruutu 3"/>
          <p:cNvSpPr txBox="1"/>
          <p:nvPr/>
        </p:nvSpPr>
        <p:spPr>
          <a:xfrm>
            <a:off x="4339404" y="3897052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400" dirty="0" smtClean="0"/>
              <a:t>=</a:t>
            </a:r>
            <a:endParaRPr lang="fi-FI" sz="4400" dirty="0"/>
          </a:p>
        </p:txBody>
      </p:sp>
    </p:spTree>
    <p:extLst>
      <p:ext uri="{BB962C8B-B14F-4D97-AF65-F5344CB8AC3E}">
        <p14:creationId xmlns:p14="http://schemas.microsoft.com/office/powerpoint/2010/main" val="15186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Creating</a:t>
            </a:r>
            <a:r>
              <a:rPr lang="fi-FI" dirty="0" smtClean="0"/>
              <a:t> a </a:t>
            </a:r>
            <a:r>
              <a:rPr lang="fi-FI" dirty="0" err="1" smtClean="0"/>
              <a:t>Toolbox</a:t>
            </a:r>
            <a:r>
              <a:rPr lang="fi-FI" dirty="0" smtClean="0"/>
              <a:t> for Python </a:t>
            </a:r>
            <a:r>
              <a:rPr lang="fi-FI" dirty="0" err="1" smtClean="0"/>
              <a:t>script</a:t>
            </a:r>
            <a:endParaRPr lang="fi-FI" dirty="0"/>
          </a:p>
        </p:txBody>
      </p:sp>
      <p:sp>
        <p:nvSpPr>
          <p:cNvPr id="3" name="AutoShape 2" descr="data:image/jpeg;base64,/9j/4AAQSkZJRgABAQAAAQABAAD/2wCEAAkGBxQSEhQUExMWFRUXFBwXGBUYGBgcHRgcGhwXFxoYGhceHCggGBolHBoYITEhJSosLi4uFx8zODMsNygtLisBCgoKDg0OGxAQGy0kHyQsLCwsLCwsLCwsLCwtLCwsLCwsLCwsLCwsLCwsNCwsLCwsLCwsLCwsLCwsLCwsLCwsLP/AABEIAOAA4QMBIgACEQEDEQH/xAAbAAABBQEBAAAAAAAAAAAAAAAAAQIFBgcEA//EAEwQAAEDAQQFBgkICAUEAwAAAAEAAhEDBBIhMQUGQVFhBxMicYGRFDJCUlOSobHRIzM0YnJzwfAXVIKistLh8SRDY7PCFWSToyU1RP/EABkBAQADAQEAAAAAAAAAAAAAAAABAgQDBf/EACYRAQEAAgEDAwQDAQAAAAAAAAABAhExAxIhMkFRBGFx8IGRoSL/2gAMAwEAAhEDEQA/ANxQhCAQhCAQhCAQhCAQhCAQhCAQhCAQhCAQhCAQhCAQhCAQhCAQhCAQhCAQhCAQhCAQhCAVQ14rEPo3XOaQ15MEjMsAy24H2q3qm66tmtT+7/Erl1rrCunS9SAbbanpanru+KeLVV9LU9d3xTHNhOAWHurVqPTwmp6Wp65+KXwyoP8AMf67vivMiU1w3KO6mo9jbKnpH+u74pfC6k/OP9YrmDt34oCbpqOl1tqekf67vikFrqelf6zvivABIm6aj38MqDHnKnru+KPDqvpanru+K5nOKMVPdTUdPh1Uf51T13/FPZpWuI+Wfh9YlcQSXsE7r8nbEidO2j0rvZ8EHT1o9M7ub8FFFyCVPfl8nZPhKf8AX7T6Y9zPgkOsNp9MR2M/lUW4ppanfl8nZj8Jcax2n0x9Vn8q6LNrZXaQXkObMmWgYbYiMYVfa/GMeuPxSVT0XfZPuUzqZb5RcMdcNZsloFRjXjIiV7KJ1W+i0vshSy9FiCEIQCEIQCEIQCEIQCqOuA+WZ9j8Srcsw1w1wsvhF1lQVHBgaWU7znAguw6LSGnHJzmnBcev5x1HTpep6EJLqp1o1jrON9ofTZN2TdieIIknhKsWhbebRRZUIgmQRslpLXRwkFYrjY1Sx3QmkHYFXrLSc/wh9W01mBlZ7cHtaxjWwRgWkZHMpRTDsWaSqR0R41nIl3i/5flbAp7fujawXd/4JrgoanQrHxbeHYx81SOIzbgRJSU/Ctlos1TGJNJ2e0dGrE8FHb9zaaXLbrdTogOqPawHATt6hmexRdr0pVoOis2mQadR4dTLx82ASCHb53p2hNHS0Vq0Pq1IfeONwYOa1k+KBw2qe3Xmm/aO2z6SpPN1rxezDSC1xG8NcASF1kqH1osnOWdxBuvpnnGu2i7iY3GJ9i99BaQ5+gyptIh3WCWmO0T2qNeNxO/OkgXJpJQZSAKqSpCN4SXoTQUSLyCepNaUhQK1KWyCMpBCafz/AGSMOKlDSNUng2WlHmhTCr+o30Ol1KwL1GAIQhAIQhAIQhAKI1n1io2Cga1d0DJrdr3ea0KXWXcp1gfVtdKoTLKTA2k3Mc68mXkb2tGHGNyURWkNM2zSZ5t4NKkf/wA1IkOcP9epn+wI4qM0jZ3WVzrMxjWFrReugAC8LwG84EZrWdU9AMs9JpiXkSSqvrRYQ62VXHbd9jGhZ+v4xdul5yVLROiG3S18uDjJBO3eNoVjo0Qxoa1oa0YAAJzGACB+e1PCyXK1ok0rTB8ppCic3N51vU6mGnuLVVp5umTt8HpVB1sc6lj66s+sDuZtVGv5BY6nU+zgZ7JLv2SojSWjfB3NpyajXWaqL0Rg0vqidg8kTwXbC/v4csoSpDHXoAuaQDgfquvAxu6NP2rysobTq0QcqduLOq8G0h382SueuAW2jE3gKL4z6V19M7PPeApHwHn7VWawgBtejWMzkWvLogZ9OVa/dDu1wbJa0HHweuct3Nn2gEKY0TaG1KFJzTgWDsIEEdcgjsUcx/OW94Pi06BYeJcWOI7iO5ctAPsdTm2wadQ9AOkAndeAJY8DDEQ6AZBlctbmnSXV2ndJU71Ko2QJpuE7pBxUTqQ2LI3i9x7Jj8CvO016lsaadItbTJuvqAl2G1ocQJJ3AEbyMlN2akKbG02iGtEAfHiovjHSZ5u3rKCUys5103QL0YTMexLK5rBxSHYorQelHVg4PADg4kRk5hc4Nd+6QeI4qTlTZq6pLuFIgJpS3k0vxhQkqRvakKGmeGxBoWov0On1KwKu6hkeCMA2KxL1XnhCEIBCEIBCEIBUDlHrvp9MNa7pMLQTdwmHGeAMq/rk0jo2nXbdqNDggznQ+v1RjnscecYMGucMRGYvCLwxwP1TwXvaNJm0O53ASMhw7SrlZ9WbMwQKTe5VHSlJrK1VrQGtDoAHYs31Hpjt0eXLidqJATWvSbVjaUXrJZDUpSxoe5jg8NPlRIcz9ppcO1R+hNIsNIUXuJpvaWUnu2iINF+6q2YjygJCshcoXSuhrxc+kGy75yk8TTqx5w8l31gr42a1VbLvcctPVfFwNWWuo82Tdg3+cFS9mQIiIXXdbQNyi0PtDmsBJzhoDWvqEeK0AdpyXNZKdG495dXpClIqMNaobhaASPGMiCCIzkL2s1lNZgw5mi4Xro+cqAx847yZ2gSd5GIVrbeUSfBNAUzNap4wc+GuiL12bz/sl5cBwa1eul2y6hOYrz3MqFSLQAAAAAMANgjAYbFG6ZfBoycL7j3UaqrveS2tRzatVgyxMe84Na9xMbA5xXozWBhEilXiJB5omRvw/OKjqGGinfcv9pd8V1aLtRfWE4A0S6BMZ0x7grWebVZeI9n6w0miXNqsExLqTxnkMk6xaeoVagpteb5yaWuacMTmM4x7EVZFmJGYbOG8YntmVFaLF6pZyfJq1h3MEDunuSYyym7Hpo9t2lZqoxiq6m4/VqPc3+O4rETxVb0TL7DUDcHA1LvWHGo33j2KwCpIDt4meBxVc+U4cHQkuDOFnentIVnVOcFVwxBY1pIABywG3fv9iuegtI8/Ra+ReHRd1iMY4yD2qcuncZsxzlukjPBK1MmE5pXNdfeT/wCiN6z7yrKqzqAf8NGGDjl1lWZepOGC8hCEKUBCEIBCEIBCEIBZ5po/L1vtlaGs60yf8RV+8Kz/AFPpjt0eXF+c0iVJ+dvwWJpIkcU4nimXhv4IKrpYYaRHnCiOsvaGd+Ss+AwVQ0zaXRaqjad5vPUmk3h0TRc3NuLsSAOAcM8VarNW5xjHiQHNDhOeIBE8cV0znifvtFcb5r1lRGnWyKe+akf+GqpcnqUNrE6LhnJtX/ad+e1Vx5Tlwj3j/wCLEegHtgr30QRz8f6Z3f6R/FI+ld0aB40WcGN+Acexeeg7VTc8VecY29SALS4C64XLwieAx4hdPa/mqe8SNqfFmqOA2P8A4nKPsVIsqURGPO1J4TQad+/3rrrPpw2jzgAeXNuggmTefJxyFxw7R2RlgtgfaaTA68QXOcQZAIpCkQcd7Qe1ROL/ACm8u7VkfJuEeXPsu/8AE9y6dESbMwbRTun9no/guLVx5usJgX6QI2SQ+qXRvgPC79GeIeFSoP8A2PwUZ81OPspPNguYSJ6F4DqNRw9wU7qTHN1YwbzuA/YZ/RV7S1TmqhYAJbeAxPi4tAz259vFWfUyiW2YE+W9zo/d37myuvU9Dnh6k6OxDRwTZxyTgFmd155Oz8g77x3vKtaqnJ38w77x38RVrXqThgvIQhClAQhCAQhCAQhCAWa6TqzWrT6V47nEfgtKWYaVqw+s7P5R5w29IlZvqeI79DmvJ2WS81WbTperTunnAXEy5hENY3PxomY2qy0ajXNBGIIBn+iy3Gx3l2JTiUuCY53WqrKXb3AWXSB861kdxpD8CrZYmXabBsDGiDGENAhU3SL4s1vbuth/eLPgrxhELrnx+/Ec8Of37kvqA1rPRG7mq2P7LR+JU8OqFX9c3fJCJnp/wEn3KvT9UWz4SujmfI0xA+bb/CNihrfYxQLW80ypQqvawtMA0y4xLT5p3bDgNgU3o8HmaX3bf4QuPWQRZqxnxW3hwLSHA94TG/8AWkWeHNpCz0LM1rmUA9/OXaTPrv2Cchh2Y7116N0cKfTc1nOuHSLGhoxJcQBnEnMkk9wHnpPpV7IJw5x78fq03R7XDuUkUt8Jk8qRZ9Z6TKTaNWg51wXXAhhF4Z4EnbKsmggDTJFM02moXNaQG9F0HxRkJJ7lnbrQy+4PpyTaLxfJkMk3mxkZ3rUmVAQCCCCJBEYgjBdOtJjw59O7ULXWn/iXXZdFMPdE9HIY7hAb3q82OkKdNjG5NaB3BZ7rJbajbVaIddvC4cBiwtbhl7VftH1C6mxxgFzGuI4kAp1d9mJ09d1e973pAUYoB/suDsvvJ18w77x38RVsVT5Ovo7vvHe8q2L1MeGC8hCEKUBCEIBCEIBCEIEc6MSsL1m08HPqMszg5jXuv2giWzJ6FJuT3Da8yBsHlKR5UNZKlptZsFBzm0qIHPuYSC9zh81O6CB2unJVSlZjUdduhlNhIawbgSFw61dunHbqw0vaecpsdLpvmS4jc5xOI7law0AYdwEKP0fZgwLtOWax5XbRJo8lNekLo2JgcNyqsomlnTRtg2G2kdzf6BXp+OYGBw9yzm12lri+iM3W8uMeaegMesnuWikyV26s1J+/DlhzSgwq9rk75LqY93cAP+SsBVd1s8R22LPVP+0B7SqdP1RfP01M2MRTp/Yb7guPWQ/4SvvNJw7xd95C6rHTIpsB8xvuCjNbLQGUOlgDUpg9QeHO/daVGPqn5L6XRamxaLMNt2r7GsH4lSD8AerioKtpJlW1WdrSZaKjzIcMHMIbmBM59inXnZwTKa1++5PdkFOkDSc81GhwIAYZl05kHYAtE1QeTZKc7LwHUHOA7FmYyWraIoCnZ6TdgpgmOq8faStP1HpcOjyo+uxBtTo8xs9cfCFetF1g+jScMjTaerASsttloNR73nNzi7vMq86jWi9Zi0+Q8gdRh3vJUdbDWE+yenlvKrHCRNlI0xsWVoaFyc/R3fbd7yrYqnyc/R3feO95VsXqY8MF5CEIUoCEIQCEIQCEIQZBoDRdNtvqc7UZeNerWqSQMXvcWTOXRjNK2gwF13ziR3lW3WLU0Varq1Ehj3gB5jEgZCfz7FVWMgcRnksn1Hs0dH3Bb2JSlJ/ITYCytBH9SR2PDijBMJQZfSZNsaP+6aMj6TFafHBRg0DQFXnhTh969N50Xs5uzHHJSM4Lr1M5lrTnhh27OlVrWumSKoHk2V0RvdUZh23VY5lRWkdDsq1A91SoDgC1roa4NN4AjrVcLq7q2U3ElSwAG4BRem23q1kYcuec4gx5LHEZ7ZIUoeqF42mg14Ae0OGcEA/2KrjdVNm449NWZrnWcuAwrjA4yHMeO6YPYu9uC5aVgpNcHNY0OEwd0jGN08F04/n+6W7JGY26ysZVtDH37wcRSDQIJJkB07IIyV30KX1LI1tRpY+4WdIEYAFocR1Qu/wRl+/cbfPlwJ3DHMYbV7Arpn1e6RTHDtrIKlItJa4EEGCNxGYV/wBTLIadnvGQXuL44QAPdPapS06Ko1HX3UmOdvj3+d2yumICt1Ot3TSuHT7bsoMpoekOWaSVwdWi8nH0d323e8q2qpcnH0d323e8q2r1MeGG8hCEKUBCEIBCEIBCEIBZGHTJ3knHrK1t5wPUseoYNGMmFl+p9mjoe70hKvKrUgEwTAyGJ7Ala6ROOU4rI0FMKJ05pxtmuzTc8OkS2MCIwx61KEqr6+iKNN26p72u+Cv05LlJVc7qbiRGnAKjadam6i546JcWlpnACQTjOGK6dI6Tp0SznHXb3i9FxmI3A7wqxban/ULQymBzYpSX38HkS28ABugDPbK6NeKl3wd/m1CR2XT+Cv2TcinfdWpmnpim6o2nLr7hhLHtBgScXAbkaT0o2iWtuufUd4tNmLjvPALmtGkb1Wix1mqYvJa94HRMOkiCcYncuCyvDtJ1Z8mjDe5h/wCR71Exn+JuSR0JpkWi+Lj2Fhg3ozM4dYjIhe1HS1F1Tm2vF8SLsHZns4LqutBMQC4zhAJgATxwjFVuz/8A2lWNtH8KaiSXf4TbZp16Q01Up2ltnZSaS9stc55aMnTIDCR4rl62PTd6q6hUZzdUZC9ea7Cei6AZgzEKK0rUjSdAwTFPICTlWyXpZ9HValsNoew02N8VpIvGG3RgCY2nFX7cdefj/Ve67/l3VtZbMP8AMk/Va8ntAGC7LLbmPpio13QIm8ZGAmZ9qrerNpFN1pbzdR3ypILGg4AuETs/opWlTFosjgxvNc4Hi6YEEl2eGEnPrKrnhInHK02prRSaA4srCmcqhZ0XdWM+xS9/DrVPo6UNO7Z7ZRF0QA4ZdGLpjIgYYjuVrqWhjcS5onIkgSN4UZ4a4hjlt6SnSF4trNIkOBG+UoO5c12k8nH0d323e8q2qpcm/wBGP23e8q2r1MeGG8hCEKUBCEIBCEIBCEIGvyPUsfa3DFa9aDDHH6p9yxytaLjLxE4d5WX6n2aOh7vZxTfYo+ppB9M0+eY1gqEXQJJAJgE7xKkHPWWyzl3llJKgNdbO6pZw1jHucag8UExg7OMhip8HgmOPYmOWrss3NKvpjR1YvpWqztIqXQHsMA7sQSJwkEcAvHXBz6lKgBSeKhcXFgF67Aggls7xHDcrbhuSFXnU1rxwpcEFatYnksFOhVaXva29UYWtbJE9ZXFpywV6dp8JoNvyOk3PZdOEgkEAZYghWjIRKSN/Zmkz1xE3HfNQmiKFapVNortuENuU6e4HFzjjgTCj/CGjSZOMFvNzBi9DfxACtRnckco7/N/o7Vdq2Kqbc2vcmm3og3mzBYW3oJ3uJhWFzssupBO5I84f3UZZbTJpUNA2h1CraC+lVh7yWxSqGYc/hhgRmpmnpCrUpVXspFr5LabHiCYjFwJG2e5SnYouppkTdptL3SANx3kEY4ditcu670rJqa24LbVq1rPzdSzVDVIiYZdDsr4de6PUm6MNOkGjmnOfF2q6JcwjIEeZujZCnLJaOcbJEEGHN2g7v6rkttNvP0XEAGHNB2kkYN6ok9nFTMvbSO33PmjXBAIMYEjAtnHrC4W6Iex0sLciMC6mT9q6IceOC77ZZS8dFxY6CA4DfvG0TC56OkubFy0EMcPLODXje05A/Vz681Mt14/ov3axyXNIskOzvGcZxk7TmrkqfyY1A6y3mkEFxII2gkq4LdOGW8hCEKUBCEIBCEIBCEIPC2/Nv+w73FYzpevSs9Bjq2F/xGDxn3cyB5LRtecBsvHorQ+UDXCno6i0ubzlSqS2nSmL3nE8BIHW4LCtKVqloqOdVderVPHOxjRlSYPJY0YQOK4daS2bdunbq6SmhHC1PNV4LelMecMIEzOMYk7MOKspzlROhrLcaIUm5p4LHnd1oxmocSExBKQknaqrFCaZ4ohNJRBSUSmuTYRJwP5/ISFJKb1og9MDkjiN6aUCWht5pAJbIIkbNkqJZo97Zdzg6LIb0ZwAGUmGzAlS4IRn2qZbEWIyjabhDnHCowGY8sACAAMSQRhwTmWUVWuLwbz5xIxaJ6IaD4uAB61437lNhJ+aqQ7qEtnuIK5zaS0ua2oAxr5b5UCASHDMNxwKvr4V38uynztNxaJq04BBJF8bIk4OiBnGBzKba7Vzg5tgdeeQDLSLjT4zjhGQIHFdVG3U3zdeDhPYNvUuOzW2XPeGVCCABDcCGzjJjMk+xJvnRWvcmbALLAyDiB1AmFb1TuS+oHWQOGRJI7SVcV6E4ZLyEIQpQEIQgEIQgEIQgwfXOo+16ZrnGLMG0qQ3G6Hud1y4/u7lE6G0WRi7tK0XW7RRoWk16bG/KOvOkYEloYSTsMAY8FXWxlwWX6i3xGjowjGxknwUo7exNKyO5CEjylCaXIkiRzk6eBTWhEEvJjivSE0hAhKQ4bEpMJkmUCyid6akcEBKRzksJrggpmnbTfquAPRBy2EgAE+yOxeNG1dJpuNc7BsukjDAGJicl41B0jewkzlsOM8V5rfMZrTJbd7WwMrVZF5rWAlpIaQTGBwnASuh1gwHTfeEXTOAjIXRhHBeGiq5IYcm1ATG548aODsXdhUo1Y8rZdNM1WkcldK5Y2tON0xPVgrmqjybfRj9s+8q3L0Zwx3kIQhSgIQhAIQhAIQhB5Wig14LXAEHeqraOT6yvcXQcTKt6EFIfycUPJc4HgSuGvyYtOVZ/rFaKhRqJ3WZnksHpn+sfiub9Fb9lofH23/zLVUJqG6yn9FlT07/AF3fzJTyW1P1h/rv/mWqoTthusrHJdU/WH+u7+ZA5Lqn6w/13fFaohO2fB3VlX6LKnp3+s74o/RbU9O/1nfFaqhO2HdWVDktqenf6zvij9FtT9Yf67vitVQnbDdZR+ip/p3es74oPJS70zvWd8Vq6E1DdZEeR4ef7/im/ocHn+0/Fa+hTpDIm8kERFQ4ZYn4r3HJW7LnVqyFGk7QuquhfBKIpzKmkIUoCEIQCEIQf//Z"/>
          <p:cNvSpPr>
            <a:spLocks noChangeAspect="1" noChangeArrowheads="1"/>
          </p:cNvSpPr>
          <p:nvPr/>
        </p:nvSpPr>
        <p:spPr bwMode="auto">
          <a:xfrm>
            <a:off x="155575" y="-2065338"/>
            <a:ext cx="433387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25" name="Picture 2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61248"/>
            <a:ext cx="1379618" cy="9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isällön paikkamerkki 1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i-FI" sz="2200" dirty="0"/>
          </a:p>
          <a:p>
            <a:pPr marL="0" indent="0">
              <a:buNone/>
            </a:pPr>
            <a:r>
              <a:rPr lang="en-US" sz="1600" dirty="0" smtClean="0"/>
              <a:t>Defining input/output files and additional parameters for your own Python script can be done by creating a </a:t>
            </a:r>
            <a:r>
              <a:rPr lang="en-US" sz="1600" i="1" dirty="0" smtClean="0"/>
              <a:t>user interface</a:t>
            </a:r>
            <a:r>
              <a:rPr lang="en-US" sz="1600" dirty="0" smtClean="0"/>
              <a:t> into your self-made ArcGIS toolbox</a:t>
            </a:r>
          </a:p>
          <a:p>
            <a:pPr lvl="1"/>
            <a:r>
              <a:rPr lang="en-US" sz="1600" dirty="0" smtClean="0"/>
              <a:t>Done in a similar manner as with </a:t>
            </a:r>
            <a:r>
              <a:rPr lang="en-US" sz="1600" dirty="0" err="1" smtClean="0"/>
              <a:t>ModelBuilder</a:t>
            </a:r>
            <a:endParaRPr lang="en-US" sz="1600" dirty="0" smtClean="0"/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1. Create a new script tool inside a toolbox:</a:t>
            </a:r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 rotWithShape="1">
          <a:blip r:embed="rId3"/>
          <a:srcRect l="43700" t="33061" r="46640" b="39567"/>
          <a:stretch/>
        </p:blipFill>
        <p:spPr>
          <a:xfrm>
            <a:off x="330420" y="3171602"/>
            <a:ext cx="2746623" cy="2337011"/>
          </a:xfrm>
          <a:prstGeom prst="rect">
            <a:avLst/>
          </a:prstGeom>
        </p:spPr>
      </p:pic>
      <p:pic>
        <p:nvPicPr>
          <p:cNvPr id="4" name="Kuva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115" y="3133033"/>
            <a:ext cx="2736304" cy="3412623"/>
          </a:xfrm>
          <a:prstGeom prst="rect">
            <a:avLst/>
          </a:prstGeom>
        </p:spPr>
      </p:pic>
      <p:sp>
        <p:nvSpPr>
          <p:cNvPr id="12" name="Nuoli oikealle 11"/>
          <p:cNvSpPr/>
          <p:nvPr/>
        </p:nvSpPr>
        <p:spPr>
          <a:xfrm>
            <a:off x="3141543" y="4167089"/>
            <a:ext cx="648072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Nuoli oikealle 13"/>
          <p:cNvSpPr/>
          <p:nvPr/>
        </p:nvSpPr>
        <p:spPr>
          <a:xfrm>
            <a:off x="6650168" y="4162228"/>
            <a:ext cx="648072" cy="21602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Tekstiruutu 12"/>
          <p:cNvSpPr txBox="1"/>
          <p:nvPr/>
        </p:nvSpPr>
        <p:spPr>
          <a:xfrm>
            <a:off x="7382299" y="3950311"/>
            <a:ext cx="16675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i-FI" sz="1200" b="1" u="sng" dirty="0" err="1" smtClean="0"/>
              <a:t>Ignore</a:t>
            </a:r>
            <a:r>
              <a:rPr lang="fi-FI" sz="1200" b="1" u="sng" dirty="0" smtClean="0"/>
              <a:t> </a:t>
            </a:r>
            <a:r>
              <a:rPr lang="fi-FI" sz="1200" b="1" u="sng" dirty="0" err="1" smtClean="0"/>
              <a:t>last</a:t>
            </a:r>
            <a:r>
              <a:rPr lang="fi-FI" sz="1200" b="1" u="sng" dirty="0" smtClean="0"/>
              <a:t> </a:t>
            </a:r>
            <a:r>
              <a:rPr lang="fi-FI" sz="1200" b="1" u="sng" dirty="0" err="1" smtClean="0"/>
              <a:t>two</a:t>
            </a:r>
            <a:r>
              <a:rPr lang="fi-FI" sz="1200" b="1" u="sng" dirty="0" smtClean="0"/>
              <a:t> </a:t>
            </a:r>
            <a:r>
              <a:rPr lang="fi-FI" sz="1200" b="1" u="sng" dirty="0" err="1" smtClean="0"/>
              <a:t>dialogs</a:t>
            </a:r>
            <a:r>
              <a:rPr lang="fi-FI" sz="1200" b="1" u="sng" dirty="0" smtClean="0"/>
              <a:t> </a:t>
            </a:r>
          </a:p>
          <a:p>
            <a:r>
              <a:rPr lang="fi-FI" sz="1200" b="1" u="sng" dirty="0" smtClean="0"/>
              <a:t>at </a:t>
            </a:r>
            <a:r>
              <a:rPr lang="fi-FI" sz="1200" b="1" u="sng" dirty="0" err="1" smtClean="0"/>
              <a:t>this</a:t>
            </a:r>
            <a:r>
              <a:rPr lang="fi-FI" sz="1200" b="1" u="sng" dirty="0" smtClean="0"/>
              <a:t> </a:t>
            </a:r>
            <a:r>
              <a:rPr lang="fi-FI" sz="1200" b="1" u="sng" dirty="0" err="1" smtClean="0"/>
              <a:t>point</a:t>
            </a:r>
            <a:r>
              <a:rPr lang="fi-FI" sz="1200" b="1" u="sng" dirty="0" smtClean="0"/>
              <a:t>:</a:t>
            </a:r>
          </a:p>
          <a:p>
            <a:pPr marL="342900" indent="-342900">
              <a:buAutoNum type="arabicPeriod"/>
            </a:pPr>
            <a:r>
              <a:rPr lang="fi-FI" sz="1200" dirty="0" err="1" smtClean="0"/>
              <a:t>Click</a:t>
            </a:r>
            <a:r>
              <a:rPr lang="fi-FI" sz="1200" dirty="0" smtClean="0"/>
              <a:t> </a:t>
            </a:r>
            <a:r>
              <a:rPr lang="fi-FI" sz="1200" i="1" dirty="0" smtClean="0"/>
              <a:t>Next</a:t>
            </a:r>
          </a:p>
          <a:p>
            <a:pPr marL="342900" indent="-342900">
              <a:buAutoNum type="arabicPeriod"/>
            </a:pPr>
            <a:r>
              <a:rPr lang="fi-FI" sz="1200" dirty="0" err="1" smtClean="0"/>
              <a:t>Click</a:t>
            </a:r>
            <a:r>
              <a:rPr lang="fi-FI" sz="1200" dirty="0" smtClean="0"/>
              <a:t> </a:t>
            </a:r>
            <a:r>
              <a:rPr lang="fi-FI" sz="1200" i="1" dirty="0" err="1" smtClean="0"/>
              <a:t>Finish</a:t>
            </a:r>
            <a:endParaRPr lang="fi-FI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242772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Creating</a:t>
            </a:r>
            <a:r>
              <a:rPr lang="fi-FI" dirty="0" smtClean="0"/>
              <a:t> a </a:t>
            </a:r>
            <a:r>
              <a:rPr lang="fi-FI" dirty="0" err="1" smtClean="0"/>
              <a:t>Toolbox</a:t>
            </a:r>
            <a:r>
              <a:rPr lang="fi-FI" dirty="0" smtClean="0"/>
              <a:t> for Python </a:t>
            </a:r>
            <a:r>
              <a:rPr lang="fi-FI" dirty="0" err="1" smtClean="0"/>
              <a:t>script</a:t>
            </a:r>
            <a:endParaRPr lang="fi-FI" dirty="0"/>
          </a:p>
        </p:txBody>
      </p:sp>
      <p:sp>
        <p:nvSpPr>
          <p:cNvPr id="3" name="AutoShape 2" descr="data:image/jpeg;base64,/9j/4AAQSkZJRgABAQAAAQABAAD/2wCEAAkGBxQSEhQUExMWFRUXFBwXGBUYGBgcHRgcGhwXFxoYGhceHCggGBolHBoYITEhJSosLi4uFx8zODMsNygtLisBCgoKDg0OGxAQGy0kHyQsLCwsLCwsLCwsLCwtLCwsLCwsLCwsLCwsLCwsNCwsLCwsLCwsLCwsLCwsLCwsLCwsLP/AABEIAOAA4QMBIgACEQEDEQH/xAAbAAABBQEBAAAAAAAAAAAAAAAAAQIFBgcEA//EAEwQAAEDAQQFBgkICAUEAwAAAAEAAhEDBBIhMQUGQVFhBxMicYGRFDJCUlOSobHRIzM0YnJzwfAXVIKistLh8SRDY7PCFWSToyU1RP/EABkBAQADAQEAAAAAAAAAAAAAAAABAgQDBf/EACYRAQEAAgEDAwQDAQAAAAAAAAABAhExAxIhMkFRBGFx8IGRoSL/2gAMAwEAAhEDEQA/ANxQhCAQhCAQhCAQhCAQhCAQhCAQhCAQhCAQhCAQhCAQhCAQhCAQhCAQhCAQhCAQhCAQhCAVQ14rEPo3XOaQ15MEjMsAy24H2q3qm66tmtT+7/Erl1rrCunS9SAbbanpanru+KeLVV9LU9d3xTHNhOAWHurVqPTwmp6Wp65+KXwyoP8AMf67vivMiU1w3KO6mo9jbKnpH+u74pfC6k/OP9YrmDt34oCbpqOl1tqekf67vikFrqelf6zvivABIm6aj38MqDHnKnru+KPDqvpanru+K5nOKMVPdTUdPh1Uf51T13/FPZpWuI+Wfh9YlcQSXsE7r8nbEidO2j0rvZ8EHT1o9M7ub8FFFyCVPfl8nZPhKf8AX7T6Y9zPgkOsNp9MR2M/lUW4ppanfl8nZj8Jcax2n0x9Vn8q6LNrZXaQXkObMmWgYbYiMYVfa/GMeuPxSVT0XfZPuUzqZb5RcMdcNZsloFRjXjIiV7KJ1W+i0vshSy9FiCEIQCEIQCEIQCEIQCqOuA+WZ9j8Srcsw1w1wsvhF1lQVHBgaWU7znAguw6LSGnHJzmnBcev5x1HTpep6EJLqp1o1jrON9ofTZN2TdieIIknhKsWhbebRRZUIgmQRslpLXRwkFYrjY1Sx3QmkHYFXrLSc/wh9W01mBlZ7cHtaxjWwRgWkZHMpRTDsWaSqR0R41nIl3i/5flbAp7fujawXd/4JrgoanQrHxbeHYx81SOIzbgRJSU/Ctlos1TGJNJ2e0dGrE8FHb9zaaXLbrdTogOqPawHATt6hmexRdr0pVoOis2mQadR4dTLx82ASCHb53p2hNHS0Vq0Pq1IfeONwYOa1k+KBw2qe3Xmm/aO2z6SpPN1rxezDSC1xG8NcASF1kqH1osnOWdxBuvpnnGu2i7iY3GJ9i99BaQ5+gyptIh3WCWmO0T2qNeNxO/OkgXJpJQZSAKqSpCN4SXoTQUSLyCepNaUhQK1KWyCMpBCafz/AGSMOKlDSNUng2WlHmhTCr+o30Ol1KwL1GAIQhAIQhAIQhAKI1n1io2Cga1d0DJrdr3ea0KXWXcp1gfVtdKoTLKTA2k3Mc68mXkb2tGHGNyURWkNM2zSZ5t4NKkf/wA1IkOcP9epn+wI4qM0jZ3WVzrMxjWFrReugAC8LwG84EZrWdU9AMs9JpiXkSSqvrRYQ62VXHbd9jGhZ+v4xdul5yVLROiG3S18uDjJBO3eNoVjo0Qxoa1oa0YAAJzGACB+e1PCyXK1ok0rTB8ppCic3N51vU6mGnuLVVp5umTt8HpVB1sc6lj66s+sDuZtVGv5BY6nU+zgZ7JLv2SojSWjfB3NpyajXWaqL0Rg0vqidg8kTwXbC/v4csoSpDHXoAuaQDgfquvAxu6NP2rysobTq0QcqduLOq8G0h382SueuAW2jE3gKL4z6V19M7PPeApHwHn7VWawgBtejWMzkWvLogZ9OVa/dDu1wbJa0HHweuct3Nn2gEKY0TaG1KFJzTgWDsIEEdcgjsUcx/OW94Pi06BYeJcWOI7iO5ctAPsdTm2wadQ9AOkAndeAJY8DDEQ6AZBlctbmnSXV2ndJU71Ko2QJpuE7pBxUTqQ2LI3i9x7Jj8CvO016lsaadItbTJuvqAl2G1ocQJJ3AEbyMlN2akKbG02iGtEAfHiovjHSZ5u3rKCUys5103QL0YTMexLK5rBxSHYorQelHVg4PADg4kRk5hc4Nd+6QeI4qTlTZq6pLuFIgJpS3k0vxhQkqRvakKGmeGxBoWov0On1KwKu6hkeCMA2KxL1XnhCEIBCEIBCEIBUDlHrvp9MNa7pMLQTdwmHGeAMq/rk0jo2nXbdqNDggznQ+v1RjnscecYMGucMRGYvCLwxwP1TwXvaNJm0O53ASMhw7SrlZ9WbMwQKTe5VHSlJrK1VrQGtDoAHYs31Hpjt0eXLidqJATWvSbVjaUXrJZDUpSxoe5jg8NPlRIcz9ppcO1R+hNIsNIUXuJpvaWUnu2iINF+6q2YjygJCshcoXSuhrxc+kGy75yk8TTqx5w8l31gr42a1VbLvcctPVfFwNWWuo82Tdg3+cFS9mQIiIXXdbQNyi0PtDmsBJzhoDWvqEeK0AdpyXNZKdG495dXpClIqMNaobhaASPGMiCCIzkL2s1lNZgw5mi4Xro+cqAx847yZ2gSd5GIVrbeUSfBNAUzNap4wc+GuiL12bz/sl5cBwa1eul2y6hOYrz3MqFSLQAAAAAMANgjAYbFG6ZfBoycL7j3UaqrveS2tRzatVgyxMe84Na9xMbA5xXozWBhEilXiJB5omRvw/OKjqGGinfcv9pd8V1aLtRfWE4A0S6BMZ0x7grWebVZeI9n6w0miXNqsExLqTxnkMk6xaeoVagpteb5yaWuacMTmM4x7EVZFmJGYbOG8YntmVFaLF6pZyfJq1h3MEDunuSYyym7Hpo9t2lZqoxiq6m4/VqPc3+O4rETxVb0TL7DUDcHA1LvWHGo33j2KwCpIDt4meBxVc+U4cHQkuDOFnentIVnVOcFVwxBY1pIABywG3fv9iuegtI8/Ra+ReHRd1iMY4yD2qcuncZsxzlukjPBK1MmE5pXNdfeT/wCiN6z7yrKqzqAf8NGGDjl1lWZepOGC8hCEKUBCEIBCEIBCEIBZ5po/L1vtlaGs60yf8RV+8Kz/AFPpjt0eXF+c0iVJ+dvwWJpIkcU4nimXhv4IKrpYYaRHnCiOsvaGd+Ss+AwVQ0zaXRaqjad5vPUmk3h0TRc3NuLsSAOAcM8VarNW5xjHiQHNDhOeIBE8cV0znifvtFcb5r1lRGnWyKe+akf+GqpcnqUNrE6LhnJtX/ad+e1Vx5Tlwj3j/wCLEegHtgr30QRz8f6Z3f6R/FI+ld0aB40WcGN+Acexeeg7VTc8VecY29SALS4C64XLwieAx4hdPa/mqe8SNqfFmqOA2P8A4nKPsVIsqURGPO1J4TQad+/3rrrPpw2jzgAeXNuggmTefJxyFxw7R2RlgtgfaaTA68QXOcQZAIpCkQcd7Qe1ROL/ACm8u7VkfJuEeXPsu/8AE9y6dESbMwbRTun9no/guLVx5usJgX6QI2SQ+qXRvgPC79GeIeFSoP8A2PwUZ81OPspPNguYSJ6F4DqNRw9wU7qTHN1YwbzuA/YZ/RV7S1TmqhYAJbeAxPi4tAz259vFWfUyiW2YE+W9zo/d37myuvU9Dnh6k6OxDRwTZxyTgFmd155Oz8g77x3vKtaqnJ38w77x38RVrXqThgvIQhClAQhCAQhCAQhCAWa6TqzWrT6V47nEfgtKWYaVqw+s7P5R5w29IlZvqeI79DmvJ2WS81WbTperTunnAXEy5hENY3PxomY2qy0ajXNBGIIBn+iy3Gx3l2JTiUuCY53WqrKXb3AWXSB861kdxpD8CrZYmXabBsDGiDGENAhU3SL4s1vbuth/eLPgrxhELrnx+/Ec8Of37kvqA1rPRG7mq2P7LR+JU8OqFX9c3fJCJnp/wEn3KvT9UWz4SujmfI0xA+bb/CNihrfYxQLW80ypQqvawtMA0y4xLT5p3bDgNgU3o8HmaX3bf4QuPWQRZqxnxW3hwLSHA94TG/8AWkWeHNpCz0LM1rmUA9/OXaTPrv2Cchh2Y7116N0cKfTc1nOuHSLGhoxJcQBnEnMkk9wHnpPpV7IJw5x78fq03R7XDuUkUt8Jk8qRZ9Z6TKTaNWg51wXXAhhF4Z4EnbKsmggDTJFM02moXNaQG9F0HxRkJJ7lnbrQy+4PpyTaLxfJkMk3mxkZ3rUmVAQCCCCJBEYgjBdOtJjw59O7ULXWn/iXXZdFMPdE9HIY7hAb3q82OkKdNjG5NaB3BZ7rJbajbVaIddvC4cBiwtbhl7VftH1C6mxxgFzGuI4kAp1d9mJ09d1e973pAUYoB/suDsvvJ18w77x38RVsVT5Ovo7vvHe8q2L1MeGC8hCEKUBCEIBCEIBCEIEc6MSsL1m08HPqMszg5jXuv2giWzJ6FJuT3Da8yBsHlKR5UNZKlptZsFBzm0qIHPuYSC9zh81O6CB2unJVSlZjUdduhlNhIawbgSFw61dunHbqw0vaecpsdLpvmS4jc5xOI7law0AYdwEKP0fZgwLtOWax5XbRJo8lNekLo2JgcNyqsomlnTRtg2G2kdzf6BXp+OYGBw9yzm12lri+iM3W8uMeaegMesnuWikyV26s1J+/DlhzSgwq9rk75LqY93cAP+SsBVd1s8R22LPVP+0B7SqdP1RfP01M2MRTp/Yb7guPWQ/4SvvNJw7xd95C6rHTIpsB8xvuCjNbLQGUOlgDUpg9QeHO/daVGPqn5L6XRamxaLMNt2r7GsH4lSD8AerioKtpJlW1WdrSZaKjzIcMHMIbmBM59inXnZwTKa1++5PdkFOkDSc81GhwIAYZl05kHYAtE1QeTZKc7LwHUHOA7FmYyWraIoCnZ6TdgpgmOq8faStP1HpcOjyo+uxBtTo8xs9cfCFetF1g+jScMjTaerASsttloNR73nNzi7vMq86jWi9Zi0+Q8gdRh3vJUdbDWE+yenlvKrHCRNlI0xsWVoaFyc/R3fbd7yrYqnyc/R3feO95VsXqY8MF5CEIUoCEIQCEIQCEIQZBoDRdNtvqc7UZeNerWqSQMXvcWTOXRjNK2gwF13ziR3lW3WLU0Varq1Ehj3gB5jEgZCfz7FVWMgcRnksn1Hs0dH3Bb2JSlJ/ITYCytBH9SR2PDijBMJQZfSZNsaP+6aMj6TFafHBRg0DQFXnhTh969N50Xs5uzHHJSM4Lr1M5lrTnhh27OlVrWumSKoHk2V0RvdUZh23VY5lRWkdDsq1A91SoDgC1roa4NN4AjrVcLq7q2U3ElSwAG4BRem23q1kYcuec4gx5LHEZ7ZIUoeqF42mg14Ae0OGcEA/2KrjdVNm449NWZrnWcuAwrjA4yHMeO6YPYu9uC5aVgpNcHNY0OEwd0jGN08F04/n+6W7JGY26ysZVtDH37wcRSDQIJJkB07IIyV30KX1LI1tRpY+4WdIEYAFocR1Qu/wRl+/cbfPlwJ3DHMYbV7Arpn1e6RTHDtrIKlItJa4EEGCNxGYV/wBTLIadnvGQXuL44QAPdPapS06Ko1HX3UmOdvj3+d2yumICt1Ot3TSuHT7bsoMpoekOWaSVwdWi8nH0d323e8q2qpcnH0d323e8q2r1MeGG8hCEKUBCEIBCEIBCEIBZGHTJ3knHrK1t5wPUseoYNGMmFl+p9mjoe70hKvKrUgEwTAyGJ7Ala6ROOU4rI0FMKJ05pxtmuzTc8OkS2MCIwx61KEqr6+iKNN26p72u+Cv05LlJVc7qbiRGnAKjadam6i546JcWlpnACQTjOGK6dI6Tp0SznHXb3i9FxmI3A7wqxban/ULQymBzYpSX38HkS28ABugDPbK6NeKl3wd/m1CR2XT+Cv2TcinfdWpmnpim6o2nLr7hhLHtBgScXAbkaT0o2iWtuufUd4tNmLjvPALmtGkb1Wix1mqYvJa94HRMOkiCcYncuCyvDtJ1Z8mjDe5h/wCR71Exn+JuSR0JpkWi+Lj2Fhg3ozM4dYjIhe1HS1F1Tm2vF8SLsHZns4LqutBMQC4zhAJgATxwjFVuz/8A2lWNtH8KaiSXf4TbZp16Q01Up2ltnZSaS9stc55aMnTIDCR4rl62PTd6q6hUZzdUZC9ea7Cei6AZgzEKK0rUjSdAwTFPICTlWyXpZ9HValsNoew02N8VpIvGG3RgCY2nFX7cdefj/Ve67/l3VtZbMP8AMk/Va8ntAGC7LLbmPpio13QIm8ZGAmZ9qrerNpFN1pbzdR3ypILGg4AuETs/opWlTFosjgxvNc4Hi6YEEl2eGEnPrKrnhInHK02prRSaA4srCmcqhZ0XdWM+xS9/DrVPo6UNO7Z7ZRF0QA4ZdGLpjIgYYjuVrqWhjcS5onIkgSN4UZ4a4hjlt6SnSF4trNIkOBG+UoO5c12k8nH0d323e8q2qpcm/wBGP23e8q2r1MeGG8hCEKUBCEIBCEIBCEIGvyPUsfa3DFa9aDDHH6p9yxytaLjLxE4d5WX6n2aOh7vZxTfYo+ppB9M0+eY1gqEXQJJAJgE7xKkHPWWyzl3llJKgNdbO6pZw1jHucag8UExg7OMhip8HgmOPYmOWrss3NKvpjR1YvpWqztIqXQHsMA7sQSJwkEcAvHXBz6lKgBSeKhcXFgF67Aggls7xHDcrbhuSFXnU1rxwpcEFatYnksFOhVaXva29UYWtbJE9ZXFpywV6dp8JoNvyOk3PZdOEgkEAZYghWjIRKSN/Zmkz1xE3HfNQmiKFapVNortuENuU6e4HFzjjgTCj/CGjSZOMFvNzBi9DfxACtRnckco7/N/o7Vdq2Kqbc2vcmm3og3mzBYW3oJ3uJhWFzssupBO5I84f3UZZbTJpUNA2h1CraC+lVh7yWxSqGYc/hhgRmpmnpCrUpVXspFr5LabHiCYjFwJG2e5SnYouppkTdptL3SANx3kEY4ditcu670rJqa24LbVq1rPzdSzVDVIiYZdDsr4de6PUm6MNOkGjmnOfF2q6JcwjIEeZujZCnLJaOcbJEEGHN2g7v6rkttNvP0XEAGHNB2kkYN6ok9nFTMvbSO33PmjXBAIMYEjAtnHrC4W6Iex0sLciMC6mT9q6IceOC77ZZS8dFxY6CA4DfvG0TC56OkubFy0EMcPLODXje05A/Vz681Mt14/ov3axyXNIskOzvGcZxk7TmrkqfyY1A6y3mkEFxII2gkq4LdOGW8hCEKUBCEIBCEIBCEIPC2/Nv+w73FYzpevSs9Bjq2F/xGDxn3cyB5LRtecBsvHorQ+UDXCno6i0ubzlSqS2nSmL3nE8BIHW4LCtKVqloqOdVderVPHOxjRlSYPJY0YQOK4daS2bdunbq6SmhHC1PNV4LelMecMIEzOMYk7MOKspzlROhrLcaIUm5p4LHnd1oxmocSExBKQknaqrFCaZ4ohNJRBSUSmuTYRJwP5/ISFJKb1og9MDkjiN6aUCWht5pAJbIIkbNkqJZo97Zdzg6LIb0ZwAGUmGzAlS4IRn2qZbEWIyjabhDnHCowGY8sACAAMSQRhwTmWUVWuLwbz5xIxaJ6IaD4uAB61437lNhJ+aqQ7qEtnuIK5zaS0ua2oAxr5b5UCASHDMNxwKvr4V38uynztNxaJq04BBJF8bIk4OiBnGBzKba7Vzg5tgdeeQDLSLjT4zjhGQIHFdVG3U3zdeDhPYNvUuOzW2XPeGVCCABDcCGzjJjMk+xJvnRWvcmbALLAyDiB1AmFb1TuS+oHWQOGRJI7SVcV6E4ZLyEIQpQEIQgEIQgEIQgwfXOo+16ZrnGLMG0qQ3G6Hud1y4/u7lE6G0WRi7tK0XW7RRoWk16bG/KOvOkYEloYSTsMAY8FXWxlwWX6i3xGjowjGxknwUo7exNKyO5CEjylCaXIkiRzk6eBTWhEEvJjivSE0hAhKQ4bEpMJkmUCyid6akcEBKRzksJrggpmnbTfquAPRBy2EgAE+yOxeNG1dJpuNc7BsukjDAGJicl41B0jewkzlsOM8V5rfMZrTJbd7WwMrVZF5rWAlpIaQTGBwnASuh1gwHTfeEXTOAjIXRhHBeGiq5IYcm1ATG548aODsXdhUo1Y8rZdNM1WkcldK5Y2tON0xPVgrmqjybfRj9s+8q3L0Zwx3kIQhSgIQhAIQhAIQhB5Wig14LXAEHeqraOT6yvcXQcTKt6EFIfycUPJc4HgSuGvyYtOVZ/rFaKhRqJ3WZnksHpn+sfiub9Fb9lofH23/zLVUJqG6yn9FlT07/AF3fzJTyW1P1h/rv/mWqoTthusrHJdU/WH+u7+ZA5Lqn6w/13fFaohO2fB3VlX6LKnp3+s74o/RbU9O/1nfFaqhO2HdWVDktqenf6zvij9FtT9Yf67vitVQnbDdZR+ip/p3es74oPJS70zvWd8Vq6E1DdZEeR4ef7/im/ocHn+0/Fa+hTpDIm8kERFQ4ZYn4r3HJW7LnVqyFGk7QuquhfBKIpzKmkIUoCEIQCEIQf//Z"/>
          <p:cNvSpPr>
            <a:spLocks noChangeAspect="1" noChangeArrowheads="1"/>
          </p:cNvSpPr>
          <p:nvPr/>
        </p:nvSpPr>
        <p:spPr bwMode="auto">
          <a:xfrm>
            <a:off x="155575" y="-2065338"/>
            <a:ext cx="433387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7" name="Sisällön paikkamerkki 1"/>
          <p:cNvSpPr>
            <a:spLocks noGrp="1"/>
          </p:cNvSpPr>
          <p:nvPr>
            <p:ph idx="1"/>
          </p:nvPr>
        </p:nvSpPr>
        <p:spPr>
          <a:xfrm>
            <a:off x="457200" y="1057314"/>
            <a:ext cx="843528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200" dirty="0" smtClean="0"/>
              <a:t> </a:t>
            </a:r>
          </a:p>
          <a:p>
            <a:pPr marL="457200" lvl="1" indent="0">
              <a:buNone/>
            </a:pPr>
            <a:r>
              <a:rPr lang="en-US" sz="1600" dirty="0" smtClean="0"/>
              <a:t>2. Define the script tool parameters for the tool: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 rotWithShape="1">
          <a:blip r:embed="rId2"/>
          <a:srcRect l="43910" t="33915" r="46640" b="36234"/>
          <a:stretch/>
        </p:blipFill>
        <p:spPr>
          <a:xfrm>
            <a:off x="2053579" y="3356992"/>
            <a:ext cx="2037635" cy="1932793"/>
          </a:xfrm>
          <a:prstGeom prst="rect">
            <a:avLst/>
          </a:prstGeom>
        </p:spPr>
      </p:pic>
      <p:pic>
        <p:nvPicPr>
          <p:cNvPr id="10" name="Kuva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58" y="3553189"/>
            <a:ext cx="1996981" cy="1736596"/>
          </a:xfrm>
          <a:prstGeom prst="rect">
            <a:avLst/>
          </a:prstGeom>
        </p:spPr>
      </p:pic>
      <p:sp>
        <p:nvSpPr>
          <p:cNvPr id="6" name="Tekstiruutu 5"/>
          <p:cNvSpPr txBox="1"/>
          <p:nvPr/>
        </p:nvSpPr>
        <p:spPr>
          <a:xfrm>
            <a:off x="189801" y="5517232"/>
            <a:ext cx="12538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100" dirty="0" err="1" smtClean="0"/>
              <a:t>Empty</a:t>
            </a:r>
            <a:r>
              <a:rPr lang="fi-FI" sz="1100" dirty="0" smtClean="0"/>
              <a:t> </a:t>
            </a:r>
            <a:r>
              <a:rPr lang="fi-FI" sz="1100" dirty="0" err="1" smtClean="0"/>
              <a:t>script</a:t>
            </a:r>
            <a:r>
              <a:rPr lang="fi-FI" sz="1100" dirty="0" smtClean="0"/>
              <a:t> </a:t>
            </a:r>
            <a:r>
              <a:rPr lang="fi-FI" sz="1100" dirty="0" err="1" smtClean="0"/>
              <a:t>tool</a:t>
            </a:r>
            <a:r>
              <a:rPr lang="fi-FI" sz="1100" dirty="0" smtClean="0"/>
              <a:t> </a:t>
            </a:r>
          </a:p>
          <a:p>
            <a:pPr algn="ctr"/>
            <a:r>
              <a:rPr lang="fi-FI" sz="1100" dirty="0" err="1" smtClean="0"/>
              <a:t>without</a:t>
            </a:r>
            <a:r>
              <a:rPr lang="fi-FI" sz="1100" dirty="0" smtClean="0"/>
              <a:t> </a:t>
            </a:r>
            <a:r>
              <a:rPr lang="fi-FI" sz="1100" dirty="0" err="1" smtClean="0"/>
              <a:t>any</a:t>
            </a:r>
            <a:r>
              <a:rPr lang="fi-FI" sz="1100" dirty="0" smtClean="0"/>
              <a:t> </a:t>
            </a:r>
            <a:r>
              <a:rPr lang="fi-FI" sz="1100" dirty="0" err="1" smtClean="0"/>
              <a:t>parameters</a:t>
            </a:r>
            <a:endParaRPr lang="fi-FI" sz="1100" dirty="0"/>
          </a:p>
        </p:txBody>
      </p:sp>
      <p:sp>
        <p:nvSpPr>
          <p:cNvPr id="16" name="Tekstiruutu 15"/>
          <p:cNvSpPr txBox="1"/>
          <p:nvPr/>
        </p:nvSpPr>
        <p:spPr>
          <a:xfrm>
            <a:off x="2149475" y="5537932"/>
            <a:ext cx="136768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1100" dirty="0" err="1" smtClean="0"/>
              <a:t>Choose</a:t>
            </a:r>
            <a:r>
              <a:rPr lang="fi-FI" sz="1100" dirty="0" smtClean="0"/>
              <a:t> </a:t>
            </a:r>
            <a:r>
              <a:rPr lang="fi-FI" sz="1100" dirty="0" err="1" smtClean="0"/>
              <a:t>Properties</a:t>
            </a:r>
            <a:r>
              <a:rPr lang="fi-FI" sz="1100" dirty="0" smtClean="0"/>
              <a:t>.. </a:t>
            </a:r>
          </a:p>
          <a:p>
            <a:pPr algn="ctr"/>
            <a:r>
              <a:rPr lang="fi-FI" sz="1100" dirty="0" smtClean="0"/>
              <a:t>to </a:t>
            </a:r>
            <a:r>
              <a:rPr lang="fi-FI" sz="1100" dirty="0" err="1" smtClean="0"/>
              <a:t>manage</a:t>
            </a:r>
            <a:r>
              <a:rPr lang="fi-FI" sz="1100" dirty="0" smtClean="0"/>
              <a:t> </a:t>
            </a:r>
            <a:r>
              <a:rPr lang="fi-FI" sz="1100" dirty="0" err="1" smtClean="0"/>
              <a:t>your</a:t>
            </a:r>
            <a:endParaRPr lang="fi-FI" sz="1100" dirty="0" smtClean="0"/>
          </a:p>
          <a:p>
            <a:pPr algn="ctr"/>
            <a:r>
              <a:rPr lang="fi-FI" sz="1100" dirty="0" err="1" smtClean="0"/>
              <a:t>tools</a:t>
            </a:r>
            <a:r>
              <a:rPr lang="fi-FI" sz="1100" dirty="0" smtClean="0"/>
              <a:t> </a:t>
            </a:r>
            <a:r>
              <a:rPr lang="fi-FI" sz="1100" dirty="0" err="1" smtClean="0"/>
              <a:t>parameters</a:t>
            </a:r>
            <a:endParaRPr lang="fi-FI" sz="1100" dirty="0" smtClean="0"/>
          </a:p>
        </p:txBody>
      </p:sp>
      <p:sp>
        <p:nvSpPr>
          <p:cNvPr id="17" name="Nuoli oikealle 16"/>
          <p:cNvSpPr/>
          <p:nvPr/>
        </p:nvSpPr>
        <p:spPr>
          <a:xfrm>
            <a:off x="1391032" y="5817314"/>
            <a:ext cx="721238" cy="1209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Nuoli oikealle 19"/>
          <p:cNvSpPr/>
          <p:nvPr/>
        </p:nvSpPr>
        <p:spPr>
          <a:xfrm>
            <a:off x="3575307" y="5817142"/>
            <a:ext cx="721238" cy="1209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Nuoli oikealle 20"/>
          <p:cNvSpPr/>
          <p:nvPr/>
        </p:nvSpPr>
        <p:spPr>
          <a:xfrm>
            <a:off x="6131981" y="5817142"/>
            <a:ext cx="721238" cy="1209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Tekstiruutu 22"/>
          <p:cNvSpPr txBox="1"/>
          <p:nvPr/>
        </p:nvSpPr>
        <p:spPr>
          <a:xfrm>
            <a:off x="4373686" y="5561497"/>
            <a:ext cx="1441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100" dirty="0" smtClean="0"/>
              <a:t>In </a:t>
            </a:r>
            <a:r>
              <a:rPr lang="fi-FI" sz="1100" dirty="0" err="1" smtClean="0"/>
              <a:t>Parameters</a:t>
            </a:r>
            <a:r>
              <a:rPr lang="fi-FI" sz="1100" dirty="0" smtClean="0"/>
              <a:t> </a:t>
            </a:r>
            <a:r>
              <a:rPr lang="fi-FI" sz="1100" dirty="0" err="1" smtClean="0"/>
              <a:t>tab</a:t>
            </a:r>
            <a:r>
              <a:rPr lang="fi-FI" sz="1100" dirty="0" smtClean="0"/>
              <a:t> it is</a:t>
            </a:r>
          </a:p>
          <a:p>
            <a:pPr algn="ctr"/>
            <a:r>
              <a:rPr lang="fi-FI" sz="1100" dirty="0" err="1" smtClean="0"/>
              <a:t>possible</a:t>
            </a:r>
            <a:r>
              <a:rPr lang="fi-FI" sz="1100" dirty="0" smtClean="0"/>
              <a:t> to </a:t>
            </a:r>
            <a:r>
              <a:rPr lang="fi-FI" sz="1100" dirty="0" err="1" smtClean="0"/>
              <a:t>add</a:t>
            </a:r>
            <a:r>
              <a:rPr lang="fi-FI" sz="1100" dirty="0" smtClean="0"/>
              <a:t> as </a:t>
            </a:r>
          </a:p>
          <a:p>
            <a:pPr algn="ctr"/>
            <a:r>
              <a:rPr lang="fi-FI" sz="1100" dirty="0" err="1" smtClean="0"/>
              <a:t>many</a:t>
            </a:r>
            <a:r>
              <a:rPr lang="fi-FI" sz="1100" dirty="0" smtClean="0"/>
              <a:t> </a:t>
            </a:r>
            <a:r>
              <a:rPr lang="fi-FI" sz="1100" dirty="0" err="1" smtClean="0"/>
              <a:t>parameters</a:t>
            </a:r>
            <a:r>
              <a:rPr lang="fi-FI" sz="1100" dirty="0" smtClean="0"/>
              <a:t> as</a:t>
            </a:r>
          </a:p>
          <a:p>
            <a:pPr algn="ctr"/>
            <a:r>
              <a:rPr lang="fi-FI" sz="1100" dirty="0" err="1" smtClean="0"/>
              <a:t>you</a:t>
            </a:r>
            <a:r>
              <a:rPr lang="fi-FI" sz="1100" dirty="0" smtClean="0"/>
              <a:t> </a:t>
            </a:r>
            <a:r>
              <a:rPr lang="fi-FI" sz="1100" dirty="0" err="1" smtClean="0"/>
              <a:t>like</a:t>
            </a:r>
            <a:r>
              <a:rPr lang="fi-FI" sz="1100" dirty="0" smtClean="0"/>
              <a:t> </a:t>
            </a:r>
            <a:r>
              <a:rPr lang="fi-FI" sz="1100" dirty="0" err="1" smtClean="0"/>
              <a:t>with</a:t>
            </a:r>
            <a:r>
              <a:rPr lang="fi-FI" sz="1100" dirty="0" smtClean="0"/>
              <a:t> </a:t>
            </a:r>
            <a:r>
              <a:rPr lang="fi-FI" sz="1100" dirty="0" err="1" smtClean="0"/>
              <a:t>specific</a:t>
            </a:r>
            <a:r>
              <a:rPr lang="fi-FI" sz="1100" dirty="0" smtClean="0"/>
              <a:t> </a:t>
            </a:r>
            <a:r>
              <a:rPr lang="fi-FI" sz="1100" dirty="0" err="1" smtClean="0"/>
              <a:t>datatypes</a:t>
            </a:r>
            <a:endParaRPr lang="fi-FI" sz="1100" dirty="0" smtClean="0"/>
          </a:p>
          <a:p>
            <a:pPr algn="ctr"/>
            <a:endParaRPr lang="fi-FI" sz="1100" dirty="0" smtClean="0"/>
          </a:p>
        </p:txBody>
      </p:sp>
      <p:sp>
        <p:nvSpPr>
          <p:cNvPr id="24" name="Tekstiruutu 23"/>
          <p:cNvSpPr txBox="1"/>
          <p:nvPr/>
        </p:nvSpPr>
        <p:spPr>
          <a:xfrm>
            <a:off x="7152130" y="5517232"/>
            <a:ext cx="1441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100" dirty="0" smtClean="0"/>
              <a:t>As an output </a:t>
            </a:r>
            <a:r>
              <a:rPr lang="fi-FI" sz="1100" dirty="0" err="1" smtClean="0"/>
              <a:t>you</a:t>
            </a:r>
            <a:r>
              <a:rPr lang="fi-FI" sz="1100" dirty="0" smtClean="0"/>
              <a:t> </a:t>
            </a:r>
            <a:r>
              <a:rPr lang="fi-FI" sz="1100" dirty="0" err="1" smtClean="0"/>
              <a:t>have</a:t>
            </a:r>
            <a:r>
              <a:rPr lang="fi-FI" sz="1100" dirty="0" smtClean="0"/>
              <a:t> a </a:t>
            </a:r>
            <a:r>
              <a:rPr lang="fi-FI" sz="1100" dirty="0" err="1" smtClean="0"/>
              <a:t>working</a:t>
            </a:r>
            <a:r>
              <a:rPr lang="fi-FI" sz="1100" dirty="0" smtClean="0"/>
              <a:t> </a:t>
            </a:r>
            <a:r>
              <a:rPr lang="fi-FI" sz="1100" dirty="0" err="1" smtClean="0"/>
              <a:t>script</a:t>
            </a:r>
            <a:r>
              <a:rPr lang="fi-FI" sz="1100" dirty="0" smtClean="0"/>
              <a:t> </a:t>
            </a:r>
            <a:r>
              <a:rPr lang="fi-FI" sz="1100" dirty="0" err="1" smtClean="0"/>
              <a:t>tool</a:t>
            </a:r>
            <a:r>
              <a:rPr lang="fi-FI" sz="1100" dirty="0" smtClean="0"/>
              <a:t> </a:t>
            </a:r>
            <a:r>
              <a:rPr lang="fi-FI" sz="1100" dirty="0" err="1" smtClean="0"/>
              <a:t>that</a:t>
            </a:r>
            <a:r>
              <a:rPr lang="fi-FI" sz="1100" dirty="0" smtClean="0"/>
              <a:t> </a:t>
            </a:r>
            <a:r>
              <a:rPr lang="fi-FI" sz="1100" dirty="0" err="1" smtClean="0"/>
              <a:t>can</a:t>
            </a:r>
            <a:r>
              <a:rPr lang="fi-FI" sz="1100" dirty="0" smtClean="0"/>
              <a:t> </a:t>
            </a:r>
            <a:r>
              <a:rPr lang="fi-FI" sz="1100" dirty="0" err="1" smtClean="0"/>
              <a:t>be</a:t>
            </a:r>
            <a:r>
              <a:rPr lang="fi-FI" sz="1100" dirty="0" smtClean="0"/>
              <a:t> </a:t>
            </a:r>
            <a:r>
              <a:rPr lang="fi-FI" sz="1100" dirty="0" err="1" smtClean="0"/>
              <a:t>used</a:t>
            </a:r>
            <a:r>
              <a:rPr lang="fi-FI" sz="1100" dirty="0" smtClean="0"/>
              <a:t> to </a:t>
            </a:r>
            <a:r>
              <a:rPr lang="fi-FI" sz="1100" dirty="0" err="1" smtClean="0"/>
              <a:t>pass</a:t>
            </a:r>
            <a:r>
              <a:rPr lang="fi-FI" sz="1100" dirty="0" smtClean="0"/>
              <a:t> </a:t>
            </a:r>
            <a:r>
              <a:rPr lang="fi-FI" sz="1100" dirty="0" err="1" smtClean="0"/>
              <a:t>information</a:t>
            </a:r>
            <a:r>
              <a:rPr lang="fi-FI" sz="1100" dirty="0" smtClean="0"/>
              <a:t> for </a:t>
            </a:r>
            <a:r>
              <a:rPr lang="fi-FI" sz="1100" dirty="0" err="1" smtClean="0"/>
              <a:t>your</a:t>
            </a:r>
            <a:r>
              <a:rPr lang="fi-FI" sz="1100" dirty="0" smtClean="0"/>
              <a:t> </a:t>
            </a:r>
            <a:r>
              <a:rPr lang="fi-FI" sz="1100" dirty="0" err="1" smtClean="0"/>
              <a:t>script</a:t>
            </a:r>
            <a:endParaRPr lang="fi-FI" sz="1100" dirty="0" smtClean="0"/>
          </a:p>
          <a:p>
            <a:pPr algn="ctr"/>
            <a:endParaRPr lang="fi-FI" sz="1100" dirty="0" smtClean="0"/>
          </a:p>
        </p:txBody>
      </p:sp>
      <p:pic>
        <p:nvPicPr>
          <p:cNvPr id="22" name="Kuva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600" y="2969234"/>
            <a:ext cx="2553303" cy="2442855"/>
          </a:xfrm>
          <a:prstGeom prst="rect">
            <a:avLst/>
          </a:prstGeom>
        </p:spPr>
      </p:pic>
      <p:pic>
        <p:nvPicPr>
          <p:cNvPr id="26" name="Kuva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472" y="1896231"/>
            <a:ext cx="2664705" cy="3480809"/>
          </a:xfrm>
          <a:prstGeom prst="rect">
            <a:avLst/>
          </a:prstGeom>
        </p:spPr>
      </p:pic>
      <p:sp>
        <p:nvSpPr>
          <p:cNvPr id="15" name="Suorakulmio 14"/>
          <p:cNvSpPr/>
          <p:nvPr/>
        </p:nvSpPr>
        <p:spPr>
          <a:xfrm>
            <a:off x="4296545" y="2060848"/>
            <a:ext cx="548283" cy="18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6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 smtClean="0"/>
              <a:t>Creating</a:t>
            </a:r>
            <a:r>
              <a:rPr lang="fi-FI" dirty="0" smtClean="0"/>
              <a:t> a </a:t>
            </a:r>
            <a:r>
              <a:rPr lang="fi-FI" dirty="0" err="1" smtClean="0"/>
              <a:t>Toolbox</a:t>
            </a:r>
            <a:r>
              <a:rPr lang="fi-FI" dirty="0" smtClean="0"/>
              <a:t> for Python </a:t>
            </a:r>
            <a:r>
              <a:rPr lang="fi-FI" dirty="0" err="1" smtClean="0"/>
              <a:t>script</a:t>
            </a:r>
            <a:endParaRPr lang="fi-FI" dirty="0"/>
          </a:p>
        </p:txBody>
      </p:sp>
      <p:sp>
        <p:nvSpPr>
          <p:cNvPr id="3" name="AutoShape 2" descr="data:image/jpeg;base64,/9j/4AAQSkZJRgABAQAAAQABAAD/2wCEAAkGBxQSEhQUExMWFRUXFBwXGBUYGBgcHRgcGhwXFxoYGhceHCggGBolHBoYITEhJSosLi4uFx8zODMsNygtLisBCgoKDg0OGxAQGy0kHyQsLCwsLCwsLCwsLCwtLCwsLCwsLCwsLCwsLCwsNCwsLCwsLCwsLCwsLCwsLCwsLCwsLP/AABEIAOAA4QMBIgACEQEDEQH/xAAbAAABBQEBAAAAAAAAAAAAAAAAAQIFBgcEA//EAEwQAAEDAQQFBgkICAUEAwAAAAEAAhEDBBIhMQUGQVFhBxMicYGRFDJCUlOSobHRIzM0YnJzwfAXVIKistLh8SRDY7PCFWSToyU1RP/EABkBAQADAQEAAAAAAAAAAAAAAAABAgQDBf/EACYRAQEAAgEDAwQDAQAAAAAAAAABAhExAxIhMkFRBGFx8IGRoSL/2gAMAwEAAhEDEQA/ANxQhCAQhCAQhCAQhCAQhCAQhCAQhCAQhCAQhCAQhCAQhCAQhCAQhCAQhCAQhCAQhCAQhCAVQ14rEPo3XOaQ15MEjMsAy24H2q3qm66tmtT+7/Erl1rrCunS9SAbbanpanru+KeLVV9LU9d3xTHNhOAWHurVqPTwmp6Wp65+KXwyoP8AMf67vivMiU1w3KO6mo9jbKnpH+u74pfC6k/OP9YrmDt34oCbpqOl1tqekf67vikFrqelf6zvivABIm6aj38MqDHnKnru+KPDqvpanru+K5nOKMVPdTUdPh1Uf51T13/FPZpWuI+Wfh9YlcQSXsE7r8nbEidO2j0rvZ8EHT1o9M7ub8FFFyCVPfl8nZPhKf8AX7T6Y9zPgkOsNp9MR2M/lUW4ppanfl8nZj8Jcax2n0x9Vn8q6LNrZXaQXkObMmWgYbYiMYVfa/GMeuPxSVT0XfZPuUzqZb5RcMdcNZsloFRjXjIiV7KJ1W+i0vshSy9FiCEIQCEIQCEIQCEIQCqOuA+WZ9j8Srcsw1w1wsvhF1lQVHBgaWU7znAguw6LSGnHJzmnBcev5x1HTpep6EJLqp1o1jrON9ofTZN2TdieIIknhKsWhbebRRZUIgmQRslpLXRwkFYrjY1Sx3QmkHYFXrLSc/wh9W01mBlZ7cHtaxjWwRgWkZHMpRTDsWaSqR0R41nIl3i/5flbAp7fujawXd/4JrgoanQrHxbeHYx81SOIzbgRJSU/Ctlos1TGJNJ2e0dGrE8FHb9zaaXLbrdTogOqPawHATt6hmexRdr0pVoOis2mQadR4dTLx82ASCHb53p2hNHS0Vq0Pq1IfeONwYOa1k+KBw2qe3Xmm/aO2z6SpPN1rxezDSC1xG8NcASF1kqH1osnOWdxBuvpnnGu2i7iY3GJ9i99BaQ5+gyptIh3WCWmO0T2qNeNxO/OkgXJpJQZSAKqSpCN4SXoTQUSLyCepNaUhQK1KWyCMpBCafz/AGSMOKlDSNUng2WlHmhTCr+o30Ol1KwL1GAIQhAIQhAIQhAKI1n1io2Cga1d0DJrdr3ea0KXWXcp1gfVtdKoTLKTA2k3Mc68mXkb2tGHGNyURWkNM2zSZ5t4NKkf/wA1IkOcP9epn+wI4qM0jZ3WVzrMxjWFrReugAC8LwG84EZrWdU9AMs9JpiXkSSqvrRYQ62VXHbd9jGhZ+v4xdul5yVLROiG3S18uDjJBO3eNoVjo0Qxoa1oa0YAAJzGACB+e1PCyXK1ok0rTB8ppCic3N51vU6mGnuLVVp5umTt8HpVB1sc6lj66s+sDuZtVGv5BY6nU+zgZ7JLv2SojSWjfB3NpyajXWaqL0Rg0vqidg8kTwXbC/v4csoSpDHXoAuaQDgfquvAxu6NP2rysobTq0QcqduLOq8G0h382SueuAW2jE3gKL4z6V19M7PPeApHwHn7VWawgBtejWMzkWvLogZ9OVa/dDu1wbJa0HHweuct3Nn2gEKY0TaG1KFJzTgWDsIEEdcgjsUcx/OW94Pi06BYeJcWOI7iO5ctAPsdTm2wadQ9AOkAndeAJY8DDEQ6AZBlctbmnSXV2ndJU71Ko2QJpuE7pBxUTqQ2LI3i9x7Jj8CvO016lsaadItbTJuvqAl2G1ocQJJ3AEbyMlN2akKbG02iGtEAfHiovjHSZ5u3rKCUys5103QL0YTMexLK5rBxSHYorQelHVg4PADg4kRk5hc4Nd+6QeI4qTlTZq6pLuFIgJpS3k0vxhQkqRvakKGmeGxBoWov0On1KwKu6hkeCMA2KxL1XnhCEIBCEIBCEIBUDlHrvp9MNa7pMLQTdwmHGeAMq/rk0jo2nXbdqNDggznQ+v1RjnscecYMGucMRGYvCLwxwP1TwXvaNJm0O53ASMhw7SrlZ9WbMwQKTe5VHSlJrK1VrQGtDoAHYs31Hpjt0eXLidqJATWvSbVjaUXrJZDUpSxoe5jg8NPlRIcz9ppcO1R+hNIsNIUXuJpvaWUnu2iINF+6q2YjygJCshcoXSuhrxc+kGy75yk8TTqx5w8l31gr42a1VbLvcctPVfFwNWWuo82Tdg3+cFS9mQIiIXXdbQNyi0PtDmsBJzhoDWvqEeK0AdpyXNZKdG495dXpClIqMNaobhaASPGMiCCIzkL2s1lNZgw5mi4Xro+cqAx847yZ2gSd5GIVrbeUSfBNAUzNap4wc+GuiL12bz/sl5cBwa1eul2y6hOYrz3MqFSLQAAAAAMANgjAYbFG6ZfBoycL7j3UaqrveS2tRzatVgyxMe84Na9xMbA5xXozWBhEilXiJB5omRvw/OKjqGGinfcv9pd8V1aLtRfWE4A0S6BMZ0x7grWebVZeI9n6w0miXNqsExLqTxnkMk6xaeoVagpteb5yaWuacMTmM4x7EVZFmJGYbOG8YntmVFaLF6pZyfJq1h3MEDunuSYyym7Hpo9t2lZqoxiq6m4/VqPc3+O4rETxVb0TL7DUDcHA1LvWHGo33j2KwCpIDt4meBxVc+U4cHQkuDOFnentIVnVOcFVwxBY1pIABywG3fv9iuegtI8/Ra+ReHRd1iMY4yD2qcuncZsxzlukjPBK1MmE5pXNdfeT/wCiN6z7yrKqzqAf8NGGDjl1lWZepOGC8hCEKUBCEIBCEIBCEIBZ5po/L1vtlaGs60yf8RV+8Kz/AFPpjt0eXF+c0iVJ+dvwWJpIkcU4nimXhv4IKrpYYaRHnCiOsvaGd+Ss+AwVQ0zaXRaqjad5vPUmk3h0TRc3NuLsSAOAcM8VarNW5xjHiQHNDhOeIBE8cV0znifvtFcb5r1lRGnWyKe+akf+GqpcnqUNrE6LhnJtX/ad+e1Vx5Tlwj3j/wCLEegHtgr30QRz8f6Z3f6R/FI+ld0aB40WcGN+Acexeeg7VTc8VecY29SALS4C64XLwieAx4hdPa/mqe8SNqfFmqOA2P8A4nKPsVIsqURGPO1J4TQad+/3rrrPpw2jzgAeXNuggmTefJxyFxw7R2RlgtgfaaTA68QXOcQZAIpCkQcd7Qe1ROL/ACm8u7VkfJuEeXPsu/8AE9y6dESbMwbRTun9no/guLVx5usJgX6QI2SQ+qXRvgPC79GeIeFSoP8A2PwUZ81OPspPNguYSJ6F4DqNRw9wU7qTHN1YwbzuA/YZ/RV7S1TmqhYAJbeAxPi4tAz259vFWfUyiW2YE+W9zo/d37myuvU9Dnh6k6OxDRwTZxyTgFmd155Oz8g77x3vKtaqnJ38w77x38RVrXqThgvIQhClAQhCAQhCAQhCAWa6TqzWrT6V47nEfgtKWYaVqw+s7P5R5w29IlZvqeI79DmvJ2WS81WbTperTunnAXEy5hENY3PxomY2qy0ajXNBGIIBn+iy3Gx3l2JTiUuCY53WqrKXb3AWXSB861kdxpD8CrZYmXabBsDGiDGENAhU3SL4s1vbuth/eLPgrxhELrnx+/Ec8Of37kvqA1rPRG7mq2P7LR+JU8OqFX9c3fJCJnp/wEn3KvT9UWz4SujmfI0xA+bb/CNihrfYxQLW80ypQqvawtMA0y4xLT5p3bDgNgU3o8HmaX3bf4QuPWQRZqxnxW3hwLSHA94TG/8AWkWeHNpCz0LM1rmUA9/OXaTPrv2Cchh2Y7116N0cKfTc1nOuHSLGhoxJcQBnEnMkk9wHnpPpV7IJw5x78fq03R7XDuUkUt8Jk8qRZ9Z6TKTaNWg51wXXAhhF4Z4EnbKsmggDTJFM02moXNaQG9F0HxRkJJ7lnbrQy+4PpyTaLxfJkMk3mxkZ3rUmVAQCCCCJBEYgjBdOtJjw59O7ULXWn/iXXZdFMPdE9HIY7hAb3q82OkKdNjG5NaB3BZ7rJbajbVaIddvC4cBiwtbhl7VftH1C6mxxgFzGuI4kAp1d9mJ09d1e973pAUYoB/suDsvvJ18w77x38RVsVT5Ovo7vvHe8q2L1MeGC8hCEKUBCEIBCEIBCEIEc6MSsL1m08HPqMszg5jXuv2giWzJ6FJuT3Da8yBsHlKR5UNZKlptZsFBzm0qIHPuYSC9zh81O6CB2unJVSlZjUdduhlNhIawbgSFw61dunHbqw0vaecpsdLpvmS4jc5xOI7law0AYdwEKP0fZgwLtOWax5XbRJo8lNekLo2JgcNyqsomlnTRtg2G2kdzf6BXp+OYGBw9yzm12lri+iM3W8uMeaegMesnuWikyV26s1J+/DlhzSgwq9rk75LqY93cAP+SsBVd1s8R22LPVP+0B7SqdP1RfP01M2MRTp/Yb7guPWQ/4SvvNJw7xd95C6rHTIpsB8xvuCjNbLQGUOlgDUpg9QeHO/daVGPqn5L6XRamxaLMNt2r7GsH4lSD8AerioKtpJlW1WdrSZaKjzIcMHMIbmBM59inXnZwTKa1++5PdkFOkDSc81GhwIAYZl05kHYAtE1QeTZKc7LwHUHOA7FmYyWraIoCnZ6TdgpgmOq8faStP1HpcOjyo+uxBtTo8xs9cfCFetF1g+jScMjTaerASsttloNR73nNzi7vMq86jWi9Zi0+Q8gdRh3vJUdbDWE+yenlvKrHCRNlI0xsWVoaFyc/R3fbd7yrYqnyc/R3feO95VsXqY8MF5CEIUoCEIQCEIQCEIQZBoDRdNtvqc7UZeNerWqSQMXvcWTOXRjNK2gwF13ziR3lW3WLU0Varq1Ehj3gB5jEgZCfz7FVWMgcRnksn1Hs0dH3Bb2JSlJ/ITYCytBH9SR2PDijBMJQZfSZNsaP+6aMj6TFafHBRg0DQFXnhTh969N50Xs5uzHHJSM4Lr1M5lrTnhh27OlVrWumSKoHk2V0RvdUZh23VY5lRWkdDsq1A91SoDgC1roa4NN4AjrVcLq7q2U3ElSwAG4BRem23q1kYcuec4gx5LHEZ7ZIUoeqF42mg14Ae0OGcEA/2KrjdVNm449NWZrnWcuAwrjA4yHMeO6YPYu9uC5aVgpNcHNY0OEwd0jGN08F04/n+6W7JGY26ysZVtDH37wcRSDQIJJkB07IIyV30KX1LI1tRpY+4WdIEYAFocR1Qu/wRl+/cbfPlwJ3DHMYbV7Arpn1e6RTHDtrIKlItJa4EEGCNxGYV/wBTLIadnvGQXuL44QAPdPapS06Ko1HX3UmOdvj3+d2yumICt1Ot3TSuHT7bsoMpoekOWaSVwdWi8nH0d323e8q2qpcnH0d323e8q2r1MeGG8hCEKUBCEIBCEIBCEIBZGHTJ3knHrK1t5wPUseoYNGMmFl+p9mjoe70hKvKrUgEwTAyGJ7Ala6ROOU4rI0FMKJ05pxtmuzTc8OkS2MCIwx61KEqr6+iKNN26p72u+Cv05LlJVc7qbiRGnAKjadam6i546JcWlpnACQTjOGK6dI6Tp0SznHXb3i9FxmI3A7wqxban/ULQymBzYpSX38HkS28ABugDPbK6NeKl3wd/m1CR2XT+Cv2TcinfdWpmnpim6o2nLr7hhLHtBgScXAbkaT0o2iWtuufUd4tNmLjvPALmtGkb1Wix1mqYvJa94HRMOkiCcYncuCyvDtJ1Z8mjDe5h/wCR71Exn+JuSR0JpkWi+Lj2Fhg3ozM4dYjIhe1HS1F1Tm2vF8SLsHZns4LqutBMQC4zhAJgATxwjFVuz/8A2lWNtH8KaiSXf4TbZp16Q01Up2ltnZSaS9stc55aMnTIDCR4rl62PTd6q6hUZzdUZC9ea7Cei6AZgzEKK0rUjSdAwTFPICTlWyXpZ9HValsNoew02N8VpIvGG3RgCY2nFX7cdefj/Ve67/l3VtZbMP8AMk/Va8ntAGC7LLbmPpio13QIm8ZGAmZ9qrerNpFN1pbzdR3ypILGg4AuETs/opWlTFosjgxvNc4Hi6YEEl2eGEnPrKrnhInHK02prRSaA4srCmcqhZ0XdWM+xS9/DrVPo6UNO7Z7ZRF0QA4ZdGLpjIgYYjuVrqWhjcS5onIkgSN4UZ4a4hjlt6SnSF4trNIkOBG+UoO5c12k8nH0d323e8q2qpcm/wBGP23e8q2r1MeGG8hCEKUBCEIBCEIBCEIGvyPUsfa3DFa9aDDHH6p9yxytaLjLxE4d5WX6n2aOh7vZxTfYo+ppB9M0+eY1gqEXQJJAJgE7xKkHPWWyzl3llJKgNdbO6pZw1jHucag8UExg7OMhip8HgmOPYmOWrss3NKvpjR1YvpWqztIqXQHsMA7sQSJwkEcAvHXBz6lKgBSeKhcXFgF67Aggls7xHDcrbhuSFXnU1rxwpcEFatYnksFOhVaXva29UYWtbJE9ZXFpywV6dp8JoNvyOk3PZdOEgkEAZYghWjIRKSN/Zmkz1xE3HfNQmiKFapVNortuENuU6e4HFzjjgTCj/CGjSZOMFvNzBi9DfxACtRnckco7/N/o7Vdq2Kqbc2vcmm3og3mzBYW3oJ3uJhWFzssupBO5I84f3UZZbTJpUNA2h1CraC+lVh7yWxSqGYc/hhgRmpmnpCrUpVXspFr5LabHiCYjFwJG2e5SnYouppkTdptL3SANx3kEY4ditcu670rJqa24LbVq1rPzdSzVDVIiYZdDsr4de6PUm6MNOkGjmnOfF2q6JcwjIEeZujZCnLJaOcbJEEGHN2g7v6rkttNvP0XEAGHNB2kkYN6ok9nFTMvbSO33PmjXBAIMYEjAtnHrC4W6Iex0sLciMC6mT9q6IceOC77ZZS8dFxY6CA4DfvG0TC56OkubFy0EMcPLODXje05A/Vz681Mt14/ov3axyXNIskOzvGcZxk7TmrkqfyY1A6y3mkEFxII2gkq4LdOGW8hCEKUBCEIBCEIBCEIPC2/Nv+w73FYzpevSs9Bjq2F/xGDxn3cyB5LRtecBsvHorQ+UDXCno6i0ubzlSqS2nSmL3nE8BIHW4LCtKVqloqOdVderVPHOxjRlSYPJY0YQOK4daS2bdunbq6SmhHC1PNV4LelMecMIEzOMYk7MOKspzlROhrLcaIUm5p4LHnd1oxmocSExBKQknaqrFCaZ4ohNJRBSUSmuTYRJwP5/ISFJKb1og9MDkjiN6aUCWht5pAJbIIkbNkqJZo97Zdzg6LIb0ZwAGUmGzAlS4IRn2qZbEWIyjabhDnHCowGY8sACAAMSQRhwTmWUVWuLwbz5xIxaJ6IaD4uAB61437lNhJ+aqQ7qEtnuIK5zaS0ua2oAxr5b5UCASHDMNxwKvr4V38uynztNxaJq04BBJF8bIk4OiBnGBzKba7Vzg5tgdeeQDLSLjT4zjhGQIHFdVG3U3zdeDhPYNvUuOzW2XPeGVCCABDcCGzjJjMk+xJvnRWvcmbALLAyDiB1AmFb1TuS+oHWQOGRJI7SVcV6E4ZLyEIQpQEIQgEIQgEIQgwfXOo+16ZrnGLMG0qQ3G6Hud1y4/u7lE6G0WRi7tK0XW7RRoWk16bG/KOvOkYEloYSTsMAY8FXWxlwWX6i3xGjowjGxknwUo7exNKyO5CEjylCaXIkiRzk6eBTWhEEvJjivSE0hAhKQ4bEpMJkmUCyid6akcEBKRzksJrggpmnbTfquAPRBy2EgAE+yOxeNG1dJpuNc7BsukjDAGJicl41B0jewkzlsOM8V5rfMZrTJbd7WwMrVZF5rWAlpIaQTGBwnASuh1gwHTfeEXTOAjIXRhHBeGiq5IYcm1ATG548aODsXdhUo1Y8rZdNM1WkcldK5Y2tON0xPVgrmqjybfRj9s+8q3L0Zwx3kIQhSgIQhAIQhAIQhB5Wig14LXAEHeqraOT6yvcXQcTKt6EFIfycUPJc4HgSuGvyYtOVZ/rFaKhRqJ3WZnksHpn+sfiub9Fb9lofH23/zLVUJqG6yn9FlT07/AF3fzJTyW1P1h/rv/mWqoTthusrHJdU/WH+u7+ZA5Lqn6w/13fFaohO2fB3VlX6LKnp3+s74o/RbU9O/1nfFaqhO2HdWVDktqenf6zvij9FtT9Yf67vitVQnbDdZR+ip/p3es74oPJS70zvWd8Vq6E1DdZEeR4ef7/im/ocHn+0/Fa+hTpDIm8kERFQ4ZYn4r3HJW7LnVqyFGk7QuquhfBKIpzKmkIUoCEIQCEIQf//Z"/>
          <p:cNvSpPr>
            <a:spLocks noChangeAspect="1" noChangeArrowheads="1"/>
          </p:cNvSpPr>
          <p:nvPr/>
        </p:nvSpPr>
        <p:spPr bwMode="auto">
          <a:xfrm>
            <a:off x="155575" y="-2065338"/>
            <a:ext cx="433387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25" name="Picture 2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61248"/>
            <a:ext cx="1379618" cy="9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isällön paikkamerkki 1"/>
          <p:cNvSpPr>
            <a:spLocks noGrp="1"/>
          </p:cNvSpPr>
          <p:nvPr>
            <p:ph idx="1"/>
          </p:nvPr>
        </p:nvSpPr>
        <p:spPr>
          <a:xfrm>
            <a:off x="457200" y="1196752"/>
            <a:ext cx="634704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200" dirty="0" smtClean="0"/>
              <a:t> </a:t>
            </a:r>
          </a:p>
          <a:p>
            <a:pPr marL="457200" lvl="1" indent="0">
              <a:buNone/>
            </a:pPr>
            <a:r>
              <a:rPr lang="en-US" sz="1600" dirty="0" smtClean="0"/>
              <a:t>3. Before running your self-made script tool it is necessary to define the source code (i.e. </a:t>
            </a:r>
            <a:r>
              <a:rPr lang="en-US" sz="1600" i="1" dirty="0" smtClean="0"/>
              <a:t>*.</a:t>
            </a:r>
            <a:r>
              <a:rPr lang="en-US" sz="1600" i="1" dirty="0" err="1" smtClean="0"/>
              <a:t>py</a:t>
            </a:r>
            <a:r>
              <a:rPr lang="en-US" sz="1600" i="1" dirty="0" smtClean="0"/>
              <a:t> </a:t>
            </a:r>
            <a:r>
              <a:rPr lang="en-US" sz="1600" dirty="0" smtClean="0"/>
              <a:t>file that you have written):</a:t>
            </a:r>
          </a:p>
          <a:p>
            <a:pPr lvl="2"/>
            <a:endParaRPr lang="en-US" sz="1200" dirty="0" smtClean="0"/>
          </a:p>
        </p:txBody>
      </p:sp>
      <p:pic>
        <p:nvPicPr>
          <p:cNvPr id="13" name="Kuva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677" y="2314625"/>
            <a:ext cx="3210265" cy="4193455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/>
        </p:nvPicPr>
        <p:blipFill rotWithShape="1">
          <a:blip r:embed="rId4"/>
          <a:srcRect l="43910" t="33915" r="48731" b="36234"/>
          <a:stretch/>
        </p:blipFill>
        <p:spPr>
          <a:xfrm>
            <a:off x="1702660" y="2448739"/>
            <a:ext cx="1962712" cy="2390605"/>
          </a:xfrm>
          <a:prstGeom prst="rect">
            <a:avLst/>
          </a:prstGeom>
        </p:spPr>
      </p:pic>
      <p:sp>
        <p:nvSpPr>
          <p:cNvPr id="19" name="Nuoli oikealle 18"/>
          <p:cNvSpPr/>
          <p:nvPr/>
        </p:nvSpPr>
        <p:spPr>
          <a:xfrm>
            <a:off x="3768212" y="3050629"/>
            <a:ext cx="721238" cy="1209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49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Writing</a:t>
            </a:r>
            <a:r>
              <a:rPr lang="fi-FI" dirty="0" smtClean="0"/>
              <a:t> </a:t>
            </a:r>
            <a:r>
              <a:rPr lang="fi-FI" dirty="0" err="1" smtClean="0"/>
              <a:t>script</a:t>
            </a:r>
            <a:r>
              <a:rPr lang="fi-FI" dirty="0" smtClean="0"/>
              <a:t> for </a:t>
            </a:r>
            <a:r>
              <a:rPr lang="fi-FI" dirty="0" err="1" smtClean="0"/>
              <a:t>ArcGIS</a:t>
            </a:r>
            <a:endParaRPr lang="fi-FI" dirty="0"/>
          </a:p>
        </p:txBody>
      </p:sp>
      <p:sp>
        <p:nvSpPr>
          <p:cNvPr id="3" name="AutoShape 2" descr="data:image/jpeg;base64,/9j/4AAQSkZJRgABAQAAAQABAAD/2wCEAAkGBxQSEhQUExMWFRUXFBwXGBUYGBgcHRgcGhwXFxoYGhceHCggGBolHBoYITEhJSosLi4uFx8zODMsNygtLisBCgoKDg0OGxAQGy0kHyQsLCwsLCwsLCwsLCwtLCwsLCwsLCwsLCwsLCwsNCwsLCwsLCwsLCwsLCwsLCwsLCwsLP/AABEIAOAA4QMBIgACEQEDEQH/xAAbAAABBQEBAAAAAAAAAAAAAAAAAQIFBgcEA//EAEwQAAEDAQQFBgkICAUEAwAAAAEAAhEDBBIhMQUGQVFhBxMicYGRFDJCUlOSobHRIzM0YnJzwfAXVIKistLh8SRDY7PCFWSToyU1RP/EABkBAQADAQEAAAAAAAAAAAAAAAABAgQDBf/EACYRAQEAAgEDAwQDAQAAAAAAAAABAhExAxIhMkFRBGFx8IGRoSL/2gAMAwEAAhEDEQA/ANxQhCAQhCAQhCAQhCAQhCAQhCAQhCAQhCAQhCAQhCAQhCAQhCAQhCAQhCAQhCAQhCAQhCAVQ14rEPo3XOaQ15MEjMsAy24H2q3qm66tmtT+7/Erl1rrCunS9SAbbanpanru+KeLVV9LU9d3xTHNhOAWHurVqPTwmp6Wp65+KXwyoP8AMf67vivMiU1w3KO6mo9jbKnpH+u74pfC6k/OP9YrmDt34oCbpqOl1tqekf67vikFrqelf6zvivABIm6aj38MqDHnKnru+KPDqvpanru+K5nOKMVPdTUdPh1Uf51T13/FPZpWuI+Wfh9YlcQSXsE7r8nbEidO2j0rvZ8EHT1o9M7ub8FFFyCVPfl8nZPhKf8AX7T6Y9zPgkOsNp9MR2M/lUW4ppanfl8nZj8Jcax2n0x9Vn8q6LNrZXaQXkObMmWgYbYiMYVfa/GMeuPxSVT0XfZPuUzqZb5RcMdcNZsloFRjXjIiV7KJ1W+i0vshSy9FiCEIQCEIQCEIQCEIQCqOuA+WZ9j8Srcsw1w1wsvhF1lQVHBgaWU7znAguw6LSGnHJzmnBcev5x1HTpep6EJLqp1o1jrON9ofTZN2TdieIIknhKsWhbebRRZUIgmQRslpLXRwkFYrjY1Sx3QmkHYFXrLSc/wh9W01mBlZ7cHtaxjWwRgWkZHMpRTDsWaSqR0R41nIl3i/5flbAp7fujawXd/4JrgoanQrHxbeHYx81SOIzbgRJSU/Ctlos1TGJNJ2e0dGrE8FHb9zaaXLbrdTogOqPawHATt6hmexRdr0pVoOis2mQadR4dTLx82ASCHb53p2hNHS0Vq0Pq1IfeONwYOa1k+KBw2qe3Xmm/aO2z6SpPN1rxezDSC1xG8NcASF1kqH1osnOWdxBuvpnnGu2i7iY3GJ9i99BaQ5+gyptIh3WCWmO0T2qNeNxO/OkgXJpJQZSAKqSpCN4SXoTQUSLyCepNaUhQK1KWyCMpBCafz/AGSMOKlDSNUng2WlHmhTCr+o30Ol1KwL1GAIQhAIQhAIQhAKI1n1io2Cga1d0DJrdr3ea0KXWXcp1gfVtdKoTLKTA2k3Mc68mXkb2tGHGNyURWkNM2zSZ5t4NKkf/wA1IkOcP9epn+wI4qM0jZ3WVzrMxjWFrReugAC8LwG84EZrWdU9AMs9JpiXkSSqvrRYQ62VXHbd9jGhZ+v4xdul5yVLROiG3S18uDjJBO3eNoVjo0Qxoa1oa0YAAJzGACB+e1PCyXK1ok0rTB8ppCic3N51vU6mGnuLVVp5umTt8HpVB1sc6lj66s+sDuZtVGv5BY6nU+zgZ7JLv2SojSWjfB3NpyajXWaqL0Rg0vqidg8kTwXbC/v4csoSpDHXoAuaQDgfquvAxu6NP2rysobTq0QcqduLOq8G0h382SueuAW2jE3gKL4z6V19M7PPeApHwHn7VWawgBtejWMzkWvLogZ9OVa/dDu1wbJa0HHweuct3Nn2gEKY0TaG1KFJzTgWDsIEEdcgjsUcx/OW94Pi06BYeJcWOI7iO5ctAPsdTm2wadQ9AOkAndeAJY8DDEQ6AZBlctbmnSXV2ndJU71Ko2QJpuE7pBxUTqQ2LI3i9x7Jj8CvO016lsaadItbTJuvqAl2G1ocQJJ3AEbyMlN2akKbG02iGtEAfHiovjHSZ5u3rKCUys5103QL0YTMexLK5rBxSHYorQelHVg4PADg4kRk5hc4Nd+6QeI4qTlTZq6pLuFIgJpS3k0vxhQkqRvakKGmeGxBoWov0On1KwKu6hkeCMA2KxL1XnhCEIBCEIBCEIBUDlHrvp9MNa7pMLQTdwmHGeAMq/rk0jo2nXbdqNDggznQ+v1RjnscecYMGucMRGYvCLwxwP1TwXvaNJm0O53ASMhw7SrlZ9WbMwQKTe5VHSlJrK1VrQGtDoAHYs31Hpjt0eXLidqJATWvSbVjaUXrJZDUpSxoe5jg8NPlRIcz9ppcO1R+hNIsNIUXuJpvaWUnu2iINF+6q2YjygJCshcoXSuhrxc+kGy75yk8TTqx5w8l31gr42a1VbLvcctPVfFwNWWuo82Tdg3+cFS9mQIiIXXdbQNyi0PtDmsBJzhoDWvqEeK0AdpyXNZKdG495dXpClIqMNaobhaASPGMiCCIzkL2s1lNZgw5mi4Xro+cqAx847yZ2gSd5GIVrbeUSfBNAUzNap4wc+GuiL12bz/sl5cBwa1eul2y6hOYrz3MqFSLQAAAAAMANgjAYbFG6ZfBoycL7j3UaqrveS2tRzatVgyxMe84Na9xMbA5xXozWBhEilXiJB5omRvw/OKjqGGinfcv9pd8V1aLtRfWE4A0S6BMZ0x7grWebVZeI9n6w0miXNqsExLqTxnkMk6xaeoVagpteb5yaWuacMTmM4x7EVZFmJGYbOG8YntmVFaLF6pZyfJq1h3MEDunuSYyym7Hpo9t2lZqoxiq6m4/VqPc3+O4rETxVb0TL7DUDcHA1LvWHGo33j2KwCpIDt4meBxVc+U4cHQkuDOFnentIVnVOcFVwxBY1pIABywG3fv9iuegtI8/Ra+ReHRd1iMY4yD2qcuncZsxzlukjPBK1MmE5pXNdfeT/wCiN6z7yrKqzqAf8NGGDjl1lWZepOGC8hCEKUBCEIBCEIBCEIBZ5po/L1vtlaGs60yf8RV+8Kz/AFPpjt0eXF+c0iVJ+dvwWJpIkcU4nimXhv4IKrpYYaRHnCiOsvaGd+Ss+AwVQ0zaXRaqjad5vPUmk3h0TRc3NuLsSAOAcM8VarNW5xjHiQHNDhOeIBE8cV0znifvtFcb5r1lRGnWyKe+akf+GqpcnqUNrE6LhnJtX/ad+e1Vx5Tlwj3j/wCLEegHtgr30QRz8f6Z3f6R/FI+ld0aB40WcGN+Acexeeg7VTc8VecY29SALS4C64XLwieAx4hdPa/mqe8SNqfFmqOA2P8A4nKPsVIsqURGPO1J4TQad+/3rrrPpw2jzgAeXNuggmTefJxyFxw7R2RlgtgfaaTA68QXOcQZAIpCkQcd7Qe1ROL/ACm8u7VkfJuEeXPsu/8AE9y6dESbMwbRTun9no/guLVx5usJgX6QI2SQ+qXRvgPC79GeIeFSoP8A2PwUZ81OPspPNguYSJ6F4DqNRw9wU7qTHN1YwbzuA/YZ/RV7S1TmqhYAJbeAxPi4tAz259vFWfUyiW2YE+W9zo/d37myuvU9Dnh6k6OxDRwTZxyTgFmd155Oz8g77x3vKtaqnJ38w77x38RVrXqThgvIQhClAQhCAQhCAQhCAWa6TqzWrT6V47nEfgtKWYaVqw+s7P5R5w29IlZvqeI79DmvJ2WS81WbTperTunnAXEy5hENY3PxomY2qy0ajXNBGIIBn+iy3Gx3l2JTiUuCY53WqrKXb3AWXSB861kdxpD8CrZYmXabBsDGiDGENAhU3SL4s1vbuth/eLPgrxhELrnx+/Ec8Of37kvqA1rPRG7mq2P7LR+JU8OqFX9c3fJCJnp/wEn3KvT9UWz4SujmfI0xA+bb/CNihrfYxQLW80ypQqvawtMA0y4xLT5p3bDgNgU3o8HmaX3bf4QuPWQRZqxnxW3hwLSHA94TG/8AWkWeHNpCz0LM1rmUA9/OXaTPrv2Cchh2Y7116N0cKfTc1nOuHSLGhoxJcQBnEnMkk9wHnpPpV7IJw5x78fq03R7XDuUkUt8Jk8qRZ9Z6TKTaNWg51wXXAhhF4Z4EnbKsmggDTJFM02moXNaQG9F0HxRkJJ7lnbrQy+4PpyTaLxfJkMk3mxkZ3rUmVAQCCCCJBEYgjBdOtJjw59O7ULXWn/iXXZdFMPdE9HIY7hAb3q82OkKdNjG5NaB3BZ7rJbajbVaIddvC4cBiwtbhl7VftH1C6mxxgFzGuI4kAp1d9mJ09d1e973pAUYoB/suDsvvJ18w77x38RVsVT5Ovo7vvHe8q2L1MeGC8hCEKUBCEIBCEIBCEIEc6MSsL1m08HPqMszg5jXuv2giWzJ6FJuT3Da8yBsHlKR5UNZKlptZsFBzm0qIHPuYSC9zh81O6CB2unJVSlZjUdduhlNhIawbgSFw61dunHbqw0vaecpsdLpvmS4jc5xOI7law0AYdwEKP0fZgwLtOWax5XbRJo8lNekLo2JgcNyqsomlnTRtg2G2kdzf6BXp+OYGBw9yzm12lri+iM3W8uMeaegMesnuWikyV26s1J+/DlhzSgwq9rk75LqY93cAP+SsBVd1s8R22LPVP+0B7SqdP1RfP01M2MRTp/Yb7guPWQ/4SvvNJw7xd95C6rHTIpsB8xvuCjNbLQGUOlgDUpg9QeHO/daVGPqn5L6XRamxaLMNt2r7GsH4lSD8AerioKtpJlW1WdrSZaKjzIcMHMIbmBM59inXnZwTKa1++5PdkFOkDSc81GhwIAYZl05kHYAtE1QeTZKc7LwHUHOA7FmYyWraIoCnZ6TdgpgmOq8faStP1HpcOjyo+uxBtTo8xs9cfCFetF1g+jScMjTaerASsttloNR73nNzi7vMq86jWi9Zi0+Q8gdRh3vJUdbDWE+yenlvKrHCRNlI0xsWVoaFyc/R3fbd7yrYqnyc/R3feO95VsXqY8MF5CEIUoCEIQCEIQCEIQZBoDRdNtvqc7UZeNerWqSQMXvcWTOXRjNK2gwF13ziR3lW3WLU0Varq1Ehj3gB5jEgZCfz7FVWMgcRnksn1Hs0dH3Bb2JSlJ/ITYCytBH9SR2PDijBMJQZfSZNsaP+6aMj6TFafHBRg0DQFXnhTh969N50Xs5uzHHJSM4Lr1M5lrTnhh27OlVrWumSKoHk2V0RvdUZh23VY5lRWkdDsq1A91SoDgC1roa4NN4AjrVcLq7q2U3ElSwAG4BRem23q1kYcuec4gx5LHEZ7ZIUoeqF42mg14Ae0OGcEA/2KrjdVNm449NWZrnWcuAwrjA4yHMeO6YPYu9uC5aVgpNcHNY0OEwd0jGN08F04/n+6W7JGY26ysZVtDH37wcRSDQIJJkB07IIyV30KX1LI1tRpY+4WdIEYAFocR1Qu/wRl+/cbfPlwJ3DHMYbV7Arpn1e6RTHDtrIKlItJa4EEGCNxGYV/wBTLIadnvGQXuL44QAPdPapS06Ko1HX3UmOdvj3+d2yumICt1Ot3TSuHT7bsoMpoekOWaSVwdWi8nH0d323e8q2qpcnH0d323e8q2r1MeGG8hCEKUBCEIBCEIBCEIBZGHTJ3knHrK1t5wPUseoYNGMmFl+p9mjoe70hKvKrUgEwTAyGJ7Ala6ROOU4rI0FMKJ05pxtmuzTc8OkS2MCIwx61KEqr6+iKNN26p72u+Cv05LlJVc7qbiRGnAKjadam6i546JcWlpnACQTjOGK6dI6Tp0SznHXb3i9FxmI3A7wqxban/ULQymBzYpSX38HkS28ABugDPbK6NeKl3wd/m1CR2XT+Cv2TcinfdWpmnpim6o2nLr7hhLHtBgScXAbkaT0o2iWtuufUd4tNmLjvPALmtGkb1Wix1mqYvJa94HRMOkiCcYncuCyvDtJ1Z8mjDe5h/wCR71Exn+JuSR0JpkWi+Lj2Fhg3ozM4dYjIhe1HS1F1Tm2vF8SLsHZns4LqutBMQC4zhAJgATxwjFVuz/8A2lWNtH8KaiSXf4TbZp16Q01Up2ltnZSaS9stc55aMnTIDCR4rl62PTd6q6hUZzdUZC9ea7Cei6AZgzEKK0rUjSdAwTFPICTlWyXpZ9HValsNoew02N8VpIvGG3RgCY2nFX7cdefj/Ve67/l3VtZbMP8AMk/Va8ntAGC7LLbmPpio13QIm8ZGAmZ9qrerNpFN1pbzdR3ypILGg4AuETs/opWlTFosjgxvNc4Hi6YEEl2eGEnPrKrnhInHK02prRSaA4srCmcqhZ0XdWM+xS9/DrVPo6UNO7Z7ZRF0QA4ZdGLpjIgYYjuVrqWhjcS5onIkgSN4UZ4a4hjlt6SnSF4trNIkOBG+UoO5c12k8nH0d323e8q2qpcm/wBGP23e8q2r1MeGG8hCEKUBCEIBCEIBCEIGvyPUsfa3DFa9aDDHH6p9yxytaLjLxE4d5WX6n2aOh7vZxTfYo+ppB9M0+eY1gqEXQJJAJgE7xKkHPWWyzl3llJKgNdbO6pZw1jHucag8UExg7OMhip8HgmOPYmOWrss3NKvpjR1YvpWqztIqXQHsMA7sQSJwkEcAvHXBz6lKgBSeKhcXFgF67Aggls7xHDcrbhuSFXnU1rxwpcEFatYnksFOhVaXva29UYWtbJE9ZXFpywV6dp8JoNvyOk3PZdOEgkEAZYghWjIRKSN/Zmkz1xE3HfNQmiKFapVNortuENuU6e4HFzjjgTCj/CGjSZOMFvNzBi9DfxACtRnckco7/N/o7Vdq2Kqbc2vcmm3og3mzBYW3oJ3uJhWFzssupBO5I84f3UZZbTJpUNA2h1CraC+lVh7yWxSqGYc/hhgRmpmnpCrUpVXspFr5LabHiCYjFwJG2e5SnYouppkTdptL3SANx3kEY4ditcu670rJqa24LbVq1rPzdSzVDVIiYZdDsr4de6PUm6MNOkGjmnOfF2q6JcwjIEeZujZCnLJaOcbJEEGHN2g7v6rkttNvP0XEAGHNB2kkYN6ok9nFTMvbSO33PmjXBAIMYEjAtnHrC4W6Iex0sLciMC6mT9q6IceOC77ZZS8dFxY6CA4DfvG0TC56OkubFy0EMcPLODXje05A/Vz681Mt14/ov3axyXNIskOzvGcZxk7TmrkqfyY1A6y3mkEFxII2gkq4LdOGW8hCEKUBCEIBCEIBCEIPC2/Nv+w73FYzpevSs9Bjq2F/xGDxn3cyB5LRtecBsvHorQ+UDXCno6i0ubzlSqS2nSmL3nE8BIHW4LCtKVqloqOdVderVPHOxjRlSYPJY0YQOK4daS2bdunbq6SmhHC1PNV4LelMecMIEzOMYk7MOKspzlROhrLcaIUm5p4LHnd1oxmocSExBKQknaqrFCaZ4ohNJRBSUSmuTYRJwP5/ISFJKb1og9MDkjiN6aUCWht5pAJbIIkbNkqJZo97Zdzg6LIb0ZwAGUmGzAlS4IRn2qZbEWIyjabhDnHCowGY8sACAAMSQRhwTmWUVWuLwbz5xIxaJ6IaD4uAB61437lNhJ+aqQ7qEtnuIK5zaS0ua2oAxr5b5UCASHDMNxwKvr4V38uynztNxaJq04BBJF8bIk4OiBnGBzKba7Vzg5tgdeeQDLSLjT4zjhGQIHFdVG3U3zdeDhPYNvUuOzW2XPeGVCCABDcCGzjJjMk+xJvnRWvcmbALLAyDiB1AmFb1TuS+oHWQOGRJI7SVcV6E4ZLyEIQpQEIQgEIQgEIQgwfXOo+16ZrnGLMG0qQ3G6Hud1y4/u7lE6G0WRi7tK0XW7RRoWk16bG/KOvOkYEloYSTsMAY8FXWxlwWX6i3xGjowjGxknwUo7exNKyO5CEjylCaXIkiRzk6eBTWhEEvJjivSE0hAhKQ4bEpMJkmUCyid6akcEBKRzksJrggpmnbTfquAPRBy2EgAE+yOxeNG1dJpuNc7BsukjDAGJicl41B0jewkzlsOM8V5rfMZrTJbd7WwMrVZF5rWAlpIaQTGBwnASuh1gwHTfeEXTOAjIXRhHBeGiq5IYcm1ATG548aODsXdhUo1Y8rZdNM1WkcldK5Y2tON0xPVgrmqjybfRj9s+8q3L0Zwx3kIQhSgIQhAIQhAIQhB5Wig14LXAEHeqraOT6yvcXQcTKt6EFIfycUPJc4HgSuGvyYtOVZ/rFaKhRqJ3WZnksHpn+sfiub9Fb9lofH23/zLVUJqG6yn9FlT07/AF3fzJTyW1P1h/rv/mWqoTthusrHJdU/WH+u7+ZA5Lqn6w/13fFaohO2fB3VlX6LKnp3+s74o/RbU9O/1nfFaqhO2HdWVDktqenf6zvij9FtT9Yf67vitVQnbDdZR+ip/p3es74oPJS70zvWd8Vq6E1DdZEeR4ef7/im/ocHn+0/Fa+hTpDIm8kERFQ4ZYn4r3HJW7LnVqyFGk7QuquhfBKIpzKmkIUoCEIQCEIQf//Z"/>
          <p:cNvSpPr>
            <a:spLocks noChangeAspect="1" noChangeArrowheads="1"/>
          </p:cNvSpPr>
          <p:nvPr/>
        </p:nvSpPr>
        <p:spPr bwMode="auto">
          <a:xfrm>
            <a:off x="155575" y="-2065338"/>
            <a:ext cx="433387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25" name="Picture 2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61248"/>
            <a:ext cx="1379618" cy="9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isällön paikkamerkki 1"/>
          <p:cNvSpPr>
            <a:spLocks noGrp="1"/>
          </p:cNvSpPr>
          <p:nvPr>
            <p:ph idx="1"/>
          </p:nvPr>
        </p:nvSpPr>
        <p:spPr>
          <a:xfrm>
            <a:off x="457200" y="1196752"/>
            <a:ext cx="6347048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200" dirty="0" smtClean="0"/>
              <a:t> </a:t>
            </a:r>
          </a:p>
          <a:p>
            <a:pPr marL="457200" lvl="1" indent="0">
              <a:buNone/>
            </a:pPr>
            <a:r>
              <a:rPr lang="en-US" sz="1600" dirty="0" smtClean="0"/>
              <a:t>3. Before running your self-made script tool it is necessary to define the source code (i.e. </a:t>
            </a:r>
            <a:r>
              <a:rPr lang="en-US" sz="1600" i="1" dirty="0" smtClean="0"/>
              <a:t>*.</a:t>
            </a:r>
            <a:r>
              <a:rPr lang="en-US" sz="1600" i="1" dirty="0" err="1" smtClean="0"/>
              <a:t>py</a:t>
            </a:r>
            <a:r>
              <a:rPr lang="en-US" sz="1600" i="1" dirty="0" smtClean="0"/>
              <a:t> </a:t>
            </a:r>
            <a:r>
              <a:rPr lang="en-US" sz="1600" dirty="0" smtClean="0"/>
              <a:t>file that you have written):</a:t>
            </a:r>
          </a:p>
          <a:p>
            <a:pPr lvl="2"/>
            <a:endParaRPr lang="en-US" sz="1200" dirty="0" smtClean="0"/>
          </a:p>
        </p:txBody>
      </p:sp>
      <p:pic>
        <p:nvPicPr>
          <p:cNvPr id="13" name="Kuva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677" y="2314625"/>
            <a:ext cx="3210265" cy="4193455"/>
          </a:xfrm>
          <a:prstGeom prst="rect">
            <a:avLst/>
          </a:prstGeom>
        </p:spPr>
      </p:pic>
      <p:pic>
        <p:nvPicPr>
          <p:cNvPr id="18" name="Kuva 17"/>
          <p:cNvPicPr>
            <a:picLocks noChangeAspect="1"/>
          </p:cNvPicPr>
          <p:nvPr/>
        </p:nvPicPr>
        <p:blipFill rotWithShape="1">
          <a:blip r:embed="rId4"/>
          <a:srcRect l="43910" t="33915" r="48731" b="36234"/>
          <a:stretch/>
        </p:blipFill>
        <p:spPr>
          <a:xfrm>
            <a:off x="1702660" y="2448739"/>
            <a:ext cx="1962712" cy="2390605"/>
          </a:xfrm>
          <a:prstGeom prst="rect">
            <a:avLst/>
          </a:prstGeom>
        </p:spPr>
      </p:pic>
      <p:sp>
        <p:nvSpPr>
          <p:cNvPr id="19" name="Nuoli oikealle 18"/>
          <p:cNvSpPr/>
          <p:nvPr/>
        </p:nvSpPr>
        <p:spPr>
          <a:xfrm>
            <a:off x="3768212" y="3050629"/>
            <a:ext cx="721238" cy="12097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984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10030</TotalTime>
  <Words>334</Words>
  <Application>Microsoft Office PowerPoint</Application>
  <PresentationFormat>Näytössä katseltava diaesitys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Python - Arcpy</vt:lpstr>
      <vt:lpstr>Python – Arcpy</vt:lpstr>
      <vt:lpstr>Python – Arcpy</vt:lpstr>
      <vt:lpstr>Creating a Toolbox for Python script</vt:lpstr>
      <vt:lpstr>Creating a Toolbox for Python script</vt:lpstr>
      <vt:lpstr>Creating a Toolbox for Python script</vt:lpstr>
      <vt:lpstr>Writing script for ArcGIS</vt:lpstr>
    </vt:vector>
  </TitlesOfParts>
  <Company>University of Helsinki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Prosessiautomatisointi</dc:title>
  <dc:creator>localadmin_hentenka</dc:creator>
  <cp:lastModifiedBy>Tenkanen, Henrikki T O</cp:lastModifiedBy>
  <cp:revision>454</cp:revision>
  <dcterms:created xsi:type="dcterms:W3CDTF">2015-02-04T08:03:42Z</dcterms:created>
  <dcterms:modified xsi:type="dcterms:W3CDTF">2016-12-07T06:26:17Z</dcterms:modified>
</cp:coreProperties>
</file>