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1" r:id="rId3"/>
    <p:sldId id="317" r:id="rId4"/>
    <p:sldId id="380" r:id="rId5"/>
    <p:sldId id="381" r:id="rId6"/>
    <p:sldId id="382" r:id="rId7"/>
    <p:sldId id="383" r:id="rId8"/>
    <p:sldId id="391" r:id="rId9"/>
    <p:sldId id="384" r:id="rId10"/>
    <p:sldId id="393" r:id="rId11"/>
    <p:sldId id="394" r:id="rId12"/>
    <p:sldId id="392" r:id="rId13"/>
    <p:sldId id="385" r:id="rId14"/>
    <p:sldId id="386" r:id="rId15"/>
    <p:sldId id="387" r:id="rId16"/>
    <p:sldId id="388" r:id="rId17"/>
    <p:sldId id="389" r:id="rId18"/>
    <p:sldId id="395" r:id="rId19"/>
    <p:sldId id="398" r:id="rId20"/>
    <p:sldId id="397" r:id="rId21"/>
    <p:sldId id="396" r:id="rId22"/>
    <p:sldId id="399"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9797"/>
    <a:srgbClr val="FFFF99"/>
    <a:srgbClr val="BFE9F3"/>
    <a:srgbClr val="81B4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94660"/>
  </p:normalViewPr>
  <p:slideViewPr>
    <p:cSldViewPr>
      <p:cViewPr>
        <p:scale>
          <a:sx n="66" d="100"/>
          <a:sy n="66" d="100"/>
        </p:scale>
        <p:origin x="-1242" y="-8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128F53-3D93-4726-9A00-85B0F55BCE7A}" type="datetimeFigureOut">
              <a:rPr lang="zh-CN" altLang="en-US" smtClean="0"/>
              <a:pPr/>
              <a:t>2015/7/3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D7529E-FB1D-4E9A-9D1F-875C7BD1A5F7}" type="slidenum">
              <a:rPr lang="zh-CN" altLang="en-US" smtClean="0"/>
              <a:pPr/>
              <a:t>‹#›</a:t>
            </a:fld>
            <a:endParaRPr lang="zh-CN" altLang="en-US"/>
          </a:p>
        </p:txBody>
      </p:sp>
    </p:spTree>
    <p:extLst>
      <p:ext uri="{BB962C8B-B14F-4D97-AF65-F5344CB8AC3E}">
        <p14:creationId xmlns:p14="http://schemas.microsoft.com/office/powerpoint/2010/main" val="2403998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7529E-FB1D-4E9A-9D1F-875C7BD1A5F7}" type="slidenum">
              <a:rPr lang="zh-CN" altLang="en-US" smtClean="0"/>
              <a:pPr/>
              <a:t>9</a:t>
            </a:fld>
            <a:endParaRPr lang="zh-CN" altLang="en-US"/>
          </a:p>
        </p:txBody>
      </p:sp>
    </p:spTree>
    <p:extLst>
      <p:ext uri="{BB962C8B-B14F-4D97-AF65-F5344CB8AC3E}">
        <p14:creationId xmlns:p14="http://schemas.microsoft.com/office/powerpoint/2010/main" val="176391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7529E-FB1D-4E9A-9D1F-875C7BD1A5F7}" type="slidenum">
              <a:rPr lang="zh-CN" altLang="en-US" smtClean="0"/>
              <a:pPr/>
              <a:t>10</a:t>
            </a:fld>
            <a:endParaRPr lang="zh-CN" altLang="en-US"/>
          </a:p>
        </p:txBody>
      </p:sp>
    </p:spTree>
    <p:extLst>
      <p:ext uri="{BB962C8B-B14F-4D97-AF65-F5344CB8AC3E}">
        <p14:creationId xmlns:p14="http://schemas.microsoft.com/office/powerpoint/2010/main" val="176391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7529E-FB1D-4E9A-9D1F-875C7BD1A5F7}" type="slidenum">
              <a:rPr lang="zh-CN" altLang="en-US" smtClean="0"/>
              <a:pPr/>
              <a:t>11</a:t>
            </a:fld>
            <a:endParaRPr lang="zh-CN" altLang="en-US"/>
          </a:p>
        </p:txBody>
      </p:sp>
    </p:spTree>
    <p:extLst>
      <p:ext uri="{BB962C8B-B14F-4D97-AF65-F5344CB8AC3E}">
        <p14:creationId xmlns:p14="http://schemas.microsoft.com/office/powerpoint/2010/main" val="176391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7529E-FB1D-4E9A-9D1F-875C7BD1A5F7}" type="slidenum">
              <a:rPr lang="zh-CN" altLang="en-US" smtClean="0"/>
              <a:pPr/>
              <a:t>12</a:t>
            </a:fld>
            <a:endParaRPr lang="zh-CN" altLang="en-US"/>
          </a:p>
        </p:txBody>
      </p:sp>
    </p:spTree>
    <p:extLst>
      <p:ext uri="{BB962C8B-B14F-4D97-AF65-F5344CB8AC3E}">
        <p14:creationId xmlns:p14="http://schemas.microsoft.com/office/powerpoint/2010/main" val="176391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5A15CE9-995C-449C-A6B9-C1069EA3C9F6}"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42994E-AB50-4ED5-9DFE-46BF8070C03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A15CE9-995C-449C-A6B9-C1069EA3C9F6}"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42994E-AB50-4ED5-9DFE-46BF8070C03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A15CE9-995C-449C-A6B9-C1069EA3C9F6}"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42994E-AB50-4ED5-9DFE-46BF8070C03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5A15CE9-995C-449C-A6B9-C1069EA3C9F6}"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42994E-AB50-4ED5-9DFE-46BF8070C03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5A15CE9-995C-449C-A6B9-C1069EA3C9F6}" type="datetimeFigureOut">
              <a:rPr lang="zh-CN" altLang="en-US" smtClean="0"/>
              <a:pPr/>
              <a:t>2015/7/3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42994E-AB50-4ED5-9DFE-46BF8070C03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5A15CE9-995C-449C-A6B9-C1069EA3C9F6}" type="datetimeFigureOut">
              <a:rPr lang="zh-CN" altLang="en-US" smtClean="0"/>
              <a:pPr/>
              <a:t>2015/7/3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42994E-AB50-4ED5-9DFE-46BF8070C03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5A15CE9-995C-449C-A6B9-C1069EA3C9F6}" type="datetimeFigureOut">
              <a:rPr lang="zh-CN" altLang="en-US" smtClean="0"/>
              <a:pPr/>
              <a:t>2015/7/3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42994E-AB50-4ED5-9DFE-46BF8070C03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5A15CE9-995C-449C-A6B9-C1069EA3C9F6}" type="datetimeFigureOut">
              <a:rPr lang="zh-CN" altLang="en-US" smtClean="0"/>
              <a:pPr/>
              <a:t>2015/7/3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42994E-AB50-4ED5-9DFE-46BF8070C03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A15CE9-995C-449C-A6B9-C1069EA3C9F6}" type="datetimeFigureOut">
              <a:rPr lang="zh-CN" altLang="en-US" smtClean="0"/>
              <a:pPr/>
              <a:t>2015/7/3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42994E-AB50-4ED5-9DFE-46BF8070C03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5A15CE9-995C-449C-A6B9-C1069EA3C9F6}" type="datetimeFigureOut">
              <a:rPr lang="zh-CN" altLang="en-US" smtClean="0"/>
              <a:pPr/>
              <a:t>2015/7/3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42994E-AB50-4ED5-9DFE-46BF8070C03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5A15CE9-995C-449C-A6B9-C1069EA3C9F6}" type="datetimeFigureOut">
              <a:rPr lang="zh-CN" altLang="en-US" smtClean="0"/>
              <a:pPr/>
              <a:t>2015/7/3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42994E-AB50-4ED5-9DFE-46BF8070C03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15CE9-995C-449C-A6B9-C1069EA3C9F6}" type="datetimeFigureOut">
              <a:rPr lang="zh-CN" altLang="en-US" smtClean="0"/>
              <a:pPr/>
              <a:t>2015/7/3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2994E-AB50-4ED5-9DFE-46BF8070C03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052736"/>
            <a:ext cx="8784976" cy="2232248"/>
          </a:xfrm>
        </p:spPr>
        <p:txBody>
          <a:bodyPr>
            <a:normAutofit/>
          </a:bodyPr>
          <a:lstStyle/>
          <a:p>
            <a:r>
              <a:rPr lang="zh-CN" altLang="en-US" sz="6000" b="1" dirty="0" smtClean="0">
                <a:solidFill>
                  <a:schemeClr val="bg1">
                    <a:lumMod val="95000"/>
                  </a:schemeClr>
                </a:solidFill>
                <a:latin typeface="黑体" pitchFamily="2" charset="-122"/>
                <a:ea typeface="黑体" pitchFamily="2" charset="-122"/>
              </a:rPr>
              <a:t>主题模型学习</a:t>
            </a:r>
            <a:endParaRPr lang="zh-CN" altLang="en-US" sz="6000" b="1" dirty="0">
              <a:solidFill>
                <a:schemeClr val="bg1">
                  <a:lumMod val="95000"/>
                </a:schemeClr>
              </a:solidFill>
              <a:latin typeface="黑体" pitchFamily="2" charset="-122"/>
              <a:ea typeface="黑体" pitchFamily="2" charset="-122"/>
            </a:endParaRPr>
          </a:p>
        </p:txBody>
      </p:sp>
      <p:sp>
        <p:nvSpPr>
          <p:cNvPr id="3" name="TextBox 2"/>
          <p:cNvSpPr txBox="1"/>
          <p:nvPr/>
        </p:nvSpPr>
        <p:spPr>
          <a:xfrm>
            <a:off x="5724128" y="3861048"/>
            <a:ext cx="2160240" cy="584775"/>
          </a:xfrm>
          <a:prstGeom prst="rect">
            <a:avLst/>
          </a:prstGeom>
          <a:noFill/>
        </p:spPr>
        <p:txBody>
          <a:bodyPr wrap="square" rtlCol="0">
            <a:spAutoFit/>
          </a:bodyPr>
          <a:lstStyle/>
          <a:p>
            <a:r>
              <a:rPr lang="zh-CN" altLang="en-US" sz="3200" b="1" dirty="0">
                <a:solidFill>
                  <a:schemeClr val="bg1">
                    <a:lumMod val="95000"/>
                  </a:schemeClr>
                </a:solidFill>
                <a:latin typeface="黑体" pitchFamily="2" charset="-122"/>
                <a:ea typeface="黑体" pitchFamily="2" charset="-122"/>
                <a:cs typeface="+mj-cs"/>
              </a:rPr>
              <a:t>云志</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2. LDA</a:t>
            </a:r>
            <a:r>
              <a:rPr lang="zh-CN" altLang="en-US" b="1" dirty="0" smtClean="0">
                <a:solidFill>
                  <a:srgbClr val="C00000"/>
                </a:solidFill>
                <a:latin typeface="楷体_GB2312" pitchFamily="49" charset="-122"/>
                <a:ea typeface="楷体_GB2312" pitchFamily="49" charset="-122"/>
              </a:rPr>
              <a:t>模型算法简介</a:t>
            </a:r>
            <a:endParaRPr lang="zh-CN" altLang="en-US" dirty="0"/>
          </a:p>
        </p:txBody>
      </p:sp>
      <p:sp>
        <p:nvSpPr>
          <p:cNvPr id="2" name="内容占位符 1"/>
          <p:cNvSpPr>
            <a:spLocks noGrp="1"/>
          </p:cNvSpPr>
          <p:nvPr>
            <p:ph idx="1"/>
          </p:nvPr>
        </p:nvSpPr>
        <p:spPr/>
        <p:txBody>
          <a:bodyPr/>
          <a:lstStyle/>
          <a:p>
            <a:r>
              <a:rPr lang="en-US" altLang="zh-CN" sz="2400" dirty="0"/>
              <a:t>LDA</a:t>
            </a:r>
            <a:r>
              <a:rPr lang="zh-CN" altLang="en-US" sz="2400" dirty="0"/>
              <a:t>模型主要是从给定的输入语料中学习训练两个控制参数</a:t>
            </a:r>
            <a:r>
              <a:rPr lang="en-US" altLang="zh-CN" sz="2400" dirty="0"/>
              <a:t>α</a:t>
            </a:r>
            <a:r>
              <a:rPr lang="zh-CN" altLang="en-US" sz="2400" dirty="0"/>
              <a:t>和</a:t>
            </a:r>
            <a:r>
              <a:rPr lang="en-US" altLang="zh-CN" sz="2400" dirty="0"/>
              <a:t>β</a:t>
            </a:r>
            <a:r>
              <a:rPr lang="zh-CN" altLang="en-US" sz="2400" dirty="0"/>
              <a:t>，学习出了这两个控制参数就确定了模型，便可以用来生成文档。其中</a:t>
            </a:r>
            <a:r>
              <a:rPr lang="en-US" altLang="zh-CN" sz="2400" dirty="0"/>
              <a:t>α</a:t>
            </a:r>
            <a:r>
              <a:rPr lang="zh-CN" altLang="en-US" sz="2400" dirty="0"/>
              <a:t>和</a:t>
            </a:r>
            <a:r>
              <a:rPr lang="en-US" altLang="zh-CN" sz="2400" dirty="0"/>
              <a:t>β</a:t>
            </a:r>
            <a:r>
              <a:rPr lang="zh-CN" altLang="en-US" sz="2400" dirty="0"/>
              <a:t>分别对应以下各个信息</a:t>
            </a:r>
            <a:r>
              <a:rPr lang="zh-CN" altLang="en-US" sz="2400" dirty="0" smtClean="0"/>
              <a:t>：</a:t>
            </a:r>
            <a:endParaRPr lang="en-US" altLang="zh-CN" sz="2400" dirty="0" smtClean="0"/>
          </a:p>
          <a:p>
            <a:pPr lvl="1"/>
            <a:r>
              <a:rPr lang="en-US" altLang="zh-CN" sz="2000" dirty="0"/>
              <a:t>α</a:t>
            </a:r>
            <a:r>
              <a:rPr lang="zh-CN" altLang="en-US" sz="2000" dirty="0"/>
              <a:t>：分布</a:t>
            </a:r>
            <a:r>
              <a:rPr lang="en-US" altLang="zh-CN" sz="2000" dirty="0"/>
              <a:t>p(θ)</a:t>
            </a:r>
            <a:r>
              <a:rPr lang="zh-CN" altLang="en-US" sz="2000" dirty="0"/>
              <a:t>需要一个向量参数，即</a:t>
            </a:r>
            <a:r>
              <a:rPr lang="en-US" altLang="zh-CN" sz="2000" dirty="0" err="1"/>
              <a:t>Dirichlet</a:t>
            </a:r>
            <a:r>
              <a:rPr lang="zh-CN" altLang="en-US" sz="2000" dirty="0"/>
              <a:t>分布的参数，用于生成一个主题</a:t>
            </a:r>
            <a:r>
              <a:rPr lang="en-US" altLang="zh-CN" sz="2000" dirty="0"/>
              <a:t>θ</a:t>
            </a:r>
            <a:r>
              <a:rPr lang="zh-CN" altLang="en-US" sz="2000" dirty="0" smtClean="0"/>
              <a:t>向量，</a:t>
            </a:r>
            <a:r>
              <a:rPr lang="zh-CN" altLang="en-US" sz="2000" dirty="0"/>
              <a:t>向量的每一列表示每个主题在文档出现的概率</a:t>
            </a:r>
            <a:r>
              <a:rPr lang="zh-CN" altLang="en-US" sz="2000" dirty="0" smtClean="0"/>
              <a:t>；</a:t>
            </a:r>
            <a:endParaRPr lang="en-US" altLang="zh-CN" sz="2000" dirty="0" smtClean="0"/>
          </a:p>
          <a:p>
            <a:pPr lvl="1"/>
            <a:r>
              <a:rPr lang="en-US" altLang="zh-CN" sz="2000" dirty="0"/>
              <a:t>β</a:t>
            </a:r>
            <a:r>
              <a:rPr lang="zh-CN" altLang="en-US" sz="2000" dirty="0"/>
              <a:t>：各个主题对应的单词概率分布矩阵</a:t>
            </a:r>
            <a:r>
              <a:rPr lang="en-US" altLang="zh-CN" sz="2000" dirty="0"/>
              <a:t>p(</a:t>
            </a:r>
            <a:r>
              <a:rPr lang="en-US" altLang="zh-CN" sz="2000" dirty="0" err="1"/>
              <a:t>w|z</a:t>
            </a:r>
            <a:r>
              <a:rPr lang="en-US" altLang="zh-CN" sz="2000" dirty="0"/>
              <a:t>)</a:t>
            </a:r>
            <a:r>
              <a:rPr lang="zh-CN" altLang="en-US" sz="2000" dirty="0"/>
              <a:t>。</a:t>
            </a:r>
            <a:endParaRPr lang="en-US" altLang="zh-CN" sz="2000" dirty="0" smtClean="0"/>
          </a:p>
          <a:p>
            <a:pPr marL="457200" lvl="1" indent="0">
              <a:buNone/>
            </a:pPr>
            <a:endParaRPr lang="en-US" altLang="zh-CN" dirty="0" smtClean="0"/>
          </a:p>
          <a:p>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532089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2. LDA</a:t>
            </a:r>
            <a:r>
              <a:rPr lang="zh-CN" altLang="en-US" b="1" dirty="0" smtClean="0">
                <a:solidFill>
                  <a:srgbClr val="C00000"/>
                </a:solidFill>
                <a:latin typeface="楷体_GB2312" pitchFamily="49" charset="-122"/>
                <a:ea typeface="楷体_GB2312" pitchFamily="49" charset="-122"/>
              </a:rPr>
              <a:t>模型算法简介</a:t>
            </a:r>
            <a:endParaRPr lang="zh-CN" altLang="en-US" dirty="0"/>
          </a:p>
        </p:txBody>
      </p:sp>
      <p:sp>
        <p:nvSpPr>
          <p:cNvPr id="2" name="内容占位符 1"/>
          <p:cNvSpPr>
            <a:spLocks noGrp="1"/>
          </p:cNvSpPr>
          <p:nvPr>
            <p:ph idx="1"/>
          </p:nvPr>
        </p:nvSpPr>
        <p:spPr/>
        <p:txBody>
          <a:bodyPr/>
          <a:lstStyle/>
          <a:p>
            <a:r>
              <a:rPr lang="en-US" altLang="zh-CN" sz="2400" dirty="0"/>
              <a:t>LDA</a:t>
            </a:r>
            <a:r>
              <a:rPr lang="zh-CN" altLang="en-US" sz="2400" dirty="0" smtClean="0"/>
              <a:t>模型涉及到的数学知识：</a:t>
            </a:r>
            <a:endParaRPr lang="en-US" altLang="zh-CN" sz="2400" dirty="0" smtClean="0"/>
          </a:p>
          <a:p>
            <a:pPr lvl="1"/>
            <a:r>
              <a:rPr lang="zh-CN" altLang="en-US" sz="2000" dirty="0"/>
              <a:t>二项分布、多项式分布、</a:t>
            </a:r>
            <a:r>
              <a:rPr lang="en-US" altLang="zh-CN" sz="2000" dirty="0"/>
              <a:t>beta</a:t>
            </a:r>
            <a:r>
              <a:rPr lang="zh-CN" altLang="en-US" sz="2000" dirty="0"/>
              <a:t>分布、狄利克雷分布（</a:t>
            </a:r>
            <a:r>
              <a:rPr lang="en-US" altLang="zh-CN" sz="2000" dirty="0" err="1"/>
              <a:t>Dirichlet</a:t>
            </a:r>
            <a:r>
              <a:rPr lang="zh-CN" altLang="en-US" sz="2000" dirty="0"/>
              <a:t>分布）、共轭先验概率</a:t>
            </a:r>
            <a:r>
              <a:rPr lang="zh-CN" altLang="en-US" sz="2000" dirty="0" smtClean="0"/>
              <a:t>分布、</a:t>
            </a:r>
            <a:r>
              <a:rPr lang="en-US" altLang="zh-CN" sz="2000" dirty="0"/>
              <a:t>Gibbs </a:t>
            </a:r>
            <a:r>
              <a:rPr lang="zh-CN" altLang="en-US" sz="2000" dirty="0" smtClean="0"/>
              <a:t>采样；</a:t>
            </a:r>
            <a:endParaRPr lang="en-US" altLang="zh-CN" sz="2000" dirty="0" smtClean="0"/>
          </a:p>
          <a:p>
            <a:pPr marL="457200" lvl="1" indent="0">
              <a:buNone/>
            </a:pPr>
            <a:endParaRPr lang="en-US" altLang="zh-CN" dirty="0" smtClean="0"/>
          </a:p>
          <a:p>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506273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3. </a:t>
            </a:r>
            <a:r>
              <a:rPr lang="zh-CN" altLang="en-US" b="1" dirty="0" smtClean="0">
                <a:solidFill>
                  <a:srgbClr val="C00000"/>
                </a:solidFill>
                <a:latin typeface="楷体_GB2312" pitchFamily="49" charset="-122"/>
                <a:ea typeface="楷体_GB2312" pitchFamily="49" charset="-122"/>
              </a:rPr>
              <a:t>主题模型的应用</a:t>
            </a:r>
            <a:endParaRPr lang="zh-CN" altLang="en-US" dirty="0"/>
          </a:p>
        </p:txBody>
      </p:sp>
      <p:sp>
        <p:nvSpPr>
          <p:cNvPr id="2" name="内容占位符 1"/>
          <p:cNvSpPr>
            <a:spLocks noGrp="1"/>
          </p:cNvSpPr>
          <p:nvPr>
            <p:ph idx="1"/>
          </p:nvPr>
        </p:nvSpPr>
        <p:spPr/>
        <p:txBody>
          <a:bodyPr/>
          <a:lstStyle/>
          <a:p>
            <a:r>
              <a:rPr lang="zh-CN" altLang="en-US" dirty="0" smtClean="0"/>
              <a:t>主题模型在腾讯业务中的应用</a:t>
            </a:r>
            <a:r>
              <a:rPr lang="en-US" altLang="zh-CN" dirty="0" smtClean="0"/>
              <a:t>1</a:t>
            </a:r>
            <a:r>
              <a:rPr lang="zh-CN" altLang="en-US" dirty="0" smtClean="0"/>
              <a:t>：搜索：</a:t>
            </a:r>
            <a:endParaRPr lang="en-US" altLang="zh-CN" dirty="0" smtClean="0"/>
          </a:p>
          <a:p>
            <a:pPr marL="457200" lvl="1" indent="0">
              <a:buNone/>
            </a:pPr>
            <a:endParaRPr lang="en-US" altLang="zh-CN" dirty="0" smtClean="0"/>
          </a:p>
          <a:p>
            <a:endParaRPr lang="zh-CN" altLang="en-US" dirty="0">
              <a:latin typeface="华文楷体" panose="02010600040101010101" pitchFamily="2" charset="-122"/>
              <a:ea typeface="华文楷体" panose="02010600040101010101" pitchFamily="2"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204864"/>
            <a:ext cx="394335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345288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3. </a:t>
            </a:r>
            <a:r>
              <a:rPr lang="zh-CN" altLang="en-US" b="1" dirty="0" smtClean="0">
                <a:solidFill>
                  <a:srgbClr val="C00000"/>
                </a:solidFill>
                <a:latin typeface="楷体_GB2312" pitchFamily="49" charset="-122"/>
                <a:ea typeface="楷体_GB2312" pitchFamily="49" charset="-122"/>
              </a:rPr>
              <a:t>主题模型的应用</a:t>
            </a:r>
            <a:endParaRPr lang="zh-CN" altLang="en-US" dirty="0"/>
          </a:p>
        </p:txBody>
      </p:sp>
      <p:sp>
        <p:nvSpPr>
          <p:cNvPr id="2" name="内容占位符 1"/>
          <p:cNvSpPr>
            <a:spLocks noGrp="1"/>
          </p:cNvSpPr>
          <p:nvPr>
            <p:ph idx="1"/>
          </p:nvPr>
        </p:nvSpPr>
        <p:spPr/>
        <p:txBody>
          <a:bodyPr/>
          <a:lstStyle/>
          <a:p>
            <a:r>
              <a:rPr lang="zh-CN" altLang="en-US" dirty="0" smtClean="0"/>
              <a:t>主题模型在腾讯业务中的应用</a:t>
            </a:r>
            <a:r>
              <a:rPr lang="en-US" altLang="zh-CN" dirty="0" smtClean="0"/>
              <a:t>2</a:t>
            </a:r>
            <a:r>
              <a:rPr lang="zh-CN" altLang="en-US" dirty="0" smtClean="0"/>
              <a:t>：文本分类：</a:t>
            </a:r>
            <a:endParaRPr lang="en-US" altLang="zh-CN" dirty="0" smtClean="0"/>
          </a:p>
          <a:p>
            <a:pPr lvl="1"/>
            <a:r>
              <a:rPr lang="zh-CN" altLang="en-US" sz="2400" dirty="0"/>
              <a:t>文本分类是一个典型的有监督的机器学习</a:t>
            </a:r>
            <a:r>
              <a:rPr lang="zh-CN" altLang="en-US" sz="2400" dirty="0" smtClean="0"/>
              <a:t>任务，</a:t>
            </a:r>
            <a:r>
              <a:rPr lang="zh-CN" altLang="en-US" sz="2400" dirty="0"/>
              <a:t>包括网页分类、广告分类、</a:t>
            </a:r>
            <a:r>
              <a:rPr lang="en-US" altLang="zh-CN" sz="2400" dirty="0"/>
              <a:t>QQ</a:t>
            </a:r>
            <a:r>
              <a:rPr lang="zh-CN" altLang="en-US" sz="2400" dirty="0"/>
              <a:t>群分类、用户兴趣分类等。在使用相同的标注数据集和机器学习算法情况下，如何找到有区分力的特征无疑是最为关键的</a:t>
            </a:r>
            <a:r>
              <a:rPr lang="zh-CN" altLang="en-US" sz="2400" dirty="0" smtClean="0"/>
              <a:t>。</a:t>
            </a:r>
            <a:endParaRPr lang="en-US" altLang="zh-CN" sz="2400" dirty="0" smtClean="0"/>
          </a:p>
          <a:p>
            <a:pPr lvl="1"/>
            <a:r>
              <a:rPr lang="zh-CN" altLang="en-US" sz="2400" dirty="0"/>
              <a:t>以</a:t>
            </a:r>
            <a:r>
              <a:rPr lang="en-US" altLang="zh-CN" sz="2400" dirty="0"/>
              <a:t>QQ</a:t>
            </a:r>
            <a:r>
              <a:rPr lang="zh-CN" altLang="en-US" sz="2400" dirty="0"/>
              <a:t>群分类为例，使用群名称、群简介、群公告等文本描述，类别体系是二级层次结构，共</a:t>
            </a:r>
            <a:r>
              <a:rPr lang="en-US" altLang="zh-CN" sz="2400" dirty="0"/>
              <a:t>100+</a:t>
            </a:r>
            <a:r>
              <a:rPr lang="zh-CN" altLang="en-US" sz="2400" dirty="0"/>
              <a:t>节点，标注训练数据</a:t>
            </a:r>
            <a:r>
              <a:rPr lang="en-US" altLang="zh-CN" sz="2400" dirty="0"/>
              <a:t>80,000</a:t>
            </a:r>
            <a:r>
              <a:rPr lang="zh-CN" altLang="en-US" sz="2400" dirty="0"/>
              <a:t>。以</a:t>
            </a:r>
            <a:r>
              <a:rPr lang="en-US" altLang="zh-CN" sz="2400" dirty="0"/>
              <a:t>BOW</a:t>
            </a:r>
            <a:r>
              <a:rPr lang="zh-CN" altLang="en-US" sz="2400" dirty="0"/>
              <a:t>作为基础特征，新增</a:t>
            </a:r>
            <a:r>
              <a:rPr lang="en-US" altLang="zh-CN" sz="2400" dirty="0"/>
              <a:t>Peacock</a:t>
            </a:r>
            <a:r>
              <a:rPr lang="zh-CN" altLang="en-US" sz="2400" dirty="0"/>
              <a:t>主题特征</a:t>
            </a:r>
            <a:r>
              <a:rPr lang="zh-CN" altLang="en-US" sz="2400" dirty="0" smtClean="0"/>
              <a:t>后，效果有一定提升。</a:t>
            </a:r>
            <a:endParaRPr lang="en-US" altLang="zh-CN" sz="2400" dirty="0"/>
          </a:p>
          <a:p>
            <a:pPr marL="457200" lvl="1" indent="0">
              <a:buNone/>
            </a:pPr>
            <a:endParaRPr lang="en-US" altLang="zh-CN" dirty="0" smtClean="0"/>
          </a:p>
          <a:p>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5252373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3. </a:t>
            </a:r>
            <a:r>
              <a:rPr lang="zh-CN" altLang="en-US" b="1" dirty="0" smtClean="0">
                <a:solidFill>
                  <a:srgbClr val="C00000"/>
                </a:solidFill>
                <a:latin typeface="楷体_GB2312" pitchFamily="49" charset="-122"/>
                <a:ea typeface="楷体_GB2312" pitchFamily="49" charset="-122"/>
              </a:rPr>
              <a:t>主题模型的应用</a:t>
            </a:r>
            <a:endParaRPr lang="zh-CN" altLang="en-US" dirty="0"/>
          </a:p>
        </p:txBody>
      </p:sp>
      <p:sp>
        <p:nvSpPr>
          <p:cNvPr id="2" name="内容占位符 1"/>
          <p:cNvSpPr>
            <a:spLocks noGrp="1"/>
          </p:cNvSpPr>
          <p:nvPr>
            <p:ph idx="1"/>
          </p:nvPr>
        </p:nvSpPr>
        <p:spPr/>
        <p:txBody>
          <a:bodyPr/>
          <a:lstStyle/>
          <a:p>
            <a:r>
              <a:rPr lang="zh-CN" altLang="en-US" dirty="0" smtClean="0"/>
              <a:t>主题模型在腾讯业务中的应用</a:t>
            </a:r>
            <a:r>
              <a:rPr lang="en-US" altLang="zh-CN" dirty="0" smtClean="0"/>
              <a:t>3</a:t>
            </a:r>
            <a:r>
              <a:rPr lang="zh-CN" altLang="en-US" dirty="0" smtClean="0"/>
              <a:t>：</a:t>
            </a:r>
            <a:r>
              <a:rPr lang="en-US" altLang="zh-CN" dirty="0" smtClean="0"/>
              <a:t>QQ</a:t>
            </a:r>
            <a:r>
              <a:rPr lang="zh-CN" altLang="en-US" dirty="0" smtClean="0"/>
              <a:t>群推荐：</a:t>
            </a:r>
            <a:endParaRPr lang="en-US" altLang="zh-CN" dirty="0" smtClean="0"/>
          </a:p>
          <a:p>
            <a:pPr lvl="1"/>
            <a:r>
              <a:rPr lang="zh-CN" altLang="en-US" sz="2400" dirty="0"/>
              <a:t>根据用户已加</a:t>
            </a:r>
            <a:r>
              <a:rPr lang="en-US" altLang="zh-CN" sz="2400" dirty="0"/>
              <a:t>QQ</a:t>
            </a:r>
            <a:r>
              <a:rPr lang="zh-CN" altLang="en-US" sz="2400" dirty="0"/>
              <a:t>群社交关系数据，</a:t>
            </a:r>
            <a:r>
              <a:rPr lang="zh-CN" altLang="en-US" sz="2400" dirty="0" smtClean="0"/>
              <a:t>利用主题模型对</a:t>
            </a:r>
            <a:r>
              <a:rPr lang="en-US" altLang="zh-CN" sz="2400" dirty="0"/>
              <a:t>QQ-QQ</a:t>
            </a:r>
            <a:r>
              <a:rPr lang="zh-CN" altLang="en-US" sz="2400" dirty="0"/>
              <a:t>群做矩阵分解</a:t>
            </a:r>
            <a:r>
              <a:rPr lang="zh-CN" altLang="en-US" sz="2400" dirty="0" smtClean="0"/>
              <a:t>，发现</a:t>
            </a:r>
            <a:r>
              <a:rPr lang="zh-CN" altLang="en-US" sz="2400" dirty="0"/>
              <a:t>语义相近的</a:t>
            </a:r>
            <a:r>
              <a:rPr lang="en-US" altLang="zh-CN" sz="2400" dirty="0"/>
              <a:t>QQ</a:t>
            </a:r>
            <a:r>
              <a:rPr lang="zh-CN" altLang="en-US" sz="2400" dirty="0"/>
              <a:t>群被比较好的归到了相同的主题</a:t>
            </a:r>
            <a:r>
              <a:rPr lang="zh-CN" altLang="en-US" sz="2400" dirty="0" smtClean="0"/>
              <a:t>下</a:t>
            </a:r>
            <a:endParaRPr lang="en-US" altLang="zh-CN" sz="2400" dirty="0" smtClean="0"/>
          </a:p>
          <a:p>
            <a:pPr lvl="1"/>
            <a:r>
              <a:rPr lang="zh-CN" altLang="en-US" sz="2400" dirty="0"/>
              <a:t>推荐群的点击率和</a:t>
            </a:r>
            <a:r>
              <a:rPr lang="zh-CN" altLang="en-US" sz="2400" dirty="0" smtClean="0"/>
              <a:t>转化率均有提升</a:t>
            </a:r>
            <a:endParaRPr lang="en-US" altLang="zh-CN" sz="2400" dirty="0"/>
          </a:p>
          <a:p>
            <a:pPr marL="457200" lvl="1" indent="0">
              <a:buNone/>
            </a:pPr>
            <a:endParaRPr lang="en-US" altLang="zh-CN" dirty="0" smtClean="0"/>
          </a:p>
          <a:p>
            <a:endParaRPr lang="zh-CN" altLang="en-US" dirty="0">
              <a:latin typeface="华文楷体" panose="02010600040101010101" pitchFamily="2" charset="-122"/>
              <a:ea typeface="华文楷体" panose="02010600040101010101" pitchFamily="2"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4" y="4341068"/>
            <a:ext cx="320992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220072" y="4260828"/>
            <a:ext cx="3096344" cy="2031325"/>
          </a:xfrm>
          <a:prstGeom prst="rect">
            <a:avLst/>
          </a:prstGeom>
          <a:noFill/>
        </p:spPr>
        <p:txBody>
          <a:bodyPr wrap="square" rtlCol="0">
            <a:spAutoFit/>
          </a:bodyPr>
          <a:lstStyle/>
          <a:p>
            <a:r>
              <a:rPr lang="en-US" altLang="zh-CN" dirty="0" smtClean="0"/>
              <a:t>User &lt;-&gt; Doc</a:t>
            </a:r>
          </a:p>
          <a:p>
            <a:r>
              <a:rPr lang="en-US" altLang="zh-CN" dirty="0" smtClean="0"/>
              <a:t>Items &lt;-&gt; Words</a:t>
            </a:r>
          </a:p>
          <a:p>
            <a:r>
              <a:rPr lang="zh-CN" altLang="en-US" dirty="0" smtClean="0"/>
              <a:t>此处的</a:t>
            </a:r>
            <a:r>
              <a:rPr lang="en-US" altLang="zh-CN" dirty="0" smtClean="0"/>
              <a:t>Items</a:t>
            </a:r>
            <a:r>
              <a:rPr lang="zh-CN" altLang="en-US" dirty="0" smtClean="0"/>
              <a:t>即为</a:t>
            </a:r>
            <a:r>
              <a:rPr lang="en-US" altLang="zh-CN" dirty="0" smtClean="0"/>
              <a:t>QQ</a:t>
            </a:r>
            <a:r>
              <a:rPr lang="zh-CN" altLang="en-US" dirty="0" smtClean="0"/>
              <a:t>群信息</a:t>
            </a:r>
            <a:endParaRPr lang="en-US" altLang="zh-CN" dirty="0" smtClean="0"/>
          </a:p>
          <a:p>
            <a:r>
              <a:rPr lang="zh-CN" altLang="en-US" dirty="0" smtClean="0"/>
              <a:t>最后可得</a:t>
            </a:r>
            <a:endParaRPr lang="en-US" altLang="zh-CN" dirty="0" smtClean="0"/>
          </a:p>
          <a:p>
            <a:r>
              <a:rPr lang="en-US" altLang="zh-CN" dirty="0" smtClean="0"/>
              <a:t>User --- Topic</a:t>
            </a:r>
          </a:p>
          <a:p>
            <a:r>
              <a:rPr lang="en-US" altLang="zh-CN" dirty="0" smtClean="0"/>
              <a:t>Topics --- Items</a:t>
            </a:r>
          </a:p>
          <a:p>
            <a:endParaRPr lang="zh-CN" altLang="en-US" dirty="0"/>
          </a:p>
        </p:txBody>
      </p:sp>
    </p:spTree>
    <p:extLst>
      <p:ext uri="{BB962C8B-B14F-4D97-AF65-F5344CB8AC3E}">
        <p14:creationId xmlns:p14="http://schemas.microsoft.com/office/powerpoint/2010/main" val="166788678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3. </a:t>
            </a:r>
            <a:r>
              <a:rPr lang="zh-CN" altLang="en-US" b="1" dirty="0" smtClean="0">
                <a:solidFill>
                  <a:srgbClr val="C00000"/>
                </a:solidFill>
                <a:latin typeface="楷体_GB2312" pitchFamily="49" charset="-122"/>
                <a:ea typeface="楷体_GB2312" pitchFamily="49" charset="-122"/>
              </a:rPr>
              <a:t>主题模型的应用</a:t>
            </a:r>
            <a:endParaRPr lang="zh-CN" altLang="en-US" dirty="0"/>
          </a:p>
        </p:txBody>
      </p:sp>
      <p:sp>
        <p:nvSpPr>
          <p:cNvPr id="2" name="内容占位符 1"/>
          <p:cNvSpPr>
            <a:spLocks noGrp="1"/>
          </p:cNvSpPr>
          <p:nvPr>
            <p:ph idx="1"/>
          </p:nvPr>
        </p:nvSpPr>
        <p:spPr/>
        <p:txBody>
          <a:bodyPr/>
          <a:lstStyle/>
          <a:p>
            <a:r>
              <a:rPr lang="zh-CN" altLang="en-US" dirty="0" smtClean="0"/>
              <a:t>主题模型在腾讯业务中的应用</a:t>
            </a:r>
            <a:r>
              <a:rPr lang="en-US" altLang="zh-CN" dirty="0" smtClean="0"/>
              <a:t>4</a:t>
            </a:r>
            <a:r>
              <a:rPr lang="zh-CN" altLang="en-US" dirty="0" smtClean="0"/>
              <a:t>：广告投放：</a:t>
            </a:r>
            <a:endParaRPr lang="en-US" altLang="zh-CN" dirty="0" smtClean="0"/>
          </a:p>
          <a:p>
            <a:pPr lvl="1"/>
            <a:r>
              <a:rPr lang="zh-CN" altLang="en-US" sz="2400" dirty="0" smtClean="0"/>
              <a:t>矩阵分解</a:t>
            </a:r>
            <a:endParaRPr lang="en-US" altLang="zh-CN" sz="2400" dirty="0" smtClean="0"/>
          </a:p>
          <a:p>
            <a:pPr lvl="1"/>
            <a:r>
              <a:rPr lang="zh-CN" altLang="en-US" sz="2400" dirty="0"/>
              <a:t>数据都可以形式化为用户</a:t>
            </a:r>
            <a:r>
              <a:rPr lang="en-US" altLang="zh-CN" sz="2400" dirty="0"/>
              <a:t>-</a:t>
            </a:r>
            <a:r>
              <a:rPr lang="zh-CN" altLang="en-US" sz="2400" dirty="0"/>
              <a:t>物品</a:t>
            </a:r>
            <a:r>
              <a:rPr lang="zh-CN" altLang="en-US" sz="2400" dirty="0" smtClean="0"/>
              <a:t>矩阵，如：</a:t>
            </a:r>
            <a:r>
              <a:rPr lang="zh-CN" altLang="en-US" sz="2400" dirty="0"/>
              <a:t>用户</a:t>
            </a:r>
            <a:r>
              <a:rPr lang="en-US" altLang="zh-CN" sz="2400" dirty="0"/>
              <a:t>-</a:t>
            </a:r>
            <a:r>
              <a:rPr lang="zh-CN" altLang="en-US" sz="2400" dirty="0"/>
              <a:t>用户、</a:t>
            </a:r>
            <a:r>
              <a:rPr lang="en-US" altLang="zh-CN" sz="2400" dirty="0"/>
              <a:t>QQ-QQ</a:t>
            </a:r>
            <a:r>
              <a:rPr lang="zh-CN" altLang="en-US" sz="2400" dirty="0"/>
              <a:t>群，用户</a:t>
            </a:r>
            <a:r>
              <a:rPr lang="en-US" altLang="zh-CN" sz="2400" dirty="0"/>
              <a:t>-</a:t>
            </a:r>
            <a:r>
              <a:rPr lang="zh-CN" altLang="en-US" sz="2400" dirty="0"/>
              <a:t>应用（</a:t>
            </a:r>
            <a:r>
              <a:rPr lang="en-US" altLang="zh-CN" sz="2400" dirty="0"/>
              <a:t>Apps</a:t>
            </a:r>
            <a:r>
              <a:rPr lang="zh-CN" altLang="en-US" sz="2400" dirty="0"/>
              <a:t>），用户</a:t>
            </a:r>
            <a:r>
              <a:rPr lang="en-US" altLang="zh-CN" sz="2400" dirty="0"/>
              <a:t>-</a:t>
            </a:r>
            <a:r>
              <a:rPr lang="zh-CN" altLang="en-US" sz="2400" dirty="0"/>
              <a:t>搜索词（或搜索</a:t>
            </a:r>
            <a:r>
              <a:rPr lang="en-US" altLang="zh-CN" sz="2400" dirty="0"/>
              <a:t>Session</a:t>
            </a:r>
            <a:r>
              <a:rPr lang="zh-CN" altLang="en-US" sz="2400" dirty="0"/>
              <a:t>），用户</a:t>
            </a:r>
            <a:r>
              <a:rPr lang="en-US" altLang="zh-CN" sz="2400" dirty="0"/>
              <a:t>-URLs</a:t>
            </a:r>
          </a:p>
          <a:p>
            <a:pPr marL="457200" lvl="1" indent="0">
              <a:buNone/>
            </a:pPr>
            <a:endParaRPr lang="en-US" altLang="zh-CN" dirty="0" smtClean="0"/>
          </a:p>
          <a:p>
            <a:endParaRPr lang="zh-CN" altLang="en-US" dirty="0">
              <a:latin typeface="华文楷体" panose="02010600040101010101" pitchFamily="2" charset="-122"/>
              <a:ea typeface="华文楷体" panose="02010600040101010101" pitchFamily="2"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861048"/>
            <a:ext cx="320992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129216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3. </a:t>
            </a:r>
            <a:r>
              <a:rPr lang="zh-CN" altLang="en-US" b="1" dirty="0" smtClean="0">
                <a:solidFill>
                  <a:srgbClr val="C00000"/>
                </a:solidFill>
                <a:latin typeface="楷体_GB2312" pitchFamily="49" charset="-122"/>
                <a:ea typeface="楷体_GB2312" pitchFamily="49" charset="-122"/>
              </a:rPr>
              <a:t>主题模型的应用</a:t>
            </a:r>
            <a:endParaRPr lang="zh-CN" altLang="en-US" dirty="0"/>
          </a:p>
        </p:txBody>
      </p:sp>
      <p:sp>
        <p:nvSpPr>
          <p:cNvPr id="2" name="内容占位符 1"/>
          <p:cNvSpPr>
            <a:spLocks noGrp="1"/>
          </p:cNvSpPr>
          <p:nvPr>
            <p:ph idx="1"/>
          </p:nvPr>
        </p:nvSpPr>
        <p:spPr/>
        <p:txBody>
          <a:bodyPr/>
          <a:lstStyle/>
          <a:p>
            <a:r>
              <a:rPr lang="zh-CN" altLang="en-US" dirty="0" smtClean="0"/>
              <a:t>情感分析：</a:t>
            </a:r>
            <a:endParaRPr lang="en-US" altLang="zh-CN" dirty="0" smtClean="0"/>
          </a:p>
          <a:p>
            <a:pPr lvl="1"/>
            <a:r>
              <a:rPr lang="zh-CN" altLang="en-US" sz="2400" dirty="0" smtClean="0"/>
              <a:t>从用户生成</a:t>
            </a:r>
            <a:r>
              <a:rPr lang="zh-CN" altLang="en-US" sz="2400" dirty="0"/>
              <a:t>的包含观点和意见的文本中抽取出这些观点和意见，然后生成情感摘要，从而进行情感分类、自动构建情感词典等</a:t>
            </a:r>
            <a:r>
              <a:rPr lang="zh-CN" altLang="en-US" sz="2400" dirty="0" smtClean="0"/>
              <a:t>分析</a:t>
            </a:r>
            <a:endParaRPr lang="en-US" altLang="zh-CN" sz="2400" dirty="0" smtClean="0"/>
          </a:p>
          <a:p>
            <a:pPr lvl="1"/>
            <a:r>
              <a:rPr lang="zh-CN" altLang="en-US" sz="2400" dirty="0" smtClean="0"/>
              <a:t>无监督主题抽取</a:t>
            </a:r>
            <a:endParaRPr lang="en-US" altLang="zh-CN" sz="2400" dirty="0" smtClean="0"/>
          </a:p>
          <a:p>
            <a:pPr marL="1371600" lvl="2" indent="-457200">
              <a:buFont typeface="+mj-ea"/>
              <a:buAutoNum type="circleNumDbPlain"/>
            </a:pPr>
            <a:r>
              <a:rPr lang="zh-CN" altLang="en-US" sz="2000" dirty="0" smtClean="0"/>
              <a:t>把单个句子当做一个文档，然后使用标准的</a:t>
            </a:r>
            <a:r>
              <a:rPr lang="en-US" altLang="zh-CN" sz="2000" dirty="0" smtClean="0"/>
              <a:t>LDA</a:t>
            </a:r>
          </a:p>
          <a:p>
            <a:pPr marL="1371600" lvl="2" indent="-457200">
              <a:buFont typeface="+mj-ea"/>
              <a:buAutoNum type="circleNumDbPlain"/>
            </a:pPr>
            <a:r>
              <a:rPr lang="zh-CN" altLang="en-US" sz="2000" dirty="0" smtClean="0"/>
              <a:t>对于一个句子采样一个主题标签，而不是对于一个词</a:t>
            </a:r>
            <a:endParaRPr lang="en-US" altLang="zh-CN" sz="2000" dirty="0" smtClean="0"/>
          </a:p>
        </p:txBody>
      </p:sp>
    </p:spTree>
    <p:extLst>
      <p:ext uri="{BB962C8B-B14F-4D97-AF65-F5344CB8AC3E}">
        <p14:creationId xmlns:p14="http://schemas.microsoft.com/office/powerpoint/2010/main" val="356345131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3. </a:t>
            </a:r>
            <a:r>
              <a:rPr lang="zh-CN" altLang="en-US" b="1" dirty="0" smtClean="0">
                <a:solidFill>
                  <a:srgbClr val="C00000"/>
                </a:solidFill>
                <a:latin typeface="楷体_GB2312" pitchFamily="49" charset="-122"/>
                <a:ea typeface="楷体_GB2312" pitchFamily="49" charset="-122"/>
              </a:rPr>
              <a:t>主题模型的应用</a:t>
            </a:r>
            <a:endParaRPr lang="zh-CN" altLang="en-US" dirty="0"/>
          </a:p>
        </p:txBody>
      </p:sp>
      <p:sp>
        <p:nvSpPr>
          <p:cNvPr id="2" name="内容占位符 1"/>
          <p:cNvSpPr>
            <a:spLocks noGrp="1"/>
          </p:cNvSpPr>
          <p:nvPr>
            <p:ph idx="1"/>
          </p:nvPr>
        </p:nvSpPr>
        <p:spPr/>
        <p:txBody>
          <a:bodyPr/>
          <a:lstStyle/>
          <a:p>
            <a:r>
              <a:rPr lang="zh-CN" altLang="en-US" dirty="0" smtClean="0"/>
              <a:t>主题模型在</a:t>
            </a:r>
            <a:r>
              <a:rPr lang="en-US" altLang="zh-CN" dirty="0" smtClean="0"/>
              <a:t>twitter</a:t>
            </a:r>
            <a:r>
              <a:rPr lang="zh-CN" altLang="en-US" dirty="0" smtClean="0"/>
              <a:t>中的应用：</a:t>
            </a:r>
            <a:endParaRPr lang="en-US" altLang="zh-CN" dirty="0" smtClean="0"/>
          </a:p>
          <a:p>
            <a:pPr lvl="1"/>
            <a:r>
              <a:rPr lang="zh-CN" altLang="en-US" sz="2400" dirty="0" smtClean="0"/>
              <a:t>建立了一个多层级的主题模型</a:t>
            </a:r>
            <a:endParaRPr lang="en-US" altLang="zh-CN" sz="24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2636912"/>
            <a:ext cx="505777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0398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4. </a:t>
            </a:r>
            <a:r>
              <a:rPr lang="zh-CN" altLang="en-US" b="1" dirty="0" smtClean="0">
                <a:solidFill>
                  <a:srgbClr val="C00000"/>
                </a:solidFill>
                <a:latin typeface="楷体_GB2312" pitchFamily="49" charset="-122"/>
                <a:ea typeface="楷体_GB2312" pitchFamily="49" charset="-122"/>
              </a:rPr>
              <a:t>我对</a:t>
            </a:r>
            <a:r>
              <a:rPr lang="en-US" altLang="zh-CN" b="1" dirty="0" smtClean="0">
                <a:solidFill>
                  <a:srgbClr val="C00000"/>
                </a:solidFill>
                <a:latin typeface="楷体_GB2312" pitchFamily="49" charset="-122"/>
                <a:ea typeface="楷体_GB2312" pitchFamily="49" charset="-122"/>
              </a:rPr>
              <a:t>LDA</a:t>
            </a:r>
            <a:r>
              <a:rPr lang="zh-CN" altLang="en-US" b="1" dirty="0" smtClean="0">
                <a:solidFill>
                  <a:srgbClr val="C00000"/>
                </a:solidFill>
                <a:latin typeface="楷体_GB2312" pitchFamily="49" charset="-122"/>
                <a:ea typeface="楷体_GB2312" pitchFamily="49" charset="-122"/>
              </a:rPr>
              <a:t>的应用</a:t>
            </a:r>
            <a:endParaRPr lang="zh-CN" altLang="en-US" dirty="0"/>
          </a:p>
        </p:txBody>
      </p:sp>
      <p:sp>
        <p:nvSpPr>
          <p:cNvPr id="2" name="内容占位符 1"/>
          <p:cNvSpPr>
            <a:spLocks noGrp="1"/>
          </p:cNvSpPr>
          <p:nvPr>
            <p:ph idx="1"/>
          </p:nvPr>
        </p:nvSpPr>
        <p:spPr/>
        <p:txBody>
          <a:bodyPr/>
          <a:lstStyle/>
          <a:p>
            <a:r>
              <a:rPr lang="zh-CN" altLang="en-US" dirty="0" smtClean="0"/>
              <a:t>集团的</a:t>
            </a:r>
            <a:r>
              <a:rPr lang="en-US" altLang="zh-CN" dirty="0" smtClean="0"/>
              <a:t>MPI</a:t>
            </a:r>
            <a:r>
              <a:rPr lang="zh-CN" altLang="en-US" dirty="0" smtClean="0"/>
              <a:t>平台：</a:t>
            </a:r>
            <a:endParaRPr lang="en-US" altLang="zh-CN" dirty="0" smtClean="0"/>
          </a:p>
          <a:p>
            <a:pPr lvl="1"/>
            <a:r>
              <a:rPr lang="zh-CN" altLang="en-US" sz="2400" dirty="0" smtClean="0"/>
              <a:t>输入：</a:t>
            </a:r>
            <a:endParaRPr lang="en-US" altLang="zh-CN"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3140968"/>
            <a:ext cx="84201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886360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4. </a:t>
            </a:r>
            <a:r>
              <a:rPr lang="zh-CN" altLang="en-US" b="1" dirty="0" smtClean="0">
                <a:solidFill>
                  <a:srgbClr val="C00000"/>
                </a:solidFill>
                <a:latin typeface="楷体_GB2312" pitchFamily="49" charset="-122"/>
                <a:ea typeface="楷体_GB2312" pitchFamily="49" charset="-122"/>
              </a:rPr>
              <a:t>我对</a:t>
            </a:r>
            <a:r>
              <a:rPr lang="en-US" altLang="zh-CN" b="1" dirty="0" smtClean="0">
                <a:solidFill>
                  <a:srgbClr val="C00000"/>
                </a:solidFill>
                <a:latin typeface="楷体_GB2312" pitchFamily="49" charset="-122"/>
                <a:ea typeface="楷体_GB2312" pitchFamily="49" charset="-122"/>
              </a:rPr>
              <a:t>LDA</a:t>
            </a:r>
            <a:r>
              <a:rPr lang="zh-CN" altLang="en-US" b="1" dirty="0" smtClean="0">
                <a:solidFill>
                  <a:srgbClr val="C00000"/>
                </a:solidFill>
                <a:latin typeface="楷体_GB2312" pitchFamily="49" charset="-122"/>
                <a:ea typeface="楷体_GB2312" pitchFamily="49" charset="-122"/>
              </a:rPr>
              <a:t>的应用</a:t>
            </a:r>
            <a:endParaRPr lang="zh-CN" altLang="en-US" dirty="0"/>
          </a:p>
        </p:txBody>
      </p:sp>
      <p:sp>
        <p:nvSpPr>
          <p:cNvPr id="2" name="内容占位符 1"/>
          <p:cNvSpPr>
            <a:spLocks noGrp="1"/>
          </p:cNvSpPr>
          <p:nvPr>
            <p:ph idx="1"/>
          </p:nvPr>
        </p:nvSpPr>
        <p:spPr/>
        <p:txBody>
          <a:bodyPr/>
          <a:lstStyle/>
          <a:p>
            <a:r>
              <a:rPr lang="zh-CN" altLang="en-US" dirty="0" smtClean="0"/>
              <a:t>集团的</a:t>
            </a:r>
            <a:r>
              <a:rPr lang="en-US" altLang="zh-CN" dirty="0" smtClean="0"/>
              <a:t>MPI</a:t>
            </a:r>
            <a:r>
              <a:rPr lang="zh-CN" altLang="en-US" dirty="0" smtClean="0"/>
              <a:t>平台：</a:t>
            </a:r>
            <a:endParaRPr lang="en-US" altLang="zh-CN" dirty="0" smtClean="0"/>
          </a:p>
          <a:p>
            <a:pPr lvl="1"/>
            <a:r>
              <a:rPr lang="zh-CN" altLang="en-US" sz="2400" dirty="0" smtClean="0"/>
              <a:t>输出：</a:t>
            </a:r>
            <a:endParaRPr lang="en-US" altLang="zh-CN" sz="2400" dirty="0" smtClean="0"/>
          </a:p>
          <a:p>
            <a:pPr lvl="2"/>
            <a:r>
              <a:rPr lang="zh-CN" altLang="en-US" sz="2000" dirty="0" smtClean="0"/>
              <a:t>各主题</a:t>
            </a:r>
            <a:r>
              <a:rPr lang="zh-CN" altLang="en-US" sz="2000" dirty="0" smtClean="0"/>
              <a:t>下</a:t>
            </a:r>
            <a:r>
              <a:rPr lang="en-US" altLang="zh-CN" sz="2000" dirty="0" smtClean="0"/>
              <a:t>term</a:t>
            </a:r>
            <a:r>
              <a:rPr lang="zh-CN" altLang="en-US" sz="2000" dirty="0" smtClean="0"/>
              <a:t>的权重</a:t>
            </a:r>
            <a:endParaRPr lang="en-US" altLang="zh-CN" sz="2000" dirty="0" smtClean="0"/>
          </a:p>
          <a:p>
            <a:pPr lvl="2"/>
            <a:r>
              <a:rPr lang="en-US" altLang="zh-CN" sz="2000" dirty="0" smtClean="0"/>
              <a:t>Term</a:t>
            </a:r>
            <a:r>
              <a:rPr lang="zh-CN" altLang="en-US" sz="2000" dirty="0" smtClean="0"/>
              <a:t>对应</a:t>
            </a:r>
            <a:r>
              <a:rPr lang="zh-CN" altLang="en-US" sz="2000" dirty="0" smtClean="0"/>
              <a:t>的不同主题的权重</a:t>
            </a:r>
            <a:endParaRPr lang="en-US" altLang="zh-CN" sz="2000" dirty="0" smtClean="0"/>
          </a:p>
          <a:p>
            <a:pPr lvl="2"/>
            <a:r>
              <a:rPr lang="zh-CN" altLang="en-US" sz="2000" dirty="0" smtClean="0"/>
              <a:t>每个</a:t>
            </a:r>
            <a:r>
              <a:rPr lang="en-US" altLang="zh-CN" sz="2000" dirty="0" smtClean="0"/>
              <a:t>doc</a:t>
            </a:r>
            <a:r>
              <a:rPr lang="zh-CN" altLang="en-US" sz="2000" dirty="0" smtClean="0"/>
              <a:t>对应不同主题的权重</a:t>
            </a:r>
            <a:endParaRPr lang="en-US" altLang="zh-CN" sz="2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6" y="4005064"/>
            <a:ext cx="421957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866378"/>
            <a:ext cx="4086225"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340" y="4941469"/>
            <a:ext cx="435292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4990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0-#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1+#ppt_w/2"/>
                                          </p:val>
                                        </p:tav>
                                        <p:tav tm="100000">
                                          <p:val>
                                            <p:strVal val="#ppt_x"/>
                                          </p:val>
                                        </p:tav>
                                      </p:tavLst>
                                    </p:anim>
                                    <p:anim calcmode="lin" valueType="num">
                                      <p:cBhvr additive="base">
                                        <p:cTn id="14" dur="50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anim calcmode="lin" valueType="num">
                                      <p:cBhvr additive="base">
                                        <p:cTn id="19" dur="500" fill="hold"/>
                                        <p:tgtEl>
                                          <p:spTgt spid="2052"/>
                                        </p:tgtEl>
                                        <p:attrNameLst>
                                          <p:attrName>ppt_x</p:attrName>
                                        </p:attrNameLst>
                                      </p:cBhvr>
                                      <p:tavLst>
                                        <p:tav tm="0">
                                          <p:val>
                                            <p:strVal val="#ppt_x"/>
                                          </p:val>
                                        </p:tav>
                                        <p:tav tm="100000">
                                          <p:val>
                                            <p:strVal val="#ppt_x"/>
                                          </p:val>
                                        </p:tav>
                                      </p:tavLst>
                                    </p:anim>
                                    <p:anim calcmode="lin" valueType="num">
                                      <p:cBhvr additive="base">
                                        <p:cTn id="20"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zh-CN" altLang="en-US" dirty="0" smtClean="0"/>
              <a:t>目录</a:t>
            </a:r>
            <a:endParaRPr lang="zh-CN" altLang="en-US" dirty="0"/>
          </a:p>
        </p:txBody>
      </p:sp>
      <p:sp>
        <p:nvSpPr>
          <p:cNvPr id="8" name="内容占位符 7"/>
          <p:cNvSpPr>
            <a:spLocks noGrp="1"/>
          </p:cNvSpPr>
          <p:nvPr>
            <p:ph idx="1"/>
          </p:nvPr>
        </p:nvSpPr>
        <p:spPr>
          <a:xfrm>
            <a:off x="457200" y="1340768"/>
            <a:ext cx="8229600" cy="5112568"/>
          </a:xfrm>
        </p:spPr>
        <p:txBody>
          <a:bodyPr>
            <a:normAutofit/>
          </a:bodyPr>
          <a:lstStyle/>
          <a:p>
            <a:pPr>
              <a:buClr>
                <a:srgbClr val="FF0000"/>
              </a:buClr>
              <a:buFont typeface="Wingdings" panose="05000000000000000000" pitchFamily="2" charset="2"/>
              <a:buChar char="Ø"/>
            </a:pPr>
            <a:endParaRPr lang="en-US" altLang="zh-CN" b="1" dirty="0" smtClean="0">
              <a:solidFill>
                <a:srgbClr val="0000FF"/>
              </a:solidFill>
              <a:latin typeface="楷体_GB2312" pitchFamily="49" charset="-122"/>
              <a:ea typeface="楷体_GB2312" pitchFamily="49" charset="-122"/>
            </a:endParaRPr>
          </a:p>
          <a:p>
            <a:pPr>
              <a:buClr>
                <a:srgbClr val="FF0000"/>
              </a:buClr>
              <a:buFont typeface="Wingdings" panose="05000000000000000000" pitchFamily="2" charset="2"/>
              <a:buChar char="Ø"/>
            </a:pPr>
            <a:r>
              <a:rPr lang="zh-CN" altLang="en-US" b="1" dirty="0" smtClean="0">
                <a:solidFill>
                  <a:srgbClr val="0000FF"/>
                </a:solidFill>
                <a:latin typeface="楷体_GB2312" pitchFamily="49" charset="-122"/>
                <a:ea typeface="楷体_GB2312" pitchFamily="49" charset="-122"/>
              </a:rPr>
              <a:t>主题模型简介</a:t>
            </a:r>
            <a:endParaRPr lang="en-US" altLang="zh-CN" b="1" dirty="0" smtClean="0">
              <a:solidFill>
                <a:srgbClr val="0000FF"/>
              </a:solidFill>
              <a:latin typeface="楷体_GB2312" pitchFamily="49" charset="-122"/>
              <a:ea typeface="楷体_GB2312" pitchFamily="49" charset="-122"/>
            </a:endParaRPr>
          </a:p>
          <a:p>
            <a:pPr>
              <a:buClr>
                <a:srgbClr val="FF0000"/>
              </a:buClr>
              <a:buFont typeface="Wingdings" panose="05000000000000000000" pitchFamily="2" charset="2"/>
              <a:buChar char="Ø"/>
            </a:pPr>
            <a:endParaRPr lang="en-US" altLang="zh-CN" b="1" dirty="0">
              <a:solidFill>
                <a:srgbClr val="0000FF"/>
              </a:solidFill>
              <a:latin typeface="楷体_GB2312" pitchFamily="49" charset="-122"/>
              <a:ea typeface="楷体_GB2312" pitchFamily="49" charset="-122"/>
            </a:endParaRPr>
          </a:p>
          <a:p>
            <a:pPr>
              <a:buClr>
                <a:srgbClr val="FF0000"/>
              </a:buClr>
              <a:buFont typeface="Wingdings" panose="05000000000000000000" pitchFamily="2" charset="2"/>
              <a:buChar char="Ø"/>
            </a:pPr>
            <a:r>
              <a:rPr lang="en-US" altLang="zh-CN" b="1" dirty="0" smtClean="0">
                <a:solidFill>
                  <a:srgbClr val="0000FF"/>
                </a:solidFill>
                <a:latin typeface="楷体_GB2312" pitchFamily="49" charset="-122"/>
                <a:ea typeface="楷体_GB2312" pitchFamily="49" charset="-122"/>
              </a:rPr>
              <a:t>LDA</a:t>
            </a:r>
            <a:r>
              <a:rPr lang="zh-CN" altLang="en-US" b="1" dirty="0" smtClean="0">
                <a:solidFill>
                  <a:srgbClr val="0000FF"/>
                </a:solidFill>
                <a:latin typeface="楷体_GB2312" pitchFamily="49" charset="-122"/>
                <a:ea typeface="楷体_GB2312" pitchFamily="49" charset="-122"/>
              </a:rPr>
              <a:t>模型算法简介</a:t>
            </a:r>
            <a:endParaRPr lang="zh-CN" altLang="en-US" b="1" dirty="0">
              <a:solidFill>
                <a:srgbClr val="0000FF"/>
              </a:solidFill>
              <a:latin typeface="楷体_GB2312" pitchFamily="49" charset="-122"/>
              <a:ea typeface="楷体_GB2312" pitchFamily="49" charset="-122"/>
            </a:endParaRPr>
          </a:p>
          <a:p>
            <a:pPr>
              <a:buClr>
                <a:srgbClr val="FF0000"/>
              </a:buClr>
              <a:buFont typeface="Wingdings" panose="05000000000000000000" pitchFamily="2" charset="2"/>
              <a:buChar char="Ø"/>
            </a:pPr>
            <a:endParaRPr lang="zh-CN" altLang="en-US" b="1" dirty="0">
              <a:solidFill>
                <a:srgbClr val="0000FF"/>
              </a:solidFill>
              <a:latin typeface="楷体_GB2312" pitchFamily="49" charset="-122"/>
              <a:ea typeface="楷体_GB2312" pitchFamily="49" charset="-122"/>
            </a:endParaRPr>
          </a:p>
          <a:p>
            <a:pPr>
              <a:buClr>
                <a:srgbClr val="FF0000"/>
              </a:buClr>
              <a:buFont typeface="Wingdings" panose="05000000000000000000" pitchFamily="2" charset="2"/>
              <a:buChar char="Ø"/>
            </a:pPr>
            <a:r>
              <a:rPr lang="zh-CN" altLang="en-US" b="1" dirty="0" smtClean="0">
                <a:solidFill>
                  <a:srgbClr val="0000FF"/>
                </a:solidFill>
                <a:latin typeface="楷体_GB2312" pitchFamily="49" charset="-122"/>
                <a:ea typeface="楷体_GB2312" pitchFamily="49" charset="-122"/>
              </a:rPr>
              <a:t>主题模型的应用</a:t>
            </a:r>
            <a:endParaRPr lang="en-US" altLang="zh-CN" b="1" dirty="0" smtClean="0">
              <a:solidFill>
                <a:srgbClr val="0000FF"/>
              </a:solidFill>
              <a:latin typeface="楷体_GB2312" pitchFamily="49" charset="-122"/>
              <a:ea typeface="楷体_GB2312" pitchFamily="49" charset="-122"/>
            </a:endParaRPr>
          </a:p>
          <a:p>
            <a:pPr>
              <a:buClr>
                <a:srgbClr val="FF0000"/>
              </a:buClr>
              <a:buFont typeface="Wingdings" panose="05000000000000000000" pitchFamily="2" charset="2"/>
              <a:buChar char="Ø"/>
            </a:pPr>
            <a:endParaRPr lang="en-US" altLang="zh-CN" b="1" dirty="0">
              <a:solidFill>
                <a:srgbClr val="0000FF"/>
              </a:solidFill>
              <a:latin typeface="楷体_GB2312" pitchFamily="49" charset="-122"/>
              <a:ea typeface="楷体_GB2312" pitchFamily="49" charset="-122"/>
            </a:endParaRPr>
          </a:p>
          <a:p>
            <a:pPr>
              <a:buClr>
                <a:srgbClr val="FF0000"/>
              </a:buClr>
              <a:buFont typeface="Wingdings" panose="05000000000000000000" pitchFamily="2" charset="2"/>
              <a:buChar char="Ø"/>
            </a:pPr>
            <a:r>
              <a:rPr lang="zh-CN" altLang="en-US" b="1" dirty="0" smtClean="0">
                <a:solidFill>
                  <a:srgbClr val="0000FF"/>
                </a:solidFill>
                <a:latin typeface="楷体_GB2312" pitchFamily="49" charset="-122"/>
                <a:ea typeface="楷体_GB2312" pitchFamily="49" charset="-122"/>
              </a:rPr>
              <a:t>我对</a:t>
            </a:r>
            <a:r>
              <a:rPr lang="en-US" altLang="zh-CN" b="1" dirty="0" smtClean="0">
                <a:solidFill>
                  <a:srgbClr val="0000FF"/>
                </a:solidFill>
                <a:latin typeface="楷体_GB2312" pitchFamily="49" charset="-122"/>
                <a:ea typeface="楷体_GB2312" pitchFamily="49" charset="-122"/>
              </a:rPr>
              <a:t>LDA</a:t>
            </a:r>
            <a:r>
              <a:rPr lang="zh-CN" altLang="en-US" b="1" dirty="0" smtClean="0">
                <a:solidFill>
                  <a:srgbClr val="0000FF"/>
                </a:solidFill>
                <a:latin typeface="楷体_GB2312" pitchFamily="49" charset="-122"/>
                <a:ea typeface="楷体_GB2312" pitchFamily="49" charset="-122"/>
              </a:rPr>
              <a:t>的应用</a:t>
            </a:r>
            <a:endParaRPr lang="zh-CN" altLang="en-US" b="1" dirty="0">
              <a:solidFill>
                <a:srgbClr val="0000FF"/>
              </a:solidFill>
              <a:latin typeface="楷体_GB2312" pitchFamily="49" charset="-122"/>
              <a:ea typeface="楷体_GB2312" pitchFamily="49" charset="-122"/>
            </a:endParaRPr>
          </a:p>
          <a:p>
            <a:pPr>
              <a:buClr>
                <a:srgbClr val="FF0000"/>
              </a:buClr>
              <a:buFont typeface="Wingdings" panose="05000000000000000000" pitchFamily="2" charset="2"/>
              <a:buChar char="Ø"/>
            </a:pPr>
            <a:endParaRPr lang="zh-CN" altLang="en-US" b="1" dirty="0">
              <a:solidFill>
                <a:srgbClr val="0000FF"/>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4. </a:t>
            </a:r>
            <a:r>
              <a:rPr lang="zh-CN" altLang="en-US" b="1" dirty="0" smtClean="0">
                <a:solidFill>
                  <a:srgbClr val="C00000"/>
                </a:solidFill>
                <a:latin typeface="楷体_GB2312" pitchFamily="49" charset="-122"/>
                <a:ea typeface="楷体_GB2312" pitchFamily="49" charset="-122"/>
              </a:rPr>
              <a:t>我对</a:t>
            </a:r>
            <a:r>
              <a:rPr lang="en-US" altLang="zh-CN" b="1" dirty="0" smtClean="0">
                <a:solidFill>
                  <a:srgbClr val="C00000"/>
                </a:solidFill>
                <a:latin typeface="楷体_GB2312" pitchFamily="49" charset="-122"/>
                <a:ea typeface="楷体_GB2312" pitchFamily="49" charset="-122"/>
              </a:rPr>
              <a:t>LDA</a:t>
            </a:r>
            <a:r>
              <a:rPr lang="zh-CN" altLang="en-US" b="1" dirty="0" smtClean="0">
                <a:solidFill>
                  <a:srgbClr val="C00000"/>
                </a:solidFill>
                <a:latin typeface="楷体_GB2312" pitchFamily="49" charset="-122"/>
                <a:ea typeface="楷体_GB2312" pitchFamily="49" charset="-122"/>
              </a:rPr>
              <a:t>的应用</a:t>
            </a:r>
            <a:endParaRPr lang="zh-CN" altLang="en-US" dirty="0"/>
          </a:p>
        </p:txBody>
      </p:sp>
      <p:sp>
        <p:nvSpPr>
          <p:cNvPr id="2" name="内容占位符 1"/>
          <p:cNvSpPr>
            <a:spLocks noGrp="1"/>
          </p:cNvSpPr>
          <p:nvPr>
            <p:ph idx="1"/>
          </p:nvPr>
        </p:nvSpPr>
        <p:spPr/>
        <p:txBody>
          <a:bodyPr/>
          <a:lstStyle/>
          <a:p>
            <a:r>
              <a:rPr lang="zh-CN" altLang="en-US" dirty="0" smtClean="0"/>
              <a:t>类目主题提取：</a:t>
            </a:r>
            <a:endParaRPr lang="en-US" altLang="zh-CN" dirty="0" smtClean="0"/>
          </a:p>
          <a:p>
            <a:pPr lvl="1"/>
            <a:r>
              <a:rPr lang="zh-CN" altLang="en-US" sz="2400" dirty="0" smtClean="0"/>
              <a:t>用于类目之间相似度</a:t>
            </a:r>
            <a:r>
              <a:rPr lang="zh-CN" altLang="en-US" sz="2400" dirty="0" smtClean="0"/>
              <a:t>计算：通过提取不同类目下各个词的权重</a:t>
            </a:r>
            <a:endParaRPr lang="en-US" altLang="zh-CN" sz="2400"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012" y="2867617"/>
            <a:ext cx="3539750" cy="408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924944"/>
            <a:ext cx="3384376" cy="408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55178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4. </a:t>
            </a:r>
            <a:r>
              <a:rPr lang="zh-CN" altLang="en-US" b="1" dirty="0" smtClean="0">
                <a:solidFill>
                  <a:srgbClr val="C00000"/>
                </a:solidFill>
                <a:latin typeface="楷体_GB2312" pitchFamily="49" charset="-122"/>
                <a:ea typeface="楷体_GB2312" pitchFamily="49" charset="-122"/>
              </a:rPr>
              <a:t>我对</a:t>
            </a:r>
            <a:r>
              <a:rPr lang="en-US" altLang="zh-CN" b="1" dirty="0" smtClean="0">
                <a:solidFill>
                  <a:srgbClr val="C00000"/>
                </a:solidFill>
                <a:latin typeface="楷体_GB2312" pitchFamily="49" charset="-122"/>
                <a:ea typeface="楷体_GB2312" pitchFamily="49" charset="-122"/>
              </a:rPr>
              <a:t>LDA</a:t>
            </a:r>
            <a:r>
              <a:rPr lang="zh-CN" altLang="en-US" b="1" dirty="0" smtClean="0">
                <a:solidFill>
                  <a:srgbClr val="C00000"/>
                </a:solidFill>
                <a:latin typeface="楷体_GB2312" pitchFamily="49" charset="-122"/>
                <a:ea typeface="楷体_GB2312" pitchFamily="49" charset="-122"/>
              </a:rPr>
              <a:t>的应用</a:t>
            </a:r>
            <a:endParaRPr lang="zh-CN" altLang="en-US" dirty="0"/>
          </a:p>
        </p:txBody>
      </p:sp>
      <p:sp>
        <p:nvSpPr>
          <p:cNvPr id="2" name="内容占位符 1"/>
          <p:cNvSpPr>
            <a:spLocks noGrp="1"/>
          </p:cNvSpPr>
          <p:nvPr>
            <p:ph idx="1"/>
          </p:nvPr>
        </p:nvSpPr>
        <p:spPr/>
        <p:txBody>
          <a:bodyPr/>
          <a:lstStyle/>
          <a:p>
            <a:r>
              <a:rPr lang="zh-CN" altLang="en-US" dirty="0" smtClean="0"/>
              <a:t>商品分类：</a:t>
            </a:r>
            <a:endParaRPr lang="en-US" altLang="zh-CN" dirty="0" smtClean="0"/>
          </a:p>
          <a:p>
            <a:pPr lvl="1"/>
            <a:r>
              <a:rPr lang="zh-CN" altLang="en-US" sz="2400" dirty="0" smtClean="0"/>
              <a:t>对同一类目下的商品进行主题提取并</a:t>
            </a:r>
            <a:r>
              <a:rPr lang="zh-CN" altLang="en-US" sz="2400" dirty="0" smtClean="0"/>
              <a:t>分类</a:t>
            </a:r>
            <a:endParaRPr lang="en-US" altLang="zh-CN" sz="2400" dirty="0" smtClean="0"/>
          </a:p>
          <a:p>
            <a:pPr lvl="1"/>
            <a:r>
              <a:rPr lang="zh-CN" altLang="en-US" sz="2400" smtClean="0"/>
              <a:t>构建一个主题向量，将各个商品映射到该向量中，每个值表示该商品在该主题下的概率，然后计算不同商品之间的余弦相似度</a:t>
            </a:r>
            <a:endParaRPr lang="en-US" altLang="zh-CN" sz="2400" dirty="0" smtClean="0"/>
          </a:p>
        </p:txBody>
      </p:sp>
    </p:spTree>
    <p:extLst>
      <p:ext uri="{BB962C8B-B14F-4D97-AF65-F5344CB8AC3E}">
        <p14:creationId xmlns:p14="http://schemas.microsoft.com/office/powerpoint/2010/main" val="29267152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a:solidFill>
                  <a:srgbClr val="C00000"/>
                </a:solidFill>
                <a:latin typeface="楷体_GB2312" pitchFamily="49" charset="-122"/>
                <a:ea typeface="楷体_GB2312" pitchFamily="49" charset="-122"/>
              </a:rPr>
              <a:t>5</a:t>
            </a:r>
            <a:r>
              <a:rPr lang="en-US" altLang="zh-CN" b="1" dirty="0" smtClean="0">
                <a:solidFill>
                  <a:srgbClr val="C00000"/>
                </a:solidFill>
                <a:latin typeface="楷体_GB2312" pitchFamily="49" charset="-122"/>
                <a:ea typeface="楷体_GB2312" pitchFamily="49" charset="-122"/>
              </a:rPr>
              <a:t>. </a:t>
            </a:r>
            <a:r>
              <a:rPr lang="zh-CN" altLang="en-US" b="1" dirty="0" smtClean="0">
                <a:solidFill>
                  <a:srgbClr val="C00000"/>
                </a:solidFill>
                <a:latin typeface="楷体_GB2312" pitchFamily="49" charset="-122"/>
                <a:ea typeface="楷体_GB2312" pitchFamily="49" charset="-122"/>
              </a:rPr>
              <a:t>参考资料</a:t>
            </a:r>
            <a:endParaRPr lang="zh-CN" altLang="en-US" dirty="0"/>
          </a:p>
        </p:txBody>
      </p:sp>
      <p:sp>
        <p:nvSpPr>
          <p:cNvPr id="2" name="内容占位符 1"/>
          <p:cNvSpPr>
            <a:spLocks noGrp="1"/>
          </p:cNvSpPr>
          <p:nvPr>
            <p:ph idx="1"/>
          </p:nvPr>
        </p:nvSpPr>
        <p:spPr/>
        <p:txBody>
          <a:bodyPr/>
          <a:lstStyle/>
          <a:p>
            <a:r>
              <a:rPr lang="en-US" altLang="zh-CN" dirty="0" smtClean="0"/>
              <a:t>LDA</a:t>
            </a:r>
            <a:r>
              <a:rPr lang="zh-CN" altLang="en-US" dirty="0" smtClean="0"/>
              <a:t>数据八卦：靳志辉</a:t>
            </a:r>
            <a:endParaRPr lang="en-US" altLang="zh-CN" dirty="0" smtClean="0"/>
          </a:p>
          <a:p>
            <a:r>
              <a:rPr lang="zh-CN" altLang="en-US" dirty="0"/>
              <a:t>大规模主题模型建模及其在腾讯业务中的</a:t>
            </a:r>
            <a:r>
              <a:rPr lang="zh-CN" altLang="en-US" dirty="0"/>
              <a:t>应用：靳志辉</a:t>
            </a:r>
            <a:endParaRPr lang="en-US" altLang="zh-CN" dirty="0"/>
          </a:p>
          <a:p>
            <a:r>
              <a:rPr lang="zh-CN" altLang="en-US" dirty="0"/>
              <a:t>自然语言处理中主题模型的发展：徐戈、王厚峰</a:t>
            </a:r>
            <a:endParaRPr lang="en-US" altLang="zh-CN" dirty="0"/>
          </a:p>
          <a:p>
            <a:endParaRPr lang="zh-CN" altLang="en-US" sz="2400" dirty="0"/>
          </a:p>
        </p:txBody>
      </p:sp>
    </p:spTree>
    <p:extLst>
      <p:ext uri="{BB962C8B-B14F-4D97-AF65-F5344CB8AC3E}">
        <p14:creationId xmlns:p14="http://schemas.microsoft.com/office/powerpoint/2010/main" val="353133800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1. </a:t>
            </a:r>
            <a:r>
              <a:rPr lang="zh-CN" altLang="en-US" b="1" dirty="0" smtClean="0">
                <a:solidFill>
                  <a:srgbClr val="C00000"/>
                </a:solidFill>
                <a:latin typeface="楷体_GB2312" pitchFamily="49" charset="-122"/>
                <a:ea typeface="楷体_GB2312" pitchFamily="49" charset="-122"/>
              </a:rPr>
              <a:t>主题模型简介</a:t>
            </a:r>
            <a:endParaRPr lang="zh-CN" altLang="en-US" dirty="0"/>
          </a:p>
        </p:txBody>
      </p:sp>
      <p:sp>
        <p:nvSpPr>
          <p:cNvPr id="2" name="内容占位符 1"/>
          <p:cNvSpPr>
            <a:spLocks noGrp="1"/>
          </p:cNvSpPr>
          <p:nvPr>
            <p:ph idx="1"/>
          </p:nvPr>
        </p:nvSpPr>
        <p:spPr/>
        <p:txBody>
          <a:bodyPr/>
          <a:lstStyle/>
          <a:p>
            <a:r>
              <a:rPr lang="zh-CN" altLang="en-US" dirty="0" smtClean="0"/>
              <a:t>什么是主题模型：</a:t>
            </a:r>
            <a:endParaRPr lang="en-US" altLang="zh-CN" dirty="0" smtClean="0"/>
          </a:p>
          <a:p>
            <a:pPr lvl="1"/>
            <a:r>
              <a:rPr lang="zh-CN" altLang="en-US" sz="2400" dirty="0"/>
              <a:t>维基</a:t>
            </a:r>
            <a:r>
              <a:rPr lang="zh-CN" altLang="en-US" sz="2400" dirty="0" smtClean="0"/>
              <a:t>百科：</a:t>
            </a:r>
            <a:r>
              <a:rPr lang="zh-CN" altLang="en-US" sz="2400" dirty="0"/>
              <a:t>是用来在一系列文档中发现抽象主题的一种统计模型。</a:t>
            </a:r>
            <a:endParaRPr lang="en-US" altLang="zh-CN" sz="2400" dirty="0" smtClean="0"/>
          </a:p>
          <a:p>
            <a:endParaRPr lang="zh-CN" altLang="en-US" dirty="0">
              <a:latin typeface="华文楷体" panose="02010600040101010101" pitchFamily="2" charset="-122"/>
              <a:ea typeface="华文楷体" panose="0201060004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655" y="3068960"/>
            <a:ext cx="4229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923909" y="5692606"/>
            <a:ext cx="5328592" cy="369332"/>
          </a:xfrm>
          <a:prstGeom prst="rect">
            <a:avLst/>
          </a:prstGeom>
          <a:noFill/>
        </p:spPr>
        <p:txBody>
          <a:bodyPr wrap="square" rtlCol="0">
            <a:spAutoFit/>
          </a:bodyPr>
          <a:lstStyle/>
          <a:p>
            <a:r>
              <a:rPr lang="zh-CN" altLang="en-US" dirty="0" smtClean="0"/>
              <a:t>图</a:t>
            </a:r>
            <a:r>
              <a:rPr lang="en-US" altLang="zh-CN" dirty="0" smtClean="0"/>
              <a:t>1 </a:t>
            </a:r>
            <a:r>
              <a:rPr lang="zh-CN" altLang="en-US" dirty="0" smtClean="0"/>
              <a:t>人民日报语料在</a:t>
            </a:r>
            <a:r>
              <a:rPr lang="en-US" altLang="zh-CN" dirty="0" smtClean="0"/>
              <a:t>LDA</a:t>
            </a:r>
            <a:r>
              <a:rPr lang="zh-CN" altLang="en-US" dirty="0" smtClean="0"/>
              <a:t>模型上的训练结果（部分）</a:t>
            </a:r>
            <a:endParaRPr lang="zh-CN"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1</a:t>
            </a:r>
            <a:r>
              <a:rPr lang="en-US" altLang="zh-CN" b="1" smtClean="0">
                <a:solidFill>
                  <a:srgbClr val="C00000"/>
                </a:solidFill>
                <a:latin typeface="楷体_GB2312" pitchFamily="49" charset="-122"/>
                <a:ea typeface="楷体_GB2312" pitchFamily="49" charset="-122"/>
              </a:rPr>
              <a:t>. </a:t>
            </a:r>
            <a:r>
              <a:rPr lang="zh-CN" altLang="en-US" b="1" smtClean="0">
                <a:solidFill>
                  <a:srgbClr val="C00000"/>
                </a:solidFill>
                <a:latin typeface="楷体_GB2312" pitchFamily="49" charset="-122"/>
                <a:ea typeface="楷体_GB2312" pitchFamily="49" charset="-122"/>
              </a:rPr>
              <a:t>主题模型简介</a:t>
            </a:r>
            <a:endParaRPr lang="zh-CN" altLang="en-US" dirty="0"/>
          </a:p>
        </p:txBody>
      </p:sp>
      <p:sp>
        <p:nvSpPr>
          <p:cNvPr id="2" name="内容占位符 1"/>
          <p:cNvSpPr>
            <a:spLocks noGrp="1"/>
          </p:cNvSpPr>
          <p:nvPr>
            <p:ph idx="1"/>
          </p:nvPr>
        </p:nvSpPr>
        <p:spPr/>
        <p:txBody>
          <a:bodyPr/>
          <a:lstStyle/>
          <a:p>
            <a:r>
              <a:rPr lang="zh-CN" altLang="en-US" dirty="0" smtClean="0"/>
              <a:t>主题模型的作用：</a:t>
            </a:r>
            <a:endParaRPr lang="en-US" altLang="zh-CN" dirty="0" smtClean="0"/>
          </a:p>
          <a:p>
            <a:pPr lvl="1"/>
            <a:r>
              <a:rPr lang="zh-CN" altLang="en-US" sz="2400" dirty="0"/>
              <a:t>传统判断两个文档相似性的方法是通过查看两个文档共同出现的单词的多少，如</a:t>
            </a:r>
            <a:r>
              <a:rPr lang="en-US" altLang="zh-CN" sz="2400" dirty="0"/>
              <a:t>TF-IDF</a:t>
            </a:r>
            <a:r>
              <a:rPr lang="zh-CN" altLang="en-US" sz="2400" dirty="0"/>
              <a:t>等，这种方法没有考虑到文字背后的语义关联，可能在两个文档共同出现的单词很少甚至没有，但两个文档是相似的</a:t>
            </a:r>
            <a:r>
              <a:rPr lang="zh-CN" altLang="en-US" sz="2400" dirty="0" smtClean="0"/>
              <a:t>。</a:t>
            </a:r>
            <a:endParaRPr lang="en-US" altLang="zh-CN" sz="2400" dirty="0" smtClean="0"/>
          </a:p>
          <a:p>
            <a:pPr marL="457200" lvl="1" indent="0">
              <a:buNone/>
            </a:pPr>
            <a:endParaRPr lang="en-US" altLang="zh-CN" dirty="0" smtClean="0"/>
          </a:p>
          <a:p>
            <a:endParaRPr lang="zh-CN" altLang="en-US" dirty="0">
              <a:latin typeface="华文楷体" panose="02010600040101010101" pitchFamily="2" charset="-122"/>
              <a:ea typeface="华文楷体" panose="02010600040101010101"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005064"/>
            <a:ext cx="2807070"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22807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1</a:t>
            </a:r>
            <a:r>
              <a:rPr lang="en-US" altLang="zh-CN" b="1" smtClean="0">
                <a:solidFill>
                  <a:srgbClr val="C00000"/>
                </a:solidFill>
                <a:latin typeface="楷体_GB2312" pitchFamily="49" charset="-122"/>
                <a:ea typeface="楷体_GB2312" pitchFamily="49" charset="-122"/>
              </a:rPr>
              <a:t>. </a:t>
            </a:r>
            <a:r>
              <a:rPr lang="zh-CN" altLang="en-US" b="1" smtClean="0">
                <a:solidFill>
                  <a:srgbClr val="C00000"/>
                </a:solidFill>
                <a:latin typeface="楷体_GB2312" pitchFamily="49" charset="-122"/>
                <a:ea typeface="楷体_GB2312" pitchFamily="49" charset="-122"/>
              </a:rPr>
              <a:t>主题模型简介</a:t>
            </a:r>
            <a:endParaRPr lang="zh-CN" altLang="en-US" dirty="0"/>
          </a:p>
        </p:txBody>
      </p:sp>
      <p:sp>
        <p:nvSpPr>
          <p:cNvPr id="2" name="内容占位符 1"/>
          <p:cNvSpPr>
            <a:spLocks noGrp="1"/>
          </p:cNvSpPr>
          <p:nvPr>
            <p:ph idx="1"/>
          </p:nvPr>
        </p:nvSpPr>
        <p:spPr/>
        <p:txBody>
          <a:bodyPr/>
          <a:lstStyle/>
          <a:p>
            <a:r>
              <a:rPr lang="zh-CN" altLang="en-US" dirty="0" smtClean="0"/>
              <a:t>如何生成主题：</a:t>
            </a:r>
            <a:endParaRPr lang="en-US" altLang="zh-CN" dirty="0" smtClean="0"/>
          </a:p>
          <a:p>
            <a:pPr lvl="1"/>
            <a:r>
              <a:rPr lang="zh-CN" altLang="en-US" sz="2400" dirty="0"/>
              <a:t>首先，可以用生成模型来看文档和主题这两件事。所谓生成模型，就是说，我们认为一篇文章的每个词都是通过“以一定概率选择了某个主题，并从这个主题中以一定概率选择某个词语”这样一个过程得到的。那么，如果我们要生成一篇文档，它里面的每个词语出现的概率为。</a:t>
            </a:r>
            <a:endParaRPr lang="en-US" altLang="zh-CN" sz="2400" dirty="0" smtClean="0"/>
          </a:p>
          <a:p>
            <a:pPr marL="457200" lvl="1" indent="0">
              <a:buNone/>
            </a:pPr>
            <a:endParaRPr lang="en-US" altLang="zh-CN" dirty="0" smtClean="0"/>
          </a:p>
          <a:p>
            <a:endParaRPr lang="zh-CN" altLang="en-US" dirty="0">
              <a:latin typeface="华文楷体" panose="02010600040101010101" pitchFamily="2" charset="-122"/>
              <a:ea typeface="华文楷体" panose="02010600040101010101"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6009" y="4725144"/>
            <a:ext cx="349567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24607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1</a:t>
            </a:r>
            <a:r>
              <a:rPr lang="en-US" altLang="zh-CN" b="1" smtClean="0">
                <a:solidFill>
                  <a:srgbClr val="C00000"/>
                </a:solidFill>
                <a:latin typeface="楷体_GB2312" pitchFamily="49" charset="-122"/>
                <a:ea typeface="楷体_GB2312" pitchFamily="49" charset="-122"/>
              </a:rPr>
              <a:t>. </a:t>
            </a:r>
            <a:r>
              <a:rPr lang="zh-CN" altLang="en-US" b="1" smtClean="0">
                <a:solidFill>
                  <a:srgbClr val="C00000"/>
                </a:solidFill>
                <a:latin typeface="楷体_GB2312" pitchFamily="49" charset="-122"/>
                <a:ea typeface="楷体_GB2312" pitchFamily="49" charset="-122"/>
              </a:rPr>
              <a:t>主题模型简介</a:t>
            </a:r>
            <a:endParaRPr lang="zh-CN" altLang="en-US" dirty="0"/>
          </a:p>
        </p:txBody>
      </p:sp>
      <p:sp>
        <p:nvSpPr>
          <p:cNvPr id="2" name="内容占位符 1"/>
          <p:cNvSpPr>
            <a:spLocks noGrp="1"/>
          </p:cNvSpPr>
          <p:nvPr>
            <p:ph idx="1"/>
          </p:nvPr>
        </p:nvSpPr>
        <p:spPr/>
        <p:txBody>
          <a:bodyPr>
            <a:normAutofit fontScale="92500" lnSpcReduction="20000"/>
          </a:bodyPr>
          <a:lstStyle/>
          <a:p>
            <a:r>
              <a:rPr lang="zh-CN" altLang="en-US" dirty="0" smtClean="0"/>
              <a:t>如何生成主题</a:t>
            </a:r>
            <a:r>
              <a:rPr lang="en-US" altLang="zh-CN" dirty="0" smtClean="0"/>
              <a:t>:</a:t>
            </a:r>
          </a:p>
          <a:p>
            <a:pPr lvl="1"/>
            <a:endParaRPr lang="en-US" altLang="zh-CN" sz="2400" dirty="0" smtClean="0"/>
          </a:p>
          <a:p>
            <a:pPr lvl="1"/>
            <a:endParaRPr lang="en-US" altLang="zh-CN" sz="2400" dirty="0"/>
          </a:p>
          <a:p>
            <a:pPr lvl="1"/>
            <a:endParaRPr lang="en-US" altLang="zh-CN" sz="2400" dirty="0" smtClean="0"/>
          </a:p>
          <a:p>
            <a:pPr lvl="1"/>
            <a:endParaRPr lang="en-US" altLang="zh-CN" sz="2400" dirty="0"/>
          </a:p>
          <a:p>
            <a:pPr lvl="1"/>
            <a:r>
              <a:rPr lang="zh-CN" altLang="en-US" sz="2400" dirty="0" smtClean="0"/>
              <a:t>其中</a:t>
            </a:r>
            <a:r>
              <a:rPr lang="zh-CN" altLang="en-US" sz="2400" dirty="0"/>
              <a:t>“</a:t>
            </a:r>
            <a:r>
              <a:rPr lang="zh-CN" altLang="en-US" sz="2400" dirty="0" smtClean="0"/>
              <a:t>文档</a:t>
            </a:r>
            <a:r>
              <a:rPr lang="en-US" altLang="zh-CN" sz="2400" dirty="0"/>
              <a:t>-</a:t>
            </a:r>
            <a:r>
              <a:rPr lang="zh-CN" altLang="en-US" sz="2400" dirty="0" smtClean="0"/>
              <a:t>词语”矩阵表示</a:t>
            </a:r>
            <a:r>
              <a:rPr lang="zh-CN" altLang="en-US" sz="2400" dirty="0"/>
              <a:t>每个文档中每个单词的词频，即出现的概率</a:t>
            </a:r>
            <a:r>
              <a:rPr lang="zh-CN" altLang="en-US" sz="2400" dirty="0" smtClean="0"/>
              <a:t>；“主题</a:t>
            </a:r>
            <a:r>
              <a:rPr lang="en-US" altLang="zh-CN" sz="2400" dirty="0"/>
              <a:t>-</a:t>
            </a:r>
            <a:r>
              <a:rPr lang="zh-CN" altLang="en-US" sz="2400" dirty="0"/>
              <a:t>词语”矩阵表示每个主题中每个单词的出现概率</a:t>
            </a:r>
            <a:r>
              <a:rPr lang="zh-CN" altLang="en-US" sz="2400" dirty="0" smtClean="0"/>
              <a:t>；“文档</a:t>
            </a:r>
            <a:r>
              <a:rPr lang="en-US" altLang="zh-CN" sz="2400" dirty="0"/>
              <a:t>-</a:t>
            </a:r>
            <a:r>
              <a:rPr lang="zh-CN" altLang="en-US" sz="2400" dirty="0"/>
              <a:t>主题”矩阵表示每个文档中每个主题出现的概率</a:t>
            </a:r>
            <a:r>
              <a:rPr lang="zh-CN" altLang="en-US" sz="2400" dirty="0" smtClean="0"/>
              <a:t>。</a:t>
            </a:r>
            <a:endParaRPr lang="en-US" altLang="zh-CN" sz="2400" dirty="0" smtClean="0"/>
          </a:p>
          <a:p>
            <a:pPr lvl="1"/>
            <a:r>
              <a:rPr lang="zh-CN" altLang="en-US" sz="2400" dirty="0"/>
              <a:t>给定一系列文档，通过对文档进行分词，计算各个文档中每个单词的词频就可以得到左边这边”文档</a:t>
            </a:r>
            <a:r>
              <a:rPr lang="en-US" altLang="zh-CN" sz="2400" dirty="0"/>
              <a:t>-</a:t>
            </a:r>
            <a:r>
              <a:rPr lang="zh-CN" altLang="en-US" sz="2400" dirty="0"/>
              <a:t>词语”矩阵。主题模型就是通过左边这个矩阵进行训练，学习出右边两个矩阵。</a:t>
            </a:r>
            <a:endParaRPr lang="en-US" altLang="zh-CN" sz="2400" dirty="0" smtClean="0"/>
          </a:p>
          <a:p>
            <a:endParaRPr lang="zh-CN" altLang="en-US" dirty="0">
              <a:latin typeface="华文楷体" panose="02010600040101010101" pitchFamily="2" charset="-122"/>
              <a:ea typeface="华文楷体" panose="02010600040101010101"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171" y="1772816"/>
            <a:ext cx="483870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90039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2. LDA</a:t>
            </a:r>
            <a:r>
              <a:rPr lang="zh-CN" altLang="en-US" b="1" dirty="0" smtClean="0">
                <a:solidFill>
                  <a:srgbClr val="C00000"/>
                </a:solidFill>
                <a:latin typeface="楷体_GB2312" pitchFamily="49" charset="-122"/>
                <a:ea typeface="楷体_GB2312" pitchFamily="49" charset="-122"/>
              </a:rPr>
              <a:t>模型算法简介</a:t>
            </a:r>
            <a:endParaRPr lang="zh-CN" altLang="en-US" dirty="0"/>
          </a:p>
        </p:txBody>
      </p:sp>
      <p:sp>
        <p:nvSpPr>
          <p:cNvPr id="2" name="内容占位符 1"/>
          <p:cNvSpPr>
            <a:spLocks noGrp="1"/>
          </p:cNvSpPr>
          <p:nvPr>
            <p:ph idx="1"/>
          </p:nvPr>
        </p:nvSpPr>
        <p:spPr/>
        <p:txBody>
          <a:bodyPr>
            <a:normAutofit/>
          </a:bodyPr>
          <a:lstStyle/>
          <a:p>
            <a:pPr marL="0" indent="0">
              <a:buNone/>
            </a:pPr>
            <a:endParaRPr lang="en-US" altLang="zh-CN" sz="24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132855"/>
            <a:ext cx="318135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985269" y="5085184"/>
            <a:ext cx="3181350" cy="369332"/>
          </a:xfrm>
          <a:prstGeom prst="rect">
            <a:avLst/>
          </a:prstGeom>
          <a:noFill/>
        </p:spPr>
        <p:txBody>
          <a:bodyPr wrap="square" rtlCol="0">
            <a:spAutoFit/>
          </a:bodyPr>
          <a:lstStyle/>
          <a:p>
            <a:pPr algn="ctr"/>
            <a:r>
              <a:rPr lang="zh-CN" altLang="en-US" dirty="0" smtClean="0"/>
              <a:t>图</a:t>
            </a:r>
            <a:r>
              <a:rPr lang="en-US" altLang="zh-CN" dirty="0" smtClean="0"/>
              <a:t>2 </a:t>
            </a:r>
            <a:r>
              <a:rPr lang="zh-CN" altLang="en-US" dirty="0"/>
              <a:t>训练</a:t>
            </a:r>
            <a:r>
              <a:rPr lang="zh-CN" altLang="en-US" dirty="0" smtClean="0"/>
              <a:t>过程</a:t>
            </a:r>
            <a:endParaRPr lang="zh-CN" alt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194768"/>
            <a:ext cx="275272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69703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2. LDA</a:t>
            </a:r>
            <a:r>
              <a:rPr lang="zh-CN" altLang="en-US" b="1" dirty="0" smtClean="0">
                <a:solidFill>
                  <a:srgbClr val="C00000"/>
                </a:solidFill>
                <a:latin typeface="楷体_GB2312" pitchFamily="49" charset="-122"/>
                <a:ea typeface="楷体_GB2312" pitchFamily="49" charset="-122"/>
              </a:rPr>
              <a:t>模型算法简介</a:t>
            </a:r>
            <a:endParaRPr lang="zh-CN" altLang="en-US" dirty="0"/>
          </a:p>
        </p:txBody>
      </p:sp>
      <p:sp>
        <p:nvSpPr>
          <p:cNvPr id="3" name="TextBox 2"/>
          <p:cNvSpPr txBox="1"/>
          <p:nvPr/>
        </p:nvSpPr>
        <p:spPr>
          <a:xfrm>
            <a:off x="2985269" y="5733256"/>
            <a:ext cx="3181350" cy="369332"/>
          </a:xfrm>
          <a:prstGeom prst="rect">
            <a:avLst/>
          </a:prstGeom>
          <a:noFill/>
        </p:spPr>
        <p:txBody>
          <a:bodyPr wrap="square" rtlCol="0">
            <a:spAutoFit/>
          </a:bodyPr>
          <a:lstStyle/>
          <a:p>
            <a:pPr algn="ctr"/>
            <a:r>
              <a:rPr lang="zh-CN" altLang="en-US" dirty="0" smtClean="0"/>
              <a:t>图</a:t>
            </a:r>
            <a:r>
              <a:rPr lang="en-US" altLang="zh-CN" dirty="0" smtClean="0"/>
              <a:t>3 </a:t>
            </a:r>
            <a:r>
              <a:rPr lang="zh-CN" altLang="en-US" dirty="0"/>
              <a:t>训练</a:t>
            </a:r>
            <a:r>
              <a:rPr lang="zh-CN" altLang="en-US" dirty="0" smtClean="0"/>
              <a:t>过程</a:t>
            </a:r>
            <a:endParaRPr lang="zh-CN" alt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2044" y="980728"/>
            <a:ext cx="65078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087623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0" y="260648"/>
            <a:ext cx="9144000" cy="576064"/>
          </a:xfrm>
        </p:spPr>
        <p:txBody>
          <a:bodyPr>
            <a:normAutofit fontScale="90000"/>
          </a:bodyPr>
          <a:lstStyle/>
          <a:p>
            <a:r>
              <a:rPr lang="en-US" altLang="zh-CN" b="1" dirty="0" smtClean="0">
                <a:solidFill>
                  <a:srgbClr val="C00000"/>
                </a:solidFill>
                <a:latin typeface="楷体_GB2312" pitchFamily="49" charset="-122"/>
                <a:ea typeface="楷体_GB2312" pitchFamily="49" charset="-122"/>
              </a:rPr>
              <a:t>2. LDA</a:t>
            </a:r>
            <a:r>
              <a:rPr lang="zh-CN" altLang="en-US" b="1" dirty="0" smtClean="0">
                <a:solidFill>
                  <a:srgbClr val="C00000"/>
                </a:solidFill>
                <a:latin typeface="楷体_GB2312" pitchFamily="49" charset="-122"/>
                <a:ea typeface="楷体_GB2312" pitchFamily="49" charset="-122"/>
              </a:rPr>
              <a:t>模型算法简介</a:t>
            </a:r>
            <a:endParaRPr lang="zh-CN" altLang="en-US" dirty="0"/>
          </a:p>
        </p:txBody>
      </p:sp>
      <p:sp>
        <p:nvSpPr>
          <p:cNvPr id="2" name="内容占位符 1"/>
          <p:cNvSpPr>
            <a:spLocks noGrp="1"/>
          </p:cNvSpPr>
          <p:nvPr>
            <p:ph idx="1"/>
          </p:nvPr>
        </p:nvSpPr>
        <p:spPr/>
        <p:txBody>
          <a:bodyPr/>
          <a:lstStyle/>
          <a:p>
            <a:r>
              <a:rPr lang="zh-CN" altLang="en-US" sz="2400" dirty="0"/>
              <a:t>这种方法首先选定一个主题向量</a:t>
            </a:r>
            <a:r>
              <a:rPr lang="en-US" altLang="zh-CN" sz="2400" dirty="0"/>
              <a:t>θ</a:t>
            </a:r>
            <a:r>
              <a:rPr lang="zh-CN" altLang="en-US" sz="2400" dirty="0"/>
              <a:t>，确定每个主题被选择的概率。然后在生成每个单词的时候，从主题分布向量</a:t>
            </a:r>
            <a:r>
              <a:rPr lang="en-US" altLang="zh-CN" sz="2400" dirty="0"/>
              <a:t>θ</a:t>
            </a:r>
            <a:r>
              <a:rPr lang="zh-CN" altLang="en-US" sz="2400" dirty="0"/>
              <a:t>中选择一个主题</a:t>
            </a:r>
            <a:r>
              <a:rPr lang="en-US" altLang="zh-CN" sz="2400" dirty="0"/>
              <a:t>z</a:t>
            </a:r>
            <a:r>
              <a:rPr lang="zh-CN" altLang="en-US" sz="2400" dirty="0"/>
              <a:t>，按主题</a:t>
            </a:r>
            <a:r>
              <a:rPr lang="en-US" altLang="zh-CN" sz="2400" dirty="0"/>
              <a:t>z</a:t>
            </a:r>
            <a:r>
              <a:rPr lang="zh-CN" altLang="en-US" sz="2400" dirty="0"/>
              <a:t>的单词概率分布生成一个单词。其图模型如下图所示</a:t>
            </a:r>
            <a:r>
              <a:rPr lang="zh-CN" altLang="en-US" sz="2400" dirty="0" smtClean="0"/>
              <a:t>：</a:t>
            </a:r>
            <a:endParaRPr lang="en-US" altLang="zh-CN" sz="2400" dirty="0" smtClean="0"/>
          </a:p>
          <a:p>
            <a:pPr marL="457200" lvl="1" indent="0">
              <a:buNone/>
            </a:pPr>
            <a:endParaRPr lang="en-US" altLang="zh-CN" dirty="0" smtClean="0"/>
          </a:p>
          <a:p>
            <a:endParaRPr lang="zh-CN" altLang="en-US" dirty="0">
              <a:latin typeface="华文楷体" panose="02010600040101010101" pitchFamily="2" charset="-122"/>
              <a:ea typeface="华文楷体" panose="02010600040101010101" pitchFamily="2"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3107010"/>
            <a:ext cx="61341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258629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7964</TotalTime>
  <Words>1113</Words>
  <Application>Microsoft Office PowerPoint</Application>
  <PresentationFormat>全屏显示(4:3)</PresentationFormat>
  <Paragraphs>95</Paragraphs>
  <Slides>22</Slides>
  <Notes>4</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主题模型学习</vt:lpstr>
      <vt:lpstr>目录</vt:lpstr>
      <vt:lpstr>1. 主题模型简介</vt:lpstr>
      <vt:lpstr>1. 主题模型简介</vt:lpstr>
      <vt:lpstr>1. 主题模型简介</vt:lpstr>
      <vt:lpstr>1. 主题模型简介</vt:lpstr>
      <vt:lpstr>2. LDA模型算法简介</vt:lpstr>
      <vt:lpstr>2. LDA模型算法简介</vt:lpstr>
      <vt:lpstr>2. LDA模型算法简介</vt:lpstr>
      <vt:lpstr>2. LDA模型算法简介</vt:lpstr>
      <vt:lpstr>2. LDA模型算法简介</vt:lpstr>
      <vt:lpstr>3. 主题模型的应用</vt:lpstr>
      <vt:lpstr>3. 主题模型的应用</vt:lpstr>
      <vt:lpstr>3. 主题模型的应用</vt:lpstr>
      <vt:lpstr>3. 主题模型的应用</vt:lpstr>
      <vt:lpstr>3. 主题模型的应用</vt:lpstr>
      <vt:lpstr>3. 主题模型的应用</vt:lpstr>
      <vt:lpstr>4. 我对LDA的应用</vt:lpstr>
      <vt:lpstr>4. 我对LDA的应用</vt:lpstr>
      <vt:lpstr>4. 我对LDA的应用</vt:lpstr>
      <vt:lpstr>4. 我对LDA的应用</vt:lpstr>
      <vt:lpstr>5. 参考资料</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淘宝产品搜索</dc:title>
  <dc:creator>Administrator</dc:creator>
  <cp:lastModifiedBy>云志</cp:lastModifiedBy>
  <cp:revision>551</cp:revision>
  <dcterms:created xsi:type="dcterms:W3CDTF">2010-09-07T01:40:27Z</dcterms:created>
  <dcterms:modified xsi:type="dcterms:W3CDTF">2015-07-03T03:52:30Z</dcterms:modified>
</cp:coreProperties>
</file>