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99C5-2ABD-4978-AD68-A96B46519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HRGP data 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FE07A-7869-43FC-A202-B95A3AD3F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Mullin</a:t>
            </a:r>
          </a:p>
        </p:txBody>
      </p:sp>
    </p:spTree>
    <p:extLst>
      <p:ext uri="{BB962C8B-B14F-4D97-AF65-F5344CB8AC3E}">
        <p14:creationId xmlns:p14="http://schemas.microsoft.com/office/powerpoint/2010/main" val="3580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foreground vs background counts 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617566-D15E-48F3-BE27-105F2BFF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878" y="1899919"/>
            <a:ext cx="7381068" cy="4446517"/>
          </a:xfrm>
        </p:spPr>
      </p:pic>
    </p:spTree>
    <p:extLst>
      <p:ext uri="{BB962C8B-B14F-4D97-AF65-F5344CB8AC3E}">
        <p14:creationId xmlns:p14="http://schemas.microsoft.com/office/powerpoint/2010/main" val="10381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based on Right most motifs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617566-D15E-48F3-BE27-105F2BFF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81175"/>
            <a:ext cx="3059990" cy="184340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1836315-AE79-4D0A-863A-0FF44CCB4B19}"/>
              </a:ext>
            </a:extLst>
          </p:cNvPr>
          <p:cNvSpPr/>
          <p:nvPr/>
        </p:nvSpPr>
        <p:spPr>
          <a:xfrm>
            <a:off x="3495675" y="1781175"/>
            <a:ext cx="485775" cy="1647825"/>
          </a:xfrm>
          <a:prstGeom prst="ellipse">
            <a:avLst/>
          </a:prstGeom>
          <a:solidFill>
            <a:srgbClr val="21FF31">
              <a:alpha val="25098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09E1B-0F8E-469F-95D1-83F111A4972B}"/>
              </a:ext>
            </a:extLst>
          </p:cNvPr>
          <p:cNvSpPr txBox="1"/>
          <p:nvPr/>
        </p:nvSpPr>
        <p:spPr>
          <a:xfrm>
            <a:off x="1141413" y="3624580"/>
            <a:ext cx="3059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positives: 1</a:t>
            </a:r>
          </a:p>
          <a:p>
            <a:r>
              <a:rPr lang="en-US" dirty="0"/>
              <a:t>false positives: 0</a:t>
            </a:r>
          </a:p>
          <a:p>
            <a:r>
              <a:rPr lang="en-US" dirty="0"/>
              <a:t>true negatives: 45</a:t>
            </a:r>
          </a:p>
          <a:p>
            <a:r>
              <a:rPr lang="en-US" dirty="0"/>
              <a:t>false negatives: 2</a:t>
            </a:r>
          </a:p>
          <a:p>
            <a:r>
              <a:rPr lang="en-US" dirty="0"/>
              <a:t>true positive to false positive ratio: N/A divide by 0</a:t>
            </a:r>
          </a:p>
          <a:p>
            <a:r>
              <a:rPr lang="en-US" dirty="0"/>
              <a:t>true negative to false negative ratio: 22.5</a:t>
            </a:r>
          </a:p>
          <a:p>
            <a:r>
              <a:rPr lang="en-US" dirty="0"/>
              <a:t>Sensitivity: 0.33333333</a:t>
            </a:r>
          </a:p>
          <a:p>
            <a:r>
              <a:rPr lang="en-US" dirty="0"/>
              <a:t>Specificity: 1.0</a:t>
            </a:r>
          </a:p>
          <a:p>
            <a:r>
              <a:rPr lang="en-US" dirty="0"/>
              <a:t>Accuracy: 0.9583</a:t>
            </a:r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B93C21F-AE6E-4069-A67E-A2407A438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67" y="1781090"/>
            <a:ext cx="6299457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4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based on bottom most motifs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617566-D15E-48F3-BE27-105F2BFF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81175"/>
            <a:ext cx="3059990" cy="184340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1836315-AE79-4D0A-863A-0FF44CCB4B19}"/>
              </a:ext>
            </a:extLst>
          </p:cNvPr>
          <p:cNvSpPr/>
          <p:nvPr/>
        </p:nvSpPr>
        <p:spPr>
          <a:xfrm rot="16200000">
            <a:off x="2609850" y="2261075"/>
            <a:ext cx="485775" cy="2219325"/>
          </a:xfrm>
          <a:prstGeom prst="ellipse">
            <a:avLst/>
          </a:prstGeom>
          <a:solidFill>
            <a:srgbClr val="21FF31">
              <a:alpha val="25098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157561C-D1A9-4990-AD12-F8DC33989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25" y="1744634"/>
            <a:ext cx="5326300" cy="4997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DB944-1810-4DF4-A33C-7EE8A7075DEC}"/>
              </a:ext>
            </a:extLst>
          </p:cNvPr>
          <p:cNvSpPr txBox="1"/>
          <p:nvPr/>
        </p:nvSpPr>
        <p:spPr>
          <a:xfrm>
            <a:off x="1141413" y="3624580"/>
            <a:ext cx="3059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positives: 1</a:t>
            </a:r>
          </a:p>
          <a:p>
            <a:r>
              <a:rPr lang="en-US" dirty="0"/>
              <a:t>false positives: 1</a:t>
            </a:r>
          </a:p>
          <a:p>
            <a:r>
              <a:rPr lang="en-US" dirty="0"/>
              <a:t>true negatives: 43</a:t>
            </a:r>
          </a:p>
          <a:p>
            <a:r>
              <a:rPr lang="en-US" dirty="0"/>
              <a:t>false negatives: 3</a:t>
            </a:r>
          </a:p>
          <a:p>
            <a:r>
              <a:rPr lang="en-US" dirty="0"/>
              <a:t>true positive to false positive ratio: 1.0</a:t>
            </a:r>
          </a:p>
          <a:p>
            <a:r>
              <a:rPr lang="en-US" dirty="0"/>
              <a:t>true negative to false negative ratio: 14.333333333333334</a:t>
            </a:r>
          </a:p>
          <a:p>
            <a:r>
              <a:rPr lang="en-US" dirty="0"/>
              <a:t>Sensitivity: 0.25</a:t>
            </a:r>
          </a:p>
          <a:p>
            <a:r>
              <a:rPr lang="en-US" dirty="0"/>
              <a:t>Specificity: 0.977272</a:t>
            </a:r>
          </a:p>
          <a:p>
            <a:r>
              <a:rPr lang="en-US" dirty="0"/>
              <a:t>Accuracy: 0.916</a:t>
            </a:r>
          </a:p>
        </p:txBody>
      </p:sp>
    </p:spTree>
    <p:extLst>
      <p:ext uri="{BB962C8B-B14F-4D97-AF65-F5344CB8AC3E}">
        <p14:creationId xmlns:p14="http://schemas.microsoft.com/office/powerpoint/2010/main" val="16128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based on motifs more common in foreground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617566-D15E-48F3-BE27-105F2BFF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47796"/>
            <a:ext cx="3001667" cy="180827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1836315-AE79-4D0A-863A-0FF44CCB4B19}"/>
              </a:ext>
            </a:extLst>
          </p:cNvPr>
          <p:cNvSpPr/>
          <p:nvPr/>
        </p:nvSpPr>
        <p:spPr>
          <a:xfrm rot="14866374">
            <a:off x="2722433" y="2158470"/>
            <a:ext cx="814283" cy="2296743"/>
          </a:xfrm>
          <a:prstGeom prst="ellipse">
            <a:avLst/>
          </a:prstGeom>
          <a:solidFill>
            <a:srgbClr val="21FF31">
              <a:alpha val="25098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D33F35F-CD95-4F84-A00B-67F81011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26" y="2097088"/>
            <a:ext cx="6896297" cy="3952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4B5C1-5BC3-4900-AEC7-74E0727601BE}"/>
              </a:ext>
            </a:extLst>
          </p:cNvPr>
          <p:cNvSpPr txBox="1"/>
          <p:nvPr/>
        </p:nvSpPr>
        <p:spPr>
          <a:xfrm>
            <a:off x="1141413" y="3825932"/>
            <a:ext cx="3001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positives: 3</a:t>
            </a:r>
          </a:p>
          <a:p>
            <a:r>
              <a:rPr lang="en-US" dirty="0"/>
              <a:t>false positives: 0</a:t>
            </a:r>
          </a:p>
          <a:p>
            <a:r>
              <a:rPr lang="en-US" dirty="0"/>
              <a:t>true negatives: 43</a:t>
            </a:r>
          </a:p>
          <a:p>
            <a:r>
              <a:rPr lang="en-US" dirty="0"/>
              <a:t>false negatives: 2</a:t>
            </a:r>
          </a:p>
          <a:p>
            <a:r>
              <a:rPr lang="en-US" dirty="0"/>
              <a:t>true positive to false positive ratio: N/A divide by 0</a:t>
            </a:r>
          </a:p>
          <a:p>
            <a:r>
              <a:rPr lang="en-US" dirty="0"/>
              <a:t>true negative to false negative ratio: 21.5</a:t>
            </a:r>
          </a:p>
          <a:p>
            <a:r>
              <a:rPr lang="en-US" dirty="0"/>
              <a:t>Sensitivity: 0.6</a:t>
            </a:r>
          </a:p>
          <a:p>
            <a:r>
              <a:rPr lang="en-US" dirty="0"/>
              <a:t>Specificity: 1.0</a:t>
            </a:r>
          </a:p>
          <a:p>
            <a:r>
              <a:rPr lang="en-US" dirty="0"/>
              <a:t>Accuracy: 0.958</a:t>
            </a:r>
          </a:p>
        </p:txBody>
      </p:sp>
    </p:spTree>
    <p:extLst>
      <p:ext uri="{BB962C8B-B14F-4D97-AF65-F5344CB8AC3E}">
        <p14:creationId xmlns:p14="http://schemas.microsoft.com/office/powerpoint/2010/main" val="304259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based on bottom and right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617566-D15E-48F3-BE27-105F2BFF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81175"/>
            <a:ext cx="3059990" cy="1843405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1836315-AE79-4D0A-863A-0FF44CCB4B19}"/>
              </a:ext>
            </a:extLst>
          </p:cNvPr>
          <p:cNvSpPr/>
          <p:nvPr/>
        </p:nvSpPr>
        <p:spPr>
          <a:xfrm rot="16200000">
            <a:off x="2609850" y="2261075"/>
            <a:ext cx="485775" cy="2219325"/>
          </a:xfrm>
          <a:prstGeom prst="ellipse">
            <a:avLst/>
          </a:prstGeom>
          <a:solidFill>
            <a:srgbClr val="21FF31">
              <a:alpha val="25098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B4F0B6-991B-486E-B57A-E2B44B87EB12}"/>
              </a:ext>
            </a:extLst>
          </p:cNvPr>
          <p:cNvSpPr/>
          <p:nvPr/>
        </p:nvSpPr>
        <p:spPr>
          <a:xfrm>
            <a:off x="3476625" y="1781175"/>
            <a:ext cx="485775" cy="1919683"/>
          </a:xfrm>
          <a:prstGeom prst="ellipse">
            <a:avLst/>
          </a:prstGeom>
          <a:solidFill>
            <a:srgbClr val="21FF31">
              <a:alpha val="25098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text&#10;&#10;Description generated with high confidence">
            <a:extLst>
              <a:ext uri="{FF2B5EF4-FFF2-40B4-BE49-F238E27FC236}">
                <a16:creationId xmlns:a16="http://schemas.microsoft.com/office/drawing/2014/main" id="{2FBCF535-A719-4D91-914B-E84BFE36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34" y="1955687"/>
            <a:ext cx="6369377" cy="4394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CB95A9-2B09-48D1-A338-CD59F933BB75}"/>
              </a:ext>
            </a:extLst>
          </p:cNvPr>
          <p:cNvSpPr txBox="1"/>
          <p:nvPr/>
        </p:nvSpPr>
        <p:spPr>
          <a:xfrm>
            <a:off x="1141413" y="3764790"/>
            <a:ext cx="3059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positives: 3</a:t>
            </a:r>
          </a:p>
          <a:p>
            <a:r>
              <a:rPr lang="en-US" dirty="0"/>
              <a:t>false positives: 0</a:t>
            </a:r>
          </a:p>
          <a:p>
            <a:r>
              <a:rPr lang="en-US" dirty="0"/>
              <a:t>true negatives: 44</a:t>
            </a:r>
          </a:p>
          <a:p>
            <a:r>
              <a:rPr lang="en-US" dirty="0"/>
              <a:t>false negatives: 1</a:t>
            </a:r>
          </a:p>
          <a:p>
            <a:r>
              <a:rPr lang="en-US" dirty="0"/>
              <a:t>true positive to false positive ratio: N/A divide by 0</a:t>
            </a:r>
          </a:p>
          <a:p>
            <a:r>
              <a:rPr lang="en-US" dirty="0"/>
              <a:t>true negative to false negative ratio: 44.0</a:t>
            </a:r>
          </a:p>
          <a:p>
            <a:r>
              <a:rPr lang="en-US" dirty="0"/>
              <a:t>Sensitivity: 0.75</a:t>
            </a:r>
          </a:p>
          <a:p>
            <a:r>
              <a:rPr lang="en-US" dirty="0"/>
              <a:t>Specificity: 1.0</a:t>
            </a:r>
          </a:p>
          <a:p>
            <a:r>
              <a:rPr lang="en-US" dirty="0"/>
              <a:t>Accuracy: 0.979</a:t>
            </a:r>
          </a:p>
        </p:txBody>
      </p:sp>
    </p:spTree>
    <p:extLst>
      <p:ext uri="{BB962C8B-B14F-4D97-AF65-F5344CB8AC3E}">
        <p14:creationId xmlns:p14="http://schemas.microsoft.com/office/powerpoint/2010/main" val="403749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56" y="232500"/>
            <a:ext cx="10656888" cy="1478570"/>
          </a:xfrm>
        </p:spPr>
        <p:txBody>
          <a:bodyPr/>
          <a:lstStyle/>
          <a:p>
            <a:r>
              <a:rPr lang="en-US" dirty="0"/>
              <a:t>Decision tree based on LASSO feature selection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617566-D15E-48F3-BE27-105F2BFFB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81175"/>
            <a:ext cx="3059990" cy="18434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CB95A9-2B09-48D1-A338-CD59F933BB75}"/>
              </a:ext>
            </a:extLst>
          </p:cNvPr>
          <p:cNvSpPr txBox="1"/>
          <p:nvPr/>
        </p:nvSpPr>
        <p:spPr>
          <a:xfrm>
            <a:off x="1141413" y="3764790"/>
            <a:ext cx="3059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positives: 3</a:t>
            </a:r>
          </a:p>
          <a:p>
            <a:r>
              <a:rPr lang="en-US" dirty="0"/>
              <a:t>false positives: 1</a:t>
            </a:r>
          </a:p>
          <a:p>
            <a:r>
              <a:rPr lang="en-US" dirty="0"/>
              <a:t>true negatives: 44</a:t>
            </a:r>
          </a:p>
          <a:p>
            <a:r>
              <a:rPr lang="en-US" dirty="0"/>
              <a:t>false negatives: 0</a:t>
            </a:r>
          </a:p>
          <a:p>
            <a:r>
              <a:rPr lang="en-US" dirty="0"/>
              <a:t>true negative to false negative ratio: N/A divide by 0</a:t>
            </a:r>
          </a:p>
          <a:p>
            <a:r>
              <a:rPr lang="en-US" dirty="0"/>
              <a:t>true positive to false positive ratio: 3.0</a:t>
            </a:r>
          </a:p>
          <a:p>
            <a:r>
              <a:rPr lang="en-US" dirty="0"/>
              <a:t>Sensitivity: 1.0</a:t>
            </a:r>
          </a:p>
          <a:p>
            <a:r>
              <a:rPr lang="en-US" dirty="0"/>
              <a:t>Specificity: 0.977</a:t>
            </a:r>
          </a:p>
          <a:p>
            <a:r>
              <a:rPr lang="en-US" dirty="0"/>
              <a:t>Accuracy: 0.979</a:t>
            </a:r>
          </a:p>
        </p:txBody>
      </p:sp>
      <p:pic>
        <p:nvPicPr>
          <p:cNvPr id="9" name="Picture 8" descr="A picture containing screenshot, text&#10;&#10;Description generated with high confidence">
            <a:extLst>
              <a:ext uri="{FF2B5EF4-FFF2-40B4-BE49-F238E27FC236}">
                <a16:creationId xmlns:a16="http://schemas.microsoft.com/office/drawing/2014/main" id="{351F7F60-22EB-4E1F-A46D-1968A793D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754" y="1784830"/>
            <a:ext cx="6609657" cy="39599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73CBE2-CA1F-4C92-B0AE-0C92EC9DADA2}"/>
              </a:ext>
            </a:extLst>
          </p:cNvPr>
          <p:cNvSpPr/>
          <p:nvPr/>
        </p:nvSpPr>
        <p:spPr>
          <a:xfrm>
            <a:off x="2965710" y="2228671"/>
            <a:ext cx="8337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7345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637</TotalTime>
  <Words>274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Trebuchet MS</vt:lpstr>
      <vt:lpstr>Tw Cen MT</vt:lpstr>
      <vt:lpstr>Circuit</vt:lpstr>
      <vt:lpstr>HRGP data feature selection</vt:lpstr>
      <vt:lpstr>motif foreground vs background counts </vt:lpstr>
      <vt:lpstr>Decision tree based on Right most motifs</vt:lpstr>
      <vt:lpstr>Decision tree based on bottom most motifs</vt:lpstr>
      <vt:lpstr>Decision tree based on motifs more common in foreground</vt:lpstr>
      <vt:lpstr>Decision tree based on bottom and right</vt:lpstr>
      <vt:lpstr>Decision tree based on LASSO feature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HRGP data feature seleciton</dc:title>
  <dc:creator>Mullin, Maxwell</dc:creator>
  <cp:lastModifiedBy>Maxwell Mullin</cp:lastModifiedBy>
  <cp:revision>8</cp:revision>
  <dcterms:created xsi:type="dcterms:W3CDTF">2018-02-01T15:24:04Z</dcterms:created>
  <dcterms:modified xsi:type="dcterms:W3CDTF">2018-02-02T02:01:13Z</dcterms:modified>
</cp:coreProperties>
</file>