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1" r:id="rId4"/>
    <p:sldId id="262" r:id="rId5"/>
    <p:sldId id="260" r:id="rId6"/>
    <p:sldId id="273" r:id="rId7"/>
    <p:sldId id="265" r:id="rId8"/>
    <p:sldId id="263" r:id="rId9"/>
    <p:sldId id="266" r:id="rId10"/>
    <p:sldId id="271" r:id="rId11"/>
    <p:sldId id="270" r:id="rId12"/>
    <p:sldId id="267" r:id="rId13"/>
    <p:sldId id="269" r:id="rId14"/>
    <p:sldId id="268" r:id="rId15"/>
    <p:sldId id="272"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tie\Downloads\statsof18feats%20(3).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Katie\Downloads\statsof31feats.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tie\Downloads\statsof18feats%20(3).csv"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Katie\Downloads\statsof32feats.csv" TargetMode="External"/><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tie\Downloads\statsof18feats%20(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tie\Downloads\statsof18feats%20(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tie\Downloads\statsof18feats%20(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atie\Downloads\statsof26feat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CIMP+</a:t>
            </a:r>
            <a:r>
              <a:rPr lang="en-US" baseline="0"/>
              <a:t> Threshold vs. Number of Features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'statsof18feats (3)'!$J$8</c:f>
              <c:strCache>
                <c:ptCount val="1"/>
                <c:pt idx="0">
                  <c:v>Meets CIMP+ occurrence threshold</c:v>
                </c:pt>
              </c:strCache>
            </c:strRef>
          </c:tx>
          <c:spPr>
            <a:solidFill>
              <a:schemeClr val="accent1"/>
            </a:solidFill>
            <a:ln>
              <a:noFill/>
            </a:ln>
            <a:effectLst/>
          </c:spPr>
          <c:invertIfNegative val="0"/>
          <c:cat>
            <c:numRef>
              <c:f>'statsof18feats (3)'!$I$9:$I$14</c:f>
              <c:numCache>
                <c:formatCode>General</c:formatCode>
                <c:ptCount val="6"/>
                <c:pt idx="0">
                  <c:v>3</c:v>
                </c:pt>
                <c:pt idx="1">
                  <c:v>4</c:v>
                </c:pt>
                <c:pt idx="2">
                  <c:v>5</c:v>
                </c:pt>
                <c:pt idx="3">
                  <c:v>6</c:v>
                </c:pt>
                <c:pt idx="4">
                  <c:v>7</c:v>
                </c:pt>
                <c:pt idx="5">
                  <c:v>8</c:v>
                </c:pt>
              </c:numCache>
            </c:numRef>
          </c:cat>
          <c:val>
            <c:numRef>
              <c:f>'statsof18feats (3)'!$J$9:$J$14</c:f>
              <c:numCache>
                <c:formatCode>General</c:formatCode>
                <c:ptCount val="6"/>
                <c:pt idx="0">
                  <c:v>38</c:v>
                </c:pt>
                <c:pt idx="1">
                  <c:v>18</c:v>
                </c:pt>
                <c:pt idx="2">
                  <c:v>16</c:v>
                </c:pt>
                <c:pt idx="3">
                  <c:v>12</c:v>
                </c:pt>
                <c:pt idx="4">
                  <c:v>9</c:v>
                </c:pt>
                <c:pt idx="5">
                  <c:v>7</c:v>
                </c:pt>
              </c:numCache>
            </c:numRef>
          </c:val>
          <c:extLst>
            <c:ext xmlns:c16="http://schemas.microsoft.com/office/drawing/2014/chart" uri="{C3380CC4-5D6E-409C-BE32-E72D297353CC}">
              <c16:uniqueId val="{00000000-3512-4426-AA18-D56BA6F9A320}"/>
            </c:ext>
          </c:extLst>
        </c:ser>
        <c:ser>
          <c:idx val="1"/>
          <c:order val="1"/>
          <c:tx>
            <c:strRef>
              <c:f>'statsof18feats (3)'!$K$8</c:f>
              <c:strCache>
                <c:ptCount val="1"/>
                <c:pt idx="0">
                  <c:v>Meets threshold and 0 CIMP-</c:v>
                </c:pt>
              </c:strCache>
            </c:strRef>
          </c:tx>
          <c:spPr>
            <a:solidFill>
              <a:schemeClr val="accent2"/>
            </a:solidFill>
            <a:ln>
              <a:noFill/>
            </a:ln>
            <a:effectLst/>
          </c:spPr>
          <c:invertIfNegative val="0"/>
          <c:cat>
            <c:numRef>
              <c:f>'statsof18feats (3)'!$I$9:$I$14</c:f>
              <c:numCache>
                <c:formatCode>General</c:formatCode>
                <c:ptCount val="6"/>
                <c:pt idx="0">
                  <c:v>3</c:v>
                </c:pt>
                <c:pt idx="1">
                  <c:v>4</c:v>
                </c:pt>
                <c:pt idx="2">
                  <c:v>5</c:v>
                </c:pt>
                <c:pt idx="3">
                  <c:v>6</c:v>
                </c:pt>
                <c:pt idx="4">
                  <c:v>7</c:v>
                </c:pt>
                <c:pt idx="5">
                  <c:v>8</c:v>
                </c:pt>
              </c:numCache>
            </c:numRef>
          </c:cat>
          <c:val>
            <c:numRef>
              <c:f>'statsof18feats (3)'!$K$9:$K$14</c:f>
              <c:numCache>
                <c:formatCode>General</c:formatCode>
                <c:ptCount val="6"/>
                <c:pt idx="0">
                  <c:v>18</c:v>
                </c:pt>
                <c:pt idx="1">
                  <c:v>3</c:v>
                </c:pt>
                <c:pt idx="2">
                  <c:v>3</c:v>
                </c:pt>
                <c:pt idx="3">
                  <c:v>2</c:v>
                </c:pt>
                <c:pt idx="4">
                  <c:v>1</c:v>
                </c:pt>
                <c:pt idx="5">
                  <c:v>1</c:v>
                </c:pt>
              </c:numCache>
            </c:numRef>
          </c:val>
          <c:extLst>
            <c:ext xmlns:c16="http://schemas.microsoft.com/office/drawing/2014/chart" uri="{C3380CC4-5D6E-409C-BE32-E72D297353CC}">
              <c16:uniqueId val="{00000001-3512-4426-AA18-D56BA6F9A320}"/>
            </c:ext>
          </c:extLst>
        </c:ser>
        <c:dLbls>
          <c:showLegendKey val="0"/>
          <c:showVal val="0"/>
          <c:showCatName val="0"/>
          <c:showSerName val="0"/>
          <c:showPercent val="0"/>
          <c:showBubbleSize val="0"/>
        </c:dLbls>
        <c:gapWidth val="219"/>
        <c:overlap val="-27"/>
        <c:axId val="361000688"/>
        <c:axId val="360998720"/>
      </c:barChart>
      <c:catAx>
        <c:axId val="361000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Minimum Number of CIMP+</a:t>
                </a:r>
                <a:r>
                  <a:rPr lang="en-US" baseline="0"/>
                  <a:t> Samples with Feature Present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998720"/>
        <c:crosses val="autoZero"/>
        <c:auto val="1"/>
        <c:lblAlgn val="ctr"/>
        <c:lblOffset val="100"/>
        <c:noMultiLvlLbl val="0"/>
      </c:catAx>
      <c:valAx>
        <c:axId val="360998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Features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000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statsof26feats!$F$2:$F$27</c:f>
              <c:numCache>
                <c:formatCode>General</c:formatCode>
                <c:ptCount val="26"/>
                <c:pt idx="0">
                  <c:v>0.75</c:v>
                </c:pt>
                <c:pt idx="1">
                  <c:v>0.75</c:v>
                </c:pt>
                <c:pt idx="2">
                  <c:v>0.74553571428571397</c:v>
                </c:pt>
                <c:pt idx="3">
                  <c:v>0.74553571428571397</c:v>
                </c:pt>
                <c:pt idx="4">
                  <c:v>0.73660714285714302</c:v>
                </c:pt>
                <c:pt idx="5">
                  <c:v>0.73660714285714302</c:v>
                </c:pt>
                <c:pt idx="6">
                  <c:v>0.73214285714285698</c:v>
                </c:pt>
                <c:pt idx="7">
                  <c:v>0.73214285714285698</c:v>
                </c:pt>
                <c:pt idx="8">
                  <c:v>0.72321428571428603</c:v>
                </c:pt>
                <c:pt idx="9">
                  <c:v>0.72321428571428603</c:v>
                </c:pt>
                <c:pt idx="10">
                  <c:v>0.71875</c:v>
                </c:pt>
                <c:pt idx="11">
                  <c:v>0.72321428571428603</c:v>
                </c:pt>
                <c:pt idx="12">
                  <c:v>0.72321428571428603</c:v>
                </c:pt>
                <c:pt idx="13">
                  <c:v>0.72321428571428603</c:v>
                </c:pt>
                <c:pt idx="14">
                  <c:v>0.72321428571428603</c:v>
                </c:pt>
                <c:pt idx="15">
                  <c:v>0.72321428571428603</c:v>
                </c:pt>
                <c:pt idx="16">
                  <c:v>0.72321428571428603</c:v>
                </c:pt>
                <c:pt idx="17">
                  <c:v>0.72321428571428603</c:v>
                </c:pt>
                <c:pt idx="18">
                  <c:v>0.71875</c:v>
                </c:pt>
                <c:pt idx="19">
                  <c:v>0.72321428571428603</c:v>
                </c:pt>
                <c:pt idx="20">
                  <c:v>0.72321428571428603</c:v>
                </c:pt>
                <c:pt idx="21">
                  <c:v>0.72321428571428603</c:v>
                </c:pt>
                <c:pt idx="22">
                  <c:v>0.72321428571428603</c:v>
                </c:pt>
                <c:pt idx="23">
                  <c:v>0.72321428571428603</c:v>
                </c:pt>
                <c:pt idx="24">
                  <c:v>0.72321428571428603</c:v>
                </c:pt>
                <c:pt idx="25">
                  <c:v>0.72321428571428603</c:v>
                </c:pt>
              </c:numCache>
            </c:numRef>
          </c:val>
          <c:smooth val="0"/>
          <c:extLst>
            <c:ext xmlns:c16="http://schemas.microsoft.com/office/drawing/2014/chart" uri="{C3380CC4-5D6E-409C-BE32-E72D297353CC}">
              <c16:uniqueId val="{00000000-05DB-4EA6-8FA0-8604471731B9}"/>
            </c:ext>
          </c:extLst>
        </c:ser>
        <c:dLbls>
          <c:showLegendKey val="0"/>
          <c:showVal val="0"/>
          <c:showCatName val="0"/>
          <c:showSerName val="0"/>
          <c:showPercent val="0"/>
          <c:showBubbleSize val="0"/>
        </c:dLbls>
        <c:smooth val="0"/>
        <c:axId val="469024088"/>
        <c:axId val="469024416"/>
      </c:lineChart>
      <c:catAx>
        <c:axId val="469024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24416"/>
        <c:crosses val="autoZero"/>
        <c:auto val="1"/>
        <c:lblAlgn val="ctr"/>
        <c:lblOffset val="100"/>
        <c:noMultiLvlLbl val="0"/>
      </c:catAx>
      <c:valAx>
        <c:axId val="469024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24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CIMP+ Coverage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statsof26feats!$G$2:$G$27</c:f>
              <c:numCache>
                <c:formatCode>General</c:formatCode>
                <c:ptCount val="26"/>
                <c:pt idx="0">
                  <c:v>15.384615384615385</c:v>
                </c:pt>
                <c:pt idx="1">
                  <c:v>15.384615384615385</c:v>
                </c:pt>
                <c:pt idx="2">
                  <c:v>13.846153846153847</c:v>
                </c:pt>
                <c:pt idx="3">
                  <c:v>12.307692307692308</c:v>
                </c:pt>
                <c:pt idx="4">
                  <c:v>10.76923076923077</c:v>
                </c:pt>
                <c:pt idx="5">
                  <c:v>9.2307692307692317</c:v>
                </c:pt>
                <c:pt idx="6">
                  <c:v>9.2307692307692317</c:v>
                </c:pt>
                <c:pt idx="7">
                  <c:v>7.6923076923076925</c:v>
                </c:pt>
                <c:pt idx="8">
                  <c:v>6.1538461538461542</c:v>
                </c:pt>
                <c:pt idx="9">
                  <c:v>4.6153846153846159</c:v>
                </c:pt>
                <c:pt idx="10">
                  <c:v>4.6153846153846159</c:v>
                </c:pt>
                <c:pt idx="11">
                  <c:v>4.6153846153846159</c:v>
                </c:pt>
                <c:pt idx="12">
                  <c:v>4.6153846153846159</c:v>
                </c:pt>
                <c:pt idx="13">
                  <c:v>4.6153846153846159</c:v>
                </c:pt>
                <c:pt idx="14">
                  <c:v>4.6153846153846159</c:v>
                </c:pt>
                <c:pt idx="15">
                  <c:v>4.6153846153846159</c:v>
                </c:pt>
                <c:pt idx="16">
                  <c:v>4.6153846153846159</c:v>
                </c:pt>
                <c:pt idx="17">
                  <c:v>4.6153846153846159</c:v>
                </c:pt>
                <c:pt idx="18">
                  <c:v>4.6153846153846159</c:v>
                </c:pt>
                <c:pt idx="19">
                  <c:v>4.6153846153846159</c:v>
                </c:pt>
                <c:pt idx="20">
                  <c:v>4.6153846153846159</c:v>
                </c:pt>
                <c:pt idx="21">
                  <c:v>4.6153846153846159</c:v>
                </c:pt>
                <c:pt idx="22">
                  <c:v>4.6153846153846159</c:v>
                </c:pt>
                <c:pt idx="23">
                  <c:v>4.6153846153846159</c:v>
                </c:pt>
                <c:pt idx="24">
                  <c:v>4.6153846153846159</c:v>
                </c:pt>
                <c:pt idx="25">
                  <c:v>4.6153846153846159</c:v>
                </c:pt>
              </c:numCache>
            </c:numRef>
          </c:val>
          <c:smooth val="0"/>
          <c:extLst>
            <c:ext xmlns:c16="http://schemas.microsoft.com/office/drawing/2014/chart" uri="{C3380CC4-5D6E-409C-BE32-E72D297353CC}">
              <c16:uniqueId val="{00000000-F67B-4BED-A03C-66CF2F8C0F3E}"/>
            </c:ext>
          </c:extLst>
        </c:ser>
        <c:dLbls>
          <c:showLegendKey val="0"/>
          <c:showVal val="0"/>
          <c:showCatName val="0"/>
          <c:showSerName val="0"/>
          <c:showPercent val="0"/>
          <c:showBubbleSize val="0"/>
        </c:dLbls>
        <c:smooth val="0"/>
        <c:axId val="537443312"/>
        <c:axId val="537440688"/>
      </c:lineChart>
      <c:catAx>
        <c:axId val="53744331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440688"/>
        <c:crosses val="autoZero"/>
        <c:auto val="1"/>
        <c:lblAlgn val="ctr"/>
        <c:lblOffset val="100"/>
        <c:noMultiLvlLbl val="0"/>
      </c:catAx>
      <c:valAx>
        <c:axId val="537440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Covered</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44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a:t>
            </a:r>
            <a:r>
              <a:rPr lang="en-US" baseline="0"/>
              <a:t> Positives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statsof31feats!$B$2:$B$32</c:f>
              <c:numCache>
                <c:formatCode>General</c:formatCode>
                <c:ptCount val="31"/>
                <c:pt idx="0">
                  <c:v>10</c:v>
                </c:pt>
                <c:pt idx="1">
                  <c:v>10</c:v>
                </c:pt>
                <c:pt idx="2">
                  <c:v>10</c:v>
                </c:pt>
                <c:pt idx="3">
                  <c:v>9</c:v>
                </c:pt>
                <c:pt idx="4">
                  <c:v>8</c:v>
                </c:pt>
                <c:pt idx="5">
                  <c:v>7</c:v>
                </c:pt>
                <c:pt idx="6">
                  <c:v>6</c:v>
                </c:pt>
                <c:pt idx="7">
                  <c:v>6</c:v>
                </c:pt>
                <c:pt idx="8">
                  <c:v>6</c:v>
                </c:pt>
                <c:pt idx="9">
                  <c:v>5</c:v>
                </c:pt>
                <c:pt idx="10">
                  <c:v>5</c:v>
                </c:pt>
                <c:pt idx="11">
                  <c:v>4</c:v>
                </c:pt>
                <c:pt idx="12">
                  <c:v>4</c:v>
                </c:pt>
                <c:pt idx="13">
                  <c:v>3</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numCache>
            </c:numRef>
          </c:val>
          <c:smooth val="0"/>
          <c:extLst>
            <c:ext xmlns:c16="http://schemas.microsoft.com/office/drawing/2014/chart" uri="{C3380CC4-5D6E-409C-BE32-E72D297353CC}">
              <c16:uniqueId val="{00000000-112E-42B4-9DB3-E5E272E51A34}"/>
            </c:ext>
          </c:extLst>
        </c:ser>
        <c:dLbls>
          <c:showLegendKey val="0"/>
          <c:showVal val="0"/>
          <c:showCatName val="0"/>
          <c:showSerName val="0"/>
          <c:showPercent val="0"/>
          <c:showBubbleSize val="0"/>
        </c:dLbls>
        <c:smooth val="0"/>
        <c:axId val="428895752"/>
        <c:axId val="428896408"/>
      </c:lineChart>
      <c:catAx>
        <c:axId val="428895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896408"/>
        <c:crosses val="autoZero"/>
        <c:auto val="1"/>
        <c:lblAlgn val="ctr"/>
        <c:lblOffset val="100"/>
        <c:noMultiLvlLbl val="0"/>
      </c:catAx>
      <c:valAx>
        <c:axId val="428896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895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a:t>
            </a:r>
            <a:r>
              <a:rPr lang="en-US" baseline="0"/>
              <a:t> Positives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statsof31feats!$C$2:$C$32</c:f>
              <c:numCache>
                <c:formatCode>General</c:formatCode>
                <c:ptCount val="31"/>
                <c:pt idx="0">
                  <c:v>1</c:v>
                </c:pt>
                <c:pt idx="1">
                  <c:v>1</c:v>
                </c:pt>
                <c:pt idx="2">
                  <c:v>2</c:v>
                </c:pt>
                <c:pt idx="3">
                  <c:v>1</c:v>
                </c:pt>
                <c:pt idx="4">
                  <c:v>0</c:v>
                </c:pt>
                <c:pt idx="5">
                  <c:v>1</c:v>
                </c:pt>
                <c:pt idx="6">
                  <c:v>0</c:v>
                </c:pt>
                <c:pt idx="7">
                  <c:v>1</c:v>
                </c:pt>
                <c:pt idx="8">
                  <c:v>2</c:v>
                </c:pt>
                <c:pt idx="9">
                  <c:v>2</c:v>
                </c:pt>
                <c:pt idx="10">
                  <c:v>0</c:v>
                </c:pt>
                <c:pt idx="11">
                  <c:v>2</c:v>
                </c:pt>
                <c:pt idx="12">
                  <c:v>1</c:v>
                </c:pt>
                <c:pt idx="13">
                  <c:v>0</c:v>
                </c:pt>
                <c:pt idx="14">
                  <c:v>1</c:v>
                </c:pt>
                <c:pt idx="15">
                  <c:v>0</c:v>
                </c:pt>
                <c:pt idx="16">
                  <c:v>2</c:v>
                </c:pt>
                <c:pt idx="17">
                  <c:v>0</c:v>
                </c:pt>
                <c:pt idx="18">
                  <c:v>0</c:v>
                </c:pt>
                <c:pt idx="19">
                  <c:v>0</c:v>
                </c:pt>
                <c:pt idx="20">
                  <c:v>0</c:v>
                </c:pt>
                <c:pt idx="21">
                  <c:v>0</c:v>
                </c:pt>
                <c:pt idx="22">
                  <c:v>0</c:v>
                </c:pt>
                <c:pt idx="23">
                  <c:v>1</c:v>
                </c:pt>
                <c:pt idx="24">
                  <c:v>0</c:v>
                </c:pt>
                <c:pt idx="25">
                  <c:v>0</c:v>
                </c:pt>
                <c:pt idx="26">
                  <c:v>0</c:v>
                </c:pt>
                <c:pt idx="27">
                  <c:v>0</c:v>
                </c:pt>
                <c:pt idx="28">
                  <c:v>0</c:v>
                </c:pt>
                <c:pt idx="29">
                  <c:v>0</c:v>
                </c:pt>
                <c:pt idx="30">
                  <c:v>0</c:v>
                </c:pt>
              </c:numCache>
            </c:numRef>
          </c:val>
          <c:smooth val="0"/>
          <c:extLst>
            <c:ext xmlns:c16="http://schemas.microsoft.com/office/drawing/2014/chart" uri="{C3380CC4-5D6E-409C-BE32-E72D297353CC}">
              <c16:uniqueId val="{00000000-9642-4180-9E25-C55A2B42558F}"/>
            </c:ext>
          </c:extLst>
        </c:ser>
        <c:dLbls>
          <c:showLegendKey val="0"/>
          <c:showVal val="0"/>
          <c:showCatName val="0"/>
          <c:showSerName val="0"/>
          <c:showPercent val="0"/>
          <c:showBubbleSize val="0"/>
        </c:dLbls>
        <c:smooth val="0"/>
        <c:axId val="428896080"/>
        <c:axId val="428896736"/>
      </c:lineChart>
      <c:catAx>
        <c:axId val="428896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896736"/>
        <c:crosses val="autoZero"/>
        <c:auto val="1"/>
        <c:lblAlgn val="ctr"/>
        <c:lblOffset val="100"/>
        <c:noMultiLvlLbl val="0"/>
      </c:catAx>
      <c:valAx>
        <c:axId val="428896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896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a:t>
            </a:r>
            <a:r>
              <a:rPr lang="en-US" baseline="0"/>
              <a:t> Negatives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statsof31feats!$D$2:$D$32</c:f>
              <c:numCache>
                <c:formatCode>General</c:formatCode>
                <c:ptCount val="31"/>
                <c:pt idx="0">
                  <c:v>158</c:v>
                </c:pt>
                <c:pt idx="1">
                  <c:v>158</c:v>
                </c:pt>
                <c:pt idx="2">
                  <c:v>157</c:v>
                </c:pt>
                <c:pt idx="3">
                  <c:v>158</c:v>
                </c:pt>
                <c:pt idx="4">
                  <c:v>159</c:v>
                </c:pt>
                <c:pt idx="5">
                  <c:v>158</c:v>
                </c:pt>
                <c:pt idx="6">
                  <c:v>159</c:v>
                </c:pt>
                <c:pt idx="7">
                  <c:v>158</c:v>
                </c:pt>
                <c:pt idx="8">
                  <c:v>157</c:v>
                </c:pt>
                <c:pt idx="9">
                  <c:v>157</c:v>
                </c:pt>
                <c:pt idx="10">
                  <c:v>159</c:v>
                </c:pt>
                <c:pt idx="11">
                  <c:v>157</c:v>
                </c:pt>
                <c:pt idx="12">
                  <c:v>158</c:v>
                </c:pt>
                <c:pt idx="13">
                  <c:v>159</c:v>
                </c:pt>
                <c:pt idx="14">
                  <c:v>158</c:v>
                </c:pt>
                <c:pt idx="15">
                  <c:v>159</c:v>
                </c:pt>
                <c:pt idx="16">
                  <c:v>157</c:v>
                </c:pt>
                <c:pt idx="17">
                  <c:v>159</c:v>
                </c:pt>
                <c:pt idx="18">
                  <c:v>159</c:v>
                </c:pt>
                <c:pt idx="19">
                  <c:v>159</c:v>
                </c:pt>
                <c:pt idx="20">
                  <c:v>159</c:v>
                </c:pt>
                <c:pt idx="21">
                  <c:v>159</c:v>
                </c:pt>
                <c:pt idx="22">
                  <c:v>159</c:v>
                </c:pt>
                <c:pt idx="23">
                  <c:v>158</c:v>
                </c:pt>
                <c:pt idx="24">
                  <c:v>159</c:v>
                </c:pt>
                <c:pt idx="25">
                  <c:v>159</c:v>
                </c:pt>
                <c:pt idx="26">
                  <c:v>159</c:v>
                </c:pt>
                <c:pt idx="27">
                  <c:v>159</c:v>
                </c:pt>
                <c:pt idx="28">
                  <c:v>159</c:v>
                </c:pt>
                <c:pt idx="29">
                  <c:v>159</c:v>
                </c:pt>
                <c:pt idx="30">
                  <c:v>159</c:v>
                </c:pt>
              </c:numCache>
            </c:numRef>
          </c:val>
          <c:smooth val="0"/>
          <c:extLst>
            <c:ext xmlns:c16="http://schemas.microsoft.com/office/drawing/2014/chart" uri="{C3380CC4-5D6E-409C-BE32-E72D297353CC}">
              <c16:uniqueId val="{00000000-337C-44B5-A259-C72312B6BF39}"/>
            </c:ext>
          </c:extLst>
        </c:ser>
        <c:dLbls>
          <c:showLegendKey val="0"/>
          <c:showVal val="0"/>
          <c:showCatName val="0"/>
          <c:showSerName val="0"/>
          <c:showPercent val="0"/>
          <c:showBubbleSize val="0"/>
        </c:dLbls>
        <c:smooth val="0"/>
        <c:axId val="431521344"/>
        <c:axId val="431522656"/>
      </c:lineChart>
      <c:catAx>
        <c:axId val="4315213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522656"/>
        <c:crosses val="autoZero"/>
        <c:auto val="1"/>
        <c:lblAlgn val="ctr"/>
        <c:lblOffset val="100"/>
        <c:noMultiLvlLbl val="0"/>
      </c:catAx>
      <c:valAx>
        <c:axId val="431522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521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Negatives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statsof31feats!$E$2:$E$32</c:f>
              <c:numCache>
                <c:formatCode>General</c:formatCode>
                <c:ptCount val="31"/>
                <c:pt idx="0">
                  <c:v>55</c:v>
                </c:pt>
                <c:pt idx="1">
                  <c:v>55</c:v>
                </c:pt>
                <c:pt idx="2">
                  <c:v>55</c:v>
                </c:pt>
                <c:pt idx="3">
                  <c:v>56</c:v>
                </c:pt>
                <c:pt idx="4">
                  <c:v>57</c:v>
                </c:pt>
                <c:pt idx="5">
                  <c:v>58</c:v>
                </c:pt>
                <c:pt idx="6">
                  <c:v>59</c:v>
                </c:pt>
                <c:pt idx="7">
                  <c:v>59</c:v>
                </c:pt>
                <c:pt idx="8">
                  <c:v>59</c:v>
                </c:pt>
                <c:pt idx="9">
                  <c:v>60</c:v>
                </c:pt>
                <c:pt idx="10">
                  <c:v>60</c:v>
                </c:pt>
                <c:pt idx="11">
                  <c:v>61</c:v>
                </c:pt>
                <c:pt idx="12">
                  <c:v>61</c:v>
                </c:pt>
                <c:pt idx="13">
                  <c:v>62</c:v>
                </c:pt>
                <c:pt idx="14">
                  <c:v>62</c:v>
                </c:pt>
                <c:pt idx="15">
                  <c:v>62</c:v>
                </c:pt>
                <c:pt idx="16">
                  <c:v>62</c:v>
                </c:pt>
                <c:pt idx="17">
                  <c:v>62</c:v>
                </c:pt>
                <c:pt idx="18">
                  <c:v>62</c:v>
                </c:pt>
                <c:pt idx="19">
                  <c:v>62</c:v>
                </c:pt>
                <c:pt idx="20">
                  <c:v>62</c:v>
                </c:pt>
                <c:pt idx="21">
                  <c:v>62</c:v>
                </c:pt>
                <c:pt idx="22">
                  <c:v>62</c:v>
                </c:pt>
                <c:pt idx="23">
                  <c:v>62</c:v>
                </c:pt>
                <c:pt idx="24">
                  <c:v>62</c:v>
                </c:pt>
                <c:pt idx="25">
                  <c:v>62</c:v>
                </c:pt>
                <c:pt idx="26">
                  <c:v>62</c:v>
                </c:pt>
                <c:pt idx="27">
                  <c:v>62</c:v>
                </c:pt>
                <c:pt idx="28">
                  <c:v>62</c:v>
                </c:pt>
                <c:pt idx="29">
                  <c:v>62</c:v>
                </c:pt>
                <c:pt idx="30">
                  <c:v>62</c:v>
                </c:pt>
              </c:numCache>
            </c:numRef>
          </c:val>
          <c:smooth val="0"/>
          <c:extLst>
            <c:ext xmlns:c16="http://schemas.microsoft.com/office/drawing/2014/chart" uri="{C3380CC4-5D6E-409C-BE32-E72D297353CC}">
              <c16:uniqueId val="{00000000-8ADE-42A3-870B-56C7CE98AEF0}"/>
            </c:ext>
          </c:extLst>
        </c:ser>
        <c:dLbls>
          <c:showLegendKey val="0"/>
          <c:showVal val="0"/>
          <c:showCatName val="0"/>
          <c:showSerName val="0"/>
          <c:showPercent val="0"/>
          <c:showBubbleSize val="0"/>
        </c:dLbls>
        <c:smooth val="0"/>
        <c:axId val="518401224"/>
        <c:axId val="518399584"/>
      </c:lineChart>
      <c:catAx>
        <c:axId val="518401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399584"/>
        <c:crosses val="autoZero"/>
        <c:auto val="1"/>
        <c:lblAlgn val="ctr"/>
        <c:lblOffset val="100"/>
        <c:noMultiLvlLbl val="0"/>
      </c:catAx>
      <c:valAx>
        <c:axId val="51839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401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statsof31feats!$F$2:$F$32</c:f>
              <c:numCache>
                <c:formatCode>General</c:formatCode>
                <c:ptCount val="31"/>
                <c:pt idx="0">
                  <c:v>0.75</c:v>
                </c:pt>
                <c:pt idx="1">
                  <c:v>0.75</c:v>
                </c:pt>
                <c:pt idx="2">
                  <c:v>0.74553571428571397</c:v>
                </c:pt>
                <c:pt idx="3">
                  <c:v>0.74553571428571397</c:v>
                </c:pt>
                <c:pt idx="4">
                  <c:v>0.74553571428571397</c:v>
                </c:pt>
                <c:pt idx="5">
                  <c:v>0.73660714285714202</c:v>
                </c:pt>
                <c:pt idx="6">
                  <c:v>0.73660714285714202</c:v>
                </c:pt>
                <c:pt idx="7">
                  <c:v>0.73214285714285698</c:v>
                </c:pt>
                <c:pt idx="8">
                  <c:v>0.72767857142857095</c:v>
                </c:pt>
                <c:pt idx="9">
                  <c:v>0.72321428571428503</c:v>
                </c:pt>
                <c:pt idx="10">
                  <c:v>0.73214285714285698</c:v>
                </c:pt>
                <c:pt idx="11">
                  <c:v>0.71875</c:v>
                </c:pt>
                <c:pt idx="12">
                  <c:v>0.72321428571428503</c:v>
                </c:pt>
                <c:pt idx="13">
                  <c:v>0.72321428571428503</c:v>
                </c:pt>
                <c:pt idx="14">
                  <c:v>0.71875</c:v>
                </c:pt>
                <c:pt idx="15">
                  <c:v>0.72321428571428503</c:v>
                </c:pt>
                <c:pt idx="16">
                  <c:v>0.71428571428571397</c:v>
                </c:pt>
                <c:pt idx="17">
                  <c:v>0.72321428571428503</c:v>
                </c:pt>
                <c:pt idx="18">
                  <c:v>0.72321428571428503</c:v>
                </c:pt>
                <c:pt idx="19">
                  <c:v>0.72321428571428503</c:v>
                </c:pt>
                <c:pt idx="20">
                  <c:v>0.72321428571428503</c:v>
                </c:pt>
                <c:pt idx="21">
                  <c:v>0.72321428571428503</c:v>
                </c:pt>
                <c:pt idx="22">
                  <c:v>0.72321428571428503</c:v>
                </c:pt>
                <c:pt idx="23">
                  <c:v>0.71875</c:v>
                </c:pt>
                <c:pt idx="24">
                  <c:v>0.72321428571428503</c:v>
                </c:pt>
                <c:pt idx="25">
                  <c:v>0.72321428571428503</c:v>
                </c:pt>
                <c:pt idx="26">
                  <c:v>0.72321428571428503</c:v>
                </c:pt>
                <c:pt idx="27">
                  <c:v>0.72321428571428503</c:v>
                </c:pt>
                <c:pt idx="28">
                  <c:v>0.72321428571428503</c:v>
                </c:pt>
                <c:pt idx="29">
                  <c:v>0.72321428571428503</c:v>
                </c:pt>
                <c:pt idx="30">
                  <c:v>0.72321428571428503</c:v>
                </c:pt>
              </c:numCache>
            </c:numRef>
          </c:val>
          <c:smooth val="0"/>
          <c:extLst>
            <c:ext xmlns:c16="http://schemas.microsoft.com/office/drawing/2014/chart" uri="{C3380CC4-5D6E-409C-BE32-E72D297353CC}">
              <c16:uniqueId val="{00000000-A359-489B-BA4A-D59DF914B462}"/>
            </c:ext>
          </c:extLst>
        </c:ser>
        <c:dLbls>
          <c:showLegendKey val="0"/>
          <c:showVal val="0"/>
          <c:showCatName val="0"/>
          <c:showSerName val="0"/>
          <c:showPercent val="0"/>
          <c:showBubbleSize val="0"/>
        </c:dLbls>
        <c:smooth val="0"/>
        <c:axId val="519819688"/>
        <c:axId val="519816736"/>
      </c:lineChart>
      <c:catAx>
        <c:axId val="519819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816736"/>
        <c:crosses val="autoZero"/>
        <c:auto val="1"/>
        <c:lblAlgn val="ctr"/>
        <c:lblOffset val="100"/>
        <c:noMultiLvlLbl val="0"/>
      </c:catAx>
      <c:valAx>
        <c:axId val="519816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819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CIMP+ Coverage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statsof31feats!$A$2:$A$32</c:f>
              <c:strCache>
                <c:ptCount val="31"/>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RAD50_GRCh37_5:131931452-131931460_In_Frame_Del_DEL_AAAAAAAAA_-_-</c:v>
                </c:pt>
                <c:pt idx="10">
                  <c:v>ATR_GRCh37_3:142274740-142274749_Frame_Shift_Del_DEL_TTTTTTTTTT_-_-</c:v>
                </c:pt>
                <c:pt idx="11">
                  <c:v>HMMR_GRCh37_5:162917426-162917434_In_Frame_Del_DEL_AAAAAAAAA_-_-</c:v>
                </c:pt>
                <c:pt idx="12">
                  <c:v>PIK3CA_GRCh37_3:178952085-178952085_Missense_Mutation_SNP_A_G_G</c:v>
                </c:pt>
                <c:pt idx="13">
                  <c:v>MSH6_GRCh37_2:48030640-48030647_Frame_Shift_Del_DEL_CCCCCCCC_-_-</c:v>
                </c:pt>
                <c:pt idx="14">
                  <c:v>WISP3_GRCh37_6:112389434-112389442_In_Frame_Del_DEL_AAAAAAAAA_-_-</c:v>
                </c:pt>
                <c:pt idx="15">
                  <c:v>ICA1_GRCh37_7:8198251-8198251_Frame_Shift_Del_DEL_T_-_-</c:v>
                </c:pt>
                <c:pt idx="16">
                  <c:v>FBXW7_GRCh37_4:153249384-153249384_Missense_Mutation_SNP_C_T_T</c:v>
                </c:pt>
                <c:pt idx="17">
                  <c:v>SAT1_GRCh37_X:23802147-23802147_Intron_DEL_A_-_-</c:v>
                </c:pt>
                <c:pt idx="18">
                  <c:v>CTNND2_GRCh37_5:11117571-11117571_Silent_SNP_G_A_A</c:v>
                </c:pt>
                <c:pt idx="19">
                  <c:v>TP53_GRCh37_17:7577120-7577120_Missense_Mutation_SNP_C_T_T</c:v>
                </c:pt>
                <c:pt idx="20">
                  <c:v>MYO3A_GRCh37_10:26446395-26446395_Nonsense_Mutation_SNP_C_T_T</c:v>
                </c:pt>
                <c:pt idx="21">
                  <c:v>PTEN_GRCh37_10:89692905-89692905_Missense_Mutation_SNP_G_A_A</c:v>
                </c:pt>
                <c:pt idx="22">
                  <c:v>ZNF491_GRCh37_19:11917796-11917796_Missense_Mutation_SNP_G_A_A</c:v>
                </c:pt>
                <c:pt idx="23">
                  <c:v>EMR3_GRCh37_19:14772866-14772866_Silent_SNP_G_A_A</c:v>
                </c:pt>
                <c:pt idx="24">
                  <c:v>KIF14_GRCh37_1:200573037-200573037_Missense_Mutation_SNP_C_T_T</c:v>
                </c:pt>
                <c:pt idx="25">
                  <c:v>SGSM1_GRCh37_22:25315953-25315953_Missense_Mutation_SNP_C_A_A</c:v>
                </c:pt>
                <c:pt idx="26">
                  <c:v>USP34_GRCh37_2:61546367-61546367_Nonsense_Mutation_SNP_G_A_A</c:v>
                </c:pt>
                <c:pt idx="27">
                  <c:v>LPHN3_GRCh37_4:62910205-62910205_Missense_Mutation_SNP_G_A_A</c:v>
                </c:pt>
                <c:pt idx="28">
                  <c:v>CDYL_GRCh37_6:4943786-4943786_Silent_SNP_C_T_T</c:v>
                </c:pt>
                <c:pt idx="29">
                  <c:v>KIF20B_GRCh37_10:91497569-91497569_Missense_Mutation_SNP_G_A_A</c:v>
                </c:pt>
                <c:pt idx="30">
                  <c:v>KIF18A_GRCh37_11:28119446-28119446_Missense_Mutation_SNP_G_A_A</c:v>
                </c:pt>
              </c:strCache>
            </c:strRef>
          </c:cat>
          <c:val>
            <c:numRef>
              <c:f>statsof31feats!$G$2:$G$32</c:f>
              <c:numCache>
                <c:formatCode>General</c:formatCode>
                <c:ptCount val="31"/>
                <c:pt idx="0">
                  <c:v>15.384615384615385</c:v>
                </c:pt>
                <c:pt idx="1">
                  <c:v>15.384615384615385</c:v>
                </c:pt>
                <c:pt idx="2">
                  <c:v>15.384615384615385</c:v>
                </c:pt>
                <c:pt idx="3">
                  <c:v>13.846153846153847</c:v>
                </c:pt>
                <c:pt idx="4">
                  <c:v>12.307692307692308</c:v>
                </c:pt>
                <c:pt idx="5">
                  <c:v>10.76923076923077</c:v>
                </c:pt>
                <c:pt idx="6">
                  <c:v>9.2307692307692317</c:v>
                </c:pt>
                <c:pt idx="7">
                  <c:v>9.2307692307692317</c:v>
                </c:pt>
                <c:pt idx="8">
                  <c:v>9.2307692307692317</c:v>
                </c:pt>
                <c:pt idx="9">
                  <c:v>7.6923076923076925</c:v>
                </c:pt>
                <c:pt idx="10">
                  <c:v>7.6923076923076925</c:v>
                </c:pt>
                <c:pt idx="11">
                  <c:v>6.1538461538461542</c:v>
                </c:pt>
                <c:pt idx="12">
                  <c:v>6.1538461538461542</c:v>
                </c:pt>
                <c:pt idx="13">
                  <c:v>4.6153846153846159</c:v>
                </c:pt>
                <c:pt idx="14">
                  <c:v>4.6153846153846159</c:v>
                </c:pt>
                <c:pt idx="15">
                  <c:v>4.6153846153846159</c:v>
                </c:pt>
                <c:pt idx="16">
                  <c:v>4.6153846153846159</c:v>
                </c:pt>
                <c:pt idx="17">
                  <c:v>4.6153846153846159</c:v>
                </c:pt>
                <c:pt idx="18">
                  <c:v>4.6153846153846159</c:v>
                </c:pt>
                <c:pt idx="19">
                  <c:v>4.6153846153846159</c:v>
                </c:pt>
                <c:pt idx="20">
                  <c:v>4.6153846153846159</c:v>
                </c:pt>
                <c:pt idx="21">
                  <c:v>4.6153846153846159</c:v>
                </c:pt>
                <c:pt idx="22">
                  <c:v>4.6153846153846159</c:v>
                </c:pt>
                <c:pt idx="23">
                  <c:v>4.6153846153846159</c:v>
                </c:pt>
                <c:pt idx="24">
                  <c:v>4.6153846153846159</c:v>
                </c:pt>
                <c:pt idx="25">
                  <c:v>4.6153846153846159</c:v>
                </c:pt>
                <c:pt idx="26">
                  <c:v>4.6153846153846159</c:v>
                </c:pt>
                <c:pt idx="27">
                  <c:v>4.6153846153846159</c:v>
                </c:pt>
                <c:pt idx="28">
                  <c:v>4.6153846153846159</c:v>
                </c:pt>
                <c:pt idx="29">
                  <c:v>4.6153846153846159</c:v>
                </c:pt>
                <c:pt idx="30">
                  <c:v>4.6153846153846159</c:v>
                </c:pt>
              </c:numCache>
            </c:numRef>
          </c:val>
          <c:smooth val="0"/>
          <c:extLst>
            <c:ext xmlns:c16="http://schemas.microsoft.com/office/drawing/2014/chart" uri="{C3380CC4-5D6E-409C-BE32-E72D297353CC}">
              <c16:uniqueId val="{00000000-B6E7-466C-81E4-4BD4044A3EE6}"/>
            </c:ext>
          </c:extLst>
        </c:ser>
        <c:dLbls>
          <c:showLegendKey val="0"/>
          <c:showVal val="0"/>
          <c:showCatName val="0"/>
          <c:showSerName val="0"/>
          <c:showPercent val="0"/>
          <c:showBubbleSize val="0"/>
        </c:dLbls>
        <c:smooth val="0"/>
        <c:axId val="518451576"/>
        <c:axId val="518451904"/>
      </c:lineChart>
      <c:catAx>
        <c:axId val="518451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451904"/>
        <c:crosses val="autoZero"/>
        <c:auto val="1"/>
        <c:lblAlgn val="ctr"/>
        <c:lblOffset val="100"/>
        <c:noMultiLvlLbl val="0"/>
      </c:catAx>
      <c:valAx>
        <c:axId val="518451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Coverage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8451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 Positives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statsof32feats!$B$2:$B$33</c:f>
              <c:numCache>
                <c:formatCode>General</c:formatCode>
                <c:ptCount val="32"/>
                <c:pt idx="0">
                  <c:v>10</c:v>
                </c:pt>
                <c:pt idx="1">
                  <c:v>10</c:v>
                </c:pt>
                <c:pt idx="2">
                  <c:v>10</c:v>
                </c:pt>
                <c:pt idx="3">
                  <c:v>9</c:v>
                </c:pt>
                <c:pt idx="4">
                  <c:v>8</c:v>
                </c:pt>
                <c:pt idx="5">
                  <c:v>7</c:v>
                </c:pt>
                <c:pt idx="6">
                  <c:v>6</c:v>
                </c:pt>
                <c:pt idx="7">
                  <c:v>6</c:v>
                </c:pt>
                <c:pt idx="8">
                  <c:v>6</c:v>
                </c:pt>
                <c:pt idx="9">
                  <c:v>5</c:v>
                </c:pt>
                <c:pt idx="10">
                  <c:v>5</c:v>
                </c:pt>
                <c:pt idx="11">
                  <c:v>5</c:v>
                </c:pt>
                <c:pt idx="12">
                  <c:v>4</c:v>
                </c:pt>
                <c:pt idx="13">
                  <c:v>4</c:v>
                </c:pt>
                <c:pt idx="14">
                  <c:v>3</c:v>
                </c:pt>
                <c:pt idx="15">
                  <c:v>3</c:v>
                </c:pt>
                <c:pt idx="16">
                  <c:v>3</c:v>
                </c:pt>
                <c:pt idx="17">
                  <c:v>3</c:v>
                </c:pt>
                <c:pt idx="18">
                  <c:v>3</c:v>
                </c:pt>
                <c:pt idx="19">
                  <c:v>3</c:v>
                </c:pt>
                <c:pt idx="20">
                  <c:v>3</c:v>
                </c:pt>
                <c:pt idx="21">
                  <c:v>3</c:v>
                </c:pt>
                <c:pt idx="22">
                  <c:v>3</c:v>
                </c:pt>
                <c:pt idx="23">
                  <c:v>3</c:v>
                </c:pt>
                <c:pt idx="24">
                  <c:v>3</c:v>
                </c:pt>
                <c:pt idx="25">
                  <c:v>3</c:v>
                </c:pt>
                <c:pt idx="26">
                  <c:v>3</c:v>
                </c:pt>
                <c:pt idx="27">
                  <c:v>3</c:v>
                </c:pt>
                <c:pt idx="28">
                  <c:v>3</c:v>
                </c:pt>
                <c:pt idx="29">
                  <c:v>3</c:v>
                </c:pt>
                <c:pt idx="30">
                  <c:v>3</c:v>
                </c:pt>
                <c:pt idx="31">
                  <c:v>3</c:v>
                </c:pt>
              </c:numCache>
            </c:numRef>
          </c:val>
          <c:smooth val="0"/>
          <c:extLst>
            <c:ext xmlns:c16="http://schemas.microsoft.com/office/drawing/2014/chart" uri="{C3380CC4-5D6E-409C-BE32-E72D297353CC}">
              <c16:uniqueId val="{00000000-7B05-4184-AA10-C514207264DA}"/>
            </c:ext>
          </c:extLst>
        </c:ser>
        <c:dLbls>
          <c:showLegendKey val="0"/>
          <c:showVal val="0"/>
          <c:showCatName val="0"/>
          <c:showSerName val="0"/>
          <c:showPercent val="0"/>
          <c:showBubbleSize val="0"/>
        </c:dLbls>
        <c:smooth val="0"/>
        <c:axId val="477187128"/>
        <c:axId val="477184504"/>
      </c:lineChart>
      <c:catAx>
        <c:axId val="477187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184504"/>
        <c:crosses val="autoZero"/>
        <c:auto val="1"/>
        <c:lblAlgn val="ctr"/>
        <c:lblOffset val="100"/>
        <c:noMultiLvlLbl val="0"/>
      </c:catAx>
      <c:valAx>
        <c:axId val="47718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187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Positives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statsof32feats!$C$2:$C$33</c:f>
              <c:numCache>
                <c:formatCode>General</c:formatCode>
                <c:ptCount val="32"/>
                <c:pt idx="0">
                  <c:v>1</c:v>
                </c:pt>
                <c:pt idx="1">
                  <c:v>1</c:v>
                </c:pt>
                <c:pt idx="2">
                  <c:v>2</c:v>
                </c:pt>
                <c:pt idx="3">
                  <c:v>1</c:v>
                </c:pt>
                <c:pt idx="4">
                  <c:v>0</c:v>
                </c:pt>
                <c:pt idx="5">
                  <c:v>1</c:v>
                </c:pt>
                <c:pt idx="6">
                  <c:v>0</c:v>
                </c:pt>
                <c:pt idx="7">
                  <c:v>1</c:v>
                </c:pt>
                <c:pt idx="8">
                  <c:v>2</c:v>
                </c:pt>
                <c:pt idx="9">
                  <c:v>3</c:v>
                </c:pt>
                <c:pt idx="10">
                  <c:v>2</c:v>
                </c:pt>
                <c:pt idx="11">
                  <c:v>0</c:v>
                </c:pt>
                <c:pt idx="12">
                  <c:v>2</c:v>
                </c:pt>
                <c:pt idx="13">
                  <c:v>1</c:v>
                </c:pt>
                <c:pt idx="14">
                  <c:v>0</c:v>
                </c:pt>
                <c:pt idx="15">
                  <c:v>1</c:v>
                </c:pt>
                <c:pt idx="16">
                  <c:v>0</c:v>
                </c:pt>
                <c:pt idx="17">
                  <c:v>2</c:v>
                </c:pt>
                <c:pt idx="18">
                  <c:v>0</c:v>
                </c:pt>
                <c:pt idx="19">
                  <c:v>0</c:v>
                </c:pt>
                <c:pt idx="20">
                  <c:v>0</c:v>
                </c:pt>
                <c:pt idx="21">
                  <c:v>0</c:v>
                </c:pt>
                <c:pt idx="22">
                  <c:v>0</c:v>
                </c:pt>
                <c:pt idx="23">
                  <c:v>0</c:v>
                </c:pt>
                <c:pt idx="24">
                  <c:v>1</c:v>
                </c:pt>
                <c:pt idx="25">
                  <c:v>0</c:v>
                </c:pt>
                <c:pt idx="26">
                  <c:v>0</c:v>
                </c:pt>
                <c:pt idx="27">
                  <c:v>0</c:v>
                </c:pt>
                <c:pt idx="28">
                  <c:v>0</c:v>
                </c:pt>
                <c:pt idx="29">
                  <c:v>0</c:v>
                </c:pt>
                <c:pt idx="30">
                  <c:v>0</c:v>
                </c:pt>
                <c:pt idx="31">
                  <c:v>0</c:v>
                </c:pt>
              </c:numCache>
            </c:numRef>
          </c:val>
          <c:smooth val="0"/>
          <c:extLst>
            <c:ext xmlns:c16="http://schemas.microsoft.com/office/drawing/2014/chart" uri="{C3380CC4-5D6E-409C-BE32-E72D297353CC}">
              <c16:uniqueId val="{00000000-FFF3-46FE-8394-9F2D66FF88C3}"/>
            </c:ext>
          </c:extLst>
        </c:ser>
        <c:dLbls>
          <c:showLegendKey val="0"/>
          <c:showVal val="0"/>
          <c:showCatName val="0"/>
          <c:showSerName val="0"/>
          <c:showPercent val="0"/>
          <c:showBubbleSize val="0"/>
        </c:dLbls>
        <c:smooth val="0"/>
        <c:axId val="480235456"/>
        <c:axId val="480236112"/>
      </c:lineChart>
      <c:catAx>
        <c:axId val="480235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236112"/>
        <c:crosses val="autoZero"/>
        <c:auto val="1"/>
        <c:lblAlgn val="ctr"/>
        <c:lblOffset val="100"/>
        <c:noMultiLvlLbl val="0"/>
      </c:catAx>
      <c:valAx>
        <c:axId val="480236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2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 Positives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'statsof18feats (3)'!$A$2:$A$19</c:f>
              <c:strCache>
                <c:ptCount val="18"/>
                <c:pt idx="0">
                  <c:v>GRB14_GRCh37_2:165365288-165365296_In_Frame_Del_DEL_TTTTTTTTT_-_-</c:v>
                </c:pt>
                <c:pt idx="1">
                  <c:v>PRDM2_GRCh37_1:14108749-14108757_In_Frame_Del_DEL_AAAAAAAAA_-_-</c:v>
                </c:pt>
                <c:pt idx="2">
                  <c:v>ATR_GRCh37_3:142274740-142274749_Frame_Shift_Del_DEL_TTTTTTTTTT_-_-</c:v>
                </c:pt>
                <c:pt idx="3">
                  <c:v>MSH6_GRCh37_2:48030640-48030647_Frame_Shift_Del_DEL_CCCCCCCC_-_-</c:v>
                </c:pt>
                <c:pt idx="4">
                  <c:v>ICA1_GRCh37_7:8198251-8198251_Frame_Shift_Del_DEL_T_-_-</c:v>
                </c:pt>
                <c:pt idx="5">
                  <c:v>SAT1_GRCh37_X:23802147-23802147_Intron_DEL_A_-_-</c:v>
                </c:pt>
                <c:pt idx="6">
                  <c:v>CTNND2_GRCh37_5:11117571-11117571_Silent_SNP_G_A_A</c:v>
                </c:pt>
                <c:pt idx="7">
                  <c:v>TP53_GRCh37_17:7577120-7577120_Missense_Mutation_SNP_C_T_T</c:v>
                </c:pt>
                <c:pt idx="8">
                  <c:v>MYO3A_GRCh37_10:26446395-26446395_Nonsense_Mutation_SNP_C_T_T</c:v>
                </c:pt>
                <c:pt idx="9">
                  <c:v>PTEN_GRCh37_10:89692905-89692905_Missense_Mutation_SNP_G_A_A</c:v>
                </c:pt>
                <c:pt idx="10">
                  <c:v>ZNF491_GRCh37_19:11917796-11917796_Missense_Mutation_SNP_G_A_A</c:v>
                </c:pt>
                <c:pt idx="11">
                  <c:v>KIF14_GRCh37_1:200573037-200573037_Missense_Mutation_SNP_C_T_T</c:v>
                </c:pt>
                <c:pt idx="12">
                  <c:v>SGSM1_GRCh37_22:25315953-25315953_Missense_Mutation_SNP_C_A_A</c:v>
                </c:pt>
                <c:pt idx="13">
                  <c:v>USP34_GRCh37_2:61546367-61546367_Nonsense_Mutation_SNP_G_A_A</c:v>
                </c:pt>
                <c:pt idx="14">
                  <c:v>LPHN3_GRCh37_4:62910205-62910205_Missense_Mutation_SNP_G_A_A</c:v>
                </c:pt>
                <c:pt idx="15">
                  <c:v>CDYL_GRCh37_6:4943786-4943786_Silent_SNP_C_T_T</c:v>
                </c:pt>
                <c:pt idx="16">
                  <c:v>KIF20B_GRCh37_10:91497569-91497569_Missense_Mutation_SNP_G_A_A</c:v>
                </c:pt>
                <c:pt idx="17">
                  <c:v>KIF18A_GRCh37_11:28119446-28119446_Missense_Mutation_SNP_G_A_A</c:v>
                </c:pt>
              </c:strCache>
            </c:strRef>
          </c:cat>
          <c:val>
            <c:numRef>
              <c:f>'statsof18feats (3)'!$B$2:$B$19</c:f>
              <c:numCache>
                <c:formatCode>General</c:formatCode>
                <c:ptCount val="18"/>
                <c:pt idx="0">
                  <c:v>8</c:v>
                </c:pt>
                <c:pt idx="1">
                  <c:v>6</c:v>
                </c:pt>
                <c:pt idx="2">
                  <c:v>5</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numCache>
            </c:numRef>
          </c:val>
          <c:smooth val="0"/>
          <c:extLst>
            <c:ext xmlns:c16="http://schemas.microsoft.com/office/drawing/2014/chart" uri="{C3380CC4-5D6E-409C-BE32-E72D297353CC}">
              <c16:uniqueId val="{00000000-5B5D-438B-B202-A75D557B7819}"/>
            </c:ext>
          </c:extLst>
        </c:ser>
        <c:dLbls>
          <c:showLegendKey val="0"/>
          <c:showVal val="0"/>
          <c:showCatName val="0"/>
          <c:showSerName val="0"/>
          <c:showPercent val="0"/>
          <c:showBubbleSize val="0"/>
        </c:dLbls>
        <c:smooth val="0"/>
        <c:axId val="515439064"/>
        <c:axId val="515440048"/>
      </c:lineChart>
      <c:catAx>
        <c:axId val="515439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440048"/>
        <c:crosses val="autoZero"/>
        <c:auto val="1"/>
        <c:lblAlgn val="ctr"/>
        <c:lblOffset val="100"/>
        <c:noMultiLvlLbl val="0"/>
      </c:catAx>
      <c:valAx>
        <c:axId val="515440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439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 Negatives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statsof32feats!$D$2:$D$33</c:f>
              <c:numCache>
                <c:formatCode>General</c:formatCode>
                <c:ptCount val="32"/>
                <c:pt idx="0">
                  <c:v>158</c:v>
                </c:pt>
                <c:pt idx="1">
                  <c:v>158</c:v>
                </c:pt>
                <c:pt idx="2">
                  <c:v>157</c:v>
                </c:pt>
                <c:pt idx="3">
                  <c:v>158</c:v>
                </c:pt>
                <c:pt idx="4">
                  <c:v>159</c:v>
                </c:pt>
                <c:pt idx="5">
                  <c:v>158</c:v>
                </c:pt>
                <c:pt idx="6">
                  <c:v>159</c:v>
                </c:pt>
                <c:pt idx="7">
                  <c:v>158</c:v>
                </c:pt>
                <c:pt idx="8">
                  <c:v>157</c:v>
                </c:pt>
                <c:pt idx="9">
                  <c:v>156</c:v>
                </c:pt>
                <c:pt idx="10">
                  <c:v>157</c:v>
                </c:pt>
                <c:pt idx="11">
                  <c:v>159</c:v>
                </c:pt>
                <c:pt idx="12">
                  <c:v>157</c:v>
                </c:pt>
                <c:pt idx="13">
                  <c:v>158</c:v>
                </c:pt>
                <c:pt idx="14">
                  <c:v>159</c:v>
                </c:pt>
                <c:pt idx="15">
                  <c:v>158</c:v>
                </c:pt>
                <c:pt idx="16">
                  <c:v>159</c:v>
                </c:pt>
                <c:pt idx="17">
                  <c:v>157</c:v>
                </c:pt>
                <c:pt idx="18">
                  <c:v>159</c:v>
                </c:pt>
                <c:pt idx="19">
                  <c:v>159</c:v>
                </c:pt>
                <c:pt idx="20">
                  <c:v>159</c:v>
                </c:pt>
                <c:pt idx="21">
                  <c:v>159</c:v>
                </c:pt>
                <c:pt idx="22">
                  <c:v>159</c:v>
                </c:pt>
                <c:pt idx="23">
                  <c:v>159</c:v>
                </c:pt>
                <c:pt idx="24">
                  <c:v>158</c:v>
                </c:pt>
                <c:pt idx="25">
                  <c:v>159</c:v>
                </c:pt>
                <c:pt idx="26">
                  <c:v>159</c:v>
                </c:pt>
                <c:pt idx="27">
                  <c:v>159</c:v>
                </c:pt>
                <c:pt idx="28">
                  <c:v>159</c:v>
                </c:pt>
                <c:pt idx="29">
                  <c:v>159</c:v>
                </c:pt>
                <c:pt idx="30">
                  <c:v>159</c:v>
                </c:pt>
                <c:pt idx="31">
                  <c:v>159</c:v>
                </c:pt>
              </c:numCache>
            </c:numRef>
          </c:val>
          <c:smooth val="0"/>
          <c:extLst>
            <c:ext xmlns:c16="http://schemas.microsoft.com/office/drawing/2014/chart" uri="{C3380CC4-5D6E-409C-BE32-E72D297353CC}">
              <c16:uniqueId val="{00000000-6C6F-4DD4-89EC-A19471AF363B}"/>
            </c:ext>
          </c:extLst>
        </c:ser>
        <c:dLbls>
          <c:showLegendKey val="0"/>
          <c:showVal val="0"/>
          <c:showCatName val="0"/>
          <c:showSerName val="0"/>
          <c:showPercent val="0"/>
          <c:showBubbleSize val="0"/>
        </c:dLbls>
        <c:smooth val="0"/>
        <c:axId val="535240784"/>
        <c:axId val="535237504"/>
      </c:lineChart>
      <c:catAx>
        <c:axId val="535240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237504"/>
        <c:crosses val="autoZero"/>
        <c:auto val="1"/>
        <c:lblAlgn val="ctr"/>
        <c:lblOffset val="100"/>
        <c:noMultiLvlLbl val="0"/>
      </c:catAx>
      <c:valAx>
        <c:axId val="535237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240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Negatives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statsof32feats!$E$2:$E$33</c:f>
              <c:numCache>
                <c:formatCode>General</c:formatCode>
                <c:ptCount val="32"/>
                <c:pt idx="0">
                  <c:v>55</c:v>
                </c:pt>
                <c:pt idx="1">
                  <c:v>55</c:v>
                </c:pt>
                <c:pt idx="2">
                  <c:v>55</c:v>
                </c:pt>
                <c:pt idx="3">
                  <c:v>56</c:v>
                </c:pt>
                <c:pt idx="4">
                  <c:v>57</c:v>
                </c:pt>
                <c:pt idx="5">
                  <c:v>58</c:v>
                </c:pt>
                <c:pt idx="6">
                  <c:v>59</c:v>
                </c:pt>
                <c:pt idx="7">
                  <c:v>59</c:v>
                </c:pt>
                <c:pt idx="8">
                  <c:v>59</c:v>
                </c:pt>
                <c:pt idx="9">
                  <c:v>60</c:v>
                </c:pt>
                <c:pt idx="10">
                  <c:v>60</c:v>
                </c:pt>
                <c:pt idx="11">
                  <c:v>60</c:v>
                </c:pt>
                <c:pt idx="12">
                  <c:v>61</c:v>
                </c:pt>
                <c:pt idx="13">
                  <c:v>61</c:v>
                </c:pt>
                <c:pt idx="14">
                  <c:v>62</c:v>
                </c:pt>
                <c:pt idx="15">
                  <c:v>62</c:v>
                </c:pt>
                <c:pt idx="16">
                  <c:v>62</c:v>
                </c:pt>
                <c:pt idx="17">
                  <c:v>62</c:v>
                </c:pt>
                <c:pt idx="18">
                  <c:v>62</c:v>
                </c:pt>
                <c:pt idx="19">
                  <c:v>62</c:v>
                </c:pt>
                <c:pt idx="20">
                  <c:v>62</c:v>
                </c:pt>
                <c:pt idx="21">
                  <c:v>62</c:v>
                </c:pt>
                <c:pt idx="22">
                  <c:v>62</c:v>
                </c:pt>
                <c:pt idx="23">
                  <c:v>62</c:v>
                </c:pt>
                <c:pt idx="24">
                  <c:v>62</c:v>
                </c:pt>
                <c:pt idx="25">
                  <c:v>62</c:v>
                </c:pt>
                <c:pt idx="26">
                  <c:v>62</c:v>
                </c:pt>
                <c:pt idx="27">
                  <c:v>62</c:v>
                </c:pt>
                <c:pt idx="28">
                  <c:v>62</c:v>
                </c:pt>
                <c:pt idx="29">
                  <c:v>62</c:v>
                </c:pt>
                <c:pt idx="30">
                  <c:v>62</c:v>
                </c:pt>
                <c:pt idx="31">
                  <c:v>62</c:v>
                </c:pt>
              </c:numCache>
            </c:numRef>
          </c:val>
          <c:smooth val="0"/>
          <c:extLst>
            <c:ext xmlns:c16="http://schemas.microsoft.com/office/drawing/2014/chart" uri="{C3380CC4-5D6E-409C-BE32-E72D297353CC}">
              <c16:uniqueId val="{00000000-39EF-41CC-8D5E-35C555B7D6A0}"/>
            </c:ext>
          </c:extLst>
        </c:ser>
        <c:dLbls>
          <c:showLegendKey val="0"/>
          <c:showVal val="0"/>
          <c:showCatName val="0"/>
          <c:showSerName val="0"/>
          <c:showPercent val="0"/>
          <c:showBubbleSize val="0"/>
        </c:dLbls>
        <c:smooth val="0"/>
        <c:axId val="535240456"/>
        <c:axId val="535235864"/>
      </c:lineChart>
      <c:catAx>
        <c:axId val="535240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235864"/>
        <c:crosses val="autoZero"/>
        <c:auto val="1"/>
        <c:lblAlgn val="ctr"/>
        <c:lblOffset val="100"/>
        <c:noMultiLvlLbl val="0"/>
      </c:catAx>
      <c:valAx>
        <c:axId val="535235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240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statsof32feats!$F$2:$F$33</c:f>
              <c:numCache>
                <c:formatCode>General</c:formatCode>
                <c:ptCount val="32"/>
                <c:pt idx="0">
                  <c:v>0.75</c:v>
                </c:pt>
                <c:pt idx="1">
                  <c:v>0.75</c:v>
                </c:pt>
                <c:pt idx="2">
                  <c:v>0.74553571428571397</c:v>
                </c:pt>
                <c:pt idx="3">
                  <c:v>0.74553571428571397</c:v>
                </c:pt>
                <c:pt idx="4">
                  <c:v>0.74553571428571397</c:v>
                </c:pt>
                <c:pt idx="5">
                  <c:v>0.73660714285714202</c:v>
                </c:pt>
                <c:pt idx="6">
                  <c:v>0.73660714285714202</c:v>
                </c:pt>
                <c:pt idx="7">
                  <c:v>0.73214285714285698</c:v>
                </c:pt>
                <c:pt idx="8">
                  <c:v>0.72767857142857095</c:v>
                </c:pt>
                <c:pt idx="9">
                  <c:v>0.71875</c:v>
                </c:pt>
                <c:pt idx="10">
                  <c:v>0.72321428571428503</c:v>
                </c:pt>
                <c:pt idx="11">
                  <c:v>0.73214285714285698</c:v>
                </c:pt>
                <c:pt idx="12">
                  <c:v>0.71875</c:v>
                </c:pt>
                <c:pt idx="13">
                  <c:v>0.72321428571428503</c:v>
                </c:pt>
                <c:pt idx="14">
                  <c:v>0.72321428571428503</c:v>
                </c:pt>
                <c:pt idx="15">
                  <c:v>0.71875</c:v>
                </c:pt>
                <c:pt idx="16">
                  <c:v>0.72321428571428503</c:v>
                </c:pt>
                <c:pt idx="17">
                  <c:v>0.71428571428571397</c:v>
                </c:pt>
                <c:pt idx="18">
                  <c:v>0.72321428571428503</c:v>
                </c:pt>
                <c:pt idx="19">
                  <c:v>0.72321428571428503</c:v>
                </c:pt>
                <c:pt idx="20">
                  <c:v>0.72321428571428503</c:v>
                </c:pt>
                <c:pt idx="21">
                  <c:v>0.72321428571428503</c:v>
                </c:pt>
                <c:pt idx="22">
                  <c:v>0.72321428571428503</c:v>
                </c:pt>
                <c:pt idx="23">
                  <c:v>0.72321428571428503</c:v>
                </c:pt>
                <c:pt idx="24">
                  <c:v>0.71875</c:v>
                </c:pt>
                <c:pt idx="25">
                  <c:v>0.72321428571428503</c:v>
                </c:pt>
                <c:pt idx="26">
                  <c:v>0.72321428571428503</c:v>
                </c:pt>
                <c:pt idx="27">
                  <c:v>0.72321428571428503</c:v>
                </c:pt>
                <c:pt idx="28">
                  <c:v>0.72321428571428503</c:v>
                </c:pt>
                <c:pt idx="29">
                  <c:v>0.72321428571428503</c:v>
                </c:pt>
                <c:pt idx="30">
                  <c:v>0.72321428571428503</c:v>
                </c:pt>
                <c:pt idx="31">
                  <c:v>0.72321428571428503</c:v>
                </c:pt>
              </c:numCache>
            </c:numRef>
          </c:val>
          <c:smooth val="0"/>
          <c:extLst>
            <c:ext xmlns:c16="http://schemas.microsoft.com/office/drawing/2014/chart" uri="{C3380CC4-5D6E-409C-BE32-E72D297353CC}">
              <c16:uniqueId val="{00000000-F07C-4D15-94E6-B6F70520D01B}"/>
            </c:ext>
          </c:extLst>
        </c:ser>
        <c:dLbls>
          <c:showLegendKey val="0"/>
          <c:showVal val="0"/>
          <c:showCatName val="0"/>
          <c:showSerName val="0"/>
          <c:showPercent val="0"/>
          <c:showBubbleSize val="0"/>
        </c:dLbls>
        <c:smooth val="0"/>
        <c:axId val="533763808"/>
        <c:axId val="533758888"/>
      </c:lineChart>
      <c:catAx>
        <c:axId val="533763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58888"/>
        <c:crosses val="autoZero"/>
        <c:auto val="1"/>
        <c:lblAlgn val="ctr"/>
        <c:lblOffset val="100"/>
        <c:noMultiLvlLbl val="0"/>
      </c:catAx>
      <c:valAx>
        <c:axId val="53375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63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CIMP+</a:t>
            </a:r>
            <a:r>
              <a:rPr lang="en-US" baseline="0"/>
              <a:t> Coverage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statsof32feats!$A$2:$A$33</c:f>
              <c:strCache>
                <c:ptCount val="32"/>
                <c:pt idx="0">
                  <c:v>SEC63_GRCh37_6:108214755-108214764_Frame_Shift_Del_DEL_TTTTTTTTTT_-_-</c:v>
                </c:pt>
                <c:pt idx="1">
                  <c:v>MSH3_GRCh37_5:79970915-79970922_Frame_Shift_Del_DEL_AAAAAAAA_-_-</c:v>
                </c:pt>
                <c:pt idx="2">
                  <c:v>BRAF_GRCh37_7:140453136-140453136_Missense_Mutation_SNP_A_T_T</c:v>
                </c:pt>
                <c:pt idx="3">
                  <c:v>AIM2_GRCh37_1:159032487-159032496_Frame_Shift_Del_DEL_TTTTTTTTTT_-_-</c:v>
                </c:pt>
                <c:pt idx="4">
                  <c:v>GRB14_GRCh37_2:165365288-165365296_In_Frame_Del_DEL_TTTTTTTTT_-_-</c:v>
                </c:pt>
                <c:pt idx="5">
                  <c:v>BRAF_GRCh37_7:140453136-140453136_Missense_Mutation_SNP_A_A_T</c:v>
                </c:pt>
                <c:pt idx="6">
                  <c:v>PRDM2_GRCh37_1:14108749-14108757_In_Frame_Del_DEL_AAAAAAAAA_-_-</c:v>
                </c:pt>
                <c:pt idx="7">
                  <c:v>CASP5_GRCh37_11:104878041-104878050_Frame_Shift_Del_DEL_TTTTTTTTTT_-_-</c:v>
                </c:pt>
                <c:pt idx="8">
                  <c:v>TCF7L2_GRCh37_10:114925317-114925325_In_Frame_Del_DEL_AAAAAAAAA_-_-</c:v>
                </c:pt>
                <c:pt idx="9">
                  <c:v>MBD4_GRCh37_3:129155548-129155557_Frame_Shift_Del_DEL_TTTTTTTTTT_-_-</c:v>
                </c:pt>
                <c:pt idx="10">
                  <c:v>RAD50_GRCh37_5:131931452-131931460_In_Frame_Del_DEL_AAAAAAAAA_-_-</c:v>
                </c:pt>
                <c:pt idx="11">
                  <c:v>ATR_GRCh37_3:142274740-142274749_Frame_Shift_Del_DEL_TTTTTTTTTT_-_-</c:v>
                </c:pt>
                <c:pt idx="12">
                  <c:v>HMMR_GRCh37_5:162917426-162917434_In_Frame_Del_DEL_AAAAAAAAA_-_-</c:v>
                </c:pt>
                <c:pt idx="13">
                  <c:v>PIK3CA_GRCh37_3:178952085-178952085_Missense_Mutation_SNP_A_G_G</c:v>
                </c:pt>
                <c:pt idx="14">
                  <c:v>MSH6_GRCh37_2:48030640-48030647_Frame_Shift_Del_DEL_CCCCCCCC_-_-</c:v>
                </c:pt>
                <c:pt idx="15">
                  <c:v>WISP3_GRCh37_6:112389434-112389442_In_Frame_Del_DEL_AAAAAAAAA_-_-</c:v>
                </c:pt>
                <c:pt idx="16">
                  <c:v>ICA1_GRCh37_7:8198251-8198251_Frame_Shift_Del_DEL_T_-_-</c:v>
                </c:pt>
                <c:pt idx="17">
                  <c:v>FBXW7_GRCh37_4:153249384-153249384_Missense_Mutation_SNP_C_T_T</c:v>
                </c:pt>
                <c:pt idx="18">
                  <c:v>SAT1_GRCh37_X:23802147-23802147_Intron_DEL_A_-_-</c:v>
                </c:pt>
                <c:pt idx="19">
                  <c:v>CTNND2_GRCh37_5:11117571-11117571_Silent_SNP_G_A_A</c:v>
                </c:pt>
                <c:pt idx="20">
                  <c:v>TP53_GRCh37_17:7577120-7577120_Missense_Mutation_SNP_C_T_T</c:v>
                </c:pt>
                <c:pt idx="21">
                  <c:v>MYO3A_GRCh37_10:26446395-26446395_Nonsense_Mutation_SNP_C_T_T</c:v>
                </c:pt>
                <c:pt idx="22">
                  <c:v>PTEN_GRCh37_10:89692905-89692905_Missense_Mutation_SNP_G_A_A</c:v>
                </c:pt>
                <c:pt idx="23">
                  <c:v>ZNF491_GRCh37_19:11917796-11917796_Missense_Mutation_SNP_G_A_A</c:v>
                </c:pt>
                <c:pt idx="24">
                  <c:v>EMR3_GRCh37_19:14772866-14772866_Silent_SNP_G_A_A</c:v>
                </c:pt>
                <c:pt idx="25">
                  <c:v>KIF14_GRCh37_1:200573037-200573037_Missense_Mutation_SNP_C_T_T</c:v>
                </c:pt>
                <c:pt idx="26">
                  <c:v>SGSM1_GRCh37_22:25315953-25315953_Missense_Mutation_SNP_C_A_A</c:v>
                </c:pt>
                <c:pt idx="27">
                  <c:v>USP34_GRCh37_2:61546367-61546367_Nonsense_Mutation_SNP_G_A_A</c:v>
                </c:pt>
                <c:pt idx="28">
                  <c:v>LPHN3_GRCh37_4:62910205-62910205_Missense_Mutation_SNP_G_A_A</c:v>
                </c:pt>
                <c:pt idx="29">
                  <c:v>CDYL_GRCh37_6:4943786-4943786_Silent_SNP_C_T_T</c:v>
                </c:pt>
                <c:pt idx="30">
                  <c:v>KIF20B_GRCh37_10:91497569-91497569_Missense_Mutation_SNP_G_A_A</c:v>
                </c:pt>
                <c:pt idx="31">
                  <c:v>KIF18A_GRCh37_11:28119446-28119446_Missense_Mutation_SNP_G_A_A</c:v>
                </c:pt>
              </c:strCache>
            </c:strRef>
          </c:cat>
          <c:val>
            <c:numRef>
              <c:f>statsof32feats!$G$2:$G$33</c:f>
              <c:numCache>
                <c:formatCode>General</c:formatCode>
                <c:ptCount val="32"/>
                <c:pt idx="0">
                  <c:v>15.384615384615385</c:v>
                </c:pt>
                <c:pt idx="1">
                  <c:v>15.384615384615385</c:v>
                </c:pt>
                <c:pt idx="2">
                  <c:v>15.384615384615385</c:v>
                </c:pt>
                <c:pt idx="3">
                  <c:v>13.846153846153847</c:v>
                </c:pt>
                <c:pt idx="4">
                  <c:v>12.307692307692308</c:v>
                </c:pt>
                <c:pt idx="5">
                  <c:v>10.76923076923077</c:v>
                </c:pt>
                <c:pt idx="6">
                  <c:v>9.2307692307692317</c:v>
                </c:pt>
                <c:pt idx="7">
                  <c:v>9.2307692307692317</c:v>
                </c:pt>
                <c:pt idx="8">
                  <c:v>9.2307692307692317</c:v>
                </c:pt>
                <c:pt idx="9">
                  <c:v>7.6923076923076925</c:v>
                </c:pt>
                <c:pt idx="10">
                  <c:v>7.6923076923076925</c:v>
                </c:pt>
                <c:pt idx="11">
                  <c:v>7.6923076923076925</c:v>
                </c:pt>
                <c:pt idx="12">
                  <c:v>6.1538461538461542</c:v>
                </c:pt>
                <c:pt idx="13">
                  <c:v>6.1538461538461542</c:v>
                </c:pt>
                <c:pt idx="14">
                  <c:v>4.6153846153846159</c:v>
                </c:pt>
                <c:pt idx="15">
                  <c:v>4.6153846153846159</c:v>
                </c:pt>
                <c:pt idx="16">
                  <c:v>4.6153846153846159</c:v>
                </c:pt>
                <c:pt idx="17">
                  <c:v>4.6153846153846159</c:v>
                </c:pt>
                <c:pt idx="18">
                  <c:v>4.6153846153846159</c:v>
                </c:pt>
                <c:pt idx="19">
                  <c:v>4.6153846153846159</c:v>
                </c:pt>
                <c:pt idx="20">
                  <c:v>4.6153846153846159</c:v>
                </c:pt>
                <c:pt idx="21">
                  <c:v>4.6153846153846159</c:v>
                </c:pt>
                <c:pt idx="22">
                  <c:v>4.6153846153846159</c:v>
                </c:pt>
                <c:pt idx="23">
                  <c:v>4.6153846153846159</c:v>
                </c:pt>
                <c:pt idx="24">
                  <c:v>4.6153846153846159</c:v>
                </c:pt>
                <c:pt idx="25">
                  <c:v>4.6153846153846159</c:v>
                </c:pt>
                <c:pt idx="26">
                  <c:v>4.6153846153846159</c:v>
                </c:pt>
                <c:pt idx="27">
                  <c:v>4.6153846153846159</c:v>
                </c:pt>
                <c:pt idx="28">
                  <c:v>4.6153846153846159</c:v>
                </c:pt>
                <c:pt idx="29">
                  <c:v>4.6153846153846159</c:v>
                </c:pt>
                <c:pt idx="30">
                  <c:v>4.6153846153846159</c:v>
                </c:pt>
                <c:pt idx="31">
                  <c:v>4.6153846153846159</c:v>
                </c:pt>
              </c:numCache>
            </c:numRef>
          </c:val>
          <c:smooth val="0"/>
          <c:extLst>
            <c:ext xmlns:c16="http://schemas.microsoft.com/office/drawing/2014/chart" uri="{C3380CC4-5D6E-409C-BE32-E72D297353CC}">
              <c16:uniqueId val="{00000000-3E50-401E-B099-5907BE53B594}"/>
            </c:ext>
          </c:extLst>
        </c:ser>
        <c:dLbls>
          <c:showLegendKey val="0"/>
          <c:showVal val="0"/>
          <c:showCatName val="0"/>
          <c:showSerName val="0"/>
          <c:showPercent val="0"/>
          <c:showBubbleSize val="0"/>
        </c:dLbls>
        <c:smooth val="0"/>
        <c:axId val="533759872"/>
        <c:axId val="533755936"/>
      </c:lineChart>
      <c:catAx>
        <c:axId val="533759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55936"/>
        <c:crosses val="autoZero"/>
        <c:auto val="1"/>
        <c:lblAlgn val="ctr"/>
        <c:lblOffset val="100"/>
        <c:noMultiLvlLbl val="0"/>
      </c:catAx>
      <c:valAx>
        <c:axId val="533755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r>
                  <a:rPr lang="en-US" baseline="0"/>
                  <a:t> Covered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59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Negative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'statsof18feats (3)'!$A$2:$A$19</c:f>
              <c:strCache>
                <c:ptCount val="18"/>
                <c:pt idx="0">
                  <c:v>GRB14_GRCh37_2:165365288-165365296_In_Frame_Del_DEL_TTTTTTTTT_-_-</c:v>
                </c:pt>
                <c:pt idx="1">
                  <c:v>PRDM2_GRCh37_1:14108749-14108757_In_Frame_Del_DEL_AAAAAAAAA_-_-</c:v>
                </c:pt>
                <c:pt idx="2">
                  <c:v>ATR_GRCh37_3:142274740-142274749_Frame_Shift_Del_DEL_TTTTTTTTTT_-_-</c:v>
                </c:pt>
                <c:pt idx="3">
                  <c:v>MSH6_GRCh37_2:48030640-48030647_Frame_Shift_Del_DEL_CCCCCCCC_-_-</c:v>
                </c:pt>
                <c:pt idx="4">
                  <c:v>ICA1_GRCh37_7:8198251-8198251_Frame_Shift_Del_DEL_T_-_-</c:v>
                </c:pt>
                <c:pt idx="5">
                  <c:v>SAT1_GRCh37_X:23802147-23802147_Intron_DEL_A_-_-</c:v>
                </c:pt>
                <c:pt idx="6">
                  <c:v>CTNND2_GRCh37_5:11117571-11117571_Silent_SNP_G_A_A</c:v>
                </c:pt>
                <c:pt idx="7">
                  <c:v>TP53_GRCh37_17:7577120-7577120_Missense_Mutation_SNP_C_T_T</c:v>
                </c:pt>
                <c:pt idx="8">
                  <c:v>MYO3A_GRCh37_10:26446395-26446395_Nonsense_Mutation_SNP_C_T_T</c:v>
                </c:pt>
                <c:pt idx="9">
                  <c:v>PTEN_GRCh37_10:89692905-89692905_Missense_Mutation_SNP_G_A_A</c:v>
                </c:pt>
                <c:pt idx="10">
                  <c:v>ZNF491_GRCh37_19:11917796-11917796_Missense_Mutation_SNP_G_A_A</c:v>
                </c:pt>
                <c:pt idx="11">
                  <c:v>KIF14_GRCh37_1:200573037-200573037_Missense_Mutation_SNP_C_T_T</c:v>
                </c:pt>
                <c:pt idx="12">
                  <c:v>SGSM1_GRCh37_22:25315953-25315953_Missense_Mutation_SNP_C_A_A</c:v>
                </c:pt>
                <c:pt idx="13">
                  <c:v>USP34_GRCh37_2:61546367-61546367_Nonsense_Mutation_SNP_G_A_A</c:v>
                </c:pt>
                <c:pt idx="14">
                  <c:v>LPHN3_GRCh37_4:62910205-62910205_Missense_Mutation_SNP_G_A_A</c:v>
                </c:pt>
                <c:pt idx="15">
                  <c:v>CDYL_GRCh37_6:4943786-4943786_Silent_SNP_C_T_T</c:v>
                </c:pt>
                <c:pt idx="16">
                  <c:v>KIF20B_GRCh37_10:91497569-91497569_Missense_Mutation_SNP_G_A_A</c:v>
                </c:pt>
                <c:pt idx="17">
                  <c:v>KIF18A_GRCh37_11:28119446-28119446_Missense_Mutation_SNP_G_A_A</c:v>
                </c:pt>
              </c:strCache>
            </c:strRef>
          </c:cat>
          <c:val>
            <c:numRef>
              <c:f>'statsof18feats (3)'!$E$2:$E$19</c:f>
              <c:numCache>
                <c:formatCode>General</c:formatCode>
                <c:ptCount val="18"/>
                <c:pt idx="0">
                  <c:v>57</c:v>
                </c:pt>
                <c:pt idx="1">
                  <c:v>59</c:v>
                </c:pt>
                <c:pt idx="2">
                  <c:v>60</c:v>
                </c:pt>
                <c:pt idx="3">
                  <c:v>62</c:v>
                </c:pt>
                <c:pt idx="4">
                  <c:v>62</c:v>
                </c:pt>
                <c:pt idx="5">
                  <c:v>62</c:v>
                </c:pt>
                <c:pt idx="6">
                  <c:v>62</c:v>
                </c:pt>
                <c:pt idx="7">
                  <c:v>62</c:v>
                </c:pt>
                <c:pt idx="8">
                  <c:v>62</c:v>
                </c:pt>
                <c:pt idx="9">
                  <c:v>62</c:v>
                </c:pt>
                <c:pt idx="10">
                  <c:v>62</c:v>
                </c:pt>
                <c:pt idx="11">
                  <c:v>62</c:v>
                </c:pt>
                <c:pt idx="12">
                  <c:v>62</c:v>
                </c:pt>
                <c:pt idx="13">
                  <c:v>62</c:v>
                </c:pt>
                <c:pt idx="14">
                  <c:v>62</c:v>
                </c:pt>
                <c:pt idx="15">
                  <c:v>62</c:v>
                </c:pt>
                <c:pt idx="16">
                  <c:v>62</c:v>
                </c:pt>
                <c:pt idx="17">
                  <c:v>62</c:v>
                </c:pt>
              </c:numCache>
            </c:numRef>
          </c:val>
          <c:smooth val="0"/>
          <c:extLst>
            <c:ext xmlns:c16="http://schemas.microsoft.com/office/drawing/2014/chart" uri="{C3380CC4-5D6E-409C-BE32-E72D297353CC}">
              <c16:uniqueId val="{00000000-CDF0-4D26-9ABE-1FC4E1AA05D7}"/>
            </c:ext>
          </c:extLst>
        </c:ser>
        <c:dLbls>
          <c:showLegendKey val="0"/>
          <c:showVal val="0"/>
          <c:showCatName val="0"/>
          <c:showSerName val="0"/>
          <c:showPercent val="0"/>
          <c:showBubbleSize val="0"/>
        </c:dLbls>
        <c:smooth val="0"/>
        <c:axId val="523053688"/>
        <c:axId val="523049752"/>
      </c:lineChart>
      <c:catAx>
        <c:axId val="523053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049752"/>
        <c:crosses val="autoZero"/>
        <c:auto val="1"/>
        <c:lblAlgn val="ctr"/>
        <c:lblOffset val="100"/>
        <c:noMultiLvlLbl val="0"/>
      </c:catAx>
      <c:valAx>
        <c:axId val="523049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FN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3053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'statsof18feats (3)'!$A$2:$A$19</c:f>
              <c:strCache>
                <c:ptCount val="18"/>
                <c:pt idx="0">
                  <c:v>GRB14_GRCh37_2:165365288-165365296_In_Frame_Del_DEL_TTTTTTTTT_-_-</c:v>
                </c:pt>
                <c:pt idx="1">
                  <c:v>PRDM2_GRCh37_1:14108749-14108757_In_Frame_Del_DEL_AAAAAAAAA_-_-</c:v>
                </c:pt>
                <c:pt idx="2">
                  <c:v>ATR_GRCh37_3:142274740-142274749_Frame_Shift_Del_DEL_TTTTTTTTTT_-_-</c:v>
                </c:pt>
                <c:pt idx="3">
                  <c:v>MSH6_GRCh37_2:48030640-48030647_Frame_Shift_Del_DEL_CCCCCCCC_-_-</c:v>
                </c:pt>
                <c:pt idx="4">
                  <c:v>ICA1_GRCh37_7:8198251-8198251_Frame_Shift_Del_DEL_T_-_-</c:v>
                </c:pt>
                <c:pt idx="5">
                  <c:v>SAT1_GRCh37_X:23802147-23802147_Intron_DEL_A_-_-</c:v>
                </c:pt>
                <c:pt idx="6">
                  <c:v>CTNND2_GRCh37_5:11117571-11117571_Silent_SNP_G_A_A</c:v>
                </c:pt>
                <c:pt idx="7">
                  <c:v>TP53_GRCh37_17:7577120-7577120_Missense_Mutation_SNP_C_T_T</c:v>
                </c:pt>
                <c:pt idx="8">
                  <c:v>MYO3A_GRCh37_10:26446395-26446395_Nonsense_Mutation_SNP_C_T_T</c:v>
                </c:pt>
                <c:pt idx="9">
                  <c:v>PTEN_GRCh37_10:89692905-89692905_Missense_Mutation_SNP_G_A_A</c:v>
                </c:pt>
                <c:pt idx="10">
                  <c:v>ZNF491_GRCh37_19:11917796-11917796_Missense_Mutation_SNP_G_A_A</c:v>
                </c:pt>
                <c:pt idx="11">
                  <c:v>KIF14_GRCh37_1:200573037-200573037_Missense_Mutation_SNP_C_T_T</c:v>
                </c:pt>
                <c:pt idx="12">
                  <c:v>SGSM1_GRCh37_22:25315953-25315953_Missense_Mutation_SNP_C_A_A</c:v>
                </c:pt>
                <c:pt idx="13">
                  <c:v>USP34_GRCh37_2:61546367-61546367_Nonsense_Mutation_SNP_G_A_A</c:v>
                </c:pt>
                <c:pt idx="14">
                  <c:v>LPHN3_GRCh37_4:62910205-62910205_Missense_Mutation_SNP_G_A_A</c:v>
                </c:pt>
                <c:pt idx="15">
                  <c:v>CDYL_GRCh37_6:4943786-4943786_Silent_SNP_C_T_T</c:v>
                </c:pt>
                <c:pt idx="16">
                  <c:v>KIF20B_GRCh37_10:91497569-91497569_Missense_Mutation_SNP_G_A_A</c:v>
                </c:pt>
                <c:pt idx="17">
                  <c:v>KIF18A_GRCh37_11:28119446-28119446_Missense_Mutation_SNP_G_A_A</c:v>
                </c:pt>
              </c:strCache>
            </c:strRef>
          </c:cat>
          <c:val>
            <c:numRef>
              <c:f>'statsof18feats (3)'!$F$2:$F$19</c:f>
              <c:numCache>
                <c:formatCode>General</c:formatCode>
                <c:ptCount val="18"/>
                <c:pt idx="0">
                  <c:v>0.74553571428571397</c:v>
                </c:pt>
                <c:pt idx="1">
                  <c:v>0.73660714285714202</c:v>
                </c:pt>
                <c:pt idx="2">
                  <c:v>0.73214285714285698</c:v>
                </c:pt>
                <c:pt idx="3">
                  <c:v>0.72321428571428503</c:v>
                </c:pt>
                <c:pt idx="4">
                  <c:v>0.72321428571428503</c:v>
                </c:pt>
                <c:pt idx="5">
                  <c:v>0.72321428571428503</c:v>
                </c:pt>
                <c:pt idx="6">
                  <c:v>0.72321428571428503</c:v>
                </c:pt>
                <c:pt idx="7">
                  <c:v>0.72321428571428503</c:v>
                </c:pt>
                <c:pt idx="8">
                  <c:v>0.72321428571428503</c:v>
                </c:pt>
                <c:pt idx="9">
                  <c:v>0.72321428571428503</c:v>
                </c:pt>
                <c:pt idx="10">
                  <c:v>0.72321428571428503</c:v>
                </c:pt>
                <c:pt idx="11">
                  <c:v>0.72321428571428503</c:v>
                </c:pt>
                <c:pt idx="12">
                  <c:v>0.72321428571428503</c:v>
                </c:pt>
                <c:pt idx="13">
                  <c:v>0.72321428571428503</c:v>
                </c:pt>
                <c:pt idx="14">
                  <c:v>0.72321428571428503</c:v>
                </c:pt>
                <c:pt idx="15">
                  <c:v>0.72321428571428503</c:v>
                </c:pt>
                <c:pt idx="16">
                  <c:v>0.72321428571428503</c:v>
                </c:pt>
                <c:pt idx="17">
                  <c:v>0.72321428571428503</c:v>
                </c:pt>
              </c:numCache>
            </c:numRef>
          </c:val>
          <c:smooth val="0"/>
          <c:extLst>
            <c:ext xmlns:c16="http://schemas.microsoft.com/office/drawing/2014/chart" uri="{C3380CC4-5D6E-409C-BE32-E72D297353CC}">
              <c16:uniqueId val="{00000000-C738-4D18-85E1-0A8F2F76F02C}"/>
            </c:ext>
          </c:extLst>
        </c:ser>
        <c:dLbls>
          <c:showLegendKey val="0"/>
          <c:showVal val="0"/>
          <c:showCatName val="0"/>
          <c:showSerName val="0"/>
          <c:showPercent val="0"/>
          <c:showBubbleSize val="0"/>
        </c:dLbls>
        <c:smooth val="0"/>
        <c:axId val="549535632"/>
        <c:axId val="549535960"/>
      </c:lineChart>
      <c:catAx>
        <c:axId val="549535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535960"/>
        <c:crosses val="autoZero"/>
        <c:auto val="1"/>
        <c:lblAlgn val="ctr"/>
        <c:lblOffset val="100"/>
        <c:noMultiLvlLbl val="0"/>
      </c:catAx>
      <c:valAx>
        <c:axId val="549535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535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CIMP+</a:t>
            </a:r>
            <a:r>
              <a:rPr lang="en-US" baseline="0"/>
              <a:t> Coverage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'statsof18feats (3)'!$A$2:$A$19</c:f>
              <c:strCache>
                <c:ptCount val="18"/>
                <c:pt idx="0">
                  <c:v>GRB14_GRCh37_2:165365288-165365296_In_Frame_Del_DEL_TTTTTTTTT_-_-</c:v>
                </c:pt>
                <c:pt idx="1">
                  <c:v>PRDM2_GRCh37_1:14108749-14108757_In_Frame_Del_DEL_AAAAAAAAA_-_-</c:v>
                </c:pt>
                <c:pt idx="2">
                  <c:v>ATR_GRCh37_3:142274740-142274749_Frame_Shift_Del_DEL_TTTTTTTTTT_-_-</c:v>
                </c:pt>
                <c:pt idx="3">
                  <c:v>MSH6_GRCh37_2:48030640-48030647_Frame_Shift_Del_DEL_CCCCCCCC_-_-</c:v>
                </c:pt>
                <c:pt idx="4">
                  <c:v>ICA1_GRCh37_7:8198251-8198251_Frame_Shift_Del_DEL_T_-_-</c:v>
                </c:pt>
                <c:pt idx="5">
                  <c:v>SAT1_GRCh37_X:23802147-23802147_Intron_DEL_A_-_-</c:v>
                </c:pt>
                <c:pt idx="6">
                  <c:v>CTNND2_GRCh37_5:11117571-11117571_Silent_SNP_G_A_A</c:v>
                </c:pt>
                <c:pt idx="7">
                  <c:v>TP53_GRCh37_17:7577120-7577120_Missense_Mutation_SNP_C_T_T</c:v>
                </c:pt>
                <c:pt idx="8">
                  <c:v>MYO3A_GRCh37_10:26446395-26446395_Nonsense_Mutation_SNP_C_T_T</c:v>
                </c:pt>
                <c:pt idx="9">
                  <c:v>PTEN_GRCh37_10:89692905-89692905_Missense_Mutation_SNP_G_A_A</c:v>
                </c:pt>
                <c:pt idx="10">
                  <c:v>ZNF491_GRCh37_19:11917796-11917796_Missense_Mutation_SNP_G_A_A</c:v>
                </c:pt>
                <c:pt idx="11">
                  <c:v>KIF14_GRCh37_1:200573037-200573037_Missense_Mutation_SNP_C_T_T</c:v>
                </c:pt>
                <c:pt idx="12">
                  <c:v>SGSM1_GRCh37_22:25315953-25315953_Missense_Mutation_SNP_C_A_A</c:v>
                </c:pt>
                <c:pt idx="13">
                  <c:v>USP34_GRCh37_2:61546367-61546367_Nonsense_Mutation_SNP_G_A_A</c:v>
                </c:pt>
                <c:pt idx="14">
                  <c:v>LPHN3_GRCh37_4:62910205-62910205_Missense_Mutation_SNP_G_A_A</c:v>
                </c:pt>
                <c:pt idx="15">
                  <c:v>CDYL_GRCh37_6:4943786-4943786_Silent_SNP_C_T_T</c:v>
                </c:pt>
                <c:pt idx="16">
                  <c:v>KIF20B_GRCh37_10:91497569-91497569_Missense_Mutation_SNP_G_A_A</c:v>
                </c:pt>
                <c:pt idx="17">
                  <c:v>KIF18A_GRCh37_11:28119446-28119446_Missense_Mutation_SNP_G_A_A</c:v>
                </c:pt>
              </c:strCache>
            </c:strRef>
          </c:cat>
          <c:val>
            <c:numRef>
              <c:f>'statsof18feats (3)'!$G$2:$G$19</c:f>
              <c:numCache>
                <c:formatCode>General</c:formatCode>
                <c:ptCount val="18"/>
                <c:pt idx="0">
                  <c:v>12.307692307692308</c:v>
                </c:pt>
                <c:pt idx="1">
                  <c:v>9.2307692307692317</c:v>
                </c:pt>
                <c:pt idx="2">
                  <c:v>7.6923076923076925</c:v>
                </c:pt>
                <c:pt idx="3">
                  <c:v>4.6153846153846159</c:v>
                </c:pt>
                <c:pt idx="4">
                  <c:v>4.6153846153846159</c:v>
                </c:pt>
                <c:pt idx="5">
                  <c:v>4.6153846153846159</c:v>
                </c:pt>
                <c:pt idx="6">
                  <c:v>4.6153846153846159</c:v>
                </c:pt>
                <c:pt idx="7">
                  <c:v>4.6153846153846159</c:v>
                </c:pt>
                <c:pt idx="8">
                  <c:v>4.6153846153846159</c:v>
                </c:pt>
                <c:pt idx="9">
                  <c:v>4.6153846153846159</c:v>
                </c:pt>
                <c:pt idx="10">
                  <c:v>4.6153846153846159</c:v>
                </c:pt>
                <c:pt idx="11">
                  <c:v>4.6153846153846159</c:v>
                </c:pt>
                <c:pt idx="12">
                  <c:v>4.6153846153846159</c:v>
                </c:pt>
                <c:pt idx="13">
                  <c:v>4.6153846153846159</c:v>
                </c:pt>
                <c:pt idx="14">
                  <c:v>4.6153846153846159</c:v>
                </c:pt>
                <c:pt idx="15">
                  <c:v>4.6153846153846159</c:v>
                </c:pt>
                <c:pt idx="16">
                  <c:v>4.6153846153846159</c:v>
                </c:pt>
                <c:pt idx="17">
                  <c:v>4.6153846153846159</c:v>
                </c:pt>
              </c:numCache>
            </c:numRef>
          </c:val>
          <c:smooth val="0"/>
          <c:extLst>
            <c:ext xmlns:c16="http://schemas.microsoft.com/office/drawing/2014/chart" uri="{C3380CC4-5D6E-409C-BE32-E72D297353CC}">
              <c16:uniqueId val="{00000000-15AA-4B85-BCD0-FF7F4AAFBD60}"/>
            </c:ext>
          </c:extLst>
        </c:ser>
        <c:dLbls>
          <c:showLegendKey val="0"/>
          <c:showVal val="0"/>
          <c:showCatName val="0"/>
          <c:showSerName val="0"/>
          <c:showPercent val="0"/>
          <c:showBubbleSize val="0"/>
        </c:dLbls>
        <c:smooth val="0"/>
        <c:axId val="550547256"/>
        <c:axId val="550551848"/>
      </c:lineChart>
      <c:catAx>
        <c:axId val="550547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551848"/>
        <c:crosses val="autoZero"/>
        <c:auto val="1"/>
        <c:lblAlgn val="ctr"/>
        <c:lblOffset val="100"/>
        <c:noMultiLvlLbl val="0"/>
      </c:catAx>
      <c:valAx>
        <c:axId val="550551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 Covered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547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 Positives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statsof26feats!$B$2:$B$27</c:f>
              <c:numCache>
                <c:formatCode>General</c:formatCode>
                <c:ptCount val="26"/>
                <c:pt idx="0">
                  <c:v>10</c:v>
                </c:pt>
                <c:pt idx="1">
                  <c:v>10</c:v>
                </c:pt>
                <c:pt idx="2">
                  <c:v>9</c:v>
                </c:pt>
                <c:pt idx="3">
                  <c:v>8</c:v>
                </c:pt>
                <c:pt idx="4">
                  <c:v>7</c:v>
                </c:pt>
                <c:pt idx="5">
                  <c:v>6</c:v>
                </c:pt>
                <c:pt idx="6">
                  <c:v>6</c:v>
                </c:pt>
                <c:pt idx="7">
                  <c:v>5</c:v>
                </c:pt>
                <c:pt idx="8">
                  <c:v>4</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5">
                  <c:v>3</c:v>
                </c:pt>
              </c:numCache>
            </c:numRef>
          </c:val>
          <c:smooth val="0"/>
          <c:extLst>
            <c:ext xmlns:c16="http://schemas.microsoft.com/office/drawing/2014/chart" uri="{C3380CC4-5D6E-409C-BE32-E72D297353CC}">
              <c16:uniqueId val="{00000000-C009-45A8-807F-3BF48BFE8D24}"/>
            </c:ext>
          </c:extLst>
        </c:ser>
        <c:dLbls>
          <c:showLegendKey val="0"/>
          <c:showVal val="0"/>
          <c:showCatName val="0"/>
          <c:showSerName val="0"/>
          <c:showPercent val="0"/>
          <c:showBubbleSize val="0"/>
        </c:dLbls>
        <c:smooth val="0"/>
        <c:axId val="460750528"/>
        <c:axId val="460748888"/>
      </c:lineChart>
      <c:catAx>
        <c:axId val="460750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748888"/>
        <c:crosses val="autoZero"/>
        <c:auto val="1"/>
        <c:lblAlgn val="ctr"/>
        <c:lblOffset val="100"/>
        <c:noMultiLvlLbl val="0"/>
      </c:catAx>
      <c:valAx>
        <c:axId val="46074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750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Positives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statsof26feats!$C$2:$C$27</c:f>
              <c:numCache>
                <c:formatCode>General</c:formatCode>
                <c:ptCount val="26"/>
                <c:pt idx="0">
                  <c:v>1</c:v>
                </c:pt>
                <c:pt idx="1">
                  <c:v>1</c:v>
                </c:pt>
                <c:pt idx="2">
                  <c:v>1</c:v>
                </c:pt>
                <c:pt idx="3">
                  <c:v>0</c:v>
                </c:pt>
                <c:pt idx="4">
                  <c:v>1</c:v>
                </c:pt>
                <c:pt idx="5">
                  <c:v>0</c:v>
                </c:pt>
                <c:pt idx="6">
                  <c:v>1</c:v>
                </c:pt>
                <c:pt idx="7">
                  <c:v>0</c:v>
                </c:pt>
                <c:pt idx="8">
                  <c:v>1</c:v>
                </c:pt>
                <c:pt idx="9">
                  <c:v>0</c:v>
                </c:pt>
                <c:pt idx="10">
                  <c:v>1</c:v>
                </c:pt>
                <c:pt idx="11">
                  <c:v>0</c:v>
                </c:pt>
                <c:pt idx="12">
                  <c:v>0</c:v>
                </c:pt>
                <c:pt idx="13">
                  <c:v>0</c:v>
                </c:pt>
                <c:pt idx="14">
                  <c:v>0</c:v>
                </c:pt>
                <c:pt idx="15">
                  <c:v>0</c:v>
                </c:pt>
                <c:pt idx="16">
                  <c:v>0</c:v>
                </c:pt>
                <c:pt idx="17">
                  <c:v>0</c:v>
                </c:pt>
                <c:pt idx="18">
                  <c:v>1</c:v>
                </c:pt>
                <c:pt idx="19">
                  <c:v>0</c:v>
                </c:pt>
                <c:pt idx="20">
                  <c:v>0</c:v>
                </c:pt>
                <c:pt idx="21">
                  <c:v>0</c:v>
                </c:pt>
                <c:pt idx="22">
                  <c:v>0</c:v>
                </c:pt>
                <c:pt idx="23">
                  <c:v>0</c:v>
                </c:pt>
                <c:pt idx="24">
                  <c:v>0</c:v>
                </c:pt>
                <c:pt idx="25">
                  <c:v>0</c:v>
                </c:pt>
              </c:numCache>
            </c:numRef>
          </c:val>
          <c:smooth val="0"/>
          <c:extLst>
            <c:ext xmlns:c16="http://schemas.microsoft.com/office/drawing/2014/chart" uri="{C3380CC4-5D6E-409C-BE32-E72D297353CC}">
              <c16:uniqueId val="{00000000-D713-4FCB-AAB2-CB43B0FFDED5}"/>
            </c:ext>
          </c:extLst>
        </c:ser>
        <c:dLbls>
          <c:showLegendKey val="0"/>
          <c:showVal val="0"/>
          <c:showCatName val="0"/>
          <c:showSerName val="0"/>
          <c:showPercent val="0"/>
          <c:showBubbleSize val="0"/>
        </c:dLbls>
        <c:smooth val="0"/>
        <c:axId val="467664752"/>
        <c:axId val="467667376"/>
      </c:lineChart>
      <c:catAx>
        <c:axId val="46766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667376"/>
        <c:crosses val="autoZero"/>
        <c:auto val="1"/>
        <c:lblAlgn val="ctr"/>
        <c:lblOffset val="100"/>
        <c:noMultiLvlLbl val="0"/>
      </c:catAx>
      <c:valAx>
        <c:axId val="467667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7664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a:t>
            </a:r>
            <a:r>
              <a:rPr lang="en-US" baseline="0"/>
              <a:t> Negatives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statsof26feats!$D$2:$D$27</c:f>
              <c:numCache>
                <c:formatCode>General</c:formatCode>
                <c:ptCount val="26"/>
                <c:pt idx="0">
                  <c:v>158</c:v>
                </c:pt>
                <c:pt idx="1">
                  <c:v>158</c:v>
                </c:pt>
                <c:pt idx="2">
                  <c:v>158</c:v>
                </c:pt>
                <c:pt idx="3">
                  <c:v>159</c:v>
                </c:pt>
                <c:pt idx="4">
                  <c:v>158</c:v>
                </c:pt>
                <c:pt idx="5">
                  <c:v>159</c:v>
                </c:pt>
                <c:pt idx="6">
                  <c:v>158</c:v>
                </c:pt>
                <c:pt idx="7">
                  <c:v>159</c:v>
                </c:pt>
                <c:pt idx="8">
                  <c:v>158</c:v>
                </c:pt>
                <c:pt idx="9">
                  <c:v>159</c:v>
                </c:pt>
                <c:pt idx="10">
                  <c:v>158</c:v>
                </c:pt>
                <c:pt idx="11">
                  <c:v>159</c:v>
                </c:pt>
                <c:pt idx="12">
                  <c:v>159</c:v>
                </c:pt>
                <c:pt idx="13">
                  <c:v>159</c:v>
                </c:pt>
                <c:pt idx="14">
                  <c:v>159</c:v>
                </c:pt>
                <c:pt idx="15">
                  <c:v>159</c:v>
                </c:pt>
                <c:pt idx="16">
                  <c:v>159</c:v>
                </c:pt>
                <c:pt idx="17">
                  <c:v>159</c:v>
                </c:pt>
                <c:pt idx="18">
                  <c:v>158</c:v>
                </c:pt>
                <c:pt idx="19">
                  <c:v>159</c:v>
                </c:pt>
                <c:pt idx="20">
                  <c:v>159</c:v>
                </c:pt>
                <c:pt idx="21">
                  <c:v>159</c:v>
                </c:pt>
                <c:pt idx="22">
                  <c:v>159</c:v>
                </c:pt>
                <c:pt idx="23">
                  <c:v>159</c:v>
                </c:pt>
                <c:pt idx="24">
                  <c:v>159</c:v>
                </c:pt>
                <c:pt idx="25">
                  <c:v>159</c:v>
                </c:pt>
              </c:numCache>
            </c:numRef>
          </c:val>
          <c:smooth val="0"/>
          <c:extLst>
            <c:ext xmlns:c16="http://schemas.microsoft.com/office/drawing/2014/chart" uri="{C3380CC4-5D6E-409C-BE32-E72D297353CC}">
              <c16:uniqueId val="{00000000-7CC4-4070-8BB9-1A620A75E865}"/>
            </c:ext>
          </c:extLst>
        </c:ser>
        <c:dLbls>
          <c:showLegendKey val="0"/>
          <c:showVal val="0"/>
          <c:showCatName val="0"/>
          <c:showSerName val="0"/>
          <c:showPercent val="0"/>
          <c:showBubbleSize val="0"/>
        </c:dLbls>
        <c:smooth val="0"/>
        <c:axId val="533088272"/>
        <c:axId val="533090240"/>
      </c:lineChart>
      <c:catAx>
        <c:axId val="533088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090240"/>
        <c:crosses val="autoZero"/>
        <c:auto val="1"/>
        <c:lblAlgn val="ctr"/>
        <c:lblOffset val="100"/>
        <c:noMultiLvlLbl val="0"/>
      </c:catAx>
      <c:valAx>
        <c:axId val="533090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TN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088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False Negatives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statsof26feats!$A$2:$A$27</c:f>
              <c:strCache>
                <c:ptCount val="26"/>
                <c:pt idx="0">
                  <c:v>SEC63_GRCh37_6:108214755-108214764_Frame_Shift_Del_DEL_TTTTTTTTTT_-_-</c:v>
                </c:pt>
                <c:pt idx="1">
                  <c:v>MSH3_GRCh37_5:79970915-79970922_Frame_Shift_Del_DEL_AAAAAAAA_-_-</c:v>
                </c:pt>
                <c:pt idx="2">
                  <c:v>AIM2_GRCh37_1:159032487-159032496_Frame_Shift_Del_DEL_TTTTTTTTTT_-_-</c:v>
                </c:pt>
                <c:pt idx="3">
                  <c:v>GRB14_GRCh37_2:165365288-165365296_In_Frame_Del_DEL_TTTTTTTTT_-_-</c:v>
                </c:pt>
                <c:pt idx="4">
                  <c:v>BRAF_GRCh37_7:140453136-140453136_Missense_Mutation_SNP_A_A_T</c:v>
                </c:pt>
                <c:pt idx="5">
                  <c:v>PRDM2_GRCh37_1:14108749-14108757_In_Frame_Del_DEL_AAAAAAAAA_-_-</c:v>
                </c:pt>
                <c:pt idx="6">
                  <c:v>CASP5_GRCh37_11:104878041-104878050_Frame_Shift_Del_DEL_TTTTTTTTTT_-_-</c:v>
                </c:pt>
                <c:pt idx="7">
                  <c:v>ATR_GRCh37_3:142274740-142274749_Frame_Shift_Del_DEL_TTTTTTTTTT_-_-</c:v>
                </c:pt>
                <c:pt idx="8">
                  <c:v>PIK3CA_GRCh37_3:178952085-178952085_Missense_Mutation_SNP_A_G_G</c:v>
                </c:pt>
                <c:pt idx="9">
                  <c:v>MSH6_GRCh37_2:48030640-48030647_Frame_Shift_Del_DEL_CCCCCCCC_-_-</c:v>
                </c:pt>
                <c:pt idx="10">
                  <c:v>WISP3_GRCh37_6:112389434-112389442_In_Frame_Del_DEL_AAAAAAAAA_-_-</c:v>
                </c:pt>
                <c:pt idx="11">
                  <c:v>ICA1_GRCh37_7:8198251-8198251_Frame_Shift_Del_DEL_T_-_-</c:v>
                </c:pt>
                <c:pt idx="12">
                  <c:v>SAT1_GRCh37_X:23802147-23802147_Intron_DEL_A_-_-</c:v>
                </c:pt>
                <c:pt idx="13">
                  <c:v>CTNND2_GRCh37_5:11117571-11117571_Silent_SNP_G_A_A</c:v>
                </c:pt>
                <c:pt idx="14">
                  <c:v>TP53_GRCh37_17:7577120-7577120_Missense_Mutation_SNP_C_T_T</c:v>
                </c:pt>
                <c:pt idx="15">
                  <c:v>MYO3A_GRCh37_10:26446395-26446395_Nonsense_Mutation_SNP_C_T_T</c:v>
                </c:pt>
                <c:pt idx="16">
                  <c:v>PTEN_GRCh37_10:89692905-89692905_Missense_Mutation_SNP_G_A_A</c:v>
                </c:pt>
                <c:pt idx="17">
                  <c:v>ZNF491_GRCh37_19:11917796-11917796_Missense_Mutation_SNP_G_A_A</c:v>
                </c:pt>
                <c:pt idx="18">
                  <c:v>EMR3_GRCh37_19:14772866-14772866_Silent_SNP_G_A_A</c:v>
                </c:pt>
                <c:pt idx="19">
                  <c:v>KIF14_GRCh37_1:200573037-200573037_Missense_Mutation_SNP_C_T_T</c:v>
                </c:pt>
                <c:pt idx="20">
                  <c:v>SGSM1_GRCh37_22:25315953-25315953_Missense_Mutation_SNP_C_A_A</c:v>
                </c:pt>
                <c:pt idx="21">
                  <c:v>USP34_GRCh37_2:61546367-61546367_Nonsense_Mutation_SNP_G_A_A</c:v>
                </c:pt>
                <c:pt idx="22">
                  <c:v>LPHN3_GRCh37_4:62910205-62910205_Missense_Mutation_SNP_G_A_A</c:v>
                </c:pt>
                <c:pt idx="23">
                  <c:v>CDYL_GRCh37_6:4943786-4943786_Silent_SNP_C_T_T</c:v>
                </c:pt>
                <c:pt idx="24">
                  <c:v>KIF20B_GRCh37_10:91497569-91497569_Missense_Mutation_SNP_G_A_A</c:v>
                </c:pt>
                <c:pt idx="25">
                  <c:v>KIF18A_GRCh37_11:28119446-28119446_Missense_Mutation_SNP_G_A_A</c:v>
                </c:pt>
              </c:strCache>
            </c:strRef>
          </c:cat>
          <c:val>
            <c:numRef>
              <c:f>statsof26feats!$E$2:$E$27</c:f>
              <c:numCache>
                <c:formatCode>General</c:formatCode>
                <c:ptCount val="26"/>
                <c:pt idx="0">
                  <c:v>55</c:v>
                </c:pt>
                <c:pt idx="1">
                  <c:v>55</c:v>
                </c:pt>
                <c:pt idx="2">
                  <c:v>56</c:v>
                </c:pt>
                <c:pt idx="3">
                  <c:v>57</c:v>
                </c:pt>
                <c:pt idx="4">
                  <c:v>58</c:v>
                </c:pt>
                <c:pt idx="5">
                  <c:v>59</c:v>
                </c:pt>
                <c:pt idx="6">
                  <c:v>59</c:v>
                </c:pt>
                <c:pt idx="7">
                  <c:v>60</c:v>
                </c:pt>
                <c:pt idx="8">
                  <c:v>61</c:v>
                </c:pt>
                <c:pt idx="9">
                  <c:v>62</c:v>
                </c:pt>
                <c:pt idx="10">
                  <c:v>62</c:v>
                </c:pt>
                <c:pt idx="11">
                  <c:v>62</c:v>
                </c:pt>
                <c:pt idx="12">
                  <c:v>62</c:v>
                </c:pt>
                <c:pt idx="13">
                  <c:v>62</c:v>
                </c:pt>
                <c:pt idx="14">
                  <c:v>62</c:v>
                </c:pt>
                <c:pt idx="15">
                  <c:v>62</c:v>
                </c:pt>
                <c:pt idx="16">
                  <c:v>62</c:v>
                </c:pt>
                <c:pt idx="17">
                  <c:v>62</c:v>
                </c:pt>
                <c:pt idx="18">
                  <c:v>62</c:v>
                </c:pt>
                <c:pt idx="19">
                  <c:v>62</c:v>
                </c:pt>
                <c:pt idx="20">
                  <c:v>62</c:v>
                </c:pt>
                <c:pt idx="21">
                  <c:v>62</c:v>
                </c:pt>
                <c:pt idx="22">
                  <c:v>62</c:v>
                </c:pt>
                <c:pt idx="23">
                  <c:v>62</c:v>
                </c:pt>
                <c:pt idx="24">
                  <c:v>62</c:v>
                </c:pt>
                <c:pt idx="25">
                  <c:v>62</c:v>
                </c:pt>
              </c:numCache>
            </c:numRef>
          </c:val>
          <c:smooth val="0"/>
          <c:extLst>
            <c:ext xmlns:c16="http://schemas.microsoft.com/office/drawing/2014/chart" uri="{C3380CC4-5D6E-409C-BE32-E72D297353CC}">
              <c16:uniqueId val="{00000000-F90A-40AF-9434-C468FFADE8CB}"/>
            </c:ext>
          </c:extLst>
        </c:ser>
        <c:dLbls>
          <c:showLegendKey val="0"/>
          <c:showVal val="0"/>
          <c:showCatName val="0"/>
          <c:showSerName val="0"/>
          <c:showPercent val="0"/>
          <c:showBubbleSize val="0"/>
        </c:dLbls>
        <c:smooth val="0"/>
        <c:axId val="457385280"/>
        <c:axId val="457386920"/>
      </c:lineChart>
      <c:catAx>
        <c:axId val="457385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Features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86920"/>
        <c:crosses val="autoZero"/>
        <c:auto val="1"/>
        <c:lblAlgn val="ctr"/>
        <c:lblOffset val="100"/>
        <c:noMultiLvlLbl val="0"/>
      </c:catAx>
      <c:valAx>
        <c:axId val="457386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FN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8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0120E-FF6B-4C36-AD44-ECCF8F06A85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23427-D8CD-4A4E-BDB8-951F4706423C}" type="slidenum">
              <a:rPr lang="en-US" smtClean="0"/>
              <a:t>‹#›</a:t>
            </a:fld>
            <a:endParaRPr lang="en-US"/>
          </a:p>
        </p:txBody>
      </p:sp>
    </p:spTree>
    <p:extLst>
      <p:ext uri="{BB962C8B-B14F-4D97-AF65-F5344CB8AC3E}">
        <p14:creationId xmlns:p14="http://schemas.microsoft.com/office/powerpoint/2010/main" val="328434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DD3C-6A32-4E51-AF52-93733550CC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FB0B2D-86B3-4B8D-A741-25B38264F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1F633-A1CD-4808-B056-1FCC7070896C}"/>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CC633914-CC59-4AF5-AAE5-85670496A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5C11B-3F4B-4968-9A02-C14E7C0E853C}"/>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90429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2A8F-AABA-4204-BE8D-14ECFCEE0F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9D6B9-F4F4-4C5C-A312-4F6172FEDD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D2789-747B-4063-915F-9714CBA3C522}"/>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55376F90-61EA-4E8E-AA1E-CB3770A3E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A26C-FFD1-4C8A-B99E-C916729F8097}"/>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125706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B24E1-5A75-4F8D-A7FF-A500FBE661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7FCA6B-9D28-471F-A7D5-E23E93365F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A1005-66D1-45C2-A6F5-2E1181BF8136}"/>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DA011EA9-EF46-406E-827B-CE978F6CE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F0ED-C8EF-451F-A932-95C3D28B84AE}"/>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339627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94BC-DC75-4E18-AAC4-2B2703250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32BB5-72BC-4D9A-B70C-ADC08A8CD1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4A367-3EB5-4735-935F-A8B82A8DB8E0}"/>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88B86ED4-A921-4AFD-8E71-B232F54B2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F7070-8EEA-48F0-B855-8115611E072F}"/>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422757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4758-A254-4315-B3A8-F7895BB0B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01D088-A78C-4E05-914A-1DEFEF983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DACC04-6908-4CD1-8330-4630AA1DCAA1}"/>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82585975-E5D3-4769-8E89-F892C476E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471EF-3B06-479F-B6E0-1905C0F211F3}"/>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135094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1DB2-AB63-4043-A8ED-D86662DD7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73092-53A4-46DD-881C-28E82A39CB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D71C7-1604-4FAB-9F26-862D3E6F86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48032-EBBD-4290-985E-5390AB75F904}"/>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6" name="Footer Placeholder 5">
            <a:extLst>
              <a:ext uri="{FF2B5EF4-FFF2-40B4-BE49-F238E27FC236}">
                <a16:creationId xmlns:a16="http://schemas.microsoft.com/office/drawing/2014/main" id="{9A92A871-9BB1-4DA5-9691-E0C886FBF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F747-DAF1-4004-92B7-072633748D42}"/>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88877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027E-780A-4FA1-BD3E-061CEC8935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55535C-15D9-4805-B014-DC94414B2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1FFD94-13E3-47E4-88DD-D330082A10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A3DC4-6068-4BF0-9110-E1006F867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55A581-C9E0-4D2E-85B8-934F81AF97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F605C-4340-4FAB-B445-BB150A616E0D}"/>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8" name="Footer Placeholder 7">
            <a:extLst>
              <a:ext uri="{FF2B5EF4-FFF2-40B4-BE49-F238E27FC236}">
                <a16:creationId xmlns:a16="http://schemas.microsoft.com/office/drawing/2014/main" id="{2D7005D2-8670-4493-8409-39A55071F2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D7346C-051C-4739-8A79-D6FA04DE0D1C}"/>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401450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8B3B-9902-4A68-8D19-3D03E3F589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97BC7-E8D9-4438-9A97-370DDF1C2C48}"/>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4" name="Footer Placeholder 3">
            <a:extLst>
              <a:ext uri="{FF2B5EF4-FFF2-40B4-BE49-F238E27FC236}">
                <a16:creationId xmlns:a16="http://schemas.microsoft.com/office/drawing/2014/main" id="{15399744-718D-450B-8C94-2749D93DC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B397D9-4ED8-478E-9A64-98A9661FFEED}"/>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226807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3154A-A756-4FB5-86EA-6AAAB113FBEF}"/>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3" name="Footer Placeholder 2">
            <a:extLst>
              <a:ext uri="{FF2B5EF4-FFF2-40B4-BE49-F238E27FC236}">
                <a16:creationId xmlns:a16="http://schemas.microsoft.com/office/drawing/2014/main" id="{6D4EE038-4C88-4DC9-BA51-A5840A573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4C5099-7401-4D21-B231-F946CCDAF7A0}"/>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40934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70C7-93DF-4504-9828-97CF8E7D4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6AFB7D-2DA5-4911-875D-08F2D610A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AB1F4-30F4-4EAC-972F-7321920C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141133-9306-4398-8A62-A1C98B419902}"/>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6" name="Footer Placeholder 5">
            <a:extLst>
              <a:ext uri="{FF2B5EF4-FFF2-40B4-BE49-F238E27FC236}">
                <a16:creationId xmlns:a16="http://schemas.microsoft.com/office/drawing/2014/main" id="{C8DC8703-8C85-45F5-8D22-E13A9A6E4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DCD80-47AB-477C-8DFF-FB9B3BFBC684}"/>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391496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B6ED-E88E-4C59-843F-EAF129527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46729-F656-41A0-B890-0481F3CB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A4BC1F-4A84-4244-8C44-EF793A656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AC55B8-24B8-4795-85B6-C506947077F0}"/>
              </a:ext>
            </a:extLst>
          </p:cNvPr>
          <p:cNvSpPr>
            <a:spLocks noGrp="1"/>
          </p:cNvSpPr>
          <p:nvPr>
            <p:ph type="dt" sz="half" idx="10"/>
          </p:nvPr>
        </p:nvSpPr>
        <p:spPr/>
        <p:txBody>
          <a:bodyPr/>
          <a:lstStyle/>
          <a:p>
            <a:fld id="{60A3291A-3A45-4855-9F96-FD8BE00FC707}" type="datetimeFigureOut">
              <a:rPr lang="en-US" smtClean="0"/>
              <a:t>1/15/2018</a:t>
            </a:fld>
            <a:endParaRPr lang="en-US"/>
          </a:p>
        </p:txBody>
      </p:sp>
      <p:sp>
        <p:nvSpPr>
          <p:cNvPr id="6" name="Footer Placeholder 5">
            <a:extLst>
              <a:ext uri="{FF2B5EF4-FFF2-40B4-BE49-F238E27FC236}">
                <a16:creationId xmlns:a16="http://schemas.microsoft.com/office/drawing/2014/main" id="{620486EC-833B-460E-984D-2E3AB2532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449ED-0B44-45E2-BE7A-F735197E1A27}"/>
              </a:ext>
            </a:extLst>
          </p:cNvPr>
          <p:cNvSpPr>
            <a:spLocks noGrp="1"/>
          </p:cNvSpPr>
          <p:nvPr>
            <p:ph type="sldNum" sz="quarter" idx="12"/>
          </p:nvPr>
        </p:nvSpPr>
        <p:spPr/>
        <p:txBody>
          <a:bodyPr/>
          <a:lstStyle/>
          <a:p>
            <a:fld id="{BC605826-8200-4D6D-B515-304799095986}" type="slidenum">
              <a:rPr lang="en-US" smtClean="0"/>
              <a:t>‹#›</a:t>
            </a:fld>
            <a:endParaRPr lang="en-US"/>
          </a:p>
        </p:txBody>
      </p:sp>
    </p:spTree>
    <p:extLst>
      <p:ext uri="{BB962C8B-B14F-4D97-AF65-F5344CB8AC3E}">
        <p14:creationId xmlns:p14="http://schemas.microsoft.com/office/powerpoint/2010/main" val="147915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4CDC1-5F7E-4D77-85BB-B15B1347C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7D78E1-61F7-4797-BAC3-C636CDBE2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88AA9-0FE7-4932-9CBA-08611D596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3291A-3A45-4855-9F96-FD8BE00FC707}" type="datetimeFigureOut">
              <a:rPr lang="en-US" smtClean="0"/>
              <a:t>1/15/2018</a:t>
            </a:fld>
            <a:endParaRPr lang="en-US"/>
          </a:p>
        </p:txBody>
      </p:sp>
      <p:sp>
        <p:nvSpPr>
          <p:cNvPr id="5" name="Footer Placeholder 4">
            <a:extLst>
              <a:ext uri="{FF2B5EF4-FFF2-40B4-BE49-F238E27FC236}">
                <a16:creationId xmlns:a16="http://schemas.microsoft.com/office/drawing/2014/main" id="{B5F919EA-29A6-4843-AF19-0E9E24DE1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6981D-2050-4D46-9194-6FF9D330A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05826-8200-4D6D-B515-304799095986}" type="slidenum">
              <a:rPr lang="en-US" smtClean="0"/>
              <a:t>‹#›</a:t>
            </a:fld>
            <a:endParaRPr lang="en-US"/>
          </a:p>
        </p:txBody>
      </p:sp>
    </p:spTree>
    <p:extLst>
      <p:ext uri="{BB962C8B-B14F-4D97-AF65-F5344CB8AC3E}">
        <p14:creationId xmlns:p14="http://schemas.microsoft.com/office/powerpoint/2010/main" val="3228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chart" Target="../charts/chart17.xml"/><Relationship Id="rId2" Type="http://schemas.openxmlformats.org/officeDocument/2006/relationships/chart" Target="../charts/chart12.xml"/><Relationship Id="rId1" Type="http://schemas.openxmlformats.org/officeDocument/2006/relationships/slideLayout" Target="../slideLayouts/slideLayout7.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9.xml"/><Relationship Id="rId7" Type="http://schemas.openxmlformats.org/officeDocument/2006/relationships/chart" Target="../charts/chart23.xml"/><Relationship Id="rId2" Type="http://schemas.openxmlformats.org/officeDocument/2006/relationships/chart" Target="../charts/chart18.xml"/><Relationship Id="rId1" Type="http://schemas.openxmlformats.org/officeDocument/2006/relationships/slideLayout" Target="../slideLayouts/slideLayout7.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chart" Target="../charts/char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chart" Target="../charts/chart6.xml"/><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5F219AD5-B797-47F5-AE43-A619FA20C0A9}"/>
              </a:ext>
            </a:extLst>
          </p:cNvPr>
          <p:cNvSpPr/>
          <p:nvPr/>
        </p:nvSpPr>
        <p:spPr>
          <a:xfrm>
            <a:off x="416400" y="0"/>
            <a:ext cx="1707675"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Overview</a:t>
            </a:r>
            <a:endParaRPr lang="en-US" sz="2800" spc="-1" dirty="0">
              <a:latin typeface="Arial"/>
            </a:endParaRPr>
          </a:p>
        </p:txBody>
      </p:sp>
      <p:pic>
        <p:nvPicPr>
          <p:cNvPr id="6" name="Picture 5">
            <a:extLst>
              <a:ext uri="{FF2B5EF4-FFF2-40B4-BE49-F238E27FC236}">
                <a16:creationId xmlns:a16="http://schemas.microsoft.com/office/drawing/2014/main" id="{52E4FA8C-B4DE-49BF-852E-96EB0E1D5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762" y="1024570"/>
            <a:ext cx="7864475" cy="873197"/>
          </a:xfrm>
          <a:prstGeom prst="rect">
            <a:avLst/>
          </a:prstGeom>
        </p:spPr>
      </p:pic>
      <p:pic>
        <p:nvPicPr>
          <p:cNvPr id="9" name="Picture 8">
            <a:extLst>
              <a:ext uri="{FF2B5EF4-FFF2-40B4-BE49-F238E27FC236}">
                <a16:creationId xmlns:a16="http://schemas.microsoft.com/office/drawing/2014/main" id="{7E4ECC73-83E2-416D-AECB-62ADBE3C7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9" y="2477194"/>
            <a:ext cx="11391900" cy="3959717"/>
          </a:xfrm>
          <a:prstGeom prst="rect">
            <a:avLst/>
          </a:prstGeom>
        </p:spPr>
      </p:pic>
    </p:spTree>
    <p:extLst>
      <p:ext uri="{BB962C8B-B14F-4D97-AF65-F5344CB8AC3E}">
        <p14:creationId xmlns:p14="http://schemas.microsoft.com/office/powerpoint/2010/main" val="103397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2 CIMP-)</a:t>
            </a:r>
            <a:endParaRPr lang="en-US" sz="2800" spc="-1" dirty="0">
              <a:latin typeface="Arial"/>
            </a:endParaRPr>
          </a:p>
        </p:txBody>
      </p:sp>
      <p:graphicFrame>
        <p:nvGraphicFramePr>
          <p:cNvPr id="9" name="Chart 8">
            <a:extLst>
              <a:ext uri="{FF2B5EF4-FFF2-40B4-BE49-F238E27FC236}">
                <a16:creationId xmlns:a16="http://schemas.microsoft.com/office/drawing/2014/main" id="{FF14BCAD-BC09-4A00-B37F-02F92BE5463C}"/>
              </a:ext>
            </a:extLst>
          </p:cNvPr>
          <p:cNvGraphicFramePr>
            <a:graphicFrameLocks/>
          </p:cNvGraphicFramePr>
          <p:nvPr>
            <p:extLst>
              <p:ext uri="{D42A27DB-BD31-4B8C-83A1-F6EECF244321}">
                <p14:modId xmlns:p14="http://schemas.microsoft.com/office/powerpoint/2010/main" val="315313988"/>
              </p:ext>
            </p:extLst>
          </p:nvPr>
        </p:nvGraphicFramePr>
        <p:xfrm>
          <a:off x="145472" y="967220"/>
          <a:ext cx="4083628" cy="24617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F371A64A-953D-4C86-83D9-242BC96E3F4E}"/>
              </a:ext>
            </a:extLst>
          </p:cNvPr>
          <p:cNvGraphicFramePr>
            <a:graphicFrameLocks/>
          </p:cNvGraphicFramePr>
          <p:nvPr>
            <p:extLst>
              <p:ext uri="{D42A27DB-BD31-4B8C-83A1-F6EECF244321}">
                <p14:modId xmlns:p14="http://schemas.microsoft.com/office/powerpoint/2010/main" val="2284307076"/>
              </p:ext>
            </p:extLst>
          </p:nvPr>
        </p:nvGraphicFramePr>
        <p:xfrm>
          <a:off x="4016088" y="967220"/>
          <a:ext cx="4083628" cy="2461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894AB694-77F8-4A46-8CA2-88DC0BCCDFA1}"/>
              </a:ext>
            </a:extLst>
          </p:cNvPr>
          <p:cNvGraphicFramePr>
            <a:graphicFrameLocks/>
          </p:cNvGraphicFramePr>
          <p:nvPr>
            <p:extLst>
              <p:ext uri="{D42A27DB-BD31-4B8C-83A1-F6EECF244321}">
                <p14:modId xmlns:p14="http://schemas.microsoft.com/office/powerpoint/2010/main" val="2586999789"/>
              </p:ext>
            </p:extLst>
          </p:nvPr>
        </p:nvGraphicFramePr>
        <p:xfrm>
          <a:off x="7886704" y="967220"/>
          <a:ext cx="4083628" cy="2461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C845B7CB-9ACD-43F4-94BA-6359D3E7465D}"/>
              </a:ext>
            </a:extLst>
          </p:cNvPr>
          <p:cNvGraphicFramePr>
            <a:graphicFrameLocks/>
          </p:cNvGraphicFramePr>
          <p:nvPr>
            <p:extLst>
              <p:ext uri="{D42A27DB-BD31-4B8C-83A1-F6EECF244321}">
                <p14:modId xmlns:p14="http://schemas.microsoft.com/office/powerpoint/2010/main" val="1297318621"/>
              </p:ext>
            </p:extLst>
          </p:nvPr>
        </p:nvGraphicFramePr>
        <p:xfrm>
          <a:off x="107374" y="3428998"/>
          <a:ext cx="4083628" cy="24617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4C30348C-0DC1-4E7E-8071-28792D937E54}"/>
              </a:ext>
            </a:extLst>
          </p:cNvPr>
          <p:cNvGraphicFramePr>
            <a:graphicFrameLocks/>
          </p:cNvGraphicFramePr>
          <p:nvPr>
            <p:extLst>
              <p:ext uri="{D42A27DB-BD31-4B8C-83A1-F6EECF244321}">
                <p14:modId xmlns:p14="http://schemas.microsoft.com/office/powerpoint/2010/main" val="2403107249"/>
              </p:ext>
            </p:extLst>
          </p:nvPr>
        </p:nvGraphicFramePr>
        <p:xfrm>
          <a:off x="4054186" y="3428998"/>
          <a:ext cx="4083628" cy="24617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19">
            <a:extLst>
              <a:ext uri="{FF2B5EF4-FFF2-40B4-BE49-F238E27FC236}">
                <a16:creationId xmlns:a16="http://schemas.microsoft.com/office/drawing/2014/main" id="{6EE5CAAE-8495-4876-822C-2E2A58B0CA59}"/>
              </a:ext>
            </a:extLst>
          </p:cNvPr>
          <p:cNvGraphicFramePr>
            <a:graphicFrameLocks/>
          </p:cNvGraphicFramePr>
          <p:nvPr>
            <p:extLst>
              <p:ext uri="{D42A27DB-BD31-4B8C-83A1-F6EECF244321}">
                <p14:modId xmlns:p14="http://schemas.microsoft.com/office/powerpoint/2010/main" val="1781153597"/>
              </p:ext>
            </p:extLst>
          </p:nvPr>
        </p:nvGraphicFramePr>
        <p:xfrm>
          <a:off x="7886704" y="3428996"/>
          <a:ext cx="4083628" cy="246178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800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2 CIMP-)</a:t>
            </a:r>
            <a:endParaRPr lang="en-US" sz="2800" spc="-1" dirty="0">
              <a:latin typeface="Arial"/>
            </a:endParaRPr>
          </a:p>
        </p:txBody>
      </p:sp>
      <p:graphicFrame>
        <p:nvGraphicFramePr>
          <p:cNvPr id="3" name="Table 2">
            <a:extLst>
              <a:ext uri="{FF2B5EF4-FFF2-40B4-BE49-F238E27FC236}">
                <a16:creationId xmlns:a16="http://schemas.microsoft.com/office/drawing/2014/main" id="{704E4878-3E02-4447-A668-680CC9DEFFE1}"/>
              </a:ext>
            </a:extLst>
          </p:cNvPr>
          <p:cNvGraphicFramePr>
            <a:graphicFrameLocks noGrp="1"/>
          </p:cNvGraphicFramePr>
          <p:nvPr>
            <p:extLst>
              <p:ext uri="{D42A27DB-BD31-4B8C-83A1-F6EECF244321}">
                <p14:modId xmlns:p14="http://schemas.microsoft.com/office/powerpoint/2010/main" val="323545157"/>
              </p:ext>
            </p:extLst>
          </p:nvPr>
        </p:nvGraphicFramePr>
        <p:xfrm>
          <a:off x="1503599" y="850113"/>
          <a:ext cx="9184801" cy="5484000"/>
        </p:xfrm>
        <a:graphic>
          <a:graphicData uri="http://schemas.openxmlformats.org/drawingml/2006/table">
            <a:tbl>
              <a:tblPr/>
              <a:tblGrid>
                <a:gridCol w="4515761">
                  <a:extLst>
                    <a:ext uri="{9D8B030D-6E8A-4147-A177-3AD203B41FA5}">
                      <a16:colId xmlns:a16="http://schemas.microsoft.com/office/drawing/2014/main" val="1105236431"/>
                    </a:ext>
                  </a:extLst>
                </a:gridCol>
                <a:gridCol w="789963">
                  <a:extLst>
                    <a:ext uri="{9D8B030D-6E8A-4147-A177-3AD203B41FA5}">
                      <a16:colId xmlns:a16="http://schemas.microsoft.com/office/drawing/2014/main" val="4284726893"/>
                    </a:ext>
                  </a:extLst>
                </a:gridCol>
                <a:gridCol w="742802">
                  <a:extLst>
                    <a:ext uri="{9D8B030D-6E8A-4147-A177-3AD203B41FA5}">
                      <a16:colId xmlns:a16="http://schemas.microsoft.com/office/drawing/2014/main" val="424965458"/>
                    </a:ext>
                  </a:extLst>
                </a:gridCol>
                <a:gridCol w="801754">
                  <a:extLst>
                    <a:ext uri="{9D8B030D-6E8A-4147-A177-3AD203B41FA5}">
                      <a16:colId xmlns:a16="http://schemas.microsoft.com/office/drawing/2014/main" val="2244780481"/>
                    </a:ext>
                  </a:extLst>
                </a:gridCol>
                <a:gridCol w="825336">
                  <a:extLst>
                    <a:ext uri="{9D8B030D-6E8A-4147-A177-3AD203B41FA5}">
                      <a16:colId xmlns:a16="http://schemas.microsoft.com/office/drawing/2014/main" val="231695851"/>
                    </a:ext>
                  </a:extLst>
                </a:gridCol>
                <a:gridCol w="565944">
                  <a:extLst>
                    <a:ext uri="{9D8B030D-6E8A-4147-A177-3AD203B41FA5}">
                      <a16:colId xmlns:a16="http://schemas.microsoft.com/office/drawing/2014/main" val="2727463876"/>
                    </a:ext>
                  </a:extLst>
                </a:gridCol>
                <a:gridCol w="943241">
                  <a:extLst>
                    <a:ext uri="{9D8B030D-6E8A-4147-A177-3AD203B41FA5}">
                      <a16:colId xmlns:a16="http://schemas.microsoft.com/office/drawing/2014/main" val="3130387040"/>
                    </a:ext>
                  </a:extLst>
                </a:gridCol>
              </a:tblGrid>
              <a:tr h="171375">
                <a:tc>
                  <a:txBody>
                    <a:bodyPr/>
                    <a:lstStyle/>
                    <a:p>
                      <a:pPr algn="l" fontAlgn="b"/>
                      <a:r>
                        <a:rPr lang="en-US" sz="800" b="0" i="0" u="none" strike="noStrike">
                          <a:solidFill>
                            <a:srgbClr val="000000"/>
                          </a:solidFill>
                          <a:effectLst/>
                          <a:latin typeface="Calibri" panose="020F0502020204030204" pitchFamily="34" charset="0"/>
                        </a:rPr>
                        <a:t>Feature (31 total)</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True Positive</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False Positive</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True Negative</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False Negative</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Accuracy</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CIMP+ Coverage</a:t>
                      </a:r>
                    </a:p>
                  </a:txBody>
                  <a:tcPr marL="4689" marR="4689" marT="4689" marB="0" anchor="b">
                    <a:lnL>
                      <a:noFill/>
                    </a:lnL>
                    <a:lnR>
                      <a:noFill/>
                    </a:lnR>
                    <a:lnT>
                      <a:noFill/>
                    </a:lnT>
                    <a:lnB>
                      <a:noFill/>
                    </a:lnB>
                  </a:tcPr>
                </a:tc>
                <a:extLst>
                  <a:ext uri="{0D108BD9-81ED-4DB2-BD59-A6C34878D82A}">
                    <a16:rowId xmlns:a16="http://schemas.microsoft.com/office/drawing/2014/main" val="204102972"/>
                  </a:ext>
                </a:extLst>
              </a:tr>
              <a:tr h="171375">
                <a:tc>
                  <a:txBody>
                    <a:bodyPr/>
                    <a:lstStyle/>
                    <a:p>
                      <a:pPr algn="l" fontAlgn="b"/>
                      <a:r>
                        <a:rPr lang="en-US" sz="800" b="0" i="0" u="none" strike="noStrike">
                          <a:solidFill>
                            <a:srgbClr val="000000"/>
                          </a:solidFill>
                          <a:effectLst/>
                          <a:latin typeface="Calibri" panose="020F0502020204030204" pitchFamily="34" charset="0"/>
                        </a:rPr>
                        <a:t>SEC63_GRCh37_6:108214755-108214764_Frame_Shift_Del_DEL_TTTTTTTTTT_-_-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689" marR="4689" marT="4689" marB="0" anchor="b">
                    <a:lnL>
                      <a:noFill/>
                    </a:lnL>
                    <a:lnR>
                      <a:noFill/>
                    </a:lnR>
                    <a:lnT>
                      <a:noFill/>
                    </a:lnT>
                    <a:lnB>
                      <a:noFill/>
                    </a:lnB>
                  </a:tcPr>
                </a:tc>
                <a:extLst>
                  <a:ext uri="{0D108BD9-81ED-4DB2-BD59-A6C34878D82A}">
                    <a16:rowId xmlns:a16="http://schemas.microsoft.com/office/drawing/2014/main" val="280911800"/>
                  </a:ext>
                </a:extLst>
              </a:tr>
              <a:tr h="171375">
                <a:tc>
                  <a:txBody>
                    <a:bodyPr/>
                    <a:lstStyle/>
                    <a:p>
                      <a:pPr algn="l" fontAlgn="b"/>
                      <a:r>
                        <a:rPr lang="en-US" sz="800" b="0" i="0" u="none" strike="noStrike">
                          <a:solidFill>
                            <a:srgbClr val="000000"/>
                          </a:solidFill>
                          <a:effectLst/>
                          <a:latin typeface="Calibri" panose="020F0502020204030204" pitchFamily="34" charset="0"/>
                        </a:rPr>
                        <a:t>MSH3_GRCh37_5:79970915-79970922_Frame_Shift_Del_DEL_AAAAAAAA_-_-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689" marR="4689" marT="4689" marB="0" anchor="b">
                    <a:lnL>
                      <a:noFill/>
                    </a:lnL>
                    <a:lnR>
                      <a:noFill/>
                    </a:lnR>
                    <a:lnT>
                      <a:noFill/>
                    </a:lnT>
                    <a:lnB>
                      <a:noFill/>
                    </a:lnB>
                  </a:tcPr>
                </a:tc>
                <a:extLst>
                  <a:ext uri="{0D108BD9-81ED-4DB2-BD59-A6C34878D82A}">
                    <a16:rowId xmlns:a16="http://schemas.microsoft.com/office/drawing/2014/main" val="4146847753"/>
                  </a:ext>
                </a:extLst>
              </a:tr>
              <a:tr h="171375">
                <a:tc>
                  <a:txBody>
                    <a:bodyPr/>
                    <a:lstStyle/>
                    <a:p>
                      <a:pPr algn="l" fontAlgn="b"/>
                      <a:r>
                        <a:rPr lang="en-US" sz="800" b="0" i="0" u="none" strike="noStrike">
                          <a:solidFill>
                            <a:srgbClr val="000000"/>
                          </a:solidFill>
                          <a:effectLst/>
                          <a:latin typeface="Calibri" panose="020F0502020204030204" pitchFamily="34" charset="0"/>
                        </a:rPr>
                        <a:t>BRAF_GRCh37_7:140453136-140453136_Missense_Mutation_SNP_A_T_T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689" marR="4689" marT="4689" marB="0" anchor="b">
                    <a:lnL>
                      <a:noFill/>
                    </a:lnL>
                    <a:lnR>
                      <a:noFill/>
                    </a:lnR>
                    <a:lnT>
                      <a:noFill/>
                    </a:lnT>
                    <a:lnB>
                      <a:noFill/>
                    </a:lnB>
                  </a:tcPr>
                </a:tc>
                <a:extLst>
                  <a:ext uri="{0D108BD9-81ED-4DB2-BD59-A6C34878D82A}">
                    <a16:rowId xmlns:a16="http://schemas.microsoft.com/office/drawing/2014/main" val="3180035735"/>
                  </a:ext>
                </a:extLst>
              </a:tr>
              <a:tr h="171375">
                <a:tc>
                  <a:txBody>
                    <a:bodyPr/>
                    <a:lstStyle/>
                    <a:p>
                      <a:pPr algn="l" fontAlgn="b"/>
                      <a:r>
                        <a:rPr lang="en-US" sz="800" b="0" i="0" u="none" strike="noStrike">
                          <a:solidFill>
                            <a:srgbClr val="000000"/>
                          </a:solidFill>
                          <a:effectLst/>
                          <a:latin typeface="Calibri" panose="020F0502020204030204" pitchFamily="34" charset="0"/>
                        </a:rPr>
                        <a:t>AIM2_GRCh37_1:159032487-159032496_Frame_Shift_Del_DEL_TTTTTTTTTT_-_-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13.84615385</a:t>
                      </a:r>
                    </a:p>
                  </a:txBody>
                  <a:tcPr marL="4689" marR="4689" marT="4689" marB="0" anchor="b">
                    <a:lnL>
                      <a:noFill/>
                    </a:lnL>
                    <a:lnR>
                      <a:noFill/>
                    </a:lnR>
                    <a:lnT>
                      <a:noFill/>
                    </a:lnT>
                    <a:lnB>
                      <a:noFill/>
                    </a:lnB>
                  </a:tcPr>
                </a:tc>
                <a:extLst>
                  <a:ext uri="{0D108BD9-81ED-4DB2-BD59-A6C34878D82A}">
                    <a16:rowId xmlns:a16="http://schemas.microsoft.com/office/drawing/2014/main" val="1047468751"/>
                  </a:ext>
                </a:extLst>
              </a:tr>
              <a:tr h="171375">
                <a:tc>
                  <a:txBody>
                    <a:bodyPr/>
                    <a:lstStyle/>
                    <a:p>
                      <a:pPr algn="l" fontAlgn="b"/>
                      <a:r>
                        <a:rPr lang="it-IT" sz="800" b="0" i="0" u="none" strike="noStrike">
                          <a:solidFill>
                            <a:srgbClr val="000000"/>
                          </a:solidFill>
                          <a:effectLst/>
                          <a:latin typeface="Calibri" panose="020F0502020204030204" pitchFamily="34" charset="0"/>
                        </a:rPr>
                        <a:t>GRB14_GRCh37_2:165365288-165365296_In_Frame_Del_DEL_TTTTTTTTT_-_-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12.30769231</a:t>
                      </a:r>
                    </a:p>
                  </a:txBody>
                  <a:tcPr marL="4689" marR="4689" marT="4689" marB="0" anchor="b">
                    <a:lnL>
                      <a:noFill/>
                    </a:lnL>
                    <a:lnR>
                      <a:noFill/>
                    </a:lnR>
                    <a:lnT>
                      <a:noFill/>
                    </a:lnT>
                    <a:lnB>
                      <a:noFill/>
                    </a:lnB>
                  </a:tcPr>
                </a:tc>
                <a:extLst>
                  <a:ext uri="{0D108BD9-81ED-4DB2-BD59-A6C34878D82A}">
                    <a16:rowId xmlns:a16="http://schemas.microsoft.com/office/drawing/2014/main" val="2403994009"/>
                  </a:ext>
                </a:extLst>
              </a:tr>
              <a:tr h="171375">
                <a:tc>
                  <a:txBody>
                    <a:bodyPr/>
                    <a:lstStyle/>
                    <a:p>
                      <a:pPr algn="l" fontAlgn="b"/>
                      <a:r>
                        <a:rPr lang="fr-FR" sz="800" b="0" i="0" u="none" strike="noStrike">
                          <a:solidFill>
                            <a:srgbClr val="000000"/>
                          </a:solidFill>
                          <a:effectLst/>
                          <a:latin typeface="Calibri" panose="020F0502020204030204" pitchFamily="34" charset="0"/>
                        </a:rPr>
                        <a:t>BRAF_GRCh37_7:140453136-140453136_Missense_Mutation_SNP_A_A_T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0.736607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10.76923077</a:t>
                      </a:r>
                    </a:p>
                  </a:txBody>
                  <a:tcPr marL="4689" marR="4689" marT="4689" marB="0" anchor="b">
                    <a:lnL>
                      <a:noFill/>
                    </a:lnL>
                    <a:lnR>
                      <a:noFill/>
                    </a:lnR>
                    <a:lnT>
                      <a:noFill/>
                    </a:lnT>
                    <a:lnB>
                      <a:noFill/>
                    </a:lnB>
                  </a:tcPr>
                </a:tc>
                <a:extLst>
                  <a:ext uri="{0D108BD9-81ED-4DB2-BD59-A6C34878D82A}">
                    <a16:rowId xmlns:a16="http://schemas.microsoft.com/office/drawing/2014/main" val="3177024845"/>
                  </a:ext>
                </a:extLst>
              </a:tr>
              <a:tr h="171375">
                <a:tc>
                  <a:txBody>
                    <a:bodyPr/>
                    <a:lstStyle/>
                    <a:p>
                      <a:pPr algn="l" fontAlgn="b"/>
                      <a:r>
                        <a:rPr lang="it-IT" sz="800" b="0" i="0" u="none" strike="noStrike">
                          <a:solidFill>
                            <a:srgbClr val="000000"/>
                          </a:solidFill>
                          <a:effectLst/>
                          <a:latin typeface="Calibri" panose="020F0502020204030204" pitchFamily="34" charset="0"/>
                        </a:rPr>
                        <a:t>PRDM2_GRCh37_1:14108749-14108757_In_Frame_Del_DEL_AAAAAAAAA_-_-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0.736607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689" marR="4689" marT="4689" marB="0" anchor="b">
                    <a:lnL>
                      <a:noFill/>
                    </a:lnL>
                    <a:lnR>
                      <a:noFill/>
                    </a:lnR>
                    <a:lnT>
                      <a:noFill/>
                    </a:lnT>
                    <a:lnB>
                      <a:noFill/>
                    </a:lnB>
                  </a:tcPr>
                </a:tc>
                <a:extLst>
                  <a:ext uri="{0D108BD9-81ED-4DB2-BD59-A6C34878D82A}">
                    <a16:rowId xmlns:a16="http://schemas.microsoft.com/office/drawing/2014/main" val="512223724"/>
                  </a:ext>
                </a:extLst>
              </a:tr>
              <a:tr h="171375">
                <a:tc>
                  <a:txBody>
                    <a:bodyPr/>
                    <a:lstStyle/>
                    <a:p>
                      <a:pPr algn="l" fontAlgn="b"/>
                      <a:r>
                        <a:rPr lang="en-US" sz="800" b="0" i="0" u="none" strike="noStrike">
                          <a:solidFill>
                            <a:srgbClr val="000000"/>
                          </a:solidFill>
                          <a:effectLst/>
                          <a:latin typeface="Calibri" panose="020F0502020204030204" pitchFamily="34" charset="0"/>
                        </a:rPr>
                        <a:t>CASP5_GRCh37_11:104878041-104878050_Frame_Shift_Del_DEL_TTTTTTTTTT_-_-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0.732143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689" marR="4689" marT="4689" marB="0" anchor="b">
                    <a:lnL>
                      <a:noFill/>
                    </a:lnL>
                    <a:lnR>
                      <a:noFill/>
                    </a:lnR>
                    <a:lnT>
                      <a:noFill/>
                    </a:lnT>
                    <a:lnB>
                      <a:noFill/>
                    </a:lnB>
                  </a:tcPr>
                </a:tc>
                <a:extLst>
                  <a:ext uri="{0D108BD9-81ED-4DB2-BD59-A6C34878D82A}">
                    <a16:rowId xmlns:a16="http://schemas.microsoft.com/office/drawing/2014/main" val="2742223313"/>
                  </a:ext>
                </a:extLst>
              </a:tr>
              <a:tr h="171375">
                <a:tc>
                  <a:txBody>
                    <a:bodyPr/>
                    <a:lstStyle/>
                    <a:p>
                      <a:pPr algn="l" fontAlgn="b"/>
                      <a:r>
                        <a:rPr lang="it-IT" sz="800" b="0" i="0" u="none" strike="noStrike">
                          <a:solidFill>
                            <a:srgbClr val="000000"/>
                          </a:solidFill>
                          <a:effectLst/>
                          <a:latin typeface="Calibri" panose="020F0502020204030204" pitchFamily="34" charset="0"/>
                        </a:rPr>
                        <a:t>TCF7L2_GRCh37_10:114925317-114925325_In_Frame_Del_DEL_AAAAAAAAA_-_-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0.727679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689" marR="4689" marT="4689" marB="0" anchor="b">
                    <a:lnL>
                      <a:noFill/>
                    </a:lnL>
                    <a:lnR>
                      <a:noFill/>
                    </a:lnR>
                    <a:lnT>
                      <a:noFill/>
                    </a:lnT>
                    <a:lnB>
                      <a:noFill/>
                    </a:lnB>
                  </a:tcPr>
                </a:tc>
                <a:extLst>
                  <a:ext uri="{0D108BD9-81ED-4DB2-BD59-A6C34878D82A}">
                    <a16:rowId xmlns:a16="http://schemas.microsoft.com/office/drawing/2014/main" val="2081303393"/>
                  </a:ext>
                </a:extLst>
              </a:tr>
              <a:tr h="171375">
                <a:tc>
                  <a:txBody>
                    <a:bodyPr/>
                    <a:lstStyle/>
                    <a:p>
                      <a:pPr algn="l" fontAlgn="b"/>
                      <a:r>
                        <a:rPr lang="en-US" sz="800" b="0" i="0" u="none" strike="noStrike">
                          <a:solidFill>
                            <a:srgbClr val="000000"/>
                          </a:solidFill>
                          <a:effectLst/>
                          <a:latin typeface="Calibri" panose="020F0502020204030204" pitchFamily="34" charset="0"/>
                        </a:rPr>
                        <a:t>RAD50_GRCh37_5:131931452-131931460_In_Frame_Del_DEL_AAAAAAAAA_-_-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7.692307692</a:t>
                      </a:r>
                    </a:p>
                  </a:txBody>
                  <a:tcPr marL="4689" marR="4689" marT="4689" marB="0" anchor="b">
                    <a:lnL>
                      <a:noFill/>
                    </a:lnL>
                    <a:lnR>
                      <a:noFill/>
                    </a:lnR>
                    <a:lnT>
                      <a:noFill/>
                    </a:lnT>
                    <a:lnB>
                      <a:noFill/>
                    </a:lnB>
                  </a:tcPr>
                </a:tc>
                <a:extLst>
                  <a:ext uri="{0D108BD9-81ED-4DB2-BD59-A6C34878D82A}">
                    <a16:rowId xmlns:a16="http://schemas.microsoft.com/office/drawing/2014/main" val="562360850"/>
                  </a:ext>
                </a:extLst>
              </a:tr>
              <a:tr h="171375">
                <a:tc>
                  <a:txBody>
                    <a:bodyPr/>
                    <a:lstStyle/>
                    <a:p>
                      <a:pPr algn="l" fontAlgn="b"/>
                      <a:r>
                        <a:rPr lang="en-US" sz="800" b="0" i="0" u="none" strike="noStrike">
                          <a:solidFill>
                            <a:srgbClr val="000000"/>
                          </a:solidFill>
                          <a:effectLst/>
                          <a:latin typeface="Calibri" panose="020F0502020204030204" pitchFamily="34" charset="0"/>
                        </a:rPr>
                        <a:t>ATR_GRCh37_3:142274740-142274749_Frame_Shift_Del_DEL_TTTTTTTTTT_-_-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0.732143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7.692307692</a:t>
                      </a:r>
                    </a:p>
                  </a:txBody>
                  <a:tcPr marL="4689" marR="4689" marT="4689" marB="0" anchor="b">
                    <a:lnL>
                      <a:noFill/>
                    </a:lnL>
                    <a:lnR>
                      <a:noFill/>
                    </a:lnR>
                    <a:lnT>
                      <a:noFill/>
                    </a:lnT>
                    <a:lnB>
                      <a:noFill/>
                    </a:lnB>
                  </a:tcPr>
                </a:tc>
                <a:extLst>
                  <a:ext uri="{0D108BD9-81ED-4DB2-BD59-A6C34878D82A}">
                    <a16:rowId xmlns:a16="http://schemas.microsoft.com/office/drawing/2014/main" val="2668596364"/>
                  </a:ext>
                </a:extLst>
              </a:tr>
              <a:tr h="171375">
                <a:tc>
                  <a:txBody>
                    <a:bodyPr/>
                    <a:lstStyle/>
                    <a:p>
                      <a:pPr algn="l" fontAlgn="b"/>
                      <a:r>
                        <a:rPr lang="it-IT" sz="800" b="0" i="0" u="none" strike="noStrike">
                          <a:solidFill>
                            <a:srgbClr val="000000"/>
                          </a:solidFill>
                          <a:effectLst/>
                          <a:latin typeface="Calibri" panose="020F0502020204030204" pitchFamily="34" charset="0"/>
                        </a:rPr>
                        <a:t>HMMR_GRCh37_5:162917426-162917434_In_Frame_Del_DEL_AAAAAAAAA_-_-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6.153846154</a:t>
                      </a:r>
                    </a:p>
                  </a:txBody>
                  <a:tcPr marL="4689" marR="4689" marT="4689" marB="0" anchor="b">
                    <a:lnL>
                      <a:noFill/>
                    </a:lnL>
                    <a:lnR>
                      <a:noFill/>
                    </a:lnR>
                    <a:lnT>
                      <a:noFill/>
                    </a:lnT>
                    <a:lnB>
                      <a:noFill/>
                    </a:lnB>
                  </a:tcPr>
                </a:tc>
                <a:extLst>
                  <a:ext uri="{0D108BD9-81ED-4DB2-BD59-A6C34878D82A}">
                    <a16:rowId xmlns:a16="http://schemas.microsoft.com/office/drawing/2014/main" val="1545680822"/>
                  </a:ext>
                </a:extLst>
              </a:tr>
              <a:tr h="171375">
                <a:tc>
                  <a:txBody>
                    <a:bodyPr/>
                    <a:lstStyle/>
                    <a:p>
                      <a:pPr algn="l" fontAlgn="b"/>
                      <a:r>
                        <a:rPr lang="en-US" sz="800" b="0" i="0" u="none" strike="noStrike">
                          <a:solidFill>
                            <a:srgbClr val="000000"/>
                          </a:solidFill>
                          <a:effectLst/>
                          <a:latin typeface="Calibri" panose="020F0502020204030204" pitchFamily="34" charset="0"/>
                        </a:rPr>
                        <a:t>PIK3CA_GRCh37_3:178952085-178952085_Missense_Mutation_SNP_A_G_G</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6.153846154</a:t>
                      </a:r>
                    </a:p>
                  </a:txBody>
                  <a:tcPr marL="4689" marR="4689" marT="4689" marB="0" anchor="b">
                    <a:lnL>
                      <a:noFill/>
                    </a:lnL>
                    <a:lnR>
                      <a:noFill/>
                    </a:lnR>
                    <a:lnT>
                      <a:noFill/>
                    </a:lnT>
                    <a:lnB>
                      <a:noFill/>
                    </a:lnB>
                  </a:tcPr>
                </a:tc>
                <a:extLst>
                  <a:ext uri="{0D108BD9-81ED-4DB2-BD59-A6C34878D82A}">
                    <a16:rowId xmlns:a16="http://schemas.microsoft.com/office/drawing/2014/main" val="3498478935"/>
                  </a:ext>
                </a:extLst>
              </a:tr>
              <a:tr h="171375">
                <a:tc>
                  <a:txBody>
                    <a:bodyPr/>
                    <a:lstStyle/>
                    <a:p>
                      <a:pPr algn="l" fontAlgn="b"/>
                      <a:r>
                        <a:rPr lang="en-US" sz="800" b="0" i="0" u="none" strike="noStrike">
                          <a:solidFill>
                            <a:srgbClr val="000000"/>
                          </a:solidFill>
                          <a:effectLst/>
                          <a:latin typeface="Calibri" panose="020F0502020204030204" pitchFamily="34" charset="0"/>
                        </a:rPr>
                        <a:t>MSH6_GRCh37_2:48030640-48030647_Frame_Shift_Del_DEL_CCCCCCCC_-_-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1018682618"/>
                  </a:ext>
                </a:extLst>
              </a:tr>
              <a:tr h="171375">
                <a:tc>
                  <a:txBody>
                    <a:bodyPr/>
                    <a:lstStyle/>
                    <a:p>
                      <a:pPr algn="l" fontAlgn="b"/>
                      <a:r>
                        <a:rPr lang="it-IT" sz="800" b="0" i="0" u="none" strike="noStrike">
                          <a:solidFill>
                            <a:srgbClr val="000000"/>
                          </a:solidFill>
                          <a:effectLst/>
                          <a:latin typeface="Calibri" panose="020F0502020204030204" pitchFamily="34" charset="0"/>
                        </a:rPr>
                        <a:t>WISP3_GRCh37_6:112389434-112389442_In_Frame_Del_DEL_AAAAAAAAA_-_-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9518681"/>
                  </a:ext>
                </a:extLst>
              </a:tr>
              <a:tr h="171375">
                <a:tc>
                  <a:txBody>
                    <a:bodyPr/>
                    <a:lstStyle/>
                    <a:p>
                      <a:pPr algn="l" fontAlgn="b"/>
                      <a:r>
                        <a:rPr lang="en-US" sz="800" b="0" i="0" u="none" strike="noStrike">
                          <a:solidFill>
                            <a:srgbClr val="000000"/>
                          </a:solidFill>
                          <a:effectLst/>
                          <a:latin typeface="Calibri" panose="020F0502020204030204" pitchFamily="34" charset="0"/>
                        </a:rPr>
                        <a:t>ICA1_GRCh37_7:8198251-8198251_Frame_Shift_Del_DEL_T_-_-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704312651"/>
                  </a:ext>
                </a:extLst>
              </a:tr>
              <a:tr h="171375">
                <a:tc>
                  <a:txBody>
                    <a:bodyPr/>
                    <a:lstStyle/>
                    <a:p>
                      <a:pPr algn="l" fontAlgn="b"/>
                      <a:r>
                        <a:rPr lang="en-US" sz="800" b="0" i="0" u="none" strike="noStrike">
                          <a:solidFill>
                            <a:srgbClr val="000000"/>
                          </a:solidFill>
                          <a:effectLst/>
                          <a:latin typeface="Calibri" panose="020F0502020204030204" pitchFamily="34" charset="0"/>
                        </a:rPr>
                        <a:t>FBXW7_GRCh37_4:153249384-153249384_Missense_Mutation_SNP_C_T_T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0.714286</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4090347041"/>
                  </a:ext>
                </a:extLst>
              </a:tr>
              <a:tr h="171375">
                <a:tc>
                  <a:txBody>
                    <a:bodyPr/>
                    <a:lstStyle/>
                    <a:p>
                      <a:pPr algn="l" fontAlgn="b"/>
                      <a:r>
                        <a:rPr lang="en-US" sz="800" b="0" i="0" u="none" strike="noStrike">
                          <a:solidFill>
                            <a:srgbClr val="000000"/>
                          </a:solidFill>
                          <a:effectLst/>
                          <a:latin typeface="Calibri" panose="020F0502020204030204" pitchFamily="34" charset="0"/>
                        </a:rPr>
                        <a:t>SAT1_GRCh37_X:23802147-23802147_Intron_DEL_A_-_-</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681987418"/>
                  </a:ext>
                </a:extLst>
              </a:tr>
              <a:tr h="171375">
                <a:tc>
                  <a:txBody>
                    <a:bodyPr/>
                    <a:lstStyle/>
                    <a:p>
                      <a:pPr algn="l" fontAlgn="b"/>
                      <a:r>
                        <a:rPr lang="en-US" sz="800" b="0" i="0" u="none" strike="noStrike">
                          <a:solidFill>
                            <a:srgbClr val="000000"/>
                          </a:solidFill>
                          <a:effectLst/>
                          <a:latin typeface="Calibri" panose="020F0502020204030204" pitchFamily="34" charset="0"/>
                        </a:rPr>
                        <a:t>CTNND2_GRCh37_5:11117571-11117571_Silent_SNP_G_A_A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80636560"/>
                  </a:ext>
                </a:extLst>
              </a:tr>
              <a:tr h="171375">
                <a:tc>
                  <a:txBody>
                    <a:bodyPr/>
                    <a:lstStyle/>
                    <a:p>
                      <a:pPr algn="l" fontAlgn="b"/>
                      <a:r>
                        <a:rPr lang="en-US" sz="800" b="0" i="0" u="none" strike="noStrike">
                          <a:solidFill>
                            <a:srgbClr val="000000"/>
                          </a:solidFill>
                          <a:effectLst/>
                          <a:latin typeface="Calibri" panose="020F0502020204030204" pitchFamily="34" charset="0"/>
                        </a:rPr>
                        <a:t>TP53_GRCh37_17:7577120-7577120_Missense_Mutation_SNP_C_T_T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52192412"/>
                  </a:ext>
                </a:extLst>
              </a:tr>
              <a:tr h="171375">
                <a:tc>
                  <a:txBody>
                    <a:bodyPr/>
                    <a:lstStyle/>
                    <a:p>
                      <a:pPr algn="l" fontAlgn="b"/>
                      <a:r>
                        <a:rPr lang="fr-FR" sz="800" b="0" i="0" u="none" strike="noStrike">
                          <a:solidFill>
                            <a:srgbClr val="000000"/>
                          </a:solidFill>
                          <a:effectLst/>
                          <a:latin typeface="Calibri" panose="020F0502020204030204" pitchFamily="34" charset="0"/>
                        </a:rPr>
                        <a:t>MYO3A_GRCh37_10:26446395-26446395_Nonsense_Mutation_SNP_C_T_T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1739124808"/>
                  </a:ext>
                </a:extLst>
              </a:tr>
              <a:tr h="171375">
                <a:tc>
                  <a:txBody>
                    <a:bodyPr/>
                    <a:lstStyle/>
                    <a:p>
                      <a:pPr algn="l" fontAlgn="b"/>
                      <a:r>
                        <a:rPr lang="en-US" sz="800" b="0" i="0" u="none" strike="noStrike">
                          <a:solidFill>
                            <a:srgbClr val="000000"/>
                          </a:solidFill>
                          <a:effectLst/>
                          <a:latin typeface="Calibri" panose="020F0502020204030204" pitchFamily="34" charset="0"/>
                        </a:rPr>
                        <a:t>PTEN_GRCh37_10:89692905-89692905_Missense_Mutation_SNP_G_A_A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1011095450"/>
                  </a:ext>
                </a:extLst>
              </a:tr>
              <a:tr h="171375">
                <a:tc>
                  <a:txBody>
                    <a:bodyPr/>
                    <a:lstStyle/>
                    <a:p>
                      <a:pPr algn="l" fontAlgn="b"/>
                      <a:r>
                        <a:rPr lang="en-US" sz="800" b="0" i="0" u="none" strike="noStrike">
                          <a:solidFill>
                            <a:srgbClr val="000000"/>
                          </a:solidFill>
                          <a:effectLst/>
                          <a:latin typeface="Calibri" panose="020F0502020204030204" pitchFamily="34" charset="0"/>
                        </a:rPr>
                        <a:t>ZNF491_GRCh37_19:11917796-11917796_Missense_Mutation_SNP_G_A_A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41164905"/>
                  </a:ext>
                </a:extLst>
              </a:tr>
              <a:tr h="171375">
                <a:tc>
                  <a:txBody>
                    <a:bodyPr/>
                    <a:lstStyle/>
                    <a:p>
                      <a:pPr algn="l" fontAlgn="b"/>
                      <a:r>
                        <a:rPr lang="en-US" sz="800" b="0" i="0" u="none" strike="noStrike">
                          <a:solidFill>
                            <a:srgbClr val="000000"/>
                          </a:solidFill>
                          <a:effectLst/>
                          <a:latin typeface="Calibri" panose="020F0502020204030204" pitchFamily="34" charset="0"/>
                        </a:rPr>
                        <a:t>EMR3_GRCh37_19:14772866-14772866_Silent_SNP_G_A_A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3262040714"/>
                  </a:ext>
                </a:extLst>
              </a:tr>
              <a:tr h="171375">
                <a:tc>
                  <a:txBody>
                    <a:bodyPr/>
                    <a:lstStyle/>
                    <a:p>
                      <a:pPr algn="l" fontAlgn="b"/>
                      <a:r>
                        <a:rPr lang="en-US" sz="800" b="0" i="0" u="none" strike="noStrike">
                          <a:solidFill>
                            <a:srgbClr val="000000"/>
                          </a:solidFill>
                          <a:effectLst/>
                          <a:latin typeface="Calibri" panose="020F0502020204030204" pitchFamily="34" charset="0"/>
                        </a:rPr>
                        <a:t>KIF14_GRCh37_1:200573037-200573037_Missense_Mutation_SNP_C_T_T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1334249871"/>
                  </a:ext>
                </a:extLst>
              </a:tr>
              <a:tr h="171375">
                <a:tc>
                  <a:txBody>
                    <a:bodyPr/>
                    <a:lstStyle/>
                    <a:p>
                      <a:pPr algn="l" fontAlgn="b"/>
                      <a:r>
                        <a:rPr lang="en-US" sz="800" b="0" i="0" u="none" strike="noStrike">
                          <a:solidFill>
                            <a:srgbClr val="000000"/>
                          </a:solidFill>
                          <a:effectLst/>
                          <a:latin typeface="Calibri" panose="020F0502020204030204" pitchFamily="34" charset="0"/>
                        </a:rPr>
                        <a:t>SGSM1_GRCh37_22:25315953-25315953_Missense_Mutation_SNP_C_A_A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963468116"/>
                  </a:ext>
                </a:extLst>
              </a:tr>
              <a:tr h="171375">
                <a:tc>
                  <a:txBody>
                    <a:bodyPr/>
                    <a:lstStyle/>
                    <a:p>
                      <a:pPr algn="l" fontAlgn="b"/>
                      <a:r>
                        <a:rPr lang="en-US" sz="800" b="0" i="0" u="none" strike="noStrike">
                          <a:solidFill>
                            <a:srgbClr val="000000"/>
                          </a:solidFill>
                          <a:effectLst/>
                          <a:latin typeface="Calibri" panose="020F0502020204030204" pitchFamily="34" charset="0"/>
                        </a:rPr>
                        <a:t>USP34_GRCh37_2:61546367-61546367_Nonsense_Mutation_SNP_G_A_A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694118946"/>
                  </a:ext>
                </a:extLst>
              </a:tr>
              <a:tr h="171375">
                <a:tc>
                  <a:txBody>
                    <a:bodyPr/>
                    <a:lstStyle/>
                    <a:p>
                      <a:pPr algn="l" fontAlgn="b"/>
                      <a:r>
                        <a:rPr lang="en-US" sz="800" b="0" i="0" u="none" strike="noStrike">
                          <a:solidFill>
                            <a:srgbClr val="000000"/>
                          </a:solidFill>
                          <a:effectLst/>
                          <a:latin typeface="Calibri" panose="020F0502020204030204" pitchFamily="34" charset="0"/>
                        </a:rPr>
                        <a:t>LPHN3_GRCh37_4:62910205-62910205_Missense_Mutation_SNP_G_A_A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1144150402"/>
                  </a:ext>
                </a:extLst>
              </a:tr>
              <a:tr h="171375">
                <a:tc>
                  <a:txBody>
                    <a:bodyPr/>
                    <a:lstStyle/>
                    <a:p>
                      <a:pPr algn="l" fontAlgn="b"/>
                      <a:r>
                        <a:rPr lang="en-US" sz="800" b="0" i="0" u="none" strike="noStrike">
                          <a:solidFill>
                            <a:srgbClr val="000000"/>
                          </a:solidFill>
                          <a:effectLst/>
                          <a:latin typeface="Calibri" panose="020F0502020204030204" pitchFamily="34" charset="0"/>
                        </a:rPr>
                        <a:t>CDYL_GRCh37_6:4943786-4943786_Silent_SNP_C_T_T</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3948347281"/>
                  </a:ext>
                </a:extLst>
              </a:tr>
              <a:tr h="171375">
                <a:tc>
                  <a:txBody>
                    <a:bodyPr/>
                    <a:lstStyle/>
                    <a:p>
                      <a:pPr algn="l" fontAlgn="b"/>
                      <a:r>
                        <a:rPr lang="en-US" sz="800" b="0" i="0" u="none" strike="noStrike">
                          <a:solidFill>
                            <a:srgbClr val="000000"/>
                          </a:solidFill>
                          <a:effectLst/>
                          <a:latin typeface="Calibri" panose="020F0502020204030204" pitchFamily="34" charset="0"/>
                        </a:rPr>
                        <a:t>KIF20B_GRCh37_10:91497569-91497569_Missense_Mutation_SNP_G_A_A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640803370"/>
                  </a:ext>
                </a:extLst>
              </a:tr>
              <a:tr h="171375">
                <a:tc>
                  <a:txBody>
                    <a:bodyPr/>
                    <a:lstStyle/>
                    <a:p>
                      <a:pPr algn="l" fontAlgn="b"/>
                      <a:r>
                        <a:rPr lang="en-US" sz="800" b="0" i="0" u="none" strike="noStrike">
                          <a:solidFill>
                            <a:srgbClr val="000000"/>
                          </a:solidFill>
                          <a:effectLst/>
                          <a:latin typeface="Calibri" panose="020F0502020204030204" pitchFamily="34" charset="0"/>
                        </a:rPr>
                        <a:t>KIF18A_GRCh37_11:28119446-28119446_Missense_Mutation_SNP_G_A_A</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689" marR="4689" marT="4689"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689" marR="4689" marT="4689"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4.615384615</a:t>
                      </a:r>
                    </a:p>
                  </a:txBody>
                  <a:tcPr marL="4689" marR="4689" marT="4689" marB="0" anchor="b">
                    <a:lnL>
                      <a:noFill/>
                    </a:lnL>
                    <a:lnR>
                      <a:noFill/>
                    </a:lnR>
                    <a:lnT>
                      <a:noFill/>
                    </a:lnT>
                    <a:lnB>
                      <a:noFill/>
                    </a:lnB>
                  </a:tcPr>
                </a:tc>
                <a:extLst>
                  <a:ext uri="{0D108BD9-81ED-4DB2-BD59-A6C34878D82A}">
                    <a16:rowId xmlns:a16="http://schemas.microsoft.com/office/drawing/2014/main" val="2607770528"/>
                  </a:ext>
                </a:extLst>
              </a:tr>
            </a:tbl>
          </a:graphicData>
        </a:graphic>
      </p:graphicFrame>
    </p:spTree>
    <p:extLst>
      <p:ext uri="{BB962C8B-B14F-4D97-AF65-F5344CB8AC3E}">
        <p14:creationId xmlns:p14="http://schemas.microsoft.com/office/powerpoint/2010/main" val="212955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Overall Accuracy and Statistics</a:t>
            </a:r>
            <a:endParaRPr lang="en-US" sz="2800" spc="-1" dirty="0">
              <a:latin typeface="Arial"/>
            </a:endParaRPr>
          </a:p>
        </p:txBody>
      </p:sp>
      <p:sp>
        <p:nvSpPr>
          <p:cNvPr id="4" name="Rectangle 3">
            <a:extLst>
              <a:ext uri="{FF2B5EF4-FFF2-40B4-BE49-F238E27FC236}">
                <a16:creationId xmlns:a16="http://schemas.microsoft.com/office/drawing/2014/main" id="{B86E8649-C35D-43EA-B7B1-8A2D131E80B1}"/>
              </a:ext>
            </a:extLst>
          </p:cNvPr>
          <p:cNvSpPr/>
          <p:nvPr/>
        </p:nvSpPr>
        <p:spPr>
          <a:xfrm>
            <a:off x="605696" y="1705947"/>
            <a:ext cx="7058526" cy="2246769"/>
          </a:xfrm>
          <a:prstGeom prst="rect">
            <a:avLst/>
          </a:prstGeom>
        </p:spPr>
        <p:txBody>
          <a:bodyPr wrap="square">
            <a:spAutoFit/>
          </a:bodyPr>
          <a:lstStyle/>
          <a:p>
            <a:r>
              <a:rPr lang="en-US" sz="1400" dirty="0">
                <a:solidFill>
                  <a:srgbClr val="000000"/>
                </a:solidFill>
                <a:latin typeface="Calibri" panose="020F0502020204030204" pitchFamily="34" charset="0"/>
              </a:rPr>
              <a:t>False Positives: 9</a:t>
            </a:r>
          </a:p>
          <a:p>
            <a:r>
              <a:rPr lang="en-US" sz="1400" dirty="0">
                <a:solidFill>
                  <a:srgbClr val="000000"/>
                </a:solidFill>
                <a:latin typeface="Calibri" panose="020F0502020204030204" pitchFamily="34" charset="0"/>
              </a:rPr>
              <a:t>False Negatives: 27</a:t>
            </a:r>
          </a:p>
          <a:p>
            <a:r>
              <a:rPr lang="en-US" sz="1400" dirty="0">
                <a:solidFill>
                  <a:srgbClr val="000000"/>
                </a:solidFill>
                <a:latin typeface="Calibri" panose="020F0502020204030204" pitchFamily="34" charset="0"/>
              </a:rPr>
              <a:t>True Positives: 38</a:t>
            </a:r>
          </a:p>
          <a:p>
            <a:r>
              <a:rPr lang="en-US" sz="1400" dirty="0">
                <a:solidFill>
                  <a:srgbClr val="000000"/>
                </a:solidFill>
                <a:latin typeface="Calibri" panose="020F0502020204030204" pitchFamily="34" charset="0"/>
              </a:rPr>
              <a:t>True Negatives: 150</a:t>
            </a:r>
          </a:p>
          <a:p>
            <a:r>
              <a:rPr lang="en-US" sz="1400" dirty="0">
                <a:solidFill>
                  <a:srgbClr val="000000"/>
                </a:solidFill>
                <a:latin typeface="Calibri" panose="020F0502020204030204" pitchFamily="34" charset="0"/>
              </a:rPr>
              <a:t>Proportion of false positives: 0.04</a:t>
            </a:r>
          </a:p>
          <a:p>
            <a:r>
              <a:rPr lang="en-US" sz="1400" dirty="0">
                <a:solidFill>
                  <a:srgbClr val="000000"/>
                </a:solidFill>
                <a:latin typeface="Calibri" panose="020F0502020204030204" pitchFamily="34" charset="0"/>
              </a:rPr>
              <a:t>Proportion of false negatives:0.12</a:t>
            </a:r>
          </a:p>
          <a:p>
            <a:r>
              <a:rPr lang="en-US" sz="1400" dirty="0">
                <a:solidFill>
                  <a:srgbClr val="000000"/>
                </a:solidFill>
                <a:latin typeface="Calibri" panose="020F0502020204030204" pitchFamily="34" charset="0"/>
              </a:rPr>
              <a:t>Accuracy: 0.8392857142857143</a:t>
            </a:r>
          </a:p>
          <a:p>
            <a:r>
              <a:rPr lang="en-US" sz="1400" dirty="0">
                <a:solidFill>
                  <a:srgbClr val="000000"/>
                </a:solidFill>
                <a:latin typeface="Calibri" panose="020F0502020204030204" pitchFamily="34" charset="0"/>
              </a:rPr>
              <a:t>Error rate: 0.16071428571428573</a:t>
            </a:r>
          </a:p>
          <a:p>
            <a:r>
              <a:rPr lang="en-US" sz="1400" dirty="0">
                <a:solidFill>
                  <a:srgbClr val="000000"/>
                </a:solidFill>
                <a:latin typeface="Calibri" panose="020F0502020204030204" pitchFamily="34" charset="0"/>
              </a:rPr>
              <a:t>Sensitivity: 0.5846153846153846</a:t>
            </a:r>
          </a:p>
          <a:p>
            <a:r>
              <a:rPr lang="en-US" sz="1400" dirty="0">
                <a:solidFill>
                  <a:srgbClr val="000000"/>
                </a:solidFill>
                <a:latin typeface="Calibri" panose="020F0502020204030204" pitchFamily="34" charset="0"/>
              </a:rPr>
              <a:t>Specificity: 0.9433962264150944</a:t>
            </a:r>
            <a:endParaRPr lang="en-US" sz="1400" dirty="0"/>
          </a:p>
        </p:txBody>
      </p:sp>
      <p:sp>
        <p:nvSpPr>
          <p:cNvPr id="5" name="TextBox 4">
            <a:extLst>
              <a:ext uri="{FF2B5EF4-FFF2-40B4-BE49-F238E27FC236}">
                <a16:creationId xmlns:a16="http://schemas.microsoft.com/office/drawing/2014/main" id="{994439D0-89E5-4898-9F3F-2D1CEC4A71A5}"/>
              </a:ext>
            </a:extLst>
          </p:cNvPr>
          <p:cNvSpPr txBox="1"/>
          <p:nvPr/>
        </p:nvSpPr>
        <p:spPr>
          <a:xfrm>
            <a:off x="605695" y="1336615"/>
            <a:ext cx="3056478" cy="369332"/>
          </a:xfrm>
          <a:prstGeom prst="rect">
            <a:avLst/>
          </a:prstGeom>
          <a:noFill/>
        </p:spPr>
        <p:txBody>
          <a:bodyPr wrap="none" rtlCol="0">
            <a:spAutoFit/>
          </a:bodyPr>
          <a:lstStyle/>
          <a:p>
            <a:r>
              <a:rPr lang="en-US" dirty="0"/>
              <a:t>Using all 31 features to classify</a:t>
            </a:r>
          </a:p>
        </p:txBody>
      </p:sp>
      <p:sp>
        <p:nvSpPr>
          <p:cNvPr id="9" name="TextBox 8">
            <a:extLst>
              <a:ext uri="{FF2B5EF4-FFF2-40B4-BE49-F238E27FC236}">
                <a16:creationId xmlns:a16="http://schemas.microsoft.com/office/drawing/2014/main" id="{B2C9999A-178C-4FEB-97C0-1F8CE9708857}"/>
              </a:ext>
            </a:extLst>
          </p:cNvPr>
          <p:cNvSpPr txBox="1"/>
          <p:nvPr/>
        </p:nvSpPr>
        <p:spPr>
          <a:xfrm>
            <a:off x="5246226" y="1309432"/>
            <a:ext cx="5335715" cy="369332"/>
          </a:xfrm>
          <a:prstGeom prst="rect">
            <a:avLst/>
          </a:prstGeom>
          <a:noFill/>
        </p:spPr>
        <p:txBody>
          <a:bodyPr wrap="square" rtlCol="0">
            <a:spAutoFit/>
          </a:bodyPr>
          <a:lstStyle/>
          <a:p>
            <a:r>
              <a:rPr lang="en-US" dirty="0"/>
              <a:t>CIMP+ Samples Correctly Picked</a:t>
            </a:r>
          </a:p>
        </p:txBody>
      </p:sp>
      <p:sp>
        <p:nvSpPr>
          <p:cNvPr id="10" name="Rectangle 9">
            <a:extLst>
              <a:ext uri="{FF2B5EF4-FFF2-40B4-BE49-F238E27FC236}">
                <a16:creationId xmlns:a16="http://schemas.microsoft.com/office/drawing/2014/main" id="{3B19CD8E-6BF9-42BB-96AF-82287E947031}"/>
              </a:ext>
            </a:extLst>
          </p:cNvPr>
          <p:cNvSpPr/>
          <p:nvPr/>
        </p:nvSpPr>
        <p:spPr>
          <a:xfrm>
            <a:off x="5246226" y="1586431"/>
            <a:ext cx="1944016" cy="4154984"/>
          </a:xfrm>
          <a:prstGeom prst="rect">
            <a:avLst/>
          </a:prstGeom>
        </p:spPr>
        <p:txBody>
          <a:bodyPr wrap="square">
            <a:spAutoFit/>
          </a:bodyPr>
          <a:lstStyle/>
          <a:p>
            <a:r>
              <a:rPr lang="en-US" sz="1200" dirty="0"/>
              <a:t>'TCGA-A6-2672',</a:t>
            </a:r>
          </a:p>
          <a:p>
            <a:r>
              <a:rPr lang="en-US" sz="1200" dirty="0"/>
              <a:t> 'TCGA-A6-2676',</a:t>
            </a:r>
          </a:p>
          <a:p>
            <a:r>
              <a:rPr lang="en-US" sz="1200" dirty="0"/>
              <a:t> 'TCGA-A6-3808',</a:t>
            </a:r>
          </a:p>
          <a:p>
            <a:r>
              <a:rPr lang="en-US" sz="1200" dirty="0"/>
              <a:t> 'TCGA-AA-3516',</a:t>
            </a:r>
          </a:p>
          <a:p>
            <a:r>
              <a:rPr lang="en-US" sz="1200" dirty="0"/>
              <a:t> 'TCGA-AA-3518',</a:t>
            </a:r>
          </a:p>
          <a:p>
            <a:r>
              <a:rPr lang="en-US" sz="1200" dirty="0"/>
              <a:t> 'TCGA-AA-3525',</a:t>
            </a:r>
          </a:p>
          <a:p>
            <a:r>
              <a:rPr lang="en-US" sz="1200" dirty="0"/>
              <a:t> 'TCGA-AA-3543',</a:t>
            </a:r>
          </a:p>
          <a:p>
            <a:r>
              <a:rPr lang="en-US" sz="1200" dirty="0"/>
              <a:t> 'TCGA-AA-3554',</a:t>
            </a:r>
          </a:p>
          <a:p>
            <a:r>
              <a:rPr lang="en-US" sz="1200" dirty="0"/>
              <a:t> 'TCGA-AA-3664',</a:t>
            </a:r>
          </a:p>
          <a:p>
            <a:r>
              <a:rPr lang="en-US" sz="1200" dirty="0"/>
              <a:t> 'TCGA-AA-3672',</a:t>
            </a:r>
          </a:p>
          <a:p>
            <a:r>
              <a:rPr lang="en-US" sz="1200" dirty="0"/>
              <a:t> 'TCGA-AA-3681',</a:t>
            </a:r>
          </a:p>
          <a:p>
            <a:r>
              <a:rPr lang="en-US" sz="1200" dirty="0"/>
              <a:t> 'TCGA-AA-3684',</a:t>
            </a:r>
          </a:p>
          <a:p>
            <a:r>
              <a:rPr lang="en-US" sz="1200" dirty="0"/>
              <a:t> 'TCGA-AA-3710',</a:t>
            </a:r>
          </a:p>
          <a:p>
            <a:r>
              <a:rPr lang="en-US" sz="1200" dirty="0"/>
              <a:t> 'TCGA-AA-3715',</a:t>
            </a:r>
          </a:p>
          <a:p>
            <a:r>
              <a:rPr lang="en-US" sz="1200" dirty="0"/>
              <a:t> 'TCGA-AA-3811',</a:t>
            </a:r>
          </a:p>
          <a:p>
            <a:r>
              <a:rPr lang="en-US" sz="1200" dirty="0"/>
              <a:t> 'TCGA-AA-3821',</a:t>
            </a:r>
          </a:p>
          <a:p>
            <a:r>
              <a:rPr lang="en-US" sz="1200" dirty="0"/>
              <a:t> 'TCGA-AA-3833',</a:t>
            </a:r>
          </a:p>
          <a:p>
            <a:r>
              <a:rPr lang="en-US" sz="1200" dirty="0"/>
              <a:t> 'TCGA-AA-3845',</a:t>
            </a:r>
          </a:p>
          <a:p>
            <a:r>
              <a:rPr lang="en-US" sz="1200" dirty="0"/>
              <a:t> 'TCGA-AA-3852',</a:t>
            </a:r>
          </a:p>
          <a:p>
            <a:r>
              <a:rPr lang="en-US" sz="1200" dirty="0"/>
              <a:t> 'TCGA-AA-3864',</a:t>
            </a:r>
          </a:p>
          <a:p>
            <a:r>
              <a:rPr lang="en-US" sz="1200" dirty="0"/>
              <a:t> 'TCGA-AA-3877',</a:t>
            </a:r>
          </a:p>
          <a:p>
            <a:r>
              <a:rPr lang="en-US" sz="1200" dirty="0"/>
              <a:t> 'TCGA-AA-3947'</a:t>
            </a:r>
          </a:p>
        </p:txBody>
      </p:sp>
      <p:sp>
        <p:nvSpPr>
          <p:cNvPr id="11" name="TextBox 10">
            <a:extLst>
              <a:ext uri="{FF2B5EF4-FFF2-40B4-BE49-F238E27FC236}">
                <a16:creationId xmlns:a16="http://schemas.microsoft.com/office/drawing/2014/main" id="{0BBEBD59-6132-4F05-874B-27687114C00E}"/>
              </a:ext>
            </a:extLst>
          </p:cNvPr>
          <p:cNvSpPr txBox="1"/>
          <p:nvPr/>
        </p:nvSpPr>
        <p:spPr>
          <a:xfrm>
            <a:off x="8970501" y="1336614"/>
            <a:ext cx="2860271" cy="369332"/>
          </a:xfrm>
          <a:prstGeom prst="rect">
            <a:avLst/>
          </a:prstGeom>
          <a:noFill/>
        </p:spPr>
        <p:txBody>
          <a:bodyPr wrap="square" rtlCol="0">
            <a:spAutoFit/>
          </a:bodyPr>
          <a:lstStyle/>
          <a:p>
            <a:r>
              <a:rPr lang="en-US" dirty="0"/>
              <a:t>CIMP+ Samples NOT Picked</a:t>
            </a:r>
          </a:p>
        </p:txBody>
      </p:sp>
      <p:sp>
        <p:nvSpPr>
          <p:cNvPr id="12" name="Rectangle 11">
            <a:extLst>
              <a:ext uri="{FF2B5EF4-FFF2-40B4-BE49-F238E27FC236}">
                <a16:creationId xmlns:a16="http://schemas.microsoft.com/office/drawing/2014/main" id="{5E92A79C-0583-434B-9467-045946CA953D}"/>
              </a:ext>
            </a:extLst>
          </p:cNvPr>
          <p:cNvSpPr/>
          <p:nvPr/>
        </p:nvSpPr>
        <p:spPr>
          <a:xfrm>
            <a:off x="8970500" y="1586431"/>
            <a:ext cx="2877467" cy="4154984"/>
          </a:xfrm>
          <a:prstGeom prst="rect">
            <a:avLst/>
          </a:prstGeom>
        </p:spPr>
        <p:txBody>
          <a:bodyPr wrap="square">
            <a:spAutoFit/>
          </a:bodyPr>
          <a:lstStyle/>
          <a:p>
            <a:r>
              <a:rPr lang="en-US" sz="1200" dirty="0"/>
              <a:t>'TCGA-A6-2674',</a:t>
            </a:r>
          </a:p>
          <a:p>
            <a:r>
              <a:rPr lang="en-US" sz="1200" dirty="0"/>
              <a:t> 'TCGA-A6-3807',</a:t>
            </a:r>
          </a:p>
          <a:p>
            <a:r>
              <a:rPr lang="en-US" sz="1200" dirty="0"/>
              <a:t> 'TCGA-A6-3810',</a:t>
            </a:r>
          </a:p>
          <a:p>
            <a:r>
              <a:rPr lang="en-US" sz="1200" dirty="0"/>
              <a:t> 'TCGA-AA-3514',</a:t>
            </a:r>
          </a:p>
          <a:p>
            <a:r>
              <a:rPr lang="en-US" sz="1200" dirty="0"/>
              <a:t> 'TCGA-AA-3526',</a:t>
            </a:r>
          </a:p>
          <a:p>
            <a:r>
              <a:rPr lang="en-US" sz="1200" dirty="0"/>
              <a:t> 'TCGA-AA-3532',</a:t>
            </a:r>
          </a:p>
          <a:p>
            <a:r>
              <a:rPr lang="en-US" sz="1200" dirty="0"/>
              <a:t> 'TCGA-AA-3555',</a:t>
            </a:r>
          </a:p>
          <a:p>
            <a:r>
              <a:rPr lang="en-US" sz="1200" dirty="0"/>
              <a:t> 'TCGA-AA-3556',</a:t>
            </a:r>
          </a:p>
          <a:p>
            <a:r>
              <a:rPr lang="en-US" sz="1200" dirty="0"/>
              <a:t> 'TCGA-AA-3812',</a:t>
            </a:r>
          </a:p>
          <a:p>
            <a:r>
              <a:rPr lang="en-US" sz="1200" dirty="0"/>
              <a:t> 'TCGA-AA-3814',</a:t>
            </a:r>
          </a:p>
          <a:p>
            <a:r>
              <a:rPr lang="en-US" sz="1200" dirty="0"/>
              <a:t> 'TCGA-AA-3842',</a:t>
            </a:r>
          </a:p>
          <a:p>
            <a:r>
              <a:rPr lang="en-US" sz="1200" dirty="0"/>
              <a:t> 'TCGA-AA-3860',</a:t>
            </a:r>
          </a:p>
          <a:p>
            <a:r>
              <a:rPr lang="en-US" sz="1200" dirty="0"/>
              <a:t> 'TCGA-AA-3866',</a:t>
            </a:r>
          </a:p>
          <a:p>
            <a:r>
              <a:rPr lang="en-US" sz="1200" dirty="0"/>
              <a:t> 'TCGA-AA-3870',</a:t>
            </a:r>
          </a:p>
          <a:p>
            <a:r>
              <a:rPr lang="en-US" sz="1200" dirty="0"/>
              <a:t> 'TCGA-AA-3872',</a:t>
            </a:r>
          </a:p>
          <a:p>
            <a:r>
              <a:rPr lang="en-US" sz="1200" dirty="0"/>
              <a:t> 'TCGA-AA-3930',</a:t>
            </a:r>
          </a:p>
          <a:p>
            <a:r>
              <a:rPr lang="en-US" sz="1200" dirty="0"/>
              <a:t> 'TCGA-AA-3952',</a:t>
            </a:r>
          </a:p>
          <a:p>
            <a:r>
              <a:rPr lang="en-US" sz="1200" dirty="0"/>
              <a:t> 'TCGA-AA-3994',</a:t>
            </a:r>
          </a:p>
          <a:p>
            <a:r>
              <a:rPr lang="en-US" sz="1200" dirty="0"/>
              <a:t> 'TCGA-AA-A004',</a:t>
            </a:r>
          </a:p>
          <a:p>
            <a:r>
              <a:rPr lang="en-US" sz="1200" dirty="0"/>
              <a:t> 'TCGA-AA-A01K',</a:t>
            </a:r>
          </a:p>
          <a:p>
            <a:r>
              <a:rPr lang="en-US" sz="1200" dirty="0"/>
              <a:t> 'TCGA-AF-3400',</a:t>
            </a:r>
          </a:p>
          <a:p>
            <a:r>
              <a:rPr lang="en-US" sz="1200" dirty="0"/>
              <a:t> 'TCGA-AG-3575',</a:t>
            </a:r>
          </a:p>
        </p:txBody>
      </p:sp>
      <p:sp>
        <p:nvSpPr>
          <p:cNvPr id="13" name="Rectangle 12">
            <a:extLst>
              <a:ext uri="{FF2B5EF4-FFF2-40B4-BE49-F238E27FC236}">
                <a16:creationId xmlns:a16="http://schemas.microsoft.com/office/drawing/2014/main" id="{7AB7A5F3-C563-4F5D-B6BF-40FAF275C2F9}"/>
              </a:ext>
            </a:extLst>
          </p:cNvPr>
          <p:cNvSpPr/>
          <p:nvPr/>
        </p:nvSpPr>
        <p:spPr>
          <a:xfrm>
            <a:off x="10233436" y="1586431"/>
            <a:ext cx="1535212" cy="1015663"/>
          </a:xfrm>
          <a:prstGeom prst="rect">
            <a:avLst/>
          </a:prstGeom>
        </p:spPr>
        <p:txBody>
          <a:bodyPr wrap="square">
            <a:spAutoFit/>
          </a:bodyPr>
          <a:lstStyle/>
          <a:p>
            <a:r>
              <a:rPr lang="en-US" sz="1200" dirty="0"/>
              <a:t> 'TCGA-AG-3600',</a:t>
            </a:r>
          </a:p>
          <a:p>
            <a:r>
              <a:rPr lang="en-US" sz="1200" dirty="0"/>
              <a:t> 'TCGA-AG-3609',</a:t>
            </a:r>
          </a:p>
          <a:p>
            <a:r>
              <a:rPr lang="en-US" sz="1200" dirty="0"/>
              <a:t> 'TCGA-AG-3878',</a:t>
            </a:r>
          </a:p>
          <a:p>
            <a:r>
              <a:rPr lang="en-US" sz="1200" dirty="0"/>
              <a:t> 'TCGA-AG-3883',</a:t>
            </a:r>
          </a:p>
          <a:p>
            <a:r>
              <a:rPr lang="en-US" sz="1200" dirty="0"/>
              <a:t> 'TCGA-AG-3901'</a:t>
            </a:r>
          </a:p>
        </p:txBody>
      </p:sp>
      <p:sp>
        <p:nvSpPr>
          <p:cNvPr id="7" name="Rectangle 6">
            <a:extLst>
              <a:ext uri="{FF2B5EF4-FFF2-40B4-BE49-F238E27FC236}">
                <a16:creationId xmlns:a16="http://schemas.microsoft.com/office/drawing/2014/main" id="{1447DAD4-86DA-4379-BA3F-A490608E359E}"/>
              </a:ext>
            </a:extLst>
          </p:cNvPr>
          <p:cNvSpPr/>
          <p:nvPr/>
        </p:nvSpPr>
        <p:spPr>
          <a:xfrm>
            <a:off x="6548035" y="1586431"/>
            <a:ext cx="1314450" cy="3046988"/>
          </a:xfrm>
          <a:prstGeom prst="rect">
            <a:avLst/>
          </a:prstGeom>
        </p:spPr>
        <p:txBody>
          <a:bodyPr wrap="square">
            <a:spAutoFit/>
          </a:bodyPr>
          <a:lstStyle/>
          <a:p>
            <a:r>
              <a:rPr lang="en-US" sz="1200" dirty="0"/>
              <a:t> 'TCGA-AA-3949',</a:t>
            </a:r>
          </a:p>
          <a:p>
            <a:r>
              <a:rPr lang="en-US" sz="1200" dirty="0"/>
              <a:t> 'TCGA-AA-3966’,</a:t>
            </a:r>
          </a:p>
          <a:p>
            <a:r>
              <a:rPr lang="en-US" sz="1200" dirty="0"/>
              <a:t> 'TCGA-AA-3977',</a:t>
            </a:r>
          </a:p>
          <a:p>
            <a:r>
              <a:rPr lang="en-US" sz="1200" dirty="0"/>
              <a:t> 'TCGA-AA-A00A',</a:t>
            </a:r>
          </a:p>
          <a:p>
            <a:r>
              <a:rPr lang="en-US" sz="1200" dirty="0"/>
              <a:t> 'TCGA-AA-A00D',</a:t>
            </a:r>
          </a:p>
          <a:p>
            <a:r>
              <a:rPr lang="en-US" sz="1200" dirty="0"/>
              <a:t> 'TCGA-AA-A00E',</a:t>
            </a:r>
          </a:p>
          <a:p>
            <a:r>
              <a:rPr lang="en-US" sz="1200" dirty="0"/>
              <a:t> 'TCGA-AA-A00J',</a:t>
            </a:r>
          </a:p>
          <a:p>
            <a:r>
              <a:rPr lang="en-US" sz="1200" dirty="0"/>
              <a:t> 'TCGA-AA-A00N',</a:t>
            </a:r>
          </a:p>
          <a:p>
            <a:r>
              <a:rPr lang="en-US" sz="1200" dirty="0"/>
              <a:t> 'TCGA-AA-A00R',</a:t>
            </a:r>
          </a:p>
          <a:p>
            <a:r>
              <a:rPr lang="en-US" sz="1200" dirty="0"/>
              <a:t> 'TCGA-AA-A010',</a:t>
            </a:r>
          </a:p>
          <a:p>
            <a:r>
              <a:rPr lang="en-US" sz="1200" dirty="0"/>
              <a:t> 'TCGA-AA-A01D',</a:t>
            </a:r>
          </a:p>
          <a:p>
            <a:r>
              <a:rPr lang="en-US" sz="1200" dirty="0"/>
              <a:t> 'TCGA-AA-A01Q',</a:t>
            </a:r>
          </a:p>
          <a:p>
            <a:r>
              <a:rPr lang="en-US" sz="1200" dirty="0"/>
              <a:t> 'TCGA-AG-3594',</a:t>
            </a:r>
          </a:p>
          <a:p>
            <a:r>
              <a:rPr lang="en-US" sz="1200" dirty="0"/>
              <a:t> 'TCGA-AG-3881',</a:t>
            </a:r>
          </a:p>
          <a:p>
            <a:r>
              <a:rPr lang="en-US" sz="1200" dirty="0"/>
              <a:t> 'TCGA-AG-3902',</a:t>
            </a:r>
          </a:p>
          <a:p>
            <a:r>
              <a:rPr lang="en-US" sz="1200" dirty="0"/>
              <a:t> 'TCGA-AG-A002'</a:t>
            </a:r>
          </a:p>
        </p:txBody>
      </p:sp>
      <p:pic>
        <p:nvPicPr>
          <p:cNvPr id="18" name="Picture 17">
            <a:extLst>
              <a:ext uri="{FF2B5EF4-FFF2-40B4-BE49-F238E27FC236}">
                <a16:creationId xmlns:a16="http://schemas.microsoft.com/office/drawing/2014/main" id="{41A61C0A-1DB1-4CBF-B5BB-921CC664D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47" y="4216496"/>
            <a:ext cx="3374236" cy="2061613"/>
          </a:xfrm>
          <a:prstGeom prst="rect">
            <a:avLst/>
          </a:prstGeom>
        </p:spPr>
      </p:pic>
    </p:spTree>
    <p:extLst>
      <p:ext uri="{BB962C8B-B14F-4D97-AF65-F5344CB8AC3E}">
        <p14:creationId xmlns:p14="http://schemas.microsoft.com/office/powerpoint/2010/main" val="63404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3 CIMP-)</a:t>
            </a:r>
            <a:endParaRPr lang="en-US" sz="2800" spc="-1" dirty="0">
              <a:latin typeface="Arial"/>
            </a:endParaRPr>
          </a:p>
        </p:txBody>
      </p:sp>
      <p:graphicFrame>
        <p:nvGraphicFramePr>
          <p:cNvPr id="11" name="Chart 10">
            <a:extLst>
              <a:ext uri="{FF2B5EF4-FFF2-40B4-BE49-F238E27FC236}">
                <a16:creationId xmlns:a16="http://schemas.microsoft.com/office/drawing/2014/main" id="{24E68DA7-827F-457C-9D95-0B838EFB0D46}"/>
              </a:ext>
            </a:extLst>
          </p:cNvPr>
          <p:cNvGraphicFramePr>
            <a:graphicFrameLocks/>
          </p:cNvGraphicFramePr>
          <p:nvPr>
            <p:extLst>
              <p:ext uri="{D42A27DB-BD31-4B8C-83A1-F6EECF244321}">
                <p14:modId xmlns:p14="http://schemas.microsoft.com/office/powerpoint/2010/main" val="2113324376"/>
              </p:ext>
            </p:extLst>
          </p:nvPr>
        </p:nvGraphicFramePr>
        <p:xfrm>
          <a:off x="228601" y="1133475"/>
          <a:ext cx="4005262" cy="25524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C17D9A98-DC74-4063-84C3-78B0B15D189E}"/>
              </a:ext>
            </a:extLst>
          </p:cNvPr>
          <p:cNvGraphicFramePr>
            <a:graphicFrameLocks/>
          </p:cNvGraphicFramePr>
          <p:nvPr>
            <p:extLst>
              <p:ext uri="{D42A27DB-BD31-4B8C-83A1-F6EECF244321}">
                <p14:modId xmlns:p14="http://schemas.microsoft.com/office/powerpoint/2010/main" val="2944280888"/>
              </p:ext>
            </p:extLst>
          </p:nvPr>
        </p:nvGraphicFramePr>
        <p:xfrm>
          <a:off x="4148138" y="1133475"/>
          <a:ext cx="4005262" cy="24192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45D27CE0-9A06-490F-A53E-B6E6A5D522BE}"/>
              </a:ext>
            </a:extLst>
          </p:cNvPr>
          <p:cNvGraphicFramePr>
            <a:graphicFrameLocks/>
          </p:cNvGraphicFramePr>
          <p:nvPr>
            <p:extLst>
              <p:ext uri="{D42A27DB-BD31-4B8C-83A1-F6EECF244321}">
                <p14:modId xmlns:p14="http://schemas.microsoft.com/office/powerpoint/2010/main" val="3216609358"/>
              </p:ext>
            </p:extLst>
          </p:nvPr>
        </p:nvGraphicFramePr>
        <p:xfrm>
          <a:off x="7958139" y="1133475"/>
          <a:ext cx="4090986" cy="24192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92111678-227D-4B4D-8DB7-D384EB27B90E}"/>
              </a:ext>
            </a:extLst>
          </p:cNvPr>
          <p:cNvGraphicFramePr>
            <a:graphicFrameLocks/>
          </p:cNvGraphicFramePr>
          <p:nvPr>
            <p:extLst>
              <p:ext uri="{D42A27DB-BD31-4B8C-83A1-F6EECF244321}">
                <p14:modId xmlns:p14="http://schemas.microsoft.com/office/powerpoint/2010/main" val="3759830407"/>
              </p:ext>
            </p:extLst>
          </p:nvPr>
        </p:nvGraphicFramePr>
        <p:xfrm>
          <a:off x="228601" y="3685934"/>
          <a:ext cx="3919537" cy="2419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11B9B9CA-A2E2-41AE-8118-B5F75C5FD33E}"/>
              </a:ext>
            </a:extLst>
          </p:cNvPr>
          <p:cNvGraphicFramePr>
            <a:graphicFrameLocks/>
          </p:cNvGraphicFramePr>
          <p:nvPr>
            <p:extLst>
              <p:ext uri="{D42A27DB-BD31-4B8C-83A1-F6EECF244321}">
                <p14:modId xmlns:p14="http://schemas.microsoft.com/office/powerpoint/2010/main" val="497852654"/>
              </p:ext>
            </p:extLst>
          </p:nvPr>
        </p:nvGraphicFramePr>
        <p:xfrm>
          <a:off x="3907632" y="3685934"/>
          <a:ext cx="4148137" cy="241922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a:extLst>
              <a:ext uri="{FF2B5EF4-FFF2-40B4-BE49-F238E27FC236}">
                <a16:creationId xmlns:a16="http://schemas.microsoft.com/office/drawing/2014/main" id="{6E2BD2B1-359D-4789-8584-5B9A4599428B}"/>
              </a:ext>
            </a:extLst>
          </p:cNvPr>
          <p:cNvGraphicFramePr>
            <a:graphicFrameLocks/>
          </p:cNvGraphicFramePr>
          <p:nvPr>
            <p:extLst>
              <p:ext uri="{D42A27DB-BD31-4B8C-83A1-F6EECF244321}">
                <p14:modId xmlns:p14="http://schemas.microsoft.com/office/powerpoint/2010/main" val="130946187"/>
              </p:ext>
            </p:extLst>
          </p:nvPr>
        </p:nvGraphicFramePr>
        <p:xfrm>
          <a:off x="7915275" y="3685933"/>
          <a:ext cx="4276725" cy="232373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002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3 CIMP-)</a:t>
            </a:r>
            <a:endParaRPr lang="en-US" sz="2800" spc="-1" dirty="0">
              <a:latin typeface="Arial"/>
            </a:endParaRPr>
          </a:p>
        </p:txBody>
      </p:sp>
      <p:graphicFrame>
        <p:nvGraphicFramePr>
          <p:cNvPr id="5" name="Table 4">
            <a:extLst>
              <a:ext uri="{FF2B5EF4-FFF2-40B4-BE49-F238E27FC236}">
                <a16:creationId xmlns:a16="http://schemas.microsoft.com/office/drawing/2014/main" id="{8E16A8FE-0F21-4014-91C0-296B6EA9936C}"/>
              </a:ext>
            </a:extLst>
          </p:cNvPr>
          <p:cNvGraphicFramePr>
            <a:graphicFrameLocks noGrp="1"/>
          </p:cNvGraphicFramePr>
          <p:nvPr>
            <p:extLst>
              <p:ext uri="{D42A27DB-BD31-4B8C-83A1-F6EECF244321}">
                <p14:modId xmlns:p14="http://schemas.microsoft.com/office/powerpoint/2010/main" val="2890529710"/>
              </p:ext>
            </p:extLst>
          </p:nvPr>
        </p:nvGraphicFramePr>
        <p:xfrm>
          <a:off x="1152525" y="762240"/>
          <a:ext cx="9446205" cy="5781435"/>
        </p:xfrm>
        <a:graphic>
          <a:graphicData uri="http://schemas.openxmlformats.org/drawingml/2006/table">
            <a:tbl>
              <a:tblPr/>
              <a:tblGrid>
                <a:gridCol w="4572684">
                  <a:extLst>
                    <a:ext uri="{9D8B030D-6E8A-4147-A177-3AD203B41FA5}">
                      <a16:colId xmlns:a16="http://schemas.microsoft.com/office/drawing/2014/main" val="2724458821"/>
                    </a:ext>
                  </a:extLst>
                </a:gridCol>
                <a:gridCol w="818270">
                  <a:extLst>
                    <a:ext uri="{9D8B030D-6E8A-4147-A177-3AD203B41FA5}">
                      <a16:colId xmlns:a16="http://schemas.microsoft.com/office/drawing/2014/main" val="3126060007"/>
                    </a:ext>
                  </a:extLst>
                </a:gridCol>
                <a:gridCol w="806236">
                  <a:extLst>
                    <a:ext uri="{9D8B030D-6E8A-4147-A177-3AD203B41FA5}">
                      <a16:colId xmlns:a16="http://schemas.microsoft.com/office/drawing/2014/main" val="2231566740"/>
                    </a:ext>
                  </a:extLst>
                </a:gridCol>
                <a:gridCol w="854370">
                  <a:extLst>
                    <a:ext uri="{9D8B030D-6E8A-4147-A177-3AD203B41FA5}">
                      <a16:colId xmlns:a16="http://schemas.microsoft.com/office/drawing/2014/main" val="3060282352"/>
                    </a:ext>
                  </a:extLst>
                </a:gridCol>
                <a:gridCol w="866404">
                  <a:extLst>
                    <a:ext uri="{9D8B030D-6E8A-4147-A177-3AD203B41FA5}">
                      <a16:colId xmlns:a16="http://schemas.microsoft.com/office/drawing/2014/main" val="3166784402"/>
                    </a:ext>
                  </a:extLst>
                </a:gridCol>
                <a:gridCol w="577603">
                  <a:extLst>
                    <a:ext uri="{9D8B030D-6E8A-4147-A177-3AD203B41FA5}">
                      <a16:colId xmlns:a16="http://schemas.microsoft.com/office/drawing/2014/main" val="3156450315"/>
                    </a:ext>
                  </a:extLst>
                </a:gridCol>
                <a:gridCol w="950638">
                  <a:extLst>
                    <a:ext uri="{9D8B030D-6E8A-4147-A177-3AD203B41FA5}">
                      <a16:colId xmlns:a16="http://schemas.microsoft.com/office/drawing/2014/main" val="315519300"/>
                    </a:ext>
                  </a:extLst>
                </a:gridCol>
              </a:tblGrid>
              <a:tr h="175195">
                <a:tc>
                  <a:txBody>
                    <a:bodyPr/>
                    <a:lstStyle/>
                    <a:p>
                      <a:pPr algn="l" fontAlgn="b"/>
                      <a:r>
                        <a:rPr lang="en-US" sz="800" b="0" i="0" u="none" strike="noStrike" dirty="0">
                          <a:solidFill>
                            <a:srgbClr val="000000"/>
                          </a:solidFill>
                          <a:effectLst/>
                          <a:latin typeface="Calibri" panose="020F0502020204030204" pitchFamily="34" charset="0"/>
                        </a:rPr>
                        <a:t>Feature (32 total)</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True Positive</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False Positive</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True Negative</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False Negative</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Accuracy</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CIMP+ Coverage</a:t>
                      </a:r>
                    </a:p>
                  </a:txBody>
                  <a:tcPr marL="4547" marR="4547" marT="4547" marB="0" anchor="b">
                    <a:lnL>
                      <a:noFill/>
                    </a:lnL>
                    <a:lnR>
                      <a:noFill/>
                    </a:lnR>
                    <a:lnT>
                      <a:noFill/>
                    </a:lnT>
                    <a:lnB>
                      <a:noFill/>
                    </a:lnB>
                  </a:tcPr>
                </a:tc>
                <a:extLst>
                  <a:ext uri="{0D108BD9-81ED-4DB2-BD59-A6C34878D82A}">
                    <a16:rowId xmlns:a16="http://schemas.microsoft.com/office/drawing/2014/main" val="1595641340"/>
                  </a:ext>
                </a:extLst>
              </a:tr>
              <a:tr h="175195">
                <a:tc>
                  <a:txBody>
                    <a:bodyPr/>
                    <a:lstStyle/>
                    <a:p>
                      <a:pPr algn="l" fontAlgn="b"/>
                      <a:r>
                        <a:rPr lang="en-US" sz="800" b="0" i="0" u="none" strike="noStrike" dirty="0">
                          <a:solidFill>
                            <a:srgbClr val="000000"/>
                          </a:solidFill>
                          <a:effectLst/>
                          <a:latin typeface="Calibri" panose="020F0502020204030204" pitchFamily="34" charset="0"/>
                        </a:rPr>
                        <a:t>SEC63_GRCh37_6:108214755-108214764_Frame_Shift_Del_DEL_TTTTTTTTTT_-_-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547" marR="4547" marT="4547" marB="0" anchor="b">
                    <a:lnL>
                      <a:noFill/>
                    </a:lnL>
                    <a:lnR>
                      <a:noFill/>
                    </a:lnR>
                    <a:lnT>
                      <a:noFill/>
                    </a:lnT>
                    <a:lnB>
                      <a:noFill/>
                    </a:lnB>
                  </a:tcPr>
                </a:tc>
                <a:extLst>
                  <a:ext uri="{0D108BD9-81ED-4DB2-BD59-A6C34878D82A}">
                    <a16:rowId xmlns:a16="http://schemas.microsoft.com/office/drawing/2014/main" val="3624093894"/>
                  </a:ext>
                </a:extLst>
              </a:tr>
              <a:tr h="175195">
                <a:tc>
                  <a:txBody>
                    <a:bodyPr/>
                    <a:lstStyle/>
                    <a:p>
                      <a:pPr algn="l" fontAlgn="b"/>
                      <a:r>
                        <a:rPr lang="en-US" sz="800" b="0" i="0" u="none" strike="noStrike" dirty="0">
                          <a:solidFill>
                            <a:srgbClr val="000000"/>
                          </a:solidFill>
                          <a:effectLst/>
                          <a:latin typeface="Calibri" panose="020F0502020204030204" pitchFamily="34" charset="0"/>
                        </a:rPr>
                        <a:t>MSH3_GRCh37_5:79970915-79970922_Frame_Shift_Del_DEL_AAAAAAAA_-_-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547" marR="4547" marT="4547" marB="0" anchor="b">
                    <a:lnL>
                      <a:noFill/>
                    </a:lnL>
                    <a:lnR>
                      <a:noFill/>
                    </a:lnR>
                    <a:lnT>
                      <a:noFill/>
                    </a:lnT>
                    <a:lnB>
                      <a:noFill/>
                    </a:lnB>
                  </a:tcPr>
                </a:tc>
                <a:extLst>
                  <a:ext uri="{0D108BD9-81ED-4DB2-BD59-A6C34878D82A}">
                    <a16:rowId xmlns:a16="http://schemas.microsoft.com/office/drawing/2014/main" val="2911205910"/>
                  </a:ext>
                </a:extLst>
              </a:tr>
              <a:tr h="175195">
                <a:tc>
                  <a:txBody>
                    <a:bodyPr/>
                    <a:lstStyle/>
                    <a:p>
                      <a:pPr algn="l" fontAlgn="b"/>
                      <a:r>
                        <a:rPr lang="en-US" sz="800" b="0" i="0" u="none" strike="noStrike" dirty="0">
                          <a:solidFill>
                            <a:srgbClr val="000000"/>
                          </a:solidFill>
                          <a:effectLst/>
                          <a:latin typeface="Calibri" panose="020F0502020204030204" pitchFamily="34" charset="0"/>
                        </a:rPr>
                        <a:t>BRAF_GRCh37_7:140453136-140453136_Missense_Mutation_SNP_A_T_T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15.38461538</a:t>
                      </a:r>
                    </a:p>
                  </a:txBody>
                  <a:tcPr marL="4547" marR="4547" marT="4547" marB="0" anchor="b">
                    <a:lnL>
                      <a:noFill/>
                    </a:lnL>
                    <a:lnR>
                      <a:noFill/>
                    </a:lnR>
                    <a:lnT>
                      <a:noFill/>
                    </a:lnT>
                    <a:lnB>
                      <a:noFill/>
                    </a:lnB>
                  </a:tcPr>
                </a:tc>
                <a:extLst>
                  <a:ext uri="{0D108BD9-81ED-4DB2-BD59-A6C34878D82A}">
                    <a16:rowId xmlns:a16="http://schemas.microsoft.com/office/drawing/2014/main" val="1337353948"/>
                  </a:ext>
                </a:extLst>
              </a:tr>
              <a:tr h="175195">
                <a:tc>
                  <a:txBody>
                    <a:bodyPr/>
                    <a:lstStyle/>
                    <a:p>
                      <a:pPr algn="l" fontAlgn="b"/>
                      <a:r>
                        <a:rPr lang="en-US" sz="800" b="0" i="0" u="none" strike="noStrike" dirty="0">
                          <a:solidFill>
                            <a:srgbClr val="000000"/>
                          </a:solidFill>
                          <a:effectLst/>
                          <a:latin typeface="Calibri" panose="020F0502020204030204" pitchFamily="34" charset="0"/>
                        </a:rPr>
                        <a:t>AIM2_GRCh37_1:159032487-159032496_Frame_Shift_Del_DEL_TTTTTTTTTT_-_-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13.84615385</a:t>
                      </a:r>
                    </a:p>
                  </a:txBody>
                  <a:tcPr marL="4547" marR="4547" marT="4547" marB="0" anchor="b">
                    <a:lnL>
                      <a:noFill/>
                    </a:lnL>
                    <a:lnR>
                      <a:noFill/>
                    </a:lnR>
                    <a:lnT>
                      <a:noFill/>
                    </a:lnT>
                    <a:lnB>
                      <a:noFill/>
                    </a:lnB>
                  </a:tcPr>
                </a:tc>
                <a:extLst>
                  <a:ext uri="{0D108BD9-81ED-4DB2-BD59-A6C34878D82A}">
                    <a16:rowId xmlns:a16="http://schemas.microsoft.com/office/drawing/2014/main" val="3038078637"/>
                  </a:ext>
                </a:extLst>
              </a:tr>
              <a:tr h="175195">
                <a:tc>
                  <a:txBody>
                    <a:bodyPr/>
                    <a:lstStyle/>
                    <a:p>
                      <a:pPr algn="l" fontAlgn="b"/>
                      <a:r>
                        <a:rPr lang="it-IT" sz="800" b="0" i="0" u="none" strike="noStrike" dirty="0">
                          <a:solidFill>
                            <a:srgbClr val="000000"/>
                          </a:solidFill>
                          <a:effectLst/>
                          <a:latin typeface="Calibri" panose="020F0502020204030204" pitchFamily="34" charset="0"/>
                        </a:rPr>
                        <a:t>GRB14_GRCh37_2:165365288-165365296_In_Frame_Del_DEL_TTTTTTTTT_-_-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0.745536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12.30769231</a:t>
                      </a:r>
                    </a:p>
                  </a:txBody>
                  <a:tcPr marL="4547" marR="4547" marT="4547" marB="0" anchor="b">
                    <a:lnL>
                      <a:noFill/>
                    </a:lnL>
                    <a:lnR>
                      <a:noFill/>
                    </a:lnR>
                    <a:lnT>
                      <a:noFill/>
                    </a:lnT>
                    <a:lnB>
                      <a:noFill/>
                    </a:lnB>
                  </a:tcPr>
                </a:tc>
                <a:extLst>
                  <a:ext uri="{0D108BD9-81ED-4DB2-BD59-A6C34878D82A}">
                    <a16:rowId xmlns:a16="http://schemas.microsoft.com/office/drawing/2014/main" val="1008576078"/>
                  </a:ext>
                </a:extLst>
              </a:tr>
              <a:tr h="175195">
                <a:tc>
                  <a:txBody>
                    <a:bodyPr/>
                    <a:lstStyle/>
                    <a:p>
                      <a:pPr algn="l" fontAlgn="b"/>
                      <a:r>
                        <a:rPr lang="fr-FR" sz="800" b="0" i="0" u="none" strike="noStrike" dirty="0">
                          <a:solidFill>
                            <a:srgbClr val="000000"/>
                          </a:solidFill>
                          <a:effectLst/>
                          <a:latin typeface="Calibri" panose="020F0502020204030204" pitchFamily="34" charset="0"/>
                        </a:rPr>
                        <a:t>BRAF_GRCh37_7:140453136-140453136_Missense_Mutation_SNP_A_A_T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0.736607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10.76923077</a:t>
                      </a:r>
                    </a:p>
                  </a:txBody>
                  <a:tcPr marL="4547" marR="4547" marT="4547" marB="0" anchor="b">
                    <a:lnL>
                      <a:noFill/>
                    </a:lnL>
                    <a:lnR>
                      <a:noFill/>
                    </a:lnR>
                    <a:lnT>
                      <a:noFill/>
                    </a:lnT>
                    <a:lnB>
                      <a:noFill/>
                    </a:lnB>
                  </a:tcPr>
                </a:tc>
                <a:extLst>
                  <a:ext uri="{0D108BD9-81ED-4DB2-BD59-A6C34878D82A}">
                    <a16:rowId xmlns:a16="http://schemas.microsoft.com/office/drawing/2014/main" val="2436919363"/>
                  </a:ext>
                </a:extLst>
              </a:tr>
              <a:tr h="175195">
                <a:tc>
                  <a:txBody>
                    <a:bodyPr/>
                    <a:lstStyle/>
                    <a:p>
                      <a:pPr algn="l" fontAlgn="b"/>
                      <a:r>
                        <a:rPr lang="it-IT" sz="800" b="0" i="0" u="none" strike="noStrike" dirty="0">
                          <a:solidFill>
                            <a:srgbClr val="000000"/>
                          </a:solidFill>
                          <a:effectLst/>
                          <a:latin typeface="Calibri" panose="020F0502020204030204" pitchFamily="34" charset="0"/>
                        </a:rPr>
                        <a:t>PRDM2_GRCh37_1:14108749-14108757_In_Frame_Del_DEL_AAAAAAAAA_-_-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0.736607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547" marR="4547" marT="4547" marB="0" anchor="b">
                    <a:lnL>
                      <a:noFill/>
                    </a:lnL>
                    <a:lnR>
                      <a:noFill/>
                    </a:lnR>
                    <a:lnT>
                      <a:noFill/>
                    </a:lnT>
                    <a:lnB>
                      <a:noFill/>
                    </a:lnB>
                  </a:tcPr>
                </a:tc>
                <a:extLst>
                  <a:ext uri="{0D108BD9-81ED-4DB2-BD59-A6C34878D82A}">
                    <a16:rowId xmlns:a16="http://schemas.microsoft.com/office/drawing/2014/main" val="1487832490"/>
                  </a:ext>
                </a:extLst>
              </a:tr>
              <a:tr h="175195">
                <a:tc>
                  <a:txBody>
                    <a:bodyPr/>
                    <a:lstStyle/>
                    <a:p>
                      <a:pPr algn="l" fontAlgn="b"/>
                      <a:r>
                        <a:rPr lang="en-US" sz="800" b="0" i="0" u="none" strike="noStrike" dirty="0">
                          <a:solidFill>
                            <a:srgbClr val="000000"/>
                          </a:solidFill>
                          <a:effectLst/>
                          <a:latin typeface="Calibri" panose="020F0502020204030204" pitchFamily="34" charset="0"/>
                        </a:rPr>
                        <a:t>CASP5_GRCh37_11:104878041-104878050_Frame_Shift_Del_DEL_TTTTTTTTTT_-_-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0.732143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547" marR="4547" marT="4547" marB="0" anchor="b">
                    <a:lnL>
                      <a:noFill/>
                    </a:lnL>
                    <a:lnR>
                      <a:noFill/>
                    </a:lnR>
                    <a:lnT>
                      <a:noFill/>
                    </a:lnT>
                    <a:lnB>
                      <a:noFill/>
                    </a:lnB>
                  </a:tcPr>
                </a:tc>
                <a:extLst>
                  <a:ext uri="{0D108BD9-81ED-4DB2-BD59-A6C34878D82A}">
                    <a16:rowId xmlns:a16="http://schemas.microsoft.com/office/drawing/2014/main" val="3949880387"/>
                  </a:ext>
                </a:extLst>
              </a:tr>
              <a:tr h="175195">
                <a:tc>
                  <a:txBody>
                    <a:bodyPr/>
                    <a:lstStyle/>
                    <a:p>
                      <a:pPr algn="l" fontAlgn="b"/>
                      <a:r>
                        <a:rPr lang="it-IT" sz="800" b="0" i="0" u="none" strike="noStrike" dirty="0">
                          <a:solidFill>
                            <a:srgbClr val="000000"/>
                          </a:solidFill>
                          <a:effectLst/>
                          <a:latin typeface="Calibri" panose="020F0502020204030204" pitchFamily="34" charset="0"/>
                        </a:rPr>
                        <a:t>TCF7L2_GRCh37_10:114925317-114925325_In_Frame_Del_DEL_AAAAAAAAA_-_-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0.727679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9.230769231</a:t>
                      </a:r>
                    </a:p>
                  </a:txBody>
                  <a:tcPr marL="4547" marR="4547" marT="4547" marB="0" anchor="b">
                    <a:lnL>
                      <a:noFill/>
                    </a:lnL>
                    <a:lnR>
                      <a:noFill/>
                    </a:lnR>
                    <a:lnT>
                      <a:noFill/>
                    </a:lnT>
                    <a:lnB>
                      <a:noFill/>
                    </a:lnB>
                  </a:tcPr>
                </a:tc>
                <a:extLst>
                  <a:ext uri="{0D108BD9-81ED-4DB2-BD59-A6C34878D82A}">
                    <a16:rowId xmlns:a16="http://schemas.microsoft.com/office/drawing/2014/main" val="1852764327"/>
                  </a:ext>
                </a:extLst>
              </a:tr>
              <a:tr h="175195">
                <a:tc>
                  <a:txBody>
                    <a:bodyPr/>
                    <a:lstStyle/>
                    <a:p>
                      <a:pPr algn="l" fontAlgn="b"/>
                      <a:r>
                        <a:rPr lang="en-US" sz="800" b="0" i="0" u="none" strike="noStrike" dirty="0">
                          <a:solidFill>
                            <a:srgbClr val="000000"/>
                          </a:solidFill>
                          <a:effectLst/>
                          <a:latin typeface="Calibri" panose="020F0502020204030204" pitchFamily="34" charset="0"/>
                        </a:rPr>
                        <a:t>MBD4_GRCh37_3:129155548-129155557_Frame_Shift_Del_DEL_TTTTTTTTTT_-_-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7.692307692</a:t>
                      </a:r>
                    </a:p>
                  </a:txBody>
                  <a:tcPr marL="4547" marR="4547" marT="4547" marB="0" anchor="b">
                    <a:lnL>
                      <a:noFill/>
                    </a:lnL>
                    <a:lnR>
                      <a:noFill/>
                    </a:lnR>
                    <a:lnT>
                      <a:noFill/>
                    </a:lnT>
                    <a:lnB>
                      <a:noFill/>
                    </a:lnB>
                  </a:tcPr>
                </a:tc>
                <a:extLst>
                  <a:ext uri="{0D108BD9-81ED-4DB2-BD59-A6C34878D82A}">
                    <a16:rowId xmlns:a16="http://schemas.microsoft.com/office/drawing/2014/main" val="2339419949"/>
                  </a:ext>
                </a:extLst>
              </a:tr>
              <a:tr h="175195">
                <a:tc>
                  <a:txBody>
                    <a:bodyPr/>
                    <a:lstStyle/>
                    <a:p>
                      <a:pPr algn="l" fontAlgn="b"/>
                      <a:r>
                        <a:rPr lang="en-US" sz="800" b="0" i="0" u="none" strike="noStrike" dirty="0">
                          <a:solidFill>
                            <a:srgbClr val="000000"/>
                          </a:solidFill>
                          <a:effectLst/>
                          <a:latin typeface="Calibri" panose="020F0502020204030204" pitchFamily="34" charset="0"/>
                        </a:rPr>
                        <a:t>RAD50_GRCh37_5:131931452-131931460_In_Frame_Del_DEL_AAAAAAAAA_-_-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7.692307692</a:t>
                      </a:r>
                    </a:p>
                  </a:txBody>
                  <a:tcPr marL="4547" marR="4547" marT="4547" marB="0" anchor="b">
                    <a:lnL>
                      <a:noFill/>
                    </a:lnL>
                    <a:lnR>
                      <a:noFill/>
                    </a:lnR>
                    <a:lnT>
                      <a:noFill/>
                    </a:lnT>
                    <a:lnB>
                      <a:noFill/>
                    </a:lnB>
                  </a:tcPr>
                </a:tc>
                <a:extLst>
                  <a:ext uri="{0D108BD9-81ED-4DB2-BD59-A6C34878D82A}">
                    <a16:rowId xmlns:a16="http://schemas.microsoft.com/office/drawing/2014/main" val="3990333041"/>
                  </a:ext>
                </a:extLst>
              </a:tr>
              <a:tr h="175195">
                <a:tc>
                  <a:txBody>
                    <a:bodyPr/>
                    <a:lstStyle/>
                    <a:p>
                      <a:pPr algn="l" fontAlgn="b"/>
                      <a:r>
                        <a:rPr lang="en-US" sz="800" b="0" i="0" u="none" strike="noStrike" dirty="0">
                          <a:solidFill>
                            <a:srgbClr val="000000"/>
                          </a:solidFill>
                          <a:effectLst/>
                          <a:latin typeface="Calibri" panose="020F0502020204030204" pitchFamily="34" charset="0"/>
                        </a:rPr>
                        <a:t>ATR_GRCh37_3:142274740-142274749_Frame_Shift_Del_DEL_TTTTTTTTTT_-_-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0.732143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7.692307692</a:t>
                      </a:r>
                    </a:p>
                  </a:txBody>
                  <a:tcPr marL="4547" marR="4547" marT="4547" marB="0" anchor="b">
                    <a:lnL>
                      <a:noFill/>
                    </a:lnL>
                    <a:lnR>
                      <a:noFill/>
                    </a:lnR>
                    <a:lnT>
                      <a:noFill/>
                    </a:lnT>
                    <a:lnB>
                      <a:noFill/>
                    </a:lnB>
                  </a:tcPr>
                </a:tc>
                <a:extLst>
                  <a:ext uri="{0D108BD9-81ED-4DB2-BD59-A6C34878D82A}">
                    <a16:rowId xmlns:a16="http://schemas.microsoft.com/office/drawing/2014/main" val="2796030671"/>
                  </a:ext>
                </a:extLst>
              </a:tr>
              <a:tr h="175195">
                <a:tc>
                  <a:txBody>
                    <a:bodyPr/>
                    <a:lstStyle/>
                    <a:p>
                      <a:pPr algn="l" fontAlgn="b"/>
                      <a:r>
                        <a:rPr lang="it-IT" sz="800" b="0" i="0" u="none" strike="noStrike" dirty="0">
                          <a:solidFill>
                            <a:srgbClr val="000000"/>
                          </a:solidFill>
                          <a:effectLst/>
                          <a:latin typeface="Calibri" panose="020F0502020204030204" pitchFamily="34" charset="0"/>
                        </a:rPr>
                        <a:t>HMMR_GRCh37_5:162917426-162917434_In_Frame_Del_DEL_AAAAAAAAA_-_-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6.153846154</a:t>
                      </a:r>
                    </a:p>
                  </a:txBody>
                  <a:tcPr marL="4547" marR="4547" marT="4547" marB="0" anchor="b">
                    <a:lnL>
                      <a:noFill/>
                    </a:lnL>
                    <a:lnR>
                      <a:noFill/>
                    </a:lnR>
                    <a:lnT>
                      <a:noFill/>
                    </a:lnT>
                    <a:lnB>
                      <a:noFill/>
                    </a:lnB>
                  </a:tcPr>
                </a:tc>
                <a:extLst>
                  <a:ext uri="{0D108BD9-81ED-4DB2-BD59-A6C34878D82A}">
                    <a16:rowId xmlns:a16="http://schemas.microsoft.com/office/drawing/2014/main" val="2183851269"/>
                  </a:ext>
                </a:extLst>
              </a:tr>
              <a:tr h="175195">
                <a:tc>
                  <a:txBody>
                    <a:bodyPr/>
                    <a:lstStyle/>
                    <a:p>
                      <a:pPr algn="l" fontAlgn="b"/>
                      <a:r>
                        <a:rPr lang="en-US" sz="800" b="0" i="0" u="none" strike="noStrike" dirty="0">
                          <a:solidFill>
                            <a:srgbClr val="000000"/>
                          </a:solidFill>
                          <a:effectLst/>
                          <a:latin typeface="Calibri" panose="020F0502020204030204" pitchFamily="34" charset="0"/>
                        </a:rPr>
                        <a:t>PIK3CA_GRCh37_3:178952085-178952085_Missense_Mutation_SNP_A_G_G</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6.153846154</a:t>
                      </a:r>
                    </a:p>
                  </a:txBody>
                  <a:tcPr marL="4547" marR="4547" marT="4547" marB="0" anchor="b">
                    <a:lnL>
                      <a:noFill/>
                    </a:lnL>
                    <a:lnR>
                      <a:noFill/>
                    </a:lnR>
                    <a:lnT>
                      <a:noFill/>
                    </a:lnT>
                    <a:lnB>
                      <a:noFill/>
                    </a:lnB>
                  </a:tcPr>
                </a:tc>
                <a:extLst>
                  <a:ext uri="{0D108BD9-81ED-4DB2-BD59-A6C34878D82A}">
                    <a16:rowId xmlns:a16="http://schemas.microsoft.com/office/drawing/2014/main" val="1026645954"/>
                  </a:ext>
                </a:extLst>
              </a:tr>
              <a:tr h="175195">
                <a:tc>
                  <a:txBody>
                    <a:bodyPr/>
                    <a:lstStyle/>
                    <a:p>
                      <a:pPr algn="l" fontAlgn="b"/>
                      <a:r>
                        <a:rPr lang="en-US" sz="800" b="0" i="0" u="none" strike="noStrike" dirty="0">
                          <a:solidFill>
                            <a:srgbClr val="000000"/>
                          </a:solidFill>
                          <a:effectLst/>
                          <a:latin typeface="Calibri" panose="020F0502020204030204" pitchFamily="34" charset="0"/>
                        </a:rPr>
                        <a:t>MSH6_GRCh37_2:48030640-48030647_Frame_Shift_Del_DEL_CCCCCCCC_-_-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697432072"/>
                  </a:ext>
                </a:extLst>
              </a:tr>
              <a:tr h="175195">
                <a:tc>
                  <a:txBody>
                    <a:bodyPr/>
                    <a:lstStyle/>
                    <a:p>
                      <a:pPr algn="l" fontAlgn="b"/>
                      <a:r>
                        <a:rPr lang="it-IT" sz="800" b="0" i="0" u="none" strike="noStrike" dirty="0">
                          <a:solidFill>
                            <a:srgbClr val="000000"/>
                          </a:solidFill>
                          <a:effectLst/>
                          <a:latin typeface="Calibri" panose="020F0502020204030204" pitchFamily="34" charset="0"/>
                        </a:rPr>
                        <a:t>WISP3_GRCh37_6:112389434-112389442_In_Frame_Del_DEL_AAAAAAAAA_-_-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260290772"/>
                  </a:ext>
                </a:extLst>
              </a:tr>
              <a:tr h="175195">
                <a:tc>
                  <a:txBody>
                    <a:bodyPr/>
                    <a:lstStyle/>
                    <a:p>
                      <a:pPr algn="l" fontAlgn="b"/>
                      <a:r>
                        <a:rPr lang="en-US" sz="800" b="0" i="0" u="none" strike="noStrike" dirty="0">
                          <a:solidFill>
                            <a:srgbClr val="000000"/>
                          </a:solidFill>
                          <a:effectLst/>
                          <a:latin typeface="Calibri" panose="020F0502020204030204" pitchFamily="34" charset="0"/>
                        </a:rPr>
                        <a:t>ICA1_GRCh37_7:8198251-8198251_Frame_Shift_Del_DEL_T_-_-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4000698737"/>
                  </a:ext>
                </a:extLst>
              </a:tr>
              <a:tr h="175195">
                <a:tc>
                  <a:txBody>
                    <a:bodyPr/>
                    <a:lstStyle/>
                    <a:p>
                      <a:pPr algn="l" fontAlgn="b"/>
                      <a:r>
                        <a:rPr lang="en-US" sz="800" b="0" i="0" u="none" strike="noStrike" dirty="0">
                          <a:solidFill>
                            <a:srgbClr val="000000"/>
                          </a:solidFill>
                          <a:effectLst/>
                          <a:latin typeface="Calibri" panose="020F0502020204030204" pitchFamily="34" charset="0"/>
                        </a:rPr>
                        <a:t>FBXW7_GRCh37_4:153249384-153249384_Missense_Mutation_SNP_C_T_T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0.714286</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690852080"/>
                  </a:ext>
                </a:extLst>
              </a:tr>
              <a:tr h="175195">
                <a:tc>
                  <a:txBody>
                    <a:bodyPr/>
                    <a:lstStyle/>
                    <a:p>
                      <a:pPr algn="l" fontAlgn="b"/>
                      <a:r>
                        <a:rPr lang="en-US" sz="800" b="0" i="0" u="none" strike="noStrike" dirty="0">
                          <a:solidFill>
                            <a:srgbClr val="000000"/>
                          </a:solidFill>
                          <a:effectLst/>
                          <a:latin typeface="Calibri" panose="020F0502020204030204" pitchFamily="34" charset="0"/>
                        </a:rPr>
                        <a:t>SAT1_GRCh37_X:23802147-23802147_Intron_DEL_A_-_-</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671592879"/>
                  </a:ext>
                </a:extLst>
              </a:tr>
              <a:tr h="175195">
                <a:tc>
                  <a:txBody>
                    <a:bodyPr/>
                    <a:lstStyle/>
                    <a:p>
                      <a:pPr algn="l" fontAlgn="b"/>
                      <a:r>
                        <a:rPr lang="en-US" sz="800" b="0" i="0" u="none" strike="noStrike" dirty="0">
                          <a:solidFill>
                            <a:srgbClr val="000000"/>
                          </a:solidFill>
                          <a:effectLst/>
                          <a:latin typeface="Calibri" panose="020F0502020204030204" pitchFamily="34" charset="0"/>
                        </a:rPr>
                        <a:t>CTNND2_GRCh37_5:11117571-11117571_Silent_SNP_G_A_A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3255139104"/>
                  </a:ext>
                </a:extLst>
              </a:tr>
              <a:tr h="175195">
                <a:tc>
                  <a:txBody>
                    <a:bodyPr/>
                    <a:lstStyle/>
                    <a:p>
                      <a:pPr algn="l" fontAlgn="b"/>
                      <a:r>
                        <a:rPr lang="en-US" sz="800" b="0" i="0" u="none" strike="noStrike" dirty="0">
                          <a:solidFill>
                            <a:srgbClr val="000000"/>
                          </a:solidFill>
                          <a:effectLst/>
                          <a:latin typeface="Calibri" panose="020F0502020204030204" pitchFamily="34" charset="0"/>
                        </a:rPr>
                        <a:t>TP53_GRCh37_17:7577120-7577120_Missense_Mutation_SNP_C_T_T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3437266204"/>
                  </a:ext>
                </a:extLst>
              </a:tr>
              <a:tr h="175195">
                <a:tc>
                  <a:txBody>
                    <a:bodyPr/>
                    <a:lstStyle/>
                    <a:p>
                      <a:pPr algn="l" fontAlgn="b"/>
                      <a:r>
                        <a:rPr lang="fr-FR" sz="800" b="0" i="0" u="none" strike="noStrike" dirty="0">
                          <a:solidFill>
                            <a:srgbClr val="000000"/>
                          </a:solidFill>
                          <a:effectLst/>
                          <a:latin typeface="Calibri" panose="020F0502020204030204" pitchFamily="34" charset="0"/>
                        </a:rPr>
                        <a:t>MYO3A_GRCh37_10:26446395-26446395_Nonsense_Mutation_SNP_C_T_T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2499619085"/>
                  </a:ext>
                </a:extLst>
              </a:tr>
              <a:tr h="175195">
                <a:tc>
                  <a:txBody>
                    <a:bodyPr/>
                    <a:lstStyle/>
                    <a:p>
                      <a:pPr algn="l" fontAlgn="b"/>
                      <a:r>
                        <a:rPr lang="en-US" sz="800" b="0" i="0" u="none" strike="noStrike" dirty="0">
                          <a:solidFill>
                            <a:srgbClr val="000000"/>
                          </a:solidFill>
                          <a:effectLst/>
                          <a:latin typeface="Calibri" panose="020F0502020204030204" pitchFamily="34" charset="0"/>
                        </a:rPr>
                        <a:t>PTEN_GRCh37_10:89692905-89692905_Missense_Mutation_SNP_G_A_A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125028658"/>
                  </a:ext>
                </a:extLst>
              </a:tr>
              <a:tr h="175195">
                <a:tc>
                  <a:txBody>
                    <a:bodyPr/>
                    <a:lstStyle/>
                    <a:p>
                      <a:pPr algn="l" fontAlgn="b"/>
                      <a:r>
                        <a:rPr lang="en-US" sz="800" b="0" i="0" u="none" strike="noStrike" dirty="0">
                          <a:solidFill>
                            <a:srgbClr val="000000"/>
                          </a:solidFill>
                          <a:effectLst/>
                          <a:latin typeface="Calibri" panose="020F0502020204030204" pitchFamily="34" charset="0"/>
                        </a:rPr>
                        <a:t>ZNF491_GRCh37_19:11917796-11917796_Missense_Mutation_SNP_G_A_A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670872024"/>
                  </a:ext>
                </a:extLst>
              </a:tr>
              <a:tr h="175195">
                <a:tc>
                  <a:txBody>
                    <a:bodyPr/>
                    <a:lstStyle/>
                    <a:p>
                      <a:pPr algn="l" fontAlgn="b"/>
                      <a:r>
                        <a:rPr lang="en-US" sz="800" b="0" i="0" u="none" strike="noStrike" dirty="0">
                          <a:solidFill>
                            <a:srgbClr val="000000"/>
                          </a:solidFill>
                          <a:effectLst/>
                          <a:latin typeface="Calibri" panose="020F0502020204030204" pitchFamily="34" charset="0"/>
                        </a:rPr>
                        <a:t>EMR3_GRCh37_19:14772866-14772866_Silent_SNP_G_A_A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158</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0.71875</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2750701465"/>
                  </a:ext>
                </a:extLst>
              </a:tr>
              <a:tr h="175195">
                <a:tc>
                  <a:txBody>
                    <a:bodyPr/>
                    <a:lstStyle/>
                    <a:p>
                      <a:pPr algn="l" fontAlgn="b"/>
                      <a:r>
                        <a:rPr lang="en-US" sz="800" b="0" i="0" u="none" strike="noStrike" dirty="0">
                          <a:solidFill>
                            <a:srgbClr val="000000"/>
                          </a:solidFill>
                          <a:effectLst/>
                          <a:latin typeface="Calibri" panose="020F0502020204030204" pitchFamily="34" charset="0"/>
                        </a:rPr>
                        <a:t>KIF14_GRCh37_1:200573037-200573037_Missense_Mutation_SNP_C_T_T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424288745"/>
                  </a:ext>
                </a:extLst>
              </a:tr>
              <a:tr h="175195">
                <a:tc>
                  <a:txBody>
                    <a:bodyPr/>
                    <a:lstStyle/>
                    <a:p>
                      <a:pPr algn="l" fontAlgn="b"/>
                      <a:r>
                        <a:rPr lang="en-US" sz="800" b="0" i="0" u="none" strike="noStrike" dirty="0">
                          <a:solidFill>
                            <a:srgbClr val="000000"/>
                          </a:solidFill>
                          <a:effectLst/>
                          <a:latin typeface="Calibri" panose="020F0502020204030204" pitchFamily="34" charset="0"/>
                        </a:rPr>
                        <a:t>SGSM1_GRCh37_22:25315953-25315953_Missense_Mutation_SNP_C_A_A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150115970"/>
                  </a:ext>
                </a:extLst>
              </a:tr>
              <a:tr h="175195">
                <a:tc>
                  <a:txBody>
                    <a:bodyPr/>
                    <a:lstStyle/>
                    <a:p>
                      <a:pPr algn="l" fontAlgn="b"/>
                      <a:r>
                        <a:rPr lang="en-US" sz="800" b="0" i="0" u="none" strike="noStrike" dirty="0">
                          <a:solidFill>
                            <a:srgbClr val="000000"/>
                          </a:solidFill>
                          <a:effectLst/>
                          <a:latin typeface="Calibri" panose="020F0502020204030204" pitchFamily="34" charset="0"/>
                        </a:rPr>
                        <a:t>USP34_GRCh37_2:61546367-61546367_Nonsense_Mutation_SNP_G_A_A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302280500"/>
                  </a:ext>
                </a:extLst>
              </a:tr>
              <a:tr h="175195">
                <a:tc>
                  <a:txBody>
                    <a:bodyPr/>
                    <a:lstStyle/>
                    <a:p>
                      <a:pPr algn="l" fontAlgn="b"/>
                      <a:r>
                        <a:rPr lang="en-US" sz="800" b="0" i="0" u="none" strike="noStrike" dirty="0">
                          <a:solidFill>
                            <a:srgbClr val="000000"/>
                          </a:solidFill>
                          <a:effectLst/>
                          <a:latin typeface="Calibri" panose="020F0502020204030204" pitchFamily="34" charset="0"/>
                        </a:rPr>
                        <a:t>LPHN3_GRCh37_4:62910205-62910205_Missense_Mutation_SNP_G_A_A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151086923"/>
                  </a:ext>
                </a:extLst>
              </a:tr>
              <a:tr h="175195">
                <a:tc>
                  <a:txBody>
                    <a:bodyPr/>
                    <a:lstStyle/>
                    <a:p>
                      <a:pPr algn="l" fontAlgn="b"/>
                      <a:r>
                        <a:rPr lang="en-US" sz="800" b="0" i="0" u="none" strike="noStrike" dirty="0">
                          <a:solidFill>
                            <a:srgbClr val="000000"/>
                          </a:solidFill>
                          <a:effectLst/>
                          <a:latin typeface="Calibri" panose="020F0502020204030204" pitchFamily="34" charset="0"/>
                        </a:rPr>
                        <a:t>CDYL_GRCh37_6:4943786-4943786_Silent_SNP_C_T_T</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2392499935"/>
                  </a:ext>
                </a:extLst>
              </a:tr>
              <a:tr h="175195">
                <a:tc>
                  <a:txBody>
                    <a:bodyPr/>
                    <a:lstStyle/>
                    <a:p>
                      <a:pPr algn="l" fontAlgn="b"/>
                      <a:r>
                        <a:rPr lang="en-US" sz="800" b="0" i="0" u="none" strike="noStrike" dirty="0">
                          <a:solidFill>
                            <a:srgbClr val="000000"/>
                          </a:solidFill>
                          <a:effectLst/>
                          <a:latin typeface="Calibri" panose="020F0502020204030204" pitchFamily="34" charset="0"/>
                        </a:rPr>
                        <a:t>KIF20B_GRCh37_10:91497569-91497569_Missense_Mutation_SNP_G_A_A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2652672008"/>
                  </a:ext>
                </a:extLst>
              </a:tr>
              <a:tr h="175195">
                <a:tc>
                  <a:txBody>
                    <a:bodyPr/>
                    <a:lstStyle/>
                    <a:p>
                      <a:pPr algn="l" fontAlgn="b"/>
                      <a:r>
                        <a:rPr lang="en-US" sz="800" b="0" i="0" u="none" strike="noStrike" dirty="0">
                          <a:solidFill>
                            <a:srgbClr val="000000"/>
                          </a:solidFill>
                          <a:effectLst/>
                          <a:latin typeface="Calibri" panose="020F0502020204030204" pitchFamily="34" charset="0"/>
                        </a:rPr>
                        <a:t>KIF18A_GRCh37_11:28119446-28119446_Missense_Mutation_SNP_G_A_A</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159</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a:t>
                      </a:r>
                    </a:p>
                  </a:txBody>
                  <a:tcPr marL="4547" marR="4547" marT="4547"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0.723214</a:t>
                      </a:r>
                    </a:p>
                  </a:txBody>
                  <a:tcPr marL="4547" marR="4547" marT="4547"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4.615384615</a:t>
                      </a:r>
                    </a:p>
                  </a:txBody>
                  <a:tcPr marL="4547" marR="4547" marT="4547" marB="0" anchor="b">
                    <a:lnL>
                      <a:noFill/>
                    </a:lnL>
                    <a:lnR>
                      <a:noFill/>
                    </a:lnR>
                    <a:lnT>
                      <a:noFill/>
                    </a:lnT>
                    <a:lnB>
                      <a:noFill/>
                    </a:lnB>
                  </a:tcPr>
                </a:tc>
                <a:extLst>
                  <a:ext uri="{0D108BD9-81ED-4DB2-BD59-A6C34878D82A}">
                    <a16:rowId xmlns:a16="http://schemas.microsoft.com/office/drawing/2014/main" val="1169362458"/>
                  </a:ext>
                </a:extLst>
              </a:tr>
            </a:tbl>
          </a:graphicData>
        </a:graphic>
      </p:graphicFrame>
    </p:spTree>
    <p:extLst>
      <p:ext uri="{BB962C8B-B14F-4D97-AF65-F5344CB8AC3E}">
        <p14:creationId xmlns:p14="http://schemas.microsoft.com/office/powerpoint/2010/main" val="195401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Overall Accuracy and Statistics</a:t>
            </a:r>
            <a:endParaRPr lang="en-US" sz="2800" spc="-1" dirty="0">
              <a:latin typeface="Arial"/>
            </a:endParaRPr>
          </a:p>
        </p:txBody>
      </p:sp>
      <p:sp>
        <p:nvSpPr>
          <p:cNvPr id="4" name="Rectangle 3">
            <a:extLst>
              <a:ext uri="{FF2B5EF4-FFF2-40B4-BE49-F238E27FC236}">
                <a16:creationId xmlns:a16="http://schemas.microsoft.com/office/drawing/2014/main" id="{B86E8649-C35D-43EA-B7B1-8A2D131E80B1}"/>
              </a:ext>
            </a:extLst>
          </p:cNvPr>
          <p:cNvSpPr/>
          <p:nvPr/>
        </p:nvSpPr>
        <p:spPr>
          <a:xfrm>
            <a:off x="605696" y="1705947"/>
            <a:ext cx="4164492" cy="2246769"/>
          </a:xfrm>
          <a:prstGeom prst="rect">
            <a:avLst/>
          </a:prstGeom>
        </p:spPr>
        <p:txBody>
          <a:bodyPr wrap="square">
            <a:spAutoFit/>
          </a:bodyPr>
          <a:lstStyle/>
          <a:p>
            <a:r>
              <a:rPr lang="en-US" sz="1400" dirty="0">
                <a:solidFill>
                  <a:srgbClr val="000000"/>
                </a:solidFill>
                <a:latin typeface="Calibri" panose="020F0502020204030204" pitchFamily="34" charset="0"/>
              </a:rPr>
              <a:t>False Positives: 9</a:t>
            </a:r>
          </a:p>
          <a:p>
            <a:r>
              <a:rPr lang="en-US" sz="1400" dirty="0">
                <a:solidFill>
                  <a:srgbClr val="000000"/>
                </a:solidFill>
                <a:latin typeface="Calibri" panose="020F0502020204030204" pitchFamily="34" charset="0"/>
              </a:rPr>
              <a:t>False Negatives: 26</a:t>
            </a:r>
          </a:p>
          <a:p>
            <a:r>
              <a:rPr lang="en-US" sz="1400" dirty="0">
                <a:solidFill>
                  <a:srgbClr val="000000"/>
                </a:solidFill>
                <a:latin typeface="Calibri" panose="020F0502020204030204" pitchFamily="34" charset="0"/>
              </a:rPr>
              <a:t>True Positives: 39</a:t>
            </a:r>
          </a:p>
          <a:p>
            <a:r>
              <a:rPr lang="en-US" sz="1400" dirty="0">
                <a:solidFill>
                  <a:srgbClr val="000000"/>
                </a:solidFill>
                <a:latin typeface="Calibri" panose="020F0502020204030204" pitchFamily="34" charset="0"/>
              </a:rPr>
              <a:t>True Negatives: 150</a:t>
            </a:r>
          </a:p>
          <a:p>
            <a:r>
              <a:rPr lang="en-US" sz="1400" dirty="0">
                <a:solidFill>
                  <a:srgbClr val="000000"/>
                </a:solidFill>
                <a:latin typeface="Calibri" panose="020F0502020204030204" pitchFamily="34" charset="0"/>
              </a:rPr>
              <a:t>Proportion of false positives: 0.04</a:t>
            </a:r>
          </a:p>
          <a:p>
            <a:r>
              <a:rPr lang="en-US" sz="1400" dirty="0">
                <a:solidFill>
                  <a:srgbClr val="000000"/>
                </a:solidFill>
                <a:latin typeface="Calibri" panose="020F0502020204030204" pitchFamily="34" charset="0"/>
              </a:rPr>
              <a:t>Proportion of false negatives:0.11555555555555555</a:t>
            </a:r>
          </a:p>
          <a:p>
            <a:r>
              <a:rPr lang="en-US" sz="1400" dirty="0">
                <a:solidFill>
                  <a:srgbClr val="000000"/>
                </a:solidFill>
                <a:latin typeface="Calibri" panose="020F0502020204030204" pitchFamily="34" charset="0"/>
              </a:rPr>
              <a:t>Accuracy: 0.84375</a:t>
            </a:r>
          </a:p>
          <a:p>
            <a:r>
              <a:rPr lang="en-US" sz="1400" dirty="0">
                <a:solidFill>
                  <a:srgbClr val="000000"/>
                </a:solidFill>
                <a:latin typeface="Calibri" panose="020F0502020204030204" pitchFamily="34" charset="0"/>
              </a:rPr>
              <a:t>Error rate: 0.15625</a:t>
            </a:r>
          </a:p>
          <a:p>
            <a:r>
              <a:rPr lang="en-US" sz="1400" dirty="0">
                <a:solidFill>
                  <a:srgbClr val="000000"/>
                </a:solidFill>
                <a:latin typeface="Calibri" panose="020F0502020204030204" pitchFamily="34" charset="0"/>
              </a:rPr>
              <a:t>Sensitivity: 0.6</a:t>
            </a:r>
          </a:p>
          <a:p>
            <a:r>
              <a:rPr lang="en-US" sz="1400" dirty="0">
                <a:solidFill>
                  <a:srgbClr val="000000"/>
                </a:solidFill>
                <a:latin typeface="Calibri" panose="020F0502020204030204" pitchFamily="34" charset="0"/>
              </a:rPr>
              <a:t>Specificity: 0.9433962264150944</a:t>
            </a:r>
            <a:endParaRPr lang="en-US" sz="1400" dirty="0"/>
          </a:p>
        </p:txBody>
      </p:sp>
      <p:sp>
        <p:nvSpPr>
          <p:cNvPr id="5" name="TextBox 4">
            <a:extLst>
              <a:ext uri="{FF2B5EF4-FFF2-40B4-BE49-F238E27FC236}">
                <a16:creationId xmlns:a16="http://schemas.microsoft.com/office/drawing/2014/main" id="{994439D0-89E5-4898-9F3F-2D1CEC4A71A5}"/>
              </a:ext>
            </a:extLst>
          </p:cNvPr>
          <p:cNvSpPr txBox="1"/>
          <p:nvPr/>
        </p:nvSpPr>
        <p:spPr>
          <a:xfrm>
            <a:off x="605695" y="1336615"/>
            <a:ext cx="3056478" cy="369332"/>
          </a:xfrm>
          <a:prstGeom prst="rect">
            <a:avLst/>
          </a:prstGeom>
          <a:noFill/>
        </p:spPr>
        <p:txBody>
          <a:bodyPr wrap="none" rtlCol="0">
            <a:spAutoFit/>
          </a:bodyPr>
          <a:lstStyle/>
          <a:p>
            <a:r>
              <a:rPr lang="en-US" dirty="0"/>
              <a:t>Using all 32 features to classify</a:t>
            </a:r>
          </a:p>
        </p:txBody>
      </p:sp>
      <p:sp>
        <p:nvSpPr>
          <p:cNvPr id="9" name="TextBox 8">
            <a:extLst>
              <a:ext uri="{FF2B5EF4-FFF2-40B4-BE49-F238E27FC236}">
                <a16:creationId xmlns:a16="http://schemas.microsoft.com/office/drawing/2014/main" id="{B2C9999A-178C-4FEB-97C0-1F8CE9708857}"/>
              </a:ext>
            </a:extLst>
          </p:cNvPr>
          <p:cNvSpPr txBox="1"/>
          <p:nvPr/>
        </p:nvSpPr>
        <p:spPr>
          <a:xfrm>
            <a:off x="5246226" y="1309432"/>
            <a:ext cx="5335715" cy="369332"/>
          </a:xfrm>
          <a:prstGeom prst="rect">
            <a:avLst/>
          </a:prstGeom>
          <a:noFill/>
        </p:spPr>
        <p:txBody>
          <a:bodyPr wrap="square" rtlCol="0">
            <a:spAutoFit/>
          </a:bodyPr>
          <a:lstStyle/>
          <a:p>
            <a:r>
              <a:rPr lang="en-US" dirty="0"/>
              <a:t>CIMP+ Samples Correctly Picked</a:t>
            </a:r>
          </a:p>
        </p:txBody>
      </p:sp>
      <p:sp>
        <p:nvSpPr>
          <p:cNvPr id="10" name="Rectangle 9">
            <a:extLst>
              <a:ext uri="{FF2B5EF4-FFF2-40B4-BE49-F238E27FC236}">
                <a16:creationId xmlns:a16="http://schemas.microsoft.com/office/drawing/2014/main" id="{3B19CD8E-6BF9-42BB-96AF-82287E947031}"/>
              </a:ext>
            </a:extLst>
          </p:cNvPr>
          <p:cNvSpPr/>
          <p:nvPr/>
        </p:nvSpPr>
        <p:spPr>
          <a:xfrm>
            <a:off x="5246226" y="1586431"/>
            <a:ext cx="1944016" cy="4154984"/>
          </a:xfrm>
          <a:prstGeom prst="rect">
            <a:avLst/>
          </a:prstGeom>
        </p:spPr>
        <p:txBody>
          <a:bodyPr wrap="square">
            <a:spAutoFit/>
          </a:bodyPr>
          <a:lstStyle/>
          <a:p>
            <a:r>
              <a:rPr lang="en-US" sz="1200" dirty="0"/>
              <a:t>'TCGA-A6-2672',</a:t>
            </a:r>
          </a:p>
          <a:p>
            <a:r>
              <a:rPr lang="en-US" sz="1200" dirty="0"/>
              <a:t> 'TCGA-A6-2676',</a:t>
            </a:r>
          </a:p>
          <a:p>
            <a:r>
              <a:rPr lang="en-US" sz="1200" dirty="0"/>
              <a:t> 'TCGA-A6-3808',</a:t>
            </a:r>
          </a:p>
          <a:p>
            <a:r>
              <a:rPr lang="en-US" sz="1200" dirty="0"/>
              <a:t> 'TCGA-AA-3516',</a:t>
            </a:r>
          </a:p>
          <a:p>
            <a:r>
              <a:rPr lang="en-US" sz="1200" dirty="0"/>
              <a:t> 'TCGA-AA-3518',</a:t>
            </a:r>
          </a:p>
          <a:p>
            <a:r>
              <a:rPr lang="en-US" sz="1200" dirty="0"/>
              <a:t> 'TCGA-AA-3525',</a:t>
            </a:r>
          </a:p>
          <a:p>
            <a:r>
              <a:rPr lang="en-US" sz="1200" dirty="0"/>
              <a:t> 'TCGA-AA-3543',</a:t>
            </a:r>
          </a:p>
          <a:p>
            <a:r>
              <a:rPr lang="en-US" sz="1200" dirty="0"/>
              <a:t> 'TCGA-AA-3554',</a:t>
            </a:r>
          </a:p>
          <a:p>
            <a:r>
              <a:rPr lang="en-US" sz="1200" dirty="0"/>
              <a:t> 'TCGA-AA-3664',</a:t>
            </a:r>
          </a:p>
          <a:p>
            <a:r>
              <a:rPr lang="en-US" sz="1200" dirty="0"/>
              <a:t> 'TCGA-AA-3672',</a:t>
            </a:r>
          </a:p>
          <a:p>
            <a:r>
              <a:rPr lang="en-US" sz="1200" dirty="0"/>
              <a:t> 'TCGA-AA-3681',</a:t>
            </a:r>
          </a:p>
          <a:p>
            <a:r>
              <a:rPr lang="en-US" sz="1200" dirty="0"/>
              <a:t> 'TCGA-AA-3684',</a:t>
            </a:r>
          </a:p>
          <a:p>
            <a:r>
              <a:rPr lang="en-US" sz="1200" dirty="0"/>
              <a:t> 'TCGA-AA-3710',</a:t>
            </a:r>
          </a:p>
          <a:p>
            <a:r>
              <a:rPr lang="en-US" sz="1200" dirty="0"/>
              <a:t> 'TCGA-AA-3715',</a:t>
            </a:r>
          </a:p>
          <a:p>
            <a:r>
              <a:rPr lang="en-US" sz="1200" dirty="0"/>
              <a:t> 'TCGA-AA-3811',</a:t>
            </a:r>
          </a:p>
          <a:p>
            <a:r>
              <a:rPr lang="en-US" sz="1200" dirty="0"/>
              <a:t> 'TCGA-AA-3821',</a:t>
            </a:r>
          </a:p>
          <a:p>
            <a:r>
              <a:rPr lang="en-US" sz="1200" dirty="0"/>
              <a:t> 'TCGA-AA-3833',</a:t>
            </a:r>
          </a:p>
          <a:p>
            <a:r>
              <a:rPr lang="en-US" sz="1200" dirty="0"/>
              <a:t> 'TCGA-AA-3845',</a:t>
            </a:r>
          </a:p>
          <a:p>
            <a:r>
              <a:rPr lang="en-US" sz="1200" dirty="0"/>
              <a:t> 'TCGA-AA-3852',</a:t>
            </a:r>
          </a:p>
          <a:p>
            <a:r>
              <a:rPr lang="en-US" sz="1200" dirty="0"/>
              <a:t> 'TCGA-AA-3864',</a:t>
            </a:r>
          </a:p>
          <a:p>
            <a:r>
              <a:rPr lang="en-US" sz="1200" dirty="0"/>
              <a:t> 'TCGA-AA-3877',</a:t>
            </a:r>
          </a:p>
          <a:p>
            <a:r>
              <a:rPr lang="en-US" sz="1200" dirty="0"/>
              <a:t> 'TCGA-AA-3947',</a:t>
            </a:r>
          </a:p>
        </p:txBody>
      </p:sp>
      <p:sp>
        <p:nvSpPr>
          <p:cNvPr id="11" name="TextBox 10">
            <a:extLst>
              <a:ext uri="{FF2B5EF4-FFF2-40B4-BE49-F238E27FC236}">
                <a16:creationId xmlns:a16="http://schemas.microsoft.com/office/drawing/2014/main" id="{0BBEBD59-6132-4F05-874B-27687114C00E}"/>
              </a:ext>
            </a:extLst>
          </p:cNvPr>
          <p:cNvSpPr txBox="1"/>
          <p:nvPr/>
        </p:nvSpPr>
        <p:spPr>
          <a:xfrm>
            <a:off x="8970500" y="1309432"/>
            <a:ext cx="2860271" cy="369332"/>
          </a:xfrm>
          <a:prstGeom prst="rect">
            <a:avLst/>
          </a:prstGeom>
          <a:noFill/>
        </p:spPr>
        <p:txBody>
          <a:bodyPr wrap="square" rtlCol="0">
            <a:spAutoFit/>
          </a:bodyPr>
          <a:lstStyle/>
          <a:p>
            <a:r>
              <a:rPr lang="en-US" dirty="0"/>
              <a:t>CIMP+ Samples NOT Picked</a:t>
            </a:r>
          </a:p>
        </p:txBody>
      </p:sp>
      <p:sp>
        <p:nvSpPr>
          <p:cNvPr id="12" name="Rectangle 11">
            <a:extLst>
              <a:ext uri="{FF2B5EF4-FFF2-40B4-BE49-F238E27FC236}">
                <a16:creationId xmlns:a16="http://schemas.microsoft.com/office/drawing/2014/main" id="{5E92A79C-0583-434B-9467-045946CA953D}"/>
              </a:ext>
            </a:extLst>
          </p:cNvPr>
          <p:cNvSpPr/>
          <p:nvPr/>
        </p:nvSpPr>
        <p:spPr>
          <a:xfrm>
            <a:off x="8970500" y="1586431"/>
            <a:ext cx="2877467" cy="4154984"/>
          </a:xfrm>
          <a:prstGeom prst="rect">
            <a:avLst/>
          </a:prstGeom>
        </p:spPr>
        <p:txBody>
          <a:bodyPr wrap="square">
            <a:spAutoFit/>
          </a:bodyPr>
          <a:lstStyle/>
          <a:p>
            <a:r>
              <a:rPr lang="en-US" sz="1200" dirty="0"/>
              <a:t>'TCGA-A6-2674',</a:t>
            </a:r>
          </a:p>
          <a:p>
            <a:r>
              <a:rPr lang="en-US" sz="1200" dirty="0"/>
              <a:t> 'TCGA-A6-3807',</a:t>
            </a:r>
          </a:p>
          <a:p>
            <a:r>
              <a:rPr lang="en-US" sz="1200" dirty="0"/>
              <a:t> 'TCGA-A6-3810',</a:t>
            </a:r>
          </a:p>
          <a:p>
            <a:r>
              <a:rPr lang="en-US" sz="1200" dirty="0"/>
              <a:t> 'TCGA-AA-3514',</a:t>
            </a:r>
          </a:p>
          <a:p>
            <a:r>
              <a:rPr lang="en-US" sz="1200" dirty="0"/>
              <a:t> 'TCGA-AA-3526',</a:t>
            </a:r>
          </a:p>
          <a:p>
            <a:r>
              <a:rPr lang="en-US" sz="1200" dirty="0"/>
              <a:t> 'TCGA-AA-3532',</a:t>
            </a:r>
          </a:p>
          <a:p>
            <a:r>
              <a:rPr lang="en-US" sz="1200" dirty="0"/>
              <a:t> 'TCGA-AA-3555',</a:t>
            </a:r>
          </a:p>
          <a:p>
            <a:r>
              <a:rPr lang="en-US" sz="1200" dirty="0"/>
              <a:t> 'TCGA-AA-3556',</a:t>
            </a:r>
          </a:p>
          <a:p>
            <a:r>
              <a:rPr lang="en-US" sz="1200" dirty="0"/>
              <a:t> 'TCGA-AA-3812',</a:t>
            </a:r>
          </a:p>
          <a:p>
            <a:r>
              <a:rPr lang="en-US" sz="1200" dirty="0"/>
              <a:t> 'TCGA-AA-3814',</a:t>
            </a:r>
          </a:p>
          <a:p>
            <a:r>
              <a:rPr lang="en-US" sz="1200" dirty="0"/>
              <a:t> 'TCGA-AA-3842',</a:t>
            </a:r>
          </a:p>
          <a:p>
            <a:r>
              <a:rPr lang="en-US" sz="1200" dirty="0"/>
              <a:t> 'TCGA-AA-3860',</a:t>
            </a:r>
          </a:p>
          <a:p>
            <a:r>
              <a:rPr lang="en-US" sz="1200" dirty="0"/>
              <a:t> 'TCGA-AA-3866',</a:t>
            </a:r>
          </a:p>
          <a:p>
            <a:r>
              <a:rPr lang="en-US" sz="1200" dirty="0"/>
              <a:t> 'TCGA-AA-3870',</a:t>
            </a:r>
          </a:p>
          <a:p>
            <a:r>
              <a:rPr lang="en-US" sz="1200" dirty="0"/>
              <a:t> 'TCGA-AA-3872',</a:t>
            </a:r>
          </a:p>
          <a:p>
            <a:r>
              <a:rPr lang="en-US" sz="1200" dirty="0"/>
              <a:t> 'TCGA-AA-3930',</a:t>
            </a:r>
          </a:p>
          <a:p>
            <a:r>
              <a:rPr lang="en-US" sz="1200" dirty="0"/>
              <a:t> 'TCGA-AA-3952',</a:t>
            </a:r>
          </a:p>
          <a:p>
            <a:r>
              <a:rPr lang="en-US" sz="1200" dirty="0"/>
              <a:t> 'TCGA-AA-3994',</a:t>
            </a:r>
          </a:p>
          <a:p>
            <a:r>
              <a:rPr lang="en-US" sz="1200" dirty="0"/>
              <a:t> 'TCGA-AA-A004',</a:t>
            </a:r>
          </a:p>
          <a:p>
            <a:r>
              <a:rPr lang="en-US" sz="1200" dirty="0"/>
              <a:t> 'TCGA-AA-A01K',</a:t>
            </a:r>
          </a:p>
          <a:p>
            <a:r>
              <a:rPr lang="en-US" sz="1200" dirty="0"/>
              <a:t> 'TCGA-AF-3400',</a:t>
            </a:r>
          </a:p>
          <a:p>
            <a:r>
              <a:rPr lang="en-US" sz="1200" dirty="0"/>
              <a:t> 'TCGA-AG-3600',</a:t>
            </a:r>
          </a:p>
        </p:txBody>
      </p:sp>
      <p:sp>
        <p:nvSpPr>
          <p:cNvPr id="13" name="Rectangle 12">
            <a:extLst>
              <a:ext uri="{FF2B5EF4-FFF2-40B4-BE49-F238E27FC236}">
                <a16:creationId xmlns:a16="http://schemas.microsoft.com/office/drawing/2014/main" id="{7AB7A5F3-C563-4F5D-B6BF-40FAF275C2F9}"/>
              </a:ext>
            </a:extLst>
          </p:cNvPr>
          <p:cNvSpPr/>
          <p:nvPr/>
        </p:nvSpPr>
        <p:spPr>
          <a:xfrm>
            <a:off x="10233436" y="1586431"/>
            <a:ext cx="1535212" cy="830997"/>
          </a:xfrm>
          <a:prstGeom prst="rect">
            <a:avLst/>
          </a:prstGeom>
        </p:spPr>
        <p:txBody>
          <a:bodyPr wrap="square">
            <a:spAutoFit/>
          </a:bodyPr>
          <a:lstStyle/>
          <a:p>
            <a:r>
              <a:rPr lang="en-US" sz="1200" dirty="0"/>
              <a:t>'TCGA-AG-3609',</a:t>
            </a:r>
          </a:p>
          <a:p>
            <a:r>
              <a:rPr lang="en-US" sz="1200" dirty="0"/>
              <a:t> 'TCGA-AG-3878',</a:t>
            </a:r>
          </a:p>
          <a:p>
            <a:r>
              <a:rPr lang="en-US" sz="1200" dirty="0"/>
              <a:t> 'TCGA-AG-3883',</a:t>
            </a:r>
          </a:p>
          <a:p>
            <a:r>
              <a:rPr lang="en-US" sz="1200" dirty="0"/>
              <a:t> 'TCGA-AG-3901'</a:t>
            </a:r>
          </a:p>
        </p:txBody>
      </p:sp>
      <p:sp>
        <p:nvSpPr>
          <p:cNvPr id="7" name="Rectangle 6">
            <a:extLst>
              <a:ext uri="{FF2B5EF4-FFF2-40B4-BE49-F238E27FC236}">
                <a16:creationId xmlns:a16="http://schemas.microsoft.com/office/drawing/2014/main" id="{1447DAD4-86DA-4379-BA3F-A490608E359E}"/>
              </a:ext>
            </a:extLst>
          </p:cNvPr>
          <p:cNvSpPr/>
          <p:nvPr/>
        </p:nvSpPr>
        <p:spPr>
          <a:xfrm>
            <a:off x="6548035" y="1586431"/>
            <a:ext cx="1314450" cy="3231654"/>
          </a:xfrm>
          <a:prstGeom prst="rect">
            <a:avLst/>
          </a:prstGeom>
        </p:spPr>
        <p:txBody>
          <a:bodyPr wrap="square">
            <a:spAutoFit/>
          </a:bodyPr>
          <a:lstStyle/>
          <a:p>
            <a:r>
              <a:rPr lang="en-US" sz="1200" dirty="0"/>
              <a:t>'TCGA-AA-3949',</a:t>
            </a:r>
          </a:p>
          <a:p>
            <a:r>
              <a:rPr lang="en-US" sz="1200" dirty="0"/>
              <a:t>'TCGA-AA-3966',</a:t>
            </a:r>
          </a:p>
          <a:p>
            <a:r>
              <a:rPr lang="en-US" sz="1200" dirty="0"/>
              <a:t> 'TCGA-AA-3977',</a:t>
            </a:r>
          </a:p>
          <a:p>
            <a:r>
              <a:rPr lang="en-US" sz="1200" dirty="0"/>
              <a:t> 'TCGA-AA-A00A',</a:t>
            </a:r>
          </a:p>
          <a:p>
            <a:r>
              <a:rPr lang="en-US" sz="1200" dirty="0"/>
              <a:t> 'TCGA-AA-A00D',</a:t>
            </a:r>
          </a:p>
          <a:p>
            <a:r>
              <a:rPr lang="en-US" sz="1200" dirty="0"/>
              <a:t> 'TCGA-AA-A00E',</a:t>
            </a:r>
          </a:p>
          <a:p>
            <a:r>
              <a:rPr lang="en-US" sz="1200" dirty="0"/>
              <a:t> 'TCGA-AA-A00J',</a:t>
            </a:r>
          </a:p>
          <a:p>
            <a:r>
              <a:rPr lang="en-US" sz="1200" dirty="0"/>
              <a:t> 'TCGA-AA-A00N',</a:t>
            </a:r>
          </a:p>
          <a:p>
            <a:r>
              <a:rPr lang="en-US" sz="1200" dirty="0"/>
              <a:t> 'TCGA-AA-A00R',</a:t>
            </a:r>
          </a:p>
          <a:p>
            <a:r>
              <a:rPr lang="en-US" sz="1200" dirty="0"/>
              <a:t> 'TCGA-AA-A010',</a:t>
            </a:r>
          </a:p>
          <a:p>
            <a:r>
              <a:rPr lang="en-US" sz="1200" dirty="0"/>
              <a:t> 'TCGA-AA-A01D',</a:t>
            </a:r>
          </a:p>
          <a:p>
            <a:r>
              <a:rPr lang="en-US" sz="1200" dirty="0"/>
              <a:t> 'TCGA-AA-A01Q',</a:t>
            </a:r>
          </a:p>
          <a:p>
            <a:r>
              <a:rPr lang="en-US" sz="1200" dirty="0"/>
              <a:t> 'TCGA-AG-3575',</a:t>
            </a:r>
          </a:p>
          <a:p>
            <a:r>
              <a:rPr lang="en-US" sz="1200" dirty="0"/>
              <a:t> 'TCGA-AG-3594',</a:t>
            </a:r>
          </a:p>
          <a:p>
            <a:r>
              <a:rPr lang="en-US" sz="1200" dirty="0"/>
              <a:t> 'TCGA-AG-3881',</a:t>
            </a:r>
          </a:p>
          <a:p>
            <a:r>
              <a:rPr lang="en-US" sz="1200" dirty="0"/>
              <a:t> 'TCGA-AG-3902',</a:t>
            </a:r>
          </a:p>
          <a:p>
            <a:r>
              <a:rPr lang="en-US" sz="1200" dirty="0"/>
              <a:t> 'TCGA-AG-A002'</a:t>
            </a:r>
          </a:p>
        </p:txBody>
      </p:sp>
      <p:pic>
        <p:nvPicPr>
          <p:cNvPr id="6" name="Picture 5">
            <a:extLst>
              <a:ext uri="{FF2B5EF4-FFF2-40B4-BE49-F238E27FC236}">
                <a16:creationId xmlns:a16="http://schemas.microsoft.com/office/drawing/2014/main" id="{30B5D9F1-4354-4ADE-AE93-1DD1BA980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32" y="4174514"/>
            <a:ext cx="3632452" cy="2219379"/>
          </a:xfrm>
          <a:prstGeom prst="rect">
            <a:avLst/>
          </a:prstGeom>
        </p:spPr>
      </p:pic>
    </p:spTree>
    <p:extLst>
      <p:ext uri="{BB962C8B-B14F-4D97-AF65-F5344CB8AC3E}">
        <p14:creationId xmlns:p14="http://schemas.microsoft.com/office/powerpoint/2010/main" val="216850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A1FADF32-4C72-49B8-861A-864C78064413}"/>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Can some features be combined?</a:t>
            </a:r>
            <a:endParaRPr lang="en-US" sz="2800" spc="-1" dirty="0">
              <a:latin typeface="Arial"/>
            </a:endParaRPr>
          </a:p>
        </p:txBody>
      </p:sp>
      <p:sp>
        <p:nvSpPr>
          <p:cNvPr id="3" name="TextBox 2">
            <a:extLst>
              <a:ext uri="{FF2B5EF4-FFF2-40B4-BE49-F238E27FC236}">
                <a16:creationId xmlns:a16="http://schemas.microsoft.com/office/drawing/2014/main" id="{868C824E-B04C-48ED-8C65-8FF5AA63FF9A}"/>
              </a:ext>
            </a:extLst>
          </p:cNvPr>
          <p:cNvSpPr txBox="1"/>
          <p:nvPr/>
        </p:nvSpPr>
        <p:spPr>
          <a:xfrm>
            <a:off x="416400" y="898464"/>
            <a:ext cx="11127900" cy="769441"/>
          </a:xfrm>
          <a:prstGeom prst="rect">
            <a:avLst/>
          </a:prstGeom>
          <a:noFill/>
        </p:spPr>
        <p:txBody>
          <a:bodyPr wrap="square" rtlCol="0">
            <a:spAutoFit/>
          </a:bodyPr>
          <a:lstStyle/>
          <a:p>
            <a:r>
              <a:rPr lang="en-US" dirty="0"/>
              <a:t>Some features are in the same place in the genome, but have different </a:t>
            </a:r>
            <a:r>
              <a:rPr lang="en-US" dirty="0" err="1"/>
              <a:t>Tumor_Seq_Alleles</a:t>
            </a:r>
            <a:r>
              <a:rPr lang="en-US" dirty="0"/>
              <a:t>.</a:t>
            </a:r>
          </a:p>
          <a:p>
            <a:endParaRPr lang="en-US" sz="800" dirty="0"/>
          </a:p>
          <a:p>
            <a:r>
              <a:rPr lang="en-US" dirty="0"/>
              <a:t>Examples:</a:t>
            </a:r>
          </a:p>
        </p:txBody>
      </p:sp>
      <p:sp>
        <p:nvSpPr>
          <p:cNvPr id="5" name="Rectangle 4">
            <a:extLst>
              <a:ext uri="{FF2B5EF4-FFF2-40B4-BE49-F238E27FC236}">
                <a16:creationId xmlns:a16="http://schemas.microsoft.com/office/drawing/2014/main" id="{79E1BD06-DF03-45CD-99A6-621C81E72E1E}"/>
              </a:ext>
            </a:extLst>
          </p:cNvPr>
          <p:cNvSpPr/>
          <p:nvPr/>
        </p:nvSpPr>
        <p:spPr>
          <a:xfrm>
            <a:off x="416400" y="1667905"/>
            <a:ext cx="4000501" cy="1615827"/>
          </a:xfrm>
          <a:prstGeom prst="rect">
            <a:avLst/>
          </a:prstGeom>
        </p:spPr>
        <p:txBody>
          <a:bodyPr wrap="square">
            <a:spAutoFit/>
          </a:bodyPr>
          <a:lstStyle/>
          <a:p>
            <a:r>
              <a:rPr lang="en-US" sz="900" dirty="0"/>
              <a:t>SLC6A13_GRCh37_12:335654-335654_Missense_Mutation_SNP_T_T_C</a:t>
            </a:r>
          </a:p>
          <a:p>
            <a:r>
              <a:rPr lang="en-US" sz="900" dirty="0"/>
              <a:t>SLC6A13_GRCh37_12:335654-335654_Missense_Mutation_SNP_T_C_C</a:t>
            </a:r>
          </a:p>
          <a:p>
            <a:endParaRPr lang="en-US" sz="900" dirty="0"/>
          </a:p>
          <a:p>
            <a:r>
              <a:rPr lang="en-US" sz="900" dirty="0"/>
              <a:t>RXFP2_GRCh37_13:32351551-32351551_Missense_Mutation_SNP_G_G_A</a:t>
            </a:r>
          </a:p>
          <a:p>
            <a:r>
              <a:rPr lang="en-US" sz="900" dirty="0"/>
              <a:t>RXFP2_GRCh37_13:32351551-32351551_Missense_Mutation_SNP_G_A_A</a:t>
            </a:r>
          </a:p>
          <a:p>
            <a:endParaRPr lang="en-US" sz="900" dirty="0"/>
          </a:p>
          <a:p>
            <a:r>
              <a:rPr lang="en-US" sz="900" dirty="0"/>
              <a:t>SLITRK1_GRCh37_13:84454465-84454465_Missense_Mutation_SNP_G_G_A</a:t>
            </a:r>
          </a:p>
          <a:p>
            <a:r>
              <a:rPr lang="en-US" sz="900" dirty="0"/>
              <a:t>SLITRK1_GRCh37_13:84454465-84454465_Missense_Mutation_SNP_G_A_A</a:t>
            </a:r>
          </a:p>
          <a:p>
            <a:endParaRPr lang="en-US" sz="900" dirty="0"/>
          </a:p>
          <a:p>
            <a:r>
              <a:rPr lang="en-US" sz="900" dirty="0"/>
              <a:t>SLITRK5_GRCh37_13:88327927-88327927_Missense_Mutation_SNP_G_G_A</a:t>
            </a:r>
          </a:p>
          <a:p>
            <a:r>
              <a:rPr lang="en-US" sz="900" dirty="0"/>
              <a:t>SLITRK5_GRCh37_13:88327927-88327927_Missense_Mutation_SNP_G_A_A</a:t>
            </a:r>
          </a:p>
        </p:txBody>
      </p:sp>
      <p:sp>
        <p:nvSpPr>
          <p:cNvPr id="6" name="TextBox 5">
            <a:extLst>
              <a:ext uri="{FF2B5EF4-FFF2-40B4-BE49-F238E27FC236}">
                <a16:creationId xmlns:a16="http://schemas.microsoft.com/office/drawing/2014/main" id="{F6EF1AD2-0753-4914-BE5C-007FEFF2DEA6}"/>
              </a:ext>
            </a:extLst>
          </p:cNvPr>
          <p:cNvSpPr txBox="1"/>
          <p:nvPr/>
        </p:nvSpPr>
        <p:spPr>
          <a:xfrm>
            <a:off x="4302601" y="1439609"/>
            <a:ext cx="6162675" cy="923330"/>
          </a:xfrm>
          <a:prstGeom prst="rect">
            <a:avLst/>
          </a:prstGeom>
          <a:noFill/>
        </p:spPr>
        <p:txBody>
          <a:bodyPr wrap="square" rtlCol="0">
            <a:spAutoFit/>
          </a:bodyPr>
          <a:lstStyle/>
          <a:p>
            <a:r>
              <a:rPr lang="en-US" dirty="0"/>
              <a:t>When this occurs it seems to follow the same pattern. One of the features has an allele that conserves the reference allele, and one of the features has two mutated alleles.</a:t>
            </a:r>
          </a:p>
        </p:txBody>
      </p:sp>
      <p:sp>
        <p:nvSpPr>
          <p:cNvPr id="7" name="TextBox 6">
            <a:extLst>
              <a:ext uri="{FF2B5EF4-FFF2-40B4-BE49-F238E27FC236}">
                <a16:creationId xmlns:a16="http://schemas.microsoft.com/office/drawing/2014/main" id="{38C20035-D89B-462C-935D-A3B7F7ECCD97}"/>
              </a:ext>
            </a:extLst>
          </p:cNvPr>
          <p:cNvSpPr txBox="1"/>
          <p:nvPr/>
        </p:nvSpPr>
        <p:spPr>
          <a:xfrm>
            <a:off x="532050" y="3340899"/>
            <a:ext cx="11127900" cy="646331"/>
          </a:xfrm>
          <a:prstGeom prst="rect">
            <a:avLst/>
          </a:prstGeom>
          <a:noFill/>
        </p:spPr>
        <p:txBody>
          <a:bodyPr wrap="square" rtlCol="0">
            <a:spAutoFit/>
          </a:bodyPr>
          <a:lstStyle/>
          <a:p>
            <a:r>
              <a:rPr lang="en-US" dirty="0"/>
              <a:t>How we interpret this may vary from gene to gene. In Tumor suppressor genes, the alleles act in “recessive fashion” according to </a:t>
            </a:r>
            <a:r>
              <a:rPr lang="en-US" i="1" dirty="0"/>
              <a:t>Arnold J. Levine, ... </a:t>
            </a:r>
            <a:r>
              <a:rPr lang="en-US" i="1" dirty="0" err="1"/>
              <a:t>Zhaohui</a:t>
            </a:r>
            <a:r>
              <a:rPr lang="en-US" i="1" dirty="0"/>
              <a:t> Feng, in The Molecular Basis of Cancer (Third Edition), 2008</a:t>
            </a:r>
          </a:p>
        </p:txBody>
      </p:sp>
      <p:pic>
        <p:nvPicPr>
          <p:cNvPr id="8" name="Picture 7">
            <a:extLst>
              <a:ext uri="{FF2B5EF4-FFF2-40B4-BE49-F238E27FC236}">
                <a16:creationId xmlns:a16="http://schemas.microsoft.com/office/drawing/2014/main" id="{B8884AB2-C4BA-4166-9060-A94C59CDCC3C}"/>
              </a:ext>
            </a:extLst>
          </p:cNvPr>
          <p:cNvPicPr>
            <a:picLocks noChangeAspect="1"/>
          </p:cNvPicPr>
          <p:nvPr/>
        </p:nvPicPr>
        <p:blipFill rotWithShape="1">
          <a:blip r:embed="rId2"/>
          <a:srcRect l="4364" t="11114" r="51953" b="35833"/>
          <a:stretch/>
        </p:blipFill>
        <p:spPr>
          <a:xfrm>
            <a:off x="416400" y="3987230"/>
            <a:ext cx="3761026" cy="2569326"/>
          </a:xfrm>
          <a:prstGeom prst="rect">
            <a:avLst/>
          </a:prstGeom>
        </p:spPr>
      </p:pic>
      <p:sp>
        <p:nvSpPr>
          <p:cNvPr id="9" name="TextBox 8">
            <a:extLst>
              <a:ext uri="{FF2B5EF4-FFF2-40B4-BE49-F238E27FC236}">
                <a16:creationId xmlns:a16="http://schemas.microsoft.com/office/drawing/2014/main" id="{F65F0657-C28C-4D20-B6BE-7A72A6807EFB}"/>
              </a:ext>
            </a:extLst>
          </p:cNvPr>
          <p:cNvSpPr txBox="1"/>
          <p:nvPr/>
        </p:nvSpPr>
        <p:spPr>
          <a:xfrm>
            <a:off x="4416901" y="4495061"/>
            <a:ext cx="6374924" cy="923330"/>
          </a:xfrm>
          <a:prstGeom prst="rect">
            <a:avLst/>
          </a:prstGeom>
          <a:noFill/>
        </p:spPr>
        <p:txBody>
          <a:bodyPr wrap="square" rtlCol="0">
            <a:spAutoFit/>
          </a:bodyPr>
          <a:lstStyle/>
          <a:p>
            <a:r>
              <a:rPr lang="en-US" dirty="0"/>
              <a:t>In other genes, however, it may not make a difference. There may be no real distinction between “GA” and “AA”, for example, if the mutation “A” is dominant to begin with.</a:t>
            </a:r>
          </a:p>
        </p:txBody>
      </p:sp>
      <p:pic>
        <p:nvPicPr>
          <p:cNvPr id="10" name="Picture 9">
            <a:extLst>
              <a:ext uri="{FF2B5EF4-FFF2-40B4-BE49-F238E27FC236}">
                <a16:creationId xmlns:a16="http://schemas.microsoft.com/office/drawing/2014/main" id="{246A0FDD-F773-4BC0-88CF-821A0AF1C890}"/>
              </a:ext>
            </a:extLst>
          </p:cNvPr>
          <p:cNvPicPr>
            <a:picLocks noChangeAspect="1"/>
          </p:cNvPicPr>
          <p:nvPr/>
        </p:nvPicPr>
        <p:blipFill rotWithShape="1">
          <a:blip r:embed="rId3"/>
          <a:srcRect l="46953" t="28808" r="18359" b="61806"/>
          <a:stretch/>
        </p:blipFill>
        <p:spPr>
          <a:xfrm>
            <a:off x="5124450" y="2501488"/>
            <a:ext cx="4229100" cy="643695"/>
          </a:xfrm>
          <a:prstGeom prst="rect">
            <a:avLst/>
          </a:prstGeom>
        </p:spPr>
      </p:pic>
    </p:spTree>
    <p:extLst>
      <p:ext uri="{BB962C8B-B14F-4D97-AF65-F5344CB8AC3E}">
        <p14:creationId xmlns:p14="http://schemas.microsoft.com/office/powerpoint/2010/main" val="382069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83466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Comparing different CIMP+ occurrence thresholds</a:t>
            </a:r>
            <a:endParaRPr lang="en-US" sz="2800" spc="-1" dirty="0">
              <a:latin typeface="Arial"/>
            </a:endParaRPr>
          </a:p>
        </p:txBody>
      </p:sp>
      <p:graphicFrame>
        <p:nvGraphicFramePr>
          <p:cNvPr id="8" name="Object 7">
            <a:extLst>
              <a:ext uri="{FF2B5EF4-FFF2-40B4-BE49-F238E27FC236}">
                <a16:creationId xmlns:a16="http://schemas.microsoft.com/office/drawing/2014/main" id="{DDDA17CA-AB17-48BD-81C4-FC715D01294A}"/>
              </a:ext>
            </a:extLst>
          </p:cNvPr>
          <p:cNvGraphicFramePr>
            <a:graphicFrameLocks noChangeAspect="1"/>
          </p:cNvGraphicFramePr>
          <p:nvPr>
            <p:extLst>
              <p:ext uri="{D42A27DB-BD31-4B8C-83A1-F6EECF244321}">
                <p14:modId xmlns:p14="http://schemas.microsoft.com/office/powerpoint/2010/main" val="706207167"/>
              </p:ext>
            </p:extLst>
          </p:nvPr>
        </p:nvGraphicFramePr>
        <p:xfrm>
          <a:off x="2260600" y="5355431"/>
          <a:ext cx="7384788" cy="868362"/>
        </p:xfrm>
        <a:graphic>
          <a:graphicData uri="http://schemas.openxmlformats.org/presentationml/2006/ole">
            <mc:AlternateContent xmlns:mc="http://schemas.openxmlformats.org/markup-compatibility/2006">
              <mc:Choice xmlns:v="urn:schemas-microsoft-com:vml" Requires="v">
                <p:oleObj spid="_x0000_s1059" name="Worksheet" r:id="rId3" imgW="6318202" imgH="743158" progId="Excel.Sheet.12">
                  <p:embed/>
                </p:oleObj>
              </mc:Choice>
              <mc:Fallback>
                <p:oleObj name="Worksheet" r:id="rId3" imgW="6318202" imgH="743158" progId="Excel.Sheet.12">
                  <p:embed/>
                  <p:pic>
                    <p:nvPicPr>
                      <p:cNvPr id="4" name="Object 3">
                        <a:extLst>
                          <a:ext uri="{FF2B5EF4-FFF2-40B4-BE49-F238E27FC236}">
                            <a16:creationId xmlns:a16="http://schemas.microsoft.com/office/drawing/2014/main" id="{1F4CF896-2629-455E-AB7C-86B67B07BD1A}"/>
                          </a:ext>
                        </a:extLst>
                      </p:cNvPr>
                      <p:cNvPicPr/>
                      <p:nvPr/>
                    </p:nvPicPr>
                    <p:blipFill>
                      <a:blip r:embed="rId4"/>
                      <a:stretch>
                        <a:fillRect/>
                      </a:stretch>
                    </p:blipFill>
                    <p:spPr>
                      <a:xfrm>
                        <a:off x="2260600" y="5355431"/>
                        <a:ext cx="7384788" cy="868362"/>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1B806BDA-9742-4B5F-95F5-941799975015}"/>
              </a:ext>
            </a:extLst>
          </p:cNvPr>
          <p:cNvSpPr txBox="1"/>
          <p:nvPr/>
        </p:nvSpPr>
        <p:spPr>
          <a:xfrm>
            <a:off x="2260600" y="5019456"/>
            <a:ext cx="1837234" cy="276999"/>
          </a:xfrm>
          <a:prstGeom prst="rect">
            <a:avLst/>
          </a:prstGeom>
          <a:noFill/>
        </p:spPr>
        <p:txBody>
          <a:bodyPr wrap="none" rtlCol="0">
            <a:spAutoFit/>
          </a:bodyPr>
          <a:lstStyle/>
          <a:p>
            <a:r>
              <a:rPr lang="en-US" sz="1200" dirty="0"/>
              <a:t>Top features with 0 CIMP-:</a:t>
            </a:r>
          </a:p>
        </p:txBody>
      </p:sp>
      <p:sp>
        <p:nvSpPr>
          <p:cNvPr id="10" name="TextBox 9">
            <a:extLst>
              <a:ext uri="{FF2B5EF4-FFF2-40B4-BE49-F238E27FC236}">
                <a16:creationId xmlns:a16="http://schemas.microsoft.com/office/drawing/2014/main" id="{64686F9A-D917-492F-8887-BF8F6E49A137}"/>
              </a:ext>
            </a:extLst>
          </p:cNvPr>
          <p:cNvSpPr txBox="1"/>
          <p:nvPr/>
        </p:nvSpPr>
        <p:spPr>
          <a:xfrm>
            <a:off x="6854825" y="2046695"/>
            <a:ext cx="881075" cy="276999"/>
          </a:xfrm>
          <a:prstGeom prst="rect">
            <a:avLst/>
          </a:prstGeom>
          <a:noFill/>
        </p:spPr>
        <p:txBody>
          <a:bodyPr wrap="none" rtlCol="0">
            <a:spAutoFit/>
          </a:bodyPr>
          <a:lstStyle/>
          <a:p>
            <a:r>
              <a:rPr lang="en-US" sz="1200" dirty="0"/>
              <a:t>Data Table:</a:t>
            </a:r>
          </a:p>
        </p:txBody>
      </p:sp>
      <p:graphicFrame>
        <p:nvGraphicFramePr>
          <p:cNvPr id="11" name="Chart 10">
            <a:extLst>
              <a:ext uri="{FF2B5EF4-FFF2-40B4-BE49-F238E27FC236}">
                <a16:creationId xmlns:a16="http://schemas.microsoft.com/office/drawing/2014/main" id="{30170187-4DFA-475E-8D08-47D6C094B4EA}"/>
              </a:ext>
            </a:extLst>
          </p:cNvPr>
          <p:cNvGraphicFramePr>
            <a:graphicFrameLocks/>
          </p:cNvGraphicFramePr>
          <p:nvPr>
            <p:extLst>
              <p:ext uri="{D42A27DB-BD31-4B8C-83A1-F6EECF244321}">
                <p14:modId xmlns:p14="http://schemas.microsoft.com/office/powerpoint/2010/main" val="3616597330"/>
              </p:ext>
            </p:extLst>
          </p:nvPr>
        </p:nvGraphicFramePr>
        <p:xfrm>
          <a:off x="416400" y="924394"/>
          <a:ext cx="6104467" cy="35285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Object 4">
            <a:extLst>
              <a:ext uri="{FF2B5EF4-FFF2-40B4-BE49-F238E27FC236}">
                <a16:creationId xmlns:a16="http://schemas.microsoft.com/office/drawing/2014/main" id="{E9222EC6-2A46-40AE-8435-435F11B47E30}"/>
              </a:ext>
            </a:extLst>
          </p:cNvPr>
          <p:cNvGraphicFramePr>
            <a:graphicFrameLocks noChangeAspect="1"/>
          </p:cNvGraphicFramePr>
          <p:nvPr>
            <p:extLst>
              <p:ext uri="{D42A27DB-BD31-4B8C-83A1-F6EECF244321}">
                <p14:modId xmlns:p14="http://schemas.microsoft.com/office/powerpoint/2010/main" val="3730489144"/>
              </p:ext>
            </p:extLst>
          </p:nvPr>
        </p:nvGraphicFramePr>
        <p:xfrm>
          <a:off x="6984999" y="2400916"/>
          <a:ext cx="4324779" cy="1218584"/>
        </p:xfrm>
        <a:graphic>
          <a:graphicData uri="http://schemas.openxmlformats.org/presentationml/2006/ole">
            <mc:AlternateContent xmlns:mc="http://schemas.openxmlformats.org/markup-compatibility/2006">
              <mc:Choice xmlns:v="urn:schemas-microsoft-com:vml" Requires="v">
                <p:oleObj spid="_x0000_s1060" name="Worksheet" r:id="rId6" imgW="4597591" imgH="1295539" progId="Excel.Sheet.12">
                  <p:embed/>
                </p:oleObj>
              </mc:Choice>
              <mc:Fallback>
                <p:oleObj name="Worksheet" r:id="rId6" imgW="4597591" imgH="1295539" progId="Excel.Sheet.12">
                  <p:embed/>
                  <p:pic>
                    <p:nvPicPr>
                      <p:cNvPr id="0" name=""/>
                      <p:cNvPicPr/>
                      <p:nvPr/>
                    </p:nvPicPr>
                    <p:blipFill>
                      <a:blip r:embed="rId7"/>
                      <a:stretch>
                        <a:fillRect/>
                      </a:stretch>
                    </p:blipFill>
                    <p:spPr>
                      <a:xfrm>
                        <a:off x="6984999" y="2400916"/>
                        <a:ext cx="4324779" cy="1218584"/>
                      </a:xfrm>
                      <a:prstGeom prst="rect">
                        <a:avLst/>
                      </a:prstGeom>
                    </p:spPr>
                  </p:pic>
                </p:oleObj>
              </mc:Fallback>
            </mc:AlternateContent>
          </a:graphicData>
        </a:graphic>
      </p:graphicFrame>
    </p:spTree>
    <p:extLst>
      <p:ext uri="{BB962C8B-B14F-4D97-AF65-F5344CB8AC3E}">
        <p14:creationId xmlns:p14="http://schemas.microsoft.com/office/powerpoint/2010/main" val="291124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Analyzing 18 Features from &gt;= 3 CIMP+ Constraint</a:t>
            </a:r>
            <a:endParaRPr lang="en-US" sz="2800" spc="-1" dirty="0">
              <a:latin typeface="Arial"/>
            </a:endParaRPr>
          </a:p>
        </p:txBody>
      </p:sp>
      <p:graphicFrame>
        <p:nvGraphicFramePr>
          <p:cNvPr id="4" name="Chart 3">
            <a:extLst>
              <a:ext uri="{FF2B5EF4-FFF2-40B4-BE49-F238E27FC236}">
                <a16:creationId xmlns:a16="http://schemas.microsoft.com/office/drawing/2014/main" id="{ABE17891-FE52-46FA-A171-348398C47052}"/>
              </a:ext>
            </a:extLst>
          </p:cNvPr>
          <p:cNvGraphicFramePr>
            <a:graphicFrameLocks/>
          </p:cNvGraphicFramePr>
          <p:nvPr>
            <p:extLst>
              <p:ext uri="{D42A27DB-BD31-4B8C-83A1-F6EECF244321}">
                <p14:modId xmlns:p14="http://schemas.microsoft.com/office/powerpoint/2010/main" val="4182688330"/>
              </p:ext>
            </p:extLst>
          </p:nvPr>
        </p:nvGraphicFramePr>
        <p:xfrm>
          <a:off x="1524000" y="76224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28C9CE3-607D-484D-BA3E-FBDEDED672E7}"/>
              </a:ext>
            </a:extLst>
          </p:cNvPr>
          <p:cNvGraphicFramePr>
            <a:graphicFrameLocks/>
          </p:cNvGraphicFramePr>
          <p:nvPr>
            <p:extLst>
              <p:ext uri="{D42A27DB-BD31-4B8C-83A1-F6EECF244321}">
                <p14:modId xmlns:p14="http://schemas.microsoft.com/office/powerpoint/2010/main" val="3108811891"/>
              </p:ext>
            </p:extLst>
          </p:nvPr>
        </p:nvGraphicFramePr>
        <p:xfrm>
          <a:off x="6096000" y="76224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BE93CA8-124A-4D91-A10F-7053FA023934}"/>
              </a:ext>
            </a:extLst>
          </p:cNvPr>
          <p:cNvGraphicFramePr>
            <a:graphicFrameLocks/>
          </p:cNvGraphicFramePr>
          <p:nvPr>
            <p:extLst>
              <p:ext uri="{D42A27DB-BD31-4B8C-83A1-F6EECF244321}">
                <p14:modId xmlns:p14="http://schemas.microsoft.com/office/powerpoint/2010/main" val="2839250067"/>
              </p:ext>
            </p:extLst>
          </p:nvPr>
        </p:nvGraphicFramePr>
        <p:xfrm>
          <a:off x="1524000" y="350544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A6BE94BA-F921-4222-B64B-1B893EFF68BD}"/>
              </a:ext>
            </a:extLst>
          </p:cNvPr>
          <p:cNvGraphicFramePr>
            <a:graphicFrameLocks/>
          </p:cNvGraphicFramePr>
          <p:nvPr>
            <p:extLst>
              <p:ext uri="{D42A27DB-BD31-4B8C-83A1-F6EECF244321}">
                <p14:modId xmlns:p14="http://schemas.microsoft.com/office/powerpoint/2010/main" val="2139633176"/>
              </p:ext>
            </p:extLst>
          </p:nvPr>
        </p:nvGraphicFramePr>
        <p:xfrm>
          <a:off x="6096000" y="350544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5698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Analyzing 18 Features from &gt;= 3 CIMP+ Constraint</a:t>
            </a:r>
            <a:endParaRPr lang="en-US" sz="2800" spc="-1" dirty="0">
              <a:latin typeface="Arial"/>
            </a:endParaRPr>
          </a:p>
        </p:txBody>
      </p:sp>
      <p:graphicFrame>
        <p:nvGraphicFramePr>
          <p:cNvPr id="7" name="Table 6">
            <a:extLst>
              <a:ext uri="{FF2B5EF4-FFF2-40B4-BE49-F238E27FC236}">
                <a16:creationId xmlns:a16="http://schemas.microsoft.com/office/drawing/2014/main" id="{732AD59D-A34C-460F-ABC2-DE525ADBF741}"/>
              </a:ext>
            </a:extLst>
          </p:cNvPr>
          <p:cNvGraphicFramePr>
            <a:graphicFrameLocks noGrp="1"/>
          </p:cNvGraphicFramePr>
          <p:nvPr>
            <p:extLst>
              <p:ext uri="{D42A27DB-BD31-4B8C-83A1-F6EECF244321}">
                <p14:modId xmlns:p14="http://schemas.microsoft.com/office/powerpoint/2010/main" val="2036362649"/>
              </p:ext>
            </p:extLst>
          </p:nvPr>
        </p:nvGraphicFramePr>
        <p:xfrm>
          <a:off x="880533" y="1159933"/>
          <a:ext cx="10140949" cy="4294456"/>
        </p:xfrm>
        <a:graphic>
          <a:graphicData uri="http://schemas.openxmlformats.org/drawingml/2006/table">
            <a:tbl>
              <a:tblPr/>
              <a:tblGrid>
                <a:gridCol w="4941851">
                  <a:extLst>
                    <a:ext uri="{9D8B030D-6E8A-4147-A177-3AD203B41FA5}">
                      <a16:colId xmlns:a16="http://schemas.microsoft.com/office/drawing/2014/main" val="646865451"/>
                    </a:ext>
                  </a:extLst>
                </a:gridCol>
                <a:gridCol w="852977">
                  <a:extLst>
                    <a:ext uri="{9D8B030D-6E8A-4147-A177-3AD203B41FA5}">
                      <a16:colId xmlns:a16="http://schemas.microsoft.com/office/drawing/2014/main" val="4016038628"/>
                    </a:ext>
                  </a:extLst>
                </a:gridCol>
                <a:gridCol w="825898">
                  <a:extLst>
                    <a:ext uri="{9D8B030D-6E8A-4147-A177-3AD203B41FA5}">
                      <a16:colId xmlns:a16="http://schemas.microsoft.com/office/drawing/2014/main" val="1670587383"/>
                    </a:ext>
                  </a:extLst>
                </a:gridCol>
                <a:gridCol w="907134">
                  <a:extLst>
                    <a:ext uri="{9D8B030D-6E8A-4147-A177-3AD203B41FA5}">
                      <a16:colId xmlns:a16="http://schemas.microsoft.com/office/drawing/2014/main" val="2802077195"/>
                    </a:ext>
                  </a:extLst>
                </a:gridCol>
                <a:gridCol w="934213">
                  <a:extLst>
                    <a:ext uri="{9D8B030D-6E8A-4147-A177-3AD203B41FA5}">
                      <a16:colId xmlns:a16="http://schemas.microsoft.com/office/drawing/2014/main" val="2538146225"/>
                    </a:ext>
                  </a:extLst>
                </a:gridCol>
                <a:gridCol w="622809">
                  <a:extLst>
                    <a:ext uri="{9D8B030D-6E8A-4147-A177-3AD203B41FA5}">
                      <a16:colId xmlns:a16="http://schemas.microsoft.com/office/drawing/2014/main" val="1121623812"/>
                    </a:ext>
                  </a:extLst>
                </a:gridCol>
                <a:gridCol w="1056067">
                  <a:extLst>
                    <a:ext uri="{9D8B030D-6E8A-4147-A177-3AD203B41FA5}">
                      <a16:colId xmlns:a16="http://schemas.microsoft.com/office/drawing/2014/main" val="2606483353"/>
                    </a:ext>
                  </a:extLst>
                </a:gridCol>
              </a:tblGrid>
              <a:tr h="226024">
                <a:tc>
                  <a:txBody>
                    <a:bodyPr/>
                    <a:lstStyle/>
                    <a:p>
                      <a:pPr algn="l" fontAlgn="b"/>
                      <a:r>
                        <a:rPr lang="en-US" sz="1100" b="0" i="0" u="none" strike="noStrike" dirty="0">
                          <a:solidFill>
                            <a:srgbClr val="000000"/>
                          </a:solidFill>
                          <a:effectLst/>
                          <a:latin typeface="Calibri" panose="020F0502020204030204" pitchFamily="34" charset="0"/>
                        </a:rPr>
                        <a:t>Feature (18 total)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True Positive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False Postive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True Negative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False Negative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Accuracy</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CIMP+ Coverage</a:t>
                      </a:r>
                    </a:p>
                  </a:txBody>
                  <a:tcPr marL="6350" marR="6350" marT="6350" marB="0" anchor="b">
                    <a:lnL>
                      <a:noFill/>
                    </a:lnL>
                    <a:lnR>
                      <a:noFill/>
                    </a:lnR>
                    <a:lnT>
                      <a:noFill/>
                    </a:lnT>
                    <a:lnB>
                      <a:noFill/>
                    </a:lnB>
                  </a:tcPr>
                </a:tc>
                <a:extLst>
                  <a:ext uri="{0D108BD9-81ED-4DB2-BD59-A6C34878D82A}">
                    <a16:rowId xmlns:a16="http://schemas.microsoft.com/office/drawing/2014/main" val="1698460187"/>
                  </a:ext>
                </a:extLst>
              </a:tr>
              <a:tr h="226024">
                <a:tc>
                  <a:txBody>
                    <a:bodyPr/>
                    <a:lstStyle/>
                    <a:p>
                      <a:pPr algn="l" fontAlgn="b"/>
                      <a:r>
                        <a:rPr lang="it-IT" sz="1100" b="0" i="0" u="none" strike="noStrike">
                          <a:solidFill>
                            <a:srgbClr val="000000"/>
                          </a:solidFill>
                          <a:effectLst/>
                          <a:latin typeface="Calibri" panose="020F0502020204030204" pitchFamily="34" charset="0"/>
                        </a:rPr>
                        <a:t>GRB14_GRCh37_2:165365288-165365296_In_Frame_Del_DEL_TTTTTTTTT_-_-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0.74554</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12.30769231</a:t>
                      </a:r>
                    </a:p>
                  </a:txBody>
                  <a:tcPr marL="6350" marR="6350" marT="6350" marB="0" anchor="b">
                    <a:lnL>
                      <a:noFill/>
                    </a:lnL>
                    <a:lnR>
                      <a:noFill/>
                    </a:lnR>
                    <a:lnT>
                      <a:noFill/>
                    </a:lnT>
                    <a:lnB>
                      <a:noFill/>
                    </a:lnB>
                  </a:tcPr>
                </a:tc>
                <a:extLst>
                  <a:ext uri="{0D108BD9-81ED-4DB2-BD59-A6C34878D82A}">
                    <a16:rowId xmlns:a16="http://schemas.microsoft.com/office/drawing/2014/main" val="763443166"/>
                  </a:ext>
                </a:extLst>
              </a:tr>
              <a:tr h="226024">
                <a:tc>
                  <a:txBody>
                    <a:bodyPr/>
                    <a:lstStyle/>
                    <a:p>
                      <a:pPr algn="l" fontAlgn="b"/>
                      <a:r>
                        <a:rPr lang="it-IT" sz="1100" b="0" i="0" u="none" strike="noStrike">
                          <a:solidFill>
                            <a:srgbClr val="000000"/>
                          </a:solidFill>
                          <a:effectLst/>
                          <a:latin typeface="Calibri" panose="020F0502020204030204" pitchFamily="34" charset="0"/>
                        </a:rPr>
                        <a:t>PRDM2_GRCh37_1:14108749-14108757_In_Frame_Del_DEL_AAAAAAAAA_-_-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0.73661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9.230769231</a:t>
                      </a:r>
                    </a:p>
                  </a:txBody>
                  <a:tcPr marL="6350" marR="6350" marT="6350" marB="0" anchor="b">
                    <a:lnL>
                      <a:noFill/>
                    </a:lnL>
                    <a:lnR>
                      <a:noFill/>
                    </a:lnR>
                    <a:lnT>
                      <a:noFill/>
                    </a:lnT>
                    <a:lnB>
                      <a:noFill/>
                    </a:lnB>
                  </a:tcPr>
                </a:tc>
                <a:extLst>
                  <a:ext uri="{0D108BD9-81ED-4DB2-BD59-A6C34878D82A}">
                    <a16:rowId xmlns:a16="http://schemas.microsoft.com/office/drawing/2014/main" val="2313737719"/>
                  </a:ext>
                </a:extLst>
              </a:tr>
              <a:tr h="226024">
                <a:tc>
                  <a:txBody>
                    <a:bodyPr/>
                    <a:lstStyle/>
                    <a:p>
                      <a:pPr algn="l" fontAlgn="b"/>
                      <a:r>
                        <a:rPr lang="en-US" sz="1100" b="0" i="0" u="none" strike="noStrike" dirty="0">
                          <a:solidFill>
                            <a:srgbClr val="000000"/>
                          </a:solidFill>
                          <a:effectLst/>
                          <a:latin typeface="Calibri" panose="020F0502020204030204" pitchFamily="34" charset="0"/>
                        </a:rPr>
                        <a:t>ATR_GRCh37_3:142274740-142274749_Frame_Shift_Del_DEL_TTTTTTTTTT_-_-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0.73214</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7.692307692</a:t>
                      </a:r>
                    </a:p>
                  </a:txBody>
                  <a:tcPr marL="6350" marR="6350" marT="6350" marB="0" anchor="b">
                    <a:lnL>
                      <a:noFill/>
                    </a:lnL>
                    <a:lnR>
                      <a:noFill/>
                    </a:lnR>
                    <a:lnT>
                      <a:noFill/>
                    </a:lnT>
                    <a:lnB>
                      <a:noFill/>
                    </a:lnB>
                  </a:tcPr>
                </a:tc>
                <a:extLst>
                  <a:ext uri="{0D108BD9-81ED-4DB2-BD59-A6C34878D82A}">
                    <a16:rowId xmlns:a16="http://schemas.microsoft.com/office/drawing/2014/main" val="2538374171"/>
                  </a:ext>
                </a:extLst>
              </a:tr>
              <a:tr h="226024">
                <a:tc>
                  <a:txBody>
                    <a:bodyPr/>
                    <a:lstStyle/>
                    <a:p>
                      <a:pPr algn="l" fontAlgn="b"/>
                      <a:r>
                        <a:rPr lang="en-US" sz="1100" b="0" i="0" u="none" strike="noStrike" dirty="0">
                          <a:solidFill>
                            <a:srgbClr val="000000"/>
                          </a:solidFill>
                          <a:effectLst/>
                          <a:latin typeface="Calibri" panose="020F0502020204030204" pitchFamily="34" charset="0"/>
                        </a:rPr>
                        <a:t>MSH6_GRCh37_2:48030640-48030647_Frame_Shift_Del_DEL_CCCCCCCC_-_-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1888020874"/>
                  </a:ext>
                </a:extLst>
              </a:tr>
              <a:tr h="226024">
                <a:tc>
                  <a:txBody>
                    <a:bodyPr/>
                    <a:lstStyle/>
                    <a:p>
                      <a:pPr algn="l" fontAlgn="b"/>
                      <a:r>
                        <a:rPr lang="en-US" sz="1100" b="0" i="0" u="none" strike="noStrike">
                          <a:solidFill>
                            <a:srgbClr val="000000"/>
                          </a:solidFill>
                          <a:effectLst/>
                          <a:latin typeface="Calibri" panose="020F0502020204030204" pitchFamily="34" charset="0"/>
                        </a:rPr>
                        <a:t>ICA1_GRCh37_7:8198251-8198251_Frame_Shift_Del_DEL_T_-_-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3790019110"/>
                  </a:ext>
                </a:extLst>
              </a:tr>
              <a:tr h="226024">
                <a:tc>
                  <a:txBody>
                    <a:bodyPr/>
                    <a:lstStyle/>
                    <a:p>
                      <a:pPr algn="l" fontAlgn="b"/>
                      <a:r>
                        <a:rPr lang="en-US" sz="1100" b="0" i="0" u="none" strike="noStrike">
                          <a:solidFill>
                            <a:srgbClr val="000000"/>
                          </a:solidFill>
                          <a:effectLst/>
                          <a:latin typeface="Calibri" panose="020F0502020204030204" pitchFamily="34" charset="0"/>
                        </a:rPr>
                        <a:t>SAT1_GRCh37_X:23802147-23802147_Intron_DEL_A_-_-</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113592376"/>
                  </a:ext>
                </a:extLst>
              </a:tr>
              <a:tr h="226024">
                <a:tc>
                  <a:txBody>
                    <a:bodyPr/>
                    <a:lstStyle/>
                    <a:p>
                      <a:pPr algn="l" fontAlgn="b"/>
                      <a:r>
                        <a:rPr lang="en-US" sz="1100" b="0" i="0" u="none" strike="noStrike">
                          <a:solidFill>
                            <a:srgbClr val="000000"/>
                          </a:solidFill>
                          <a:effectLst/>
                          <a:latin typeface="Calibri" panose="020F0502020204030204" pitchFamily="34" charset="0"/>
                        </a:rPr>
                        <a:t>CTNND2_GRCh37_5:11117571-11117571_Silent_SNP_G_A_A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741159669"/>
                  </a:ext>
                </a:extLst>
              </a:tr>
              <a:tr h="226024">
                <a:tc>
                  <a:txBody>
                    <a:bodyPr/>
                    <a:lstStyle/>
                    <a:p>
                      <a:pPr algn="l" fontAlgn="b"/>
                      <a:r>
                        <a:rPr lang="en-US" sz="1100" b="0" i="0" u="none" strike="noStrike">
                          <a:solidFill>
                            <a:srgbClr val="000000"/>
                          </a:solidFill>
                          <a:effectLst/>
                          <a:latin typeface="Calibri" panose="020F0502020204030204" pitchFamily="34" charset="0"/>
                        </a:rPr>
                        <a:t>TP53_GRCh37_17:7577120-7577120_Missense_Mutation_SNP_C_T_T</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439638783"/>
                  </a:ext>
                </a:extLst>
              </a:tr>
              <a:tr h="226024">
                <a:tc>
                  <a:txBody>
                    <a:bodyPr/>
                    <a:lstStyle/>
                    <a:p>
                      <a:pPr algn="l" fontAlgn="b"/>
                      <a:r>
                        <a:rPr lang="fr-FR" sz="1100" b="0" i="0" u="none" strike="noStrike">
                          <a:solidFill>
                            <a:srgbClr val="000000"/>
                          </a:solidFill>
                          <a:effectLst/>
                          <a:latin typeface="Calibri" panose="020F0502020204030204" pitchFamily="34" charset="0"/>
                        </a:rPr>
                        <a:t>MYO3A_GRCh37_10:26446395-26446395_Nonsense_Mutation_SNP_C_T_T</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120933606"/>
                  </a:ext>
                </a:extLst>
              </a:tr>
              <a:tr h="226024">
                <a:tc>
                  <a:txBody>
                    <a:bodyPr/>
                    <a:lstStyle/>
                    <a:p>
                      <a:pPr algn="l" fontAlgn="b"/>
                      <a:r>
                        <a:rPr lang="en-US" sz="1100" b="0" i="0" u="none" strike="noStrike">
                          <a:solidFill>
                            <a:srgbClr val="000000"/>
                          </a:solidFill>
                          <a:effectLst/>
                          <a:latin typeface="Calibri" panose="020F0502020204030204" pitchFamily="34" charset="0"/>
                        </a:rPr>
                        <a:t>PTEN_GRCh37_10:89692905-89692905_Missense_Mutation_SNP_G_A_A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3361672814"/>
                  </a:ext>
                </a:extLst>
              </a:tr>
              <a:tr h="226024">
                <a:tc>
                  <a:txBody>
                    <a:bodyPr/>
                    <a:lstStyle/>
                    <a:p>
                      <a:pPr algn="l" fontAlgn="b"/>
                      <a:r>
                        <a:rPr lang="en-US" sz="1100" b="0" i="0" u="none" strike="noStrike">
                          <a:solidFill>
                            <a:srgbClr val="000000"/>
                          </a:solidFill>
                          <a:effectLst/>
                          <a:latin typeface="Calibri" panose="020F0502020204030204" pitchFamily="34" charset="0"/>
                        </a:rPr>
                        <a:t>ZNF491_GRCh37_19:11917796-11917796_Missense_Mutation_SNP_G_A_A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311645641"/>
                  </a:ext>
                </a:extLst>
              </a:tr>
              <a:tr h="226024">
                <a:tc>
                  <a:txBody>
                    <a:bodyPr/>
                    <a:lstStyle/>
                    <a:p>
                      <a:pPr algn="l" fontAlgn="b"/>
                      <a:r>
                        <a:rPr lang="en-US" sz="1100" b="0" i="0" u="none" strike="noStrike">
                          <a:solidFill>
                            <a:srgbClr val="000000"/>
                          </a:solidFill>
                          <a:effectLst/>
                          <a:latin typeface="Calibri" panose="020F0502020204030204" pitchFamily="34" charset="0"/>
                        </a:rPr>
                        <a:t>KIF14_GRCh37_1:200573037-200573037_Missense_Mutation_SNP_C_T_T</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132149232"/>
                  </a:ext>
                </a:extLst>
              </a:tr>
              <a:tr h="226024">
                <a:tc>
                  <a:txBody>
                    <a:bodyPr/>
                    <a:lstStyle/>
                    <a:p>
                      <a:pPr algn="l" fontAlgn="b"/>
                      <a:r>
                        <a:rPr lang="en-US" sz="1100" b="0" i="0" u="none" strike="noStrike">
                          <a:solidFill>
                            <a:srgbClr val="000000"/>
                          </a:solidFill>
                          <a:effectLst/>
                          <a:latin typeface="Calibri" panose="020F0502020204030204" pitchFamily="34" charset="0"/>
                        </a:rPr>
                        <a:t>SGSM1_GRCh37_22:25315953-25315953_Missense_Mutation_SNP_C_A_A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1719865743"/>
                  </a:ext>
                </a:extLst>
              </a:tr>
              <a:tr h="226024">
                <a:tc>
                  <a:txBody>
                    <a:bodyPr/>
                    <a:lstStyle/>
                    <a:p>
                      <a:pPr algn="l" fontAlgn="b"/>
                      <a:r>
                        <a:rPr lang="en-US" sz="1100" b="0" i="0" u="none" strike="noStrike">
                          <a:solidFill>
                            <a:srgbClr val="000000"/>
                          </a:solidFill>
                          <a:effectLst/>
                          <a:latin typeface="Calibri" panose="020F0502020204030204" pitchFamily="34" charset="0"/>
                        </a:rPr>
                        <a:t>USP34_GRCh37_2:61546367-61546367_Nonsense_Mutation_SNP_G_A_A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718385511"/>
                  </a:ext>
                </a:extLst>
              </a:tr>
              <a:tr h="226024">
                <a:tc>
                  <a:txBody>
                    <a:bodyPr/>
                    <a:lstStyle/>
                    <a:p>
                      <a:pPr algn="l" fontAlgn="b"/>
                      <a:r>
                        <a:rPr lang="en-US" sz="1100" b="0" i="0" u="none" strike="noStrike">
                          <a:solidFill>
                            <a:srgbClr val="000000"/>
                          </a:solidFill>
                          <a:effectLst/>
                          <a:latin typeface="Calibri" panose="020F0502020204030204" pitchFamily="34" charset="0"/>
                        </a:rPr>
                        <a:t>LPHN3_GRCh37_4:62910205-62910205_Missense_Mutation_SNP_G_A_A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190804682"/>
                  </a:ext>
                </a:extLst>
              </a:tr>
              <a:tr h="226024">
                <a:tc>
                  <a:txBody>
                    <a:bodyPr/>
                    <a:lstStyle/>
                    <a:p>
                      <a:pPr algn="l" fontAlgn="b"/>
                      <a:r>
                        <a:rPr lang="en-US" sz="1100" b="0" i="0" u="none" strike="noStrike">
                          <a:solidFill>
                            <a:srgbClr val="000000"/>
                          </a:solidFill>
                          <a:effectLst/>
                          <a:latin typeface="Calibri" panose="020F0502020204030204" pitchFamily="34" charset="0"/>
                        </a:rPr>
                        <a:t>CDYL_GRCh37_6:4943786-4943786_Silent_SNP_C_T_T</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2888327623"/>
                  </a:ext>
                </a:extLst>
              </a:tr>
              <a:tr h="226024">
                <a:tc>
                  <a:txBody>
                    <a:bodyPr/>
                    <a:lstStyle/>
                    <a:p>
                      <a:pPr algn="l" fontAlgn="b"/>
                      <a:r>
                        <a:rPr lang="en-US" sz="1100" b="0" i="0" u="none" strike="noStrike">
                          <a:solidFill>
                            <a:srgbClr val="000000"/>
                          </a:solidFill>
                          <a:effectLst/>
                          <a:latin typeface="Calibri" panose="020F0502020204030204" pitchFamily="34" charset="0"/>
                        </a:rPr>
                        <a:t>KIF20B_GRCh37_10:91497569-91497569_Missense_Mutation_SNP_G_A_A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3361683336"/>
                  </a:ext>
                </a:extLst>
              </a:tr>
              <a:tr h="226024">
                <a:tc>
                  <a:txBody>
                    <a:bodyPr/>
                    <a:lstStyle/>
                    <a:p>
                      <a:pPr algn="l" fontAlgn="b"/>
                      <a:r>
                        <a:rPr lang="en-US" sz="1100" b="0" i="0" u="none" strike="noStrike">
                          <a:solidFill>
                            <a:srgbClr val="000000"/>
                          </a:solidFill>
                          <a:effectLst/>
                          <a:latin typeface="Calibri" panose="020F0502020204030204" pitchFamily="34" charset="0"/>
                        </a:rPr>
                        <a:t>KIF18A_GRCh37_11:28119446-28119446_Missense_Mutation_SNP_G_A_A</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0.72321</a:t>
                      </a:r>
                    </a:p>
                  </a:txBody>
                  <a:tcPr marL="6350" marR="6350" marT="635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4.615384615</a:t>
                      </a:r>
                    </a:p>
                  </a:txBody>
                  <a:tcPr marL="6350" marR="6350" marT="6350" marB="0" anchor="b">
                    <a:lnL>
                      <a:noFill/>
                    </a:lnL>
                    <a:lnR>
                      <a:noFill/>
                    </a:lnR>
                    <a:lnT>
                      <a:noFill/>
                    </a:lnT>
                    <a:lnB>
                      <a:noFill/>
                    </a:lnB>
                  </a:tcPr>
                </a:tc>
                <a:extLst>
                  <a:ext uri="{0D108BD9-81ED-4DB2-BD59-A6C34878D82A}">
                    <a16:rowId xmlns:a16="http://schemas.microsoft.com/office/drawing/2014/main" val="1996339853"/>
                  </a:ext>
                </a:extLst>
              </a:tr>
            </a:tbl>
          </a:graphicData>
        </a:graphic>
      </p:graphicFrame>
    </p:spTree>
    <p:extLst>
      <p:ext uri="{BB962C8B-B14F-4D97-AF65-F5344CB8AC3E}">
        <p14:creationId xmlns:p14="http://schemas.microsoft.com/office/powerpoint/2010/main" val="223768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Overall Accuracy and Statistics</a:t>
            </a:r>
            <a:endParaRPr lang="en-US" sz="2800" spc="-1" dirty="0">
              <a:latin typeface="Arial"/>
            </a:endParaRPr>
          </a:p>
        </p:txBody>
      </p:sp>
      <p:sp>
        <p:nvSpPr>
          <p:cNvPr id="4" name="Rectangle 3">
            <a:extLst>
              <a:ext uri="{FF2B5EF4-FFF2-40B4-BE49-F238E27FC236}">
                <a16:creationId xmlns:a16="http://schemas.microsoft.com/office/drawing/2014/main" id="{B86E8649-C35D-43EA-B7B1-8A2D131E80B1}"/>
              </a:ext>
            </a:extLst>
          </p:cNvPr>
          <p:cNvSpPr/>
          <p:nvPr/>
        </p:nvSpPr>
        <p:spPr>
          <a:xfrm>
            <a:off x="605696" y="1705947"/>
            <a:ext cx="7058526" cy="2246769"/>
          </a:xfrm>
          <a:prstGeom prst="rect">
            <a:avLst/>
          </a:prstGeom>
        </p:spPr>
        <p:txBody>
          <a:bodyPr wrap="square">
            <a:spAutoFit/>
          </a:bodyPr>
          <a:lstStyle/>
          <a:p>
            <a:r>
              <a:rPr lang="en-US" sz="1400" b="0" i="0" dirty="0">
                <a:solidFill>
                  <a:srgbClr val="000000"/>
                </a:solidFill>
                <a:effectLst/>
                <a:latin typeface="Calibri" panose="020F0502020204030204" pitchFamily="34" charset="0"/>
              </a:rPr>
              <a:t>False Positives: 0</a:t>
            </a:r>
          </a:p>
          <a:p>
            <a:r>
              <a:rPr lang="en-US" sz="1400" b="0" i="0" dirty="0">
                <a:solidFill>
                  <a:srgbClr val="000000"/>
                </a:solidFill>
                <a:effectLst/>
                <a:latin typeface="Calibri" panose="020F0502020204030204" pitchFamily="34" charset="0"/>
              </a:rPr>
              <a:t>False Negatives: 43</a:t>
            </a:r>
          </a:p>
          <a:p>
            <a:r>
              <a:rPr lang="en-US" sz="1400" b="0" i="0" dirty="0">
                <a:solidFill>
                  <a:srgbClr val="000000"/>
                </a:solidFill>
                <a:effectLst/>
                <a:latin typeface="Calibri" panose="020F0502020204030204" pitchFamily="34" charset="0"/>
              </a:rPr>
              <a:t>True Positives: 22</a:t>
            </a:r>
          </a:p>
          <a:p>
            <a:r>
              <a:rPr lang="en-US" sz="1400" b="0" i="0" dirty="0">
                <a:solidFill>
                  <a:srgbClr val="000000"/>
                </a:solidFill>
                <a:effectLst/>
                <a:latin typeface="Calibri" panose="020F0502020204030204" pitchFamily="34" charset="0"/>
              </a:rPr>
              <a:t>True Negatives: 159</a:t>
            </a:r>
          </a:p>
          <a:p>
            <a:r>
              <a:rPr lang="en-US" sz="1400" b="0" i="0" dirty="0">
                <a:solidFill>
                  <a:srgbClr val="000000"/>
                </a:solidFill>
                <a:effectLst/>
                <a:latin typeface="Calibri" panose="020F0502020204030204" pitchFamily="34" charset="0"/>
              </a:rPr>
              <a:t>Proportion of false positives: 0.0</a:t>
            </a:r>
          </a:p>
          <a:p>
            <a:r>
              <a:rPr lang="en-US" sz="1400" b="0" i="0" dirty="0">
                <a:solidFill>
                  <a:srgbClr val="000000"/>
                </a:solidFill>
                <a:effectLst/>
                <a:latin typeface="Calibri" panose="020F0502020204030204" pitchFamily="34" charset="0"/>
              </a:rPr>
              <a:t>Proportion of false negatives:0.19111111111111112</a:t>
            </a:r>
          </a:p>
          <a:p>
            <a:r>
              <a:rPr lang="en-US" sz="1400" b="0" i="0" dirty="0">
                <a:solidFill>
                  <a:srgbClr val="000000"/>
                </a:solidFill>
                <a:effectLst/>
                <a:latin typeface="Calibri" panose="020F0502020204030204" pitchFamily="34" charset="0"/>
              </a:rPr>
              <a:t>Accuracy: 0.8080357142857143</a:t>
            </a:r>
          </a:p>
          <a:p>
            <a:r>
              <a:rPr lang="en-US" sz="1400" b="0" i="0" dirty="0">
                <a:solidFill>
                  <a:srgbClr val="000000"/>
                </a:solidFill>
                <a:effectLst/>
                <a:latin typeface="Calibri" panose="020F0502020204030204" pitchFamily="34" charset="0"/>
              </a:rPr>
              <a:t>Error rate: 0.19196428571428573</a:t>
            </a:r>
          </a:p>
          <a:p>
            <a:r>
              <a:rPr lang="en-US" sz="1400" b="0" i="0" dirty="0">
                <a:solidFill>
                  <a:srgbClr val="000000"/>
                </a:solidFill>
                <a:effectLst/>
                <a:latin typeface="Calibri" panose="020F0502020204030204" pitchFamily="34" charset="0"/>
              </a:rPr>
              <a:t>Sensitivity: 0.3384615384615385</a:t>
            </a:r>
          </a:p>
          <a:p>
            <a:r>
              <a:rPr lang="en-US" sz="1400" b="0" i="0" dirty="0">
                <a:solidFill>
                  <a:srgbClr val="000000"/>
                </a:solidFill>
                <a:effectLst/>
                <a:latin typeface="Calibri" panose="020F0502020204030204" pitchFamily="34" charset="0"/>
              </a:rPr>
              <a:t>Specificity: 1.0</a:t>
            </a:r>
            <a:endParaRPr lang="en-US" sz="1400" dirty="0"/>
          </a:p>
        </p:txBody>
      </p:sp>
      <p:sp>
        <p:nvSpPr>
          <p:cNvPr id="5" name="TextBox 4">
            <a:extLst>
              <a:ext uri="{FF2B5EF4-FFF2-40B4-BE49-F238E27FC236}">
                <a16:creationId xmlns:a16="http://schemas.microsoft.com/office/drawing/2014/main" id="{994439D0-89E5-4898-9F3F-2D1CEC4A71A5}"/>
              </a:ext>
            </a:extLst>
          </p:cNvPr>
          <p:cNvSpPr txBox="1"/>
          <p:nvPr/>
        </p:nvSpPr>
        <p:spPr>
          <a:xfrm>
            <a:off x="605695" y="1336615"/>
            <a:ext cx="3056478" cy="369332"/>
          </a:xfrm>
          <a:prstGeom prst="rect">
            <a:avLst/>
          </a:prstGeom>
          <a:noFill/>
        </p:spPr>
        <p:txBody>
          <a:bodyPr wrap="none" rtlCol="0">
            <a:spAutoFit/>
          </a:bodyPr>
          <a:lstStyle/>
          <a:p>
            <a:r>
              <a:rPr lang="en-US" dirty="0"/>
              <a:t>Using all 18 features to classify</a:t>
            </a:r>
          </a:p>
        </p:txBody>
      </p:sp>
      <p:sp>
        <p:nvSpPr>
          <p:cNvPr id="9" name="TextBox 8">
            <a:extLst>
              <a:ext uri="{FF2B5EF4-FFF2-40B4-BE49-F238E27FC236}">
                <a16:creationId xmlns:a16="http://schemas.microsoft.com/office/drawing/2014/main" id="{B2C9999A-178C-4FEB-97C0-1F8CE9708857}"/>
              </a:ext>
            </a:extLst>
          </p:cNvPr>
          <p:cNvSpPr txBox="1"/>
          <p:nvPr/>
        </p:nvSpPr>
        <p:spPr>
          <a:xfrm>
            <a:off x="5246226" y="1309432"/>
            <a:ext cx="5335715" cy="369332"/>
          </a:xfrm>
          <a:prstGeom prst="rect">
            <a:avLst/>
          </a:prstGeom>
          <a:noFill/>
        </p:spPr>
        <p:txBody>
          <a:bodyPr wrap="square" rtlCol="0">
            <a:spAutoFit/>
          </a:bodyPr>
          <a:lstStyle/>
          <a:p>
            <a:r>
              <a:rPr lang="en-US" dirty="0"/>
              <a:t>CIMP+ Samples Correctly Picked</a:t>
            </a:r>
          </a:p>
        </p:txBody>
      </p:sp>
      <p:sp>
        <p:nvSpPr>
          <p:cNvPr id="10" name="Rectangle 9">
            <a:extLst>
              <a:ext uri="{FF2B5EF4-FFF2-40B4-BE49-F238E27FC236}">
                <a16:creationId xmlns:a16="http://schemas.microsoft.com/office/drawing/2014/main" id="{3B19CD8E-6BF9-42BB-96AF-82287E947031}"/>
              </a:ext>
            </a:extLst>
          </p:cNvPr>
          <p:cNvSpPr/>
          <p:nvPr/>
        </p:nvSpPr>
        <p:spPr>
          <a:xfrm>
            <a:off x="5246226" y="1586431"/>
            <a:ext cx="1944016" cy="4154984"/>
          </a:xfrm>
          <a:prstGeom prst="rect">
            <a:avLst/>
          </a:prstGeom>
        </p:spPr>
        <p:txBody>
          <a:bodyPr wrap="square">
            <a:spAutoFit/>
          </a:bodyPr>
          <a:lstStyle/>
          <a:p>
            <a:r>
              <a:rPr lang="en-US" sz="1200" dirty="0"/>
              <a:t>'TCGA-A6-2676',</a:t>
            </a:r>
          </a:p>
          <a:p>
            <a:r>
              <a:rPr lang="en-US" sz="1200" dirty="0"/>
              <a:t> 'TCGA-AA-3516',</a:t>
            </a:r>
          </a:p>
          <a:p>
            <a:r>
              <a:rPr lang="en-US" sz="1200" dirty="0"/>
              <a:t> 'TCGA-AA-3525',</a:t>
            </a:r>
          </a:p>
          <a:p>
            <a:r>
              <a:rPr lang="en-US" sz="1200" dirty="0"/>
              <a:t> 'TCGA-AA-3672',</a:t>
            </a:r>
          </a:p>
          <a:p>
            <a:r>
              <a:rPr lang="en-US" sz="1200" dirty="0"/>
              <a:t> 'TCGA-AA-3710',</a:t>
            </a:r>
          </a:p>
          <a:p>
            <a:r>
              <a:rPr lang="en-US" sz="1200" dirty="0"/>
              <a:t> 'TCGA-AA-3715',</a:t>
            </a:r>
          </a:p>
          <a:p>
            <a:r>
              <a:rPr lang="en-US" sz="1200" dirty="0"/>
              <a:t> 'TCGA-AA-3811',</a:t>
            </a:r>
          </a:p>
          <a:p>
            <a:r>
              <a:rPr lang="en-US" sz="1200" dirty="0"/>
              <a:t> 'TCGA-AA-3821',</a:t>
            </a:r>
          </a:p>
          <a:p>
            <a:r>
              <a:rPr lang="en-US" sz="1200" dirty="0"/>
              <a:t> 'TCGA-AA-3833',</a:t>
            </a:r>
          </a:p>
          <a:p>
            <a:r>
              <a:rPr lang="en-US" sz="1200" dirty="0"/>
              <a:t> 'TCGA-AA-3864',</a:t>
            </a:r>
          </a:p>
          <a:p>
            <a:r>
              <a:rPr lang="en-US" sz="1200" dirty="0"/>
              <a:t> 'TCGA-AA-3877',</a:t>
            </a:r>
          </a:p>
          <a:p>
            <a:r>
              <a:rPr lang="en-US" sz="1200" dirty="0"/>
              <a:t> 'TCGA-AA-3947',</a:t>
            </a:r>
          </a:p>
          <a:p>
            <a:r>
              <a:rPr lang="en-US" sz="1200" dirty="0"/>
              <a:t> 'TCGA-AA-3949',</a:t>
            </a:r>
          </a:p>
          <a:p>
            <a:r>
              <a:rPr lang="en-US" sz="1200" dirty="0"/>
              <a:t> 'TCGA-AA-3966',</a:t>
            </a:r>
          </a:p>
          <a:p>
            <a:r>
              <a:rPr lang="en-US" sz="1200" dirty="0"/>
              <a:t> 'TCGA-AA-3977',</a:t>
            </a:r>
          </a:p>
          <a:p>
            <a:r>
              <a:rPr lang="en-US" sz="1200" dirty="0"/>
              <a:t> 'TCGA-AA-A00E',</a:t>
            </a:r>
          </a:p>
          <a:p>
            <a:r>
              <a:rPr lang="en-US" sz="1200" dirty="0"/>
              <a:t> 'TCGA-AA-A00J',</a:t>
            </a:r>
          </a:p>
          <a:p>
            <a:r>
              <a:rPr lang="en-US" sz="1200" dirty="0"/>
              <a:t> 'TCGA-AA-A00N',</a:t>
            </a:r>
          </a:p>
          <a:p>
            <a:r>
              <a:rPr lang="en-US" sz="1200" dirty="0"/>
              <a:t> 'TCGA-AA-A010',</a:t>
            </a:r>
          </a:p>
          <a:p>
            <a:r>
              <a:rPr lang="en-US" sz="1200" dirty="0"/>
              <a:t> 'TCGA-AA-A01D',</a:t>
            </a:r>
          </a:p>
          <a:p>
            <a:r>
              <a:rPr lang="en-US" sz="1200" dirty="0"/>
              <a:t> 'TCGA-AG-3902',</a:t>
            </a:r>
          </a:p>
          <a:p>
            <a:r>
              <a:rPr lang="en-US" sz="1200" dirty="0"/>
              <a:t> 'TCGA-AG-A002'</a:t>
            </a:r>
          </a:p>
        </p:txBody>
      </p:sp>
      <p:sp>
        <p:nvSpPr>
          <p:cNvPr id="11" name="TextBox 10">
            <a:extLst>
              <a:ext uri="{FF2B5EF4-FFF2-40B4-BE49-F238E27FC236}">
                <a16:creationId xmlns:a16="http://schemas.microsoft.com/office/drawing/2014/main" id="{0BBEBD59-6132-4F05-874B-27687114C00E}"/>
              </a:ext>
            </a:extLst>
          </p:cNvPr>
          <p:cNvSpPr txBox="1"/>
          <p:nvPr/>
        </p:nvSpPr>
        <p:spPr>
          <a:xfrm>
            <a:off x="8970501" y="1336614"/>
            <a:ext cx="2860271" cy="369332"/>
          </a:xfrm>
          <a:prstGeom prst="rect">
            <a:avLst/>
          </a:prstGeom>
          <a:noFill/>
        </p:spPr>
        <p:txBody>
          <a:bodyPr wrap="square" rtlCol="0">
            <a:spAutoFit/>
          </a:bodyPr>
          <a:lstStyle/>
          <a:p>
            <a:r>
              <a:rPr lang="en-US" dirty="0"/>
              <a:t>CIMP+ Samples NOT Picked</a:t>
            </a:r>
          </a:p>
        </p:txBody>
      </p:sp>
      <p:sp>
        <p:nvSpPr>
          <p:cNvPr id="12" name="Rectangle 11">
            <a:extLst>
              <a:ext uri="{FF2B5EF4-FFF2-40B4-BE49-F238E27FC236}">
                <a16:creationId xmlns:a16="http://schemas.microsoft.com/office/drawing/2014/main" id="{5E92A79C-0583-434B-9467-045946CA953D}"/>
              </a:ext>
            </a:extLst>
          </p:cNvPr>
          <p:cNvSpPr/>
          <p:nvPr/>
        </p:nvSpPr>
        <p:spPr>
          <a:xfrm>
            <a:off x="8970500" y="1586431"/>
            <a:ext cx="2877467" cy="4154984"/>
          </a:xfrm>
          <a:prstGeom prst="rect">
            <a:avLst/>
          </a:prstGeom>
        </p:spPr>
        <p:txBody>
          <a:bodyPr wrap="square">
            <a:spAutoFit/>
          </a:bodyPr>
          <a:lstStyle/>
          <a:p>
            <a:r>
              <a:rPr lang="en-US" sz="1200" dirty="0"/>
              <a:t>'TCGA-A6-2672',</a:t>
            </a:r>
          </a:p>
          <a:p>
            <a:r>
              <a:rPr lang="en-US" sz="1200" dirty="0"/>
              <a:t> 'TCGA-A6-2674',</a:t>
            </a:r>
          </a:p>
          <a:p>
            <a:r>
              <a:rPr lang="en-US" sz="1200" dirty="0"/>
              <a:t> 'TCGA-A6-3807',</a:t>
            </a:r>
          </a:p>
          <a:p>
            <a:r>
              <a:rPr lang="en-US" sz="1200" dirty="0"/>
              <a:t> 'TCGA-A6-3808',</a:t>
            </a:r>
          </a:p>
          <a:p>
            <a:r>
              <a:rPr lang="en-US" sz="1200" dirty="0"/>
              <a:t> 'TCGA-A6-3810',</a:t>
            </a:r>
          </a:p>
          <a:p>
            <a:r>
              <a:rPr lang="en-US" sz="1200" dirty="0"/>
              <a:t> 'TCGA-AA-3514',</a:t>
            </a:r>
          </a:p>
          <a:p>
            <a:r>
              <a:rPr lang="en-US" sz="1200" dirty="0"/>
              <a:t> 'TCGA-AA-3518',</a:t>
            </a:r>
          </a:p>
          <a:p>
            <a:r>
              <a:rPr lang="en-US" sz="1200" dirty="0"/>
              <a:t> 'TCGA-AA-3526',</a:t>
            </a:r>
          </a:p>
          <a:p>
            <a:r>
              <a:rPr lang="en-US" sz="1200" dirty="0"/>
              <a:t> 'TCGA-AA-3532',</a:t>
            </a:r>
          </a:p>
          <a:p>
            <a:r>
              <a:rPr lang="en-US" sz="1200" dirty="0"/>
              <a:t> 'TCGA-AA-3543',</a:t>
            </a:r>
          </a:p>
          <a:p>
            <a:r>
              <a:rPr lang="en-US" sz="1200" dirty="0"/>
              <a:t> 'TCGA-AA-3554',</a:t>
            </a:r>
          </a:p>
          <a:p>
            <a:r>
              <a:rPr lang="en-US" sz="1200" dirty="0"/>
              <a:t> 'TCGA-AA-3555',</a:t>
            </a:r>
          </a:p>
          <a:p>
            <a:r>
              <a:rPr lang="en-US" sz="1200" dirty="0"/>
              <a:t> 'TCGA-AA-3556',</a:t>
            </a:r>
          </a:p>
          <a:p>
            <a:r>
              <a:rPr lang="en-US" sz="1200" dirty="0"/>
              <a:t> 'TCGA-AA-3664',</a:t>
            </a:r>
          </a:p>
          <a:p>
            <a:r>
              <a:rPr lang="en-US" sz="1200" dirty="0"/>
              <a:t> 'TCGA-AA-3681',</a:t>
            </a:r>
          </a:p>
          <a:p>
            <a:r>
              <a:rPr lang="en-US" sz="1200" dirty="0"/>
              <a:t> 'TCGA-AA-3684',</a:t>
            </a:r>
          </a:p>
          <a:p>
            <a:r>
              <a:rPr lang="en-US" sz="1200" dirty="0"/>
              <a:t> 'TCGA-AA-3812',</a:t>
            </a:r>
          </a:p>
          <a:p>
            <a:r>
              <a:rPr lang="en-US" sz="1200" dirty="0"/>
              <a:t> 'TCGA-AA-3814',</a:t>
            </a:r>
          </a:p>
          <a:p>
            <a:r>
              <a:rPr lang="en-US" sz="1200" dirty="0"/>
              <a:t> 'TCGA-AA-3842',</a:t>
            </a:r>
          </a:p>
          <a:p>
            <a:r>
              <a:rPr lang="en-US" sz="1200" dirty="0"/>
              <a:t> 'TCGA-AA-3845',</a:t>
            </a:r>
          </a:p>
          <a:p>
            <a:r>
              <a:rPr lang="en-US" sz="1200" dirty="0"/>
              <a:t> 'TCGA-AA-3852',</a:t>
            </a:r>
          </a:p>
          <a:p>
            <a:r>
              <a:rPr lang="en-US" sz="1200" dirty="0"/>
              <a:t> 'TCGA-AA-3860',</a:t>
            </a:r>
          </a:p>
        </p:txBody>
      </p:sp>
      <p:sp>
        <p:nvSpPr>
          <p:cNvPr id="13" name="Rectangle 12">
            <a:extLst>
              <a:ext uri="{FF2B5EF4-FFF2-40B4-BE49-F238E27FC236}">
                <a16:creationId xmlns:a16="http://schemas.microsoft.com/office/drawing/2014/main" id="{7AB7A5F3-C563-4F5D-B6BF-40FAF275C2F9}"/>
              </a:ext>
            </a:extLst>
          </p:cNvPr>
          <p:cNvSpPr/>
          <p:nvPr/>
        </p:nvSpPr>
        <p:spPr>
          <a:xfrm>
            <a:off x="10233436" y="1586431"/>
            <a:ext cx="1535212" cy="3970318"/>
          </a:xfrm>
          <a:prstGeom prst="rect">
            <a:avLst/>
          </a:prstGeom>
        </p:spPr>
        <p:txBody>
          <a:bodyPr wrap="square">
            <a:spAutoFit/>
          </a:bodyPr>
          <a:lstStyle/>
          <a:p>
            <a:r>
              <a:rPr lang="en-US" sz="1200" dirty="0"/>
              <a:t>'TCGA-AA-3866', </a:t>
            </a:r>
          </a:p>
          <a:p>
            <a:r>
              <a:rPr lang="en-US" sz="1200" dirty="0"/>
              <a:t>'TCGA-AA-3870',</a:t>
            </a:r>
          </a:p>
          <a:p>
            <a:r>
              <a:rPr lang="en-US" sz="1200" dirty="0"/>
              <a:t> 'TCGA-AA-3872',</a:t>
            </a:r>
          </a:p>
          <a:p>
            <a:r>
              <a:rPr lang="en-US" sz="1200" dirty="0"/>
              <a:t> 'TCGA-AA-3930',</a:t>
            </a:r>
          </a:p>
          <a:p>
            <a:r>
              <a:rPr lang="en-US" sz="1200" dirty="0"/>
              <a:t> 'TCGA-AA-3952',</a:t>
            </a:r>
          </a:p>
          <a:p>
            <a:r>
              <a:rPr lang="en-US" sz="1200" dirty="0"/>
              <a:t> 'TCGA-AA-3994',</a:t>
            </a:r>
          </a:p>
          <a:p>
            <a:r>
              <a:rPr lang="en-US" sz="1200" dirty="0"/>
              <a:t> 'TCGA-AA-A004',</a:t>
            </a:r>
          </a:p>
          <a:p>
            <a:r>
              <a:rPr lang="en-US" sz="1200" dirty="0"/>
              <a:t> 'TCGA-AA-A00A',</a:t>
            </a:r>
          </a:p>
          <a:p>
            <a:r>
              <a:rPr lang="en-US" sz="1200" dirty="0"/>
              <a:t> 'TCGA-AA-A00D',</a:t>
            </a:r>
          </a:p>
          <a:p>
            <a:r>
              <a:rPr lang="en-US" sz="1200" dirty="0"/>
              <a:t> 'TCGA-AA-A00R',</a:t>
            </a:r>
          </a:p>
          <a:p>
            <a:r>
              <a:rPr lang="en-US" sz="1200" dirty="0"/>
              <a:t> 'TCGA-AA-A01K',</a:t>
            </a:r>
          </a:p>
          <a:p>
            <a:r>
              <a:rPr lang="en-US" sz="1200" dirty="0"/>
              <a:t> 'TCGA-AA-A01Q',</a:t>
            </a:r>
          </a:p>
          <a:p>
            <a:r>
              <a:rPr lang="en-US" sz="1200" dirty="0"/>
              <a:t> 'TCGA-AF-3400',</a:t>
            </a:r>
          </a:p>
          <a:p>
            <a:r>
              <a:rPr lang="en-US" sz="1200" dirty="0"/>
              <a:t> 'TCGA-AG-3575',</a:t>
            </a:r>
          </a:p>
          <a:p>
            <a:r>
              <a:rPr lang="en-US" sz="1200" dirty="0"/>
              <a:t> 'TCGA-AG-3594',</a:t>
            </a:r>
          </a:p>
          <a:p>
            <a:r>
              <a:rPr lang="en-US" sz="1200" dirty="0"/>
              <a:t> 'TCGA-AG-3600',</a:t>
            </a:r>
          </a:p>
          <a:p>
            <a:r>
              <a:rPr lang="en-US" sz="1200" dirty="0"/>
              <a:t> 'TCGA-AG-3609',</a:t>
            </a:r>
          </a:p>
          <a:p>
            <a:r>
              <a:rPr lang="en-US" sz="1200" dirty="0"/>
              <a:t> 'TCGA-AG-3878',</a:t>
            </a:r>
          </a:p>
          <a:p>
            <a:r>
              <a:rPr lang="en-US" sz="1200" dirty="0"/>
              <a:t> 'TCGA-AG-3881',</a:t>
            </a:r>
          </a:p>
          <a:p>
            <a:r>
              <a:rPr lang="en-US" sz="1200" dirty="0"/>
              <a:t> 'TCGA-AG-3883',</a:t>
            </a:r>
          </a:p>
          <a:p>
            <a:r>
              <a:rPr lang="en-US" sz="1200" dirty="0"/>
              <a:t> 'TCGA-AG-3901'</a:t>
            </a:r>
          </a:p>
        </p:txBody>
      </p:sp>
      <p:pic>
        <p:nvPicPr>
          <p:cNvPr id="14" name="Picture 13">
            <a:extLst>
              <a:ext uri="{FF2B5EF4-FFF2-40B4-BE49-F238E27FC236}">
                <a16:creationId xmlns:a16="http://schemas.microsoft.com/office/drawing/2014/main" id="{1DB47C33-8670-4BA8-B4F1-FAF8833087EE}"/>
              </a:ext>
            </a:extLst>
          </p:cNvPr>
          <p:cNvPicPr>
            <a:picLocks noChangeAspect="1"/>
          </p:cNvPicPr>
          <p:nvPr/>
        </p:nvPicPr>
        <p:blipFill rotWithShape="1">
          <a:blip r:embed="rId2">
            <a:extLst>
              <a:ext uri="{28A0092B-C50C-407E-A947-70E740481C1C}">
                <a14:useLocalDpi xmlns:a14="http://schemas.microsoft.com/office/drawing/2010/main" val="0"/>
              </a:ext>
            </a:extLst>
          </a:blip>
          <a:srcRect t="49295" r="74080"/>
          <a:stretch/>
        </p:blipFill>
        <p:spPr>
          <a:xfrm>
            <a:off x="1142999" y="4072232"/>
            <a:ext cx="3304211" cy="2246769"/>
          </a:xfrm>
          <a:prstGeom prst="rect">
            <a:avLst/>
          </a:prstGeom>
        </p:spPr>
      </p:pic>
    </p:spTree>
    <p:extLst>
      <p:ext uri="{BB962C8B-B14F-4D97-AF65-F5344CB8AC3E}">
        <p14:creationId xmlns:p14="http://schemas.microsoft.com/office/powerpoint/2010/main" val="76099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FA362BE-B27B-4369-BEC6-021FD67568FB}"/>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Using Decision Tree with 18 Features</a:t>
            </a:r>
            <a:endParaRPr lang="en-US" sz="2800" spc="-1" dirty="0">
              <a:latin typeface="Arial"/>
            </a:endParaRPr>
          </a:p>
        </p:txBody>
      </p:sp>
      <p:pic>
        <p:nvPicPr>
          <p:cNvPr id="4" name="Picture 3">
            <a:extLst>
              <a:ext uri="{FF2B5EF4-FFF2-40B4-BE49-F238E27FC236}">
                <a16:creationId xmlns:a16="http://schemas.microsoft.com/office/drawing/2014/main" id="{0E88108D-8A12-4684-9F15-C677DDEC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988" y="715257"/>
            <a:ext cx="9091612" cy="5427486"/>
          </a:xfrm>
          <a:prstGeom prst="rect">
            <a:avLst/>
          </a:prstGeom>
        </p:spPr>
      </p:pic>
      <p:sp>
        <p:nvSpPr>
          <p:cNvPr id="5" name="Rectangle 4">
            <a:extLst>
              <a:ext uri="{FF2B5EF4-FFF2-40B4-BE49-F238E27FC236}">
                <a16:creationId xmlns:a16="http://schemas.microsoft.com/office/drawing/2014/main" id="{5771C011-34BE-4B33-AE48-7B6F297C18ED}"/>
              </a:ext>
            </a:extLst>
          </p:cNvPr>
          <p:cNvSpPr/>
          <p:nvPr/>
        </p:nvSpPr>
        <p:spPr>
          <a:xfrm>
            <a:off x="1133794" y="1292989"/>
            <a:ext cx="6096000" cy="1938992"/>
          </a:xfrm>
          <a:prstGeom prst="rect">
            <a:avLst/>
          </a:prstGeom>
        </p:spPr>
        <p:txBody>
          <a:bodyPr>
            <a:spAutoFit/>
          </a:bodyPr>
          <a:lstStyle/>
          <a:p>
            <a:r>
              <a:rPr lang="en-US" sz="1200" dirty="0">
                <a:latin typeface="Calibri" panose="020F0502020204030204" pitchFamily="34" charset="0"/>
              </a:rPr>
              <a:t>False Positives: 0</a:t>
            </a:r>
            <a:br>
              <a:rPr lang="en-US" sz="1200" dirty="0">
                <a:latin typeface="Calibri" panose="020F0502020204030204" pitchFamily="34" charset="0"/>
              </a:rPr>
            </a:br>
            <a:r>
              <a:rPr lang="en-US" sz="1200" dirty="0">
                <a:latin typeface="Calibri" panose="020F0502020204030204" pitchFamily="34" charset="0"/>
              </a:rPr>
              <a:t>False Negatives: 43</a:t>
            </a:r>
            <a:br>
              <a:rPr lang="en-US" sz="1200" dirty="0">
                <a:latin typeface="Calibri" panose="020F0502020204030204" pitchFamily="34" charset="0"/>
              </a:rPr>
            </a:br>
            <a:r>
              <a:rPr lang="en-US" sz="1200" dirty="0">
                <a:latin typeface="Calibri" panose="020F0502020204030204" pitchFamily="34" charset="0"/>
              </a:rPr>
              <a:t>True Positives: 22</a:t>
            </a:r>
            <a:br>
              <a:rPr lang="en-US" sz="1200" dirty="0">
                <a:latin typeface="Calibri" panose="020F0502020204030204" pitchFamily="34" charset="0"/>
              </a:rPr>
            </a:br>
            <a:r>
              <a:rPr lang="en-US" sz="1200" dirty="0">
                <a:latin typeface="Calibri" panose="020F0502020204030204" pitchFamily="34" charset="0"/>
              </a:rPr>
              <a:t>True Negatives: 159</a:t>
            </a:r>
            <a:br>
              <a:rPr lang="en-US" sz="1200" dirty="0">
                <a:latin typeface="Calibri" panose="020F0502020204030204" pitchFamily="34" charset="0"/>
              </a:rPr>
            </a:br>
            <a:r>
              <a:rPr lang="en-US" sz="1200" dirty="0">
                <a:latin typeface="Calibri" panose="020F0502020204030204" pitchFamily="34" charset="0"/>
              </a:rPr>
              <a:t>Proportion of false positives: 0.0</a:t>
            </a:r>
            <a:br>
              <a:rPr lang="en-US" sz="1200" dirty="0">
                <a:latin typeface="Calibri" panose="020F0502020204030204" pitchFamily="34" charset="0"/>
              </a:rPr>
            </a:br>
            <a:r>
              <a:rPr lang="en-US" sz="1200" dirty="0">
                <a:latin typeface="Calibri" panose="020F0502020204030204" pitchFamily="34" charset="0"/>
              </a:rPr>
              <a:t>Proportion of false negatives:0.19196428571428573</a:t>
            </a:r>
            <a:br>
              <a:rPr lang="en-US" sz="1200" dirty="0">
                <a:latin typeface="Calibri" panose="020F0502020204030204" pitchFamily="34" charset="0"/>
              </a:rPr>
            </a:br>
            <a:r>
              <a:rPr lang="en-US" sz="1200" dirty="0">
                <a:latin typeface="Calibri" panose="020F0502020204030204" pitchFamily="34" charset="0"/>
              </a:rPr>
              <a:t>Accuracy: 0.8080357142857143</a:t>
            </a:r>
            <a:br>
              <a:rPr lang="en-US" sz="1200" dirty="0">
                <a:latin typeface="Calibri" panose="020F0502020204030204" pitchFamily="34" charset="0"/>
              </a:rPr>
            </a:br>
            <a:r>
              <a:rPr lang="en-US" sz="1200" dirty="0">
                <a:latin typeface="Calibri" panose="020F0502020204030204" pitchFamily="34" charset="0"/>
              </a:rPr>
              <a:t>Error rate: 0.19196428571428573</a:t>
            </a:r>
            <a:br>
              <a:rPr lang="en-US" sz="1200" dirty="0">
                <a:latin typeface="Calibri" panose="020F0502020204030204" pitchFamily="34" charset="0"/>
              </a:rPr>
            </a:br>
            <a:r>
              <a:rPr lang="en-US" sz="1200" dirty="0">
                <a:latin typeface="Calibri" panose="020F0502020204030204" pitchFamily="34" charset="0"/>
              </a:rPr>
              <a:t>Sensitivity: 0.3384615384615385</a:t>
            </a:r>
            <a:br>
              <a:rPr lang="en-US" sz="1200" dirty="0">
                <a:latin typeface="Calibri" panose="020F0502020204030204" pitchFamily="34" charset="0"/>
              </a:rPr>
            </a:br>
            <a:r>
              <a:rPr lang="en-US" sz="1200" dirty="0">
                <a:latin typeface="Calibri" panose="020F0502020204030204" pitchFamily="34" charset="0"/>
              </a:rPr>
              <a:t>Specificity: 1.0</a:t>
            </a:r>
            <a:endParaRPr lang="en-US" sz="1200" dirty="0"/>
          </a:p>
        </p:txBody>
      </p:sp>
    </p:spTree>
    <p:extLst>
      <p:ext uri="{BB962C8B-B14F-4D97-AF65-F5344CB8AC3E}">
        <p14:creationId xmlns:p14="http://schemas.microsoft.com/office/powerpoint/2010/main" val="27520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1 CIMP-)</a:t>
            </a:r>
            <a:endParaRPr lang="en-US" sz="2800" spc="-1" dirty="0">
              <a:latin typeface="Arial"/>
            </a:endParaRPr>
          </a:p>
        </p:txBody>
      </p:sp>
      <p:graphicFrame>
        <p:nvGraphicFramePr>
          <p:cNvPr id="5" name="Chart 4">
            <a:extLst>
              <a:ext uri="{FF2B5EF4-FFF2-40B4-BE49-F238E27FC236}">
                <a16:creationId xmlns:a16="http://schemas.microsoft.com/office/drawing/2014/main" id="{F10A90D9-FA0B-4F6D-9B7E-D6D1F9A21173}"/>
              </a:ext>
            </a:extLst>
          </p:cNvPr>
          <p:cNvGraphicFramePr>
            <a:graphicFrameLocks/>
          </p:cNvGraphicFramePr>
          <p:nvPr>
            <p:extLst>
              <p:ext uri="{D42A27DB-BD31-4B8C-83A1-F6EECF244321}">
                <p14:modId xmlns:p14="http://schemas.microsoft.com/office/powerpoint/2010/main" val="4210140841"/>
              </p:ext>
            </p:extLst>
          </p:nvPr>
        </p:nvGraphicFramePr>
        <p:xfrm>
          <a:off x="235425" y="905118"/>
          <a:ext cx="4254975" cy="26955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F34BAC0-3896-4175-909D-2B98CD0AA664}"/>
              </a:ext>
            </a:extLst>
          </p:cNvPr>
          <p:cNvGraphicFramePr>
            <a:graphicFrameLocks/>
          </p:cNvGraphicFramePr>
          <p:nvPr>
            <p:extLst>
              <p:ext uri="{D42A27DB-BD31-4B8C-83A1-F6EECF244321}">
                <p14:modId xmlns:p14="http://schemas.microsoft.com/office/powerpoint/2010/main" val="3468602667"/>
              </p:ext>
            </p:extLst>
          </p:nvPr>
        </p:nvGraphicFramePr>
        <p:xfrm>
          <a:off x="4325062" y="857730"/>
          <a:ext cx="4047413" cy="26667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16170D5-1483-4A6D-BE54-D1E76F120DD6}"/>
              </a:ext>
            </a:extLst>
          </p:cNvPr>
          <p:cNvGraphicFramePr>
            <a:graphicFrameLocks/>
          </p:cNvGraphicFramePr>
          <p:nvPr>
            <p:extLst>
              <p:ext uri="{D42A27DB-BD31-4B8C-83A1-F6EECF244321}">
                <p14:modId xmlns:p14="http://schemas.microsoft.com/office/powerpoint/2010/main" val="403859584"/>
              </p:ext>
            </p:extLst>
          </p:nvPr>
        </p:nvGraphicFramePr>
        <p:xfrm>
          <a:off x="8198325" y="762240"/>
          <a:ext cx="3860325" cy="26193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E51CC955-BB4D-4EA7-A46F-0F756ADF7A52}"/>
              </a:ext>
            </a:extLst>
          </p:cNvPr>
          <p:cNvGraphicFramePr>
            <a:graphicFrameLocks/>
          </p:cNvGraphicFramePr>
          <p:nvPr>
            <p:extLst>
              <p:ext uri="{D42A27DB-BD31-4B8C-83A1-F6EECF244321}">
                <p14:modId xmlns:p14="http://schemas.microsoft.com/office/powerpoint/2010/main" val="1843481288"/>
              </p:ext>
            </p:extLst>
          </p:nvPr>
        </p:nvGraphicFramePr>
        <p:xfrm>
          <a:off x="408225" y="3600690"/>
          <a:ext cx="4082175" cy="25905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6DE248E0-D599-4AFA-9FCD-56CA4BBAD17D}"/>
              </a:ext>
            </a:extLst>
          </p:cNvPr>
          <p:cNvGraphicFramePr>
            <a:graphicFrameLocks/>
          </p:cNvGraphicFramePr>
          <p:nvPr>
            <p:extLst>
              <p:ext uri="{D42A27DB-BD31-4B8C-83A1-F6EECF244321}">
                <p14:modId xmlns:p14="http://schemas.microsoft.com/office/powerpoint/2010/main" val="1639335855"/>
              </p:ext>
            </p:extLst>
          </p:nvPr>
        </p:nvGraphicFramePr>
        <p:xfrm>
          <a:off x="4248862" y="3600930"/>
          <a:ext cx="4047413" cy="23519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5EE1DFB8-DA90-4BC8-9195-A275CDE17830}"/>
              </a:ext>
            </a:extLst>
          </p:cNvPr>
          <p:cNvGraphicFramePr>
            <a:graphicFrameLocks/>
          </p:cNvGraphicFramePr>
          <p:nvPr>
            <p:extLst>
              <p:ext uri="{D42A27DB-BD31-4B8C-83A1-F6EECF244321}">
                <p14:modId xmlns:p14="http://schemas.microsoft.com/office/powerpoint/2010/main" val="222228150"/>
              </p:ext>
            </p:extLst>
          </p:nvPr>
        </p:nvGraphicFramePr>
        <p:xfrm>
          <a:off x="8096250" y="3344116"/>
          <a:ext cx="3962400" cy="259031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4100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7789C7A-1B55-41FC-810C-48792940D734}"/>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Relaxing constraints (&gt;= 3 CIMP+ and &lt;= 1 CIMP-)</a:t>
            </a:r>
            <a:endParaRPr lang="en-US" sz="2800" spc="-1" dirty="0">
              <a:latin typeface="Arial"/>
            </a:endParaRPr>
          </a:p>
        </p:txBody>
      </p:sp>
      <p:graphicFrame>
        <p:nvGraphicFramePr>
          <p:cNvPr id="4" name="Table 3">
            <a:extLst>
              <a:ext uri="{FF2B5EF4-FFF2-40B4-BE49-F238E27FC236}">
                <a16:creationId xmlns:a16="http://schemas.microsoft.com/office/drawing/2014/main" id="{8CC76C12-DFB5-46AF-8C2A-B305127D72D5}"/>
              </a:ext>
            </a:extLst>
          </p:cNvPr>
          <p:cNvGraphicFramePr>
            <a:graphicFrameLocks noGrp="1"/>
          </p:cNvGraphicFramePr>
          <p:nvPr>
            <p:extLst>
              <p:ext uri="{D42A27DB-BD31-4B8C-83A1-F6EECF244321}">
                <p14:modId xmlns:p14="http://schemas.microsoft.com/office/powerpoint/2010/main" val="107057114"/>
              </p:ext>
            </p:extLst>
          </p:nvPr>
        </p:nvGraphicFramePr>
        <p:xfrm>
          <a:off x="928686" y="762240"/>
          <a:ext cx="10334627" cy="5619753"/>
        </p:xfrm>
        <a:graphic>
          <a:graphicData uri="http://schemas.openxmlformats.org/drawingml/2006/table">
            <a:tbl>
              <a:tblPr/>
              <a:tblGrid>
                <a:gridCol w="5606460">
                  <a:extLst>
                    <a:ext uri="{9D8B030D-6E8A-4147-A177-3AD203B41FA5}">
                      <a16:colId xmlns:a16="http://schemas.microsoft.com/office/drawing/2014/main" val="3936053013"/>
                    </a:ext>
                  </a:extLst>
                </a:gridCol>
                <a:gridCol w="702638">
                  <a:extLst>
                    <a:ext uri="{9D8B030D-6E8A-4147-A177-3AD203B41FA5}">
                      <a16:colId xmlns:a16="http://schemas.microsoft.com/office/drawing/2014/main" val="1212177819"/>
                    </a:ext>
                  </a:extLst>
                </a:gridCol>
                <a:gridCol w="702638">
                  <a:extLst>
                    <a:ext uri="{9D8B030D-6E8A-4147-A177-3AD203B41FA5}">
                      <a16:colId xmlns:a16="http://schemas.microsoft.com/office/drawing/2014/main" val="415938117"/>
                    </a:ext>
                  </a:extLst>
                </a:gridCol>
                <a:gridCol w="702638">
                  <a:extLst>
                    <a:ext uri="{9D8B030D-6E8A-4147-A177-3AD203B41FA5}">
                      <a16:colId xmlns:a16="http://schemas.microsoft.com/office/drawing/2014/main" val="91258392"/>
                    </a:ext>
                  </a:extLst>
                </a:gridCol>
                <a:gridCol w="702638">
                  <a:extLst>
                    <a:ext uri="{9D8B030D-6E8A-4147-A177-3AD203B41FA5}">
                      <a16:colId xmlns:a16="http://schemas.microsoft.com/office/drawing/2014/main" val="676820058"/>
                    </a:ext>
                  </a:extLst>
                </a:gridCol>
                <a:gridCol w="702638">
                  <a:extLst>
                    <a:ext uri="{9D8B030D-6E8A-4147-A177-3AD203B41FA5}">
                      <a16:colId xmlns:a16="http://schemas.microsoft.com/office/drawing/2014/main" val="635551831"/>
                    </a:ext>
                  </a:extLst>
                </a:gridCol>
                <a:gridCol w="1214977">
                  <a:extLst>
                    <a:ext uri="{9D8B030D-6E8A-4147-A177-3AD203B41FA5}">
                      <a16:colId xmlns:a16="http://schemas.microsoft.com/office/drawing/2014/main" val="3284240738"/>
                    </a:ext>
                  </a:extLst>
                </a:gridCol>
              </a:tblGrid>
              <a:tr h="374279">
                <a:tc>
                  <a:txBody>
                    <a:bodyPr/>
                    <a:lstStyle/>
                    <a:p>
                      <a:pPr algn="l" fontAlgn="b"/>
                      <a:r>
                        <a:rPr lang="en-US" sz="900" b="0" i="0" u="none" strike="noStrike" dirty="0">
                          <a:solidFill>
                            <a:srgbClr val="000000"/>
                          </a:solidFill>
                          <a:effectLst/>
                          <a:latin typeface="Calibri" panose="020F0502020204030204" pitchFamily="34" charset="0"/>
                        </a:rPr>
                        <a:t>Feature (26 total)</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True Positive</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False Positive</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True Negative</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False Negative</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Accuracy</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CIMP+ Coverage</a:t>
                      </a:r>
                    </a:p>
                  </a:txBody>
                  <a:tcPr marL="5387" marR="5387" marT="5387" marB="0" anchor="b">
                    <a:lnL>
                      <a:noFill/>
                    </a:lnL>
                    <a:lnR>
                      <a:noFill/>
                    </a:lnR>
                    <a:lnT>
                      <a:noFill/>
                    </a:lnT>
                    <a:lnB>
                      <a:noFill/>
                    </a:lnB>
                  </a:tcPr>
                </a:tc>
                <a:extLst>
                  <a:ext uri="{0D108BD9-81ED-4DB2-BD59-A6C34878D82A}">
                    <a16:rowId xmlns:a16="http://schemas.microsoft.com/office/drawing/2014/main" val="2487704134"/>
                  </a:ext>
                </a:extLst>
              </a:tr>
              <a:tr h="201749">
                <a:tc>
                  <a:txBody>
                    <a:bodyPr/>
                    <a:lstStyle/>
                    <a:p>
                      <a:pPr algn="l" fontAlgn="b"/>
                      <a:r>
                        <a:rPr lang="en-US" sz="900" b="0" i="0" u="none" strike="noStrike" dirty="0">
                          <a:solidFill>
                            <a:srgbClr val="000000"/>
                          </a:solidFill>
                          <a:effectLst/>
                          <a:latin typeface="Calibri" panose="020F0502020204030204" pitchFamily="34" charset="0"/>
                        </a:rPr>
                        <a:t>SEC63_GRCh37_6:108214755-108214764_Frame_Shift_Del_DEL_TTTTTTTTTT_-_-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15.38461538</a:t>
                      </a:r>
                    </a:p>
                  </a:txBody>
                  <a:tcPr marL="5387" marR="5387" marT="5387" marB="0" anchor="b">
                    <a:lnL>
                      <a:noFill/>
                    </a:lnL>
                    <a:lnR>
                      <a:noFill/>
                    </a:lnR>
                    <a:lnT>
                      <a:noFill/>
                    </a:lnT>
                    <a:lnB>
                      <a:noFill/>
                    </a:lnB>
                  </a:tcPr>
                </a:tc>
                <a:extLst>
                  <a:ext uri="{0D108BD9-81ED-4DB2-BD59-A6C34878D82A}">
                    <a16:rowId xmlns:a16="http://schemas.microsoft.com/office/drawing/2014/main" val="100579941"/>
                  </a:ext>
                </a:extLst>
              </a:tr>
              <a:tr h="201749">
                <a:tc>
                  <a:txBody>
                    <a:bodyPr/>
                    <a:lstStyle/>
                    <a:p>
                      <a:pPr algn="l" fontAlgn="b"/>
                      <a:r>
                        <a:rPr lang="en-US" sz="900" b="0" i="0" u="none" strike="noStrike" dirty="0">
                          <a:solidFill>
                            <a:srgbClr val="000000"/>
                          </a:solidFill>
                          <a:effectLst/>
                          <a:latin typeface="Calibri" panose="020F0502020204030204" pitchFamily="34" charset="0"/>
                        </a:rPr>
                        <a:t>MSH3_GRCh37_5:79970915-79970922_Frame_Shift_Del_DEL_AAAAAAAA_-_-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15.38461538</a:t>
                      </a:r>
                    </a:p>
                  </a:txBody>
                  <a:tcPr marL="5387" marR="5387" marT="5387" marB="0" anchor="b">
                    <a:lnL>
                      <a:noFill/>
                    </a:lnL>
                    <a:lnR>
                      <a:noFill/>
                    </a:lnR>
                    <a:lnT>
                      <a:noFill/>
                    </a:lnT>
                    <a:lnB>
                      <a:noFill/>
                    </a:lnB>
                  </a:tcPr>
                </a:tc>
                <a:extLst>
                  <a:ext uri="{0D108BD9-81ED-4DB2-BD59-A6C34878D82A}">
                    <a16:rowId xmlns:a16="http://schemas.microsoft.com/office/drawing/2014/main" val="726281947"/>
                  </a:ext>
                </a:extLst>
              </a:tr>
              <a:tr h="201749">
                <a:tc>
                  <a:txBody>
                    <a:bodyPr/>
                    <a:lstStyle/>
                    <a:p>
                      <a:pPr algn="l" fontAlgn="b"/>
                      <a:r>
                        <a:rPr lang="en-US" sz="900" b="0" i="0" u="none" strike="noStrike" dirty="0">
                          <a:solidFill>
                            <a:srgbClr val="000000"/>
                          </a:solidFill>
                          <a:effectLst/>
                          <a:latin typeface="Calibri" panose="020F0502020204030204" pitchFamily="34" charset="0"/>
                        </a:rPr>
                        <a:t>AIM2_GRCh37_1:159032487-159032496_Frame_Shift_Del_DEL_TTTTTTTTTT_-_-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0.745536</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13.84615385</a:t>
                      </a:r>
                    </a:p>
                  </a:txBody>
                  <a:tcPr marL="5387" marR="5387" marT="5387" marB="0" anchor="b">
                    <a:lnL>
                      <a:noFill/>
                    </a:lnL>
                    <a:lnR>
                      <a:noFill/>
                    </a:lnR>
                    <a:lnT>
                      <a:noFill/>
                    </a:lnT>
                    <a:lnB>
                      <a:noFill/>
                    </a:lnB>
                  </a:tcPr>
                </a:tc>
                <a:extLst>
                  <a:ext uri="{0D108BD9-81ED-4DB2-BD59-A6C34878D82A}">
                    <a16:rowId xmlns:a16="http://schemas.microsoft.com/office/drawing/2014/main" val="1394226791"/>
                  </a:ext>
                </a:extLst>
              </a:tr>
              <a:tr h="201749">
                <a:tc>
                  <a:txBody>
                    <a:bodyPr/>
                    <a:lstStyle/>
                    <a:p>
                      <a:pPr algn="l" fontAlgn="b"/>
                      <a:r>
                        <a:rPr lang="it-IT" sz="900" b="0" i="0" u="none" strike="noStrike" dirty="0">
                          <a:solidFill>
                            <a:srgbClr val="000000"/>
                          </a:solidFill>
                          <a:effectLst/>
                          <a:latin typeface="Calibri" panose="020F0502020204030204" pitchFamily="34" charset="0"/>
                        </a:rPr>
                        <a:t>GRB14_GRCh37_2:165365288-165365296_In_Frame_Del_DEL_TTTTTTTTT_-_-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57</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0.745536</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12.30769231</a:t>
                      </a:r>
                    </a:p>
                  </a:txBody>
                  <a:tcPr marL="5387" marR="5387" marT="5387" marB="0" anchor="b">
                    <a:lnL>
                      <a:noFill/>
                    </a:lnL>
                    <a:lnR>
                      <a:noFill/>
                    </a:lnR>
                    <a:lnT>
                      <a:noFill/>
                    </a:lnT>
                    <a:lnB>
                      <a:noFill/>
                    </a:lnB>
                  </a:tcPr>
                </a:tc>
                <a:extLst>
                  <a:ext uri="{0D108BD9-81ED-4DB2-BD59-A6C34878D82A}">
                    <a16:rowId xmlns:a16="http://schemas.microsoft.com/office/drawing/2014/main" val="2798705495"/>
                  </a:ext>
                </a:extLst>
              </a:tr>
              <a:tr h="201749">
                <a:tc>
                  <a:txBody>
                    <a:bodyPr/>
                    <a:lstStyle/>
                    <a:p>
                      <a:pPr algn="l" fontAlgn="b"/>
                      <a:r>
                        <a:rPr lang="fr-FR" sz="900" b="0" i="0" u="none" strike="noStrike" dirty="0">
                          <a:solidFill>
                            <a:srgbClr val="000000"/>
                          </a:solidFill>
                          <a:effectLst/>
                          <a:latin typeface="Calibri" panose="020F0502020204030204" pitchFamily="34" charset="0"/>
                        </a:rPr>
                        <a:t>BRAF_GRCh37_7:140453136-140453136_Missense_Mutation_SNP_A_A_T</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0.736607</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10.76923077</a:t>
                      </a:r>
                    </a:p>
                  </a:txBody>
                  <a:tcPr marL="5387" marR="5387" marT="5387" marB="0" anchor="b">
                    <a:lnL>
                      <a:noFill/>
                    </a:lnL>
                    <a:lnR>
                      <a:noFill/>
                    </a:lnR>
                    <a:lnT>
                      <a:noFill/>
                    </a:lnT>
                    <a:lnB>
                      <a:noFill/>
                    </a:lnB>
                  </a:tcPr>
                </a:tc>
                <a:extLst>
                  <a:ext uri="{0D108BD9-81ED-4DB2-BD59-A6C34878D82A}">
                    <a16:rowId xmlns:a16="http://schemas.microsoft.com/office/drawing/2014/main" val="2688970099"/>
                  </a:ext>
                </a:extLst>
              </a:tr>
              <a:tr h="201749">
                <a:tc>
                  <a:txBody>
                    <a:bodyPr/>
                    <a:lstStyle/>
                    <a:p>
                      <a:pPr algn="l" fontAlgn="b"/>
                      <a:r>
                        <a:rPr lang="it-IT" sz="900" b="0" i="0" u="none" strike="noStrike" dirty="0">
                          <a:solidFill>
                            <a:srgbClr val="000000"/>
                          </a:solidFill>
                          <a:effectLst/>
                          <a:latin typeface="Calibri" panose="020F0502020204030204" pitchFamily="34" charset="0"/>
                        </a:rPr>
                        <a:t>PRDM2_GRCh37_1:14108749-14108757_In_Frame_Del_DEL_AAAAAAAAA_-_-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0.736607</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9.230769231</a:t>
                      </a:r>
                    </a:p>
                  </a:txBody>
                  <a:tcPr marL="5387" marR="5387" marT="5387" marB="0" anchor="b">
                    <a:lnL>
                      <a:noFill/>
                    </a:lnL>
                    <a:lnR>
                      <a:noFill/>
                    </a:lnR>
                    <a:lnT>
                      <a:noFill/>
                    </a:lnT>
                    <a:lnB>
                      <a:noFill/>
                    </a:lnB>
                  </a:tcPr>
                </a:tc>
                <a:extLst>
                  <a:ext uri="{0D108BD9-81ED-4DB2-BD59-A6C34878D82A}">
                    <a16:rowId xmlns:a16="http://schemas.microsoft.com/office/drawing/2014/main" val="2591254184"/>
                  </a:ext>
                </a:extLst>
              </a:tr>
              <a:tr h="201749">
                <a:tc>
                  <a:txBody>
                    <a:bodyPr/>
                    <a:lstStyle/>
                    <a:p>
                      <a:pPr algn="l" fontAlgn="b"/>
                      <a:r>
                        <a:rPr lang="en-US" sz="900" b="0" i="0" u="none" strike="noStrike" dirty="0">
                          <a:solidFill>
                            <a:srgbClr val="000000"/>
                          </a:solidFill>
                          <a:effectLst/>
                          <a:latin typeface="Calibri" panose="020F0502020204030204" pitchFamily="34" charset="0"/>
                        </a:rPr>
                        <a:t>CASP5_GRCh37_11:104878041-104878050_Frame_Shift_Del_DEL_TTTTTTTTTT_-_-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0.732143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9.230769231</a:t>
                      </a:r>
                    </a:p>
                  </a:txBody>
                  <a:tcPr marL="5387" marR="5387" marT="5387" marB="0" anchor="b">
                    <a:lnL>
                      <a:noFill/>
                    </a:lnL>
                    <a:lnR>
                      <a:noFill/>
                    </a:lnR>
                    <a:lnT>
                      <a:noFill/>
                    </a:lnT>
                    <a:lnB>
                      <a:noFill/>
                    </a:lnB>
                  </a:tcPr>
                </a:tc>
                <a:extLst>
                  <a:ext uri="{0D108BD9-81ED-4DB2-BD59-A6C34878D82A}">
                    <a16:rowId xmlns:a16="http://schemas.microsoft.com/office/drawing/2014/main" val="1650018470"/>
                  </a:ext>
                </a:extLst>
              </a:tr>
              <a:tr h="201749">
                <a:tc>
                  <a:txBody>
                    <a:bodyPr/>
                    <a:lstStyle/>
                    <a:p>
                      <a:pPr algn="l" fontAlgn="b"/>
                      <a:r>
                        <a:rPr lang="en-US" sz="900" b="0" i="0" u="none" strike="noStrike" dirty="0">
                          <a:solidFill>
                            <a:srgbClr val="000000"/>
                          </a:solidFill>
                          <a:effectLst/>
                          <a:latin typeface="Calibri" panose="020F0502020204030204" pitchFamily="34" charset="0"/>
                        </a:rPr>
                        <a:t>ATR_GRCh37_3:142274740-142274749_Frame_Shift_Del_DEL_TTTTTTTTTT_-_-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0.732143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7.692307692</a:t>
                      </a:r>
                    </a:p>
                  </a:txBody>
                  <a:tcPr marL="5387" marR="5387" marT="5387" marB="0" anchor="b">
                    <a:lnL>
                      <a:noFill/>
                    </a:lnL>
                    <a:lnR>
                      <a:noFill/>
                    </a:lnR>
                    <a:lnT>
                      <a:noFill/>
                    </a:lnT>
                    <a:lnB>
                      <a:noFill/>
                    </a:lnB>
                  </a:tcPr>
                </a:tc>
                <a:extLst>
                  <a:ext uri="{0D108BD9-81ED-4DB2-BD59-A6C34878D82A}">
                    <a16:rowId xmlns:a16="http://schemas.microsoft.com/office/drawing/2014/main" val="1058265737"/>
                  </a:ext>
                </a:extLst>
              </a:tr>
              <a:tr h="201749">
                <a:tc>
                  <a:txBody>
                    <a:bodyPr/>
                    <a:lstStyle/>
                    <a:p>
                      <a:pPr algn="l" fontAlgn="b"/>
                      <a:r>
                        <a:rPr lang="en-US" sz="900" b="0" i="0" u="none" strike="noStrike" dirty="0">
                          <a:solidFill>
                            <a:srgbClr val="000000"/>
                          </a:solidFill>
                          <a:effectLst/>
                          <a:latin typeface="Calibri" panose="020F0502020204030204" pitchFamily="34" charset="0"/>
                        </a:rPr>
                        <a:t>PIK3CA_GRCh37_3:178952085-178952085_Missense_Mutation_SNP_A_G_G</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6.153846154</a:t>
                      </a:r>
                    </a:p>
                  </a:txBody>
                  <a:tcPr marL="5387" marR="5387" marT="5387" marB="0" anchor="b">
                    <a:lnL>
                      <a:noFill/>
                    </a:lnL>
                    <a:lnR>
                      <a:noFill/>
                    </a:lnR>
                    <a:lnT>
                      <a:noFill/>
                    </a:lnT>
                    <a:lnB>
                      <a:noFill/>
                    </a:lnB>
                  </a:tcPr>
                </a:tc>
                <a:extLst>
                  <a:ext uri="{0D108BD9-81ED-4DB2-BD59-A6C34878D82A}">
                    <a16:rowId xmlns:a16="http://schemas.microsoft.com/office/drawing/2014/main" val="841004237"/>
                  </a:ext>
                </a:extLst>
              </a:tr>
              <a:tr h="201749">
                <a:tc>
                  <a:txBody>
                    <a:bodyPr/>
                    <a:lstStyle/>
                    <a:p>
                      <a:pPr algn="l" fontAlgn="b"/>
                      <a:r>
                        <a:rPr lang="en-US" sz="900" b="0" i="0" u="none" strike="noStrike" dirty="0">
                          <a:solidFill>
                            <a:srgbClr val="000000"/>
                          </a:solidFill>
                          <a:effectLst/>
                          <a:latin typeface="Calibri" panose="020F0502020204030204" pitchFamily="34" charset="0"/>
                        </a:rPr>
                        <a:t>MSH6_GRCh37_2:48030640-48030647_Frame_Shift_Del_DEL_CCCCCCCC_-_-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967955334"/>
                  </a:ext>
                </a:extLst>
              </a:tr>
              <a:tr h="201749">
                <a:tc>
                  <a:txBody>
                    <a:bodyPr/>
                    <a:lstStyle/>
                    <a:p>
                      <a:pPr algn="l" fontAlgn="b"/>
                      <a:r>
                        <a:rPr lang="it-IT" sz="900" b="0" i="0" u="none" strike="noStrike" dirty="0">
                          <a:solidFill>
                            <a:srgbClr val="000000"/>
                          </a:solidFill>
                          <a:effectLst/>
                          <a:latin typeface="Calibri" panose="020F0502020204030204" pitchFamily="34" charset="0"/>
                        </a:rPr>
                        <a:t>WISP3_GRCh37_6:112389434-112389442_In_Frame_Del_DEL_AAAAAAAAA_-_-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0.71875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654513057"/>
                  </a:ext>
                </a:extLst>
              </a:tr>
              <a:tr h="201749">
                <a:tc>
                  <a:txBody>
                    <a:bodyPr/>
                    <a:lstStyle/>
                    <a:p>
                      <a:pPr algn="l" fontAlgn="b"/>
                      <a:r>
                        <a:rPr lang="en-US" sz="900" b="0" i="0" u="none" strike="noStrike" dirty="0">
                          <a:solidFill>
                            <a:srgbClr val="000000"/>
                          </a:solidFill>
                          <a:effectLst/>
                          <a:latin typeface="Calibri" panose="020F0502020204030204" pitchFamily="34" charset="0"/>
                        </a:rPr>
                        <a:t>ICA1_GRCh37_7:8198251-8198251_Frame_Shift_Del_DEL_T_-_-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481442427"/>
                  </a:ext>
                </a:extLst>
              </a:tr>
              <a:tr h="201749">
                <a:tc>
                  <a:txBody>
                    <a:bodyPr/>
                    <a:lstStyle/>
                    <a:p>
                      <a:pPr algn="l" fontAlgn="b"/>
                      <a:r>
                        <a:rPr lang="en-US" sz="900" b="0" i="0" u="none" strike="noStrike" dirty="0">
                          <a:solidFill>
                            <a:srgbClr val="000000"/>
                          </a:solidFill>
                          <a:effectLst/>
                          <a:latin typeface="Calibri" panose="020F0502020204030204" pitchFamily="34" charset="0"/>
                        </a:rPr>
                        <a:t>SAT1_GRCh37_X:23802147-23802147_Intron_DEL_A_-_-</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965625045"/>
                  </a:ext>
                </a:extLst>
              </a:tr>
              <a:tr h="201749">
                <a:tc>
                  <a:txBody>
                    <a:bodyPr/>
                    <a:lstStyle/>
                    <a:p>
                      <a:pPr algn="l" fontAlgn="b"/>
                      <a:r>
                        <a:rPr lang="en-US" sz="900" b="0" i="0" u="none" strike="noStrike" dirty="0">
                          <a:solidFill>
                            <a:srgbClr val="000000"/>
                          </a:solidFill>
                          <a:effectLst/>
                          <a:latin typeface="Calibri" panose="020F0502020204030204" pitchFamily="34" charset="0"/>
                        </a:rPr>
                        <a:t>CTNND2_GRCh37_5:11117571-11117571_Silent_SNP_G_A_A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831541613"/>
                  </a:ext>
                </a:extLst>
              </a:tr>
              <a:tr h="201749">
                <a:tc>
                  <a:txBody>
                    <a:bodyPr/>
                    <a:lstStyle/>
                    <a:p>
                      <a:pPr algn="l" fontAlgn="b"/>
                      <a:r>
                        <a:rPr lang="en-US" sz="900" b="0" i="0" u="none" strike="noStrike" dirty="0">
                          <a:solidFill>
                            <a:srgbClr val="000000"/>
                          </a:solidFill>
                          <a:effectLst/>
                          <a:latin typeface="Calibri" panose="020F0502020204030204" pitchFamily="34" charset="0"/>
                        </a:rPr>
                        <a:t>TP53_GRCh37_17:7577120-7577120_Missense_Mutation_SNP_C_T_T</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2718615580"/>
                  </a:ext>
                </a:extLst>
              </a:tr>
              <a:tr h="201749">
                <a:tc>
                  <a:txBody>
                    <a:bodyPr/>
                    <a:lstStyle/>
                    <a:p>
                      <a:pPr algn="l" fontAlgn="b"/>
                      <a:r>
                        <a:rPr lang="fr-FR" sz="900" b="0" i="0" u="none" strike="noStrike" dirty="0">
                          <a:solidFill>
                            <a:srgbClr val="000000"/>
                          </a:solidFill>
                          <a:effectLst/>
                          <a:latin typeface="Calibri" panose="020F0502020204030204" pitchFamily="34" charset="0"/>
                        </a:rPr>
                        <a:t>MYO3A_GRCh37_10:26446395-26446395_Nonsense_Mutation_SNP_C_T_T</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219721484"/>
                  </a:ext>
                </a:extLst>
              </a:tr>
              <a:tr h="201749">
                <a:tc>
                  <a:txBody>
                    <a:bodyPr/>
                    <a:lstStyle/>
                    <a:p>
                      <a:pPr algn="l" fontAlgn="b"/>
                      <a:r>
                        <a:rPr lang="en-US" sz="900" b="0" i="0" u="none" strike="noStrike" dirty="0">
                          <a:solidFill>
                            <a:srgbClr val="000000"/>
                          </a:solidFill>
                          <a:effectLst/>
                          <a:latin typeface="Calibri" panose="020F0502020204030204" pitchFamily="34" charset="0"/>
                        </a:rPr>
                        <a:t>PTEN_GRCh37_10:89692905-89692905_Missense_Mutation_SNP_G_A_A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2376470239"/>
                  </a:ext>
                </a:extLst>
              </a:tr>
              <a:tr h="201749">
                <a:tc>
                  <a:txBody>
                    <a:bodyPr/>
                    <a:lstStyle/>
                    <a:p>
                      <a:pPr algn="l" fontAlgn="b"/>
                      <a:r>
                        <a:rPr lang="en-US" sz="900" b="0" i="0" u="none" strike="noStrike" dirty="0">
                          <a:solidFill>
                            <a:srgbClr val="000000"/>
                          </a:solidFill>
                          <a:effectLst/>
                          <a:latin typeface="Calibri" panose="020F0502020204030204" pitchFamily="34" charset="0"/>
                        </a:rPr>
                        <a:t>ZNF491_GRCh37_19:11917796-11917796_Missense_Mutation_SNP_G_A_A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1755655832"/>
                  </a:ext>
                </a:extLst>
              </a:tr>
              <a:tr h="201749">
                <a:tc>
                  <a:txBody>
                    <a:bodyPr/>
                    <a:lstStyle/>
                    <a:p>
                      <a:pPr algn="l" fontAlgn="b"/>
                      <a:r>
                        <a:rPr lang="en-US" sz="900" b="0" i="0" u="none" strike="noStrike" dirty="0">
                          <a:solidFill>
                            <a:srgbClr val="000000"/>
                          </a:solidFill>
                          <a:effectLst/>
                          <a:latin typeface="Calibri" panose="020F0502020204030204" pitchFamily="34" charset="0"/>
                        </a:rPr>
                        <a:t>EMR3_GRCh37_19:14772866-14772866_Silent_SNP_G_A_A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158</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0.71875</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3379599929"/>
                  </a:ext>
                </a:extLst>
              </a:tr>
              <a:tr h="201749">
                <a:tc>
                  <a:txBody>
                    <a:bodyPr/>
                    <a:lstStyle/>
                    <a:p>
                      <a:pPr algn="l" fontAlgn="b"/>
                      <a:r>
                        <a:rPr lang="en-US" sz="900" b="0" i="0" u="none" strike="noStrike" dirty="0">
                          <a:solidFill>
                            <a:srgbClr val="000000"/>
                          </a:solidFill>
                          <a:effectLst/>
                          <a:latin typeface="Calibri" panose="020F0502020204030204" pitchFamily="34" charset="0"/>
                        </a:rPr>
                        <a:t>KIF14_GRCh37_1:200573037-200573037_Missense_Mutation_SNP_C_T_T</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1922770845"/>
                  </a:ext>
                </a:extLst>
              </a:tr>
              <a:tr h="201749">
                <a:tc>
                  <a:txBody>
                    <a:bodyPr/>
                    <a:lstStyle/>
                    <a:p>
                      <a:pPr algn="l" fontAlgn="b"/>
                      <a:r>
                        <a:rPr lang="en-US" sz="900" b="0" i="0" u="none" strike="noStrike" dirty="0">
                          <a:solidFill>
                            <a:srgbClr val="000000"/>
                          </a:solidFill>
                          <a:effectLst/>
                          <a:latin typeface="Calibri" panose="020F0502020204030204" pitchFamily="34" charset="0"/>
                        </a:rPr>
                        <a:t>SGSM1_GRCh37_22:25315953-25315953_Missense_Mutation_SNP_C_A_A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2082599748"/>
                  </a:ext>
                </a:extLst>
              </a:tr>
              <a:tr h="201749">
                <a:tc>
                  <a:txBody>
                    <a:bodyPr/>
                    <a:lstStyle/>
                    <a:p>
                      <a:pPr algn="l" fontAlgn="b"/>
                      <a:r>
                        <a:rPr lang="en-US" sz="900" b="0" i="0" u="none" strike="noStrike" dirty="0">
                          <a:solidFill>
                            <a:srgbClr val="000000"/>
                          </a:solidFill>
                          <a:effectLst/>
                          <a:latin typeface="Calibri" panose="020F0502020204030204" pitchFamily="34" charset="0"/>
                        </a:rPr>
                        <a:t>USP34_GRCh37_2:61546367-61546367_Nonsense_Mutation_SNP_G_A_A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3791171343"/>
                  </a:ext>
                </a:extLst>
              </a:tr>
              <a:tr h="201749">
                <a:tc>
                  <a:txBody>
                    <a:bodyPr/>
                    <a:lstStyle/>
                    <a:p>
                      <a:pPr algn="l" fontAlgn="b"/>
                      <a:r>
                        <a:rPr lang="en-US" sz="900" b="0" i="0" u="none" strike="noStrike" dirty="0">
                          <a:solidFill>
                            <a:srgbClr val="000000"/>
                          </a:solidFill>
                          <a:effectLst/>
                          <a:latin typeface="Calibri" panose="020F0502020204030204" pitchFamily="34" charset="0"/>
                        </a:rPr>
                        <a:t>LPHN3_GRCh37_4:62910205-62910205_Missense_Mutation_SNP_G_A_A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4256745321"/>
                  </a:ext>
                </a:extLst>
              </a:tr>
              <a:tr h="201749">
                <a:tc>
                  <a:txBody>
                    <a:bodyPr/>
                    <a:lstStyle/>
                    <a:p>
                      <a:pPr algn="l" fontAlgn="b"/>
                      <a:r>
                        <a:rPr lang="en-US" sz="900" b="0" i="0" u="none" strike="noStrike" dirty="0">
                          <a:solidFill>
                            <a:srgbClr val="000000"/>
                          </a:solidFill>
                          <a:effectLst/>
                          <a:latin typeface="Calibri" panose="020F0502020204030204" pitchFamily="34" charset="0"/>
                        </a:rPr>
                        <a:t>CDYL_GRCh37_6:4943786-4943786_Silent_SNP_C_T_T</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3502524338"/>
                  </a:ext>
                </a:extLst>
              </a:tr>
              <a:tr h="201749">
                <a:tc>
                  <a:txBody>
                    <a:bodyPr/>
                    <a:lstStyle/>
                    <a:p>
                      <a:pPr algn="l" fontAlgn="b"/>
                      <a:r>
                        <a:rPr lang="en-US" sz="900" b="0" i="0" u="none" strike="noStrike" dirty="0">
                          <a:solidFill>
                            <a:srgbClr val="000000"/>
                          </a:solidFill>
                          <a:effectLst/>
                          <a:latin typeface="Calibri" panose="020F0502020204030204" pitchFamily="34" charset="0"/>
                        </a:rPr>
                        <a:t>KIF20B_GRCh37_10:91497569-91497569_Missense_Mutation_SNP_G_A_A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2767603090"/>
                  </a:ext>
                </a:extLst>
              </a:tr>
              <a:tr h="201749">
                <a:tc>
                  <a:txBody>
                    <a:bodyPr/>
                    <a:lstStyle/>
                    <a:p>
                      <a:pPr algn="l" fontAlgn="b"/>
                      <a:r>
                        <a:rPr lang="en-US" sz="900" b="0" i="0" u="none" strike="noStrike" dirty="0">
                          <a:solidFill>
                            <a:srgbClr val="000000"/>
                          </a:solidFill>
                          <a:effectLst/>
                          <a:latin typeface="Calibri" panose="020F0502020204030204" pitchFamily="34" charset="0"/>
                        </a:rPr>
                        <a:t>KIF18A_GRCh37_11:28119446-28119446_Missense_Mutation_SNP_G_A_A</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a:t>
                      </a:r>
                    </a:p>
                  </a:txBody>
                  <a:tcPr marL="5387" marR="5387" marT="5387"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0.723214</a:t>
                      </a:r>
                    </a:p>
                  </a:txBody>
                  <a:tcPr marL="5387" marR="5387" marT="5387"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4.615384615</a:t>
                      </a:r>
                    </a:p>
                  </a:txBody>
                  <a:tcPr marL="5387" marR="5387" marT="5387" marB="0" anchor="b">
                    <a:lnL>
                      <a:noFill/>
                    </a:lnL>
                    <a:lnR>
                      <a:noFill/>
                    </a:lnR>
                    <a:lnT>
                      <a:noFill/>
                    </a:lnT>
                    <a:lnB>
                      <a:noFill/>
                    </a:lnB>
                  </a:tcPr>
                </a:tc>
                <a:extLst>
                  <a:ext uri="{0D108BD9-81ED-4DB2-BD59-A6C34878D82A}">
                    <a16:rowId xmlns:a16="http://schemas.microsoft.com/office/drawing/2014/main" val="3418038606"/>
                  </a:ext>
                </a:extLst>
              </a:tr>
            </a:tbl>
          </a:graphicData>
        </a:graphic>
      </p:graphicFrame>
    </p:spTree>
    <p:extLst>
      <p:ext uri="{BB962C8B-B14F-4D97-AF65-F5344CB8AC3E}">
        <p14:creationId xmlns:p14="http://schemas.microsoft.com/office/powerpoint/2010/main" val="56932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4AEC4ECD-84DF-4B50-904F-73E0C15E3447}"/>
              </a:ext>
            </a:extLst>
          </p:cNvPr>
          <p:cNvSpPr/>
          <p:nvPr/>
        </p:nvSpPr>
        <p:spPr>
          <a:xfrm>
            <a:off x="416400" y="0"/>
            <a:ext cx="9184800" cy="762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2800" spc="-1" dirty="0">
                <a:solidFill>
                  <a:srgbClr val="000000"/>
                </a:solidFill>
                <a:latin typeface="Arial"/>
              </a:rPr>
              <a:t>Overall Accuracy and Statistics</a:t>
            </a:r>
            <a:endParaRPr lang="en-US" sz="2800" spc="-1" dirty="0">
              <a:latin typeface="Arial"/>
            </a:endParaRPr>
          </a:p>
        </p:txBody>
      </p:sp>
      <p:sp>
        <p:nvSpPr>
          <p:cNvPr id="4" name="Rectangle 3">
            <a:extLst>
              <a:ext uri="{FF2B5EF4-FFF2-40B4-BE49-F238E27FC236}">
                <a16:creationId xmlns:a16="http://schemas.microsoft.com/office/drawing/2014/main" id="{B86E8649-C35D-43EA-B7B1-8A2D131E80B1}"/>
              </a:ext>
            </a:extLst>
          </p:cNvPr>
          <p:cNvSpPr/>
          <p:nvPr/>
        </p:nvSpPr>
        <p:spPr>
          <a:xfrm>
            <a:off x="605696" y="1705947"/>
            <a:ext cx="4125765" cy="2246769"/>
          </a:xfrm>
          <a:prstGeom prst="rect">
            <a:avLst/>
          </a:prstGeom>
        </p:spPr>
        <p:txBody>
          <a:bodyPr wrap="square">
            <a:spAutoFit/>
          </a:bodyPr>
          <a:lstStyle/>
          <a:p>
            <a:r>
              <a:rPr lang="en-US" sz="1400" dirty="0">
                <a:solidFill>
                  <a:srgbClr val="000000"/>
                </a:solidFill>
                <a:latin typeface="Calibri" panose="020F0502020204030204" pitchFamily="34" charset="0"/>
              </a:rPr>
              <a:t>False Positives: 6</a:t>
            </a:r>
          </a:p>
          <a:p>
            <a:r>
              <a:rPr lang="en-US" sz="1400" dirty="0">
                <a:solidFill>
                  <a:srgbClr val="000000"/>
                </a:solidFill>
                <a:latin typeface="Calibri" panose="020F0502020204030204" pitchFamily="34" charset="0"/>
              </a:rPr>
              <a:t>False Negatives: 34</a:t>
            </a:r>
          </a:p>
          <a:p>
            <a:r>
              <a:rPr lang="en-US" sz="1400" dirty="0">
                <a:solidFill>
                  <a:srgbClr val="000000"/>
                </a:solidFill>
                <a:latin typeface="Calibri" panose="020F0502020204030204" pitchFamily="34" charset="0"/>
              </a:rPr>
              <a:t>True Positives: 31</a:t>
            </a:r>
          </a:p>
          <a:p>
            <a:r>
              <a:rPr lang="en-US" sz="1400" dirty="0">
                <a:solidFill>
                  <a:srgbClr val="000000"/>
                </a:solidFill>
                <a:latin typeface="Calibri" panose="020F0502020204030204" pitchFamily="34" charset="0"/>
              </a:rPr>
              <a:t>True Negatives: 153</a:t>
            </a:r>
          </a:p>
          <a:p>
            <a:r>
              <a:rPr lang="en-US" sz="1400" dirty="0">
                <a:solidFill>
                  <a:srgbClr val="000000"/>
                </a:solidFill>
                <a:latin typeface="Calibri" panose="020F0502020204030204" pitchFamily="34" charset="0"/>
              </a:rPr>
              <a:t>Proportion of false positives: 0.02666666666666667</a:t>
            </a:r>
          </a:p>
          <a:p>
            <a:r>
              <a:rPr lang="en-US" sz="1400" dirty="0">
                <a:solidFill>
                  <a:srgbClr val="000000"/>
                </a:solidFill>
                <a:latin typeface="Calibri" panose="020F0502020204030204" pitchFamily="34" charset="0"/>
              </a:rPr>
              <a:t>Proportion of false negatives:0.1511111111111111</a:t>
            </a:r>
          </a:p>
          <a:p>
            <a:r>
              <a:rPr lang="en-US" sz="1400" dirty="0">
                <a:solidFill>
                  <a:srgbClr val="000000"/>
                </a:solidFill>
                <a:latin typeface="Calibri" panose="020F0502020204030204" pitchFamily="34" charset="0"/>
              </a:rPr>
              <a:t>Accuracy: 0.8214285714285714</a:t>
            </a:r>
          </a:p>
          <a:p>
            <a:r>
              <a:rPr lang="en-US" sz="1400" dirty="0">
                <a:solidFill>
                  <a:srgbClr val="000000"/>
                </a:solidFill>
                <a:latin typeface="Calibri" panose="020F0502020204030204" pitchFamily="34" charset="0"/>
              </a:rPr>
              <a:t>Error rate: 0.17857142857142858</a:t>
            </a:r>
          </a:p>
          <a:p>
            <a:r>
              <a:rPr lang="en-US" sz="1400" dirty="0">
                <a:solidFill>
                  <a:srgbClr val="000000"/>
                </a:solidFill>
                <a:latin typeface="Calibri" panose="020F0502020204030204" pitchFamily="34" charset="0"/>
              </a:rPr>
              <a:t>Sensitivity: 0.47692307692307695</a:t>
            </a:r>
          </a:p>
          <a:p>
            <a:r>
              <a:rPr lang="en-US" sz="1400" dirty="0">
                <a:solidFill>
                  <a:srgbClr val="000000"/>
                </a:solidFill>
                <a:latin typeface="Calibri" panose="020F0502020204030204" pitchFamily="34" charset="0"/>
              </a:rPr>
              <a:t>Specificity: 0.9622641509433962</a:t>
            </a:r>
            <a:endParaRPr lang="en-US" sz="1400" dirty="0"/>
          </a:p>
        </p:txBody>
      </p:sp>
      <p:sp>
        <p:nvSpPr>
          <p:cNvPr id="5" name="TextBox 4">
            <a:extLst>
              <a:ext uri="{FF2B5EF4-FFF2-40B4-BE49-F238E27FC236}">
                <a16:creationId xmlns:a16="http://schemas.microsoft.com/office/drawing/2014/main" id="{994439D0-89E5-4898-9F3F-2D1CEC4A71A5}"/>
              </a:ext>
            </a:extLst>
          </p:cNvPr>
          <p:cNvSpPr txBox="1"/>
          <p:nvPr/>
        </p:nvSpPr>
        <p:spPr>
          <a:xfrm>
            <a:off x="605695" y="1336615"/>
            <a:ext cx="3056478" cy="369332"/>
          </a:xfrm>
          <a:prstGeom prst="rect">
            <a:avLst/>
          </a:prstGeom>
          <a:noFill/>
        </p:spPr>
        <p:txBody>
          <a:bodyPr wrap="none" rtlCol="0">
            <a:spAutoFit/>
          </a:bodyPr>
          <a:lstStyle/>
          <a:p>
            <a:r>
              <a:rPr lang="en-US" dirty="0"/>
              <a:t>Using all 26 features to classify</a:t>
            </a:r>
          </a:p>
        </p:txBody>
      </p:sp>
      <p:sp>
        <p:nvSpPr>
          <p:cNvPr id="9" name="TextBox 8">
            <a:extLst>
              <a:ext uri="{FF2B5EF4-FFF2-40B4-BE49-F238E27FC236}">
                <a16:creationId xmlns:a16="http://schemas.microsoft.com/office/drawing/2014/main" id="{B2C9999A-178C-4FEB-97C0-1F8CE9708857}"/>
              </a:ext>
            </a:extLst>
          </p:cNvPr>
          <p:cNvSpPr txBox="1"/>
          <p:nvPr/>
        </p:nvSpPr>
        <p:spPr>
          <a:xfrm>
            <a:off x="5246226" y="1309432"/>
            <a:ext cx="5335715" cy="369332"/>
          </a:xfrm>
          <a:prstGeom prst="rect">
            <a:avLst/>
          </a:prstGeom>
          <a:noFill/>
        </p:spPr>
        <p:txBody>
          <a:bodyPr wrap="square" rtlCol="0">
            <a:spAutoFit/>
          </a:bodyPr>
          <a:lstStyle/>
          <a:p>
            <a:r>
              <a:rPr lang="en-US" dirty="0"/>
              <a:t>CIMP+ Samples Correctly Picked</a:t>
            </a:r>
          </a:p>
        </p:txBody>
      </p:sp>
      <p:sp>
        <p:nvSpPr>
          <p:cNvPr id="10" name="Rectangle 9">
            <a:extLst>
              <a:ext uri="{FF2B5EF4-FFF2-40B4-BE49-F238E27FC236}">
                <a16:creationId xmlns:a16="http://schemas.microsoft.com/office/drawing/2014/main" id="{3B19CD8E-6BF9-42BB-96AF-82287E947031}"/>
              </a:ext>
            </a:extLst>
          </p:cNvPr>
          <p:cNvSpPr/>
          <p:nvPr/>
        </p:nvSpPr>
        <p:spPr>
          <a:xfrm>
            <a:off x="5246226" y="1586431"/>
            <a:ext cx="1944016" cy="4154984"/>
          </a:xfrm>
          <a:prstGeom prst="rect">
            <a:avLst/>
          </a:prstGeom>
        </p:spPr>
        <p:txBody>
          <a:bodyPr wrap="square">
            <a:spAutoFit/>
          </a:bodyPr>
          <a:lstStyle/>
          <a:p>
            <a:r>
              <a:rPr lang="en-US" sz="1200" dirty="0"/>
              <a:t>'TCGA-A6-2672',</a:t>
            </a:r>
          </a:p>
          <a:p>
            <a:r>
              <a:rPr lang="en-US" sz="1200" dirty="0"/>
              <a:t> 'TCGA-A6-2676',</a:t>
            </a:r>
          </a:p>
          <a:p>
            <a:r>
              <a:rPr lang="en-US" sz="1200" dirty="0"/>
              <a:t> 'TCGA-A6-3808',</a:t>
            </a:r>
          </a:p>
          <a:p>
            <a:r>
              <a:rPr lang="en-US" sz="1200" dirty="0"/>
              <a:t> 'TCGA-AA-3516',</a:t>
            </a:r>
          </a:p>
          <a:p>
            <a:r>
              <a:rPr lang="en-US" sz="1200" dirty="0"/>
              <a:t> 'TCGA-AA-3518',</a:t>
            </a:r>
          </a:p>
          <a:p>
            <a:r>
              <a:rPr lang="en-US" sz="1200" dirty="0"/>
              <a:t> 'TCGA-AA-3525',</a:t>
            </a:r>
          </a:p>
          <a:p>
            <a:r>
              <a:rPr lang="en-US" sz="1200" dirty="0"/>
              <a:t> 'TCGA-AA-3543',</a:t>
            </a:r>
          </a:p>
          <a:p>
            <a:r>
              <a:rPr lang="en-US" sz="1200" dirty="0"/>
              <a:t> 'TCGA-AA-3554',</a:t>
            </a:r>
          </a:p>
          <a:p>
            <a:r>
              <a:rPr lang="en-US" sz="1200" dirty="0"/>
              <a:t> 'TCGA-AA-3672',</a:t>
            </a:r>
          </a:p>
          <a:p>
            <a:r>
              <a:rPr lang="en-US" sz="1200" dirty="0"/>
              <a:t> 'TCGA-AA-3710',</a:t>
            </a:r>
          </a:p>
          <a:p>
            <a:r>
              <a:rPr lang="en-US" sz="1200" dirty="0"/>
              <a:t> 'TCGA-AA-3715',</a:t>
            </a:r>
          </a:p>
          <a:p>
            <a:r>
              <a:rPr lang="en-US" sz="1200" dirty="0"/>
              <a:t> 'TCGA-AA-3811',</a:t>
            </a:r>
          </a:p>
          <a:p>
            <a:r>
              <a:rPr lang="en-US" sz="1200" dirty="0"/>
              <a:t> 'TCGA-AA-3821',</a:t>
            </a:r>
          </a:p>
          <a:p>
            <a:r>
              <a:rPr lang="en-US" sz="1200" dirty="0"/>
              <a:t> 'TCGA-AA-3833',</a:t>
            </a:r>
          </a:p>
          <a:p>
            <a:r>
              <a:rPr lang="en-US" sz="1200" dirty="0"/>
              <a:t> 'TCGA-AA-3845',</a:t>
            </a:r>
          </a:p>
          <a:p>
            <a:r>
              <a:rPr lang="en-US" sz="1200" dirty="0"/>
              <a:t> 'TCGA-AA-3864',</a:t>
            </a:r>
          </a:p>
          <a:p>
            <a:r>
              <a:rPr lang="en-US" sz="1200" dirty="0"/>
              <a:t> 'TCGA-AA-3877',</a:t>
            </a:r>
          </a:p>
          <a:p>
            <a:r>
              <a:rPr lang="en-US" sz="1200" dirty="0"/>
              <a:t> 'TCGA-AA-3947',</a:t>
            </a:r>
          </a:p>
          <a:p>
            <a:r>
              <a:rPr lang="en-US" sz="1200" dirty="0"/>
              <a:t> 'TCGA-AA-3949',</a:t>
            </a:r>
          </a:p>
          <a:p>
            <a:r>
              <a:rPr lang="en-US" sz="1200" dirty="0"/>
              <a:t> 'TCGA-AA-3966',</a:t>
            </a:r>
          </a:p>
          <a:p>
            <a:r>
              <a:rPr lang="en-US" sz="1200" dirty="0"/>
              <a:t> 'TCGA-AA-3977',</a:t>
            </a:r>
          </a:p>
          <a:p>
            <a:r>
              <a:rPr lang="en-US" sz="1200" dirty="0"/>
              <a:t> 'TCGA-AA-A00A',</a:t>
            </a:r>
          </a:p>
        </p:txBody>
      </p:sp>
      <p:sp>
        <p:nvSpPr>
          <p:cNvPr id="11" name="TextBox 10">
            <a:extLst>
              <a:ext uri="{FF2B5EF4-FFF2-40B4-BE49-F238E27FC236}">
                <a16:creationId xmlns:a16="http://schemas.microsoft.com/office/drawing/2014/main" id="{0BBEBD59-6132-4F05-874B-27687114C00E}"/>
              </a:ext>
            </a:extLst>
          </p:cNvPr>
          <p:cNvSpPr txBox="1"/>
          <p:nvPr/>
        </p:nvSpPr>
        <p:spPr>
          <a:xfrm>
            <a:off x="8970501" y="1336614"/>
            <a:ext cx="2860271" cy="369332"/>
          </a:xfrm>
          <a:prstGeom prst="rect">
            <a:avLst/>
          </a:prstGeom>
          <a:noFill/>
        </p:spPr>
        <p:txBody>
          <a:bodyPr wrap="square" rtlCol="0">
            <a:spAutoFit/>
          </a:bodyPr>
          <a:lstStyle/>
          <a:p>
            <a:r>
              <a:rPr lang="en-US" dirty="0"/>
              <a:t>CIMP+ Samples NOT Picked</a:t>
            </a:r>
          </a:p>
        </p:txBody>
      </p:sp>
      <p:sp>
        <p:nvSpPr>
          <p:cNvPr id="12" name="Rectangle 11">
            <a:extLst>
              <a:ext uri="{FF2B5EF4-FFF2-40B4-BE49-F238E27FC236}">
                <a16:creationId xmlns:a16="http://schemas.microsoft.com/office/drawing/2014/main" id="{5E92A79C-0583-434B-9467-045946CA953D}"/>
              </a:ext>
            </a:extLst>
          </p:cNvPr>
          <p:cNvSpPr/>
          <p:nvPr/>
        </p:nvSpPr>
        <p:spPr>
          <a:xfrm>
            <a:off x="8970500" y="1586431"/>
            <a:ext cx="2877467" cy="4154984"/>
          </a:xfrm>
          <a:prstGeom prst="rect">
            <a:avLst/>
          </a:prstGeom>
        </p:spPr>
        <p:txBody>
          <a:bodyPr wrap="square">
            <a:spAutoFit/>
          </a:bodyPr>
          <a:lstStyle/>
          <a:p>
            <a:r>
              <a:rPr lang="en-US" sz="1200" dirty="0"/>
              <a:t>'TCGA-A6-2674',</a:t>
            </a:r>
          </a:p>
          <a:p>
            <a:r>
              <a:rPr lang="en-US" sz="1200" dirty="0"/>
              <a:t> 'TCGA-A6-3807',</a:t>
            </a:r>
          </a:p>
          <a:p>
            <a:r>
              <a:rPr lang="en-US" sz="1200" dirty="0"/>
              <a:t> 'TCGA-A6-3810',</a:t>
            </a:r>
          </a:p>
          <a:p>
            <a:r>
              <a:rPr lang="en-US" sz="1200" dirty="0"/>
              <a:t> 'TCGA-AA-3514',</a:t>
            </a:r>
          </a:p>
          <a:p>
            <a:r>
              <a:rPr lang="en-US" sz="1200" dirty="0"/>
              <a:t> 'TCGA-AA-3526',</a:t>
            </a:r>
          </a:p>
          <a:p>
            <a:r>
              <a:rPr lang="en-US" sz="1200" dirty="0"/>
              <a:t> 'TCGA-AA-3532',</a:t>
            </a:r>
          </a:p>
          <a:p>
            <a:r>
              <a:rPr lang="en-US" sz="1200" dirty="0"/>
              <a:t> 'TCGA-AA-3555',</a:t>
            </a:r>
          </a:p>
          <a:p>
            <a:r>
              <a:rPr lang="en-US" sz="1200" dirty="0"/>
              <a:t> 'TCGA-AA-3556',</a:t>
            </a:r>
          </a:p>
          <a:p>
            <a:r>
              <a:rPr lang="en-US" sz="1200" dirty="0"/>
              <a:t> 'TCGA-AA-3664',</a:t>
            </a:r>
          </a:p>
          <a:p>
            <a:r>
              <a:rPr lang="en-US" sz="1200" dirty="0"/>
              <a:t> 'TCGA-AA-3681',</a:t>
            </a:r>
          </a:p>
          <a:p>
            <a:r>
              <a:rPr lang="en-US" sz="1200" dirty="0"/>
              <a:t> 'TCGA-AA-3684',</a:t>
            </a:r>
          </a:p>
          <a:p>
            <a:r>
              <a:rPr lang="en-US" sz="1200" dirty="0"/>
              <a:t> 'TCGA-AA-3812',</a:t>
            </a:r>
          </a:p>
          <a:p>
            <a:r>
              <a:rPr lang="en-US" sz="1200" dirty="0"/>
              <a:t> 'TCGA-AA-3814',</a:t>
            </a:r>
          </a:p>
          <a:p>
            <a:r>
              <a:rPr lang="en-US" sz="1200" dirty="0"/>
              <a:t> 'TCGA-AA-3842',</a:t>
            </a:r>
          </a:p>
          <a:p>
            <a:r>
              <a:rPr lang="en-US" sz="1200" dirty="0"/>
              <a:t> 'TCGA-AA-3852',</a:t>
            </a:r>
          </a:p>
          <a:p>
            <a:r>
              <a:rPr lang="en-US" sz="1200" dirty="0"/>
              <a:t> 'TCGA-AA-3860',</a:t>
            </a:r>
          </a:p>
          <a:p>
            <a:r>
              <a:rPr lang="en-US" sz="1200" dirty="0"/>
              <a:t> 'TCGA-AA-3866',</a:t>
            </a:r>
          </a:p>
          <a:p>
            <a:r>
              <a:rPr lang="en-US" sz="1200" dirty="0"/>
              <a:t> 'TCGA-AA-3870',</a:t>
            </a:r>
          </a:p>
          <a:p>
            <a:r>
              <a:rPr lang="en-US" sz="1200" dirty="0"/>
              <a:t> 'TCGA-AA-3872',</a:t>
            </a:r>
          </a:p>
          <a:p>
            <a:r>
              <a:rPr lang="en-US" sz="1200" dirty="0"/>
              <a:t> 'TCGA-AA-3930',</a:t>
            </a:r>
          </a:p>
          <a:p>
            <a:r>
              <a:rPr lang="en-US" sz="1200" dirty="0"/>
              <a:t> 'TCGA-AA-3952',</a:t>
            </a:r>
          </a:p>
          <a:p>
            <a:r>
              <a:rPr lang="en-US" sz="1200" dirty="0"/>
              <a:t> 'TCGA-AA-3994',</a:t>
            </a:r>
          </a:p>
        </p:txBody>
      </p:sp>
      <p:sp>
        <p:nvSpPr>
          <p:cNvPr id="13" name="Rectangle 12">
            <a:extLst>
              <a:ext uri="{FF2B5EF4-FFF2-40B4-BE49-F238E27FC236}">
                <a16:creationId xmlns:a16="http://schemas.microsoft.com/office/drawing/2014/main" id="{7AB7A5F3-C563-4F5D-B6BF-40FAF275C2F9}"/>
              </a:ext>
            </a:extLst>
          </p:cNvPr>
          <p:cNvSpPr/>
          <p:nvPr/>
        </p:nvSpPr>
        <p:spPr>
          <a:xfrm>
            <a:off x="10233436" y="1586431"/>
            <a:ext cx="1535212" cy="2308324"/>
          </a:xfrm>
          <a:prstGeom prst="rect">
            <a:avLst/>
          </a:prstGeom>
        </p:spPr>
        <p:txBody>
          <a:bodyPr wrap="square">
            <a:spAutoFit/>
          </a:bodyPr>
          <a:lstStyle/>
          <a:p>
            <a:r>
              <a:rPr lang="en-US" sz="1200" dirty="0"/>
              <a:t>'TCGA-AA-A004', </a:t>
            </a:r>
          </a:p>
          <a:p>
            <a:r>
              <a:rPr lang="en-US" sz="1200" dirty="0"/>
              <a:t>'TCGA-AA-A00R',</a:t>
            </a:r>
          </a:p>
          <a:p>
            <a:r>
              <a:rPr lang="en-US" sz="1200" dirty="0"/>
              <a:t> 'TCGA-AA-A01K',</a:t>
            </a:r>
          </a:p>
          <a:p>
            <a:r>
              <a:rPr lang="en-US" sz="1200" dirty="0"/>
              <a:t> 'TCGA-AF-3400',</a:t>
            </a:r>
          </a:p>
          <a:p>
            <a:r>
              <a:rPr lang="en-US" sz="1200" dirty="0"/>
              <a:t> 'TCGA-AG-3575',</a:t>
            </a:r>
          </a:p>
          <a:p>
            <a:r>
              <a:rPr lang="en-US" sz="1200" dirty="0"/>
              <a:t> 'TCGA-AG-3594',</a:t>
            </a:r>
          </a:p>
          <a:p>
            <a:r>
              <a:rPr lang="en-US" sz="1200" dirty="0"/>
              <a:t> 'TCGA-AG-3600',</a:t>
            </a:r>
          </a:p>
          <a:p>
            <a:r>
              <a:rPr lang="en-US" sz="1200" dirty="0"/>
              <a:t> 'TCGA-AG-3609',</a:t>
            </a:r>
          </a:p>
          <a:p>
            <a:r>
              <a:rPr lang="en-US" sz="1200" dirty="0"/>
              <a:t> 'TCGA-AG-3878',</a:t>
            </a:r>
          </a:p>
          <a:p>
            <a:r>
              <a:rPr lang="en-US" sz="1200" dirty="0"/>
              <a:t> 'TCGA-AG-3881',</a:t>
            </a:r>
          </a:p>
          <a:p>
            <a:r>
              <a:rPr lang="en-US" sz="1200" dirty="0"/>
              <a:t> 'TCGA-AG-3883',</a:t>
            </a:r>
          </a:p>
          <a:p>
            <a:r>
              <a:rPr lang="en-US" sz="1200" dirty="0"/>
              <a:t> 'TCGA-AG-3901'</a:t>
            </a:r>
          </a:p>
        </p:txBody>
      </p:sp>
      <p:sp>
        <p:nvSpPr>
          <p:cNvPr id="6" name="Rectangle 5">
            <a:extLst>
              <a:ext uri="{FF2B5EF4-FFF2-40B4-BE49-F238E27FC236}">
                <a16:creationId xmlns:a16="http://schemas.microsoft.com/office/drawing/2014/main" id="{E132334F-6BF4-48C3-A74C-1F57090112BB}"/>
              </a:ext>
            </a:extLst>
          </p:cNvPr>
          <p:cNvSpPr/>
          <p:nvPr/>
        </p:nvSpPr>
        <p:spPr>
          <a:xfrm>
            <a:off x="6472462" y="1586431"/>
            <a:ext cx="1428750" cy="1754326"/>
          </a:xfrm>
          <a:prstGeom prst="rect">
            <a:avLst/>
          </a:prstGeom>
        </p:spPr>
        <p:txBody>
          <a:bodyPr wrap="square">
            <a:spAutoFit/>
          </a:bodyPr>
          <a:lstStyle/>
          <a:p>
            <a:r>
              <a:rPr lang="en-US" sz="1200" dirty="0"/>
              <a:t>'TCGA-AA-A00D', </a:t>
            </a:r>
          </a:p>
          <a:p>
            <a:r>
              <a:rPr lang="en-US" sz="1200" dirty="0"/>
              <a:t>'TCGA-AA-A00E',</a:t>
            </a:r>
          </a:p>
          <a:p>
            <a:r>
              <a:rPr lang="en-US" sz="1200" dirty="0"/>
              <a:t> 'TCGA-AA-A00J',</a:t>
            </a:r>
          </a:p>
          <a:p>
            <a:r>
              <a:rPr lang="en-US" sz="1200" dirty="0"/>
              <a:t> 'TCGA-AA-A00N',</a:t>
            </a:r>
          </a:p>
          <a:p>
            <a:r>
              <a:rPr lang="en-US" sz="1200" dirty="0"/>
              <a:t> 'TCGA-AA-A010',</a:t>
            </a:r>
          </a:p>
          <a:p>
            <a:r>
              <a:rPr lang="en-US" sz="1200" dirty="0"/>
              <a:t> 'TCGA-AA-A01D',</a:t>
            </a:r>
          </a:p>
          <a:p>
            <a:r>
              <a:rPr lang="en-US" sz="1200" dirty="0"/>
              <a:t> 'TCGA-AA-A01Q',</a:t>
            </a:r>
          </a:p>
          <a:p>
            <a:r>
              <a:rPr lang="en-US" sz="1200" dirty="0"/>
              <a:t> 'TCGA-AG-3902',</a:t>
            </a:r>
          </a:p>
          <a:p>
            <a:r>
              <a:rPr lang="en-US" sz="1200" dirty="0"/>
              <a:t> 'TCGA-AG-A002’</a:t>
            </a:r>
          </a:p>
        </p:txBody>
      </p:sp>
      <p:pic>
        <p:nvPicPr>
          <p:cNvPr id="14" name="Picture 13">
            <a:extLst>
              <a:ext uri="{FF2B5EF4-FFF2-40B4-BE49-F238E27FC236}">
                <a16:creationId xmlns:a16="http://schemas.microsoft.com/office/drawing/2014/main" id="{236E0FD7-6B6A-46E6-8AB9-187A6707B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722" y="4313096"/>
            <a:ext cx="3398375" cy="2080171"/>
          </a:xfrm>
          <a:prstGeom prst="rect">
            <a:avLst/>
          </a:prstGeom>
        </p:spPr>
      </p:pic>
    </p:spTree>
    <p:extLst>
      <p:ext uri="{BB962C8B-B14F-4D97-AF65-F5344CB8AC3E}">
        <p14:creationId xmlns:p14="http://schemas.microsoft.com/office/powerpoint/2010/main" val="343840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TotalTime>
  <Words>3748</Words>
  <Application>Microsoft Office PowerPoint</Application>
  <PresentationFormat>Widescreen</PresentationFormat>
  <Paragraphs>1194</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Baugher</dc:creator>
  <cp:lastModifiedBy>Catherine Baugher</cp:lastModifiedBy>
  <cp:revision>49</cp:revision>
  <dcterms:created xsi:type="dcterms:W3CDTF">2018-01-13T00:37:04Z</dcterms:created>
  <dcterms:modified xsi:type="dcterms:W3CDTF">2018-01-15T18:46:27Z</dcterms:modified>
</cp:coreProperties>
</file>