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20"/>
  </p:notesMasterIdLst>
  <p:sldIdLst>
    <p:sldId id="321" r:id="rId5"/>
    <p:sldId id="323" r:id="rId6"/>
    <p:sldId id="256" r:id="rId7"/>
    <p:sldId id="257" r:id="rId8"/>
    <p:sldId id="258" r:id="rId9"/>
    <p:sldId id="259" r:id="rId10"/>
    <p:sldId id="260" r:id="rId11"/>
    <p:sldId id="261" r:id="rId12"/>
    <p:sldId id="365" r:id="rId13"/>
    <p:sldId id="366" r:id="rId14"/>
    <p:sldId id="367" r:id="rId15"/>
    <p:sldId id="368" r:id="rId16"/>
    <p:sldId id="262" r:id="rId17"/>
    <p:sldId id="263" r:id="rId18"/>
    <p:sldId id="36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Salomão" initials="GS" lastIdx="1" clrIdx="0">
    <p:extLst>
      <p:ext uri="{19B8F6BF-5375-455C-9EA6-DF929625EA0E}">
        <p15:presenceInfo xmlns:p15="http://schemas.microsoft.com/office/powerpoint/2012/main" userId="16f769262ad2d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0265D"/>
    <a:srgbClr val="EBAFB5"/>
    <a:srgbClr val="F34B77"/>
    <a:srgbClr val="02000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/>
    <p:restoredTop sz="92744"/>
  </p:normalViewPr>
  <p:slideViewPr>
    <p:cSldViewPr snapToGrid="0" snapToObjects="1">
      <p:cViewPr varScale="1">
        <p:scale>
          <a:sx n="101" d="100"/>
          <a:sy n="101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46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3" r:id="rId12"/>
    <p:sldLayoutId id="2147483754" r:id="rId13"/>
    <p:sldLayoutId id="2147483755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73746" y="1864370"/>
            <a:ext cx="6596509" cy="867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417"/>
              </a:lnSpc>
            </a:pPr>
            <a:r>
              <a:rPr lang="en-US" sz="2734" kern="0" spc="-82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Principais elementos do SLA em software</a:t>
            </a:r>
            <a:endParaRPr lang="en-US" sz="2734" dirty="0"/>
          </a:p>
        </p:txBody>
      </p:sp>
      <p:sp>
        <p:nvSpPr>
          <p:cNvPr id="5" name="Shape 3"/>
          <p:cNvSpPr/>
          <p:nvPr/>
        </p:nvSpPr>
        <p:spPr>
          <a:xfrm>
            <a:off x="1273746" y="3010049"/>
            <a:ext cx="2106290" cy="1983581"/>
          </a:xfrm>
          <a:prstGeom prst="roundRect">
            <a:avLst>
              <a:gd name="adj" fmla="val 3151"/>
            </a:avLst>
          </a:prstGeom>
          <a:solidFill>
            <a:schemeClr val="bg2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4"/>
          <p:cNvSpPr/>
          <p:nvPr/>
        </p:nvSpPr>
        <p:spPr>
          <a:xfrm>
            <a:off x="1421234" y="3157538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kern="0" spc="-4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Objetivos</a:t>
            </a:r>
            <a:endParaRPr lang="en-US" sz="1367" dirty="0"/>
          </a:p>
        </p:txBody>
      </p:sp>
      <p:sp>
        <p:nvSpPr>
          <p:cNvPr id="7" name="Text 5"/>
          <p:cNvSpPr/>
          <p:nvPr/>
        </p:nvSpPr>
        <p:spPr>
          <a:xfrm>
            <a:off x="1421234" y="3513386"/>
            <a:ext cx="1811313" cy="11106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os objetivos do SLA, como tempo de resposta, disponibilidade do sistema e tempo de resolução de problemas.</a:t>
            </a:r>
            <a:endParaRPr lang="en-US" sz="1094" dirty="0"/>
          </a:p>
        </p:txBody>
      </p:sp>
      <p:sp>
        <p:nvSpPr>
          <p:cNvPr id="8" name="Shape 6"/>
          <p:cNvSpPr/>
          <p:nvPr/>
        </p:nvSpPr>
        <p:spPr>
          <a:xfrm>
            <a:off x="3518893" y="3010049"/>
            <a:ext cx="2106290" cy="1983581"/>
          </a:xfrm>
          <a:prstGeom prst="roundRect">
            <a:avLst>
              <a:gd name="adj" fmla="val 3151"/>
            </a:avLst>
          </a:prstGeom>
          <a:solidFill>
            <a:schemeClr val="bg2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666381" y="3157538"/>
            <a:ext cx="1521247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kern="0" spc="-4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Responsabilidades</a:t>
            </a:r>
            <a:endParaRPr lang="en-US" sz="1367" dirty="0"/>
          </a:p>
        </p:txBody>
      </p:sp>
      <p:sp>
        <p:nvSpPr>
          <p:cNvPr id="10" name="Text 8"/>
          <p:cNvSpPr/>
          <p:nvPr/>
        </p:nvSpPr>
        <p:spPr>
          <a:xfrm>
            <a:off x="3666380" y="3513386"/>
            <a:ext cx="1811313" cy="1332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Especifica as responsabilidades de cada parte envolvida no SLA, garantindo a clareza e o cumprimento das obrigações.</a:t>
            </a:r>
            <a:endParaRPr lang="en-US" sz="1094" dirty="0"/>
          </a:p>
        </p:txBody>
      </p:sp>
      <p:sp>
        <p:nvSpPr>
          <p:cNvPr id="11" name="Shape 9"/>
          <p:cNvSpPr/>
          <p:nvPr/>
        </p:nvSpPr>
        <p:spPr>
          <a:xfrm>
            <a:off x="5764039" y="3010049"/>
            <a:ext cx="2106290" cy="1983581"/>
          </a:xfrm>
          <a:prstGeom prst="roundRect">
            <a:avLst>
              <a:gd name="adj" fmla="val 3151"/>
            </a:avLst>
          </a:prstGeom>
          <a:solidFill>
            <a:schemeClr val="bg2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911528" y="3157538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kern="0" spc="-4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Escopo</a:t>
            </a:r>
            <a:endParaRPr lang="en-US" sz="1367" dirty="0"/>
          </a:p>
        </p:txBody>
      </p:sp>
      <p:sp>
        <p:nvSpPr>
          <p:cNvPr id="13" name="Text 11"/>
          <p:cNvSpPr/>
          <p:nvPr/>
        </p:nvSpPr>
        <p:spPr>
          <a:xfrm>
            <a:off x="5911527" y="3513386"/>
            <a:ext cx="1811313" cy="1332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Estabelece os limites e as condições sob as quais o SLA será aplicado, delimitando o que está incluso e o que está excluído.</a:t>
            </a:r>
            <a:endParaRPr lang="en-US" sz="109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520750" y="1754088"/>
            <a:ext cx="8343850" cy="867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417"/>
              </a:lnSpc>
            </a:pPr>
            <a:r>
              <a:rPr lang="en-US" sz="2734" kern="0" spc="-82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Indicadores de desempenho em SLA</a:t>
            </a:r>
            <a:endParaRPr lang="en-US" sz="2734" dirty="0"/>
          </a:p>
        </p:txBody>
      </p:sp>
      <p:sp>
        <p:nvSpPr>
          <p:cNvPr id="5" name="Shape 3"/>
          <p:cNvSpPr/>
          <p:nvPr/>
        </p:nvSpPr>
        <p:spPr>
          <a:xfrm>
            <a:off x="520750" y="2938835"/>
            <a:ext cx="312464" cy="312464"/>
          </a:xfrm>
          <a:prstGeom prst="roundRect">
            <a:avLst>
              <a:gd name="adj" fmla="val 20000"/>
            </a:avLst>
          </a:prstGeom>
          <a:solidFill>
            <a:schemeClr val="bg2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25972" y="2964880"/>
            <a:ext cx="102022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1640" dirty="0"/>
          </a:p>
        </p:txBody>
      </p:sp>
      <p:sp>
        <p:nvSpPr>
          <p:cNvPr id="7" name="Text 5"/>
          <p:cNvSpPr/>
          <p:nvPr/>
        </p:nvSpPr>
        <p:spPr>
          <a:xfrm>
            <a:off x="972071" y="2986534"/>
            <a:ext cx="1516484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kern="0" spc="-4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 de resposta</a:t>
            </a:r>
            <a:endParaRPr lang="en-US" sz="1367" dirty="0"/>
          </a:p>
        </p:txBody>
      </p:sp>
      <p:sp>
        <p:nvSpPr>
          <p:cNvPr id="8" name="Text 6"/>
          <p:cNvSpPr/>
          <p:nvPr/>
        </p:nvSpPr>
        <p:spPr>
          <a:xfrm>
            <a:off x="972071" y="3342382"/>
            <a:ext cx="1816001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Mede o tempo necessário para atender a uma solicitação do cliente.</a:t>
            </a:r>
            <a:endParaRPr lang="en-US" sz="1094" dirty="0"/>
          </a:p>
        </p:txBody>
      </p:sp>
      <p:sp>
        <p:nvSpPr>
          <p:cNvPr id="9" name="Shape 7"/>
          <p:cNvSpPr/>
          <p:nvPr/>
        </p:nvSpPr>
        <p:spPr>
          <a:xfrm>
            <a:off x="2926929" y="2938835"/>
            <a:ext cx="312464" cy="312464"/>
          </a:xfrm>
          <a:prstGeom prst="roundRect">
            <a:avLst>
              <a:gd name="adj" fmla="val 20000"/>
            </a:avLst>
          </a:prstGeom>
          <a:solidFill>
            <a:schemeClr val="bg2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020244" y="2964880"/>
            <a:ext cx="125834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1640" dirty="0"/>
          </a:p>
        </p:txBody>
      </p:sp>
      <p:sp>
        <p:nvSpPr>
          <p:cNvPr id="11" name="Text 9"/>
          <p:cNvSpPr/>
          <p:nvPr/>
        </p:nvSpPr>
        <p:spPr>
          <a:xfrm>
            <a:off x="3378249" y="2986534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kern="0" spc="-4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Disponibilidade</a:t>
            </a:r>
            <a:endParaRPr lang="en-US" sz="1367" dirty="0"/>
          </a:p>
        </p:txBody>
      </p:sp>
      <p:sp>
        <p:nvSpPr>
          <p:cNvPr id="12" name="Text 10"/>
          <p:cNvSpPr/>
          <p:nvPr/>
        </p:nvSpPr>
        <p:spPr>
          <a:xfrm>
            <a:off x="3378250" y="3342382"/>
            <a:ext cx="1816001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Avalia a porcentagem de tempo em que o sistema está disponível para uso.</a:t>
            </a:r>
            <a:endParaRPr lang="en-US" sz="1094" dirty="0"/>
          </a:p>
        </p:txBody>
      </p:sp>
      <p:sp>
        <p:nvSpPr>
          <p:cNvPr id="13" name="Shape 11"/>
          <p:cNvSpPr/>
          <p:nvPr/>
        </p:nvSpPr>
        <p:spPr>
          <a:xfrm>
            <a:off x="520750" y="4256113"/>
            <a:ext cx="312464" cy="312464"/>
          </a:xfrm>
          <a:prstGeom prst="roundRect">
            <a:avLst>
              <a:gd name="adj" fmla="val 20000"/>
            </a:avLst>
          </a:prstGeom>
          <a:solidFill>
            <a:schemeClr val="bg2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11684" y="4282158"/>
            <a:ext cx="130597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1640" dirty="0"/>
          </a:p>
        </p:txBody>
      </p:sp>
      <p:sp>
        <p:nvSpPr>
          <p:cNvPr id="15" name="Text 13"/>
          <p:cNvSpPr/>
          <p:nvPr/>
        </p:nvSpPr>
        <p:spPr>
          <a:xfrm>
            <a:off x="972071" y="4303812"/>
            <a:ext cx="1425997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kern="0" spc="-4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Taxa de resolução</a:t>
            </a:r>
            <a:endParaRPr lang="en-US" sz="1367" dirty="0"/>
          </a:p>
        </p:txBody>
      </p:sp>
      <p:sp>
        <p:nvSpPr>
          <p:cNvPr id="16" name="Text 14"/>
          <p:cNvSpPr/>
          <p:nvPr/>
        </p:nvSpPr>
        <p:spPr>
          <a:xfrm>
            <a:off x="972071" y="4659660"/>
            <a:ext cx="4222179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Quantifica a proporção de problemas resolvidos em relação ao total de problemas registrados.</a:t>
            </a:r>
            <a:endParaRPr lang="en-US" sz="1094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73746" y="2226171"/>
            <a:ext cx="6596509" cy="867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417"/>
              </a:lnSpc>
            </a:pPr>
            <a:r>
              <a:rPr lang="en-US" sz="2734" kern="0" spc="-82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monitorar e medir o SLA em software</a:t>
            </a:r>
            <a:endParaRPr lang="en-US" sz="2734" dirty="0"/>
          </a:p>
        </p:txBody>
      </p:sp>
      <p:sp>
        <p:nvSpPr>
          <p:cNvPr id="5" name="Text 3"/>
          <p:cNvSpPr/>
          <p:nvPr/>
        </p:nvSpPr>
        <p:spPr>
          <a:xfrm>
            <a:off x="1273746" y="3441278"/>
            <a:ext cx="1666429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51"/>
              </a:lnSpc>
            </a:pPr>
            <a:r>
              <a:rPr lang="en-US" sz="1600" kern="0" spc="-4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Ferramentas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273746" y="3840436"/>
            <a:ext cx="3128888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600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ferramentas de monitoramento e medição para acompanhar o desempenho do SLA em tempo real.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746129" y="3441278"/>
            <a:ext cx="1666429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51"/>
              </a:lnSpc>
            </a:pPr>
            <a:r>
              <a:rPr lang="en-US" sz="1600" kern="0" spc="-4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Relatórios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746129" y="3840436"/>
            <a:ext cx="3128888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600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Gere relatórios periódicos que apresentem os indicadores principais do SLA e permitam identificar possíveis problemas.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48569" y="628515"/>
            <a:ext cx="6934150" cy="867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417"/>
              </a:lnSpc>
            </a:pPr>
            <a:r>
              <a:rPr lang="en-US" sz="2734" kern="0" spc="-82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Métricas utilizadas no SLA em software</a:t>
            </a:r>
            <a:endParaRPr lang="en-US" sz="2734" dirty="0"/>
          </a:p>
        </p:txBody>
      </p:sp>
      <p:sp>
        <p:nvSpPr>
          <p:cNvPr id="5" name="Shape 3"/>
          <p:cNvSpPr/>
          <p:nvPr/>
        </p:nvSpPr>
        <p:spPr>
          <a:xfrm>
            <a:off x="1816150" y="2719239"/>
            <a:ext cx="312464" cy="312464"/>
          </a:xfrm>
          <a:prstGeom prst="roundRect">
            <a:avLst>
              <a:gd name="adj" fmla="val 20000"/>
            </a:avLst>
          </a:prstGeom>
          <a:solidFill>
            <a:schemeClr val="bg2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21372" y="2745284"/>
            <a:ext cx="102022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1640" dirty="0"/>
          </a:p>
        </p:txBody>
      </p:sp>
      <p:sp>
        <p:nvSpPr>
          <p:cNvPr id="7" name="Text 5"/>
          <p:cNvSpPr/>
          <p:nvPr/>
        </p:nvSpPr>
        <p:spPr>
          <a:xfrm>
            <a:off x="2267471" y="2766939"/>
            <a:ext cx="1816001" cy="433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09"/>
              </a:lnSpc>
            </a:pPr>
            <a:r>
              <a:rPr lang="en-US" sz="1367" kern="0" spc="-4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Nível de satisfação do cliente</a:t>
            </a:r>
            <a:endParaRPr lang="en-US" sz="1367" dirty="0"/>
          </a:p>
        </p:txBody>
      </p:sp>
      <p:sp>
        <p:nvSpPr>
          <p:cNvPr id="8" name="Text 6"/>
          <p:cNvSpPr/>
          <p:nvPr/>
        </p:nvSpPr>
        <p:spPr>
          <a:xfrm>
            <a:off x="2267471" y="3339778"/>
            <a:ext cx="1816001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Avalia o grau de satisfação do cliente com os serviços prestados.</a:t>
            </a:r>
            <a:endParaRPr lang="en-US" sz="1094" dirty="0"/>
          </a:p>
        </p:txBody>
      </p:sp>
      <p:sp>
        <p:nvSpPr>
          <p:cNvPr id="9" name="Shape 7"/>
          <p:cNvSpPr/>
          <p:nvPr/>
        </p:nvSpPr>
        <p:spPr>
          <a:xfrm>
            <a:off x="4222329" y="2719239"/>
            <a:ext cx="312464" cy="312464"/>
          </a:xfrm>
          <a:prstGeom prst="roundRect">
            <a:avLst>
              <a:gd name="adj" fmla="val 20000"/>
            </a:avLst>
          </a:prstGeom>
          <a:solidFill>
            <a:schemeClr val="bg2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315644" y="2745284"/>
            <a:ext cx="125834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1640" dirty="0"/>
          </a:p>
        </p:txBody>
      </p:sp>
      <p:sp>
        <p:nvSpPr>
          <p:cNvPr id="11" name="Text 9"/>
          <p:cNvSpPr/>
          <p:nvPr/>
        </p:nvSpPr>
        <p:spPr>
          <a:xfrm>
            <a:off x="4673650" y="2766939"/>
            <a:ext cx="1816001" cy="433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09"/>
              </a:lnSpc>
            </a:pPr>
            <a:r>
              <a:rPr lang="en-US" sz="1367" kern="0" spc="-4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 médio de resolução</a:t>
            </a:r>
            <a:endParaRPr lang="en-US" sz="1367" dirty="0"/>
          </a:p>
        </p:txBody>
      </p:sp>
      <p:sp>
        <p:nvSpPr>
          <p:cNvPr id="12" name="Text 10"/>
          <p:cNvSpPr/>
          <p:nvPr/>
        </p:nvSpPr>
        <p:spPr>
          <a:xfrm>
            <a:off x="4673650" y="3339777"/>
            <a:ext cx="1816001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 o tempo médio necessário para resolver problemas e atender solicitações.</a:t>
            </a:r>
            <a:endParaRPr lang="en-US" sz="1094" dirty="0"/>
          </a:p>
        </p:txBody>
      </p:sp>
      <p:sp>
        <p:nvSpPr>
          <p:cNvPr id="13" name="Shape 11"/>
          <p:cNvSpPr/>
          <p:nvPr/>
        </p:nvSpPr>
        <p:spPr>
          <a:xfrm>
            <a:off x="1816150" y="4475634"/>
            <a:ext cx="312464" cy="312464"/>
          </a:xfrm>
          <a:prstGeom prst="roundRect">
            <a:avLst>
              <a:gd name="adj" fmla="val 20000"/>
            </a:avLst>
          </a:prstGeom>
          <a:solidFill>
            <a:schemeClr val="bg2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907084" y="4501679"/>
            <a:ext cx="130597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1640" dirty="0"/>
          </a:p>
        </p:txBody>
      </p:sp>
      <p:sp>
        <p:nvSpPr>
          <p:cNvPr id="15" name="Text 13"/>
          <p:cNvSpPr/>
          <p:nvPr/>
        </p:nvSpPr>
        <p:spPr>
          <a:xfrm>
            <a:off x="2267471" y="4523333"/>
            <a:ext cx="1516484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kern="0" spc="-4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 de resposta</a:t>
            </a:r>
            <a:endParaRPr lang="en-US" sz="1367" dirty="0"/>
          </a:p>
        </p:txBody>
      </p:sp>
      <p:sp>
        <p:nvSpPr>
          <p:cNvPr id="16" name="Text 14"/>
          <p:cNvSpPr/>
          <p:nvPr/>
        </p:nvSpPr>
        <p:spPr>
          <a:xfrm>
            <a:off x="2267471" y="4879182"/>
            <a:ext cx="4222179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kern="0" spc="-22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Registra o tempo necessário para responder às solicitações do cliente.</a:t>
            </a:r>
            <a:endParaRPr lang="en-US" sz="1094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351285" y="1230362"/>
            <a:ext cx="6441430" cy="8475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337"/>
              </a:lnSpc>
            </a:pPr>
            <a:r>
              <a:rPr lang="en-US" sz="2669" kern="0" spc="-8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de sucesso na implantação do SLA em software</a:t>
            </a:r>
            <a:endParaRPr lang="en-US" sz="2669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85" y="2349103"/>
            <a:ext cx="2011561" cy="12432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351285" y="3761780"/>
            <a:ext cx="1356048" cy="2118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68"/>
              </a:lnSpc>
            </a:pPr>
            <a:r>
              <a:rPr lang="en-US" sz="1335" kern="0" spc="-4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Empresa XYZ</a:t>
            </a:r>
            <a:endParaRPr lang="en-US" sz="1335" dirty="0"/>
          </a:p>
        </p:txBody>
      </p:sp>
      <p:sp>
        <p:nvSpPr>
          <p:cNvPr id="7" name="Text 4"/>
          <p:cNvSpPr/>
          <p:nvPr/>
        </p:nvSpPr>
        <p:spPr>
          <a:xfrm>
            <a:off x="1351285" y="4109219"/>
            <a:ext cx="2011561" cy="1518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09"/>
              </a:lnSpc>
            </a:pPr>
            <a:r>
              <a:rPr lang="en-US" sz="1068" kern="0" spc="-2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empresa XYZ aumentou a satisfação do cliente em 30% após implementar um SLA eficiente, resultando no crescimento dos negócios e no fortalecimento da reputação no mercado.</a:t>
            </a:r>
            <a:endParaRPr lang="en-US" sz="106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220" y="2349103"/>
            <a:ext cx="2011561" cy="12432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566220" y="3761780"/>
            <a:ext cx="1936328" cy="2118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68"/>
              </a:lnSpc>
            </a:pPr>
            <a:r>
              <a:rPr lang="en-US" sz="1335" kern="0" spc="-4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Melhora de Desempenho</a:t>
            </a:r>
            <a:endParaRPr lang="en-US" sz="1335" dirty="0"/>
          </a:p>
        </p:txBody>
      </p:sp>
      <p:sp>
        <p:nvSpPr>
          <p:cNvPr id="10" name="Text 6"/>
          <p:cNvSpPr/>
          <p:nvPr/>
        </p:nvSpPr>
        <p:spPr>
          <a:xfrm>
            <a:off x="3566220" y="4109219"/>
            <a:ext cx="2011561" cy="10845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09"/>
              </a:lnSpc>
            </a:pPr>
            <a:r>
              <a:rPr lang="en-US" sz="1068" kern="0" spc="-2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SLA permitiu à empresa otimizar o desempenho do software, reduzindo em 40% o tempo de resposta e melhorando a disponibilidade do sistema.</a:t>
            </a:r>
            <a:endParaRPr lang="en-US" sz="106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155" y="2349103"/>
            <a:ext cx="2011561" cy="12432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781155" y="3761780"/>
            <a:ext cx="1631528" cy="2118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68"/>
              </a:lnSpc>
            </a:pPr>
            <a:r>
              <a:rPr lang="en-US" sz="1335" kern="0" spc="-4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Satisfação do Cliente</a:t>
            </a:r>
            <a:endParaRPr lang="en-US" sz="1335" dirty="0"/>
          </a:p>
        </p:txBody>
      </p:sp>
      <p:sp>
        <p:nvSpPr>
          <p:cNvPr id="13" name="Text 8"/>
          <p:cNvSpPr/>
          <p:nvPr/>
        </p:nvSpPr>
        <p:spPr>
          <a:xfrm>
            <a:off x="5781155" y="4109219"/>
            <a:ext cx="2011561" cy="13015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09"/>
              </a:lnSpc>
            </a:pPr>
            <a:r>
              <a:rPr lang="en-US" sz="1068" kern="0" spc="-21" dirty="0">
                <a:solidFill>
                  <a:srgbClr val="27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Através da implementação do SLA, a empresa alcançou 90% de satisfação do cliente, refletindo diretamente no aumento da fidelização e indicação dos serviços.</a:t>
            </a:r>
            <a:endParaRPr lang="en-US" sz="1068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0" y="972084"/>
            <a:ext cx="8391764" cy="47559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288006">
            <a:off x="1227458" y="2888409"/>
            <a:ext cx="594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>
                <a:latin typeface="Gotham HTF Light"/>
              </a:rPr>
              <a:t> 1TDS</a:t>
            </a:r>
            <a:endParaRPr lang="en-US" sz="5400" cap="all" dirty="0"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71352" y="350196"/>
            <a:ext cx="3485178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>
                <a:latin typeface="+mj-lt"/>
                <a:ea typeface="+mj-ea"/>
                <a:cs typeface="+mj-cs"/>
              </a:rPr>
              <a:t>SLA Gestão de Serviço</a:t>
            </a:r>
          </a:p>
        </p:txBody>
      </p:sp>
      <p:sp>
        <p:nvSpPr>
          <p:cNvPr id="5" name="Text 3"/>
          <p:cNvSpPr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Boas </a:t>
            </a:r>
            <a:r>
              <a:rPr lang="en-US" sz="1700" dirty="0" err="1"/>
              <a:t>práticas</a:t>
            </a:r>
            <a:r>
              <a:rPr lang="en-US" sz="1700" dirty="0"/>
              <a:t> para </a:t>
            </a:r>
            <a:r>
              <a:rPr lang="en-US" sz="1700" dirty="0" err="1"/>
              <a:t>gerenciar</a:t>
            </a:r>
            <a:r>
              <a:rPr lang="en-US" sz="1700" dirty="0"/>
              <a:t> </a:t>
            </a:r>
            <a:r>
              <a:rPr lang="en-US" sz="1700" dirty="0" err="1"/>
              <a:t>níveis</a:t>
            </a:r>
            <a:r>
              <a:rPr lang="en-US" sz="1700" dirty="0"/>
              <a:t> de </a:t>
            </a:r>
            <a:r>
              <a:rPr lang="en-US" sz="1700" dirty="0" err="1"/>
              <a:t>serviço</a:t>
            </a:r>
            <a:r>
              <a:rPr lang="en-US" sz="1700" dirty="0"/>
              <a:t> com </a:t>
            </a:r>
            <a:r>
              <a:rPr lang="en-US" sz="1700" dirty="0" err="1"/>
              <a:t>eficiência</a:t>
            </a:r>
            <a:r>
              <a:rPr lang="en-US" sz="1700" dirty="0"/>
              <a:t> e </a:t>
            </a:r>
            <a:r>
              <a:rPr lang="en-US" sz="1700" dirty="0" err="1"/>
              <a:t>proporcionar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experiência</a:t>
            </a:r>
            <a:r>
              <a:rPr lang="en-US" sz="1700" dirty="0"/>
              <a:t> </a:t>
            </a:r>
            <a:r>
              <a:rPr lang="en-US" sz="1700" dirty="0" err="1"/>
              <a:t>satisfatória</a:t>
            </a:r>
            <a:r>
              <a:rPr lang="en-US" sz="1700" dirty="0"/>
              <a:t> para o </a:t>
            </a:r>
            <a:r>
              <a:rPr lang="en-US" sz="1700" dirty="0" err="1"/>
              <a:t>cliente</a:t>
            </a:r>
            <a:r>
              <a:rPr lang="en-US" sz="1700" dirty="0"/>
              <a:t>.</a:t>
            </a: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 rotWithShape="1">
          <a:blip r:embed="rId3"/>
          <a:srcRect l="13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73746" y="3022700"/>
            <a:ext cx="2777431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417"/>
              </a:lnSpc>
            </a:pPr>
            <a:r>
              <a:rPr lang="en-US" sz="273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Definição de SLA</a:t>
            </a:r>
            <a:endParaRPr lang="en-US" sz="2734" dirty="0"/>
          </a:p>
        </p:txBody>
      </p:sp>
      <p:sp>
        <p:nvSpPr>
          <p:cNvPr id="5" name="Shape 3"/>
          <p:cNvSpPr/>
          <p:nvPr/>
        </p:nvSpPr>
        <p:spPr>
          <a:xfrm>
            <a:off x="1273746" y="4137348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391841" y="4163393"/>
            <a:ext cx="76200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1640" dirty="0"/>
          </a:p>
        </p:txBody>
      </p:sp>
      <p:sp>
        <p:nvSpPr>
          <p:cNvPr id="7" name="Text 5"/>
          <p:cNvSpPr/>
          <p:nvPr/>
        </p:nvSpPr>
        <p:spPr>
          <a:xfrm>
            <a:off x="1725067" y="4185047"/>
            <a:ext cx="1654969" cy="433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Level Agreement</a:t>
            </a:r>
            <a:endParaRPr lang="en-US" sz="1367" dirty="0"/>
          </a:p>
        </p:txBody>
      </p:sp>
      <p:sp>
        <p:nvSpPr>
          <p:cNvPr id="8" name="Text 6"/>
          <p:cNvSpPr/>
          <p:nvPr/>
        </p:nvSpPr>
        <p:spPr>
          <a:xfrm>
            <a:off x="1725067" y="4757886"/>
            <a:ext cx="1654969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que </a:t>
            </a:r>
            <a:r>
              <a:rPr lang="en-US" sz="1094" dirty="0" err="1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</a:t>
            </a: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</a:p>
          <a:p>
            <a:pPr>
              <a:lnSpc>
                <a:spcPts val="1749"/>
              </a:lnSpc>
            </a:pPr>
            <a:r>
              <a:rPr lang="en-US" sz="1094" dirty="0" err="1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Nível</a:t>
            </a: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094" dirty="0" err="1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acordo</a:t>
            </a: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4" dirty="0" err="1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4" dirty="0" err="1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serviço</a:t>
            </a:r>
            <a:endParaRPr lang="en-US" sz="1094" dirty="0"/>
          </a:p>
        </p:txBody>
      </p:sp>
      <p:sp>
        <p:nvSpPr>
          <p:cNvPr id="9" name="Shape 7"/>
          <p:cNvSpPr/>
          <p:nvPr/>
        </p:nvSpPr>
        <p:spPr>
          <a:xfrm>
            <a:off x="3518893" y="4137348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622700" y="4163393"/>
            <a:ext cx="104775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1640" dirty="0"/>
          </a:p>
        </p:txBody>
      </p:sp>
      <p:sp>
        <p:nvSpPr>
          <p:cNvPr id="11" name="Text 9"/>
          <p:cNvSpPr/>
          <p:nvPr/>
        </p:nvSpPr>
        <p:spPr>
          <a:xfrm>
            <a:off x="3970214" y="4185047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Importância</a:t>
            </a:r>
            <a:endParaRPr lang="en-US" sz="1367" dirty="0"/>
          </a:p>
        </p:txBody>
      </p:sp>
      <p:sp>
        <p:nvSpPr>
          <p:cNvPr id="12" name="Text 10"/>
          <p:cNvSpPr/>
          <p:nvPr/>
        </p:nvSpPr>
        <p:spPr>
          <a:xfrm>
            <a:off x="3970214" y="4540895"/>
            <a:ext cx="1654969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que é importante ter um SLA bem definido?</a:t>
            </a:r>
            <a:endParaRPr lang="en-US" sz="1094" dirty="0"/>
          </a:p>
        </p:txBody>
      </p:sp>
      <p:sp>
        <p:nvSpPr>
          <p:cNvPr id="13" name="Shape 11"/>
          <p:cNvSpPr/>
          <p:nvPr/>
        </p:nvSpPr>
        <p:spPr>
          <a:xfrm>
            <a:off x="5764039" y="4137348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870227" y="4163393"/>
            <a:ext cx="100013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1640" dirty="0"/>
          </a:p>
        </p:txBody>
      </p:sp>
      <p:sp>
        <p:nvSpPr>
          <p:cNvPr id="15" name="Text 13"/>
          <p:cNvSpPr/>
          <p:nvPr/>
        </p:nvSpPr>
        <p:spPr>
          <a:xfrm>
            <a:off x="6215360" y="4185047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Características</a:t>
            </a:r>
            <a:endParaRPr lang="en-US" sz="1367" dirty="0"/>
          </a:p>
        </p:txBody>
      </p:sp>
      <p:sp>
        <p:nvSpPr>
          <p:cNvPr id="16" name="Text 14"/>
          <p:cNvSpPr/>
          <p:nvPr/>
        </p:nvSpPr>
        <p:spPr>
          <a:xfrm>
            <a:off x="6215360" y="4540895"/>
            <a:ext cx="1654969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Quais são as características de um SLA eficaz?</a:t>
            </a:r>
            <a:endParaRPr lang="en-US" sz="1094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17359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73746" y="2332137"/>
            <a:ext cx="3648075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417"/>
              </a:lnSpc>
            </a:pPr>
            <a:r>
              <a:rPr lang="en-US" sz="273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Componentes de um SLA</a:t>
            </a:r>
            <a:endParaRPr lang="en-US" sz="2734" dirty="0"/>
          </a:p>
        </p:txBody>
      </p:sp>
      <p:sp>
        <p:nvSpPr>
          <p:cNvPr id="5" name="Text 3"/>
          <p:cNvSpPr/>
          <p:nvPr/>
        </p:nvSpPr>
        <p:spPr>
          <a:xfrm>
            <a:off x="1273746" y="3113261"/>
            <a:ext cx="1666429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51"/>
              </a:lnSpc>
            </a:pPr>
            <a:r>
              <a:rPr lang="en-US" sz="164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Objetivos</a:t>
            </a:r>
            <a:endParaRPr lang="en-US" sz="1640" dirty="0"/>
          </a:p>
        </p:txBody>
      </p:sp>
      <p:sp>
        <p:nvSpPr>
          <p:cNvPr id="6" name="Text 4"/>
          <p:cNvSpPr/>
          <p:nvPr/>
        </p:nvSpPr>
        <p:spPr>
          <a:xfrm>
            <a:off x="1273746" y="3512419"/>
            <a:ext cx="1972717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Defina os objetivos do serviço e os níveis de desempenho desejados.</a:t>
            </a:r>
            <a:endParaRPr lang="en-US" sz="1094" dirty="0"/>
          </a:p>
        </p:txBody>
      </p:sp>
      <p:sp>
        <p:nvSpPr>
          <p:cNvPr id="7" name="Text 5"/>
          <p:cNvSpPr/>
          <p:nvPr/>
        </p:nvSpPr>
        <p:spPr>
          <a:xfrm>
            <a:off x="3589957" y="3113261"/>
            <a:ext cx="1666429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51"/>
              </a:lnSpc>
            </a:pPr>
            <a:r>
              <a:rPr lang="en-US" sz="164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Métricas</a:t>
            </a:r>
            <a:endParaRPr lang="en-US" sz="1640" dirty="0"/>
          </a:p>
        </p:txBody>
      </p:sp>
      <p:sp>
        <p:nvSpPr>
          <p:cNvPr id="8" name="Text 6"/>
          <p:cNvSpPr/>
          <p:nvPr/>
        </p:nvSpPr>
        <p:spPr>
          <a:xfrm>
            <a:off x="3589958" y="3512418"/>
            <a:ext cx="197271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Defina as métricas para medir o desempenho, incluindo tempos de resposta e tempos de resolução.</a:t>
            </a:r>
            <a:endParaRPr lang="en-US" sz="1094" dirty="0"/>
          </a:p>
        </p:txBody>
      </p:sp>
      <p:sp>
        <p:nvSpPr>
          <p:cNvPr id="9" name="Text 7"/>
          <p:cNvSpPr/>
          <p:nvPr/>
        </p:nvSpPr>
        <p:spPr>
          <a:xfrm>
            <a:off x="5906170" y="3113261"/>
            <a:ext cx="1666429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51"/>
              </a:lnSpc>
            </a:pPr>
            <a:r>
              <a:rPr lang="en-US" sz="164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Revisões</a:t>
            </a:r>
            <a:endParaRPr lang="en-US" sz="1640" dirty="0"/>
          </a:p>
        </p:txBody>
      </p:sp>
      <p:sp>
        <p:nvSpPr>
          <p:cNvPr id="10" name="Text 8"/>
          <p:cNvSpPr/>
          <p:nvPr/>
        </p:nvSpPr>
        <p:spPr>
          <a:xfrm>
            <a:off x="5906170" y="3512419"/>
            <a:ext cx="1972717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Defina quando o SLA será revisado e atualizado. Envolva todas as partes interessadas.</a:t>
            </a:r>
            <a:endParaRPr lang="en-US" sz="109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935994" y="486196"/>
            <a:ext cx="3400425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75"/>
              </a:lnSpc>
            </a:pPr>
            <a:r>
              <a:rPr lang="en-US" sz="222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Elaboração de um SLA eficaz</a:t>
            </a:r>
            <a:endParaRPr lang="en-US" sz="2220" dirty="0"/>
          </a:p>
        </p:txBody>
      </p:sp>
      <p:sp>
        <p:nvSpPr>
          <p:cNvPr id="5" name="Shape 3"/>
          <p:cNvSpPr/>
          <p:nvPr/>
        </p:nvSpPr>
        <p:spPr>
          <a:xfrm>
            <a:off x="2051595" y="1745233"/>
            <a:ext cx="22548" cy="3946699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6" name="Shape 4"/>
          <p:cNvSpPr/>
          <p:nvPr/>
        </p:nvSpPr>
        <p:spPr>
          <a:xfrm>
            <a:off x="2189671" y="1948792"/>
            <a:ext cx="394693" cy="22548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5"/>
          <p:cNvSpPr/>
          <p:nvPr/>
        </p:nvSpPr>
        <p:spPr>
          <a:xfrm>
            <a:off x="1935994" y="1833265"/>
            <a:ext cx="253678" cy="253678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1192">
            <a:solidFill>
              <a:srgbClr val="D7C5C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031839" y="1854399"/>
            <a:ext cx="61913" cy="2114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665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2682999" y="1857971"/>
            <a:ext cx="1457325" cy="176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88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Analisar as necessidades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2682999" y="2146846"/>
            <a:ext cx="4567238" cy="1803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421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Entender as necessidades do negócio e os requisitos dos clientes.</a:t>
            </a:r>
            <a:endParaRPr lang="en-US" sz="1300" dirty="0"/>
          </a:p>
        </p:txBody>
      </p:sp>
      <p:sp>
        <p:nvSpPr>
          <p:cNvPr id="11" name="Shape 9"/>
          <p:cNvSpPr/>
          <p:nvPr/>
        </p:nvSpPr>
        <p:spPr>
          <a:xfrm>
            <a:off x="2189671" y="2963652"/>
            <a:ext cx="394693" cy="22548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2" name="Shape 10"/>
          <p:cNvSpPr/>
          <p:nvPr/>
        </p:nvSpPr>
        <p:spPr>
          <a:xfrm>
            <a:off x="1935994" y="2848124"/>
            <a:ext cx="253678" cy="253678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1192">
            <a:solidFill>
              <a:srgbClr val="D7C5C1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019933" y="2869258"/>
            <a:ext cx="85725" cy="2114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665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2682999" y="2872830"/>
            <a:ext cx="1238250" cy="176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88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Definir Vencimentos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2682999" y="3161705"/>
            <a:ext cx="4567238" cy="1803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421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Estabelecer prazos alcançáveis para o cumprimento dos objetivos do SLA.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2189671" y="3978510"/>
            <a:ext cx="394693" cy="22548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7" name="Shape 15"/>
          <p:cNvSpPr/>
          <p:nvPr/>
        </p:nvSpPr>
        <p:spPr>
          <a:xfrm>
            <a:off x="1935994" y="3862983"/>
            <a:ext cx="253678" cy="253678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1192">
            <a:solidFill>
              <a:srgbClr val="D7C5C1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022314" y="3884116"/>
            <a:ext cx="80963" cy="2114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665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2682999" y="3887689"/>
            <a:ext cx="1804988" cy="176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88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Definir métricas e indicadores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2682999" y="4176564"/>
            <a:ext cx="4567238" cy="1803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421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Definir as métricas e indicadores para mensurar o desempenho.</a:t>
            </a:r>
            <a:endParaRPr lang="en-US" sz="1300" dirty="0"/>
          </a:p>
        </p:txBody>
      </p:sp>
      <p:sp>
        <p:nvSpPr>
          <p:cNvPr id="21" name="Shape 19"/>
          <p:cNvSpPr/>
          <p:nvPr/>
        </p:nvSpPr>
        <p:spPr>
          <a:xfrm>
            <a:off x="2189671" y="4993369"/>
            <a:ext cx="394693" cy="22548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22" name="Shape 20"/>
          <p:cNvSpPr/>
          <p:nvPr/>
        </p:nvSpPr>
        <p:spPr>
          <a:xfrm>
            <a:off x="1935994" y="4877842"/>
            <a:ext cx="253678" cy="253678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1192">
            <a:solidFill>
              <a:srgbClr val="D7C5C1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2017551" y="4898976"/>
            <a:ext cx="90488" cy="2114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665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2682999" y="4902548"/>
            <a:ext cx="1538288" cy="176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88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Definir responsabilidades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2682999" y="5191423"/>
            <a:ext cx="4567238" cy="1803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421"/>
              </a:lnSpc>
            </a:pPr>
            <a:r>
              <a:rPr lang="en-US" sz="1300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Definir as responsabilidades de cada área envolvida no atendimento.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73745" y="1797547"/>
            <a:ext cx="5500688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417"/>
              </a:lnSpc>
            </a:pPr>
            <a:r>
              <a:rPr lang="en-US" sz="273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Monitoramento e medição de um SLA</a:t>
            </a:r>
            <a:endParaRPr lang="en-US" sz="2734" dirty="0"/>
          </a:p>
        </p:txBody>
      </p:sp>
      <p:sp>
        <p:nvSpPr>
          <p:cNvPr id="5" name="Shape 3"/>
          <p:cNvSpPr/>
          <p:nvPr/>
        </p:nvSpPr>
        <p:spPr>
          <a:xfrm>
            <a:off x="1273746" y="2509242"/>
            <a:ext cx="3228826" cy="1095078"/>
          </a:xfrm>
          <a:prstGeom prst="roundRect">
            <a:avLst>
              <a:gd name="adj" fmla="val 5707"/>
            </a:avLst>
          </a:prstGeom>
          <a:solidFill>
            <a:schemeClr val="bg2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421234" y="2656731"/>
            <a:ext cx="189547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Monitorar o Desempenho</a:t>
            </a:r>
            <a:endParaRPr lang="en-US" sz="1367" dirty="0"/>
          </a:p>
        </p:txBody>
      </p:sp>
      <p:sp>
        <p:nvSpPr>
          <p:cNvPr id="7" name="Text 5"/>
          <p:cNvSpPr/>
          <p:nvPr/>
        </p:nvSpPr>
        <p:spPr>
          <a:xfrm>
            <a:off x="1421234" y="3012579"/>
            <a:ext cx="2933849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Verificar o desempenho do SLA de acordo com as métricas estabelecidas.</a:t>
            </a:r>
            <a:endParaRPr lang="en-US" sz="1094" dirty="0"/>
          </a:p>
        </p:txBody>
      </p:sp>
      <p:sp>
        <p:nvSpPr>
          <p:cNvPr id="8" name="Shape 6"/>
          <p:cNvSpPr/>
          <p:nvPr/>
        </p:nvSpPr>
        <p:spPr>
          <a:xfrm>
            <a:off x="4641428" y="2509242"/>
            <a:ext cx="3228826" cy="1095078"/>
          </a:xfrm>
          <a:prstGeom prst="roundRect">
            <a:avLst>
              <a:gd name="adj" fmla="val 5707"/>
            </a:avLst>
          </a:prstGeom>
          <a:solidFill>
            <a:schemeClr val="bg2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788917" y="2656731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Remediar Desvios</a:t>
            </a:r>
            <a:endParaRPr lang="en-US" sz="1367" dirty="0"/>
          </a:p>
        </p:txBody>
      </p:sp>
      <p:sp>
        <p:nvSpPr>
          <p:cNvPr id="10" name="Text 8"/>
          <p:cNvSpPr/>
          <p:nvPr/>
        </p:nvSpPr>
        <p:spPr>
          <a:xfrm>
            <a:off x="4788917" y="3012579"/>
            <a:ext cx="2933849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 ações corretivas para remediar desvios identificados.</a:t>
            </a:r>
            <a:endParaRPr lang="en-US" sz="1094" dirty="0"/>
          </a:p>
        </p:txBody>
      </p:sp>
      <p:sp>
        <p:nvSpPr>
          <p:cNvPr id="11" name="Shape 9"/>
          <p:cNvSpPr/>
          <p:nvPr/>
        </p:nvSpPr>
        <p:spPr>
          <a:xfrm>
            <a:off x="1273746" y="3743177"/>
            <a:ext cx="3228826" cy="1317203"/>
          </a:xfrm>
          <a:prstGeom prst="roundRect">
            <a:avLst>
              <a:gd name="adj" fmla="val 4744"/>
            </a:avLst>
          </a:prstGeom>
          <a:solidFill>
            <a:schemeClr val="bg2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421234" y="3890665"/>
            <a:ext cx="220027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Relatar o Desempenho do SLA</a:t>
            </a:r>
            <a:endParaRPr lang="en-US" sz="1367" dirty="0"/>
          </a:p>
        </p:txBody>
      </p:sp>
      <p:sp>
        <p:nvSpPr>
          <p:cNvPr id="13" name="Text 11"/>
          <p:cNvSpPr/>
          <p:nvPr/>
        </p:nvSpPr>
        <p:spPr>
          <a:xfrm>
            <a:off x="1421234" y="4246513"/>
            <a:ext cx="2933849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Elaborar relatórios regulares e compartilhar os resultados com as partes interessadas.</a:t>
            </a:r>
            <a:endParaRPr lang="en-US" sz="1094" dirty="0"/>
          </a:p>
        </p:txBody>
      </p:sp>
      <p:sp>
        <p:nvSpPr>
          <p:cNvPr id="14" name="Shape 12"/>
          <p:cNvSpPr/>
          <p:nvPr/>
        </p:nvSpPr>
        <p:spPr>
          <a:xfrm>
            <a:off x="4641428" y="3743177"/>
            <a:ext cx="3228826" cy="1317203"/>
          </a:xfrm>
          <a:prstGeom prst="roundRect">
            <a:avLst>
              <a:gd name="adj" fmla="val 4744"/>
            </a:avLst>
          </a:prstGeom>
          <a:solidFill>
            <a:schemeClr val="bg2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788917" y="3890665"/>
            <a:ext cx="1390650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Revisar e Atualizar</a:t>
            </a:r>
            <a:endParaRPr lang="en-US" sz="1367" dirty="0"/>
          </a:p>
        </p:txBody>
      </p:sp>
      <p:sp>
        <p:nvSpPr>
          <p:cNvPr id="16" name="Text 14"/>
          <p:cNvSpPr/>
          <p:nvPr/>
        </p:nvSpPr>
        <p:spPr>
          <a:xfrm>
            <a:off x="4788917" y="4246514"/>
            <a:ext cx="2933849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Revisar e atualizar o SLA regularmente para garantir que ele esteja alinhado com as necessidades do negócio.</a:t>
            </a:r>
            <a:endParaRPr lang="en-US" sz="109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73745" y="1727597"/>
            <a:ext cx="6234113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417"/>
              </a:lnSpc>
            </a:pPr>
            <a:r>
              <a:rPr lang="en-US" sz="273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Conclusão e Resumo dos principais pontos</a:t>
            </a:r>
            <a:endParaRPr lang="en-US" sz="273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46" y="2439293"/>
            <a:ext cx="2059930" cy="127307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73746" y="3885903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SLA bem definido</a:t>
            </a:r>
            <a:endParaRPr lang="en-US" sz="1367" dirty="0"/>
          </a:p>
        </p:txBody>
      </p:sp>
      <p:sp>
        <p:nvSpPr>
          <p:cNvPr id="7" name="Text 4"/>
          <p:cNvSpPr/>
          <p:nvPr/>
        </p:nvSpPr>
        <p:spPr>
          <a:xfrm>
            <a:off x="1273746" y="4241751"/>
            <a:ext cx="2059930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Proporciona melhorias no desempenho do serviço e gera maior satisfação do cliente.</a:t>
            </a:r>
            <a:endParaRPr lang="en-US" sz="109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961" y="2439293"/>
            <a:ext cx="2060004" cy="12731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541961" y="3885977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Elaboração eficaz</a:t>
            </a:r>
            <a:endParaRPr lang="en-US" sz="1367" dirty="0"/>
          </a:p>
        </p:txBody>
      </p:sp>
      <p:sp>
        <p:nvSpPr>
          <p:cNvPr id="10" name="Text 6"/>
          <p:cNvSpPr/>
          <p:nvPr/>
        </p:nvSpPr>
        <p:spPr>
          <a:xfrm>
            <a:off x="3541961" y="4241825"/>
            <a:ext cx="206000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Requer uma visão clara das necessidades do negócio e um envolvimento activo das partes interessadas.</a:t>
            </a:r>
            <a:endParaRPr lang="en-US" sz="109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1" y="2439293"/>
            <a:ext cx="2060004" cy="12731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810250" y="3885977"/>
            <a:ext cx="1957388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Monitoramento e medição</a:t>
            </a:r>
            <a:endParaRPr lang="en-US" sz="1367" dirty="0"/>
          </a:p>
        </p:txBody>
      </p:sp>
      <p:sp>
        <p:nvSpPr>
          <p:cNvPr id="13" name="Text 8"/>
          <p:cNvSpPr/>
          <p:nvPr/>
        </p:nvSpPr>
        <p:spPr>
          <a:xfrm>
            <a:off x="5810251" y="4241825"/>
            <a:ext cx="206000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443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São essenciais para garantir que o SLA esteja cumprindo seus objetivos e para identificar possíveis desvios.</a:t>
            </a:r>
            <a:endParaRPr lang="en-US" sz="109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102556" y="762001"/>
            <a:ext cx="3117384" cy="1708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82" dirty="0" err="1">
                <a:latin typeface="+mj-lt"/>
                <a:ea typeface="+mj-ea"/>
                <a:cs typeface="+mj-cs"/>
              </a:rPr>
              <a:t>Importância</a:t>
            </a:r>
            <a:r>
              <a:rPr lang="en-US" sz="2700" spc="-82" dirty="0">
                <a:latin typeface="+mj-lt"/>
                <a:ea typeface="+mj-ea"/>
                <a:cs typeface="+mj-cs"/>
              </a:rPr>
              <a:t> do SLA no </a:t>
            </a:r>
            <a:r>
              <a:rPr lang="en-US" sz="2700" spc="-82" dirty="0" err="1">
                <a:latin typeface="+mj-lt"/>
                <a:ea typeface="+mj-ea"/>
                <a:cs typeface="+mj-cs"/>
              </a:rPr>
              <a:t>desenvolvimento</a:t>
            </a:r>
            <a:r>
              <a:rPr lang="en-US" sz="2700" spc="-82" dirty="0">
                <a:latin typeface="+mj-lt"/>
                <a:ea typeface="+mj-ea"/>
                <a:cs typeface="+mj-cs"/>
              </a:rPr>
              <a:t> de software</a:t>
            </a:r>
            <a:endParaRPr lang="en-US" sz="27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Diagrama&#10;&#10;Descrição gerada automaticamente">
            <a:extLst>
              <a:ext uri="{FF2B5EF4-FFF2-40B4-BE49-F238E27FC236}">
                <a16:creationId xmlns:a16="http://schemas.microsoft.com/office/drawing/2014/main" id="{7A83481F-6169-6D8F-F62D-F96925841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78" r="27955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5" name="Text 3"/>
          <p:cNvSpPr/>
          <p:nvPr/>
        </p:nvSpPr>
        <p:spPr>
          <a:xfrm>
            <a:off x="5102556" y="2470245"/>
            <a:ext cx="3117384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spc="-22" dirty="0"/>
              <a:t>O SLA </a:t>
            </a:r>
            <a:r>
              <a:rPr lang="en-US" sz="1700" spc="-22" dirty="0" err="1"/>
              <a:t>é</a:t>
            </a:r>
            <a:r>
              <a:rPr lang="en-US" sz="1700" spc="-22" dirty="0"/>
              <a:t> fundamental </a:t>
            </a:r>
            <a:r>
              <a:rPr lang="en-US" sz="1700" spc="-22" dirty="0" err="1"/>
              <a:t>na</a:t>
            </a:r>
            <a:r>
              <a:rPr lang="en-US" sz="1700" spc="-22" dirty="0"/>
              <a:t> </a:t>
            </a:r>
            <a:r>
              <a:rPr lang="en-US" sz="1700" spc="-22" dirty="0" err="1"/>
              <a:t>garantia</a:t>
            </a:r>
            <a:r>
              <a:rPr lang="en-US" sz="1700" spc="-22" dirty="0"/>
              <a:t> da </a:t>
            </a:r>
            <a:r>
              <a:rPr lang="en-US" sz="1700" spc="-22" dirty="0" err="1"/>
              <a:t>qualidade</a:t>
            </a:r>
            <a:r>
              <a:rPr lang="en-US" sz="1700" spc="-22" dirty="0"/>
              <a:t> do software, pois </a:t>
            </a:r>
            <a:r>
              <a:rPr lang="en-US" sz="1700" spc="-22" dirty="0" err="1"/>
              <a:t>estabelece</a:t>
            </a:r>
            <a:r>
              <a:rPr lang="en-US" sz="1700" spc="-22" dirty="0"/>
              <a:t> </a:t>
            </a:r>
            <a:r>
              <a:rPr lang="en-US" sz="1700" spc="-22" dirty="0" err="1"/>
              <a:t>padrões</a:t>
            </a:r>
            <a:r>
              <a:rPr lang="en-US" sz="1700" spc="-22" dirty="0"/>
              <a:t> e </a:t>
            </a:r>
            <a:r>
              <a:rPr lang="en-US" sz="1700" spc="-22" dirty="0" err="1"/>
              <a:t>metas</a:t>
            </a:r>
            <a:r>
              <a:rPr lang="en-US" sz="1700" spc="-22" dirty="0"/>
              <a:t> </a:t>
            </a:r>
            <a:r>
              <a:rPr lang="en-US" sz="1700" spc="-22" dirty="0" err="1"/>
              <a:t>claras</a:t>
            </a:r>
            <a:r>
              <a:rPr lang="en-US" sz="1700" spc="-22" dirty="0"/>
              <a:t> que </a:t>
            </a:r>
            <a:r>
              <a:rPr lang="en-US" sz="1700" spc="-22" dirty="0" err="1"/>
              <a:t>orientam</a:t>
            </a:r>
            <a:r>
              <a:rPr lang="en-US" sz="1700" spc="-22" dirty="0"/>
              <a:t> o </a:t>
            </a:r>
            <a:r>
              <a:rPr lang="en-US" sz="1700" spc="-22" dirty="0" err="1"/>
              <a:t>processo</a:t>
            </a:r>
            <a:r>
              <a:rPr lang="en-US" sz="1700" spc="-22" dirty="0"/>
              <a:t> de </a:t>
            </a:r>
            <a:r>
              <a:rPr lang="en-US" sz="1700" spc="-22" dirty="0" err="1"/>
              <a:t>desenvolvimento</a:t>
            </a:r>
            <a:r>
              <a:rPr lang="en-US" sz="1700" spc="-22" dirty="0"/>
              <a:t>, </a:t>
            </a:r>
            <a:r>
              <a:rPr lang="en-US" sz="1700" spc="-22" dirty="0" err="1"/>
              <a:t>contribuindo</a:t>
            </a:r>
            <a:r>
              <a:rPr lang="en-US" sz="1700" spc="-22" dirty="0"/>
              <a:t> para a </a:t>
            </a:r>
            <a:r>
              <a:rPr lang="en-US" sz="1700" spc="-22" dirty="0" err="1"/>
              <a:t>satisfação</a:t>
            </a:r>
            <a:r>
              <a:rPr lang="en-US" sz="1700" spc="-22" dirty="0"/>
              <a:t> do </a:t>
            </a:r>
            <a:r>
              <a:rPr lang="en-US" sz="1700" spc="-22" dirty="0" err="1"/>
              <a:t>cliente</a:t>
            </a:r>
            <a:r>
              <a:rPr lang="en-US" sz="1700" spc="-22" dirty="0"/>
              <a:t> e o </a:t>
            </a:r>
            <a:r>
              <a:rPr lang="en-US" sz="1700" spc="-22" dirty="0" err="1"/>
              <a:t>sucesso</a:t>
            </a:r>
            <a:r>
              <a:rPr lang="en-US" sz="1700" spc="-22" dirty="0"/>
              <a:t> do </a:t>
            </a:r>
            <a:r>
              <a:rPr lang="en-US" sz="1700" spc="-22" dirty="0" err="1"/>
              <a:t>projeto</a:t>
            </a:r>
            <a:r>
              <a:rPr lang="en-US" sz="1700" spc="-22" dirty="0"/>
              <a:t>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687</Words>
  <Application>Microsoft Macintosh PowerPoint</Application>
  <PresentationFormat>Apresentação na tela (4:3)</PresentationFormat>
  <Paragraphs>103</Paragraphs>
  <Slides>15</Slides>
  <Notes>12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Gotham HTF Light</vt:lpstr>
      <vt:lpstr>Open Sans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Salomão</dc:creator>
  <cp:lastModifiedBy>Gabriela Rodrigues Salomão</cp:lastModifiedBy>
  <cp:revision>49</cp:revision>
  <dcterms:created xsi:type="dcterms:W3CDTF">2020-03-06T19:35:50Z</dcterms:created>
  <dcterms:modified xsi:type="dcterms:W3CDTF">2023-10-18T21:36:39Z</dcterms:modified>
</cp:coreProperties>
</file>