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4.xml" ContentType="application/vnd.openxmlformats-officedocument.theme+xml"/>
  <Override PartName="/ppt/tags/tag1.xml" ContentType="application/vnd.openxmlformats-officedocument.presentationml.tags+xml"/>
  <Override PartName="/ppt/theme/theme5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2" r:id="rId2"/>
    <p:sldMasterId id="2147483664" r:id="rId3"/>
    <p:sldMasterId id="2147483739" r:id="rId4"/>
  </p:sldMasterIdLst>
  <p:notesMasterIdLst>
    <p:notesMasterId r:id="rId19"/>
  </p:notesMasterIdLst>
  <p:sldIdLst>
    <p:sldId id="321" r:id="rId5"/>
    <p:sldId id="323" r:id="rId6"/>
    <p:sldId id="335" r:id="rId7"/>
    <p:sldId id="350" r:id="rId8"/>
    <p:sldId id="352" r:id="rId9"/>
    <p:sldId id="622" r:id="rId10"/>
    <p:sldId id="623" r:id="rId11"/>
    <p:sldId id="367" r:id="rId12"/>
    <p:sldId id="369" r:id="rId13"/>
    <p:sldId id="379" r:id="rId14"/>
    <p:sldId id="380" r:id="rId15"/>
    <p:sldId id="366" r:id="rId16"/>
    <p:sldId id="624" r:id="rId17"/>
    <p:sldId id="364" r:id="rId1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abriela Salomão" initials="GS" lastIdx="1" clrIdx="0">
    <p:extLst>
      <p:ext uri="{19B8F6BF-5375-455C-9EA6-DF929625EA0E}">
        <p15:presenceInfo xmlns:p15="http://schemas.microsoft.com/office/powerpoint/2012/main" userId="16f769262ad2d2b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265D"/>
    <a:srgbClr val="EBAFB5"/>
    <a:srgbClr val="F34B77"/>
    <a:srgbClr val="020000"/>
    <a:srgbClr val="303030"/>
    <a:srgbClr val="F4D3D6"/>
    <a:srgbClr val="F9E8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68"/>
    <p:restoredTop sz="92587"/>
  </p:normalViewPr>
  <p:slideViewPr>
    <p:cSldViewPr snapToGrid="0" snapToObjects="1">
      <p:cViewPr varScale="1">
        <p:scale>
          <a:sx n="101" d="100"/>
          <a:sy n="101" d="100"/>
        </p:scale>
        <p:origin x="2192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498697-E7EB-B84D-9726-13965ED94444}" type="datetimeFigureOut">
              <a:rPr lang="en-US" smtClean="0"/>
              <a:pPr/>
              <a:t>3/14/24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C6CD5E-26BD-9B45-BB2F-78648736C277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2882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endParaRPr lang="pt-BR" sz="1600" strike="sngStrik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A56976-EABC-4024-AA7F-11EF2D9437BA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63466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A56976-EABC-4024-AA7F-11EF2D9437BA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32018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A56976-EABC-4024-AA7F-11EF2D9437BA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52200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endParaRPr lang="pt-BR" dirty="0"/>
          </a:p>
          <a:p>
            <a:pPr algn="just"/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A56976-EABC-4024-AA7F-11EF2D9437BA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45342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A56976-EABC-4024-AA7F-11EF2D9437BA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95956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A56976-EABC-4024-AA7F-11EF2D9437BA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26255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A56976-EABC-4024-AA7F-11EF2D9437BA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07708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endParaRPr lang="pt-BR" sz="1600" strike="sngStrike" dirty="0"/>
          </a:p>
          <a:p>
            <a:pPr algn="just"/>
            <a:endParaRPr lang="pt-BR" sz="1600" strike="sngStrike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A56976-EABC-4024-AA7F-11EF2D9437BA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40843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tags" Target="../tags/tag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323529" y="44627"/>
            <a:ext cx="7272808" cy="720079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Slide 1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79512" y="908720"/>
            <a:ext cx="8712968" cy="5328592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/>
              <a:t>Click to edit Master subtitle style</a:t>
            </a:r>
            <a:endParaRPr lang="pt-BR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14/03/2024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1823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14/03/2024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43957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pPr/>
              <a:t>3/14/24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6296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14/03/2024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73397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14/03/2024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37524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14/03/2024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98760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14/03/2024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33562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l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Imagem 7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5923287"/>
      </p:ext>
    </p:extLst>
  </p:cSld>
  <p:clrMapOvr>
    <a:masterClrMapping/>
  </p:clrMapOvr>
  <p:transition spd="med">
    <p:fade thruBlk="1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Quads Escuro MBA">
    <p:bg>
      <p:bgPr>
        <a:blipFill rotWithShape="1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 Padr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5CFB70D1-35AC-458D-8D33-19734D562B0A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9322120" y="816329"/>
            <a:ext cx="3048143" cy="5909324"/>
          </a:xfrm>
          <a:prstGeom prst="rect">
            <a:avLst/>
          </a:prstGeom>
        </p:spPr>
        <p:txBody>
          <a:bodyPr numCol="1">
            <a:normAutofit/>
          </a:bodyPr>
          <a:lstStyle>
            <a:lvl1pPr marL="0" marR="0" indent="0" algn="l" defTabSz="685661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753E5F"/>
              </a:buClr>
              <a:buSzPct val="140000"/>
              <a:buFont typeface="Arial" panose="020B0604020202020204" pitchFamily="34" charset="0"/>
              <a:buNone/>
              <a:tabLst/>
              <a:defRPr sz="1350">
                <a:solidFill>
                  <a:srgbClr val="4DA76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1pPr>
            <a:lvl2pPr marL="342831" indent="0">
              <a:buNone/>
              <a:defRPr sz="1050"/>
            </a:lvl2pPr>
            <a:lvl3pPr marL="685661" indent="0">
              <a:buNone/>
              <a:defRPr sz="900"/>
            </a:lvl3pPr>
            <a:lvl4pPr marL="1028491" indent="0">
              <a:buNone/>
              <a:defRPr sz="750"/>
            </a:lvl4pPr>
            <a:lvl5pPr marL="1371322" indent="0">
              <a:buNone/>
              <a:defRPr sz="750"/>
            </a:lvl5pPr>
            <a:lvl6pPr marL="1714152" indent="0">
              <a:buNone/>
              <a:defRPr sz="750"/>
            </a:lvl6pPr>
            <a:lvl7pPr marL="2056983" indent="0">
              <a:buNone/>
              <a:defRPr sz="750"/>
            </a:lvl7pPr>
            <a:lvl8pPr marL="2399813" indent="0">
              <a:buNone/>
              <a:defRPr sz="750"/>
            </a:lvl8pPr>
            <a:lvl9pPr marL="2742644" indent="0">
              <a:buNone/>
              <a:defRPr sz="750"/>
            </a:lvl9pPr>
          </a:lstStyle>
          <a:p>
            <a:pPr lvl="0"/>
            <a:r>
              <a:rPr lang="pt-BR" dirty="0"/>
              <a:t>Comentários e orientações</a:t>
            </a: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D0480-7677-464D-BE99-87829A7054DE}" type="slidenum">
              <a:rPr lang="pt-BR" smtClean="0"/>
              <a:pPr/>
              <a:t>‹nº›</a:t>
            </a:fld>
            <a:endParaRPr lang="pt-BR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83566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9581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90501"/>
            <a:ext cx="7323138" cy="555625"/>
          </a:xfrm>
        </p:spPr>
        <p:txBody>
          <a:bodyPr/>
          <a:lstStyle/>
          <a:p>
            <a:r>
              <a:rPr lang="x-none"/>
              <a:t>Click to edit Master title style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162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0" y="44625"/>
            <a:ext cx="7596336" cy="1224136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pt-BR" dirty="0"/>
              <a:t>Slide 2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475657" y="1340768"/>
            <a:ext cx="6192688" cy="410445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dirty="0"/>
              <a:t>Clique para editar o estilo do subtítulo mestre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619673" y="44625"/>
            <a:ext cx="6120680" cy="1008112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pt-BR" dirty="0"/>
              <a:t>Slide 3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47664" y="1268760"/>
            <a:ext cx="6192688" cy="417646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dirty="0"/>
              <a:t>Clique para editar o estilo do subtítulo mestre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9D725-AF79-4FB6-8D02-83EAC61E3211}" type="datetimeFigureOut">
              <a:rPr lang="en-US" smtClean="0"/>
              <a:pPr/>
              <a:t>3/14/24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29CB-7937-4506-A327-ACF88B95BB03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856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14/03/2024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8548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9D725-AF79-4FB6-8D02-83EAC61E3211}" type="datetimeFigureOut">
              <a:rPr lang="en-US" smtClean="0"/>
              <a:pPr/>
              <a:t>3/14/24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29CB-7937-4506-A327-ACF88B95BB03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828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14/03/2024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8292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4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5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8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5" Type="http://schemas.openxmlformats.org/officeDocument/2006/relationships/theme" Target="../theme/theme4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DC2E43-1104-4361-9C00-4DD9ABBC5D8F}" type="datetimeFigureOut">
              <a:rPr lang="pt-BR" smtClean="0"/>
              <a:pPr/>
              <a:t>14/03/2024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2050" name="Picture 2" descr="K:\Júnior\B.I\FIAP Shift\Template 4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2"/>
            <a:ext cx="9144000" cy="6858001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7" r:id="rId2"/>
    <p:sldLayoutId id="2147483668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F66E0A-C854-4299-A8D3-265B33E61F69}" type="datetimeFigureOut">
              <a:rPr lang="pt-BR" smtClean="0"/>
              <a:pPr/>
              <a:t>14/03/2024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79B6C0-1EBF-4909-A23C-2B4E6C0F9776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3074" name="Picture 2" descr="K:\Júnior\B.I\FIAP Shift\Template 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B5FC2F-4F59-4DA4-9C31-80974F5350D2}" type="datetimeFigureOut">
              <a:rPr lang="pt-BR" smtClean="0"/>
              <a:pPr/>
              <a:t>14/03/2024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8BDE16-AB64-4071-8A5E-208E5097AA46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4098" name="Picture 2" descr="K:\Júnior\B.I\FIAP Shift\Template 3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99393"/>
            <a:ext cx="9276524" cy="6957393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DC2E43-1104-4361-9C00-4DD9ABBC5D8F}" type="datetimeFigureOut">
              <a:rPr lang="pt-BR" smtClean="0"/>
              <a:pPr/>
              <a:t>14/03/2024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1062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3" r:id="rId12"/>
    <p:sldLayoutId id="2147483754" r:id="rId13"/>
    <p:sldLayoutId id="2147483755" r:id="rId14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Layout" Target="../slideLayouts/slideLayout12.xml"/><Relationship Id="rId1" Type="http://schemas.openxmlformats.org/officeDocument/2006/relationships/video" Target="file:///C:/Users/cl0743/Desktop/videos-completo/video_final.mp4" TargetMode="External"/><Relationship Id="rId4" Type="http://schemas.openxmlformats.org/officeDocument/2006/relationships/image" Target="../media/image24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image" Target="../media/image10.jpeg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2.xml"/><Relationship Id="rId6" Type="http://schemas.openxmlformats.org/officeDocument/2006/relationships/image" Target="../media/image9.jpe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8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8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FIAP-NOVO-2014-MAGENTO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3125" y="2901164"/>
            <a:ext cx="3604019" cy="1051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484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D0480-7677-464D-BE99-87829A7054DE}" type="slidenum">
              <a:rPr lang="pt-BR" smtClean="0"/>
              <a:pPr/>
              <a:t>10</a:t>
            </a:fld>
            <a:endParaRPr lang="pt-BR"/>
          </a:p>
        </p:txBody>
      </p:sp>
      <p:sp>
        <p:nvSpPr>
          <p:cNvPr id="4" name="CaixaDeTexto 3"/>
          <p:cNvSpPr txBox="1"/>
          <p:nvPr/>
        </p:nvSpPr>
        <p:spPr>
          <a:xfrm>
            <a:off x="2488189" y="4280618"/>
            <a:ext cx="1954332" cy="772412"/>
          </a:xfrm>
          <a:prstGeom prst="rect">
            <a:avLst/>
          </a:prstGeom>
          <a:noFill/>
        </p:spPr>
        <p:txBody>
          <a:bodyPr wrap="square" lIns="101240" tIns="202480" rIns="101240" bIns="202480" rtlCol="0" anchor="b" anchorCtr="0">
            <a:spAutoFit/>
          </a:bodyPr>
          <a:lstStyle/>
          <a:p>
            <a:r>
              <a:rPr lang="pt-BR" sz="1350" b="1" dirty="0">
                <a:solidFill>
                  <a:schemeClr val="accent2"/>
                </a:solidFill>
                <a:latin typeface="+mj-lt"/>
              </a:rPr>
              <a:t>Definição</a:t>
            </a:r>
          </a:p>
          <a:p>
            <a:r>
              <a:rPr lang="pt-BR" sz="1012" dirty="0">
                <a:solidFill>
                  <a:schemeClr val="accent4"/>
                </a:solidFill>
              </a:rPr>
              <a:t>Compilação de informações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1026229" y="2579001"/>
            <a:ext cx="1954332" cy="772412"/>
          </a:xfrm>
          <a:prstGeom prst="rect">
            <a:avLst/>
          </a:prstGeom>
          <a:noFill/>
        </p:spPr>
        <p:txBody>
          <a:bodyPr wrap="square" lIns="101240" tIns="202480" rIns="101240" bIns="202480" rtlCol="0" anchor="b" anchorCtr="0">
            <a:spAutoFit/>
          </a:bodyPr>
          <a:lstStyle/>
          <a:p>
            <a:r>
              <a:rPr lang="pt-BR" sz="1350" b="1" dirty="0">
                <a:solidFill>
                  <a:schemeClr val="accent2"/>
                </a:solidFill>
                <a:latin typeface="+mj-lt"/>
              </a:rPr>
              <a:t>Empatia</a:t>
            </a:r>
          </a:p>
          <a:p>
            <a:r>
              <a:rPr lang="pt-BR" sz="1012" dirty="0">
                <a:solidFill>
                  <a:schemeClr val="accent4"/>
                </a:solidFill>
              </a:rPr>
              <a:t>Entendimento do problema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277077" y="1159848"/>
            <a:ext cx="3338735" cy="34624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r>
              <a:rPr lang="pt-BR" sz="2250" b="1" dirty="0">
                <a:solidFill>
                  <a:schemeClr val="tx2"/>
                </a:solidFill>
                <a:latin typeface="+mj-lt"/>
              </a:rPr>
              <a:t>Processo do </a:t>
            </a:r>
            <a:r>
              <a:rPr lang="pt-BR" sz="2250" b="1" i="1" dirty="0">
                <a:solidFill>
                  <a:schemeClr val="tx2"/>
                </a:solidFill>
                <a:latin typeface="+mj-lt"/>
              </a:rPr>
              <a:t>design </a:t>
            </a:r>
            <a:r>
              <a:rPr lang="pt-BR" sz="2250" b="1" i="1" dirty="0" err="1">
                <a:solidFill>
                  <a:schemeClr val="tx2"/>
                </a:solidFill>
                <a:latin typeface="+mj-lt"/>
              </a:rPr>
              <a:t>thinking</a:t>
            </a:r>
            <a:endParaRPr lang="pt-BR" sz="2250" b="1" i="1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277077" y="1502815"/>
            <a:ext cx="413575" cy="20774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pt-BR" sz="1350" dirty="0">
                <a:solidFill>
                  <a:schemeClr val="accent2"/>
                </a:solidFill>
                <a:latin typeface="+mj-lt"/>
                <a:ea typeface="Roboto Condensed Light" panose="02000000000000000000" pitchFamily="2" charset="0"/>
                <a:cs typeface="Roboto Condensed Light" panose="02000000000000000000" pitchFamily="2" charset="0"/>
              </a:rPr>
              <a:t>FASES</a:t>
            </a:r>
          </a:p>
        </p:txBody>
      </p:sp>
      <p:sp>
        <p:nvSpPr>
          <p:cNvPr id="8" name="Paralelogramo 7"/>
          <p:cNvSpPr/>
          <p:nvPr/>
        </p:nvSpPr>
        <p:spPr>
          <a:xfrm>
            <a:off x="2004869" y="3354547"/>
            <a:ext cx="966640" cy="615323"/>
          </a:xfrm>
          <a:prstGeom prst="parallelogram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350" b="1" dirty="0">
                <a:solidFill>
                  <a:schemeClr val="bg1"/>
                </a:solidFill>
              </a:rPr>
              <a:t>2</a:t>
            </a:r>
          </a:p>
        </p:txBody>
      </p:sp>
      <p:cxnSp>
        <p:nvCxnSpPr>
          <p:cNvPr id="9" name="Conector reto 8"/>
          <p:cNvCxnSpPr/>
          <p:nvPr/>
        </p:nvCxnSpPr>
        <p:spPr>
          <a:xfrm>
            <a:off x="2488189" y="3962727"/>
            <a:ext cx="0" cy="887741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Paralelogramo 9"/>
          <p:cNvSpPr/>
          <p:nvPr/>
        </p:nvSpPr>
        <p:spPr>
          <a:xfrm>
            <a:off x="533858" y="3354547"/>
            <a:ext cx="966640" cy="615323"/>
          </a:xfrm>
          <a:prstGeom prst="parallelogram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350" b="1" dirty="0">
                <a:solidFill>
                  <a:schemeClr val="bg1"/>
                </a:solidFill>
              </a:rPr>
              <a:t>1</a:t>
            </a:r>
          </a:p>
        </p:txBody>
      </p:sp>
      <p:cxnSp>
        <p:nvCxnSpPr>
          <p:cNvPr id="11" name="Conector reto 10"/>
          <p:cNvCxnSpPr/>
          <p:nvPr/>
        </p:nvCxnSpPr>
        <p:spPr>
          <a:xfrm flipV="1">
            <a:off x="1017177" y="2507546"/>
            <a:ext cx="0" cy="847001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/>
          <p:cNvSpPr txBox="1"/>
          <p:nvPr/>
        </p:nvSpPr>
        <p:spPr>
          <a:xfrm>
            <a:off x="5409160" y="4280618"/>
            <a:ext cx="1954332" cy="772412"/>
          </a:xfrm>
          <a:prstGeom prst="rect">
            <a:avLst/>
          </a:prstGeom>
          <a:noFill/>
        </p:spPr>
        <p:txBody>
          <a:bodyPr wrap="square" lIns="101240" tIns="202480" rIns="101240" bIns="202480" rtlCol="0" anchor="b" anchorCtr="0">
            <a:spAutoFit/>
          </a:bodyPr>
          <a:lstStyle/>
          <a:p>
            <a:r>
              <a:rPr lang="pt-BR" sz="1350" b="1" dirty="0">
                <a:solidFill>
                  <a:schemeClr val="accent2"/>
                </a:solidFill>
                <a:latin typeface="+mj-lt"/>
              </a:rPr>
              <a:t>Prototipação</a:t>
            </a:r>
          </a:p>
          <a:p>
            <a:r>
              <a:rPr lang="pt-BR" sz="1012" dirty="0">
                <a:solidFill>
                  <a:schemeClr val="accent4"/>
                </a:solidFill>
              </a:rPr>
              <a:t>Materialização de ideias</a:t>
            </a:r>
          </a:p>
        </p:txBody>
      </p:sp>
      <p:sp>
        <p:nvSpPr>
          <p:cNvPr id="13" name="CaixaDeTexto 12"/>
          <p:cNvSpPr txBox="1"/>
          <p:nvPr/>
        </p:nvSpPr>
        <p:spPr>
          <a:xfrm>
            <a:off x="3947200" y="2579001"/>
            <a:ext cx="1954332" cy="772412"/>
          </a:xfrm>
          <a:prstGeom prst="rect">
            <a:avLst/>
          </a:prstGeom>
          <a:noFill/>
        </p:spPr>
        <p:txBody>
          <a:bodyPr wrap="square" lIns="101240" tIns="202480" rIns="101240" bIns="202480" rtlCol="0" anchor="b" anchorCtr="0">
            <a:spAutoFit/>
          </a:bodyPr>
          <a:lstStyle/>
          <a:p>
            <a:r>
              <a:rPr lang="pt-BR" sz="1350" b="1" dirty="0">
                <a:solidFill>
                  <a:schemeClr val="accent2"/>
                </a:solidFill>
                <a:latin typeface="+mj-lt"/>
              </a:rPr>
              <a:t>Ideação</a:t>
            </a:r>
          </a:p>
          <a:p>
            <a:r>
              <a:rPr lang="pt-BR" sz="1012" dirty="0">
                <a:solidFill>
                  <a:schemeClr val="accent4"/>
                </a:solidFill>
              </a:rPr>
              <a:t>Geração de ideias</a:t>
            </a:r>
          </a:p>
        </p:txBody>
      </p:sp>
      <p:sp>
        <p:nvSpPr>
          <p:cNvPr id="14" name="Paralelogramo 13"/>
          <p:cNvSpPr/>
          <p:nvPr/>
        </p:nvSpPr>
        <p:spPr>
          <a:xfrm>
            <a:off x="4925841" y="3354547"/>
            <a:ext cx="966640" cy="615323"/>
          </a:xfrm>
          <a:prstGeom prst="parallelogram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350" b="1" dirty="0">
                <a:solidFill>
                  <a:schemeClr val="bg1"/>
                </a:solidFill>
              </a:rPr>
              <a:t>4</a:t>
            </a:r>
          </a:p>
        </p:txBody>
      </p:sp>
      <p:cxnSp>
        <p:nvCxnSpPr>
          <p:cNvPr id="15" name="Conector reto 14"/>
          <p:cNvCxnSpPr/>
          <p:nvPr/>
        </p:nvCxnSpPr>
        <p:spPr>
          <a:xfrm>
            <a:off x="5409160" y="3962727"/>
            <a:ext cx="0" cy="887741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aralelogramo 15"/>
          <p:cNvSpPr/>
          <p:nvPr/>
        </p:nvSpPr>
        <p:spPr>
          <a:xfrm>
            <a:off x="3454829" y="3354547"/>
            <a:ext cx="966640" cy="615323"/>
          </a:xfrm>
          <a:prstGeom prst="parallelogram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350" b="1" dirty="0">
                <a:solidFill>
                  <a:schemeClr val="bg1"/>
                </a:solidFill>
              </a:rPr>
              <a:t>3</a:t>
            </a:r>
          </a:p>
        </p:txBody>
      </p:sp>
      <p:cxnSp>
        <p:nvCxnSpPr>
          <p:cNvPr id="17" name="Conector reto 16"/>
          <p:cNvCxnSpPr/>
          <p:nvPr/>
        </p:nvCxnSpPr>
        <p:spPr>
          <a:xfrm flipV="1">
            <a:off x="3938149" y="2507546"/>
            <a:ext cx="0" cy="847001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ixaDeTexto 17"/>
          <p:cNvSpPr txBox="1"/>
          <p:nvPr/>
        </p:nvSpPr>
        <p:spPr>
          <a:xfrm>
            <a:off x="6889223" y="2579001"/>
            <a:ext cx="1954332" cy="772412"/>
          </a:xfrm>
          <a:prstGeom prst="rect">
            <a:avLst/>
          </a:prstGeom>
          <a:noFill/>
        </p:spPr>
        <p:txBody>
          <a:bodyPr wrap="square" lIns="101240" tIns="202480" rIns="101240" bIns="202480" rtlCol="0" anchor="b" anchorCtr="0">
            <a:spAutoFit/>
          </a:bodyPr>
          <a:lstStyle/>
          <a:p>
            <a:r>
              <a:rPr lang="pt-BR" sz="1350" b="1" dirty="0">
                <a:solidFill>
                  <a:schemeClr val="accent2"/>
                </a:solidFill>
                <a:latin typeface="+mj-lt"/>
              </a:rPr>
              <a:t>Teste</a:t>
            </a:r>
          </a:p>
          <a:p>
            <a:r>
              <a:rPr lang="pt-BR" sz="1012" dirty="0">
                <a:solidFill>
                  <a:schemeClr val="accent4"/>
                </a:solidFill>
              </a:rPr>
              <a:t>Validação</a:t>
            </a:r>
          </a:p>
        </p:txBody>
      </p:sp>
      <p:sp>
        <p:nvSpPr>
          <p:cNvPr id="19" name="Paralelogramo 18"/>
          <p:cNvSpPr/>
          <p:nvPr/>
        </p:nvSpPr>
        <p:spPr>
          <a:xfrm>
            <a:off x="6396852" y="3354547"/>
            <a:ext cx="966640" cy="615323"/>
          </a:xfrm>
          <a:prstGeom prst="parallelogram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350" b="1" dirty="0">
                <a:solidFill>
                  <a:schemeClr val="bg1"/>
                </a:solidFill>
              </a:rPr>
              <a:t>5</a:t>
            </a:r>
          </a:p>
        </p:txBody>
      </p:sp>
      <p:cxnSp>
        <p:nvCxnSpPr>
          <p:cNvPr id="20" name="Conector reto 19"/>
          <p:cNvCxnSpPr/>
          <p:nvPr/>
        </p:nvCxnSpPr>
        <p:spPr>
          <a:xfrm flipV="1">
            <a:off x="6880172" y="2507546"/>
            <a:ext cx="0" cy="847001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D102452A-00CC-45C4-A21E-AF067AD264F7}"/>
              </a:ext>
            </a:extLst>
          </p:cNvPr>
          <p:cNvSpPr txBox="1"/>
          <p:nvPr/>
        </p:nvSpPr>
        <p:spPr>
          <a:xfrm>
            <a:off x="522003" y="5236213"/>
            <a:ext cx="3776073" cy="342957"/>
          </a:xfrm>
          <a:prstGeom prst="rect">
            <a:avLst/>
          </a:prstGeom>
          <a:noFill/>
        </p:spPr>
        <p:txBody>
          <a:bodyPr wrap="square" lIns="202480" tIns="101240" rIns="202480" bIns="101240" rtlCol="0">
            <a:spAutoFit/>
          </a:bodyPr>
          <a:lstStyle/>
          <a:p>
            <a:pPr algn="ctr"/>
            <a:r>
              <a:rPr lang="pt-BR" sz="900" dirty="0">
                <a:solidFill>
                  <a:schemeClr val="accent4"/>
                </a:solidFill>
              </a:rPr>
              <a:t>Fonte – BRAUHARDT, 2017</a:t>
            </a:r>
          </a:p>
        </p:txBody>
      </p:sp>
    </p:spTree>
    <p:extLst>
      <p:ext uri="{BB962C8B-B14F-4D97-AF65-F5344CB8AC3E}">
        <p14:creationId xmlns:p14="http://schemas.microsoft.com/office/powerpoint/2010/main" val="16229839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D0480-7677-464D-BE99-87829A7054DE}" type="slidenum">
              <a:rPr lang="pt-BR" smtClean="0"/>
              <a:pPr/>
              <a:t>11</a:t>
            </a:fld>
            <a:endParaRPr lang="pt-BR"/>
          </a:p>
        </p:txBody>
      </p:sp>
      <p:sp>
        <p:nvSpPr>
          <p:cNvPr id="4" name="CaixaDeTexto 3"/>
          <p:cNvSpPr txBox="1"/>
          <p:nvPr/>
        </p:nvSpPr>
        <p:spPr>
          <a:xfrm>
            <a:off x="277077" y="1159848"/>
            <a:ext cx="6178936" cy="34624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r>
              <a:rPr lang="pt-BR" sz="2250" b="1" dirty="0">
                <a:solidFill>
                  <a:schemeClr val="tx2"/>
                </a:solidFill>
                <a:latin typeface="+mj-lt"/>
              </a:rPr>
              <a:t>Número de possibilidades de viabilidade do projeto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277077" y="1502815"/>
            <a:ext cx="413383" cy="20774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pt-BR" sz="1350" dirty="0">
                <a:solidFill>
                  <a:schemeClr val="accent2"/>
                </a:solidFill>
                <a:latin typeface="+mj-lt"/>
                <a:ea typeface="Roboto Condensed Light" panose="02000000000000000000" pitchFamily="2" charset="0"/>
                <a:cs typeface="Roboto Condensed Light" panose="02000000000000000000" pitchFamily="2" charset="0"/>
              </a:rPr>
              <a:t>FASES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D102452A-00CC-45C4-A21E-AF067AD264F7}"/>
              </a:ext>
            </a:extLst>
          </p:cNvPr>
          <p:cNvSpPr txBox="1"/>
          <p:nvPr/>
        </p:nvSpPr>
        <p:spPr>
          <a:xfrm>
            <a:off x="2385126" y="5236213"/>
            <a:ext cx="3776073" cy="342957"/>
          </a:xfrm>
          <a:prstGeom prst="rect">
            <a:avLst/>
          </a:prstGeom>
          <a:noFill/>
        </p:spPr>
        <p:txBody>
          <a:bodyPr wrap="square" lIns="202480" tIns="101240" rIns="202480" bIns="101240" rtlCol="0">
            <a:spAutoFit/>
          </a:bodyPr>
          <a:lstStyle/>
          <a:p>
            <a:pPr algn="ctr"/>
            <a:r>
              <a:rPr lang="pt-BR" sz="900" dirty="0">
                <a:solidFill>
                  <a:schemeClr val="accent4"/>
                </a:solidFill>
              </a:rPr>
              <a:t>Fonte – IDEO</a:t>
            </a:r>
          </a:p>
        </p:txBody>
      </p:sp>
      <p:sp>
        <p:nvSpPr>
          <p:cNvPr id="14" name="CaixaDeTexto 13"/>
          <p:cNvSpPr txBox="1"/>
          <p:nvPr/>
        </p:nvSpPr>
        <p:spPr>
          <a:xfrm>
            <a:off x="322691" y="1994053"/>
            <a:ext cx="1526501" cy="962913"/>
          </a:xfrm>
          <a:prstGeom prst="rect">
            <a:avLst/>
          </a:prstGeom>
          <a:noFill/>
        </p:spPr>
        <p:txBody>
          <a:bodyPr wrap="square" lIns="0" tIns="202480" rIns="0" bIns="202480" rtlCol="0" anchor="b">
            <a:spAutoFit/>
          </a:bodyPr>
          <a:lstStyle/>
          <a:p>
            <a:pPr algn="ctr"/>
            <a:r>
              <a:rPr lang="pt-BR" dirty="0">
                <a:solidFill>
                  <a:schemeClr val="accent2"/>
                </a:solidFill>
                <a:latin typeface="+mj-lt"/>
                <a:ea typeface="Roboto Condensed Light" panose="02000000000000000000" pitchFamily="2" charset="0"/>
                <a:cs typeface="Roboto Condensed Light" panose="02000000000000000000" pitchFamily="2" charset="0"/>
              </a:rPr>
              <a:t>1</a:t>
            </a:r>
          </a:p>
          <a:p>
            <a:pPr algn="ctr"/>
            <a:r>
              <a:rPr lang="pt-BR" dirty="0">
                <a:solidFill>
                  <a:schemeClr val="accent2"/>
                </a:solidFill>
                <a:latin typeface="+mj-lt"/>
                <a:ea typeface="Roboto Condensed Light" panose="02000000000000000000" pitchFamily="2" charset="0"/>
                <a:cs typeface="Roboto Condensed Light" panose="02000000000000000000" pitchFamily="2" charset="0"/>
              </a:rPr>
              <a:t>Descoberta</a:t>
            </a:r>
          </a:p>
        </p:txBody>
      </p:sp>
      <p:sp>
        <p:nvSpPr>
          <p:cNvPr id="30" name="CaixaDeTexto 29"/>
          <p:cNvSpPr txBox="1"/>
          <p:nvPr/>
        </p:nvSpPr>
        <p:spPr>
          <a:xfrm>
            <a:off x="2034621" y="1994053"/>
            <a:ext cx="1526501" cy="962913"/>
          </a:xfrm>
          <a:prstGeom prst="rect">
            <a:avLst/>
          </a:prstGeom>
          <a:noFill/>
        </p:spPr>
        <p:txBody>
          <a:bodyPr wrap="square" lIns="0" tIns="202480" rIns="0" bIns="202480" rtlCol="0" anchor="b">
            <a:spAutoFit/>
          </a:bodyPr>
          <a:lstStyle/>
          <a:p>
            <a:pPr algn="ctr"/>
            <a:r>
              <a:rPr lang="pt-BR" dirty="0">
                <a:solidFill>
                  <a:schemeClr val="accent2"/>
                </a:solidFill>
                <a:latin typeface="+mj-lt"/>
                <a:ea typeface="Roboto Condensed Light" panose="02000000000000000000" pitchFamily="2" charset="0"/>
                <a:cs typeface="Roboto Condensed Light" panose="02000000000000000000" pitchFamily="2" charset="0"/>
              </a:rPr>
              <a:t>2</a:t>
            </a:r>
          </a:p>
          <a:p>
            <a:pPr algn="ctr"/>
            <a:r>
              <a:rPr lang="pt-BR" dirty="0">
                <a:solidFill>
                  <a:schemeClr val="accent2"/>
                </a:solidFill>
                <a:latin typeface="+mj-lt"/>
                <a:ea typeface="Roboto Condensed Light" panose="02000000000000000000" pitchFamily="2" charset="0"/>
                <a:cs typeface="Roboto Condensed Light" panose="02000000000000000000" pitchFamily="2" charset="0"/>
              </a:rPr>
              <a:t>Interpretação</a:t>
            </a:r>
          </a:p>
        </p:txBody>
      </p:sp>
      <p:sp>
        <p:nvSpPr>
          <p:cNvPr id="32" name="CaixaDeTexto 31"/>
          <p:cNvSpPr txBox="1"/>
          <p:nvPr/>
        </p:nvSpPr>
        <p:spPr>
          <a:xfrm>
            <a:off x="3833838" y="1994053"/>
            <a:ext cx="1526501" cy="962913"/>
          </a:xfrm>
          <a:prstGeom prst="rect">
            <a:avLst/>
          </a:prstGeom>
          <a:noFill/>
        </p:spPr>
        <p:txBody>
          <a:bodyPr wrap="square" lIns="0" tIns="202480" rIns="0" bIns="202480" rtlCol="0" anchor="b">
            <a:spAutoFit/>
          </a:bodyPr>
          <a:lstStyle/>
          <a:p>
            <a:pPr algn="ctr"/>
            <a:r>
              <a:rPr lang="pt-BR" dirty="0">
                <a:solidFill>
                  <a:schemeClr val="accent2"/>
                </a:solidFill>
                <a:latin typeface="+mj-lt"/>
                <a:ea typeface="Roboto Condensed Light" panose="02000000000000000000" pitchFamily="2" charset="0"/>
                <a:cs typeface="Roboto Condensed Light" panose="02000000000000000000" pitchFamily="2" charset="0"/>
              </a:rPr>
              <a:t>3</a:t>
            </a:r>
          </a:p>
          <a:p>
            <a:pPr algn="ctr"/>
            <a:r>
              <a:rPr lang="pt-BR" dirty="0">
                <a:solidFill>
                  <a:schemeClr val="accent2"/>
                </a:solidFill>
                <a:latin typeface="+mj-lt"/>
                <a:ea typeface="Roboto Condensed Light" panose="02000000000000000000" pitchFamily="2" charset="0"/>
                <a:cs typeface="Roboto Condensed Light" panose="02000000000000000000" pitchFamily="2" charset="0"/>
              </a:rPr>
              <a:t>Ideação</a:t>
            </a:r>
          </a:p>
        </p:txBody>
      </p:sp>
      <p:sp>
        <p:nvSpPr>
          <p:cNvPr id="34" name="CaixaDeTexto 33"/>
          <p:cNvSpPr txBox="1"/>
          <p:nvPr/>
        </p:nvSpPr>
        <p:spPr>
          <a:xfrm>
            <a:off x="5440593" y="1994053"/>
            <a:ext cx="1631676" cy="962913"/>
          </a:xfrm>
          <a:prstGeom prst="rect">
            <a:avLst/>
          </a:prstGeom>
          <a:noFill/>
        </p:spPr>
        <p:txBody>
          <a:bodyPr wrap="square" lIns="0" tIns="202480" rIns="0" bIns="202480" rtlCol="0" anchor="b">
            <a:spAutoFit/>
          </a:bodyPr>
          <a:lstStyle/>
          <a:p>
            <a:pPr algn="ctr"/>
            <a:r>
              <a:rPr lang="pt-BR" dirty="0">
                <a:solidFill>
                  <a:schemeClr val="accent2"/>
                </a:solidFill>
                <a:latin typeface="+mj-lt"/>
                <a:ea typeface="Roboto Condensed Light" panose="02000000000000000000" pitchFamily="2" charset="0"/>
                <a:cs typeface="Roboto Condensed Light" panose="02000000000000000000" pitchFamily="2" charset="0"/>
              </a:rPr>
              <a:t>4</a:t>
            </a:r>
          </a:p>
          <a:p>
            <a:pPr algn="ctr"/>
            <a:r>
              <a:rPr lang="pt-BR" dirty="0">
                <a:solidFill>
                  <a:schemeClr val="accent2"/>
                </a:solidFill>
                <a:latin typeface="+mj-lt"/>
                <a:ea typeface="Roboto Condensed Light" panose="02000000000000000000" pitchFamily="2" charset="0"/>
                <a:cs typeface="Roboto Condensed Light" panose="02000000000000000000" pitchFamily="2" charset="0"/>
              </a:rPr>
              <a:t>Experimentação</a:t>
            </a:r>
          </a:p>
        </p:txBody>
      </p:sp>
      <p:sp>
        <p:nvSpPr>
          <p:cNvPr id="36" name="CaixaDeTexto 35"/>
          <p:cNvSpPr txBox="1"/>
          <p:nvPr/>
        </p:nvSpPr>
        <p:spPr>
          <a:xfrm>
            <a:off x="7261573" y="1994053"/>
            <a:ext cx="1526501" cy="962913"/>
          </a:xfrm>
          <a:prstGeom prst="rect">
            <a:avLst/>
          </a:prstGeom>
          <a:noFill/>
        </p:spPr>
        <p:txBody>
          <a:bodyPr wrap="square" lIns="0" tIns="202480" rIns="0" bIns="202480" rtlCol="0" anchor="b">
            <a:spAutoFit/>
          </a:bodyPr>
          <a:lstStyle/>
          <a:p>
            <a:pPr algn="ctr"/>
            <a:r>
              <a:rPr lang="pt-BR" dirty="0">
                <a:solidFill>
                  <a:schemeClr val="accent2"/>
                </a:solidFill>
                <a:latin typeface="+mj-lt"/>
                <a:ea typeface="Roboto Condensed Light" panose="02000000000000000000" pitchFamily="2" charset="0"/>
                <a:cs typeface="Roboto Condensed Light" panose="02000000000000000000" pitchFamily="2" charset="0"/>
              </a:rPr>
              <a:t>5</a:t>
            </a:r>
          </a:p>
          <a:p>
            <a:pPr algn="ctr"/>
            <a:r>
              <a:rPr lang="pt-BR" dirty="0">
                <a:solidFill>
                  <a:schemeClr val="accent2"/>
                </a:solidFill>
                <a:latin typeface="+mj-lt"/>
                <a:ea typeface="Roboto Condensed Light" panose="02000000000000000000" pitchFamily="2" charset="0"/>
                <a:cs typeface="Roboto Condensed Light" panose="02000000000000000000" pitchFamily="2" charset="0"/>
              </a:rPr>
              <a:t>Evolução</a:t>
            </a:r>
          </a:p>
        </p:txBody>
      </p:sp>
      <p:pic>
        <p:nvPicPr>
          <p:cNvPr id="39" name="Imagem 38"/>
          <p:cNvPicPr preferRelativeResize="0"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326247" y="2956054"/>
            <a:ext cx="1526701" cy="1030624"/>
          </a:xfrm>
          <a:prstGeom prst="rect">
            <a:avLst/>
          </a:prstGeom>
        </p:spPr>
      </p:pic>
      <p:pic>
        <p:nvPicPr>
          <p:cNvPr id="41" name="Imagem 40"/>
          <p:cNvPicPr preferRelativeResize="0"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5567450" y="2956054"/>
            <a:ext cx="1526701" cy="1030624"/>
          </a:xfrm>
          <a:prstGeom prst="rect">
            <a:avLst/>
          </a:prstGeom>
        </p:spPr>
      </p:pic>
      <p:pic>
        <p:nvPicPr>
          <p:cNvPr id="42" name="Imagem 41"/>
          <p:cNvPicPr preferRelativeResize="0"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7261373" y="2956054"/>
            <a:ext cx="1526701" cy="1030624"/>
          </a:xfrm>
          <a:prstGeom prst="rect">
            <a:avLst/>
          </a:prstGeom>
        </p:spPr>
      </p:pic>
      <p:pic>
        <p:nvPicPr>
          <p:cNvPr id="43" name="Imagem 42"/>
          <p:cNvPicPr preferRelativeResize="0"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2030865" y="2956054"/>
            <a:ext cx="1526701" cy="1030624"/>
          </a:xfrm>
          <a:prstGeom prst="rect">
            <a:avLst/>
          </a:prstGeom>
        </p:spPr>
      </p:pic>
      <p:cxnSp>
        <p:nvCxnSpPr>
          <p:cNvPr id="45" name="Conector reto 44"/>
          <p:cNvCxnSpPr/>
          <p:nvPr/>
        </p:nvCxnSpPr>
        <p:spPr>
          <a:xfrm flipV="1">
            <a:off x="434626" y="4012362"/>
            <a:ext cx="1509227" cy="11724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to 45"/>
          <p:cNvCxnSpPr/>
          <p:nvPr/>
        </p:nvCxnSpPr>
        <p:spPr>
          <a:xfrm flipH="1" flipV="1">
            <a:off x="1943853" y="4012361"/>
            <a:ext cx="906771" cy="12045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to 49"/>
          <p:cNvCxnSpPr/>
          <p:nvPr/>
        </p:nvCxnSpPr>
        <p:spPr>
          <a:xfrm flipV="1">
            <a:off x="2854840" y="4406922"/>
            <a:ext cx="2356283" cy="8036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0" name="Imagem 59"/>
          <p:cNvPicPr preferRelativeResize="0">
            <a:picLocks/>
          </p:cNvPicPr>
          <p:nvPr/>
        </p:nvPicPr>
        <p:blipFill>
          <a:blip r:embed="rId7"/>
          <a:stretch>
            <a:fillRect/>
          </a:stretch>
        </p:blipFill>
        <p:spPr>
          <a:xfrm>
            <a:off x="3684422" y="2843300"/>
            <a:ext cx="1526701" cy="1030624"/>
          </a:xfrm>
          <a:prstGeom prst="rect">
            <a:avLst/>
          </a:prstGeom>
        </p:spPr>
      </p:pic>
      <p:cxnSp>
        <p:nvCxnSpPr>
          <p:cNvPr id="62" name="Conector de Seta Reta 61"/>
          <p:cNvCxnSpPr/>
          <p:nvPr/>
        </p:nvCxnSpPr>
        <p:spPr>
          <a:xfrm flipV="1">
            <a:off x="582227" y="5001010"/>
            <a:ext cx="271705" cy="23520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3" name="Conector de Seta Reta 62"/>
          <p:cNvCxnSpPr/>
          <p:nvPr/>
        </p:nvCxnSpPr>
        <p:spPr>
          <a:xfrm>
            <a:off x="1881682" y="4172218"/>
            <a:ext cx="203863" cy="27136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5" name="Conector de Seta Reta 64"/>
          <p:cNvCxnSpPr/>
          <p:nvPr/>
        </p:nvCxnSpPr>
        <p:spPr>
          <a:xfrm flipV="1">
            <a:off x="2854841" y="5154940"/>
            <a:ext cx="529829" cy="16677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7" name="Conector reto 66"/>
          <p:cNvCxnSpPr/>
          <p:nvPr/>
        </p:nvCxnSpPr>
        <p:spPr>
          <a:xfrm flipH="1" flipV="1">
            <a:off x="5194295" y="4418581"/>
            <a:ext cx="1933808" cy="5041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ector de Seta Reta 74"/>
          <p:cNvCxnSpPr/>
          <p:nvPr/>
        </p:nvCxnSpPr>
        <p:spPr>
          <a:xfrm flipV="1">
            <a:off x="7132320" y="4332298"/>
            <a:ext cx="1450850" cy="590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35223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DF4E5ACA-E5A0-CE4B-97DD-78435B91B8F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" r="-2" b="-2"/>
          <a:stretch/>
        </p:blipFill>
        <p:spPr>
          <a:xfrm>
            <a:off x="59133" y="16423"/>
            <a:ext cx="9143979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74A07FF-887B-8144-94A0-F09D398E8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906" y="5317240"/>
            <a:ext cx="8408194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3100">
                <a:solidFill>
                  <a:schemeClr val="tx1">
                    <a:lumMod val="85000"/>
                    <a:lumOff val="15000"/>
                  </a:schemeClr>
                </a:solidFill>
              </a:rPr>
              <a:t>Design Thinking</a:t>
            </a:r>
          </a:p>
        </p:txBody>
      </p:sp>
    </p:spTree>
    <p:extLst>
      <p:ext uri="{BB962C8B-B14F-4D97-AF65-F5344CB8AC3E}">
        <p14:creationId xmlns:p14="http://schemas.microsoft.com/office/powerpoint/2010/main" val="1496961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282117" y="-253670"/>
            <a:ext cx="137072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668730" y="422146"/>
            <a:ext cx="484026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7532611" y="655140"/>
            <a:ext cx="515604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7017482" y="0"/>
            <a:ext cx="2126518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982258" y="6115501"/>
            <a:ext cx="1120884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Espaço Reservado para Conteúdo 4" descr="Diagrama&#10;&#10;Descrição gerada automaticamente">
            <a:extLst>
              <a:ext uri="{FF2B5EF4-FFF2-40B4-BE49-F238E27FC236}">
                <a16:creationId xmlns:a16="http://schemas.microsoft.com/office/drawing/2014/main" id="{F7DD4F0A-5562-EF03-F671-F1B3352CB3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600" y="1680782"/>
            <a:ext cx="8178799" cy="3496435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703060" y="6453143"/>
            <a:ext cx="611177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9571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video_final.mp4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Espaço Reservado para Imagem 2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" r="14"/>
          <a:stretch>
            <a:fillRect/>
          </a:stretch>
        </p:blipFill>
        <p:spPr>
          <a:xfrm>
            <a:off x="215412" y="642938"/>
            <a:ext cx="8440615" cy="5716588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5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03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120" y="972084"/>
            <a:ext cx="8391764" cy="475598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274334" y="2064050"/>
            <a:ext cx="594523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cap="all" dirty="0">
                <a:latin typeface="Gotham HTF Light"/>
              </a:rPr>
              <a:t>Design Thinking</a:t>
            </a:r>
          </a:p>
          <a:p>
            <a:pPr algn="ctr"/>
            <a:r>
              <a:rPr lang="en-US" sz="5400" cap="all" dirty="0">
                <a:latin typeface="Gotham HTF Light"/>
              </a:rPr>
              <a:t>1 TDS</a:t>
            </a:r>
          </a:p>
        </p:txBody>
      </p:sp>
    </p:spTree>
    <p:extLst>
      <p:ext uri="{BB962C8B-B14F-4D97-AF65-F5344CB8AC3E}">
        <p14:creationId xmlns:p14="http://schemas.microsoft.com/office/powerpoint/2010/main" val="3902062492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D0480-7677-464D-BE99-87829A7054DE}" type="slidenum">
              <a:rPr lang="pt-BR" smtClean="0"/>
              <a:pPr/>
              <a:t>3</a:t>
            </a:fld>
            <a:endParaRPr lang="pt-BR"/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DF090360-45EB-4C1F-8474-B56EF4D38566}"/>
              </a:ext>
            </a:extLst>
          </p:cNvPr>
          <p:cNvSpPr txBox="1">
            <a:spLocks/>
          </p:cNvSpPr>
          <p:nvPr/>
        </p:nvSpPr>
        <p:spPr>
          <a:xfrm>
            <a:off x="4849469" y="2135452"/>
            <a:ext cx="3770485" cy="2512427"/>
          </a:xfrm>
          <a:prstGeom prst="rect">
            <a:avLst/>
          </a:prstGeom>
        </p:spPr>
        <p:txBody>
          <a:bodyPr lIns="0" tIns="202480" rIns="0" bIns="202480" anchor="ctr">
            <a:noAutofit/>
          </a:bodyPr>
          <a:lstStyle>
            <a:lvl1pPr marL="571500" marR="0" indent="-571500" algn="l" defTabSz="1219170" rtl="0" eaLnBrk="1" fontAlgn="auto" latinLnBrk="0" hangingPunct="1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Clr>
                <a:srgbClr val="753E5F"/>
              </a:buClr>
              <a:buSzPct val="100000"/>
              <a:buFontTx/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  <a:tabLst/>
              <a:defRPr sz="3600" kern="1200">
                <a:solidFill>
                  <a:srgbClr val="484A5A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  <a:lvl2pPr marL="609585" indent="0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indent="0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indent="0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1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indent="0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1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indent="0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1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indent="0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1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indent="0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1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indent="0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1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50885">
              <a:spcBef>
                <a:spcPts val="731"/>
              </a:spcBef>
              <a:spcAft>
                <a:spcPts val="731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tabLst>
                <a:tab pos="300877" algn="l"/>
              </a:tabLst>
            </a:pPr>
            <a:r>
              <a:rPr lang="pt-BR" sz="2025" i="1" dirty="0">
                <a:solidFill>
                  <a:srgbClr val="3F3F3F"/>
                </a:solidFill>
              </a:rPr>
              <a:t>Design </a:t>
            </a:r>
            <a:r>
              <a:rPr lang="pt-BR" sz="2025" i="1" dirty="0" err="1">
                <a:solidFill>
                  <a:srgbClr val="3F3F3F"/>
                </a:solidFill>
              </a:rPr>
              <a:t>thinking</a:t>
            </a:r>
            <a:r>
              <a:rPr lang="pt-BR" sz="2025" i="1" dirty="0">
                <a:solidFill>
                  <a:srgbClr val="3F3F3F"/>
                </a:solidFill>
              </a:rPr>
              <a:t> </a:t>
            </a:r>
            <a:r>
              <a:rPr lang="pt-BR" sz="2025" dirty="0">
                <a:solidFill>
                  <a:srgbClr val="3F3F3F"/>
                </a:solidFill>
              </a:rPr>
              <a:t>é </a:t>
            </a:r>
            <a:r>
              <a:rPr lang="pt-BR" sz="2025" dirty="0">
                <a:solidFill>
                  <a:schemeClr val="accent2"/>
                </a:solidFill>
              </a:rPr>
              <a:t>centrado</a:t>
            </a:r>
            <a:r>
              <a:rPr lang="pt-BR" sz="2025" dirty="0">
                <a:solidFill>
                  <a:srgbClr val="3F3F3F"/>
                </a:solidFill>
              </a:rPr>
              <a:t> no usuário</a:t>
            </a:r>
          </a:p>
          <a:p>
            <a:pPr defTabSz="150885">
              <a:spcBef>
                <a:spcPts val="731"/>
              </a:spcBef>
              <a:spcAft>
                <a:spcPts val="731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tabLst>
                <a:tab pos="300877" algn="l"/>
              </a:tabLst>
            </a:pPr>
            <a:r>
              <a:rPr lang="pt-BR" sz="2025" dirty="0">
                <a:solidFill>
                  <a:srgbClr val="3F3F3F"/>
                </a:solidFill>
              </a:rPr>
              <a:t>Experiências </a:t>
            </a:r>
            <a:r>
              <a:rPr lang="pt-BR" sz="2025" dirty="0">
                <a:solidFill>
                  <a:schemeClr val="accent2"/>
                </a:solidFill>
              </a:rPr>
              <a:t>extraordinárias</a:t>
            </a:r>
          </a:p>
          <a:p>
            <a:pPr defTabSz="150885">
              <a:spcBef>
                <a:spcPts val="731"/>
              </a:spcBef>
              <a:spcAft>
                <a:spcPts val="731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tabLst>
                <a:tab pos="300877" algn="l"/>
              </a:tabLst>
            </a:pPr>
            <a:r>
              <a:rPr lang="pt-BR" sz="2025" dirty="0">
                <a:solidFill>
                  <a:schemeClr val="accent2"/>
                </a:solidFill>
              </a:rPr>
              <a:t>Inovação</a:t>
            </a:r>
            <a:r>
              <a:rPr lang="pt-BR" sz="2025" dirty="0">
                <a:solidFill>
                  <a:srgbClr val="3F3F3F"/>
                </a:solidFill>
              </a:rPr>
              <a:t> é essencial ao processo</a:t>
            </a:r>
            <a:endParaRPr lang="pt-BR" sz="1350" dirty="0">
              <a:solidFill>
                <a:schemeClr val="tx2"/>
              </a:solidFill>
            </a:endParaRPr>
          </a:p>
        </p:txBody>
      </p:sp>
      <p:pic>
        <p:nvPicPr>
          <p:cNvPr id="1028" name="Picture 4" descr="Fábrica de iluminação antiga General Electric. Problemas financeiros forçaram GE a procurar compradores para várias divisões, incluindo iluminação e cuidados de saúde IV - Foto de stock de General Electric royalty-free"/>
          <p:cNvPicPr>
            <a:picLocks noChangeAspect="1" noChangeArrowheads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08117" y="2100191"/>
            <a:ext cx="3897788" cy="1301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Enfermeira, olhando a garota durante o exame de tomografia - Foto de stock de Criança royalty-free"/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08117" y="3671285"/>
            <a:ext cx="3897788" cy="1316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814501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6EFD3D9-44F0-4267-BCC1-1613E79D82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A779A851-95D6-41AF-937A-B0E4B7F6F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106623" y="900814"/>
            <a:ext cx="569713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7">
            <a:extLst>
              <a:ext uri="{FF2B5EF4-FFF2-40B4-BE49-F238E27FC236}">
                <a16:creationId xmlns:a16="http://schemas.microsoft.com/office/drawing/2014/main" id="{953FB2E7-B6CB-429C-81EB-D9516D6D5C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108327" y="633165"/>
            <a:ext cx="361991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EC40DB1-B719-4A13-9A4D-0966B4B27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965" y="636723"/>
            <a:ext cx="3000047" cy="5257799"/>
          </a:xfrm>
          <a:custGeom>
            <a:avLst/>
            <a:gdLst>
              <a:gd name="connsiteX0" fmla="*/ 0 w 4634682"/>
              <a:gd name="connsiteY0" fmla="*/ 0 h 5257799"/>
              <a:gd name="connsiteX1" fmla="*/ 4634682 w 4634682"/>
              <a:gd name="connsiteY1" fmla="*/ 0 h 5257799"/>
              <a:gd name="connsiteX2" fmla="*/ 4634682 w 4634682"/>
              <a:gd name="connsiteY2" fmla="*/ 5257799 h 5257799"/>
              <a:gd name="connsiteX3" fmla="*/ 0 w 4634682"/>
              <a:gd name="connsiteY3" fmla="*/ 5257799 h 5257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4682" h="5257799">
                <a:moveTo>
                  <a:pt x="0" y="0"/>
                </a:moveTo>
                <a:lnTo>
                  <a:pt x="4634682" y="0"/>
                </a:lnTo>
                <a:lnTo>
                  <a:pt x="4634682" y="5257799"/>
                </a:lnTo>
                <a:lnTo>
                  <a:pt x="0" y="525779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Retângulo 3"/>
          <p:cNvSpPr/>
          <p:nvPr/>
        </p:nvSpPr>
        <p:spPr>
          <a:xfrm>
            <a:off x="701154" y="982272"/>
            <a:ext cx="2541314" cy="456097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5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 o que o design</a:t>
            </a:r>
            <a:r>
              <a:rPr lang="en-US" sz="35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5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tem a ver comigo?</a:t>
            </a:r>
          </a:p>
        </p:txBody>
      </p:sp>
      <p:sp>
        <p:nvSpPr>
          <p:cNvPr id="18" name="Rectangle 8">
            <a:extLst>
              <a:ext uri="{FF2B5EF4-FFF2-40B4-BE49-F238E27FC236}">
                <a16:creationId xmlns:a16="http://schemas.microsoft.com/office/drawing/2014/main" id="{82211336-CFF3-412D-868A-6679C1004C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676336" y="1352302"/>
            <a:ext cx="4991698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Retângulo 4"/>
          <p:cNvSpPr/>
          <p:nvPr/>
        </p:nvSpPr>
        <p:spPr>
          <a:xfrm>
            <a:off x="3916396" y="1719618"/>
            <a:ext cx="4461623" cy="4334629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100">
                <a:solidFill>
                  <a:srgbClr val="FEFFFF"/>
                </a:solidFill>
              </a:rPr>
              <a:t>O </a:t>
            </a:r>
            <a:r>
              <a:rPr lang="en-US" sz="2100" b="1">
                <a:solidFill>
                  <a:srgbClr val="FEFFFF"/>
                </a:solidFill>
              </a:rPr>
              <a:t>design</a:t>
            </a:r>
            <a:r>
              <a:rPr lang="en-US" sz="2100">
                <a:solidFill>
                  <a:srgbClr val="FEFFFF"/>
                </a:solidFill>
              </a:rPr>
              <a:t> na sua essência transforma problemas em experiências, porque se baseia em </a:t>
            </a:r>
            <a:r>
              <a:rPr lang="en-US" sz="2100" b="1">
                <a:solidFill>
                  <a:srgbClr val="FEFFFF"/>
                </a:solidFill>
              </a:rPr>
              <a:t>três pilares</a:t>
            </a:r>
            <a:r>
              <a:rPr lang="en-US" sz="2100">
                <a:solidFill>
                  <a:srgbClr val="FEFFFF"/>
                </a:solidFill>
              </a:rPr>
              <a:t>: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100">
                <a:solidFill>
                  <a:srgbClr val="FEFFFF"/>
                </a:solidFill>
              </a:rPr>
              <a:t>forma, função e usuário.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>
          <a:xfrm>
            <a:off x="8030718" y="6175188"/>
            <a:ext cx="514350" cy="320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19D0480-7677-464D-BE99-87829A7054DE}" type="slidenum">
              <a:rPr lang="en-US" sz="90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4</a:t>
            </a:fld>
            <a:endParaRPr lang="en-US" sz="9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83068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D0480-7677-464D-BE99-87829A7054DE}" type="slidenum">
              <a:rPr lang="pt-BR" smtClean="0"/>
              <a:pPr/>
              <a:t>5</a:t>
            </a:fld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526832" y="1983374"/>
            <a:ext cx="2611381" cy="2486406"/>
          </a:xfrm>
          <a:prstGeom prst="rect">
            <a:avLst/>
          </a:prstGeom>
          <a:noFill/>
        </p:spPr>
        <p:txBody>
          <a:bodyPr wrap="square" lIns="0" tIns="202480" rIns="0" bIns="202480" rtlCol="0" anchor="b">
            <a:spAutoFit/>
          </a:bodyPr>
          <a:lstStyle/>
          <a:p>
            <a:r>
              <a:rPr lang="pt-BR" sz="2700" b="1" i="1" dirty="0">
                <a:solidFill>
                  <a:schemeClr val="tx2"/>
                </a:solidFill>
                <a:latin typeface="+mj-lt"/>
              </a:rPr>
              <a:t>Design </a:t>
            </a:r>
            <a:r>
              <a:rPr lang="pt-BR" sz="2700" b="1" i="1" dirty="0" err="1">
                <a:solidFill>
                  <a:schemeClr val="tx2"/>
                </a:solidFill>
                <a:latin typeface="+mj-lt"/>
              </a:rPr>
              <a:t>thinking</a:t>
            </a:r>
            <a:r>
              <a:rPr lang="pt-BR" sz="2700" b="1" i="1" dirty="0">
                <a:solidFill>
                  <a:schemeClr val="tx2"/>
                </a:solidFill>
                <a:latin typeface="+mj-lt"/>
              </a:rPr>
              <a:t> </a:t>
            </a:r>
            <a:r>
              <a:rPr lang="pt-BR" sz="2700" b="1" dirty="0">
                <a:solidFill>
                  <a:schemeClr val="tx2"/>
                </a:solidFill>
                <a:latin typeface="+mj-lt"/>
              </a:rPr>
              <a:t>é um modelo de pensamento para resolver problemas</a:t>
            </a:r>
          </a:p>
        </p:txBody>
      </p:sp>
      <p:sp>
        <p:nvSpPr>
          <p:cNvPr id="8" name="Retângulo 7"/>
          <p:cNvSpPr/>
          <p:nvPr/>
        </p:nvSpPr>
        <p:spPr>
          <a:xfrm>
            <a:off x="3925469" y="2488755"/>
            <a:ext cx="4881914" cy="415498"/>
          </a:xfrm>
          <a:prstGeom prst="rect">
            <a:avLst/>
          </a:prstGeom>
        </p:spPr>
        <p:txBody>
          <a:bodyPr wrap="square" lIns="202480" tIns="0" rIns="202480" bIns="0" anchor="ctr">
            <a:spAutoFit/>
          </a:bodyPr>
          <a:lstStyle/>
          <a:p>
            <a:r>
              <a:rPr lang="pt-BR" sz="1350" dirty="0">
                <a:solidFill>
                  <a:srgbClr val="4D4D4D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Engloba o pensamento pluralista e o pensamento sistêmico, no intuito de construir futuros melhores.</a:t>
            </a:r>
          </a:p>
        </p:txBody>
      </p:sp>
      <p:cxnSp>
        <p:nvCxnSpPr>
          <p:cNvPr id="9" name="Conector reto 8"/>
          <p:cNvCxnSpPr/>
          <p:nvPr/>
        </p:nvCxnSpPr>
        <p:spPr>
          <a:xfrm>
            <a:off x="3925469" y="2488774"/>
            <a:ext cx="0" cy="415458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tângulo 9"/>
          <p:cNvSpPr/>
          <p:nvPr/>
        </p:nvSpPr>
        <p:spPr>
          <a:xfrm>
            <a:off x="3925469" y="3217346"/>
            <a:ext cx="4881914" cy="415498"/>
          </a:xfrm>
          <a:prstGeom prst="rect">
            <a:avLst/>
          </a:prstGeom>
        </p:spPr>
        <p:txBody>
          <a:bodyPr wrap="square" lIns="202480" tIns="0" rIns="202480" bIns="0" anchor="ctr">
            <a:spAutoFit/>
          </a:bodyPr>
          <a:lstStyle/>
          <a:p>
            <a:r>
              <a:rPr lang="pt-BR" sz="1350" dirty="0">
                <a:solidFill>
                  <a:srgbClr val="4D4D4D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É a confiança de que coisa novas e melhores são possíveis e que você pode fazê-las acontecer.</a:t>
            </a:r>
          </a:p>
        </p:txBody>
      </p:sp>
      <p:cxnSp>
        <p:nvCxnSpPr>
          <p:cNvPr id="11" name="Conector reto 10"/>
          <p:cNvCxnSpPr/>
          <p:nvPr/>
        </p:nvCxnSpPr>
        <p:spPr>
          <a:xfrm>
            <a:off x="3925469" y="3217365"/>
            <a:ext cx="0" cy="415458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tângulo 11"/>
          <p:cNvSpPr/>
          <p:nvPr/>
        </p:nvSpPr>
        <p:spPr>
          <a:xfrm>
            <a:off x="3925469" y="3852777"/>
            <a:ext cx="4881914" cy="623248"/>
          </a:xfrm>
          <a:prstGeom prst="rect">
            <a:avLst/>
          </a:prstGeom>
        </p:spPr>
        <p:txBody>
          <a:bodyPr wrap="square" lIns="202480" tIns="0" rIns="202480" bIns="0" anchor="ctr">
            <a:spAutoFit/>
          </a:bodyPr>
          <a:lstStyle/>
          <a:p>
            <a:r>
              <a:rPr lang="pt-BR" sz="1350" dirty="0">
                <a:solidFill>
                  <a:srgbClr val="4D4D4D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 </a:t>
            </a:r>
            <a:r>
              <a:rPr lang="pt-BR" sz="1350" i="1" dirty="0">
                <a:solidFill>
                  <a:srgbClr val="4D4D4D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design</a:t>
            </a:r>
            <a:r>
              <a:rPr lang="pt-BR" sz="1350" dirty="0">
                <a:solidFill>
                  <a:srgbClr val="4D4D4D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pt-BR" sz="1350" i="1" dirty="0" err="1">
                <a:solidFill>
                  <a:srgbClr val="4D4D4D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thinking</a:t>
            </a:r>
            <a:r>
              <a:rPr lang="pt-BR" sz="1350" dirty="0">
                <a:solidFill>
                  <a:srgbClr val="4D4D4D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faz com que você acredite em sua própria criatividade e no propósito de transformar desafios em oportunidades.</a:t>
            </a:r>
          </a:p>
        </p:txBody>
      </p:sp>
      <p:cxnSp>
        <p:nvCxnSpPr>
          <p:cNvPr id="13" name="Conector reto 12"/>
          <p:cNvCxnSpPr/>
          <p:nvPr/>
        </p:nvCxnSpPr>
        <p:spPr>
          <a:xfrm>
            <a:off x="3925469" y="3945957"/>
            <a:ext cx="0" cy="415458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45300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D0480-7677-464D-BE99-87829A7054DE}" type="slidenum">
              <a:rPr lang="pt-BR" smtClean="0"/>
              <a:pPr/>
              <a:t>6</a:t>
            </a:fld>
            <a:endParaRPr lang="pt-BR"/>
          </a:p>
        </p:txBody>
      </p:sp>
      <p:sp>
        <p:nvSpPr>
          <p:cNvPr id="4" name="CaixaDeTexto 3"/>
          <p:cNvSpPr txBox="1"/>
          <p:nvPr/>
        </p:nvSpPr>
        <p:spPr>
          <a:xfrm>
            <a:off x="516117" y="1330995"/>
            <a:ext cx="3692614" cy="415498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r>
              <a:rPr lang="pt-BR" sz="2700" b="1" dirty="0">
                <a:solidFill>
                  <a:schemeClr val="tx2"/>
                </a:solidFill>
                <a:latin typeface="+mj-lt"/>
              </a:rPr>
              <a:t>Pilares do </a:t>
            </a:r>
            <a:r>
              <a:rPr lang="pt-BR" sz="2700" b="1" i="1" dirty="0">
                <a:solidFill>
                  <a:schemeClr val="tx2"/>
                </a:solidFill>
                <a:latin typeface="+mj-lt"/>
              </a:rPr>
              <a:t>design </a:t>
            </a:r>
            <a:r>
              <a:rPr lang="pt-BR" sz="2700" b="1" i="1" dirty="0" err="1">
                <a:solidFill>
                  <a:schemeClr val="tx2"/>
                </a:solidFill>
                <a:latin typeface="+mj-lt"/>
              </a:rPr>
              <a:t>thinking</a:t>
            </a:r>
            <a:endParaRPr lang="pt-BR" sz="2700" b="1" i="1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516118" y="1746494"/>
            <a:ext cx="892617" cy="412207"/>
          </a:xfrm>
          <a:prstGeom prst="rect">
            <a:avLst/>
          </a:prstGeom>
          <a:noFill/>
        </p:spPr>
        <p:txBody>
          <a:bodyPr wrap="none" lIns="0" tIns="0" rIns="0" bIns="202480" rtlCol="0">
            <a:spAutoFit/>
          </a:bodyPr>
          <a:lstStyle/>
          <a:p>
            <a:r>
              <a:rPr lang="pt-BR" sz="1350" dirty="0">
                <a:solidFill>
                  <a:schemeClr val="accent2"/>
                </a:solidFill>
                <a:latin typeface="+mj-lt"/>
                <a:ea typeface="Roboto Condensed Light" panose="02000000000000000000" pitchFamily="2" charset="0"/>
                <a:cs typeface="Roboto Condensed Light" panose="02000000000000000000" pitchFamily="2" charset="0"/>
              </a:rPr>
              <a:t>CONCEPÇÃO</a:t>
            </a:r>
          </a:p>
        </p:txBody>
      </p:sp>
      <p:sp>
        <p:nvSpPr>
          <p:cNvPr id="6" name="Retângulo 5"/>
          <p:cNvSpPr/>
          <p:nvPr/>
        </p:nvSpPr>
        <p:spPr>
          <a:xfrm>
            <a:off x="516117" y="2722387"/>
            <a:ext cx="2439295" cy="962913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02480" tIns="202480" rIns="202480" bIns="202480" rtlCol="0" anchor="ctr">
            <a:spAutoFit/>
          </a:bodyPr>
          <a:lstStyle/>
          <a:p>
            <a:pPr algn="ctr"/>
            <a:r>
              <a:rPr lang="pt-BR" b="1" dirty="0">
                <a:solidFill>
                  <a:schemeClr val="accent2"/>
                </a:solidFill>
                <a:latin typeface="+mj-lt"/>
              </a:rPr>
              <a:t>Desejável</a:t>
            </a:r>
          </a:p>
          <a:p>
            <a:pPr algn="ctr"/>
            <a:endParaRPr lang="pt-BR" b="1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516117" y="3639766"/>
            <a:ext cx="2439295" cy="755163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02480" tIns="202480" rIns="202480" bIns="202480" rtlCol="0" anchor="ctr">
            <a:spAutoFit/>
          </a:bodyPr>
          <a:lstStyle/>
          <a:p>
            <a:r>
              <a:rPr lang="pt-BR" sz="1125" dirty="0"/>
              <a:t>O produto ou serviço tem que ser desejável para o usuário</a:t>
            </a:r>
            <a:endParaRPr lang="pt-BR" sz="1125" dirty="0">
              <a:solidFill>
                <a:schemeClr val="bg1"/>
              </a:solidFill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3352799" y="2733102"/>
            <a:ext cx="2439295" cy="962913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02480" tIns="202480" rIns="202480" bIns="202480" rtlCol="0" anchor="ctr">
            <a:spAutoFit/>
          </a:bodyPr>
          <a:lstStyle/>
          <a:p>
            <a:pPr algn="ctr"/>
            <a:r>
              <a:rPr lang="pt-BR" b="1" dirty="0">
                <a:solidFill>
                  <a:schemeClr val="accent1"/>
                </a:solidFill>
                <a:latin typeface="+mj-lt"/>
              </a:rPr>
              <a:t>Financeiramente viável</a:t>
            </a:r>
          </a:p>
        </p:txBody>
      </p:sp>
      <p:sp>
        <p:nvSpPr>
          <p:cNvPr id="9" name="Retângulo 8"/>
          <p:cNvSpPr/>
          <p:nvPr/>
        </p:nvSpPr>
        <p:spPr>
          <a:xfrm>
            <a:off x="3352799" y="3611058"/>
            <a:ext cx="2439295" cy="755163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02480" tIns="202480" rIns="202480" bIns="202480" rtlCol="0" anchor="ctr">
            <a:spAutoFit/>
          </a:bodyPr>
          <a:lstStyle/>
          <a:p>
            <a:r>
              <a:rPr lang="pt-BR" sz="1125" dirty="0"/>
              <a:t>Se for muito caro, não é atrativo para o usuário</a:t>
            </a:r>
            <a:endParaRPr lang="pt-BR" sz="1125" dirty="0">
              <a:solidFill>
                <a:schemeClr val="bg1"/>
              </a:solidFill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6189481" y="2711673"/>
            <a:ext cx="2439295" cy="962913"/>
          </a:xfrm>
          <a:prstGeom prst="rect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02480" tIns="202480" rIns="202480" bIns="202480" rtlCol="0" anchor="ctr">
            <a:spAutoFit/>
          </a:bodyPr>
          <a:lstStyle/>
          <a:p>
            <a:pPr algn="ctr"/>
            <a:r>
              <a:rPr lang="pt-BR" b="1" dirty="0">
                <a:solidFill>
                  <a:schemeClr val="tx2"/>
                </a:solidFill>
                <a:latin typeface="+mj-lt"/>
              </a:rPr>
              <a:t>Tecnicamente possível</a:t>
            </a:r>
          </a:p>
        </p:txBody>
      </p:sp>
      <p:sp>
        <p:nvSpPr>
          <p:cNvPr id="11" name="Retângulo 10"/>
          <p:cNvSpPr/>
          <p:nvPr/>
        </p:nvSpPr>
        <p:spPr>
          <a:xfrm>
            <a:off x="6189481" y="3611058"/>
            <a:ext cx="2439295" cy="755163"/>
          </a:xfrm>
          <a:prstGeom prst="rect">
            <a:avLst/>
          </a:prstGeom>
          <a:solidFill>
            <a:schemeClr val="tx2"/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02480" tIns="202480" rIns="202480" bIns="202480" rtlCol="0" anchor="ctr">
            <a:spAutoFit/>
          </a:bodyPr>
          <a:lstStyle/>
          <a:p>
            <a:r>
              <a:rPr lang="pt-BR" sz="1125" dirty="0">
                <a:solidFill>
                  <a:schemeClr val="bg1"/>
                </a:solidFill>
              </a:rPr>
              <a:t>Tem que ter utilidade para o usuário</a:t>
            </a:r>
          </a:p>
        </p:txBody>
      </p:sp>
    </p:spTree>
    <p:extLst>
      <p:ext uri="{BB962C8B-B14F-4D97-AF65-F5344CB8AC3E}">
        <p14:creationId xmlns:p14="http://schemas.microsoft.com/office/powerpoint/2010/main" val="36924836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D0480-7677-464D-BE99-87829A7054DE}" type="slidenum">
              <a:rPr lang="pt-BR" smtClean="0"/>
              <a:pPr/>
              <a:t>7</a:t>
            </a:fld>
            <a:endParaRPr lang="pt-BR"/>
          </a:p>
        </p:txBody>
      </p:sp>
      <p:cxnSp>
        <p:nvCxnSpPr>
          <p:cNvPr id="6" name="Conector reto 5"/>
          <p:cNvCxnSpPr/>
          <p:nvPr/>
        </p:nvCxnSpPr>
        <p:spPr>
          <a:xfrm>
            <a:off x="4571553" y="1647854"/>
            <a:ext cx="0" cy="3130257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/>
          <p:cNvSpPr txBox="1"/>
          <p:nvPr/>
        </p:nvSpPr>
        <p:spPr>
          <a:xfrm>
            <a:off x="516117" y="1492026"/>
            <a:ext cx="2776658" cy="311624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r>
              <a:rPr lang="pt-BR" sz="2025" dirty="0">
                <a:solidFill>
                  <a:schemeClr val="tx2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É centrado no ser humano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4774476" y="1492026"/>
            <a:ext cx="1491242" cy="311624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algn="ctr"/>
            <a:r>
              <a:rPr lang="pt-BR" sz="2025" dirty="0">
                <a:solidFill>
                  <a:schemeClr val="tx2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É colaborativo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DF090360-45EB-4C1F-8474-B56EF4D38566}"/>
              </a:ext>
            </a:extLst>
          </p:cNvPr>
          <p:cNvSpPr txBox="1">
            <a:spLocks/>
          </p:cNvSpPr>
          <p:nvPr/>
        </p:nvSpPr>
        <p:spPr>
          <a:xfrm>
            <a:off x="516118" y="3441245"/>
            <a:ext cx="3646052" cy="1336865"/>
          </a:xfrm>
          <a:prstGeom prst="rect">
            <a:avLst/>
          </a:prstGeom>
        </p:spPr>
        <p:txBody>
          <a:bodyPr lIns="0" tIns="202480" rIns="0" bIns="202480" anchor="t" anchorCtr="0">
            <a:noAutofit/>
          </a:bodyPr>
          <a:lstStyle>
            <a:lvl1pPr marL="571500" marR="0" indent="-571500" algn="l" defTabSz="1219170" rtl="0" eaLnBrk="1" fontAlgn="auto" latinLnBrk="0" hangingPunct="1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Clr>
                <a:srgbClr val="753E5F"/>
              </a:buClr>
              <a:buSzPct val="100000"/>
              <a:buFontTx/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  <a:tabLst/>
              <a:defRPr sz="3600" kern="1200">
                <a:solidFill>
                  <a:srgbClr val="484A5A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  <a:lvl2pPr marL="609585" indent="0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indent="0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indent="0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1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indent="0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1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indent="0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1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indent="0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1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indent="0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1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indent="0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1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50885">
              <a:spcBef>
                <a:spcPts val="731"/>
              </a:spcBef>
              <a:spcAft>
                <a:spcPts val="731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tabLst>
                <a:tab pos="300877" algn="l"/>
              </a:tabLst>
            </a:pPr>
            <a:r>
              <a:rPr lang="pt-BR" sz="1237" b="1" dirty="0">
                <a:solidFill>
                  <a:schemeClr val="accent2">
                    <a:lumMod val="75000"/>
                  </a:schemeClr>
                </a:solidFill>
              </a:rPr>
              <a:t>Empatia</a:t>
            </a:r>
            <a:r>
              <a:rPr lang="pt-BR" sz="1237" dirty="0">
                <a:solidFill>
                  <a:srgbClr val="3F3F3F"/>
                </a:solidFill>
              </a:rPr>
              <a:t> e </a:t>
            </a:r>
            <a:r>
              <a:rPr lang="pt-BR" sz="1237" b="1" dirty="0">
                <a:solidFill>
                  <a:schemeClr val="accent2">
                    <a:lumMod val="75000"/>
                  </a:schemeClr>
                </a:solidFill>
              </a:rPr>
              <a:t>compreensão</a:t>
            </a:r>
            <a:r>
              <a:rPr lang="en-US" sz="1237" dirty="0">
                <a:solidFill>
                  <a:srgbClr val="3F3F3F"/>
                </a:solidFill>
              </a:rPr>
              <a:t> </a:t>
            </a:r>
            <a:r>
              <a:rPr lang="pt-BR" sz="1237" dirty="0">
                <a:solidFill>
                  <a:srgbClr val="3F3F3F"/>
                </a:solidFill>
              </a:rPr>
              <a:t>para o profundo entendimento das necessidades e motivações das pessoas</a:t>
            </a:r>
            <a:endParaRPr lang="eu-ES" sz="1237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DF090360-45EB-4C1F-8474-B56EF4D38566}"/>
              </a:ext>
            </a:extLst>
          </p:cNvPr>
          <p:cNvSpPr txBox="1">
            <a:spLocks/>
          </p:cNvSpPr>
          <p:nvPr/>
        </p:nvSpPr>
        <p:spPr>
          <a:xfrm>
            <a:off x="4991944" y="3441245"/>
            <a:ext cx="3646052" cy="1336865"/>
          </a:xfrm>
          <a:prstGeom prst="rect">
            <a:avLst/>
          </a:prstGeom>
        </p:spPr>
        <p:txBody>
          <a:bodyPr lIns="0" tIns="202480" rIns="0" bIns="202480" anchor="t" anchorCtr="0">
            <a:noAutofit/>
          </a:bodyPr>
          <a:lstStyle>
            <a:lvl1pPr marL="571500" marR="0" indent="-571500" algn="l" defTabSz="1219170" rtl="0" eaLnBrk="1" fontAlgn="auto" latinLnBrk="0" hangingPunct="1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Clr>
                <a:srgbClr val="753E5F"/>
              </a:buClr>
              <a:buSzPct val="100000"/>
              <a:buFontTx/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  <a:tabLst/>
              <a:defRPr sz="3600" kern="1200">
                <a:solidFill>
                  <a:srgbClr val="484A5A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  <a:lvl2pPr marL="609585" indent="0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indent="0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indent="0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1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indent="0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1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indent="0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1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indent="0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1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indent="0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1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indent="0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1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50885">
              <a:spcBef>
                <a:spcPts val="731"/>
              </a:spcBef>
              <a:spcAft>
                <a:spcPts val="731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tabLst>
                <a:tab pos="300877" algn="l"/>
              </a:tabLst>
            </a:pPr>
            <a:r>
              <a:rPr lang="pt-BR" sz="1237" b="1" dirty="0">
                <a:solidFill>
                  <a:schemeClr val="accent2">
                    <a:lumMod val="75000"/>
                  </a:schemeClr>
                </a:solidFill>
              </a:rPr>
              <a:t>Muitas</a:t>
            </a:r>
            <a:r>
              <a:rPr lang="pt-BR" sz="1237" dirty="0">
                <a:solidFill>
                  <a:srgbClr val="3F3F3F"/>
                </a:solidFill>
              </a:rPr>
              <a:t> </a:t>
            </a:r>
            <a:r>
              <a:rPr lang="pt-BR" sz="1237" b="1" dirty="0">
                <a:solidFill>
                  <a:schemeClr val="accent2">
                    <a:lumMod val="75000"/>
                  </a:schemeClr>
                </a:solidFill>
              </a:rPr>
              <a:t>mentes</a:t>
            </a:r>
            <a:r>
              <a:rPr lang="pt-BR" sz="1237" dirty="0">
                <a:solidFill>
                  <a:srgbClr val="3F3F3F"/>
                </a:solidFill>
              </a:rPr>
              <a:t> </a:t>
            </a:r>
            <a:r>
              <a:rPr lang="pt-BR" sz="1237" b="1" dirty="0">
                <a:solidFill>
                  <a:schemeClr val="accent2">
                    <a:lumMod val="75000"/>
                  </a:schemeClr>
                </a:solidFill>
              </a:rPr>
              <a:t>brilhantes</a:t>
            </a:r>
            <a:r>
              <a:rPr lang="pt-BR" sz="1237" dirty="0">
                <a:solidFill>
                  <a:srgbClr val="3F3F3F"/>
                </a:solidFill>
              </a:rPr>
              <a:t> são sempre mais fortes que uma só ao resolver um desafio.</a:t>
            </a:r>
          </a:p>
          <a:p>
            <a:pPr defTabSz="150885">
              <a:spcBef>
                <a:spcPts val="731"/>
              </a:spcBef>
              <a:spcAft>
                <a:spcPts val="731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tabLst>
                <a:tab pos="300877" algn="l"/>
              </a:tabLst>
            </a:pPr>
            <a:r>
              <a:rPr lang="pt-BR" sz="1237" dirty="0">
                <a:solidFill>
                  <a:srgbClr val="3F3F3F"/>
                </a:solidFill>
              </a:rPr>
              <a:t>Ajuda a desenvolver </a:t>
            </a:r>
            <a:r>
              <a:rPr lang="pt-BR" sz="1237" b="1" dirty="0">
                <a:solidFill>
                  <a:schemeClr val="accent2">
                    <a:lumMod val="75000"/>
                  </a:schemeClr>
                </a:solidFill>
              </a:rPr>
              <a:t>soluções</a:t>
            </a:r>
            <a:r>
              <a:rPr lang="pt-BR" sz="1237" dirty="0">
                <a:solidFill>
                  <a:srgbClr val="3F3F3F"/>
                </a:solidFill>
              </a:rPr>
              <a:t> mais robustas para os nossos desafios.</a:t>
            </a:r>
          </a:p>
          <a:p>
            <a:pPr defTabSz="150885">
              <a:spcBef>
                <a:spcPts val="731"/>
              </a:spcBef>
              <a:spcAft>
                <a:spcPts val="731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tabLst>
                <a:tab pos="300877" algn="l"/>
              </a:tabLst>
            </a:pPr>
            <a:r>
              <a:rPr lang="pt-BR" sz="1237" dirty="0">
                <a:solidFill>
                  <a:srgbClr val="3F3F3F"/>
                </a:solidFill>
              </a:rPr>
              <a:t>Sucesso na economia de hoje depende da </a:t>
            </a:r>
            <a:r>
              <a:rPr lang="pt-BR" sz="1237" b="1" dirty="0">
                <a:solidFill>
                  <a:schemeClr val="accent2">
                    <a:lumMod val="75000"/>
                  </a:schemeClr>
                </a:solidFill>
              </a:rPr>
              <a:t>nossa capacidade de ser colaborativo</a:t>
            </a:r>
            <a:r>
              <a:rPr lang="pt-BR" sz="1237" dirty="0">
                <a:solidFill>
                  <a:srgbClr val="3F3F3F"/>
                </a:solidFill>
              </a:rPr>
              <a:t>.</a:t>
            </a:r>
          </a:p>
        </p:txBody>
      </p:sp>
      <p:pic>
        <p:nvPicPr>
          <p:cNvPr id="1026" name="Picture 2" descr="Agora isso é algo em que pensar - Foto de stock de Contemplação royalty-free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27388" y="1836664"/>
            <a:ext cx="3656793" cy="1717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essoas de negócios criativos jovens encontrar no escritório. - Foto de stock de Trabalho de Equipe royalty-free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04888" y="1951621"/>
            <a:ext cx="3491773" cy="148777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44433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D0480-7677-464D-BE99-87829A7054DE}" type="slidenum">
              <a:rPr lang="pt-BR" smtClean="0"/>
              <a:pPr/>
              <a:t>8</a:t>
            </a:fld>
            <a:endParaRPr lang="pt-BR"/>
          </a:p>
        </p:txBody>
      </p:sp>
      <p:cxnSp>
        <p:nvCxnSpPr>
          <p:cNvPr id="6" name="Conector reto 5"/>
          <p:cNvCxnSpPr/>
          <p:nvPr/>
        </p:nvCxnSpPr>
        <p:spPr>
          <a:xfrm>
            <a:off x="4571553" y="1690712"/>
            <a:ext cx="0" cy="3130257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/>
          <p:cNvSpPr txBox="1"/>
          <p:nvPr/>
        </p:nvSpPr>
        <p:spPr>
          <a:xfrm>
            <a:off x="516118" y="1534884"/>
            <a:ext cx="1577483" cy="311624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r>
              <a:rPr lang="pt-BR" sz="2025" dirty="0">
                <a:solidFill>
                  <a:schemeClr val="tx2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É experimental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4999729" y="1534884"/>
            <a:ext cx="1040734" cy="311624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algn="ctr"/>
            <a:r>
              <a:rPr lang="pt-BR" sz="2025" dirty="0">
                <a:solidFill>
                  <a:schemeClr val="tx2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É otimista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DF090360-45EB-4C1F-8474-B56EF4D38566}"/>
              </a:ext>
            </a:extLst>
          </p:cNvPr>
          <p:cNvSpPr txBox="1">
            <a:spLocks/>
          </p:cNvSpPr>
          <p:nvPr/>
        </p:nvSpPr>
        <p:spPr>
          <a:xfrm>
            <a:off x="516118" y="3484104"/>
            <a:ext cx="3646052" cy="1336865"/>
          </a:xfrm>
          <a:prstGeom prst="rect">
            <a:avLst/>
          </a:prstGeom>
        </p:spPr>
        <p:txBody>
          <a:bodyPr lIns="0" tIns="202480" rIns="0" bIns="202480" anchor="t" anchorCtr="0">
            <a:noAutofit/>
          </a:bodyPr>
          <a:lstStyle>
            <a:lvl1pPr marL="571500" marR="0" indent="-571500" algn="l" defTabSz="1219170" rtl="0" eaLnBrk="1" fontAlgn="auto" latinLnBrk="0" hangingPunct="1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Clr>
                <a:srgbClr val="753E5F"/>
              </a:buClr>
              <a:buSzPct val="100000"/>
              <a:buFontTx/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  <a:tabLst/>
              <a:defRPr sz="3600" kern="1200">
                <a:solidFill>
                  <a:srgbClr val="484A5A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  <a:lvl2pPr marL="609585" indent="0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indent="0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indent="0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1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indent="0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1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indent="0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1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indent="0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1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indent="0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1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indent="0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1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50885">
              <a:spcBef>
                <a:spcPts val="731"/>
              </a:spcBef>
              <a:spcAft>
                <a:spcPts val="731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tabLst>
                <a:tab pos="300877" algn="l"/>
              </a:tabLst>
            </a:pPr>
            <a:r>
              <a:rPr lang="pt-BR" sz="1237" dirty="0">
                <a:solidFill>
                  <a:srgbClr val="3F3F3F"/>
                </a:solidFill>
              </a:rPr>
              <a:t>Dá a </a:t>
            </a:r>
            <a:r>
              <a:rPr lang="pt-BR" sz="1237" b="1" dirty="0">
                <a:solidFill>
                  <a:schemeClr val="accent2">
                    <a:lumMod val="75000"/>
                  </a:schemeClr>
                </a:solidFill>
              </a:rPr>
              <a:t>liberdade de errar e aprender com seus erros</a:t>
            </a:r>
            <a:r>
              <a:rPr lang="pt-BR" sz="1237" dirty="0">
                <a:solidFill>
                  <a:srgbClr val="3F3F3F"/>
                </a:solidFill>
              </a:rPr>
              <a:t> porque você tem novas ideias, recebe feedback de outras pessoas, depois repensa sus ideias.</a:t>
            </a:r>
            <a:endParaRPr lang="eu-ES" sz="1237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DF090360-45EB-4C1F-8474-B56EF4D38566}"/>
              </a:ext>
            </a:extLst>
          </p:cNvPr>
          <p:cNvSpPr txBox="1">
            <a:spLocks/>
          </p:cNvSpPr>
          <p:nvPr/>
        </p:nvSpPr>
        <p:spPr>
          <a:xfrm>
            <a:off x="4991944" y="3484104"/>
            <a:ext cx="3646052" cy="1336865"/>
          </a:xfrm>
          <a:prstGeom prst="rect">
            <a:avLst/>
          </a:prstGeom>
        </p:spPr>
        <p:txBody>
          <a:bodyPr lIns="0" tIns="202480" rIns="0" bIns="202480" anchor="t" anchorCtr="0">
            <a:noAutofit/>
          </a:bodyPr>
          <a:lstStyle>
            <a:lvl1pPr marL="571500" marR="0" indent="-571500" algn="l" defTabSz="1219170" rtl="0" eaLnBrk="1" fontAlgn="auto" latinLnBrk="0" hangingPunct="1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Clr>
                <a:srgbClr val="753E5F"/>
              </a:buClr>
              <a:buSzPct val="100000"/>
              <a:buFontTx/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  <a:tabLst/>
              <a:defRPr sz="3600" kern="1200">
                <a:solidFill>
                  <a:srgbClr val="484A5A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  <a:lvl2pPr marL="609585" indent="0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indent="0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indent="0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1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indent="0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1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indent="0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1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indent="0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1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indent="0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1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indent="0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1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50885">
              <a:spcBef>
                <a:spcPts val="731"/>
              </a:spcBef>
              <a:spcAft>
                <a:spcPts val="731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tabLst>
                <a:tab pos="300877" algn="l"/>
              </a:tabLst>
            </a:pPr>
            <a:r>
              <a:rPr lang="pt-BR" sz="1237" dirty="0">
                <a:solidFill>
                  <a:srgbClr val="3F3F3F"/>
                </a:solidFill>
              </a:rPr>
              <a:t>Podemos </a:t>
            </a:r>
            <a:r>
              <a:rPr lang="pt-BR" sz="1237" b="1" dirty="0">
                <a:solidFill>
                  <a:schemeClr val="accent2">
                    <a:lumMod val="75000"/>
                  </a:schemeClr>
                </a:solidFill>
              </a:rPr>
              <a:t>criar a mudança</a:t>
            </a:r>
            <a:r>
              <a:rPr lang="pt-BR" sz="1237" dirty="0">
                <a:solidFill>
                  <a:srgbClr val="3F3F3F"/>
                </a:solidFill>
              </a:rPr>
              <a:t> que necessitamos e desejamos. Não importa quão grande é um problema, quão pouco tempo temos disponível ou quão restrito seja o orçamento.</a:t>
            </a:r>
            <a:endParaRPr lang="eu-ES" sz="1237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2050" name="Picture 2" descr="Feche acima do desenhador do diretor creativo use o telefone móvel na tabela com folha de dados no escritório ao planear o trabalho. espaço da bandeira para a exposição do projeto ou do texto - Foto de stock de Espaço para Texto royalty-free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6118" y="1992634"/>
            <a:ext cx="3657058" cy="1521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Executivos criativos novos que encontram-se no escritório. - Foto de stock de Adulto royalty-free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969932" y="1991824"/>
            <a:ext cx="3668063" cy="1492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21187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D0480-7677-464D-BE99-87829A7054DE}" type="slidenum">
              <a:rPr lang="pt-BR" smtClean="0"/>
              <a:pPr/>
              <a:t>9</a:t>
            </a:fld>
            <a:endParaRPr lang="pt-BR"/>
          </a:p>
        </p:txBody>
      </p:sp>
      <p:sp>
        <p:nvSpPr>
          <p:cNvPr id="13" name="CaixaDeTexto 12"/>
          <p:cNvSpPr txBox="1"/>
          <p:nvPr/>
        </p:nvSpPr>
        <p:spPr>
          <a:xfrm>
            <a:off x="507519" y="1137950"/>
            <a:ext cx="3545651" cy="415498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r>
              <a:rPr lang="pt-BR" sz="2700" b="1" dirty="0">
                <a:solidFill>
                  <a:schemeClr val="tx2"/>
                </a:solidFill>
                <a:latin typeface="+mj-lt"/>
              </a:rPr>
              <a:t>Mudando o pensamento</a:t>
            </a:r>
          </a:p>
        </p:txBody>
      </p:sp>
      <p:sp>
        <p:nvSpPr>
          <p:cNvPr id="15" name="Retângulo 14"/>
          <p:cNvSpPr/>
          <p:nvPr/>
        </p:nvSpPr>
        <p:spPr>
          <a:xfrm>
            <a:off x="507519" y="1883440"/>
            <a:ext cx="3671166" cy="190373"/>
          </a:xfrm>
          <a:prstGeom prst="rect">
            <a:avLst/>
          </a:prstGeom>
        </p:spPr>
        <p:txBody>
          <a:bodyPr wrap="square" lIns="202480" tIns="0" rIns="202480" bIns="0" anchor="ctr">
            <a:spAutoFit/>
          </a:bodyPr>
          <a:lstStyle/>
          <a:p>
            <a:r>
              <a:rPr lang="pt-BR" sz="1237" dirty="0">
                <a:solidFill>
                  <a:srgbClr val="4D4D4D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Você é um </a:t>
            </a:r>
            <a:r>
              <a:rPr lang="pt-BR" sz="1237" b="1" dirty="0">
                <a:solidFill>
                  <a:schemeClr val="accent2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designer</a:t>
            </a:r>
          </a:p>
        </p:txBody>
      </p:sp>
      <p:cxnSp>
        <p:nvCxnSpPr>
          <p:cNvPr id="16" name="Conector reto 15"/>
          <p:cNvCxnSpPr/>
          <p:nvPr/>
        </p:nvCxnSpPr>
        <p:spPr>
          <a:xfrm>
            <a:off x="507519" y="1770897"/>
            <a:ext cx="0" cy="415458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tângulo 17"/>
          <p:cNvSpPr/>
          <p:nvPr/>
        </p:nvSpPr>
        <p:spPr>
          <a:xfrm>
            <a:off x="507519" y="2457742"/>
            <a:ext cx="3671166" cy="190373"/>
          </a:xfrm>
          <a:prstGeom prst="rect">
            <a:avLst/>
          </a:prstGeom>
        </p:spPr>
        <p:txBody>
          <a:bodyPr wrap="square" lIns="202480" tIns="0" rIns="202480" bIns="0" anchor="ctr">
            <a:spAutoFit/>
          </a:bodyPr>
          <a:lstStyle/>
          <a:p>
            <a:r>
              <a:rPr lang="pt-BR" sz="1237" dirty="0">
                <a:solidFill>
                  <a:srgbClr val="4D4D4D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Assuma a </a:t>
            </a:r>
            <a:r>
              <a:rPr lang="pt-BR" sz="1237" b="1" dirty="0">
                <a:solidFill>
                  <a:schemeClr val="accent2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postura de aprendiz</a:t>
            </a:r>
          </a:p>
        </p:txBody>
      </p:sp>
      <p:cxnSp>
        <p:nvCxnSpPr>
          <p:cNvPr id="19" name="Conector reto 18"/>
          <p:cNvCxnSpPr/>
          <p:nvPr/>
        </p:nvCxnSpPr>
        <p:spPr>
          <a:xfrm>
            <a:off x="507519" y="2345199"/>
            <a:ext cx="0" cy="415458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tângulo 19"/>
          <p:cNvSpPr/>
          <p:nvPr/>
        </p:nvSpPr>
        <p:spPr>
          <a:xfrm>
            <a:off x="507519" y="3021329"/>
            <a:ext cx="3671166" cy="190373"/>
          </a:xfrm>
          <a:prstGeom prst="rect">
            <a:avLst/>
          </a:prstGeom>
        </p:spPr>
        <p:txBody>
          <a:bodyPr wrap="square" lIns="202480" tIns="0" rIns="202480" bIns="0" anchor="ctr">
            <a:spAutoFit/>
          </a:bodyPr>
          <a:lstStyle/>
          <a:p>
            <a:r>
              <a:rPr lang="pt-BR" sz="1237" dirty="0">
                <a:solidFill>
                  <a:srgbClr val="4D4D4D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Saia de sua </a:t>
            </a:r>
            <a:r>
              <a:rPr lang="pt-BR" sz="1237" b="1" dirty="0">
                <a:solidFill>
                  <a:schemeClr val="accent2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zona de conforto</a:t>
            </a:r>
          </a:p>
        </p:txBody>
      </p:sp>
      <p:cxnSp>
        <p:nvCxnSpPr>
          <p:cNvPr id="21" name="Conector reto 20"/>
          <p:cNvCxnSpPr/>
          <p:nvPr/>
        </p:nvCxnSpPr>
        <p:spPr>
          <a:xfrm>
            <a:off x="507519" y="2908786"/>
            <a:ext cx="0" cy="415458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tângulo 22"/>
          <p:cNvSpPr/>
          <p:nvPr/>
        </p:nvSpPr>
        <p:spPr>
          <a:xfrm>
            <a:off x="507519" y="3524648"/>
            <a:ext cx="3671166" cy="380745"/>
          </a:xfrm>
          <a:prstGeom prst="rect">
            <a:avLst/>
          </a:prstGeom>
        </p:spPr>
        <p:txBody>
          <a:bodyPr wrap="square" lIns="202480" tIns="0" rIns="202480" bIns="0" anchor="ctr">
            <a:spAutoFit/>
          </a:bodyPr>
          <a:lstStyle/>
          <a:p>
            <a:r>
              <a:rPr lang="pt-BR" sz="1237" b="1" dirty="0">
                <a:solidFill>
                  <a:schemeClr val="accent2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Problemas são somente oportunidades </a:t>
            </a:r>
            <a:r>
              <a:rPr lang="pt-BR" sz="1237" dirty="0">
                <a:solidFill>
                  <a:srgbClr val="4D4D4D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disfarçadas de solução para o design</a:t>
            </a:r>
          </a:p>
        </p:txBody>
      </p:sp>
      <p:cxnSp>
        <p:nvCxnSpPr>
          <p:cNvPr id="24" name="Conector reto 23"/>
          <p:cNvCxnSpPr/>
          <p:nvPr/>
        </p:nvCxnSpPr>
        <p:spPr>
          <a:xfrm>
            <a:off x="507519" y="3507291"/>
            <a:ext cx="0" cy="415458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tângulo 24"/>
          <p:cNvSpPr/>
          <p:nvPr/>
        </p:nvSpPr>
        <p:spPr>
          <a:xfrm>
            <a:off x="507519" y="4228422"/>
            <a:ext cx="3671166" cy="190373"/>
          </a:xfrm>
          <a:prstGeom prst="rect">
            <a:avLst/>
          </a:prstGeom>
        </p:spPr>
        <p:txBody>
          <a:bodyPr wrap="square" lIns="202480" tIns="0" rIns="202480" bIns="0" anchor="ctr">
            <a:spAutoFit/>
          </a:bodyPr>
          <a:lstStyle/>
          <a:p>
            <a:r>
              <a:rPr lang="pt-BR" sz="1237" dirty="0">
                <a:solidFill>
                  <a:srgbClr val="4D4D4D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As decisões devem ser </a:t>
            </a:r>
            <a:r>
              <a:rPr lang="pt-BR" sz="1237" b="1" dirty="0">
                <a:solidFill>
                  <a:schemeClr val="accent2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centradas no ser humano</a:t>
            </a:r>
          </a:p>
        </p:txBody>
      </p:sp>
      <p:cxnSp>
        <p:nvCxnSpPr>
          <p:cNvPr id="26" name="Conector reto 25"/>
          <p:cNvCxnSpPr/>
          <p:nvPr/>
        </p:nvCxnSpPr>
        <p:spPr>
          <a:xfrm>
            <a:off x="507519" y="4115879"/>
            <a:ext cx="0" cy="415458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tângulo 26"/>
          <p:cNvSpPr/>
          <p:nvPr/>
        </p:nvSpPr>
        <p:spPr>
          <a:xfrm>
            <a:off x="507519" y="4807009"/>
            <a:ext cx="3671166" cy="190373"/>
          </a:xfrm>
          <a:prstGeom prst="rect">
            <a:avLst/>
          </a:prstGeom>
        </p:spPr>
        <p:txBody>
          <a:bodyPr wrap="square" lIns="202480" tIns="0" rIns="202480" bIns="0" anchor="ctr">
            <a:spAutoFit/>
          </a:bodyPr>
          <a:lstStyle/>
          <a:p>
            <a:r>
              <a:rPr lang="pt-BR" sz="1237" dirty="0">
                <a:solidFill>
                  <a:srgbClr val="4D4D4D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Crie </a:t>
            </a:r>
            <a:r>
              <a:rPr lang="pt-BR" sz="1237" b="1" dirty="0">
                <a:solidFill>
                  <a:schemeClr val="accent2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coletivamente</a:t>
            </a:r>
            <a:r>
              <a:rPr lang="pt-BR" sz="1237" dirty="0">
                <a:solidFill>
                  <a:srgbClr val="4D4D4D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faça </a:t>
            </a:r>
            <a:r>
              <a:rPr lang="pt-BR" sz="1237" b="1" dirty="0">
                <a:solidFill>
                  <a:schemeClr val="accent2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interações</a:t>
            </a:r>
          </a:p>
        </p:txBody>
      </p:sp>
      <p:cxnSp>
        <p:nvCxnSpPr>
          <p:cNvPr id="28" name="Conector reto 27"/>
          <p:cNvCxnSpPr/>
          <p:nvPr/>
        </p:nvCxnSpPr>
        <p:spPr>
          <a:xfrm>
            <a:off x="507519" y="4694466"/>
            <a:ext cx="0" cy="415458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6" name="Picture 4" descr="Mulher a trabalhar em um escritório criativo e pensar em ideias - Foto de stock de Mulheres royalty-free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743729" y="1345720"/>
            <a:ext cx="2725416" cy="4086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765071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Default Theme">
  <a:themeElements>
    <a:clrScheme name="Opulento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Escritório Clássico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Personalizar design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Personalizar design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589</TotalTime>
  <Words>387</Words>
  <Application>Microsoft Macintosh PowerPoint</Application>
  <PresentationFormat>Apresentação na tela (4:3)</PresentationFormat>
  <Paragraphs>86</Paragraphs>
  <Slides>14</Slides>
  <Notes>8</Notes>
  <HiddenSlides>0</HiddenSlides>
  <MMClips>1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4</vt:i4>
      </vt:variant>
      <vt:variant>
        <vt:lpstr>Títulos de slides</vt:lpstr>
      </vt:variant>
      <vt:variant>
        <vt:i4>14</vt:i4>
      </vt:variant>
    </vt:vector>
  </HeadingPairs>
  <TitlesOfParts>
    <vt:vector size="24" baseType="lpstr">
      <vt:lpstr>Arial</vt:lpstr>
      <vt:lpstr>Calibri</vt:lpstr>
      <vt:lpstr>Gotham HTF Light</vt:lpstr>
      <vt:lpstr>Roboto</vt:lpstr>
      <vt:lpstr>Roboto Condensed</vt:lpstr>
      <vt:lpstr>Roboto Condensed Light</vt:lpstr>
      <vt:lpstr>Default Theme</vt:lpstr>
      <vt:lpstr>1_Personalizar design</vt:lpstr>
      <vt:lpstr>2_Personalizar design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Design Thinking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Gabriela Salomão</dc:creator>
  <cp:lastModifiedBy>Gabriela Salomão</cp:lastModifiedBy>
  <cp:revision>31</cp:revision>
  <dcterms:created xsi:type="dcterms:W3CDTF">2020-03-06T19:35:50Z</dcterms:created>
  <dcterms:modified xsi:type="dcterms:W3CDTF">2024-03-14T16:38:33Z</dcterms:modified>
</cp:coreProperties>
</file>