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6"/>
  </p:notesMasterIdLst>
  <p:sldIdLst>
    <p:sldId id="321" r:id="rId5"/>
    <p:sldId id="355" r:id="rId6"/>
    <p:sldId id="414" r:id="rId7"/>
    <p:sldId id="413" r:id="rId8"/>
    <p:sldId id="435" r:id="rId9"/>
    <p:sldId id="434" r:id="rId10"/>
    <p:sldId id="452" r:id="rId11"/>
    <p:sldId id="457" r:id="rId12"/>
    <p:sldId id="453" r:id="rId13"/>
    <p:sldId id="454" r:id="rId14"/>
    <p:sldId id="455" r:id="rId15"/>
    <p:sldId id="456" r:id="rId16"/>
    <p:sldId id="380" r:id="rId17"/>
    <p:sldId id="431" r:id="rId18"/>
    <p:sldId id="440" r:id="rId19"/>
    <p:sldId id="441" r:id="rId20"/>
    <p:sldId id="433" r:id="rId21"/>
    <p:sldId id="432" r:id="rId22"/>
    <p:sldId id="436" r:id="rId23"/>
    <p:sldId id="437" r:id="rId24"/>
    <p:sldId id="439" r:id="rId25"/>
    <p:sldId id="442" r:id="rId26"/>
    <p:sldId id="443" r:id="rId27"/>
    <p:sldId id="446" r:id="rId28"/>
    <p:sldId id="447" r:id="rId29"/>
    <p:sldId id="448" r:id="rId30"/>
    <p:sldId id="450" r:id="rId31"/>
    <p:sldId id="449" r:id="rId32"/>
    <p:sldId id="451" r:id="rId33"/>
    <p:sldId id="438" r:id="rId34"/>
    <p:sldId id="38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20000"/>
    <a:srgbClr val="F0265D"/>
    <a:srgbClr val="F34B77"/>
    <a:srgbClr val="EBAFB5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3750" autoAdjust="0"/>
  </p:normalViewPr>
  <p:slideViewPr>
    <p:cSldViewPr snapToGrid="0" snapToObjects="1">
      <p:cViewPr varScale="1">
        <p:scale>
          <a:sx n="103" d="100"/>
          <a:sy n="103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2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4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5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4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 com ícones coloridos&#10;&#10;Descrição gerada automaticamente">
            <a:extLst>
              <a:ext uri="{FF2B5EF4-FFF2-40B4-BE49-F238E27FC236}">
                <a16:creationId xmlns:a16="http://schemas.microsoft.com/office/drawing/2014/main" id="{768DF2C6-908A-4911-DCA5-51CEFB5AF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5" y="1600200"/>
            <a:ext cx="7640890" cy="4525963"/>
          </a:xfrm>
        </p:spPr>
      </p:pic>
    </p:spTree>
    <p:extLst>
      <p:ext uri="{BB962C8B-B14F-4D97-AF65-F5344CB8AC3E}">
        <p14:creationId xmlns:p14="http://schemas.microsoft.com/office/powerpoint/2010/main" val="143239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F8FFECC-744E-7CAB-40D9-53338CEC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3" y="1600200"/>
            <a:ext cx="7370854" cy="4525963"/>
          </a:xfrm>
        </p:spPr>
      </p:pic>
    </p:spTree>
    <p:extLst>
      <p:ext uri="{BB962C8B-B14F-4D97-AF65-F5344CB8AC3E}">
        <p14:creationId xmlns:p14="http://schemas.microsoft.com/office/powerpoint/2010/main" val="270603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5DFE6333-C99E-C251-35A3-C30EBE61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1" y="1600200"/>
            <a:ext cx="7756258" cy="4525963"/>
          </a:xfrm>
        </p:spPr>
      </p:pic>
    </p:spTree>
    <p:extLst>
      <p:ext uri="{BB962C8B-B14F-4D97-AF65-F5344CB8AC3E}">
        <p14:creationId xmlns:p14="http://schemas.microsoft.com/office/powerpoint/2010/main" val="366841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31506" y="393138"/>
            <a:ext cx="6699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são Negócios Digitais?</a:t>
            </a:r>
            <a:endParaRPr lang="pt-BR" sz="3600" b="1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1702" y="1939683"/>
            <a:ext cx="72316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negócios digitais são aqueles que fazem uso da tecnologia e da internet para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</a:t>
            </a:r>
            <a:r>
              <a:rPr lang="pt-BR" sz="2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comercializar</a:t>
            </a:r>
            <a:r>
              <a:rPr lang="pt-BR" sz="2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padrões mais modernos de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pt-BR" sz="2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lang="pt-BR" sz="2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pt-BR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90724" y="3410808"/>
            <a:ext cx="5135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outra era de mercado, revolucionada pela web, em que consumidores e fornecedores estão cada vez mais conectados.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53" y="3494429"/>
            <a:ext cx="2186869" cy="8397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790724" y="4917142"/>
            <a:ext cx="7822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03030"/>
                </a:solidFill>
                <a:latin typeface="Source Serif Pro"/>
              </a:rPr>
              <a:t>O </a:t>
            </a:r>
            <a:r>
              <a:rPr lang="pt-BR" dirty="0" err="1">
                <a:solidFill>
                  <a:srgbClr val="303030"/>
                </a:solidFill>
                <a:latin typeface="Source Serif Pro"/>
              </a:rPr>
              <a:t>Gartner</a:t>
            </a:r>
            <a:r>
              <a:rPr lang="pt-BR" dirty="0">
                <a:solidFill>
                  <a:srgbClr val="303030"/>
                </a:solidFill>
                <a:latin typeface="Source Serif Pro"/>
              </a:rPr>
              <a:t> diz, que se trata da criação de novas cadeias de valor e oportunidades de negócio que as empresas tradicionais não podem oferecer.</a:t>
            </a:r>
            <a:endParaRPr lang="pt-BR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95633" y="523396"/>
            <a:ext cx="52067" cy="61007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1666" y="523396"/>
            <a:ext cx="3621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Negócios Digitais</a:t>
            </a:r>
            <a:endParaRPr lang="pt-BR" sz="4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38149" y="2074887"/>
            <a:ext cx="7705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Negócios digitais não são apenas para empresas em fase inicial</a:t>
            </a:r>
            <a:r>
              <a:rPr lang="pt-BR" sz="2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Assim como também não exigem uma migração total de uma organização para o modelo digital.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86CBF-8D50-4761-B5E8-049549124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473" y="3931519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9783B4A-AE02-401B-A5D9-7D863A5A1C06}"/>
              </a:ext>
            </a:extLst>
          </p:cNvPr>
          <p:cNvSpPr/>
          <p:nvPr/>
        </p:nvSpPr>
        <p:spPr>
          <a:xfrm>
            <a:off x="523914" y="3879406"/>
            <a:ext cx="46845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Empresas já estruturadas e estabilizadas terão, em algum momento, que desenvolver recursos voltados para atender uma demanda na web.</a:t>
            </a:r>
          </a:p>
        </p:txBody>
      </p:sp>
    </p:spTree>
    <p:extLst>
      <p:ext uri="{BB962C8B-B14F-4D97-AF65-F5344CB8AC3E}">
        <p14:creationId xmlns:p14="http://schemas.microsoft.com/office/powerpoint/2010/main" val="2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95633" y="523396"/>
            <a:ext cx="52067" cy="61007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1666" y="523396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  <a:endParaRPr lang="pt-BR" sz="4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D12C6F-9863-47F1-BBC6-C94E5A7BD8BC}"/>
              </a:ext>
            </a:extLst>
          </p:cNvPr>
          <p:cNvSpPr/>
          <p:nvPr/>
        </p:nvSpPr>
        <p:spPr>
          <a:xfrm>
            <a:off x="781480" y="3709315"/>
            <a:ext cx="5081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Empreendedorismo digital </a:t>
            </a:r>
            <a:r>
              <a:rPr lang="pt-BR" dirty="0">
                <a:solidFill>
                  <a:srgbClr val="FF0000"/>
                </a:solidFill>
              </a:rPr>
              <a:t>é a iniciativa que busca implantar um negócio em que as ações sejam virtuais: além da operação comercial funcionar pela internet, o produto ou serviço também é entregue em formato digital</a:t>
            </a:r>
            <a:r>
              <a:rPr lang="pt-BR" dirty="0"/>
              <a:t>, como cursos on-line, e-books ou shows realizados através das </a:t>
            </a:r>
            <a:r>
              <a:rPr lang="pt-BR" dirty="0" err="1"/>
              <a:t>lives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DE7A07-FA11-483D-BAC7-11F37A2A6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4" y="3536605"/>
            <a:ext cx="2403202" cy="2403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12405B5-D202-4B09-A079-0781ABFC68DC}"/>
              </a:ext>
            </a:extLst>
          </p:cNvPr>
          <p:cNvSpPr/>
          <p:nvPr/>
        </p:nvSpPr>
        <p:spPr>
          <a:xfrm>
            <a:off x="5101876" y="6657945"/>
            <a:ext cx="326410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https://www.contabilizei.com.br/contabilidade-online/empreendedorismo-digital/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C360FA-A676-420D-A6AC-481D0D3C4F36}"/>
              </a:ext>
            </a:extLst>
          </p:cNvPr>
          <p:cNvSpPr/>
          <p:nvPr/>
        </p:nvSpPr>
        <p:spPr>
          <a:xfrm>
            <a:off x="781480" y="1674674"/>
            <a:ext cx="807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Empreendedorismo é um termo usado para descrever o ato de criar um negócio ou empresa. É um conceito que surgiu na década de 1970, mas ganhou maior popularidade nos anos 1990. Empreendedorismo é geralmente associado à inovação, criatividade e risco.</a:t>
            </a:r>
          </a:p>
        </p:txBody>
      </p:sp>
      <p:sp>
        <p:nvSpPr>
          <p:cNvPr id="9" name="Colchete Duplo 8">
            <a:extLst>
              <a:ext uri="{FF2B5EF4-FFF2-40B4-BE49-F238E27FC236}">
                <a16:creationId xmlns:a16="http://schemas.microsoft.com/office/drawing/2014/main" id="{5EC197D4-2D17-4CE6-837E-D2708C62C8AA}"/>
              </a:ext>
            </a:extLst>
          </p:cNvPr>
          <p:cNvSpPr/>
          <p:nvPr/>
        </p:nvSpPr>
        <p:spPr>
          <a:xfrm>
            <a:off x="595633" y="1552810"/>
            <a:ext cx="8325971" cy="146829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B60D7B-7D47-4758-BDA8-B559494DFD38}"/>
              </a:ext>
            </a:extLst>
          </p:cNvPr>
          <p:cNvSpPr/>
          <p:nvPr/>
        </p:nvSpPr>
        <p:spPr>
          <a:xfrm>
            <a:off x="3110608" y="6657945"/>
            <a:ext cx="24032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https://blog.xpeducacao.com.br/empreendedorismo-digital/</a:t>
            </a:r>
          </a:p>
        </p:txBody>
      </p:sp>
    </p:spTree>
    <p:extLst>
      <p:ext uri="{BB962C8B-B14F-4D97-AF65-F5344CB8AC3E}">
        <p14:creationId xmlns:p14="http://schemas.microsoft.com/office/powerpoint/2010/main" val="16268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95633" y="523396"/>
            <a:ext cx="52067" cy="61007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1666" y="523396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  <a:endParaRPr lang="pt-BR" sz="4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D12C6F-9863-47F1-BBC6-C94E5A7BD8BC}"/>
              </a:ext>
            </a:extLst>
          </p:cNvPr>
          <p:cNvSpPr/>
          <p:nvPr/>
        </p:nvSpPr>
        <p:spPr>
          <a:xfrm>
            <a:off x="621666" y="2117545"/>
            <a:ext cx="50812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empreendedorismo digital surgiu juntamente com a criação da internet, mas alcançou um crescimento exponencial nos últimos anos. Com o cenário de pandemia e a necessidade de digitalização dos negócios, então, esse movimento se intensificou.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D543614-90EE-4370-B5E8-30BCDE20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53" y="3157736"/>
            <a:ext cx="2931562" cy="2378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2A76576-6B47-49A0-9B21-E8F138B0C541}"/>
              </a:ext>
            </a:extLst>
          </p:cNvPr>
          <p:cNvSpPr/>
          <p:nvPr/>
        </p:nvSpPr>
        <p:spPr>
          <a:xfrm>
            <a:off x="6516699" y="6673334"/>
            <a:ext cx="181087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" dirty="0"/>
              <a:t>https://pagar.me/blog/empreendedorismo-digital/</a:t>
            </a:r>
          </a:p>
        </p:txBody>
      </p:sp>
    </p:spTree>
    <p:extLst>
      <p:ext uri="{BB962C8B-B14F-4D97-AF65-F5344CB8AC3E}">
        <p14:creationId xmlns:p14="http://schemas.microsoft.com/office/powerpoint/2010/main" val="36634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Oportunidades de atuação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FAAA81-2E9A-490F-8537-0D4E780E58AB}"/>
              </a:ext>
            </a:extLst>
          </p:cNvPr>
          <p:cNvSpPr/>
          <p:nvPr/>
        </p:nvSpPr>
        <p:spPr>
          <a:xfrm>
            <a:off x="513780" y="2076580"/>
            <a:ext cx="826662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E-commerce: </a:t>
            </a:r>
            <a:r>
              <a:rPr lang="pt-BR" sz="1600" dirty="0"/>
              <a:t>são lojas que vendem com o auxílio da internet;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rgbClr val="FF0000"/>
                </a:solidFill>
              </a:rPr>
              <a:t>Blogs ou sites especializados: </a:t>
            </a:r>
            <a:r>
              <a:rPr lang="pt-BR" sz="1600" dirty="0"/>
              <a:t>é possível trabalhar produzindo conteúdo para portais;</a:t>
            </a:r>
          </a:p>
          <a:p>
            <a:endParaRPr lang="pt-BR" sz="1600" dirty="0"/>
          </a:p>
          <a:p>
            <a:r>
              <a:rPr lang="pt-BR" sz="1600" b="1" dirty="0" err="1">
                <a:solidFill>
                  <a:srgbClr val="FF0000"/>
                </a:solidFill>
              </a:rPr>
              <a:t>Infoprodutos</a:t>
            </a:r>
            <a:r>
              <a:rPr lang="pt-BR" sz="1600" b="1" dirty="0">
                <a:solidFill>
                  <a:srgbClr val="FF0000"/>
                </a:solidFill>
              </a:rPr>
              <a:t>: </a:t>
            </a:r>
            <a:r>
              <a:rPr lang="pt-BR" sz="1600" dirty="0"/>
              <a:t>e-books, apostilas e videoaulas são alguns exemplos de produtos de informação digital;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rgbClr val="FF0000"/>
                </a:solidFill>
              </a:rPr>
              <a:t>Aplicativos: </a:t>
            </a:r>
            <a:r>
              <a:rPr lang="pt-BR" sz="1600" dirty="0"/>
              <a:t>os aplicativos são softwares feitos para aparelhos móveis; o mercado de apps é enorme;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rgbClr val="FF0000"/>
                </a:solidFill>
              </a:rPr>
              <a:t>Jogos: </a:t>
            </a:r>
            <a:r>
              <a:rPr lang="pt-BR" sz="1600" dirty="0"/>
              <a:t>é possível criar jogos para computadores, celulares e videogames;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rgbClr val="FF0000"/>
                </a:solidFill>
              </a:rPr>
              <a:t>Cursos: </a:t>
            </a:r>
            <a:r>
              <a:rPr lang="pt-BR" sz="1600" dirty="0"/>
              <a:t>ainda que alguns cursos possam se encaixar em </a:t>
            </a:r>
            <a:r>
              <a:rPr lang="pt-BR" sz="1600" dirty="0" err="1"/>
              <a:t>infoprodutos</a:t>
            </a:r>
            <a:r>
              <a:rPr lang="pt-BR" sz="1600" dirty="0"/>
              <a:t>, você pode montar uma programação de aulas online e em tempo real;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rgbClr val="FF0000"/>
                </a:solidFill>
              </a:rPr>
              <a:t>Consultoria: </a:t>
            </a:r>
            <a:r>
              <a:rPr lang="pt-BR" sz="1600" dirty="0"/>
              <a:t>se você é especialista em alguma área, pode promover orientações a empresas e pessoas a distância.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F7D571-5186-4E93-ADB7-219C04D66D00}"/>
              </a:ext>
            </a:extLst>
          </p:cNvPr>
          <p:cNvSpPr/>
          <p:nvPr/>
        </p:nvSpPr>
        <p:spPr>
          <a:xfrm>
            <a:off x="4383099" y="6696180"/>
            <a:ext cx="394447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https://www.blogdoead.com.br/tag/mercado-de-trabalho/empreendedorismo-digital</a:t>
            </a:r>
          </a:p>
        </p:txBody>
      </p:sp>
    </p:spTree>
    <p:extLst>
      <p:ext uri="{BB962C8B-B14F-4D97-AF65-F5344CB8AC3E}">
        <p14:creationId xmlns:p14="http://schemas.microsoft.com/office/powerpoint/2010/main" val="8232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95633" y="523396"/>
            <a:ext cx="52067" cy="7910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1666" y="465775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Empreendedor Digital</a:t>
            </a:r>
            <a:endParaRPr lang="pt-BR" sz="4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73733" y="961029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e Habilidades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342900" y="1617778"/>
            <a:ext cx="8315325" cy="4677471"/>
            <a:chOff x="342900" y="1532053"/>
            <a:chExt cx="8315325" cy="4677471"/>
          </a:xfrm>
        </p:grpSpPr>
        <p:grpSp>
          <p:nvGrpSpPr>
            <p:cNvPr id="4" name="Agrupar 3"/>
            <p:cNvGrpSpPr/>
            <p:nvPr/>
          </p:nvGrpSpPr>
          <p:grpSpPr>
            <a:xfrm>
              <a:off x="342900" y="1532053"/>
              <a:ext cx="8267700" cy="802952"/>
              <a:chOff x="428625" y="1980842"/>
              <a:chExt cx="8267700" cy="542535"/>
            </a:xfrm>
          </p:grpSpPr>
          <p:sp>
            <p:nvSpPr>
              <p:cNvPr id="3" name="Retângulo Arredondado 2"/>
              <p:cNvSpPr/>
              <p:nvPr/>
            </p:nvSpPr>
            <p:spPr>
              <a:xfrm>
                <a:off x="428625" y="1980845"/>
                <a:ext cx="1781175" cy="54253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/>
                  <a:t>Iniciativa</a:t>
                </a:r>
              </a:p>
            </p:txBody>
          </p:sp>
          <p:sp>
            <p:nvSpPr>
              <p:cNvPr id="14" name="Retângulo Arredondado 13"/>
              <p:cNvSpPr/>
              <p:nvPr/>
            </p:nvSpPr>
            <p:spPr>
              <a:xfrm>
                <a:off x="2369069" y="1980842"/>
                <a:ext cx="6327256" cy="54253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Uma das capacidades mais desejadas em um profissional é que ele tenha predisposição para agir. Em ambientes empreendedores, como os das startups, essa aptidão é amplamente incentivada.</a:t>
                </a:r>
                <a:endParaRPr lang="pt-B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342900" y="2547439"/>
              <a:ext cx="8267700" cy="764077"/>
              <a:chOff x="342900" y="1276432"/>
              <a:chExt cx="8267700" cy="71437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" name="Retângulo Arredondado 18"/>
              <p:cNvSpPr/>
              <p:nvPr/>
            </p:nvSpPr>
            <p:spPr>
              <a:xfrm>
                <a:off x="342900" y="1276432"/>
                <a:ext cx="1781175" cy="714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/>
                  <a:t>Dinamismo</a:t>
                </a:r>
              </a:p>
            </p:txBody>
          </p:sp>
          <p:sp>
            <p:nvSpPr>
              <p:cNvPr id="20" name="Retângulo Arredondado 19"/>
              <p:cNvSpPr/>
              <p:nvPr/>
            </p:nvSpPr>
            <p:spPr>
              <a:xfrm>
                <a:off x="2283344" y="1276432"/>
                <a:ext cx="6327256" cy="71437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Principalmente no mercado digital, as mudanças ocorrem de forma muito rápida. Para acompanhar esse cenário, não há como o profissional deixar de ter um perfil dinâmico e adaptável a tantas novidades. Tem a ver com velocidade para pensar em soluções e tomar decisões.</a:t>
                </a:r>
                <a:endParaRPr lang="pt-B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386974" y="3511771"/>
              <a:ext cx="8271251" cy="733932"/>
              <a:chOff x="342900" y="1335743"/>
              <a:chExt cx="8353425" cy="495900"/>
            </a:xfrm>
            <a:solidFill>
              <a:schemeClr val="accent2"/>
            </a:solidFill>
          </p:grpSpPr>
          <p:sp>
            <p:nvSpPr>
              <p:cNvPr id="22" name="Retângulo Arredondado 21"/>
              <p:cNvSpPr/>
              <p:nvPr/>
            </p:nvSpPr>
            <p:spPr>
              <a:xfrm>
                <a:off x="342900" y="1335743"/>
                <a:ext cx="1781175" cy="48268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Organização</a:t>
                </a:r>
              </a:p>
            </p:txBody>
          </p:sp>
          <p:sp>
            <p:nvSpPr>
              <p:cNvPr id="23" name="Retângulo Arredondado 22"/>
              <p:cNvSpPr/>
              <p:nvPr/>
            </p:nvSpPr>
            <p:spPr>
              <a:xfrm>
                <a:off x="2369069" y="1339658"/>
                <a:ext cx="6327256" cy="49198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 organização permite que a energia de trabalho seja distribuída de maneira correta, proporcionalmente à importância que cada tarefa merece.</a:t>
                </a:r>
                <a:endParaRPr lang="pt-BR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Agrupar 23"/>
            <p:cNvGrpSpPr/>
            <p:nvPr/>
          </p:nvGrpSpPr>
          <p:grpSpPr>
            <a:xfrm>
              <a:off x="384204" y="4426401"/>
              <a:ext cx="8267700" cy="802952"/>
              <a:chOff x="428625" y="1980842"/>
              <a:chExt cx="8267700" cy="5425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5" name="Retângulo Arredondado 24"/>
              <p:cNvSpPr/>
              <p:nvPr/>
            </p:nvSpPr>
            <p:spPr>
              <a:xfrm>
                <a:off x="428625" y="1980845"/>
                <a:ext cx="1781175" cy="5425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Perseverante</a:t>
                </a:r>
              </a:p>
            </p:txBody>
          </p:sp>
          <p:sp>
            <p:nvSpPr>
              <p:cNvPr id="26" name="Retângulo Arredondado 25"/>
              <p:cNvSpPr/>
              <p:nvPr/>
            </p:nvSpPr>
            <p:spPr>
              <a:xfrm>
                <a:off x="2369069" y="1980842"/>
                <a:ext cx="6327256" cy="5425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Ser perseverante é um traço presente em todos aqueles que conseguem prosperar em seus projetos. Perseverar também significa ser paciente para encontrar oportunidades e agir estrategicamente.</a:t>
                </a:r>
                <a:endParaRPr lang="pt-BR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Agrupar 26"/>
            <p:cNvGrpSpPr/>
            <p:nvPr/>
          </p:nvGrpSpPr>
          <p:grpSpPr>
            <a:xfrm>
              <a:off x="390525" y="5406572"/>
              <a:ext cx="8267700" cy="802952"/>
              <a:chOff x="428625" y="1980842"/>
              <a:chExt cx="8267700" cy="54253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8" name="Retângulo Arredondado 27"/>
              <p:cNvSpPr/>
              <p:nvPr/>
            </p:nvSpPr>
            <p:spPr>
              <a:xfrm>
                <a:off x="428625" y="1980845"/>
                <a:ext cx="1781175" cy="5425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Liderança</a:t>
                </a:r>
              </a:p>
            </p:txBody>
          </p:sp>
          <p:sp>
            <p:nvSpPr>
              <p:cNvPr id="29" name="Retângulo Arredondado 28"/>
              <p:cNvSpPr/>
              <p:nvPr/>
            </p:nvSpPr>
            <p:spPr>
              <a:xfrm>
                <a:off x="2369069" y="1980842"/>
                <a:ext cx="6327256" cy="5425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 liderança deve ser um atributo que torna alguém capaz de comunicar com clareza e conduzir equipes a um objetivo em comum. Ao empreendedor cabe pôr em prática a liderança que estimula ideias e novas soluções e, ao mesmo tempo, desenvolve meios de colocá-las em prática.</a:t>
                </a:r>
                <a:endParaRPr lang="pt-BR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5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Pontos estratégicos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F7D571-5186-4E93-ADB7-219C04D66D00}"/>
              </a:ext>
            </a:extLst>
          </p:cNvPr>
          <p:cNvSpPr/>
          <p:nvPr/>
        </p:nvSpPr>
        <p:spPr>
          <a:xfrm>
            <a:off x="4383099" y="6696180"/>
            <a:ext cx="394447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https://www.blogdoead.com.br/tag/mercado-de-trabalho/empreendedorismo-digital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45E8C25-B8E8-430A-ADBB-E0A1F051C259}"/>
              </a:ext>
            </a:extLst>
          </p:cNvPr>
          <p:cNvSpPr/>
          <p:nvPr/>
        </p:nvSpPr>
        <p:spPr>
          <a:xfrm>
            <a:off x="605420" y="1935879"/>
            <a:ext cx="72137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Conheça as ferramentas digitais;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Pesquise bastante para encontrar o seu nicho de mercado;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Planeje o seu negócio;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Administre as suas finanças;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Mantenha o foco;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Invista em marketing digital;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Busque conhecimento e estude muito.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1CBDC5-7A73-4CBF-BCDC-EA40B3ECF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10" y="3502419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71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536634" y="2235722"/>
            <a:ext cx="45719" cy="266648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270720"/>
            <a:ext cx="727057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Empreendedor  Digital</a:t>
            </a:r>
          </a:p>
          <a:p>
            <a:endParaRPr lang="pt-BR" sz="4000" b="1" dirty="0">
              <a:solidFill>
                <a:schemeClr val="bg1"/>
              </a:solidFill>
            </a:endParaRPr>
          </a:p>
          <a:p>
            <a:endParaRPr lang="pt-BR" sz="100" b="1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Profa. </a:t>
            </a:r>
            <a:r>
              <a:rPr lang="pt-BR" sz="2800" b="1">
                <a:solidFill>
                  <a:schemeClr val="bg1"/>
                </a:solidFill>
              </a:rPr>
              <a:t>Gabriela Salomão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CD2297-8626-4FEC-8744-BE3098D5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36" y="4231443"/>
            <a:ext cx="2800350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F7D571-5186-4E93-ADB7-219C04D66D00}"/>
              </a:ext>
            </a:extLst>
          </p:cNvPr>
          <p:cNvSpPr/>
          <p:nvPr/>
        </p:nvSpPr>
        <p:spPr>
          <a:xfrm>
            <a:off x="4383099" y="6696180"/>
            <a:ext cx="394447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https://www.blogdoead.com.br/tag/mercado-de-trabalho/empreendedorismo-digital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C71C10-4A56-4F51-AD74-5DECC729959A}"/>
              </a:ext>
            </a:extLst>
          </p:cNvPr>
          <p:cNvSpPr/>
          <p:nvPr/>
        </p:nvSpPr>
        <p:spPr>
          <a:xfrm>
            <a:off x="628280" y="2100207"/>
            <a:ext cx="66249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Inovar e criar diferenciais competitivos;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Selecionar as tecnologias adequadas;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Descobrir como cobrar pelos produtos ou serviços;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Administrar o dinheiro;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Organizar a jornada de trabalho;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Encontrar tempo para estudar.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ADB54B-0A70-4E13-A2A3-CD92B66E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359" y="3998259"/>
            <a:ext cx="2733675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68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Monetização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D59EB0-BB74-4481-8292-6DEEB4474486}"/>
              </a:ext>
            </a:extLst>
          </p:cNvPr>
          <p:cNvSpPr/>
          <p:nvPr/>
        </p:nvSpPr>
        <p:spPr>
          <a:xfrm>
            <a:off x="582560" y="2333563"/>
            <a:ext cx="73503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err="1">
                <a:solidFill>
                  <a:srgbClr val="FF0000"/>
                </a:solidFill>
              </a:rPr>
              <a:t>Freemium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dirty="0"/>
              <a:t>é um modelo de negócio em que um serviço ou produto é oferecido gratuitamente, mas para obter recursos adicionais, o usuário deve pagar um valor;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Publicidade: </a:t>
            </a:r>
            <a:r>
              <a:rPr lang="pt-BR" dirty="0"/>
              <a:t>muito comum em blogs e jogos em que há espaço para anunciantes;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Comissão: </a:t>
            </a:r>
            <a:r>
              <a:rPr lang="pt-BR" dirty="0"/>
              <a:t>os </a:t>
            </a:r>
            <a:r>
              <a:rPr lang="pt-BR" dirty="0" err="1"/>
              <a:t>marketplaces</a:t>
            </a:r>
            <a:r>
              <a:rPr lang="pt-BR" dirty="0"/>
              <a:t>, por exemplo, ganham dinheiro cobrando comissão das vendas feitas pelas empresas na plataforma.</a:t>
            </a:r>
          </a:p>
        </p:txBody>
      </p:sp>
    </p:spTree>
    <p:extLst>
      <p:ext uri="{BB962C8B-B14F-4D97-AF65-F5344CB8AC3E}">
        <p14:creationId xmlns:p14="http://schemas.microsoft.com/office/powerpoint/2010/main" val="40016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56039-8698-4D09-B55B-17C113F5107E}"/>
              </a:ext>
            </a:extLst>
          </p:cNvPr>
          <p:cNvSpPr/>
          <p:nvPr/>
        </p:nvSpPr>
        <p:spPr>
          <a:xfrm>
            <a:off x="520062" y="2308722"/>
            <a:ext cx="78075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Valide a ideia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Antes de mergulhar de cabeça em um negócio digital, é essencial validar a ideia do seu produto ou serviço. </a:t>
            </a:r>
          </a:p>
          <a:p>
            <a:endParaRPr lang="pt-BR" dirty="0"/>
          </a:p>
          <a:p>
            <a:r>
              <a:rPr lang="pt-BR" dirty="0"/>
              <a:t>Pesquise o mercado para entender se existe demanda pelo que você deseja oferecer. Junto a isso, realize pesquisas, entrevistas com potenciais clientes e estude a concorrência. </a:t>
            </a:r>
          </a:p>
          <a:p>
            <a:endParaRPr lang="pt-BR" dirty="0"/>
          </a:p>
          <a:p>
            <a:r>
              <a:rPr lang="pt-BR" dirty="0"/>
              <a:t>Lembre-se que a validação da ideia é crucial para garantir que seu produto ou serviço tenha um mercado disposto a pagar por ele.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F98CBF-5A42-4527-94B4-B7C72918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36" y="1203911"/>
            <a:ext cx="2705100" cy="1685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E25AEA-864F-472D-98EC-4CC9FBC2F4A9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36432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257D390-1C02-46B2-A3F9-B89DDEFB4677}"/>
              </a:ext>
            </a:extLst>
          </p:cNvPr>
          <p:cNvSpPr/>
          <p:nvPr/>
        </p:nvSpPr>
        <p:spPr>
          <a:xfrm>
            <a:off x="693112" y="2305742"/>
            <a:ext cx="713590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Escolha o nicho de mercado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dirty="0"/>
              <a:t>O mercado digital é vasto e competitivo, por isso, escolher um nicho específico pode ajudar a direcionar seus esforços e a se destacar no mercado. </a:t>
            </a:r>
          </a:p>
          <a:p>
            <a:endParaRPr lang="pt-BR" sz="2000" dirty="0"/>
          </a:p>
          <a:p>
            <a:r>
              <a:rPr lang="pt-BR" sz="2000" dirty="0"/>
              <a:t>Então, identifique uma área onde haja uma demanda não atendida ou uma oportunidade de oferecer algo único e valioso para o público-alvo.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E2A4CB-1956-4A1A-9EE8-D25A2DC2B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18" y="1220914"/>
            <a:ext cx="2619375" cy="17430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3122525-538D-4A6D-8ABF-4B72918E4CC4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27772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8AEC54-B179-48E8-8E0D-D8DECF5340B1}"/>
              </a:ext>
            </a:extLst>
          </p:cNvPr>
          <p:cNvSpPr/>
          <p:nvPr/>
        </p:nvSpPr>
        <p:spPr>
          <a:xfrm>
            <a:off x="474985" y="2286106"/>
            <a:ext cx="750345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Crie um plano de negócio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O plano de negócio é uma etapa fundamental para o sucesso de qualquer empreendimento.</a:t>
            </a:r>
          </a:p>
          <a:p>
            <a:endParaRPr lang="pt-BR" dirty="0"/>
          </a:p>
          <a:p>
            <a:r>
              <a:rPr lang="pt-BR" dirty="0"/>
              <a:t>Nele, você definirá sua proposta de valor, seus objetivos, estratégias de marketing, análise de concorrência, recursos necessários, previsão de receitas e despesas, entre outros elementos importantes. </a:t>
            </a:r>
          </a:p>
          <a:p>
            <a:endParaRPr lang="pt-BR" dirty="0"/>
          </a:p>
          <a:p>
            <a:r>
              <a:rPr lang="pt-BR" dirty="0"/>
              <a:t>Portanto, crie um plano de negócio bem estruturado que irá te guiar ao longo do processo de criação do seu negócio digital.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56A875-78F7-4191-BBFD-30390A17A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66" y="1494722"/>
            <a:ext cx="2016106" cy="11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67B6D17-F749-4E55-A821-BACEF755468A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27964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C16A45-575C-461D-B288-357107D056FA}"/>
              </a:ext>
            </a:extLst>
          </p:cNvPr>
          <p:cNvSpPr/>
          <p:nvPr/>
        </p:nvSpPr>
        <p:spPr>
          <a:xfrm>
            <a:off x="628279" y="2146210"/>
            <a:ext cx="694600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Work Sans"/>
              </a:rPr>
              <a:t>Estude o público-alvo</a:t>
            </a:r>
          </a:p>
          <a:p>
            <a:endParaRPr lang="pt-BR" sz="2000" b="1" dirty="0">
              <a:solidFill>
                <a:srgbClr val="FF0000"/>
              </a:solidFill>
              <a:latin typeface="Work Sans"/>
            </a:endParaRPr>
          </a:p>
          <a:p>
            <a:pPr algn="just"/>
            <a:r>
              <a:rPr lang="pt-BR" dirty="0"/>
              <a:t>Conhecer o público-alvo é essencial para criar uma estratégia de marketing eficaz e oferecer produtos ou serviços que atendam às necessidades e desejos dos clientes.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Nesse sentido, realize pesquisas para entender o comportamento, preferências e desafios do seu público. 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Quanto mais você souber sobre seu público-alvo, melhor poderá adaptar suas ofertas e comunicações para atender suas expectativas.</a:t>
            </a:r>
            <a:endParaRPr lang="pt-BR" b="0" i="0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186F5D-E00C-402F-A656-F929236BE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718" y="1272892"/>
            <a:ext cx="3086100" cy="14763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ACD742-731B-449B-8B03-D8F20AB773B8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1707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2672FE-852C-41C2-9519-61A9AAB9C28D}"/>
              </a:ext>
            </a:extLst>
          </p:cNvPr>
          <p:cNvSpPr/>
          <p:nvPr/>
        </p:nvSpPr>
        <p:spPr>
          <a:xfrm>
            <a:off x="624115" y="2481932"/>
            <a:ext cx="74151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Escolha a plataforma de venda</a:t>
            </a:r>
          </a:p>
          <a:p>
            <a:endParaRPr lang="pt-BR" sz="2400" b="1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Decida qual será a plataforma de venda do seu negócio digital. Você pode optar por uma loja virtual, um site de assinaturas, uma plataforma de cursos online, entre outras opções. </a:t>
            </a:r>
          </a:p>
          <a:p>
            <a:endParaRPr lang="pt-BR" dirty="0"/>
          </a:p>
          <a:p>
            <a:pPr algn="just"/>
            <a:r>
              <a:rPr lang="pt-BR" dirty="0"/>
              <a:t>Sobretudo, escolha uma plataforma que seja fácil de usar, segura e que ofereça as funcionalidades necessárias para o seu modelo de negócio.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A5375D-0F3C-4461-98B6-02B66E712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69" y="1490466"/>
            <a:ext cx="1858216" cy="151493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5B60BDA-0579-4E10-BED7-28E424722CAE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40864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5A56035-374A-491F-9010-94103AA391C1}"/>
              </a:ext>
            </a:extLst>
          </p:cNvPr>
          <p:cNvSpPr/>
          <p:nvPr/>
        </p:nvSpPr>
        <p:spPr>
          <a:xfrm>
            <a:off x="638409" y="2505067"/>
            <a:ext cx="77275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Desenvolva uma presença online</a:t>
            </a:r>
          </a:p>
          <a:p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dirty="0"/>
              <a:t>Uma forte presença online é fundamental para o sucesso do seu negócio digital. </a:t>
            </a:r>
          </a:p>
          <a:p>
            <a:endParaRPr lang="pt-BR" dirty="0"/>
          </a:p>
          <a:p>
            <a:r>
              <a:rPr lang="pt-BR" dirty="0"/>
              <a:t>Nesse sentido, é importante que você crie um site ou loja virtual atraente e profissional, invista em marketing de conteúdo e utilize estratégias de </a:t>
            </a:r>
            <a:r>
              <a:rPr lang="pt-BR" dirty="0">
                <a:solidFill>
                  <a:srgbClr val="FF0000"/>
                </a:solidFill>
              </a:rPr>
              <a:t>SEO</a:t>
            </a:r>
            <a:r>
              <a:rPr lang="pt-BR" dirty="0"/>
              <a:t> para melhorar a visibilidade do seu negócio nos motores de busca.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32B270-15F8-4922-BE8C-A6804CD10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230" y="1730387"/>
            <a:ext cx="2088361" cy="1087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168A904-7C41-4450-AC26-577B6AD21205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27569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A3FC31-8B41-43A0-9F11-AA0C62245DB1}"/>
              </a:ext>
            </a:extLst>
          </p:cNvPr>
          <p:cNvSpPr/>
          <p:nvPr/>
        </p:nvSpPr>
        <p:spPr>
          <a:xfrm>
            <a:off x="778015" y="2151146"/>
            <a:ext cx="7482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Teste e ajuste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dirty="0"/>
              <a:t>Não tenha medo de testar diferentes abordagens e estratégias no início do seu negócio digital. </a:t>
            </a:r>
          </a:p>
          <a:p>
            <a:endParaRPr lang="pt-BR" dirty="0"/>
          </a:p>
          <a:p>
            <a:r>
              <a:rPr lang="pt-BR" dirty="0"/>
              <a:t>Então, analise os resultados, identifique o que funciona e o que não funciona, e faça ajustes conforme necessário. </a:t>
            </a:r>
          </a:p>
          <a:p>
            <a:endParaRPr lang="pt-BR" dirty="0"/>
          </a:p>
          <a:p>
            <a:r>
              <a:rPr lang="pt-BR" dirty="0"/>
              <a:t>Lembre-se que o aprendizado contínuo e a adaptação são cruciais para o crescimento do seu empreendimento.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43898C-660B-4E82-ABED-5DFAD9D0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330" y="1426390"/>
            <a:ext cx="1816240" cy="100768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CD36D8B-9EC1-4703-B003-03DD5848D642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33249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28280" y="311315"/>
            <a:ext cx="54008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começar?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D26476-565A-4077-A6BB-1A46DC69791E}"/>
              </a:ext>
            </a:extLst>
          </p:cNvPr>
          <p:cNvSpPr/>
          <p:nvPr/>
        </p:nvSpPr>
        <p:spPr>
          <a:xfrm>
            <a:off x="628279" y="2303929"/>
            <a:ext cx="7403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Aprenda com os erros e acertos</a:t>
            </a:r>
          </a:p>
          <a:p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000" dirty="0"/>
              <a:t>No mundo do empreendedorismo digital, é provável que você encontre desafios ao longo do caminho. </a:t>
            </a:r>
          </a:p>
          <a:p>
            <a:endParaRPr lang="pt-BR" sz="2000" dirty="0"/>
          </a:p>
          <a:p>
            <a:r>
              <a:rPr lang="pt-BR" sz="2000" dirty="0"/>
              <a:t>Portanto, é importante aprender com os erros e acertos, aproveitando cada experiência como uma oportunidade para melhorar e crescer.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E901EE-7BAD-4716-92BB-E49AEBC2E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171" y="1253907"/>
            <a:ext cx="2466975" cy="18478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5B15D54-9A3C-4EE7-AC93-A980339C63F7}"/>
              </a:ext>
            </a:extLst>
          </p:cNvPr>
          <p:cNvSpPr/>
          <p:nvPr/>
        </p:nvSpPr>
        <p:spPr>
          <a:xfrm>
            <a:off x="5718841" y="6663570"/>
            <a:ext cx="26087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https://king.host/blog/criar-um-site/empreendedorismo-digital-o-que-e/</a:t>
            </a:r>
          </a:p>
        </p:txBody>
      </p:sp>
    </p:spTree>
    <p:extLst>
      <p:ext uri="{BB962C8B-B14F-4D97-AF65-F5344CB8AC3E}">
        <p14:creationId xmlns:p14="http://schemas.microsoft.com/office/powerpoint/2010/main" val="1470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581854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97761" y="590839"/>
            <a:ext cx="6066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kern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Globalização e a Internet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657" y="2039206"/>
            <a:ext cx="2595562" cy="1617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82" y="4529948"/>
            <a:ext cx="2457000" cy="1308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093D1CD-513C-4977-A028-406A6E0D5863}"/>
              </a:ext>
            </a:extLst>
          </p:cNvPr>
          <p:cNvSpPr/>
          <p:nvPr/>
        </p:nvSpPr>
        <p:spPr>
          <a:xfrm>
            <a:off x="485787" y="4360893"/>
            <a:ext cx="4924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Nas redes sociais existem 4.76 mil milhões de utilizadores, ou seja, pouco abaixo dos 60% da população mundial. Este total representa um aumento 3% em 12 meses ou mais 137 milhões de pessoas.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D3D07D-DA47-4335-A173-F4844D058E1D}"/>
              </a:ext>
            </a:extLst>
          </p:cNvPr>
          <p:cNvSpPr/>
          <p:nvPr/>
        </p:nvSpPr>
        <p:spPr>
          <a:xfrm>
            <a:off x="6293771" y="6664482"/>
            <a:ext cx="28233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https://marketeer.sapo.pt/sabe-quantas-pessoas-no-mundo-tem-acesso-a-internet/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63CF37-00EB-4227-95BE-F39D520862C9}"/>
              </a:ext>
            </a:extLst>
          </p:cNvPr>
          <p:cNvSpPr/>
          <p:nvPr/>
        </p:nvSpPr>
        <p:spPr>
          <a:xfrm>
            <a:off x="508646" y="1514487"/>
            <a:ext cx="12346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b="1" dirty="0">
                <a:solidFill>
                  <a:srgbClr val="4D4D4D"/>
                </a:solidFill>
                <a:latin typeface="Poppins"/>
              </a:rPr>
              <a:t>07:00, 2 Mar, 2023</a:t>
            </a:r>
            <a:endParaRPr lang="pt-BR" sz="105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5BA4ACB-4C75-424C-91E8-98DC72C9CE68}"/>
              </a:ext>
            </a:extLst>
          </p:cNvPr>
          <p:cNvSpPr/>
          <p:nvPr/>
        </p:nvSpPr>
        <p:spPr>
          <a:xfrm>
            <a:off x="508645" y="2353707"/>
            <a:ext cx="5443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No que toca à internet, 64,4% das pessoas do planeta estão online (5.16 bilhões de utilizadores). Os dados demonstram uma subida 1,9% no número total. </a:t>
            </a:r>
          </a:p>
        </p:txBody>
      </p:sp>
    </p:spTree>
    <p:extLst>
      <p:ext uri="{BB962C8B-B14F-4D97-AF65-F5344CB8AC3E}">
        <p14:creationId xmlns:p14="http://schemas.microsoft.com/office/powerpoint/2010/main" val="14446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372688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82561" y="329329"/>
            <a:ext cx="45719" cy="107721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726891" y="603702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Empreendedorismo Digital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7B427-EB12-47C0-AA42-516B96E653EB}"/>
              </a:ext>
            </a:extLst>
          </p:cNvPr>
          <p:cNvSpPr/>
          <p:nvPr/>
        </p:nvSpPr>
        <p:spPr>
          <a:xfrm>
            <a:off x="684054" y="1940517"/>
            <a:ext cx="744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Quais empreendedores digitais  de sucesso, você conhece ou já ouviu falar?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0843FC4-4884-479D-BBAD-39EE4AC54820}"/>
              </a:ext>
            </a:extLst>
          </p:cNvPr>
          <p:cNvGrpSpPr/>
          <p:nvPr/>
        </p:nvGrpSpPr>
        <p:grpSpPr>
          <a:xfrm>
            <a:off x="652978" y="6188022"/>
            <a:ext cx="5548661" cy="369332"/>
            <a:chOff x="726891" y="5207284"/>
            <a:chExt cx="5548661" cy="36933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DEFEDE1-646A-44F8-886B-38092B62C703}"/>
                </a:ext>
              </a:extLst>
            </p:cNvPr>
            <p:cNvSpPr/>
            <p:nvPr/>
          </p:nvSpPr>
          <p:spPr>
            <a:xfrm>
              <a:off x="2115927" y="5277937"/>
              <a:ext cx="41596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100" dirty="0"/>
                <a:t>https://freesider.com.br/marketing-digital/empreendedores-digitais/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1694EFE-DA74-4D8C-8F47-736ABD1F96F7}"/>
                </a:ext>
              </a:extLst>
            </p:cNvPr>
            <p:cNvSpPr txBox="1"/>
            <p:nvPr/>
          </p:nvSpPr>
          <p:spPr>
            <a:xfrm>
              <a:off x="726891" y="5207284"/>
              <a:ext cx="153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Veja este site: </a:t>
              </a: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FDC76377-66A5-48AA-8B14-07B61E16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201" y="3298197"/>
            <a:ext cx="4427842" cy="22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9671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65001" y="602222"/>
            <a:ext cx="6187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4800" b="1" dirty="0" err="1"/>
              <a:t>Perguntas</a:t>
            </a:r>
            <a:r>
              <a:rPr lang="en-US" altLang="pt-BR" sz="4800" b="1" dirty="0"/>
              <a:t> &amp; </a:t>
            </a:r>
            <a:r>
              <a:rPr lang="en-US" altLang="pt-BR" sz="4800" b="1" dirty="0" err="1"/>
              <a:t>Discussões</a:t>
            </a:r>
            <a:endParaRPr lang="pt-BR" altLang="pt-BR" sz="4800" b="1" dirty="0"/>
          </a:p>
        </p:txBody>
      </p:sp>
      <p:pic>
        <p:nvPicPr>
          <p:cNvPr id="1026" name="Picture 2" descr="Resultado de imagem para duv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51" y="1956684"/>
            <a:ext cx="4001897" cy="39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0052" y="396588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kern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Acesso a Internet no Brasil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EA7308-04C2-4739-8949-CA9948E9D221}"/>
              </a:ext>
            </a:extLst>
          </p:cNvPr>
          <p:cNvSpPr/>
          <p:nvPr/>
        </p:nvSpPr>
        <p:spPr>
          <a:xfrm>
            <a:off x="531505" y="1563906"/>
            <a:ext cx="7491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Acesso à internet no Brasil cresceu 17% entre 2019 e 2023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49D486-10EF-453A-9555-8C0B470C5C71}"/>
              </a:ext>
            </a:extLst>
          </p:cNvPr>
          <p:cNvSpPr/>
          <p:nvPr/>
        </p:nvSpPr>
        <p:spPr>
          <a:xfrm>
            <a:off x="508646" y="2025571"/>
            <a:ext cx="8066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(27/03/2023)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02A330-C4A4-4050-B17B-B6D9655C35A3}"/>
              </a:ext>
            </a:extLst>
          </p:cNvPr>
          <p:cNvSpPr/>
          <p:nvPr/>
        </p:nvSpPr>
        <p:spPr>
          <a:xfrm>
            <a:off x="530610" y="2740431"/>
            <a:ext cx="7577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 acordo com o relatório Digital 2023: </a:t>
            </a:r>
            <a:r>
              <a:rPr lang="pt-BR" dirty="0" err="1"/>
              <a:t>Brazil</a:t>
            </a:r>
            <a:r>
              <a:rPr lang="pt-BR" dirty="0"/>
              <a:t>, de </a:t>
            </a:r>
            <a:r>
              <a:rPr lang="pt-BR" dirty="0" err="1"/>
              <a:t>We</a:t>
            </a:r>
            <a:r>
              <a:rPr lang="pt-BR" dirty="0"/>
              <a:t> Are Social e </a:t>
            </a:r>
            <a:r>
              <a:rPr lang="pt-BR" dirty="0" err="1"/>
              <a:t>Meltwater</a:t>
            </a:r>
            <a:r>
              <a:rPr lang="pt-BR" dirty="0"/>
              <a:t>, a proporção de brasileiros conectados cresceu de </a:t>
            </a:r>
            <a:r>
              <a:rPr lang="pt-BR" dirty="0">
                <a:solidFill>
                  <a:srgbClr val="FF0000"/>
                </a:solidFill>
              </a:rPr>
              <a:t>70% em 2019 para 84,3% </a:t>
            </a:r>
            <a:r>
              <a:rPr lang="pt-BR" dirty="0"/>
              <a:t>em 2023. Com isso, </a:t>
            </a:r>
            <a:r>
              <a:rPr lang="pt-BR" dirty="0">
                <a:solidFill>
                  <a:srgbClr val="FF0000"/>
                </a:solidFill>
              </a:rPr>
              <a:t>o País chegou à marca de 181,3 milhões de internautas</a:t>
            </a:r>
            <a:r>
              <a:rPr lang="pt-BR" dirty="0"/>
              <a:t>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0F60D86-AE1D-41A7-AA14-89D0D60672B1}"/>
              </a:ext>
            </a:extLst>
          </p:cNvPr>
          <p:cNvSpPr/>
          <p:nvPr/>
        </p:nvSpPr>
        <p:spPr>
          <a:xfrm>
            <a:off x="559967" y="4315956"/>
            <a:ext cx="5894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Brasil encontra-se muito à frente nesse indicador. Já são </a:t>
            </a:r>
            <a:r>
              <a:rPr lang="pt-BR" sz="2400" dirty="0">
                <a:solidFill>
                  <a:srgbClr val="FF0000"/>
                </a:solidFill>
              </a:rPr>
              <a:t>84,3%</a:t>
            </a:r>
            <a:r>
              <a:rPr lang="pt-BR" sz="2400" dirty="0"/>
              <a:t> de pessoas conectadas no País, enquanto a taxa mundial está em </a:t>
            </a:r>
            <a:r>
              <a:rPr lang="pt-BR" sz="2400" dirty="0">
                <a:solidFill>
                  <a:srgbClr val="FF0000"/>
                </a:solidFill>
              </a:rPr>
              <a:t>64,4%</a:t>
            </a:r>
            <a:r>
              <a:rPr lang="pt-BR" sz="2400" dirty="0"/>
              <a:t>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794AA29-44F4-46DD-B8F9-0D60BF7E7C89}"/>
              </a:ext>
            </a:extLst>
          </p:cNvPr>
          <p:cNvSpPr/>
          <p:nvPr/>
        </p:nvSpPr>
        <p:spPr>
          <a:xfrm>
            <a:off x="5423647" y="6681890"/>
            <a:ext cx="37203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https://www.negociossc.com.br/blog/acesso-a-internet-no-brasil-cresceu-17-entre-2019-e-2023/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527EFBF-BCBB-4C71-BB9F-F500F233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05" y="4075548"/>
            <a:ext cx="2214283" cy="12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0052" y="396588"/>
            <a:ext cx="5647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kern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Uso de Internet no Brasil</a:t>
            </a:r>
            <a:endParaRPr lang="pt-BR" sz="3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67737D-22EA-41AF-B08D-68036D646A03}"/>
              </a:ext>
            </a:extLst>
          </p:cNvPr>
          <p:cNvSpPr/>
          <p:nvPr/>
        </p:nvSpPr>
        <p:spPr>
          <a:xfrm>
            <a:off x="560409" y="2225590"/>
            <a:ext cx="8205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maior adoção digital entre a população brasileira </a:t>
            </a:r>
            <a:r>
              <a:rPr lang="pt-BR" sz="2400" dirty="0">
                <a:solidFill>
                  <a:srgbClr val="FF0000"/>
                </a:solidFill>
              </a:rPr>
              <a:t>tem impactos no consumo de redes sociais e no e-commerce</a:t>
            </a:r>
            <a:r>
              <a:rPr lang="pt-BR" sz="2400" dirty="0"/>
              <a:t>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4D98C1E-968B-46B5-A129-19ABEAFAF9B8}"/>
              </a:ext>
            </a:extLst>
          </p:cNvPr>
          <p:cNvSpPr/>
          <p:nvPr/>
        </p:nvSpPr>
        <p:spPr>
          <a:xfrm>
            <a:off x="602581" y="3771191"/>
            <a:ext cx="5161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Os brasileiros também passam um tempo considerável on-line. </a:t>
            </a:r>
            <a:r>
              <a:rPr lang="pt-BR" sz="2400" dirty="0">
                <a:solidFill>
                  <a:srgbClr val="FF0000"/>
                </a:solidFill>
              </a:rPr>
              <a:t>São 9 horas e 32 minutos por dia, em média, sendo 5 horas e 28 minutos de acesso à internet pelo celular</a:t>
            </a:r>
            <a:r>
              <a:rPr lang="pt-BR" sz="2400" dirty="0"/>
              <a:t>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794AA29-44F4-46DD-B8F9-0D60BF7E7C89}"/>
              </a:ext>
            </a:extLst>
          </p:cNvPr>
          <p:cNvSpPr/>
          <p:nvPr/>
        </p:nvSpPr>
        <p:spPr>
          <a:xfrm>
            <a:off x="5423647" y="6681890"/>
            <a:ext cx="37203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https://www.negociossc.com.br/blog/acesso-a-internet-no-brasil-cresceu-17-entre-2019-e-2023/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5C3BF4-DD42-4201-B1E3-43F67DF9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74" y="3815734"/>
            <a:ext cx="2686050" cy="1704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59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0052" y="396588"/>
            <a:ext cx="4852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kern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Negócios e a Internet</a:t>
            </a:r>
            <a:endParaRPr lang="pt-BR" sz="3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61CED3-1680-4DF1-A1C3-510E5F45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75" y="1939924"/>
            <a:ext cx="3747085" cy="2098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F297993-D0F5-4374-86E9-4FC139319416}"/>
              </a:ext>
            </a:extLst>
          </p:cNvPr>
          <p:cNvSpPr/>
          <p:nvPr/>
        </p:nvSpPr>
        <p:spPr>
          <a:xfrm>
            <a:off x="810356" y="5036966"/>
            <a:ext cx="73475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Aí percebemos a importância da presença on-line para as marcas e negócios, já que a jornada de compra passa em grande parte pelo meio digital.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E5C23FF-FF83-422E-A8B8-548D957576E1}"/>
              </a:ext>
            </a:extLst>
          </p:cNvPr>
          <p:cNvSpPr/>
          <p:nvPr/>
        </p:nvSpPr>
        <p:spPr>
          <a:xfrm>
            <a:off x="5423647" y="6681890"/>
            <a:ext cx="37203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https://www.negociossc.com.br/blog/acesso-a-internet-no-brasil-cresceu-17-entre-2019-e-2023/</a:t>
            </a:r>
          </a:p>
        </p:txBody>
      </p:sp>
    </p:spTree>
    <p:extLst>
      <p:ext uri="{BB962C8B-B14F-4D97-AF65-F5344CB8AC3E}">
        <p14:creationId xmlns:p14="http://schemas.microsoft.com/office/powerpoint/2010/main" val="26158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Conteúdo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0BCAF7-5015-C43F-54CB-23D7CF37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4" y="1600200"/>
            <a:ext cx="7833052" cy="4525963"/>
          </a:xfrm>
        </p:spPr>
      </p:pic>
    </p:spTree>
    <p:extLst>
      <p:ext uri="{BB962C8B-B14F-4D97-AF65-F5344CB8AC3E}">
        <p14:creationId xmlns:p14="http://schemas.microsoft.com/office/powerpoint/2010/main" val="15370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CE90B8C-5EF1-F26B-E670-D0D59F05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5" y="1600200"/>
            <a:ext cx="7636470" cy="4525963"/>
          </a:xfrm>
        </p:spPr>
      </p:pic>
    </p:spTree>
    <p:extLst>
      <p:ext uri="{BB962C8B-B14F-4D97-AF65-F5344CB8AC3E}">
        <p14:creationId xmlns:p14="http://schemas.microsoft.com/office/powerpoint/2010/main" val="32723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3CBC6487-A56D-8555-299E-E0476F351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9" y="1600200"/>
            <a:ext cx="7637562" cy="4525963"/>
          </a:xfrm>
        </p:spPr>
      </p:pic>
    </p:spTree>
    <p:extLst>
      <p:ext uri="{BB962C8B-B14F-4D97-AF65-F5344CB8AC3E}">
        <p14:creationId xmlns:p14="http://schemas.microsoft.com/office/powerpoint/2010/main" val="40108363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8230</TotalTime>
  <Words>1825</Words>
  <Application>Microsoft Macintosh PowerPoint</Application>
  <PresentationFormat>Apresentação na tela (4:3)</PresentationFormat>
  <Paragraphs>198</Paragraphs>
  <Slides>31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Arial</vt:lpstr>
      <vt:lpstr>Calibri</vt:lpstr>
      <vt:lpstr>Poppins</vt:lpstr>
      <vt:lpstr>Source Serif Pro</vt:lpstr>
      <vt:lpstr>Wingdings</vt:lpstr>
      <vt:lpstr>Work Sans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Rodrigues Salomão</cp:lastModifiedBy>
  <cp:revision>399</cp:revision>
  <dcterms:created xsi:type="dcterms:W3CDTF">2015-01-30T10:46:50Z</dcterms:created>
  <dcterms:modified xsi:type="dcterms:W3CDTF">2023-09-04T17:41:58Z</dcterms:modified>
</cp:coreProperties>
</file>