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22"/>
  </p:notesMasterIdLst>
  <p:sldIdLst>
    <p:sldId id="321" r:id="rId5"/>
    <p:sldId id="323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260" r:id="rId16"/>
    <p:sldId id="261" r:id="rId17"/>
    <p:sldId id="262" r:id="rId18"/>
    <p:sldId id="263" r:id="rId19"/>
    <p:sldId id="374" r:id="rId20"/>
    <p:sldId id="36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Salomão" initials="GS" lastIdx="1" clrIdx="0">
    <p:extLst>
      <p:ext uri="{19B8F6BF-5375-455C-9EA6-DF929625EA0E}">
        <p15:presenceInfo xmlns:p15="http://schemas.microsoft.com/office/powerpoint/2012/main" userId="16f769262ad2d2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F0265D"/>
    <a:srgbClr val="EBAFB5"/>
    <a:srgbClr val="F34B77"/>
    <a:srgbClr val="02000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/>
    <p:restoredTop sz="92958"/>
  </p:normalViewPr>
  <p:slideViewPr>
    <p:cSldViewPr snapToGrid="0" snapToObjects="1">
      <p:cViewPr varScale="1">
        <p:scale>
          <a:sx n="102" d="100"/>
          <a:sy n="102" d="100"/>
        </p:scale>
        <p:origin x="19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SLIDES_API168220396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SLIDES_API168220396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SLIDES_API168220396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SLIDES_API168220396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SLIDES_API168220396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SLIDES_API168220396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SLIDES_API168220396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SLIDES_API168220396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Points 4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705200"/>
            <a:ext cx="1658390" cy="2184768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6368675" y="1859967"/>
            <a:ext cx="2318400" cy="1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2902138" y="2826404"/>
            <a:ext cx="1623325" cy="2220875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826804"/>
            <a:ext cx="1639864" cy="2220831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3987570"/>
            <a:ext cx="1662404" cy="2186348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2557152"/>
            <a:ext cx="423758" cy="421776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4477241"/>
            <a:ext cx="325512" cy="56867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9" y="4872441"/>
            <a:ext cx="427165" cy="449928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826432"/>
            <a:ext cx="332640" cy="58264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2591035"/>
            <a:ext cx="32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4903757"/>
            <a:ext cx="37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3759833"/>
            <a:ext cx="370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3759833"/>
            <a:ext cx="396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2"/>
          </p:nvPr>
        </p:nvSpPr>
        <p:spPr>
          <a:xfrm>
            <a:off x="6368675" y="4429300"/>
            <a:ext cx="2318400" cy="1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470725" y="1859967"/>
            <a:ext cx="2318400" cy="1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"/>
          </p:nvPr>
        </p:nvSpPr>
        <p:spPr>
          <a:xfrm>
            <a:off x="470725" y="4429300"/>
            <a:ext cx="2318400" cy="1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245150" y="535633"/>
            <a:ext cx="6653700" cy="5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18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SA_Title_Body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464183"/>
            <a:ext cx="1836600" cy="4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2522983"/>
            <a:ext cx="1836600" cy="47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642700" y="843067"/>
            <a:ext cx="2615100" cy="522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5857816"/>
            <a:ext cx="1484700" cy="19692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722075" y="1486283"/>
            <a:ext cx="3589800" cy="553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800600" y="843067"/>
            <a:ext cx="775500" cy="1752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722075" y="2612200"/>
            <a:ext cx="35898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464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Points 4_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997567"/>
            <a:ext cx="4749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245150" y="535633"/>
            <a:ext cx="6653700" cy="5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1106375" y="1925633"/>
            <a:ext cx="2881500" cy="1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944270" y="1997567"/>
            <a:ext cx="4749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2"/>
          </p:nvPr>
        </p:nvSpPr>
        <p:spPr>
          <a:xfrm>
            <a:off x="5487500" y="1925633"/>
            <a:ext cx="2881500" cy="1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63145" y="4313900"/>
            <a:ext cx="4749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1106375" y="4232233"/>
            <a:ext cx="2881500" cy="1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944270" y="4313900"/>
            <a:ext cx="4749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487500" y="4232233"/>
            <a:ext cx="2881500" cy="1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56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Points 4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818704"/>
            <a:ext cx="1519962" cy="2622093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818233"/>
            <a:ext cx="1966570" cy="2026616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3882165"/>
            <a:ext cx="1966570" cy="2026616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3286179"/>
            <a:ext cx="1519961" cy="2622093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467425" y="1859967"/>
            <a:ext cx="2198400" cy="1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240103" y="3523367"/>
            <a:ext cx="532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2149167"/>
            <a:ext cx="532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3523367"/>
            <a:ext cx="532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5089667"/>
            <a:ext cx="532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2"/>
          </p:nvPr>
        </p:nvSpPr>
        <p:spPr>
          <a:xfrm>
            <a:off x="467425" y="4128567"/>
            <a:ext cx="2198400" cy="1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3"/>
          </p:nvPr>
        </p:nvSpPr>
        <p:spPr>
          <a:xfrm>
            <a:off x="6302925" y="1859967"/>
            <a:ext cx="2277300" cy="16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4"/>
          </p:nvPr>
        </p:nvSpPr>
        <p:spPr>
          <a:xfrm>
            <a:off x="6302925" y="4128567"/>
            <a:ext cx="2277300" cy="16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245150" y="535633"/>
            <a:ext cx="6653700" cy="5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680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/Users/cl0743/Desktop/videos-completo/video_final.mp4" TargetMode="Externa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2901164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947C3B-A91F-A40C-38A8-C1D31915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0450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Negociação Colaborativa</a:t>
            </a:r>
            <a:br>
              <a:rPr lang="en-US" sz="28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992" y="1"/>
            <a:ext cx="866357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18C06A-5620-B461-020F-BEE7DD087835}"/>
              </a:ext>
            </a:extLst>
          </p:cNvPr>
          <p:cNvSpPr txBox="1"/>
          <p:nvPr/>
        </p:nvSpPr>
        <p:spPr>
          <a:xfrm>
            <a:off x="628650" y="1825625"/>
            <a:ext cx="4045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0" i="0" u="none" strike="noStrike" dirty="0" err="1">
                <a:effectLst/>
              </a:rPr>
              <a:t>Aprenda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como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promover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uma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negociação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colaborativa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indústria</a:t>
            </a:r>
            <a:r>
              <a:rPr lang="en-US" b="0" i="0" u="none" strike="noStrike" dirty="0">
                <a:effectLst/>
              </a:rPr>
              <a:t> de software. </a:t>
            </a:r>
            <a:r>
              <a:rPr lang="en-US" b="0" i="0" u="none" strike="noStrike" dirty="0" err="1">
                <a:effectLst/>
              </a:rPr>
              <a:t>Descubra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técnicas</a:t>
            </a:r>
            <a:r>
              <a:rPr lang="en-US" b="0" i="0" u="none" strike="noStrike" dirty="0">
                <a:effectLst/>
              </a:rPr>
              <a:t> para </a:t>
            </a:r>
            <a:r>
              <a:rPr lang="en-US" b="0" i="0" u="none" strike="noStrike" dirty="0" err="1">
                <a:effectLst/>
              </a:rPr>
              <a:t>construir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uma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parceria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sólida</a:t>
            </a:r>
            <a:r>
              <a:rPr lang="en-US" b="0" i="0" u="none" strike="noStrike" dirty="0">
                <a:effectLst/>
              </a:rPr>
              <a:t>, </a:t>
            </a:r>
            <a:r>
              <a:rPr lang="en-US" b="0" i="0" u="none" strike="noStrike" dirty="0" err="1">
                <a:effectLst/>
              </a:rPr>
              <a:t>buscar</a:t>
            </a:r>
            <a:r>
              <a:rPr lang="en-US" b="0" i="0" u="none" strike="noStrike" dirty="0">
                <a:effectLst/>
              </a:rPr>
              <a:t> interesses </a:t>
            </a:r>
            <a:r>
              <a:rPr lang="en-US" b="0" i="0" u="none" strike="noStrike" dirty="0" err="1">
                <a:effectLst/>
              </a:rPr>
              <a:t>comuns</a:t>
            </a:r>
            <a:r>
              <a:rPr lang="en-US" b="0" i="0" u="none" strike="noStrike" dirty="0">
                <a:effectLst/>
              </a:rPr>
              <a:t> e </a:t>
            </a:r>
            <a:r>
              <a:rPr lang="en-US" b="0" i="0" u="none" strike="noStrike" dirty="0" err="1">
                <a:effectLst/>
              </a:rPr>
              <a:t>alcançar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resultados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mutuamente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benéficos</a:t>
            </a:r>
            <a:r>
              <a:rPr lang="en-US" b="0" i="0" u="none" strike="noStrike" dirty="0">
                <a:effectLst/>
              </a:rPr>
              <a:t> para </a:t>
            </a:r>
            <a:r>
              <a:rPr lang="en-US" b="0" i="0" u="none" strike="noStrike" dirty="0" err="1">
                <a:effectLst/>
              </a:rPr>
              <a:t>todas</a:t>
            </a:r>
            <a:r>
              <a:rPr lang="en-US" b="0" i="0" u="none" strike="noStrike" dirty="0">
                <a:effectLst/>
              </a:rPr>
              <a:t> as </a:t>
            </a:r>
            <a:r>
              <a:rPr lang="en-US" b="0" i="0" u="none" strike="noStrike" dirty="0" err="1">
                <a:effectLst/>
              </a:rPr>
              <a:t>partes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envolvidas</a:t>
            </a:r>
            <a:r>
              <a:rPr lang="en-US" b="0" i="0" u="none" strike="noStrike" dirty="0">
                <a:effectLst/>
              </a:rPr>
              <a:t>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6138" y="3423959"/>
            <a:ext cx="405617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Aperto de mão">
            <a:extLst>
              <a:ext uri="{FF2B5EF4-FFF2-40B4-BE49-F238E27FC236}">
                <a16:creationId xmlns:a16="http://schemas.microsoft.com/office/drawing/2014/main" id="{6442DF4D-25E6-AB76-B72B-93473E909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388" y="1689117"/>
            <a:ext cx="2835788" cy="283578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201" y="1"/>
            <a:ext cx="1550211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04058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5592435" y="5166682"/>
            <a:ext cx="1376793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145" y="6033795"/>
            <a:ext cx="1493298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8772" y="5519196"/>
            <a:ext cx="1005228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D74399-A7F4-EE45-20CE-65B7045B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b="1" i="0" u="none" strike="noStrike" kern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rPr>
              <a:t>Estratégias de Negociação</a:t>
            </a:r>
            <a:br>
              <a:rPr lang="en-US" sz="3100" b="1" i="0" u="none" strike="noStrike" kern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72E48FB5-4F8B-76E2-67D4-0C140DA01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B196DFA-43FD-6024-E068-D805F23BB5E3}"/>
              </a:ext>
            </a:extLst>
          </p:cNvPr>
          <p:cNvSpPr txBox="1"/>
          <p:nvPr/>
        </p:nvSpPr>
        <p:spPr>
          <a:xfrm>
            <a:off x="4570579" y="2947260"/>
            <a:ext cx="4003614" cy="2927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Explore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diversas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estratégias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eficazes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negociação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projetos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de software.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Descubra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adaptar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sua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abordagem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acordo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diferentes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situações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maximizar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suas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chances de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alcançar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acordos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</a:rPr>
              <a:t>vantajosos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72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subTitle" idx="1"/>
          </p:nvPr>
        </p:nvSpPr>
        <p:spPr>
          <a:xfrm>
            <a:off x="6368675" y="2252225"/>
            <a:ext cx="2318400" cy="121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/>
              <a:t>A análise fundamentalista é uma técnica utilizada para avaliar a saúde financeira e o valor de um ativo de software.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subTitle" idx="2"/>
          </p:nvPr>
        </p:nvSpPr>
        <p:spPr>
          <a:xfrm>
            <a:off x="6368675" y="4179225"/>
            <a:ext cx="2318400" cy="121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/>
              <a:t>Ele envolve examinar fatores como receita, margens de lucro e participação de mercado.</a:t>
            </a: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subTitle" idx="3"/>
          </p:nvPr>
        </p:nvSpPr>
        <p:spPr>
          <a:xfrm>
            <a:off x="470725" y="2252225"/>
            <a:ext cx="2318400" cy="121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/>
              <a:t>Ao analisar esses fatores, os comerciantes podem tomar decisões informadas sobre comprar ou vender um ativo de software.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subTitle" idx="4"/>
          </p:nvPr>
        </p:nvSpPr>
        <p:spPr>
          <a:xfrm>
            <a:off x="470725" y="4179225"/>
            <a:ext cx="2318400" cy="121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/>
              <a:t>A análise fundamental ajuda os comerciantes a identificar ativos de software que estão subvalorizados ou supervalorizados.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1245150" y="131632"/>
            <a:ext cx="6653700" cy="42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pt-BR" dirty="0"/>
              <a:t>1. Análise Fundamentalista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767" r="27762"/>
          <a:stretch/>
        </p:blipFill>
        <p:spPr>
          <a:xfrm>
            <a:off x="642700" y="1489550"/>
            <a:ext cx="2615100" cy="3918900"/>
          </a:xfrm>
          <a:prstGeom prst="roundRect">
            <a:avLst>
              <a:gd name="adj" fmla="val 16667"/>
            </a:avLst>
          </a:prstGeom>
        </p:spPr>
      </p:pic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4572000" y="1164500"/>
            <a:ext cx="3589800" cy="65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/>
            <a:r>
              <a:rPr lang="pt-BR" dirty="0"/>
              <a:t>2. Análise Técnica</a:t>
            </a: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subTitle" idx="1"/>
          </p:nvPr>
        </p:nvSpPr>
        <p:spPr>
          <a:xfrm>
            <a:off x="3519575" y="1814600"/>
            <a:ext cx="5336325" cy="2742300"/>
          </a:xfrm>
          <a:prstGeom prst="rect">
            <a:avLst/>
          </a:prstGeom>
        </p:spPr>
        <p:txBody>
          <a:bodyPr spcFirstLastPara="1" vert="horz" wrap="square" lIns="91425" tIns="91425" rIns="91425" bIns="91425" numCol="2" rtlCol="0" anchor="t" anchorCtr="0">
            <a:noAutofit/>
          </a:bodyPr>
          <a:lstStyle/>
          <a:p>
            <a:pPr marL="146050" indent="0">
              <a:lnSpc>
                <a:spcPct val="110000"/>
              </a:lnSpc>
            </a:pPr>
            <a:r>
              <a:rPr lang="pt-BR" sz="2000" dirty="0"/>
              <a:t>A análise técnica é o estudo de dados históricos de mercado, como preço e volume, para prever movimentos futuros de preços.</a:t>
            </a:r>
            <a:endParaRPr sz="2000" dirty="0"/>
          </a:p>
          <a:p>
            <a:pPr marL="146050" indent="0">
              <a:lnSpc>
                <a:spcPct val="110000"/>
              </a:lnSpc>
            </a:pPr>
            <a:r>
              <a:rPr lang="pt-BR" sz="2000" dirty="0"/>
              <a:t>Os </a:t>
            </a:r>
            <a:r>
              <a:rPr lang="pt-BR" sz="2000" dirty="0" err="1"/>
              <a:t>traders</a:t>
            </a:r>
            <a:r>
              <a:rPr lang="pt-BR" sz="2000" dirty="0"/>
              <a:t> usam vários gráficos e indicadores para identificar padrões e tendências nos preços dos ativos de software.</a:t>
            </a:r>
            <a:endParaRPr sz="2000" dirty="0"/>
          </a:p>
          <a:p>
            <a:pPr marL="146050" indent="0">
              <a:lnSpc>
                <a:spcPct val="110000"/>
              </a:lnSpc>
            </a:pPr>
            <a:r>
              <a:rPr lang="pt-BR" sz="2000" dirty="0"/>
              <a:t>                                         Ao analisar esses padrões e tendências, os </a:t>
            </a:r>
            <a:r>
              <a:rPr lang="pt-BR" sz="2000" dirty="0" err="1"/>
              <a:t>traders</a:t>
            </a:r>
            <a:r>
              <a:rPr lang="pt-BR" sz="2000" dirty="0"/>
              <a:t> podem fazer suposições sobre a direção dos movimentos futuros de preços.</a:t>
            </a:r>
            <a:endParaRPr sz="2000" dirty="0"/>
          </a:p>
          <a:p>
            <a:pPr marL="146050" indent="0">
              <a:lnSpc>
                <a:spcPct val="110000"/>
              </a:lnSpc>
            </a:pPr>
            <a:r>
              <a:rPr lang="pt-BR" sz="2000" dirty="0"/>
              <a:t>A análise técnica ajuda os comerciantes a determinar os pontos de entrada e saída ideais para negociações de software.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1245150" y="1258975"/>
            <a:ext cx="6653700" cy="42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pt-BR"/>
              <a:t>3. Negociação algorítmica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subTitle" idx="1"/>
          </p:nvPr>
        </p:nvSpPr>
        <p:spPr>
          <a:xfrm>
            <a:off x="1106375" y="2301475"/>
            <a:ext cx="2881500" cy="130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/>
              <a:t>A negociação algorítmica permite a execução mais rápida e precisa de negociações, reduzindo o erro humano e as emoções.</a:t>
            </a: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subTitle" idx="2"/>
          </p:nvPr>
        </p:nvSpPr>
        <p:spPr>
          <a:xfrm>
            <a:off x="5487500" y="2301475"/>
            <a:ext cx="2881500" cy="130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/>
              <a:t>A negociação algorítmica, também conhecida como negociação automatizada, envolve o uso de programas de computador para executar negociações com base em regras e algoritmos predefinidos.</a:t>
            </a:r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subTitle" idx="3"/>
          </p:nvPr>
        </p:nvSpPr>
        <p:spPr>
          <a:xfrm>
            <a:off x="1106375" y="4031425"/>
            <a:ext cx="2881500" cy="130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/>
              <a:t>Os comerciantes podem criar algoritmos que analisam dados de mercado e executar negociações automaticamente quando certas condições são atendidas.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4"/>
          </p:nvPr>
        </p:nvSpPr>
        <p:spPr>
          <a:xfrm>
            <a:off x="5487500" y="4031425"/>
            <a:ext cx="2881500" cy="130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/>
              <a:t>É comumente usado por traders institucionais e fundos de hedge.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subTitle" idx="1"/>
          </p:nvPr>
        </p:nvSpPr>
        <p:spPr>
          <a:xfrm>
            <a:off x="467425" y="2252225"/>
            <a:ext cx="2198400" cy="121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/>
              <a:t>A negociação de alta frequência (HFT) é um tipo de negociação algorítmica que envolve a compra e venda rápida de ativos de software em milissegundos.</a:t>
            </a:r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2"/>
          </p:nvPr>
        </p:nvSpPr>
        <p:spPr>
          <a:xfrm>
            <a:off x="467425" y="3953675"/>
            <a:ext cx="2198400" cy="121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/>
              <a:t>O HFT conta com sistemas de computador avançados e conexões de alta velocidade para executar negociações em velocidades extremamente rápidas.</a:t>
            </a:r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subTitle" idx="3"/>
          </p:nvPr>
        </p:nvSpPr>
        <p:spPr>
          <a:xfrm>
            <a:off x="6302925" y="2252225"/>
            <a:ext cx="2277300" cy="121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/>
              <a:t>Os comerciantes usam algoritmos complexos e hardware poderoso para explorar pequenas discrepâncias de preços dentro do mercado.</a:t>
            </a:r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subTitle" idx="4"/>
          </p:nvPr>
        </p:nvSpPr>
        <p:spPr>
          <a:xfrm>
            <a:off x="6302925" y="3953675"/>
            <a:ext cx="2277300" cy="121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/>
              <a:t>A HFT é altamente competitiva e requer grandes investimentos em tecnologia e recursos.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1245150" y="1258975"/>
            <a:ext cx="6653700" cy="42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pt-BR"/>
              <a:t>4. Negociação de alta frequência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EBDC6-8D77-2254-6727-0E785CBA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741391"/>
            <a:ext cx="3266449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i="0" u="none" strike="noStrike">
                <a:effectLst/>
              </a:rPr>
              <a:t>Conclusão</a:t>
            </a:r>
            <a:br>
              <a:rPr lang="en-US" sz="2800" b="1" i="0" u="none" strike="noStrike">
                <a:effectLst/>
              </a:rPr>
            </a:br>
            <a:endParaRPr lang="en-US" sz="28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AF7D0F-AF4B-77E9-6766-0E0A8ED472EC}"/>
              </a:ext>
            </a:extLst>
          </p:cNvPr>
          <p:cNvSpPr txBox="1"/>
          <p:nvPr/>
        </p:nvSpPr>
        <p:spPr>
          <a:xfrm>
            <a:off x="657519" y="2533476"/>
            <a:ext cx="3266448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700" b="0" i="0" u="none" strike="noStrike" dirty="0" err="1">
                <a:effectLst/>
              </a:rPr>
              <a:t>Reflita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sobre</a:t>
            </a:r>
            <a:r>
              <a:rPr lang="en-US" sz="1700" b="0" i="0" u="none" strike="noStrike" dirty="0">
                <a:effectLst/>
              </a:rPr>
              <a:t> a </a:t>
            </a:r>
            <a:r>
              <a:rPr lang="en-US" sz="1700" b="0" i="0" u="none" strike="noStrike" dirty="0" err="1">
                <a:effectLst/>
              </a:rPr>
              <a:t>importância</a:t>
            </a:r>
            <a:r>
              <a:rPr lang="en-US" sz="1700" b="0" i="0" u="none" strike="noStrike" dirty="0">
                <a:effectLst/>
              </a:rPr>
              <a:t> das </a:t>
            </a:r>
            <a:r>
              <a:rPr lang="en-US" sz="1700" b="0" i="0" u="none" strike="noStrike" dirty="0" err="1">
                <a:effectLst/>
              </a:rPr>
              <a:t>técnicas</a:t>
            </a:r>
            <a:r>
              <a:rPr lang="en-US" sz="1700" b="0" i="0" u="none" strike="noStrike" dirty="0">
                <a:effectLst/>
              </a:rPr>
              <a:t> de </a:t>
            </a:r>
            <a:r>
              <a:rPr lang="en-US" sz="1700" b="0" i="0" u="none" strike="noStrike" dirty="0" err="1">
                <a:effectLst/>
              </a:rPr>
              <a:t>negociação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em</a:t>
            </a:r>
            <a:r>
              <a:rPr lang="en-US" sz="1700" b="0" i="0" u="none" strike="noStrike" dirty="0">
                <a:effectLst/>
              </a:rPr>
              <a:t> software e </a:t>
            </a:r>
            <a:r>
              <a:rPr lang="en-US" sz="1700" b="0" i="0" u="none" strike="noStrike" dirty="0" err="1">
                <a:effectLst/>
              </a:rPr>
              <a:t>como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elas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podem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impulsionar</a:t>
            </a:r>
            <a:r>
              <a:rPr lang="en-US" sz="1700" b="0" i="0" u="none" strike="noStrike" dirty="0">
                <a:effectLst/>
              </a:rPr>
              <a:t> o </a:t>
            </a:r>
            <a:r>
              <a:rPr lang="en-US" sz="1700" b="0" i="0" u="none" strike="noStrike" dirty="0" err="1">
                <a:effectLst/>
              </a:rPr>
              <a:t>sucesso</a:t>
            </a:r>
            <a:r>
              <a:rPr lang="en-US" sz="1700" b="0" i="0" u="none" strike="noStrike" dirty="0">
                <a:effectLst/>
              </a:rPr>
              <a:t> dos </a:t>
            </a:r>
            <a:r>
              <a:rPr lang="en-US" sz="1700" b="0" i="0" u="none" strike="noStrike" dirty="0" err="1">
                <a:effectLst/>
              </a:rPr>
              <a:t>projetos</a:t>
            </a:r>
            <a:r>
              <a:rPr lang="en-US" sz="1700" b="0" i="0" u="none" strike="noStrike" dirty="0">
                <a:effectLst/>
              </a:rPr>
              <a:t>. </a:t>
            </a:r>
            <a:r>
              <a:rPr lang="en-US" sz="1700" b="0" i="0" u="none" strike="noStrike" dirty="0" err="1">
                <a:effectLst/>
              </a:rPr>
              <a:t>Encoraje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os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participantes</a:t>
            </a:r>
            <a:r>
              <a:rPr lang="en-US" sz="1700" b="0" i="0" u="none" strike="noStrike" dirty="0">
                <a:effectLst/>
              </a:rPr>
              <a:t> a </a:t>
            </a:r>
            <a:r>
              <a:rPr lang="en-US" sz="1700" b="0" i="0" u="none" strike="noStrike" dirty="0" err="1">
                <a:effectLst/>
              </a:rPr>
              <a:t>aplicar</a:t>
            </a:r>
            <a:r>
              <a:rPr lang="en-US" sz="1700" b="0" i="0" u="none" strike="noStrike" dirty="0">
                <a:effectLst/>
              </a:rPr>
              <a:t> as </a:t>
            </a:r>
            <a:r>
              <a:rPr lang="en-US" sz="1700" b="0" i="0" u="none" strike="noStrike" dirty="0" err="1">
                <a:effectLst/>
              </a:rPr>
              <a:t>habilidades</a:t>
            </a:r>
            <a:r>
              <a:rPr lang="en-US" sz="1700" b="0" i="0" u="none" strike="noStrike" dirty="0">
                <a:effectLst/>
              </a:rPr>
              <a:t> e </a:t>
            </a:r>
            <a:r>
              <a:rPr lang="en-US" sz="1700" b="0" i="0" u="none" strike="noStrike" dirty="0" err="1">
                <a:effectLst/>
              </a:rPr>
              <a:t>conhecimentos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adquiridos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em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suas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negociações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futuras</a:t>
            </a:r>
            <a:r>
              <a:rPr lang="en-US" sz="1700" b="0" i="0" u="none" strike="noStrike" dirty="0">
                <a:effectLst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968D1-2E22-3F57-B05C-ACF2D1A9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8" r="38295" b="-1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3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9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0" y="972084"/>
            <a:ext cx="8391764" cy="47559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288006">
            <a:off x="1227458" y="2888409"/>
            <a:ext cx="5945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latin typeface="Gotham HTF Light"/>
              </a:rPr>
              <a:t> 1TDS</a:t>
            </a:r>
          </a:p>
        </p:txBody>
      </p:sp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FF6B67A-1B7A-92C5-D09E-B6BD0E3A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b="1" i="0" u="none" strike="noStrike">
                <a:effectLst/>
              </a:rPr>
              <a:t>Técnicas de Negociação em Software</a:t>
            </a:r>
            <a:br>
              <a:rPr lang="en-US" sz="2700" b="1" i="0" u="none" strike="noStrike">
                <a:effectLst/>
              </a:rPr>
            </a:br>
            <a:endParaRPr lang="en-US" sz="27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1EEA0F-459D-1B26-4452-C687FD2C5131}"/>
              </a:ext>
            </a:extLst>
          </p:cNvPr>
          <p:cNvSpPr txBox="1"/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700" b="0" i="0" u="none" strike="noStrike" dirty="0" err="1">
                <a:effectLst/>
              </a:rPr>
              <a:t>Desenvolva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habilidades</a:t>
            </a:r>
            <a:r>
              <a:rPr lang="en-US" sz="1700" b="0" i="0" u="none" strike="noStrike" dirty="0">
                <a:effectLst/>
              </a:rPr>
              <a:t> de </a:t>
            </a:r>
            <a:r>
              <a:rPr lang="en-US" sz="1700" b="0" i="0" u="none" strike="noStrike" dirty="0" err="1">
                <a:effectLst/>
              </a:rPr>
              <a:t>negociação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essenciais</a:t>
            </a:r>
            <a:r>
              <a:rPr lang="en-US" sz="1700" b="0" i="0" u="none" strike="noStrike" dirty="0">
                <a:effectLst/>
              </a:rPr>
              <a:t> para o </a:t>
            </a:r>
            <a:r>
              <a:rPr lang="en-US" sz="1700" b="0" i="0" u="none" strike="noStrike" dirty="0" err="1">
                <a:effectLst/>
              </a:rPr>
              <a:t>sucesso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na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indústria</a:t>
            </a:r>
            <a:r>
              <a:rPr lang="en-US" sz="1700" b="0" i="0" u="none" strike="noStrike" dirty="0">
                <a:effectLst/>
              </a:rPr>
              <a:t> de software. </a:t>
            </a:r>
            <a:r>
              <a:rPr lang="en-US" sz="1700" b="0" i="0" u="none" strike="noStrike" dirty="0" err="1">
                <a:effectLst/>
              </a:rPr>
              <a:t>Aprenda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como</a:t>
            </a:r>
            <a:r>
              <a:rPr lang="en-US" sz="1700" b="0" i="0" u="none" strike="noStrike" dirty="0">
                <a:effectLst/>
              </a:rPr>
              <a:t> se </a:t>
            </a:r>
            <a:r>
              <a:rPr lang="en-US" sz="1700" b="0" i="0" u="none" strike="noStrike" dirty="0" err="1">
                <a:effectLst/>
              </a:rPr>
              <a:t>destacar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em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negociações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estratégicas</a:t>
            </a:r>
            <a:r>
              <a:rPr lang="en-US" sz="1700" b="0" i="0" u="none" strike="noStrike" dirty="0">
                <a:effectLst/>
              </a:rPr>
              <a:t> e </a:t>
            </a:r>
            <a:r>
              <a:rPr lang="en-US" sz="1700" b="0" i="0" u="none" strike="noStrike" dirty="0" err="1">
                <a:effectLst/>
              </a:rPr>
              <a:t>colaborativas</a:t>
            </a:r>
            <a:r>
              <a:rPr lang="en-US" sz="1700" b="0" i="0" u="none" strike="noStrike" dirty="0">
                <a:effectLst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A39BB-D1FE-4A4C-6FEE-D1F0AE8EE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39" r="21452" b="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64C9A-7342-F5A0-A356-1EACD9B3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Princípios Básicos de Negociação</a:t>
            </a:r>
            <a:br>
              <a:rPr lang="en-US" sz="28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E4ED29-3E4D-C9BA-DD27-83F954D8C05F}"/>
              </a:ext>
            </a:extLst>
          </p:cNvPr>
          <p:cNvSpPr txBox="1"/>
          <p:nvPr/>
        </p:nvSpPr>
        <p:spPr>
          <a:xfrm>
            <a:off x="628650" y="1825625"/>
            <a:ext cx="41688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0" i="0" u="none" strike="noStrike" dirty="0" err="1">
                <a:effectLst/>
              </a:rPr>
              <a:t>Aprenda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os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princípios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fundamentais</a:t>
            </a:r>
            <a:r>
              <a:rPr lang="en-US" b="0" i="0" u="none" strike="noStrike" dirty="0">
                <a:effectLst/>
              </a:rPr>
              <a:t> da </a:t>
            </a:r>
            <a:r>
              <a:rPr lang="en-US" b="0" i="0" u="none" strike="noStrike" dirty="0" err="1">
                <a:effectLst/>
              </a:rPr>
              <a:t>negociação</a:t>
            </a:r>
            <a:r>
              <a:rPr lang="en-US" b="0" i="0" u="none" strike="noStrike" dirty="0">
                <a:effectLst/>
              </a:rPr>
              <a:t> e </a:t>
            </a:r>
            <a:r>
              <a:rPr lang="en-US" b="0" i="0" u="none" strike="noStrike" dirty="0" err="1">
                <a:effectLst/>
              </a:rPr>
              <a:t>como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aplicá-los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indústria</a:t>
            </a:r>
            <a:r>
              <a:rPr lang="en-US" b="0" i="0" u="none" strike="noStrike" dirty="0">
                <a:effectLst/>
              </a:rPr>
              <a:t> de software. </a:t>
            </a:r>
            <a:r>
              <a:rPr lang="en-US" b="0" i="0" u="none" strike="noStrike" dirty="0" err="1">
                <a:effectLst/>
              </a:rPr>
              <a:t>Descubra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como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criar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uma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vantagem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competitiva</a:t>
            </a:r>
            <a:r>
              <a:rPr lang="en-US" b="0" i="0" u="none" strike="noStrike" dirty="0">
                <a:effectLst/>
              </a:rPr>
              <a:t>, </a:t>
            </a:r>
            <a:r>
              <a:rPr lang="en-US" b="0" i="0" u="none" strike="noStrike" dirty="0" err="1">
                <a:effectLst/>
              </a:rPr>
              <a:t>identificar</a:t>
            </a:r>
            <a:r>
              <a:rPr lang="en-US" b="0" i="0" u="none" strike="noStrike" dirty="0">
                <a:effectLst/>
              </a:rPr>
              <a:t> interesses </a:t>
            </a:r>
            <a:r>
              <a:rPr lang="en-US" b="0" i="0" u="none" strike="noStrike" dirty="0" err="1">
                <a:effectLst/>
              </a:rPr>
              <a:t>comuns</a:t>
            </a:r>
            <a:r>
              <a:rPr lang="en-US" b="0" i="0" u="none" strike="noStrike" dirty="0">
                <a:effectLst/>
              </a:rPr>
              <a:t> e </a:t>
            </a:r>
            <a:r>
              <a:rPr lang="en-US" b="0" i="0" u="none" strike="noStrike" dirty="0" err="1">
                <a:effectLst/>
              </a:rPr>
              <a:t>alcançar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acordos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mutuamente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benéficos</a:t>
            </a:r>
            <a:r>
              <a:rPr lang="en-US" b="0" i="0" u="none" strike="noStrike" dirty="0">
                <a:effectLst/>
              </a:rPr>
              <a:t>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323" y="3985"/>
            <a:ext cx="7329573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07A301-126D-0E92-BB30-7AF249BA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099" y="991261"/>
            <a:ext cx="4316022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b="1" i="0" u="none" strike="noStrike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Técnicas de Negociação em Software</a:t>
            </a:r>
            <a:br>
              <a:rPr lang="en-US" sz="3100" b="1" i="0" u="none" strike="noStrike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D3A921-BA4C-B077-F11C-A1820471F177}"/>
              </a:ext>
            </a:extLst>
          </p:cNvPr>
          <p:cNvSpPr txBox="1"/>
          <p:nvPr/>
        </p:nvSpPr>
        <p:spPr>
          <a:xfrm>
            <a:off x="2291965" y="2979336"/>
            <a:ext cx="4282291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Explore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uma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variedade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de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técnicas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de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negociação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específicas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para a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indústria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de software.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Descubra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como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comunicar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-se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eficazmente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,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promover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a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criatividade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,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gerir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conflitos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e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entender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o valor do software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durante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uma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en-US" sz="1700" b="0" i="0" u="none" strike="noStrike" dirty="0" err="1">
                <a:solidFill>
                  <a:schemeClr val="tx2"/>
                </a:solidFill>
                <a:effectLst/>
              </a:rPr>
              <a:t>negociação</a:t>
            </a:r>
            <a:r>
              <a:rPr lang="en-US" sz="1700" b="0" i="0" u="none" strike="noStrike" dirty="0">
                <a:solidFill>
                  <a:schemeClr val="tx2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61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FF101-7526-D938-E187-FE9761FA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i="0" u="none" strike="noStrike">
                <a:effectLst/>
              </a:rPr>
              <a:t>Comunicação Eficaz</a:t>
            </a:r>
            <a:br>
              <a:rPr lang="en-US" sz="2800" b="1" i="0" u="none" strike="noStrike">
                <a:effectLst/>
              </a:rPr>
            </a:br>
            <a:endParaRPr lang="en-US" sz="2800"/>
          </a:p>
        </p:txBody>
      </p:sp>
      <p:pic>
        <p:nvPicPr>
          <p:cNvPr id="6" name="Picture 5" descr="Arte de papel com várias cores">
            <a:extLst>
              <a:ext uri="{FF2B5EF4-FFF2-40B4-BE49-F238E27FC236}">
                <a16:creationId xmlns:a16="http://schemas.microsoft.com/office/drawing/2014/main" id="{371A3D58-CC04-2D9D-557B-647349153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69" r="26631" b="-1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CF5C32-9988-36B0-830A-5F1CE28EB525}"/>
              </a:ext>
            </a:extLst>
          </p:cNvPr>
          <p:cNvSpPr txBox="1"/>
          <p:nvPr/>
        </p:nvSpPr>
        <p:spPr>
          <a:xfrm>
            <a:off x="5117908" y="2533476"/>
            <a:ext cx="3368865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700" b="0" i="0" u="none" strike="noStrike" dirty="0" err="1">
                <a:effectLst/>
              </a:rPr>
              <a:t>Aprenda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como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melhorar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suas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habilidades</a:t>
            </a:r>
            <a:r>
              <a:rPr lang="en-US" sz="1700" b="0" i="0" u="none" strike="noStrike" dirty="0">
                <a:effectLst/>
              </a:rPr>
              <a:t> de </a:t>
            </a:r>
            <a:r>
              <a:rPr lang="en-US" sz="1700" b="0" i="0" u="none" strike="noStrike" dirty="0" err="1">
                <a:effectLst/>
              </a:rPr>
              <a:t>comunicação</a:t>
            </a:r>
            <a:r>
              <a:rPr lang="en-US" sz="1700" b="0" i="0" u="none" strike="noStrike" dirty="0">
                <a:effectLst/>
              </a:rPr>
              <a:t> para </a:t>
            </a:r>
            <a:r>
              <a:rPr lang="en-US" sz="1700" b="0" i="0" u="none" strike="noStrike" dirty="0" err="1">
                <a:effectLst/>
              </a:rPr>
              <a:t>uma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negociação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bem-sucedida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em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projetos</a:t>
            </a:r>
            <a:r>
              <a:rPr lang="en-US" sz="1700" b="0" i="0" u="none" strike="noStrike" dirty="0">
                <a:effectLst/>
              </a:rPr>
              <a:t> de software. </a:t>
            </a:r>
            <a:r>
              <a:rPr lang="en-US" sz="1700" b="0" i="0" u="none" strike="noStrike" dirty="0" err="1">
                <a:effectLst/>
              </a:rPr>
              <a:t>Descubra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técnicas</a:t>
            </a:r>
            <a:r>
              <a:rPr lang="en-US" sz="1700" b="0" i="0" u="none" strike="noStrike" dirty="0">
                <a:effectLst/>
              </a:rPr>
              <a:t> de </a:t>
            </a:r>
            <a:r>
              <a:rPr lang="en-US" sz="1700" b="0" i="0" u="none" strike="noStrike" dirty="0" err="1">
                <a:effectLst/>
              </a:rPr>
              <a:t>escuta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ativa</a:t>
            </a:r>
            <a:r>
              <a:rPr lang="en-US" sz="1700" b="0" i="0" u="none" strike="noStrike" dirty="0">
                <a:effectLst/>
              </a:rPr>
              <a:t> e </a:t>
            </a:r>
            <a:r>
              <a:rPr lang="en-US" sz="1700" b="0" i="0" u="none" strike="noStrike" dirty="0" err="1">
                <a:effectLst/>
              </a:rPr>
              <a:t>expressão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clara</a:t>
            </a:r>
            <a:r>
              <a:rPr lang="en-US" sz="1700" b="0" i="0" u="none" strike="noStrike" dirty="0">
                <a:effectLst/>
              </a:rPr>
              <a:t> para </a:t>
            </a:r>
            <a:r>
              <a:rPr lang="en-US" sz="1700" b="0" i="0" u="none" strike="noStrike" dirty="0" err="1">
                <a:effectLst/>
              </a:rPr>
              <a:t>garantir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uma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troca</a:t>
            </a:r>
            <a:r>
              <a:rPr lang="en-US" sz="1700" b="0" i="0" u="none" strike="noStrike" dirty="0">
                <a:effectLst/>
              </a:rPr>
              <a:t> de </a:t>
            </a:r>
            <a:r>
              <a:rPr lang="en-US" sz="1700" b="0" i="0" u="none" strike="noStrike" dirty="0" err="1">
                <a:effectLst/>
              </a:rPr>
              <a:t>ideias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eficiente</a:t>
            </a:r>
            <a:r>
              <a:rPr lang="en-US" sz="1700" b="0" i="0" u="none" strike="noStrike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05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5ED73E-AAC4-988A-0A36-27DB9030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22" y="1671569"/>
            <a:ext cx="4351438" cy="2228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Criatividade na Negociação</a:t>
            </a:r>
            <a:br>
              <a:rPr lang="en-US" sz="35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Light Bulb and Gear">
            <a:extLst>
              <a:ext uri="{FF2B5EF4-FFF2-40B4-BE49-F238E27FC236}">
                <a16:creationId xmlns:a16="http://schemas.microsoft.com/office/drawing/2014/main" id="{B8002A54-E6E1-D214-8D9C-78A6DF5F1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11" y="2843834"/>
            <a:ext cx="898899" cy="8988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34DD082-7CAD-6D18-90BE-4EF506420635}"/>
              </a:ext>
            </a:extLst>
          </p:cNvPr>
          <p:cNvSpPr txBox="1"/>
          <p:nvPr/>
        </p:nvSpPr>
        <p:spPr>
          <a:xfrm>
            <a:off x="1640523" y="4072044"/>
            <a:ext cx="4351437" cy="205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700" b="0" i="0" u="none" strike="noStrike" dirty="0" err="1">
                <a:effectLst/>
              </a:rPr>
              <a:t>Descubra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como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utilizar</a:t>
            </a:r>
            <a:r>
              <a:rPr lang="en-US" sz="1700" b="0" i="0" u="none" strike="noStrike" dirty="0">
                <a:effectLst/>
              </a:rPr>
              <a:t> a </a:t>
            </a:r>
            <a:r>
              <a:rPr lang="en-US" sz="1700" b="0" i="0" u="none" strike="noStrike" dirty="0" err="1">
                <a:effectLst/>
              </a:rPr>
              <a:t>criatividade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como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uma</a:t>
            </a:r>
            <a:r>
              <a:rPr lang="en-US" sz="1700" b="0" i="0" u="none" strike="noStrike" dirty="0">
                <a:effectLst/>
              </a:rPr>
              <a:t> ferramenta </a:t>
            </a:r>
            <a:r>
              <a:rPr lang="en-US" sz="1700" b="0" i="0" u="none" strike="noStrike" dirty="0" err="1">
                <a:effectLst/>
              </a:rPr>
              <a:t>poderosa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durante</a:t>
            </a:r>
            <a:r>
              <a:rPr lang="en-US" sz="1700" b="0" i="0" u="none" strike="noStrike" dirty="0">
                <a:effectLst/>
              </a:rPr>
              <a:t> as </a:t>
            </a:r>
            <a:r>
              <a:rPr lang="en-US" sz="1700" b="0" i="0" u="none" strike="noStrike" dirty="0" err="1">
                <a:effectLst/>
              </a:rPr>
              <a:t>negociações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em</a:t>
            </a:r>
            <a:r>
              <a:rPr lang="en-US" sz="1700" b="0" i="0" u="none" strike="noStrike" dirty="0">
                <a:effectLst/>
              </a:rPr>
              <a:t> software. Explore </a:t>
            </a:r>
            <a:r>
              <a:rPr lang="en-US" sz="1700" b="0" i="0" u="none" strike="noStrike" dirty="0" err="1">
                <a:effectLst/>
              </a:rPr>
              <a:t>técnicas</a:t>
            </a:r>
            <a:r>
              <a:rPr lang="en-US" sz="1700" b="0" i="0" u="none" strike="noStrike" dirty="0">
                <a:effectLst/>
              </a:rPr>
              <a:t> para </a:t>
            </a:r>
            <a:r>
              <a:rPr lang="en-US" sz="1700" b="0" i="0" u="none" strike="noStrike" dirty="0" err="1">
                <a:effectLst/>
              </a:rPr>
              <a:t>gerar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soluções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inovadoras</a:t>
            </a:r>
            <a:r>
              <a:rPr lang="en-US" sz="1700" b="0" i="0" u="none" strike="noStrike" dirty="0">
                <a:effectLst/>
              </a:rPr>
              <a:t> e </a:t>
            </a:r>
            <a:r>
              <a:rPr lang="en-US" sz="1700" b="0" i="0" u="none" strike="noStrike" dirty="0" err="1">
                <a:effectLst/>
              </a:rPr>
              <a:t>encontrar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alternativas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mutuamente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benéficas</a:t>
            </a:r>
            <a:r>
              <a:rPr lang="en-US" sz="1700" b="0" i="0" u="none" strike="noStrike" dirty="0">
                <a:effectLst/>
              </a:rPr>
              <a:t> para as </a:t>
            </a:r>
            <a:r>
              <a:rPr lang="en-US" sz="1700" b="0" i="0" u="none" strike="noStrike" dirty="0" err="1">
                <a:effectLst/>
              </a:rPr>
              <a:t>partes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envolvidas</a:t>
            </a:r>
            <a:r>
              <a:rPr lang="en-US" sz="1700" b="0" i="0" u="none" strike="noStrike" dirty="0">
                <a:effectLst/>
              </a:rPr>
              <a:t>.</a:t>
            </a:r>
          </a:p>
        </p:txBody>
      </p:sp>
      <p:pic>
        <p:nvPicPr>
          <p:cNvPr id="10" name="Graphic 9" descr="Light Bulb and Gear">
            <a:extLst>
              <a:ext uri="{FF2B5EF4-FFF2-40B4-BE49-F238E27FC236}">
                <a16:creationId xmlns:a16="http://schemas.microsoft.com/office/drawing/2014/main" id="{83E9CE34-1C48-4111-AE57-9E320EDE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073" y="1469503"/>
            <a:ext cx="3918995" cy="39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8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F8469-FEF2-D119-A7E9-E721F223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0" y="741391"/>
            <a:ext cx="3175795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i="0" u="none" strike="noStrike">
                <a:effectLst/>
              </a:rPr>
              <a:t>Gestão de Conflitos</a:t>
            </a:r>
            <a:br>
              <a:rPr lang="en-US" sz="2800" b="1" i="0" u="none" strike="noStrike">
                <a:effectLst/>
              </a:rPr>
            </a:br>
            <a:endParaRPr lang="en-US" sz="28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7F569B-CD1D-2367-1AA1-A6FC6DF91D3B}"/>
              </a:ext>
            </a:extLst>
          </p:cNvPr>
          <p:cNvSpPr txBox="1"/>
          <p:nvPr/>
        </p:nvSpPr>
        <p:spPr>
          <a:xfrm>
            <a:off x="657519" y="2533476"/>
            <a:ext cx="317579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700" b="0" i="0" u="none" strike="noStrike" dirty="0" err="1">
                <a:effectLst/>
              </a:rPr>
              <a:t>Aprenda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como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identificar</a:t>
            </a:r>
            <a:r>
              <a:rPr lang="en-US" sz="1700" b="0" i="0" u="none" strike="noStrike" dirty="0">
                <a:effectLst/>
              </a:rPr>
              <a:t>, </a:t>
            </a:r>
            <a:r>
              <a:rPr lang="en-US" sz="1700" b="0" i="0" u="none" strike="noStrike" dirty="0" err="1">
                <a:effectLst/>
              </a:rPr>
              <a:t>gerenciar</a:t>
            </a:r>
            <a:r>
              <a:rPr lang="en-US" sz="1700" b="0" i="0" u="none" strike="noStrike" dirty="0">
                <a:effectLst/>
              </a:rPr>
              <a:t> e resolver </a:t>
            </a:r>
            <a:r>
              <a:rPr lang="en-US" sz="1700" b="0" i="0" u="none" strike="noStrike" dirty="0" err="1">
                <a:effectLst/>
              </a:rPr>
              <a:t>conflitos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durante</a:t>
            </a:r>
            <a:r>
              <a:rPr lang="en-US" sz="1700" b="0" i="0" u="none" strike="noStrike" dirty="0">
                <a:effectLst/>
              </a:rPr>
              <a:t> as </a:t>
            </a:r>
            <a:r>
              <a:rPr lang="en-US" sz="1700" b="0" i="0" u="none" strike="noStrike" dirty="0" err="1">
                <a:effectLst/>
              </a:rPr>
              <a:t>negociações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em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projetos</a:t>
            </a:r>
            <a:r>
              <a:rPr lang="en-US" sz="1700" b="0" i="0" u="none" strike="noStrike" dirty="0">
                <a:effectLst/>
              </a:rPr>
              <a:t> de software. </a:t>
            </a:r>
            <a:r>
              <a:rPr lang="en-US" sz="1700" b="0" i="0" u="none" strike="noStrike" dirty="0" err="1">
                <a:effectLst/>
              </a:rPr>
              <a:t>Descubra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estratégias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eficazes</a:t>
            </a:r>
            <a:r>
              <a:rPr lang="en-US" sz="1700" b="0" i="0" u="none" strike="noStrike" dirty="0">
                <a:effectLst/>
              </a:rPr>
              <a:t> para lidar com </a:t>
            </a:r>
            <a:r>
              <a:rPr lang="en-US" sz="1700" b="0" i="0" u="none" strike="noStrike" dirty="0" err="1">
                <a:effectLst/>
              </a:rPr>
              <a:t>divergências</a:t>
            </a:r>
            <a:r>
              <a:rPr lang="en-US" sz="1700" b="0" i="0" u="none" strike="noStrike" dirty="0">
                <a:effectLst/>
              </a:rPr>
              <a:t>, </a:t>
            </a:r>
            <a:r>
              <a:rPr lang="en-US" sz="1700" b="0" i="0" u="none" strike="noStrike" dirty="0" err="1">
                <a:effectLst/>
              </a:rPr>
              <a:t>manter</a:t>
            </a:r>
            <a:r>
              <a:rPr lang="en-US" sz="1700" b="0" i="0" u="none" strike="noStrike" dirty="0">
                <a:effectLst/>
              </a:rPr>
              <a:t> a </a:t>
            </a:r>
            <a:r>
              <a:rPr lang="en-US" sz="1700" b="0" i="0" u="none" strike="noStrike" dirty="0" err="1">
                <a:effectLst/>
              </a:rPr>
              <a:t>colaboração</a:t>
            </a:r>
            <a:r>
              <a:rPr lang="en-US" sz="1700" b="0" i="0" u="none" strike="noStrike" dirty="0">
                <a:effectLst/>
              </a:rPr>
              <a:t> e </a:t>
            </a:r>
            <a:r>
              <a:rPr lang="en-US" sz="1700" b="0" i="0" u="none" strike="noStrike" dirty="0" err="1">
                <a:effectLst/>
              </a:rPr>
              <a:t>alcançar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resultados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positivos</a:t>
            </a:r>
            <a:r>
              <a:rPr lang="en-US" sz="1700" b="0" i="0" u="none" strike="noStrike" dirty="0">
                <a:effectLst/>
              </a:rPr>
              <a:t>.</a:t>
            </a:r>
          </a:p>
        </p:txBody>
      </p:sp>
      <p:pic>
        <p:nvPicPr>
          <p:cNvPr id="6" name="Picture 5" descr="Pessoa segurando uma peça de quebra-cabeças">
            <a:extLst>
              <a:ext uri="{FF2B5EF4-FFF2-40B4-BE49-F238E27FC236}">
                <a16:creationId xmlns:a16="http://schemas.microsoft.com/office/drawing/2014/main" id="{9274D17D-254B-B77B-1498-92244C9164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6" r="22063" b="2"/>
          <a:stretch/>
        </p:blipFill>
        <p:spPr>
          <a:xfrm>
            <a:off x="4391167" y="877414"/>
            <a:ext cx="4090159" cy="49846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26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54A24-94BA-6CE9-ED13-4913D312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0450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Entender o Valor do Software</a:t>
            </a:r>
            <a:br>
              <a:rPr lang="en-US" sz="28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992" y="1"/>
            <a:ext cx="866357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6880C7-58D4-8E51-6CEC-4DBCDA261136}"/>
              </a:ext>
            </a:extLst>
          </p:cNvPr>
          <p:cNvSpPr txBox="1"/>
          <p:nvPr/>
        </p:nvSpPr>
        <p:spPr>
          <a:xfrm>
            <a:off x="628650" y="1825625"/>
            <a:ext cx="4045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0" i="0" u="none" strike="noStrike" dirty="0">
                <a:effectLst/>
              </a:rPr>
              <a:t>Explore a </a:t>
            </a:r>
            <a:r>
              <a:rPr lang="en-US" b="0" i="0" u="none" strike="noStrike" dirty="0" err="1">
                <a:effectLst/>
              </a:rPr>
              <a:t>importância</a:t>
            </a:r>
            <a:r>
              <a:rPr lang="en-US" b="0" i="0" u="none" strike="noStrike" dirty="0">
                <a:effectLst/>
              </a:rPr>
              <a:t> de </a:t>
            </a:r>
            <a:r>
              <a:rPr lang="en-US" b="0" i="0" u="none" strike="noStrike" dirty="0" err="1">
                <a:effectLst/>
              </a:rPr>
              <a:t>entender</a:t>
            </a:r>
            <a:r>
              <a:rPr lang="en-US" b="0" i="0" u="none" strike="noStrike" dirty="0">
                <a:effectLst/>
              </a:rPr>
              <a:t> o valor do software </a:t>
            </a:r>
            <a:r>
              <a:rPr lang="en-US" b="0" i="0" u="none" strike="noStrike" dirty="0" err="1">
                <a:effectLst/>
              </a:rPr>
              <a:t>durante</a:t>
            </a:r>
            <a:r>
              <a:rPr lang="en-US" b="0" i="0" u="none" strike="noStrike" dirty="0">
                <a:effectLst/>
              </a:rPr>
              <a:t> a </a:t>
            </a:r>
            <a:r>
              <a:rPr lang="en-US" b="0" i="0" u="none" strike="noStrike" dirty="0" err="1">
                <a:effectLst/>
              </a:rPr>
              <a:t>negociação</a:t>
            </a:r>
            <a:r>
              <a:rPr lang="en-US" b="0" i="0" u="none" strike="noStrike" dirty="0">
                <a:effectLst/>
              </a:rPr>
              <a:t>. </a:t>
            </a:r>
            <a:r>
              <a:rPr lang="en-US" b="0" i="0" u="none" strike="noStrike" dirty="0" err="1">
                <a:effectLst/>
              </a:rPr>
              <a:t>Descubra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técnicas</a:t>
            </a:r>
            <a:r>
              <a:rPr lang="en-US" b="0" i="0" u="none" strike="noStrike" dirty="0">
                <a:effectLst/>
              </a:rPr>
              <a:t> para </a:t>
            </a:r>
            <a:r>
              <a:rPr lang="en-US" b="0" i="0" u="none" strike="noStrike" dirty="0" err="1">
                <a:effectLst/>
              </a:rPr>
              <a:t>comunicar</a:t>
            </a:r>
            <a:r>
              <a:rPr lang="en-US" b="0" i="0" u="none" strike="noStrike" dirty="0">
                <a:effectLst/>
              </a:rPr>
              <a:t> o valor do software de forma </a:t>
            </a:r>
            <a:r>
              <a:rPr lang="en-US" b="0" i="0" u="none" strike="noStrike" dirty="0" err="1">
                <a:effectLst/>
              </a:rPr>
              <a:t>convincente</a:t>
            </a:r>
            <a:r>
              <a:rPr lang="en-US" b="0" i="0" u="none" strike="noStrike" dirty="0">
                <a:effectLst/>
              </a:rPr>
              <a:t> e </a:t>
            </a:r>
            <a:r>
              <a:rPr lang="en-US" b="0" i="0" u="none" strike="noStrike" dirty="0" err="1">
                <a:effectLst/>
              </a:rPr>
              <a:t>promover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uma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troca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justa</a:t>
            </a:r>
            <a:r>
              <a:rPr lang="en-US" b="0" i="0" u="none" strike="noStrike" dirty="0">
                <a:effectLst/>
              </a:rPr>
              <a:t> e </a:t>
            </a:r>
            <a:r>
              <a:rPr lang="en-US" b="0" i="0" u="none" strike="noStrike" dirty="0" err="1">
                <a:effectLst/>
              </a:rPr>
              <a:t>equilibrada</a:t>
            </a:r>
            <a:r>
              <a:rPr lang="en-US" b="0" i="0" u="none" strike="noStrike" dirty="0">
                <a:effectLst/>
              </a:rPr>
              <a:t>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6138" y="3423959"/>
            <a:ext cx="405617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aptop seguro">
            <a:extLst>
              <a:ext uri="{FF2B5EF4-FFF2-40B4-BE49-F238E27FC236}">
                <a16:creationId xmlns:a16="http://schemas.microsoft.com/office/drawing/2014/main" id="{39BB5731-480C-59DF-F81D-B8AD4E21F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388" y="1689117"/>
            <a:ext cx="2835788" cy="283578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201" y="1"/>
            <a:ext cx="1550211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04058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5592435" y="5166682"/>
            <a:ext cx="1376793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145" y="6033795"/>
            <a:ext cx="1493298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8772" y="5519196"/>
            <a:ext cx="1005228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00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695</Words>
  <Application>Microsoft Macintosh PowerPoint</Application>
  <PresentationFormat>Apresentação na tela (4:3)</PresentationFormat>
  <Paragraphs>41</Paragraphs>
  <Slides>17</Slides>
  <Notes>4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17</vt:i4>
      </vt:variant>
    </vt:vector>
  </HeadingPairs>
  <TitlesOfParts>
    <vt:vector size="28" baseType="lpstr">
      <vt:lpstr>Arial</vt:lpstr>
      <vt:lpstr>Calibri</vt:lpstr>
      <vt:lpstr>Gotham HTF Light</vt:lpstr>
      <vt:lpstr>Lato Light</vt:lpstr>
      <vt:lpstr>League Spartan</vt:lpstr>
      <vt:lpstr>Open Sans Medium</vt:lpstr>
      <vt:lpstr>Poppins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Técnicas de Negociação em Software </vt:lpstr>
      <vt:lpstr>Princípios Básicos de Negociação </vt:lpstr>
      <vt:lpstr>Técnicas de Negociação em Software </vt:lpstr>
      <vt:lpstr>Comunicação Eficaz </vt:lpstr>
      <vt:lpstr>Criatividade na Negociação </vt:lpstr>
      <vt:lpstr>Gestão de Conflitos </vt:lpstr>
      <vt:lpstr>Entender o Valor do Software </vt:lpstr>
      <vt:lpstr>Negociação Colaborativa </vt:lpstr>
      <vt:lpstr>Estratégias de Negociação </vt:lpstr>
      <vt:lpstr>1. Análise Fundamentalista</vt:lpstr>
      <vt:lpstr>2. Análise Técnica</vt:lpstr>
      <vt:lpstr>3. Negociação algorítmica</vt:lpstr>
      <vt:lpstr>4. Negociação de alta frequência</vt:lpstr>
      <vt:lpstr>Conclusão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Salomão</dc:creator>
  <cp:lastModifiedBy>Gabriela Rodrigues Salomão</cp:lastModifiedBy>
  <cp:revision>49</cp:revision>
  <dcterms:created xsi:type="dcterms:W3CDTF">2020-03-06T19:35:50Z</dcterms:created>
  <dcterms:modified xsi:type="dcterms:W3CDTF">2023-10-30T17:31:31Z</dcterms:modified>
</cp:coreProperties>
</file>