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66" r:id="rId2"/>
    <p:sldId id="682" r:id="rId3"/>
    <p:sldId id="665" r:id="rId4"/>
    <p:sldId id="668" r:id="rId5"/>
    <p:sldId id="669" r:id="rId6"/>
    <p:sldId id="670" r:id="rId7"/>
    <p:sldId id="671" r:id="rId8"/>
    <p:sldId id="672" r:id="rId9"/>
    <p:sldId id="673" r:id="rId10"/>
    <p:sldId id="674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83" r:id="rId19"/>
    <p:sldId id="684" r:id="rId20"/>
    <p:sldId id="685" r:id="rId21"/>
    <p:sldId id="686" r:id="rId22"/>
    <p:sldId id="667" r:id="rId23"/>
  </p:sldIdLst>
  <p:sldSz cx="10693400" cy="7561263"/>
  <p:notesSz cx="7099300" cy="10234613"/>
  <p:defaultTextStyle>
    <a:defPPr>
      <a:defRPr lang="ko-KR"/>
    </a:defPPr>
    <a:lvl1pPr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520700" indent="-63500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1042988" indent="-1285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563688" indent="-192088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2085975" indent="-257175" algn="l" defTabSz="1042988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13">
          <p15:clr>
            <a:srgbClr val="A4A3A4"/>
          </p15:clr>
        </p15:guide>
        <p15:guide id="2" orient="horz" pos="2880">
          <p15:clr>
            <a:srgbClr val="A4A3A4"/>
          </p15:clr>
        </p15:guide>
        <p15:guide id="3" orient="horz" pos="2517">
          <p15:clr>
            <a:srgbClr val="A4A3A4"/>
          </p15:clr>
        </p15:guide>
        <p15:guide id="4" orient="horz" pos="3878">
          <p15:clr>
            <a:srgbClr val="A4A3A4"/>
          </p15:clr>
        </p15:guide>
        <p15:guide id="5" orient="horz" pos="1088">
          <p15:clr>
            <a:srgbClr val="A4A3A4"/>
          </p15:clr>
        </p15:guide>
        <p15:guide id="6" orient="horz" pos="1837">
          <p15:clr>
            <a:srgbClr val="A4A3A4"/>
          </p15:clr>
        </p15:guide>
        <p15:guide id="7" orient="horz" pos="4490">
          <p15:clr>
            <a:srgbClr val="A4A3A4"/>
          </p15:clr>
        </p15:guide>
        <p15:guide id="8" pos="6044">
          <p15:clr>
            <a:srgbClr val="A4A3A4"/>
          </p15:clr>
        </p15:guide>
        <p15:guide id="9" pos="646">
          <p15:clr>
            <a:srgbClr val="A4A3A4"/>
          </p15:clr>
        </p15:guide>
        <p15:guide id="10" pos="5545">
          <p15:clr>
            <a:srgbClr val="A4A3A4"/>
          </p15:clr>
        </p15:guide>
        <p15:guide id="11" pos="3368">
          <p15:clr>
            <a:srgbClr val="A4A3A4"/>
          </p15:clr>
        </p15:guide>
        <p15:guide id="12" pos="1327">
          <p15:clr>
            <a:srgbClr val="A4A3A4"/>
          </p15:clr>
        </p15:guide>
        <p15:guide id="13" pos="3549">
          <p15:clr>
            <a:srgbClr val="A4A3A4"/>
          </p15:clr>
        </p15:guide>
        <p15:guide id="14" pos="27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00"/>
    <a:srgbClr val="CC9900"/>
    <a:srgbClr val="B7DEE8"/>
    <a:srgbClr val="FF9966"/>
    <a:srgbClr val="0099FF"/>
    <a:srgbClr val="FFCC99"/>
    <a:srgbClr val="77933C"/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5" autoAdjust="0"/>
    <p:restoredTop sz="93641" autoAdjust="0"/>
  </p:normalViewPr>
  <p:slideViewPr>
    <p:cSldViewPr>
      <p:cViewPr varScale="1">
        <p:scale>
          <a:sx n="115" d="100"/>
          <a:sy n="115" d="100"/>
        </p:scale>
        <p:origin x="708" y="84"/>
      </p:cViewPr>
      <p:guideLst>
        <p:guide orient="horz" pos="4513"/>
        <p:guide orient="horz" pos="2880"/>
        <p:guide orient="horz" pos="2517"/>
        <p:guide orient="horz" pos="3878"/>
        <p:guide orient="horz" pos="1088"/>
        <p:guide orient="horz" pos="1837"/>
        <p:guide orient="horz" pos="4490"/>
        <p:guide pos="6044"/>
        <p:guide pos="646"/>
        <p:guide pos="5545"/>
        <p:guide pos="3368"/>
        <p:guide pos="1327"/>
        <p:guide pos="3549"/>
        <p:guide pos="27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imab\Documents\0KSP&#49324;&#50629;_&#50864;&#51592;&#48289;\0KSP&#49324;&#50629;\(2018-08)&#52636;&#51109;&#48372;&#44256;&#51088;&#47308;\&#50900;&#46300;&#48197;&#53356;&#53685;&#44228;API_KOR_DS2_en_excel_v2_10036249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imab\Documents\0KSP&#49324;&#50629;_&#50864;&#51592;&#48289;\0KSP&#49324;&#50629;\(2018-08)&#52636;&#51109;&#48372;&#44256;&#51088;&#47308;\&#50900;&#46300;&#48197;&#53356;&#53685;&#44228;API_KOR_DS2_en_excel_v2_10036249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529490873746204E-2"/>
          <c:y val="3.4612932604735885E-2"/>
          <c:w val="0.94221767869088691"/>
          <c:h val="0.7602659380692167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5B9BD5"/>
            </a:solidFill>
            <a:ln w="25400">
              <a:noFill/>
            </a:ln>
          </c:spPr>
          <c:invertIfNegative val="0"/>
          <c:cat>
            <c:strRef>
              <c:f>GNI!$F$1:$BK$1</c:f>
              <c:strCache>
                <c:ptCount val="58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  <c:pt idx="57">
                  <c:v>2019</c:v>
                </c:pt>
              </c:strCache>
            </c:strRef>
          </c:cat>
          <c:val>
            <c:numRef>
              <c:f>GNI!$F$2:$BK$2</c:f>
              <c:numCache>
                <c:formatCode>General</c:formatCode>
                <c:ptCount val="58"/>
                <c:pt idx="0">
                  <c:v>120</c:v>
                </c:pt>
                <c:pt idx="1">
                  <c:v>120</c:v>
                </c:pt>
                <c:pt idx="2">
                  <c:v>130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190</c:v>
                </c:pt>
                <c:pt idx="7">
                  <c:v>240</c:v>
                </c:pt>
                <c:pt idx="8">
                  <c:v>280</c:v>
                </c:pt>
                <c:pt idx="9">
                  <c:v>310</c:v>
                </c:pt>
                <c:pt idx="10">
                  <c:v>340</c:v>
                </c:pt>
                <c:pt idx="11">
                  <c:v>430</c:v>
                </c:pt>
                <c:pt idx="12">
                  <c:v>550</c:v>
                </c:pt>
                <c:pt idx="13">
                  <c:v>660</c:v>
                </c:pt>
                <c:pt idx="14">
                  <c:v>810</c:v>
                </c:pt>
                <c:pt idx="15">
                  <c:v>970</c:v>
                </c:pt>
                <c:pt idx="16">
                  <c:v>1280</c:v>
                </c:pt>
                <c:pt idx="17">
                  <c:v>1680</c:v>
                </c:pt>
                <c:pt idx="18">
                  <c:v>1870</c:v>
                </c:pt>
                <c:pt idx="19">
                  <c:v>2030</c:v>
                </c:pt>
                <c:pt idx="20">
                  <c:v>2050</c:v>
                </c:pt>
                <c:pt idx="21">
                  <c:v>2170</c:v>
                </c:pt>
                <c:pt idx="22">
                  <c:v>2340</c:v>
                </c:pt>
                <c:pt idx="23">
                  <c:v>2480</c:v>
                </c:pt>
                <c:pt idx="24">
                  <c:v>2850</c:v>
                </c:pt>
                <c:pt idx="25">
                  <c:v>3530</c:v>
                </c:pt>
                <c:pt idx="26">
                  <c:v>4520</c:v>
                </c:pt>
                <c:pt idx="27">
                  <c:v>5380</c:v>
                </c:pt>
                <c:pt idx="28">
                  <c:v>6450</c:v>
                </c:pt>
                <c:pt idx="29">
                  <c:v>7570</c:v>
                </c:pt>
                <c:pt idx="30">
                  <c:v>8310</c:v>
                </c:pt>
                <c:pt idx="31">
                  <c:v>9010</c:v>
                </c:pt>
                <c:pt idx="32">
                  <c:v>10090</c:v>
                </c:pt>
                <c:pt idx="33">
                  <c:v>11820</c:v>
                </c:pt>
                <c:pt idx="34">
                  <c:v>13320</c:v>
                </c:pt>
                <c:pt idx="35">
                  <c:v>13550</c:v>
                </c:pt>
                <c:pt idx="36">
                  <c:v>10330</c:v>
                </c:pt>
                <c:pt idx="37">
                  <c:v>10430</c:v>
                </c:pt>
                <c:pt idx="38">
                  <c:v>11030</c:v>
                </c:pt>
                <c:pt idx="39">
                  <c:v>11950</c:v>
                </c:pt>
                <c:pt idx="40">
                  <c:v>12850</c:v>
                </c:pt>
                <c:pt idx="41">
                  <c:v>13790</c:v>
                </c:pt>
                <c:pt idx="42">
                  <c:v>16200</c:v>
                </c:pt>
                <c:pt idx="43">
                  <c:v>18520</c:v>
                </c:pt>
                <c:pt idx="44">
                  <c:v>20800</c:v>
                </c:pt>
                <c:pt idx="45">
                  <c:v>23440</c:v>
                </c:pt>
                <c:pt idx="46">
                  <c:v>23860</c:v>
                </c:pt>
                <c:pt idx="47">
                  <c:v>22040</c:v>
                </c:pt>
                <c:pt idx="48">
                  <c:v>22290</c:v>
                </c:pt>
                <c:pt idx="49">
                  <c:v>23590</c:v>
                </c:pt>
                <c:pt idx="50">
                  <c:v>25660</c:v>
                </c:pt>
                <c:pt idx="51">
                  <c:v>26980</c:v>
                </c:pt>
                <c:pt idx="52">
                  <c:v>28160</c:v>
                </c:pt>
                <c:pt idx="53">
                  <c:v>28720</c:v>
                </c:pt>
                <c:pt idx="54">
                  <c:v>29330</c:v>
                </c:pt>
                <c:pt idx="55">
                  <c:v>30300</c:v>
                </c:pt>
                <c:pt idx="56">
                  <c:v>32730</c:v>
                </c:pt>
                <c:pt idx="57">
                  <c:v>33790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3-4C4A-A3AA-1608D18C3E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94736"/>
        <c:axId val="745299632"/>
      </c:barChart>
      <c:catAx>
        <c:axId val="74529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5299632"/>
        <c:crosses val="autoZero"/>
        <c:auto val="1"/>
        <c:lblAlgn val="ctr"/>
        <c:lblOffset val="100"/>
        <c:noMultiLvlLbl val="0"/>
      </c:catAx>
      <c:valAx>
        <c:axId val="74529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52947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529490873746204E-2"/>
          <c:y val="6.3615664845173045E-2"/>
          <c:w val="0.94221767869088691"/>
          <c:h val="0.7602659380692167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5B9BD5"/>
            </a:solidFill>
            <a:ln w="25400">
              <a:noFill/>
            </a:ln>
          </c:spPr>
          <c:invertIfNegative val="0"/>
          <c:cat>
            <c:strRef>
              <c:f>GNI!$F$1:$BK$1</c:f>
              <c:strCache>
                <c:ptCount val="58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  <c:pt idx="57">
                  <c:v>2019</c:v>
                </c:pt>
              </c:strCache>
            </c:strRef>
          </c:cat>
          <c:val>
            <c:numRef>
              <c:f>GNI!$F$2:$BK$2</c:f>
              <c:numCache>
                <c:formatCode>General</c:formatCode>
                <c:ptCount val="58"/>
                <c:pt idx="0">
                  <c:v>120</c:v>
                </c:pt>
                <c:pt idx="1">
                  <c:v>120</c:v>
                </c:pt>
                <c:pt idx="2">
                  <c:v>130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190</c:v>
                </c:pt>
                <c:pt idx="7">
                  <c:v>240</c:v>
                </c:pt>
                <c:pt idx="8">
                  <c:v>280</c:v>
                </c:pt>
                <c:pt idx="9">
                  <c:v>310</c:v>
                </c:pt>
                <c:pt idx="10">
                  <c:v>340</c:v>
                </c:pt>
                <c:pt idx="11">
                  <c:v>430</c:v>
                </c:pt>
                <c:pt idx="12">
                  <c:v>550</c:v>
                </c:pt>
                <c:pt idx="13">
                  <c:v>660</c:v>
                </c:pt>
                <c:pt idx="14">
                  <c:v>810</c:v>
                </c:pt>
                <c:pt idx="15">
                  <c:v>970</c:v>
                </c:pt>
                <c:pt idx="16">
                  <c:v>1280</c:v>
                </c:pt>
                <c:pt idx="17">
                  <c:v>1680</c:v>
                </c:pt>
                <c:pt idx="18">
                  <c:v>1870</c:v>
                </c:pt>
                <c:pt idx="19">
                  <c:v>2030</c:v>
                </c:pt>
                <c:pt idx="20">
                  <c:v>2050</c:v>
                </c:pt>
                <c:pt idx="21">
                  <c:v>2170</c:v>
                </c:pt>
                <c:pt idx="22">
                  <c:v>2340</c:v>
                </c:pt>
                <c:pt idx="23">
                  <c:v>2480</c:v>
                </c:pt>
                <c:pt idx="24">
                  <c:v>2850</c:v>
                </c:pt>
                <c:pt idx="25">
                  <c:v>3530</c:v>
                </c:pt>
                <c:pt idx="26">
                  <c:v>4520</c:v>
                </c:pt>
                <c:pt idx="27">
                  <c:v>5380</c:v>
                </c:pt>
                <c:pt idx="28">
                  <c:v>6450</c:v>
                </c:pt>
                <c:pt idx="29">
                  <c:v>7570</c:v>
                </c:pt>
                <c:pt idx="30">
                  <c:v>8310</c:v>
                </c:pt>
                <c:pt idx="31">
                  <c:v>9010</c:v>
                </c:pt>
                <c:pt idx="32">
                  <c:v>10090</c:v>
                </c:pt>
                <c:pt idx="33">
                  <c:v>11820</c:v>
                </c:pt>
                <c:pt idx="34">
                  <c:v>13320</c:v>
                </c:pt>
                <c:pt idx="35">
                  <c:v>13550</c:v>
                </c:pt>
                <c:pt idx="36">
                  <c:v>10330</c:v>
                </c:pt>
                <c:pt idx="37">
                  <c:v>10430</c:v>
                </c:pt>
                <c:pt idx="38">
                  <c:v>11030</c:v>
                </c:pt>
                <c:pt idx="39">
                  <c:v>11950</c:v>
                </c:pt>
                <c:pt idx="40">
                  <c:v>12850</c:v>
                </c:pt>
                <c:pt idx="41">
                  <c:v>13790</c:v>
                </c:pt>
                <c:pt idx="42">
                  <c:v>16200</c:v>
                </c:pt>
                <c:pt idx="43">
                  <c:v>18520</c:v>
                </c:pt>
                <c:pt idx="44">
                  <c:v>20800</c:v>
                </c:pt>
                <c:pt idx="45">
                  <c:v>23440</c:v>
                </c:pt>
                <c:pt idx="46">
                  <c:v>23860</c:v>
                </c:pt>
                <c:pt idx="47">
                  <c:v>22040</c:v>
                </c:pt>
                <c:pt idx="48">
                  <c:v>22290</c:v>
                </c:pt>
                <c:pt idx="49">
                  <c:v>23590</c:v>
                </c:pt>
                <c:pt idx="50">
                  <c:v>25660</c:v>
                </c:pt>
                <c:pt idx="51">
                  <c:v>26980</c:v>
                </c:pt>
                <c:pt idx="52">
                  <c:v>28160</c:v>
                </c:pt>
                <c:pt idx="53">
                  <c:v>28720</c:v>
                </c:pt>
                <c:pt idx="54">
                  <c:v>29330</c:v>
                </c:pt>
                <c:pt idx="55">
                  <c:v>30300</c:v>
                </c:pt>
                <c:pt idx="56">
                  <c:v>32730</c:v>
                </c:pt>
                <c:pt idx="57">
                  <c:v>33790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88-473D-87B4-B5D33011C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94736"/>
        <c:axId val="745299632"/>
      </c:barChart>
      <c:catAx>
        <c:axId val="74529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5299632"/>
        <c:crosses val="autoZero"/>
        <c:auto val="1"/>
        <c:lblAlgn val="ctr"/>
        <c:lblOffset val="100"/>
        <c:noMultiLvlLbl val="0"/>
      </c:catAx>
      <c:valAx>
        <c:axId val="74529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52947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0.62194</cdr:x>
      <cdr:y>0.41146</cdr:y>
    </cdr:from>
    <cdr:to>
      <cdr:x>0.72645</cdr:x>
      <cdr:y>0.5458</cdr:y>
    </cdr:to>
    <cdr:sp macro="" textlink="">
      <cdr:nvSpPr>
        <cdr:cNvPr id="2" name="생각 풍선: 구름 모양 1">
          <a:extLst xmlns:a="http://schemas.openxmlformats.org/drawingml/2006/main">
            <a:ext uri="{FF2B5EF4-FFF2-40B4-BE49-F238E27FC236}">
              <a16:creationId xmlns:a16="http://schemas.microsoft.com/office/drawing/2014/main" id="{11271208-0031-47ED-8C01-685026CD1507}"/>
            </a:ext>
          </a:extLst>
        </cdr:cNvPr>
        <cdr:cNvSpPr/>
      </cdr:nvSpPr>
      <cdr:spPr>
        <a:xfrm xmlns:a="http://schemas.openxmlformats.org/drawingml/2006/main">
          <a:off x="5925849" y="1386759"/>
          <a:ext cx="995785" cy="452759"/>
        </a:xfrm>
        <a:prstGeom xmlns:a="http://schemas.openxmlformats.org/drawingml/2006/main" prst="cloudCallout">
          <a:avLst>
            <a:gd name="adj1" fmla="val 11972"/>
            <a:gd name="adj2" fmla="val 58213"/>
          </a:avLst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0.35376</cdr:x>
      <cdr:y>0.57343</cdr:y>
    </cdr:from>
    <cdr:to>
      <cdr:x>0.4909</cdr:x>
      <cdr:y>0.76368</cdr:y>
    </cdr:to>
    <cdr:sp macro="" textlink="">
      <cdr:nvSpPr>
        <cdr:cNvPr id="3" name="생각 풍선: 구름 모양 2">
          <a:extLst xmlns:a="http://schemas.openxmlformats.org/drawingml/2006/main">
            <a:ext uri="{FF2B5EF4-FFF2-40B4-BE49-F238E27FC236}">
              <a16:creationId xmlns:a16="http://schemas.microsoft.com/office/drawing/2014/main" id="{3FEEAABA-929A-431D-9A8A-BE5BBC8BA88D}"/>
            </a:ext>
          </a:extLst>
        </cdr:cNvPr>
        <cdr:cNvSpPr/>
      </cdr:nvSpPr>
      <cdr:spPr>
        <a:xfrm xmlns:a="http://schemas.openxmlformats.org/drawingml/2006/main">
          <a:off x="3370654" y="1932660"/>
          <a:ext cx="1306661" cy="641198"/>
        </a:xfrm>
        <a:prstGeom xmlns:a="http://schemas.openxmlformats.org/drawingml/2006/main" prst="cloudCallout">
          <a:avLst>
            <a:gd name="adj1" fmla="val 21155"/>
            <a:gd name="adj2" fmla="val 33978"/>
          </a:avLst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9045" tIns="49522" rIns="99045" bIns="49522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9045" tIns="49522" rIns="99045" bIns="49522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00AA2CC-D0CD-4F91-8E1C-DFECA14BA173}" type="datetimeFigureOut">
              <a:rPr lang="ko-KR" altLang="en-US"/>
              <a:pPr>
                <a:defRPr/>
              </a:pPr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768350"/>
            <a:ext cx="54260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5" tIns="49522" rIns="99045" bIns="4952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5"/>
          </a:xfrm>
          <a:prstGeom prst="rect">
            <a:avLst/>
          </a:prstGeom>
        </p:spPr>
        <p:txBody>
          <a:bodyPr vert="horz" lIns="99045" tIns="49522" rIns="99045" bIns="49522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9045" tIns="49522" rIns="99045" bIns="49522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9045" tIns="49522" rIns="99045" bIns="49522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C648241-E5FA-49ED-B9B8-F1B58BFB95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16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900113"/>
            <a:ext cx="10693400" cy="6661150"/>
          </a:xfrm>
          <a:prstGeom prst="rect">
            <a:avLst/>
          </a:prstGeom>
          <a:solidFill>
            <a:srgbClr val="DEDED8"/>
          </a:solidFill>
          <a:ln w="9525">
            <a:noFill/>
            <a:miter lim="800000"/>
            <a:headEnd/>
            <a:tailEnd/>
          </a:ln>
        </p:spPr>
        <p:txBody>
          <a:bodyPr wrap="none" lIns="91186" tIns="45590" rIns="91186" bIns="45590" anchor="ctr"/>
          <a:lstStyle/>
          <a:p>
            <a:pPr defTabSz="912813" fontAlgn="auto" latinLnBrk="0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700" kern="0">
              <a:solidFill>
                <a:srgbClr val="000000"/>
              </a:solidFill>
              <a:latin typeface="Arial" panose="020B0604020202020204" pitchFamily="34" charset="0"/>
              <a:ea typeface="-윤고딕340" pitchFamily="18" charset="-127"/>
              <a:cs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720725" y="0"/>
            <a:ext cx="2159000" cy="10795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91186" tIns="45590" rIns="91186" bIns="45590" anchor="ctr"/>
          <a:lstStyle/>
          <a:p>
            <a:pPr defTabSz="912813" fontAlgn="auto" latinLnBrk="0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700" kern="0">
              <a:solidFill>
                <a:srgbClr val="000000"/>
              </a:solidFill>
              <a:latin typeface="Arial" panose="020B0604020202020204" pitchFamily="34" charset="0"/>
              <a:ea typeface="-윤고딕340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00010" y="128588"/>
            <a:ext cx="42786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Modernization of Uzbekistan Building Code (UBC) System</a:t>
            </a:r>
            <a:endParaRPr kumimoji="0" lang="ko-KR" altLang="en-US" sz="1000" kern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10063225" y="493713"/>
            <a:ext cx="630176" cy="403225"/>
          </a:xfrm>
          <a:prstGeom prst="rect">
            <a:avLst/>
          </a:prstGeom>
        </p:spPr>
        <p:txBody>
          <a:bodyPr lIns="104306" tIns="52153" rIns="104306" bIns="52153" anchor="ctr"/>
          <a:lstStyle/>
          <a:p>
            <a:pPr defTabSz="104305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rgbClr val="80808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● </a:t>
            </a:r>
            <a:fld id="{F58F95F5-2853-49B8-A0DF-F5D643B5F0F1}" type="slidenum">
              <a:rPr kumimoji="0" lang="ko-KR" altLang="en-US"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4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>
            <a:lvl1pPr marL="265113" indent="-265113">
              <a:buClrTx/>
              <a:buFont typeface="Wingdings" pitchFamily="2" charset="2"/>
              <a:buChar char="§"/>
              <a:defRPr sz="1800" b="1" baseline="0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5475" indent="-266700">
              <a:buFont typeface="Arial" pitchFamily="34" charset="0"/>
              <a:buChar char="•"/>
              <a:defRPr sz="16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984250" indent="-265113">
              <a:buFont typeface="Arial" pitchFamily="34" charset="0"/>
              <a:buChar char="-"/>
              <a:defRPr sz="14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344613" indent="-266700">
              <a:buFont typeface="+mj-lt"/>
              <a:buAutoNum type="arabicParenR"/>
              <a:defRPr sz="12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703388" indent="-265113">
              <a:buFont typeface="+mj-lt"/>
              <a:buAutoNum type="alphaLcPeriod"/>
              <a:defRPr sz="11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526984" y="421435"/>
            <a:ext cx="9529893" cy="365130"/>
          </a:xfrm>
          <a:ln w="50800">
            <a:noFill/>
            <a:prstDash val="sysDot"/>
          </a:ln>
        </p:spPr>
        <p:txBody>
          <a:bodyPr anchor="ctr"/>
          <a:lstStyle>
            <a:lvl1pPr marL="208250" indent="-208250">
              <a:buClrTx/>
              <a:buFontTx/>
              <a:buNone/>
              <a:defRPr sz="2400" b="1" baseline="0">
                <a:solidFill>
                  <a:srgbClr val="C00000"/>
                </a:solidFill>
                <a:latin typeface="Arial" panose="020B0604020202020204" pitchFamily="34" charset="0"/>
                <a:ea typeface="HY견고딕" pitchFamily="18" charset="-127"/>
                <a:cs typeface="Arial" pitchFamily="34" charset="0"/>
              </a:defRPr>
            </a:lvl1pPr>
            <a:lvl2pPr marL="615693" indent="-208250">
              <a:defRPr sz="1800" b="0">
                <a:latin typeface="맑은 고딕" pitchFamily="50" charset="-127"/>
                <a:ea typeface="맑은 고딕" pitchFamily="50" charset="-127"/>
              </a:defRPr>
            </a:lvl2pPr>
            <a:lvl3pPr marL="1024947" indent="-210060">
              <a:defRPr sz="1600" b="0">
                <a:latin typeface="맑은 고딕" pitchFamily="50" charset="-127"/>
                <a:ea typeface="맑은 고딕" pitchFamily="50" charset="-127"/>
              </a:defRPr>
            </a:lvl3pPr>
            <a:lvl4pPr marL="1432392" indent="-210060">
              <a:buFont typeface="Wingdings" pitchFamily="2" charset="2"/>
              <a:buChar char="Ø"/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 marL="1839835" indent="-199195">
              <a:defRPr sz="1400" b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750BC28-0D7B-4415-88F1-B58E27D6447C}"/>
              </a:ext>
            </a:extLst>
          </p:cNvPr>
          <p:cNvGrpSpPr/>
          <p:nvPr userDrawn="1"/>
        </p:nvGrpSpPr>
        <p:grpSpPr>
          <a:xfrm>
            <a:off x="7902984" y="36215"/>
            <a:ext cx="2379207" cy="418774"/>
            <a:chOff x="131757" y="57524"/>
            <a:chExt cx="2379207" cy="41877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7C7876-0B01-48AB-BF89-89DD03D78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757" y="57524"/>
              <a:ext cx="418774" cy="41877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23599A5-A4BF-45BE-AE74-3FC6D1EF7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516" y="146177"/>
              <a:ext cx="358669" cy="2414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050777A-9BA0-457C-B73E-49052A551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564" y="115047"/>
              <a:ext cx="358669" cy="30372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CEFDEDD-7980-4E84-9DE4-093EC837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4608" y="87376"/>
              <a:ext cx="477661" cy="35906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7307A9D-7F17-452B-8380-4EA420FDC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2640" y="85910"/>
              <a:ext cx="798324" cy="3620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10693400" cy="7561263"/>
          </a:xfrm>
          <a:prstGeom prst="rect">
            <a:avLst/>
          </a:prstGeom>
          <a:solidFill>
            <a:srgbClr val="DEDED8"/>
          </a:solidFill>
          <a:ln w="9525">
            <a:noFill/>
            <a:miter lim="800000"/>
            <a:headEnd/>
            <a:tailEnd/>
          </a:ln>
        </p:spPr>
        <p:txBody>
          <a:bodyPr wrap="none" lIns="91186" tIns="45590" rIns="91186" bIns="45590" anchor="ctr"/>
          <a:lstStyle/>
          <a:p>
            <a:pPr defTabSz="912813" fontAlgn="auto" latinLnBrk="0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700" kern="0" dirty="0">
              <a:solidFill>
                <a:srgbClr val="0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C9FFBE-69F1-4C15-8163-447E4CABE9F5}"/>
              </a:ext>
            </a:extLst>
          </p:cNvPr>
          <p:cNvGrpSpPr/>
          <p:nvPr userDrawn="1"/>
        </p:nvGrpSpPr>
        <p:grpSpPr>
          <a:xfrm>
            <a:off x="2610396" y="5846633"/>
            <a:ext cx="5916406" cy="894735"/>
            <a:chOff x="1952918" y="5649498"/>
            <a:chExt cx="5916406" cy="8947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D7A6BB-1873-4A9A-8013-EE534DB52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2918" y="5649498"/>
              <a:ext cx="894735" cy="89473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7EF00C-E0F9-4915-9276-56B7A1623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2800" y="5838910"/>
              <a:ext cx="766317" cy="51591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C6E70EC-C275-4546-9915-0FEE439F4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4928" y="5772399"/>
              <a:ext cx="766316" cy="64893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C0CC4C5-961C-4D90-A3E1-273809F1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6607" y="5713279"/>
              <a:ext cx="1020549" cy="76717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4CC5CBC-7DE3-41D2-8238-60F17EBC8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3660" y="5710146"/>
              <a:ext cx="1705664" cy="77343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0D34B-B1E6-41DC-98CD-4F40DF536D2E}"/>
              </a:ext>
            </a:extLst>
          </p:cNvPr>
          <p:cNvSpPr txBox="1"/>
          <p:nvPr userDrawn="1"/>
        </p:nvSpPr>
        <p:spPr>
          <a:xfrm>
            <a:off x="1026220" y="129635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838383"/>
                </a:solidFill>
                <a:latin typeface="Arial" panose="020B0604020202020204" pitchFamily="34" charset="0"/>
                <a:ea typeface="KoPubWorld돋움체 Bold" panose="00000800000000000000" pitchFamily="2" charset="-127"/>
                <a:cs typeface="Arial" panose="020B0604020202020204" pitchFamily="34" charset="0"/>
              </a:rPr>
              <a:t>Modernization of Uzbekistan Building Code (UBC) System</a:t>
            </a:r>
            <a:endParaRPr lang="ko-KR" altLang="en-US" sz="2400" b="1" spc="-150" dirty="0">
              <a:solidFill>
                <a:srgbClr val="838383"/>
              </a:solidFill>
              <a:latin typeface="Arial" panose="020B0604020202020204" pitchFamily="34" charset="0"/>
              <a:ea typeface="KoPubWorld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6" name="제목 개체 틀 1">
            <a:extLst>
              <a:ext uri="{FF2B5EF4-FFF2-40B4-BE49-F238E27FC236}">
                <a16:creationId xmlns:a16="http://schemas.microsoft.com/office/drawing/2014/main" id="{0A3C19FD-C6AD-4A52-9E44-CF920FDB53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26221" y="1908422"/>
            <a:ext cx="8640960" cy="156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>
            <a:lvl1pPr>
              <a:defRPr kumimoji="1" lang="ko-KR" altLang="en-US" sz="32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World돋움체 Bold" panose="00000800000000000000" pitchFamily="2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10A6C93-99CD-478F-AAB6-4EBA46D8776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02656" y="4716735"/>
            <a:ext cx="10079285" cy="461666"/>
          </a:xfrm>
        </p:spPr>
        <p:txBody>
          <a:bodyPr/>
          <a:lstStyle>
            <a:lvl1pPr marL="0" indent="0" algn="ctr">
              <a:buClrTx/>
              <a:buFont typeface="Wingdings" pitchFamily="2" charset="2"/>
              <a:buNone/>
              <a:defRPr kumimoji="1" lang="ko-KR" altLang="en-US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KoPubWorld돋움체 Medium" panose="00000600000000000000" pitchFamily="2" charset="-127"/>
                <a:cs typeface="Arial" panose="020B0604020202020204" pitchFamily="34" charset="0"/>
              </a:defRPr>
            </a:lvl1pPr>
            <a:lvl2pPr marL="625475" indent="-266700">
              <a:buFont typeface="Arial" pitchFamily="34" charset="0"/>
              <a:buChar char="•"/>
              <a:defRPr sz="16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984250" indent="-265113">
              <a:buFont typeface="Arial" pitchFamily="34" charset="0"/>
              <a:buChar char="-"/>
              <a:defRPr sz="14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344613" indent="-266700">
              <a:buFont typeface="+mj-lt"/>
              <a:buAutoNum type="arabicParenR"/>
              <a:defRPr sz="12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703388" indent="-265113">
              <a:buFont typeface="+mj-lt"/>
              <a:buAutoNum type="alphaLcPeriod"/>
              <a:defRPr sz="11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FBD87FE-8BA8-4A95-8F0D-3B2E78C691C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02655" y="5220791"/>
            <a:ext cx="10079285" cy="360040"/>
          </a:xfrm>
        </p:spPr>
        <p:txBody>
          <a:bodyPr/>
          <a:lstStyle>
            <a:lvl1pPr marL="0" indent="0" algn="ctr">
              <a:buClrTx/>
              <a:buFont typeface="Wingdings" pitchFamily="2" charset="2"/>
              <a:buNone/>
              <a:defRPr kumimoji="1" lang="ko-KR" alt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KoPubWorld돋움체 Light" panose="00000300000000000000" pitchFamily="2" charset="-127"/>
                <a:cs typeface="Arial" panose="020B0604020202020204" pitchFamily="34" charset="0"/>
              </a:defRPr>
            </a:lvl1pPr>
            <a:lvl2pPr marL="625475" indent="-266700">
              <a:buFont typeface="Arial" pitchFamily="34" charset="0"/>
              <a:buChar char="•"/>
              <a:defRPr sz="16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984250" indent="-265113">
              <a:buFont typeface="Arial" pitchFamily="34" charset="0"/>
              <a:buChar char="-"/>
              <a:defRPr sz="14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344613" indent="-266700">
              <a:buFont typeface="+mj-lt"/>
              <a:buAutoNum type="arabicParenR"/>
              <a:defRPr sz="12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703388" indent="-265113">
              <a:buFont typeface="+mj-lt"/>
              <a:buAutoNum type="alphaLcPeriod"/>
              <a:defRPr sz="1100" b="0"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96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10693400" cy="7561263"/>
          </a:xfrm>
          <a:prstGeom prst="rect">
            <a:avLst/>
          </a:prstGeom>
          <a:solidFill>
            <a:srgbClr val="DEDED8"/>
          </a:solidFill>
          <a:ln w="9525">
            <a:noFill/>
            <a:miter lim="800000"/>
            <a:headEnd/>
            <a:tailEnd/>
          </a:ln>
        </p:spPr>
        <p:txBody>
          <a:bodyPr wrap="none" lIns="91186" tIns="45590" rIns="91186" bIns="45590" anchor="ctr"/>
          <a:lstStyle/>
          <a:p>
            <a:pPr defTabSz="912813" fontAlgn="auto" latinLnBrk="0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700" kern="0" dirty="0">
              <a:solidFill>
                <a:srgbClr val="0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C9FFBE-69F1-4C15-8163-447E4CABE9F5}"/>
              </a:ext>
            </a:extLst>
          </p:cNvPr>
          <p:cNvGrpSpPr/>
          <p:nvPr userDrawn="1"/>
        </p:nvGrpSpPr>
        <p:grpSpPr>
          <a:xfrm>
            <a:off x="2610396" y="5846633"/>
            <a:ext cx="5916406" cy="894735"/>
            <a:chOff x="1952918" y="5649498"/>
            <a:chExt cx="5916406" cy="8947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D7A6BB-1873-4A9A-8013-EE534DB52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2918" y="5649498"/>
              <a:ext cx="894735" cy="89473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7EF00C-E0F9-4915-9276-56B7A1623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2800" y="5838910"/>
              <a:ext cx="766317" cy="51591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C6E70EC-C275-4546-9915-0FEE439F4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4928" y="5772399"/>
              <a:ext cx="766316" cy="64893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C0CC4C5-961C-4D90-A3E1-273809F1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6607" y="5713279"/>
              <a:ext cx="1020549" cy="76717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4CC5CBC-7DE3-41D2-8238-60F17EBC8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3660" y="5710146"/>
              <a:ext cx="1705664" cy="77343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0D34B-B1E6-41DC-98CD-4F40DF536D2E}"/>
              </a:ext>
            </a:extLst>
          </p:cNvPr>
          <p:cNvSpPr txBox="1"/>
          <p:nvPr userDrawn="1"/>
        </p:nvSpPr>
        <p:spPr>
          <a:xfrm>
            <a:off x="1026220" y="129635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838383"/>
                </a:solidFill>
                <a:latin typeface="Arial" panose="020B0604020202020204" pitchFamily="34" charset="0"/>
                <a:ea typeface="KoPubWorld돋움체 Bold" panose="00000800000000000000" pitchFamily="2" charset="-127"/>
                <a:cs typeface="Arial" panose="020B0604020202020204" pitchFamily="34" charset="0"/>
              </a:rPr>
              <a:t>Modernization of Uzbekistan Building Code (UBC) System</a:t>
            </a:r>
            <a:endParaRPr lang="ko-KR" altLang="en-US" sz="2400" b="1" spc="-150" dirty="0">
              <a:solidFill>
                <a:srgbClr val="838383"/>
              </a:solidFill>
              <a:latin typeface="Arial" panose="020B0604020202020204" pitchFamily="34" charset="0"/>
              <a:ea typeface="KoPubWorld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AB9C4-A266-43FB-AACD-DA4BC2D0C967}"/>
              </a:ext>
            </a:extLst>
          </p:cNvPr>
          <p:cNvSpPr txBox="1"/>
          <p:nvPr userDrawn="1"/>
        </p:nvSpPr>
        <p:spPr>
          <a:xfrm>
            <a:off x="1026220" y="2772519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World돋움체 Bold" panose="00000800000000000000" pitchFamily="2" charset="-127"/>
                <a:cs typeface="Arial" panose="020B0604020202020204" pitchFamily="34" charset="0"/>
              </a:rPr>
              <a:t>Thank you</a:t>
            </a:r>
            <a:endParaRPr kumimoji="1" lang="ko-KR" altLang="en-US" sz="6000" b="1" kern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World돋움체 Bold" panose="000008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72B9CA-AB7C-47D1-8D03-AAD05741BA44}" type="datetimeFigureOut">
              <a:rPr lang="ko-KR" altLang="en-US"/>
              <a:pPr>
                <a:defRPr/>
              </a:pPr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 defTabSz="1043056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F6B85A7-04CA-4851-A782-98DA6DDA6A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2" r:id="rId2"/>
    <p:sldLayoutId id="2147484123" r:id="rId3"/>
  </p:sldLayoutIdLst>
  <p:txStyles>
    <p:titleStyle>
      <a:lvl1pPr algn="ctr" defTabSz="1042988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104298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325438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038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325" indent="-260350" algn="l" defTabSz="10429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35479-C163-468C-9B0E-7FABBC01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04" y="1908422"/>
            <a:ext cx="8784977" cy="1569661"/>
          </a:xfrm>
        </p:spPr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Establishing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Process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of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National Standard System and Role of System Developer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국가 표준 시스템의 구축 및 담당 조직의 역할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2D895-F6B7-4A37-931A-9B945E92435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Lee, Wan-Jae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8EE53-ECFB-4FF6-AC63-0AAE914BADF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/>
              <a:t>Korea Institute of Civil Engineering and Building Technology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83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ICC</a:t>
            </a:r>
            <a:r>
              <a:rPr lang="en-US" altLang="ko-KR" dirty="0"/>
              <a:t> as A Main Developer(</a:t>
            </a:r>
            <a:r>
              <a:rPr lang="en-US" altLang="ko-KR" dirty="0">
                <a:solidFill>
                  <a:srgbClr val="FF0000"/>
                </a:solidFill>
              </a:rPr>
              <a:t>Agency</a:t>
            </a:r>
            <a:r>
              <a:rPr lang="en-US" altLang="ko-KR" dirty="0"/>
              <a:t>) of Model Codes </a:t>
            </a:r>
            <a:r>
              <a:rPr lang="en-US" altLang="ko-KR" dirty="0">
                <a:solidFill>
                  <a:srgbClr val="FF0000"/>
                </a:solidFill>
              </a:rPr>
              <a:t>in USA</a:t>
            </a: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I. Who will play a Main role for developing Codes &amp; Standards?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DE0971-1EA8-41BA-943C-EB381200BE6C}"/>
              </a:ext>
            </a:extLst>
          </p:cNvPr>
          <p:cNvSpPr/>
          <p:nvPr/>
        </p:nvSpPr>
        <p:spPr bwMode="auto">
          <a:xfrm>
            <a:off x="6902335" y="3230925"/>
            <a:ext cx="1891826" cy="1476164"/>
          </a:xfrm>
          <a:prstGeom prst="ellipse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ICC</a:t>
            </a:r>
          </a:p>
          <a:p>
            <a:pPr algn="ctr"/>
            <a:r>
              <a:rPr lang="en-US" altLang="ko-KR" sz="1400" b="1" dirty="0"/>
              <a:t>(International</a:t>
            </a:r>
          </a:p>
          <a:p>
            <a:pPr algn="ctr"/>
            <a:r>
              <a:rPr lang="en-US" altLang="ko-KR" sz="1400" b="1" dirty="0"/>
              <a:t>Code</a:t>
            </a:r>
          </a:p>
          <a:p>
            <a:pPr algn="ctr"/>
            <a:r>
              <a:rPr lang="en-US" altLang="ko-KR" sz="1400" b="1" dirty="0"/>
              <a:t>Council)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CBA88A-B177-4392-82B7-880E417C2F69}"/>
              </a:ext>
            </a:extLst>
          </p:cNvPr>
          <p:cNvSpPr/>
          <p:nvPr/>
        </p:nvSpPr>
        <p:spPr bwMode="auto">
          <a:xfrm>
            <a:off x="6892614" y="1700933"/>
            <a:ext cx="1891825" cy="907728"/>
          </a:xfrm>
          <a:prstGeom prst="rect">
            <a:avLst/>
          </a:prstGeom>
          <a:solidFill>
            <a:srgbClr val="0099FF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dirty="0"/>
              <a:t>Governments</a:t>
            </a:r>
          </a:p>
          <a:p>
            <a:pPr algn="ctr"/>
            <a:r>
              <a:rPr lang="en-US" altLang="ko-KR" sz="1600" dirty="0"/>
              <a:t>(By Jurisdictions)</a:t>
            </a:r>
            <a:endParaRPr lang="ko-KR" altLang="en-US" sz="1600" dirty="0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7AECEAB8-2671-4363-93F9-BBA4178F6D79}"/>
              </a:ext>
            </a:extLst>
          </p:cNvPr>
          <p:cNvSpPr/>
          <p:nvPr/>
        </p:nvSpPr>
        <p:spPr bwMode="auto">
          <a:xfrm>
            <a:off x="9045150" y="2340471"/>
            <a:ext cx="1512153" cy="1350210"/>
          </a:xfrm>
          <a:prstGeom prst="diamond">
            <a:avLst/>
          </a:prstGeom>
          <a:solidFill>
            <a:srgbClr val="00B05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ANSI</a:t>
            </a:r>
          </a:p>
          <a:p>
            <a:pPr algn="ctr"/>
            <a:r>
              <a:rPr lang="en-US" altLang="ko-KR" sz="1000" b="1" dirty="0"/>
              <a:t>(American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National</a:t>
            </a:r>
          </a:p>
          <a:p>
            <a:pPr algn="ctr"/>
            <a:r>
              <a:rPr lang="en-US" altLang="ko-KR" sz="1000" b="1" dirty="0"/>
              <a:t>Standard Institute)</a:t>
            </a:r>
            <a:endParaRPr lang="ko-KR" altLang="en-US" sz="1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41C7CA-3E1A-4376-AC2E-8E30FB407C93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7838527" y="2608661"/>
            <a:ext cx="9721" cy="622264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361D49-D2D2-441D-B27F-793AB1C2D1AE}"/>
              </a:ext>
            </a:extLst>
          </p:cNvPr>
          <p:cNvCxnSpPr>
            <a:cxnSpLocks/>
          </p:cNvCxnSpPr>
          <p:nvPr/>
        </p:nvCxnSpPr>
        <p:spPr>
          <a:xfrm flipH="1">
            <a:off x="7838526" y="3026236"/>
            <a:ext cx="1209416" cy="0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813D28-0C7A-4345-B5D4-50812F9346CF}"/>
              </a:ext>
            </a:extLst>
          </p:cNvPr>
          <p:cNvCxnSpPr>
            <a:cxnSpLocks/>
          </p:cNvCxnSpPr>
          <p:nvPr/>
        </p:nvCxnSpPr>
        <p:spPr>
          <a:xfrm flipH="1">
            <a:off x="8794162" y="3996655"/>
            <a:ext cx="1017034" cy="0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2FDB86-9F42-4EEB-8E5F-5ED689395E31}"/>
              </a:ext>
            </a:extLst>
          </p:cNvPr>
          <p:cNvCxnSpPr>
            <a:cxnSpLocks/>
          </p:cNvCxnSpPr>
          <p:nvPr/>
        </p:nvCxnSpPr>
        <p:spPr>
          <a:xfrm flipH="1" flipV="1">
            <a:off x="9795056" y="3614501"/>
            <a:ext cx="16140" cy="382154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7C40A4-D9C6-480E-871D-6F827AB688CF}"/>
              </a:ext>
            </a:extLst>
          </p:cNvPr>
          <p:cNvSpPr txBox="1"/>
          <p:nvPr/>
        </p:nvSpPr>
        <p:spPr>
          <a:xfrm>
            <a:off x="6784645" y="2643414"/>
            <a:ext cx="103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Adopt &amp; Enact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BC8C7-2302-4CF1-9B1F-D54397F09D13}"/>
              </a:ext>
            </a:extLst>
          </p:cNvPr>
          <p:cNvSpPr txBox="1"/>
          <p:nvPr/>
        </p:nvSpPr>
        <p:spPr>
          <a:xfrm>
            <a:off x="7796413" y="3005471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Accredit &amp; Designate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1A35F4-F86B-433E-85C3-245B68C4670E}"/>
              </a:ext>
            </a:extLst>
          </p:cNvPr>
          <p:cNvSpPr txBox="1"/>
          <p:nvPr/>
        </p:nvSpPr>
        <p:spPr>
          <a:xfrm>
            <a:off x="8914901" y="3960359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Coordinates</a:t>
            </a:r>
            <a:endParaRPr lang="ko-KR" altLang="en-US" sz="10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58923B-37F3-4D0C-BB6E-894DAABB67B4}"/>
              </a:ext>
            </a:extLst>
          </p:cNvPr>
          <p:cNvSpPr/>
          <p:nvPr/>
        </p:nvSpPr>
        <p:spPr bwMode="auto">
          <a:xfrm>
            <a:off x="6750955" y="4692969"/>
            <a:ext cx="2283195" cy="6780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Develop </a:t>
            </a:r>
          </a:p>
          <a:p>
            <a:pPr algn="ctr"/>
            <a:r>
              <a:rPr lang="en-US" altLang="ko-KR" sz="1600" b="1" dirty="0"/>
              <a:t>Model Codes</a:t>
            </a:r>
            <a:endParaRPr lang="ko-KR" altLang="en-US" sz="16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F13EF96-A358-4418-8A1C-FA696E43CBA7}"/>
              </a:ext>
            </a:extLst>
          </p:cNvPr>
          <p:cNvSpPr/>
          <p:nvPr/>
        </p:nvSpPr>
        <p:spPr bwMode="auto">
          <a:xfrm>
            <a:off x="810196" y="1705321"/>
            <a:ext cx="4104456" cy="724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ICC’s Model Codes</a:t>
            </a:r>
          </a:p>
          <a:p>
            <a:pPr algn="ctr"/>
            <a:r>
              <a:rPr lang="en-US" altLang="ko-KR" sz="1600" b="1" dirty="0">
                <a:solidFill>
                  <a:srgbClr val="002060"/>
                </a:solidFill>
              </a:rPr>
              <a:t>(International Code Council)</a:t>
            </a:r>
          </a:p>
          <a:p>
            <a:pPr algn="ctr"/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C9B4C9-57CF-4E77-83DF-666137C4DF7E}"/>
              </a:ext>
            </a:extLst>
          </p:cNvPr>
          <p:cNvSpPr txBox="1"/>
          <p:nvPr/>
        </p:nvSpPr>
        <p:spPr>
          <a:xfrm>
            <a:off x="145274" y="6368171"/>
            <a:ext cx="9538756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400" b="1" dirty="0"/>
              <a:t>Model codes are developed by private code agencies for subsequent adoption by local and state government</a:t>
            </a:r>
          </a:p>
          <a:p>
            <a:r>
              <a:rPr lang="en-US" altLang="ko-KR" sz="1400" b="1" dirty="0"/>
              <a:t>    agencies as legally enforceable regulations.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b="1" dirty="0"/>
              <a:t>The model codes have no force of law unto themselves. Only after adoption by a government agency are they</a:t>
            </a:r>
          </a:p>
          <a:p>
            <a:r>
              <a:rPr lang="en-US" altLang="ko-KR" sz="1400" b="1" dirty="0"/>
              <a:t>    enforceable under the police powers of the state.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CABAF-E15A-4824-8ECD-7CCEA05B5BF6}"/>
              </a:ext>
            </a:extLst>
          </p:cNvPr>
          <p:cNvSpPr txBox="1"/>
          <p:nvPr/>
        </p:nvSpPr>
        <p:spPr>
          <a:xfrm>
            <a:off x="223670" y="2520491"/>
            <a:ext cx="60131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2"/>
                </a:solidFill>
              </a:rPr>
              <a:t>IBC</a:t>
            </a:r>
            <a:r>
              <a:rPr lang="en-US" altLang="ko-KR" sz="1800" dirty="0">
                <a:solidFill>
                  <a:schemeClr val="tx2"/>
                </a:solidFill>
              </a:rPr>
              <a:t>: International Building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IRC</a:t>
            </a:r>
            <a:r>
              <a:rPr lang="en-US" altLang="ko-KR" sz="1800" dirty="0">
                <a:solidFill>
                  <a:schemeClr val="tx2"/>
                </a:solidFill>
              </a:rPr>
              <a:t>: International Residence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IPMC</a:t>
            </a:r>
            <a:r>
              <a:rPr lang="en-US" altLang="ko-KR" sz="1800" dirty="0">
                <a:solidFill>
                  <a:schemeClr val="tx2"/>
                </a:solidFill>
              </a:rPr>
              <a:t>: International Property Maintenance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ISPSC</a:t>
            </a:r>
            <a:r>
              <a:rPr lang="en-US" altLang="ko-KR" sz="1800" dirty="0">
                <a:solidFill>
                  <a:schemeClr val="tx2"/>
                </a:solidFill>
              </a:rPr>
              <a:t>: International Swimming Pool and Spa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IMC</a:t>
            </a:r>
            <a:r>
              <a:rPr lang="en-US" altLang="ko-KR" sz="1800" dirty="0">
                <a:solidFill>
                  <a:schemeClr val="tx2"/>
                </a:solidFill>
              </a:rPr>
              <a:t>: International Mechanical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IFC</a:t>
            </a:r>
            <a:r>
              <a:rPr lang="en-US" altLang="ko-KR" sz="1800" dirty="0">
                <a:solidFill>
                  <a:schemeClr val="tx2"/>
                </a:solidFill>
              </a:rPr>
              <a:t>: International Fire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IFGC</a:t>
            </a:r>
            <a:r>
              <a:rPr lang="en-US" altLang="ko-KR" sz="1800" dirty="0">
                <a:solidFill>
                  <a:schemeClr val="tx2"/>
                </a:solidFill>
              </a:rPr>
              <a:t>: International Fuel Gas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IEBC</a:t>
            </a:r>
            <a:r>
              <a:rPr lang="en-US" altLang="ko-KR" sz="1800" dirty="0">
                <a:solidFill>
                  <a:schemeClr val="tx2"/>
                </a:solidFill>
              </a:rPr>
              <a:t>: International Existing Building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IPC</a:t>
            </a:r>
            <a:r>
              <a:rPr lang="en-US" altLang="ko-KR" sz="1800" dirty="0">
                <a:solidFill>
                  <a:schemeClr val="tx2"/>
                </a:solidFill>
              </a:rPr>
              <a:t>: International Plumbing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IECC</a:t>
            </a:r>
            <a:r>
              <a:rPr lang="en-US" altLang="ko-KR" sz="1800" dirty="0">
                <a:solidFill>
                  <a:schemeClr val="tx2"/>
                </a:solidFill>
              </a:rPr>
              <a:t>: International Energy Conservation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IPSPC</a:t>
            </a:r>
            <a:r>
              <a:rPr lang="en-US" altLang="ko-KR" sz="1800" dirty="0">
                <a:solidFill>
                  <a:schemeClr val="tx2"/>
                </a:solidFill>
              </a:rPr>
              <a:t>: International Private Sewage Disposal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IWUIC</a:t>
            </a:r>
            <a:r>
              <a:rPr lang="en-US" altLang="ko-KR" sz="1800" dirty="0">
                <a:solidFill>
                  <a:schemeClr val="tx2"/>
                </a:solidFill>
              </a:rPr>
              <a:t>: International Wild land - Urban Interface Code</a:t>
            </a:r>
          </a:p>
          <a:p>
            <a:r>
              <a:rPr lang="en-US" altLang="ko-KR" sz="1800" b="1" dirty="0">
                <a:solidFill>
                  <a:schemeClr val="tx2"/>
                </a:solidFill>
              </a:rPr>
              <a:t>IZC</a:t>
            </a:r>
            <a:r>
              <a:rPr lang="en-US" altLang="ko-KR" sz="1800" dirty="0">
                <a:solidFill>
                  <a:schemeClr val="tx2"/>
                </a:solidFill>
              </a:rPr>
              <a:t>: International Zoning Code</a:t>
            </a:r>
          </a:p>
        </p:txBody>
      </p:sp>
    </p:spTree>
    <p:extLst>
      <p:ext uri="{BB962C8B-B14F-4D97-AF65-F5344CB8AC3E}">
        <p14:creationId xmlns:p14="http://schemas.microsoft.com/office/powerpoint/2010/main" val="306625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21206" cy="6371492"/>
          </a:xfrm>
        </p:spPr>
        <p:txBody>
          <a:bodyPr/>
          <a:lstStyle/>
          <a:p>
            <a:r>
              <a:rPr lang="en-US" altLang="ko-KR" sz="2000" dirty="0"/>
              <a:t>Definition of Building Code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8000"/>
                </a:solidFill>
              </a:rPr>
              <a:t>A set of rules of procedure and standards of materials </a:t>
            </a:r>
            <a:r>
              <a:rPr lang="en-US" altLang="ko-KR" dirty="0">
                <a:solidFill>
                  <a:srgbClr val="0070C0"/>
                </a:solidFill>
              </a:rPr>
              <a:t>designed to secure uniformity and protect the public interest in such matters as building construction and public health, </a:t>
            </a:r>
            <a:r>
              <a:rPr lang="en-US" altLang="ko-KR" dirty="0">
                <a:solidFill>
                  <a:schemeClr val="tx2"/>
                </a:solidFill>
              </a:rPr>
              <a:t>established usually by a public agency and commonly having the force of law in a particular jurisdiction. </a:t>
            </a:r>
            <a:r>
              <a:rPr lang="en-US" altLang="ko-KR" sz="1400" dirty="0"/>
              <a:t>(Webster’s Dictionary)</a:t>
            </a:r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en-US" altLang="ko-KR" sz="1000" dirty="0">
                <a:latin typeface="맑은 고딕" panose="020B0503020000020004" pitchFamily="50" charset="-127"/>
              </a:rPr>
              <a:t>●</a:t>
            </a:r>
            <a:r>
              <a:rPr lang="en-US" altLang="ko-KR" sz="1200" dirty="0">
                <a:latin typeface="맑은 고딕" panose="020B0503020000020004" pitchFamily="50" charset="-127"/>
              </a:rPr>
              <a:t>  </a:t>
            </a:r>
            <a:r>
              <a:rPr lang="en-US" altLang="ko-KR" sz="2000" dirty="0"/>
              <a:t>Relationship between Building Codes and Standards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70C0"/>
                </a:solidFill>
              </a:rPr>
              <a:t>A </a:t>
            </a:r>
            <a:r>
              <a:rPr lang="en-US" altLang="ko-KR" dirty="0">
                <a:solidFill>
                  <a:srgbClr val="FF0000"/>
                </a:solidFill>
              </a:rPr>
              <a:t>Building Code </a:t>
            </a:r>
            <a:r>
              <a:rPr lang="en-US" altLang="ko-KR" dirty="0">
                <a:solidFill>
                  <a:srgbClr val="0070C0"/>
                </a:solidFill>
              </a:rPr>
              <a:t>establishes a jurisdictional </a:t>
            </a:r>
            <a:r>
              <a:rPr lang="en-US" altLang="ko-KR" dirty="0">
                <a:solidFill>
                  <a:srgbClr val="FF0000"/>
                </a:solidFill>
              </a:rPr>
              <a:t>“floor” </a:t>
            </a:r>
            <a:r>
              <a:rPr lang="en-US" altLang="ko-KR" dirty="0">
                <a:solidFill>
                  <a:srgbClr val="0070C0"/>
                </a:solidFill>
              </a:rPr>
              <a:t>relative to occupants’ health, safety, and welfare.</a:t>
            </a:r>
          </a:p>
          <a:p>
            <a:pPr marL="0" indent="0" algn="just">
              <a:buNone/>
            </a:pPr>
            <a:r>
              <a:rPr lang="en-US" altLang="ko-KR" dirty="0">
                <a:solidFill>
                  <a:srgbClr val="0070C0"/>
                </a:solidFill>
              </a:rPr>
              <a:t>A </a:t>
            </a:r>
            <a:r>
              <a:rPr lang="en-US" altLang="ko-KR" dirty="0">
                <a:solidFill>
                  <a:srgbClr val="FF0000"/>
                </a:solidFill>
              </a:rPr>
              <a:t>Building Standard </a:t>
            </a:r>
            <a:r>
              <a:rPr lang="en-US" altLang="ko-KR" dirty="0">
                <a:solidFill>
                  <a:srgbClr val="0070C0"/>
                </a:solidFill>
              </a:rPr>
              <a:t>is a </a:t>
            </a:r>
            <a:r>
              <a:rPr lang="en-US" altLang="ko-KR" dirty="0">
                <a:solidFill>
                  <a:srgbClr val="FF0000"/>
                </a:solidFill>
              </a:rPr>
              <a:t>“standard practice” </a:t>
            </a:r>
            <a:r>
              <a:rPr lang="en-US" altLang="ko-KR" dirty="0">
                <a:solidFill>
                  <a:srgbClr val="0070C0"/>
                </a:solidFill>
              </a:rPr>
              <a:t>often referred to within the codes.</a:t>
            </a:r>
            <a:endParaRPr lang="ko-KR" alt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II. What kind of Code and Standard Systems will we develop?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07EBE0-CB99-40C9-BF8D-DE8CECCF071B}"/>
              </a:ext>
            </a:extLst>
          </p:cNvPr>
          <p:cNvSpPr/>
          <p:nvPr/>
        </p:nvSpPr>
        <p:spPr bwMode="auto">
          <a:xfrm>
            <a:off x="1314252" y="4680731"/>
            <a:ext cx="9073008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8EEFBD-62D6-49D8-B3AC-709867F084E6}"/>
              </a:ext>
            </a:extLst>
          </p:cNvPr>
          <p:cNvSpPr/>
          <p:nvPr/>
        </p:nvSpPr>
        <p:spPr bwMode="auto">
          <a:xfrm>
            <a:off x="1602284" y="4979933"/>
            <a:ext cx="1404156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 err="1"/>
              <a:t>Bldg</a:t>
            </a:r>
            <a:r>
              <a:rPr lang="en-US" altLang="ko-KR" sz="1600" b="1" dirty="0"/>
              <a:t> Code</a:t>
            </a:r>
            <a:endParaRPr lang="ko-KR" altLang="en-US" sz="16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F8028A-D95B-4D9B-BE87-3D36C17AC60E}"/>
              </a:ext>
            </a:extLst>
          </p:cNvPr>
          <p:cNvSpPr/>
          <p:nvPr/>
        </p:nvSpPr>
        <p:spPr bwMode="auto">
          <a:xfrm>
            <a:off x="1314252" y="6174214"/>
            <a:ext cx="9073008" cy="12759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AE7D2C8-6F02-4F00-BE7D-542EF65A3621}"/>
              </a:ext>
            </a:extLst>
          </p:cNvPr>
          <p:cNvSpPr/>
          <p:nvPr/>
        </p:nvSpPr>
        <p:spPr bwMode="auto">
          <a:xfrm>
            <a:off x="136097" y="4680731"/>
            <a:ext cx="1178155" cy="280831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/>
              <a:t>A set </a:t>
            </a:r>
          </a:p>
          <a:p>
            <a:pPr algn="ctr"/>
            <a:r>
              <a:rPr lang="en-US" altLang="ko-KR" sz="1800" b="1" dirty="0"/>
              <a:t>of</a:t>
            </a:r>
          </a:p>
          <a:p>
            <a:pPr algn="ctr"/>
            <a:r>
              <a:rPr lang="en-US" altLang="ko-KR" sz="1800" b="1" dirty="0"/>
              <a:t>rules </a:t>
            </a:r>
          </a:p>
          <a:p>
            <a:pPr algn="ctr"/>
            <a:r>
              <a:rPr lang="en-US" altLang="ko-KR" sz="1800" b="1" dirty="0"/>
              <a:t>of</a:t>
            </a:r>
          </a:p>
          <a:p>
            <a:pPr algn="ctr"/>
            <a:r>
              <a:rPr lang="en-US" altLang="ko-KR" sz="1800" b="1" dirty="0"/>
              <a:t>procedure</a:t>
            </a:r>
          </a:p>
          <a:p>
            <a:pPr algn="ctr"/>
            <a:r>
              <a:rPr lang="en-US" altLang="ko-KR" sz="1800" b="1" dirty="0"/>
              <a:t>and </a:t>
            </a:r>
          </a:p>
          <a:p>
            <a:pPr algn="ctr"/>
            <a:r>
              <a:rPr lang="en-US" altLang="ko-KR" sz="1800" b="1" dirty="0"/>
              <a:t>standards</a:t>
            </a:r>
          </a:p>
          <a:p>
            <a:pPr algn="ctr"/>
            <a:r>
              <a:rPr lang="en-US" altLang="ko-KR" sz="1800" b="1" dirty="0"/>
              <a:t>of</a:t>
            </a:r>
          </a:p>
          <a:p>
            <a:pPr algn="ctr"/>
            <a:r>
              <a:rPr lang="en-US" altLang="ko-KR" sz="1800" b="1" dirty="0"/>
              <a:t>materia</a:t>
            </a:r>
            <a:r>
              <a:rPr lang="en-US" altLang="ko-KR" sz="1800" dirty="0"/>
              <a:t>l</a:t>
            </a:r>
          </a:p>
          <a:p>
            <a:pPr algn="ctr"/>
            <a:endParaRPr lang="ko-KR" altLang="en-US" sz="1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15CFEB-E0F7-4107-BDA0-5657E3197837}"/>
              </a:ext>
            </a:extLst>
          </p:cNvPr>
          <p:cNvSpPr/>
          <p:nvPr/>
        </p:nvSpPr>
        <p:spPr bwMode="auto">
          <a:xfrm>
            <a:off x="1602284" y="6517413"/>
            <a:ext cx="1404156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 err="1"/>
              <a:t>Bldg</a:t>
            </a:r>
            <a:r>
              <a:rPr lang="en-US" altLang="ko-KR" sz="1600" b="1" dirty="0"/>
              <a:t> Standard</a:t>
            </a:r>
            <a:endParaRPr lang="ko-KR" altLang="en-US" sz="16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AE9F0D-EB79-4564-9C5E-6A574D07CC81}"/>
              </a:ext>
            </a:extLst>
          </p:cNvPr>
          <p:cNvCxnSpPr>
            <a:cxnSpLocks/>
          </p:cNvCxnSpPr>
          <p:nvPr/>
        </p:nvCxnSpPr>
        <p:spPr>
          <a:xfrm>
            <a:off x="2178348" y="5696290"/>
            <a:ext cx="0" cy="64807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97F1E6-F10E-41D5-8CCB-808F6710898C}"/>
              </a:ext>
            </a:extLst>
          </p:cNvPr>
          <p:cNvCxnSpPr/>
          <p:nvPr/>
        </p:nvCxnSpPr>
        <p:spPr>
          <a:xfrm flipV="1">
            <a:off x="2304362" y="5696290"/>
            <a:ext cx="0" cy="64807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3E57D8-AB3D-4B21-9387-9834DEC366B0}"/>
              </a:ext>
            </a:extLst>
          </p:cNvPr>
          <p:cNvSpPr txBox="1"/>
          <p:nvPr/>
        </p:nvSpPr>
        <p:spPr>
          <a:xfrm>
            <a:off x="1439105" y="564035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Choose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2DD8C5-0223-445F-8023-D63D3B1F8071}"/>
              </a:ext>
            </a:extLst>
          </p:cNvPr>
          <p:cNvSpPr txBox="1"/>
          <p:nvPr/>
        </p:nvSpPr>
        <p:spPr>
          <a:xfrm>
            <a:off x="2261449" y="6166956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Compliance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6930CD-0E94-45AA-88EB-3D6E3A86C1FA}"/>
              </a:ext>
            </a:extLst>
          </p:cNvPr>
          <p:cNvSpPr/>
          <p:nvPr/>
        </p:nvSpPr>
        <p:spPr bwMode="auto">
          <a:xfrm>
            <a:off x="3532723" y="4996889"/>
            <a:ext cx="184026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Jurisdictional Floor</a:t>
            </a:r>
            <a:endParaRPr lang="ko-KR" altLang="en-US" sz="16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79AB3E-7342-425E-9CE2-A56C324FA0DC}"/>
              </a:ext>
            </a:extLst>
          </p:cNvPr>
          <p:cNvSpPr/>
          <p:nvPr/>
        </p:nvSpPr>
        <p:spPr bwMode="auto">
          <a:xfrm>
            <a:off x="5932068" y="4992281"/>
            <a:ext cx="1754894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Health. Safety, </a:t>
            </a:r>
          </a:p>
          <a:p>
            <a:pPr algn="ctr"/>
            <a:r>
              <a:rPr lang="en-US" altLang="ko-KR" sz="1600" b="1" dirty="0"/>
              <a:t>Welfare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F8AEDA-F9DC-45B8-B824-69D73C511DAC}"/>
              </a:ext>
            </a:extLst>
          </p:cNvPr>
          <p:cNvSpPr/>
          <p:nvPr/>
        </p:nvSpPr>
        <p:spPr bwMode="auto">
          <a:xfrm>
            <a:off x="8272328" y="4992281"/>
            <a:ext cx="1754894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What you must do</a:t>
            </a:r>
          </a:p>
          <a:p>
            <a:pPr algn="ctr"/>
            <a:r>
              <a:rPr lang="en-US" altLang="ko-KR" sz="1600" b="1" dirty="0"/>
              <a:t>(mandatory)</a:t>
            </a:r>
            <a:endParaRPr lang="ko-KR" altLang="en-US" sz="16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53C631-6D63-4077-8BC5-45232BEA7E40}"/>
              </a:ext>
            </a:extLst>
          </p:cNvPr>
          <p:cNvSpPr/>
          <p:nvPr/>
        </p:nvSpPr>
        <p:spPr bwMode="auto">
          <a:xfrm>
            <a:off x="8272328" y="6540899"/>
            <a:ext cx="1754894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How you do it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F0BE27-2AE3-4975-A30B-84711B3B3C09}"/>
              </a:ext>
            </a:extLst>
          </p:cNvPr>
          <p:cNvSpPr/>
          <p:nvPr/>
        </p:nvSpPr>
        <p:spPr bwMode="auto">
          <a:xfrm>
            <a:off x="5932068" y="6540899"/>
            <a:ext cx="1754894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Material, Design, </a:t>
            </a:r>
          </a:p>
          <a:p>
            <a:pPr algn="ctr"/>
            <a:r>
              <a:rPr lang="en-US" altLang="ko-KR" sz="1600" b="1" dirty="0"/>
              <a:t>Method</a:t>
            </a:r>
            <a:endParaRPr lang="ko-KR" altLang="en-US" sz="16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99A7552-FD5E-457D-A45D-240B628B5F64}"/>
              </a:ext>
            </a:extLst>
          </p:cNvPr>
          <p:cNvSpPr/>
          <p:nvPr/>
        </p:nvSpPr>
        <p:spPr bwMode="auto">
          <a:xfrm>
            <a:off x="3524306" y="6540899"/>
            <a:ext cx="1822394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Standard Practice</a:t>
            </a:r>
            <a:endParaRPr lang="ko-KR" altLang="en-US" sz="1600" b="1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631419D-D099-4D93-BD65-DEF6332E2118}"/>
              </a:ext>
            </a:extLst>
          </p:cNvPr>
          <p:cNvSpPr/>
          <p:nvPr/>
        </p:nvSpPr>
        <p:spPr bwMode="auto">
          <a:xfrm>
            <a:off x="3051791" y="5128745"/>
            <a:ext cx="443954" cy="364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  For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8240994A-C7E4-432D-837C-B47CA1C6ECE6}"/>
              </a:ext>
            </a:extLst>
          </p:cNvPr>
          <p:cNvSpPr/>
          <p:nvPr/>
        </p:nvSpPr>
        <p:spPr bwMode="auto">
          <a:xfrm>
            <a:off x="3043396" y="6659393"/>
            <a:ext cx="443954" cy="364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   By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4C9452E6-76D2-4C7E-8A64-C2277902699C}"/>
              </a:ext>
            </a:extLst>
          </p:cNvPr>
          <p:cNvSpPr/>
          <p:nvPr/>
        </p:nvSpPr>
        <p:spPr bwMode="auto">
          <a:xfrm>
            <a:off x="5417406" y="5128745"/>
            <a:ext cx="443954" cy="364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For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F439D75D-42C8-413A-8FCD-015DFBA4B021}"/>
              </a:ext>
            </a:extLst>
          </p:cNvPr>
          <p:cNvSpPr/>
          <p:nvPr/>
        </p:nvSpPr>
        <p:spPr bwMode="auto">
          <a:xfrm>
            <a:off x="7757668" y="5128745"/>
            <a:ext cx="443954" cy="364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For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B3A4808-47B9-4B0F-9EFE-2F47B4E6B5C9}"/>
              </a:ext>
            </a:extLst>
          </p:cNvPr>
          <p:cNvSpPr/>
          <p:nvPr/>
        </p:nvSpPr>
        <p:spPr bwMode="auto">
          <a:xfrm>
            <a:off x="5401121" y="6689654"/>
            <a:ext cx="443954" cy="364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   By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1C40773-A8C7-45C8-B893-F2B2AAF5F18D}"/>
              </a:ext>
            </a:extLst>
          </p:cNvPr>
          <p:cNvSpPr/>
          <p:nvPr/>
        </p:nvSpPr>
        <p:spPr bwMode="auto">
          <a:xfrm>
            <a:off x="7757668" y="6682879"/>
            <a:ext cx="443954" cy="364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   By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31DD5A-A0D7-4554-AFD6-5F19C3C4AA33}"/>
              </a:ext>
            </a:extLst>
          </p:cNvPr>
          <p:cNvSpPr txBox="1"/>
          <p:nvPr/>
        </p:nvSpPr>
        <p:spPr>
          <a:xfrm>
            <a:off x="6091116" y="4624939"/>
            <a:ext cx="10567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Purpose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89EC12-DCC9-4AE1-87AF-C6E3B00DFCBF}"/>
              </a:ext>
            </a:extLst>
          </p:cNvPr>
          <p:cNvSpPr txBox="1"/>
          <p:nvPr/>
        </p:nvSpPr>
        <p:spPr>
          <a:xfrm>
            <a:off x="6272255" y="7119711"/>
            <a:ext cx="87556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Means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109FCD3-C7FE-4531-B7E4-7C83C843E7F0}"/>
              </a:ext>
            </a:extLst>
          </p:cNvPr>
          <p:cNvCxnSpPr>
            <a:cxnSpLocks/>
          </p:cNvCxnSpPr>
          <p:nvPr/>
        </p:nvCxnSpPr>
        <p:spPr>
          <a:xfrm>
            <a:off x="4426566" y="4809605"/>
            <a:ext cx="0" cy="170328"/>
          </a:xfrm>
          <a:prstGeom prst="line">
            <a:avLst/>
          </a:prstGeom>
          <a:ln w="1905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A4CAB58-7F68-4DC9-9850-B3C419E98DEC}"/>
              </a:ext>
            </a:extLst>
          </p:cNvPr>
          <p:cNvCxnSpPr>
            <a:endCxn id="49" idx="1"/>
          </p:cNvCxnSpPr>
          <p:nvPr/>
        </p:nvCxnSpPr>
        <p:spPr>
          <a:xfrm>
            <a:off x="4426566" y="4809605"/>
            <a:ext cx="1664550" cy="0"/>
          </a:xfrm>
          <a:prstGeom prst="line">
            <a:avLst/>
          </a:prstGeom>
          <a:ln w="1905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27B4E5C-94C7-4490-B51B-CA3246D7E004}"/>
              </a:ext>
            </a:extLst>
          </p:cNvPr>
          <p:cNvCxnSpPr/>
          <p:nvPr/>
        </p:nvCxnSpPr>
        <p:spPr>
          <a:xfrm>
            <a:off x="7147816" y="4809605"/>
            <a:ext cx="2001959" cy="0"/>
          </a:xfrm>
          <a:prstGeom prst="line">
            <a:avLst/>
          </a:prstGeom>
          <a:ln w="1905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8A361E2-BB12-4600-8F4B-C734261E7E12}"/>
              </a:ext>
            </a:extLst>
          </p:cNvPr>
          <p:cNvCxnSpPr>
            <a:stCxn id="36" idx="0"/>
          </p:cNvCxnSpPr>
          <p:nvPr/>
        </p:nvCxnSpPr>
        <p:spPr>
          <a:xfrm flipV="1">
            <a:off x="9149775" y="4809605"/>
            <a:ext cx="0" cy="182676"/>
          </a:xfrm>
          <a:prstGeom prst="line">
            <a:avLst/>
          </a:prstGeom>
          <a:ln w="1905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D16492-98F7-4D52-BAFC-CAB20F5681C1}"/>
              </a:ext>
            </a:extLst>
          </p:cNvPr>
          <p:cNvCxnSpPr>
            <a:cxnSpLocks/>
          </p:cNvCxnSpPr>
          <p:nvPr/>
        </p:nvCxnSpPr>
        <p:spPr>
          <a:xfrm>
            <a:off x="4435503" y="7320309"/>
            <a:ext cx="1836752" cy="0"/>
          </a:xfrm>
          <a:prstGeom prst="line">
            <a:avLst/>
          </a:prstGeom>
          <a:ln w="1905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04DC6A0-6EF4-4612-9416-ECF9F4127B62}"/>
              </a:ext>
            </a:extLst>
          </p:cNvPr>
          <p:cNvCxnSpPr/>
          <p:nvPr/>
        </p:nvCxnSpPr>
        <p:spPr>
          <a:xfrm>
            <a:off x="7147816" y="7355881"/>
            <a:ext cx="2001959" cy="0"/>
          </a:xfrm>
          <a:prstGeom prst="line">
            <a:avLst/>
          </a:prstGeom>
          <a:ln w="1905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343EB88-9B66-4ECB-8758-A53B4C1C9AF4}"/>
              </a:ext>
            </a:extLst>
          </p:cNvPr>
          <p:cNvCxnSpPr>
            <a:cxnSpLocks/>
          </p:cNvCxnSpPr>
          <p:nvPr/>
        </p:nvCxnSpPr>
        <p:spPr>
          <a:xfrm>
            <a:off x="9149775" y="7167767"/>
            <a:ext cx="0" cy="170328"/>
          </a:xfrm>
          <a:prstGeom prst="line">
            <a:avLst/>
          </a:prstGeom>
          <a:ln w="1905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31988C0-B21D-4205-8A0E-FB94AB2F619A}"/>
              </a:ext>
            </a:extLst>
          </p:cNvPr>
          <p:cNvCxnSpPr>
            <a:cxnSpLocks/>
          </p:cNvCxnSpPr>
          <p:nvPr/>
        </p:nvCxnSpPr>
        <p:spPr>
          <a:xfrm>
            <a:off x="4436927" y="7185553"/>
            <a:ext cx="0" cy="134756"/>
          </a:xfrm>
          <a:prstGeom prst="line">
            <a:avLst/>
          </a:prstGeom>
          <a:ln w="1905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2AE7640-7906-4725-97F9-B1D3EE937466}"/>
              </a:ext>
            </a:extLst>
          </p:cNvPr>
          <p:cNvCxnSpPr>
            <a:cxnSpLocks/>
          </p:cNvCxnSpPr>
          <p:nvPr/>
        </p:nvCxnSpPr>
        <p:spPr>
          <a:xfrm>
            <a:off x="6534832" y="5721270"/>
            <a:ext cx="0" cy="64807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78A0ED7-2233-49B4-A6AE-E01B6C3123E6}"/>
              </a:ext>
            </a:extLst>
          </p:cNvPr>
          <p:cNvCxnSpPr>
            <a:cxnSpLocks/>
          </p:cNvCxnSpPr>
          <p:nvPr/>
        </p:nvCxnSpPr>
        <p:spPr>
          <a:xfrm>
            <a:off x="4122564" y="5721270"/>
            <a:ext cx="0" cy="64807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3352048-9EF8-42E1-A8E6-3A831293FAE6}"/>
              </a:ext>
            </a:extLst>
          </p:cNvPr>
          <p:cNvCxnSpPr>
            <a:cxnSpLocks/>
          </p:cNvCxnSpPr>
          <p:nvPr/>
        </p:nvCxnSpPr>
        <p:spPr>
          <a:xfrm>
            <a:off x="9019108" y="5760851"/>
            <a:ext cx="0" cy="64807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BF7D906-863B-43EB-9AC3-A2B2DE9A2EA7}"/>
              </a:ext>
            </a:extLst>
          </p:cNvPr>
          <p:cNvCxnSpPr/>
          <p:nvPr/>
        </p:nvCxnSpPr>
        <p:spPr>
          <a:xfrm flipV="1">
            <a:off x="4266580" y="5677156"/>
            <a:ext cx="0" cy="64807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403CDB4-D79C-4A00-97BF-0C5F84CDC55B}"/>
              </a:ext>
            </a:extLst>
          </p:cNvPr>
          <p:cNvCxnSpPr/>
          <p:nvPr/>
        </p:nvCxnSpPr>
        <p:spPr>
          <a:xfrm flipV="1">
            <a:off x="6712570" y="5677156"/>
            <a:ext cx="0" cy="64807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34D8617-553F-4E38-846B-92753155F117}"/>
              </a:ext>
            </a:extLst>
          </p:cNvPr>
          <p:cNvCxnSpPr/>
          <p:nvPr/>
        </p:nvCxnSpPr>
        <p:spPr>
          <a:xfrm flipV="1">
            <a:off x="9149775" y="5721270"/>
            <a:ext cx="0" cy="64807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A06B321-834E-41B8-AEF3-9297C9723558}"/>
              </a:ext>
            </a:extLst>
          </p:cNvPr>
          <p:cNvSpPr txBox="1"/>
          <p:nvPr/>
        </p:nvSpPr>
        <p:spPr>
          <a:xfrm>
            <a:off x="3370570" y="5653318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Choose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58A05A-3607-4D39-99F7-3715EA823A57}"/>
              </a:ext>
            </a:extLst>
          </p:cNvPr>
          <p:cNvSpPr txBox="1"/>
          <p:nvPr/>
        </p:nvSpPr>
        <p:spPr>
          <a:xfrm>
            <a:off x="5766811" y="564679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Choose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25B96-8FF6-4AD6-9322-AA4E15E56F7F}"/>
              </a:ext>
            </a:extLst>
          </p:cNvPr>
          <p:cNvSpPr txBox="1"/>
          <p:nvPr/>
        </p:nvSpPr>
        <p:spPr>
          <a:xfrm>
            <a:off x="8201622" y="564035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Choose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0C32C5-E40E-471A-AE35-CF80DFA01D82}"/>
              </a:ext>
            </a:extLst>
          </p:cNvPr>
          <p:cNvSpPr txBox="1"/>
          <p:nvPr/>
        </p:nvSpPr>
        <p:spPr>
          <a:xfrm>
            <a:off x="4208890" y="6178597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Compliance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0994AA-B9B6-452D-AE3D-EB992F9E6D9F}"/>
              </a:ext>
            </a:extLst>
          </p:cNvPr>
          <p:cNvSpPr txBox="1"/>
          <p:nvPr/>
        </p:nvSpPr>
        <p:spPr>
          <a:xfrm>
            <a:off x="6664369" y="6189125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Compliance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F2D95F-5096-4F80-81B3-62084CA65C11}"/>
              </a:ext>
            </a:extLst>
          </p:cNvPr>
          <p:cNvSpPr txBox="1"/>
          <p:nvPr/>
        </p:nvSpPr>
        <p:spPr>
          <a:xfrm>
            <a:off x="9082281" y="6198726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Compliance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9B5AB6BB-B5E9-4F43-9248-BD4BEFEBC5FF}"/>
              </a:ext>
            </a:extLst>
          </p:cNvPr>
          <p:cNvSpPr/>
          <p:nvPr/>
        </p:nvSpPr>
        <p:spPr bwMode="auto">
          <a:xfrm>
            <a:off x="4022621" y="1012649"/>
            <a:ext cx="1263805" cy="500196"/>
          </a:xfrm>
          <a:prstGeom prst="wedgeEllipseCallout">
            <a:avLst/>
          </a:prstGeom>
          <a:solidFill>
            <a:schemeClr val="bg1"/>
          </a:solidFill>
          <a:ln w="1270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008000"/>
                </a:solidFill>
              </a:rPr>
              <a:t>By Good</a:t>
            </a:r>
          </a:p>
          <a:p>
            <a:pPr algn="ctr"/>
            <a:r>
              <a:rPr lang="en-US" altLang="ko-KR" sz="1400" b="1" dirty="0">
                <a:solidFill>
                  <a:srgbClr val="008000"/>
                </a:solidFill>
              </a:rPr>
              <a:t>Technology</a:t>
            </a:r>
            <a:endParaRPr lang="ko-KR" altLang="en-US" sz="1400" b="1" dirty="0">
              <a:solidFill>
                <a:srgbClr val="008000"/>
              </a:solidFill>
            </a:endParaRPr>
          </a:p>
        </p:txBody>
      </p:sp>
      <p:sp>
        <p:nvSpPr>
          <p:cNvPr id="51" name="말풍선: 타원형 50">
            <a:extLst>
              <a:ext uri="{FF2B5EF4-FFF2-40B4-BE49-F238E27FC236}">
                <a16:creationId xmlns:a16="http://schemas.microsoft.com/office/drawing/2014/main" id="{64F25A21-9EF0-4667-B276-92DD1C7275A7}"/>
              </a:ext>
            </a:extLst>
          </p:cNvPr>
          <p:cNvSpPr/>
          <p:nvPr/>
        </p:nvSpPr>
        <p:spPr bwMode="auto">
          <a:xfrm>
            <a:off x="9019108" y="1006210"/>
            <a:ext cx="1263805" cy="500196"/>
          </a:xfrm>
          <a:prstGeom prst="wedgeEllipseCallou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For Public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Interest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78C0D6-6259-4071-B71A-C4449C807080}"/>
              </a:ext>
            </a:extLst>
          </p:cNvPr>
          <p:cNvSpPr/>
          <p:nvPr/>
        </p:nvSpPr>
        <p:spPr bwMode="auto">
          <a:xfrm>
            <a:off x="6937493" y="2280585"/>
            <a:ext cx="1346448" cy="55436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With Legal</a:t>
            </a:r>
          </a:p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Enforcement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0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Distinction between Code and Standard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II. What kind of Code and Standard Systems will we develop?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F13EF96-A358-4418-8A1C-FA696E43CBA7}"/>
              </a:ext>
            </a:extLst>
          </p:cNvPr>
          <p:cNvSpPr/>
          <p:nvPr/>
        </p:nvSpPr>
        <p:spPr bwMode="auto">
          <a:xfrm>
            <a:off x="128001" y="1909190"/>
            <a:ext cx="2264779" cy="724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Code: </a:t>
            </a:r>
          </a:p>
          <a:p>
            <a:pPr algn="ctr"/>
            <a:r>
              <a:rPr lang="en-US" altLang="ko-KR" sz="1600" b="1" dirty="0"/>
              <a:t>What you must do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algn="ctr"/>
            <a:endParaRPr lang="ko-KR" altLang="en-US" sz="16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44243AA-4960-4E95-A040-EF52D8AA3EDA}"/>
              </a:ext>
            </a:extLst>
          </p:cNvPr>
          <p:cNvSpPr/>
          <p:nvPr/>
        </p:nvSpPr>
        <p:spPr bwMode="auto">
          <a:xfrm>
            <a:off x="136097" y="2704565"/>
            <a:ext cx="2281551" cy="724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Standard: </a:t>
            </a:r>
          </a:p>
          <a:p>
            <a:pPr algn="ctr"/>
            <a:r>
              <a:rPr lang="en-US" altLang="ko-KR" sz="1600" b="1" dirty="0"/>
              <a:t>Guide on How you do it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algn="ctr"/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382B0-5FA1-40FA-BF75-733C8C50795B}"/>
              </a:ext>
            </a:extLst>
          </p:cNvPr>
          <p:cNvSpPr txBox="1"/>
          <p:nvPr/>
        </p:nvSpPr>
        <p:spPr>
          <a:xfrm>
            <a:off x="2662088" y="2160130"/>
            <a:ext cx="3852428" cy="30777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Do we must install sprinklers? Yes or no?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65868-00FD-4290-9BA0-B12E572555D0}"/>
              </a:ext>
            </a:extLst>
          </p:cNvPr>
          <p:cNvSpPr txBox="1"/>
          <p:nvPr/>
        </p:nvSpPr>
        <p:spPr>
          <a:xfrm>
            <a:off x="2684203" y="2727142"/>
            <a:ext cx="3852428" cy="7386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 yes, guide on sprinkler head flow rates, spacing, operation temperature, durability, etc. </a:t>
            </a:r>
            <a:endParaRPr lang="ko-KR" altLang="en-US" sz="16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4BB370-62B4-4A07-B04A-9AF8CC00F117}"/>
              </a:ext>
            </a:extLst>
          </p:cNvPr>
          <p:cNvSpPr/>
          <p:nvPr/>
        </p:nvSpPr>
        <p:spPr bwMode="auto">
          <a:xfrm>
            <a:off x="2450182" y="2913040"/>
            <a:ext cx="222324" cy="307777"/>
          </a:xfrm>
          <a:prstGeom prst="rightArrow">
            <a:avLst>
              <a:gd name="adj1" fmla="val 50000"/>
              <a:gd name="adj2" fmla="val 44967"/>
            </a:avLst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CFF1EBA-4FC4-431C-949F-9D139A14FFC5}"/>
              </a:ext>
            </a:extLst>
          </p:cNvPr>
          <p:cNvSpPr/>
          <p:nvPr/>
        </p:nvSpPr>
        <p:spPr bwMode="auto">
          <a:xfrm>
            <a:off x="2423503" y="2173500"/>
            <a:ext cx="222324" cy="307777"/>
          </a:xfrm>
          <a:prstGeom prst="rightArrow">
            <a:avLst>
              <a:gd name="adj1" fmla="val 50000"/>
              <a:gd name="adj2" fmla="val 44967"/>
            </a:avLst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9F8461-3BFF-492A-BA66-8B35DA340E25}"/>
              </a:ext>
            </a:extLst>
          </p:cNvPr>
          <p:cNvSpPr txBox="1"/>
          <p:nvPr/>
        </p:nvSpPr>
        <p:spPr>
          <a:xfrm>
            <a:off x="155541" y="1591425"/>
            <a:ext cx="228856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 in Fire System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0EDC6C-2F04-4B3F-9290-F26E5359FCCC}"/>
              </a:ext>
            </a:extLst>
          </p:cNvPr>
          <p:cNvSpPr txBox="1"/>
          <p:nvPr/>
        </p:nvSpPr>
        <p:spPr>
          <a:xfrm>
            <a:off x="6556565" y="2161672"/>
            <a:ext cx="349150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Regulations for the purpose of safety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355BFC-C638-403D-837C-174D52FFB6B9}"/>
              </a:ext>
            </a:extLst>
          </p:cNvPr>
          <p:cNvSpPr txBox="1"/>
          <p:nvPr/>
        </p:nvSpPr>
        <p:spPr>
          <a:xfrm>
            <a:off x="6558748" y="2918609"/>
            <a:ext cx="397911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Means for compliance with the Regulations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C189589-55B8-475D-9C90-EAC9AE6430A2}"/>
              </a:ext>
            </a:extLst>
          </p:cNvPr>
          <p:cNvSpPr/>
          <p:nvPr/>
        </p:nvSpPr>
        <p:spPr bwMode="auto">
          <a:xfrm>
            <a:off x="6445403" y="2167100"/>
            <a:ext cx="222324" cy="307777"/>
          </a:xfrm>
          <a:prstGeom prst="rightArrow">
            <a:avLst>
              <a:gd name="adj1" fmla="val 50000"/>
              <a:gd name="adj2" fmla="val 44967"/>
            </a:avLst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696C893-90FD-495E-A613-77A4EDC3A3F2}"/>
              </a:ext>
            </a:extLst>
          </p:cNvPr>
          <p:cNvSpPr/>
          <p:nvPr/>
        </p:nvSpPr>
        <p:spPr bwMode="auto">
          <a:xfrm>
            <a:off x="6445403" y="2922939"/>
            <a:ext cx="222324" cy="307777"/>
          </a:xfrm>
          <a:prstGeom prst="rightArrow">
            <a:avLst>
              <a:gd name="adj1" fmla="val 50000"/>
              <a:gd name="adj2" fmla="val 44967"/>
            </a:avLst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2FBAC44-99B9-4477-B4C0-5C509D8D4E2D}"/>
              </a:ext>
            </a:extLst>
          </p:cNvPr>
          <p:cNvSpPr/>
          <p:nvPr/>
        </p:nvSpPr>
        <p:spPr bwMode="auto">
          <a:xfrm>
            <a:off x="774192" y="5062970"/>
            <a:ext cx="2281551" cy="724728"/>
          </a:xfrm>
          <a:prstGeom prst="roundRect">
            <a:avLst/>
          </a:prstGeom>
          <a:solidFill>
            <a:srgbClr val="00B0F0"/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Various</a:t>
            </a:r>
          </a:p>
          <a:p>
            <a:pPr algn="ctr"/>
            <a:r>
              <a:rPr lang="en-US" altLang="ko-KR" sz="1600" b="1" dirty="0"/>
              <a:t>Reference Standards</a:t>
            </a:r>
          </a:p>
          <a:p>
            <a:pPr algn="ctr"/>
            <a:r>
              <a:rPr lang="en-US" altLang="ko-KR" sz="1600" b="1" dirty="0"/>
              <a:t>By Developers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algn="ctr"/>
            <a:endParaRPr lang="ko-KR" altLang="en-US" sz="16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2E59E8C-BC13-46ED-B36D-95968718FB2A}"/>
              </a:ext>
            </a:extLst>
          </p:cNvPr>
          <p:cNvSpPr/>
          <p:nvPr/>
        </p:nvSpPr>
        <p:spPr bwMode="auto">
          <a:xfrm>
            <a:off x="7268648" y="5085397"/>
            <a:ext cx="2281551" cy="724728"/>
          </a:xfrm>
          <a:prstGeom prst="roundRect">
            <a:avLst/>
          </a:prstGeom>
          <a:solidFill>
            <a:srgbClr val="00B0F0"/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Jurisdictional</a:t>
            </a:r>
          </a:p>
          <a:p>
            <a:pPr algn="ctr"/>
            <a:r>
              <a:rPr lang="en-US" altLang="ko-KR" sz="1600" b="1" dirty="0"/>
              <a:t>Codes</a:t>
            </a:r>
          </a:p>
          <a:p>
            <a:pPr algn="ctr"/>
            <a:r>
              <a:rPr lang="en-US" altLang="ko-KR" sz="1600" b="1" dirty="0"/>
              <a:t>By Governments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algn="ctr"/>
            <a:endParaRPr lang="ko-KR" altLang="en-US" sz="16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9D2EC36-2983-450C-90C8-6EC976260A55}"/>
              </a:ext>
            </a:extLst>
          </p:cNvPr>
          <p:cNvSpPr/>
          <p:nvPr/>
        </p:nvSpPr>
        <p:spPr bwMode="auto">
          <a:xfrm>
            <a:off x="4021420" y="5084926"/>
            <a:ext cx="2281551" cy="724728"/>
          </a:xfrm>
          <a:prstGeom prst="roundRect">
            <a:avLst/>
          </a:prstGeom>
          <a:solidFill>
            <a:srgbClr val="00B0F0"/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Various</a:t>
            </a:r>
          </a:p>
          <a:p>
            <a:pPr algn="ctr"/>
            <a:r>
              <a:rPr lang="en-US" altLang="ko-KR" sz="1600" b="1" dirty="0"/>
              <a:t>Model Codes</a:t>
            </a:r>
          </a:p>
          <a:p>
            <a:pPr algn="ctr"/>
            <a:r>
              <a:rPr lang="en-US" altLang="ko-KR" sz="1600" b="1" dirty="0"/>
              <a:t>By Agencies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algn="ctr"/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56E13-7BBC-45D2-8621-E646592D2171}"/>
              </a:ext>
            </a:extLst>
          </p:cNvPr>
          <p:cNvSpPr txBox="1"/>
          <p:nvPr/>
        </p:nvSpPr>
        <p:spPr>
          <a:xfrm>
            <a:off x="3639875" y="3911514"/>
            <a:ext cx="3304110" cy="4001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Code Developing Process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BE0EAF-BB04-406A-8CD1-D6DB41ED77B3}"/>
              </a:ext>
            </a:extLst>
          </p:cNvPr>
          <p:cNvSpPr txBox="1"/>
          <p:nvPr/>
        </p:nvSpPr>
        <p:spPr>
          <a:xfrm>
            <a:off x="4123288" y="4511078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Public Interest for</a:t>
            </a:r>
          </a:p>
          <a:p>
            <a:pPr algn="ctr"/>
            <a:r>
              <a:rPr lang="en-US" altLang="ko-KR" sz="1400" b="1" dirty="0"/>
              <a:t>Health, Safety, Welfare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D31E67-AA92-4BC1-B00D-5E2C780A03B2}"/>
              </a:ext>
            </a:extLst>
          </p:cNvPr>
          <p:cNvSpPr txBox="1"/>
          <p:nvPr/>
        </p:nvSpPr>
        <p:spPr>
          <a:xfrm>
            <a:off x="368981" y="4294723"/>
            <a:ext cx="3038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Material, Design, Method</a:t>
            </a:r>
          </a:p>
          <a:p>
            <a:pPr algn="ctr"/>
            <a:r>
              <a:rPr lang="en-US" altLang="ko-KR" sz="1400" b="1" dirty="0"/>
              <a:t>Satisfactory to and Compliant with</a:t>
            </a:r>
          </a:p>
          <a:p>
            <a:pPr algn="ctr"/>
            <a:r>
              <a:rPr lang="en-US" altLang="ko-KR" sz="1400" b="1" dirty="0"/>
              <a:t>Code Requirements</a:t>
            </a:r>
            <a:endParaRPr lang="ko-KR" alt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8A74A2-2996-4AD1-AFA2-0BF6320A0A25}"/>
              </a:ext>
            </a:extLst>
          </p:cNvPr>
          <p:cNvSpPr txBox="1"/>
          <p:nvPr/>
        </p:nvSpPr>
        <p:spPr>
          <a:xfrm>
            <a:off x="7507711" y="4511078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Jurisdictional</a:t>
            </a:r>
          </a:p>
          <a:p>
            <a:pPr algn="ctr"/>
            <a:r>
              <a:rPr lang="en-US" altLang="ko-KR" sz="1400" b="1" dirty="0"/>
              <a:t>Legal Requirement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A58C94-FAEE-4CE0-9DA2-14D0FC6AA2CD}"/>
              </a:ext>
            </a:extLst>
          </p:cNvPr>
          <p:cNvSpPr txBox="1"/>
          <p:nvPr/>
        </p:nvSpPr>
        <p:spPr>
          <a:xfrm>
            <a:off x="1386260" y="5925414"/>
            <a:ext cx="891591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ASCE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ASTM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ACI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AASHTO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6F23A2-C797-4537-BB0E-E39FC88E60E8}"/>
              </a:ext>
            </a:extLst>
          </p:cNvPr>
          <p:cNvSpPr txBox="1"/>
          <p:nvPr/>
        </p:nvSpPr>
        <p:spPr>
          <a:xfrm>
            <a:off x="4657127" y="5925413"/>
            <a:ext cx="891591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ANSI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ICC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NEC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NPC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634A40-6639-4D8A-B3E0-1461AF0D250F}"/>
              </a:ext>
            </a:extLst>
          </p:cNvPr>
          <p:cNvSpPr txBox="1"/>
          <p:nvPr/>
        </p:nvSpPr>
        <p:spPr>
          <a:xfrm>
            <a:off x="7718369" y="5950963"/>
            <a:ext cx="138211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FEDERAL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STATE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COUNTY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MUNICIPALITY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F15A5B-48D7-4AEA-9E10-AA4ADC0AFC87}"/>
              </a:ext>
            </a:extLst>
          </p:cNvPr>
          <p:cNvSpPr txBox="1"/>
          <p:nvPr/>
        </p:nvSpPr>
        <p:spPr>
          <a:xfrm>
            <a:off x="6875375" y="6920458"/>
            <a:ext cx="330411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AHJ: Authorities Having Jurisdictions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8BF7DA3-F276-4375-8C8C-05C7F55AA7C9}"/>
              </a:ext>
            </a:extLst>
          </p:cNvPr>
          <p:cNvSpPr/>
          <p:nvPr/>
        </p:nvSpPr>
        <p:spPr bwMode="auto">
          <a:xfrm>
            <a:off x="3309337" y="5244568"/>
            <a:ext cx="458488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FF301100-A1E2-4801-95B3-81482A518FDD}"/>
              </a:ext>
            </a:extLst>
          </p:cNvPr>
          <p:cNvSpPr/>
          <p:nvPr/>
        </p:nvSpPr>
        <p:spPr bwMode="auto">
          <a:xfrm>
            <a:off x="3387466" y="5351303"/>
            <a:ext cx="324214" cy="271161"/>
          </a:xfrm>
          <a:prstGeom prst="mathPlus">
            <a:avLst/>
          </a:prstGeom>
          <a:solidFill>
            <a:srgbClr val="CC33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E3A28F1F-8B51-4DAE-B1E6-61BE84CECFFC}"/>
              </a:ext>
            </a:extLst>
          </p:cNvPr>
          <p:cNvSpPr/>
          <p:nvPr/>
        </p:nvSpPr>
        <p:spPr bwMode="auto">
          <a:xfrm>
            <a:off x="6556565" y="5221360"/>
            <a:ext cx="458488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0442A17F-BE00-4076-B7D0-672B34CA3ADB}"/>
              </a:ext>
            </a:extLst>
          </p:cNvPr>
          <p:cNvSpPr/>
          <p:nvPr/>
        </p:nvSpPr>
        <p:spPr bwMode="auto">
          <a:xfrm>
            <a:off x="6600312" y="5308495"/>
            <a:ext cx="341996" cy="307778"/>
          </a:xfrm>
          <a:prstGeom prst="mathEqual">
            <a:avLst/>
          </a:prstGeom>
          <a:solidFill>
            <a:srgbClr val="CC33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8A1AB8-260E-4351-85B2-F3913CE5B8D3}"/>
              </a:ext>
            </a:extLst>
          </p:cNvPr>
          <p:cNvSpPr txBox="1"/>
          <p:nvPr/>
        </p:nvSpPr>
        <p:spPr>
          <a:xfrm>
            <a:off x="3139845" y="5655765"/>
            <a:ext cx="81945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Choose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293E3C-96CA-400D-B1DA-F95997305B5F}"/>
              </a:ext>
            </a:extLst>
          </p:cNvPr>
          <p:cNvSpPr txBox="1"/>
          <p:nvPr/>
        </p:nvSpPr>
        <p:spPr>
          <a:xfrm>
            <a:off x="6338190" y="5655765"/>
            <a:ext cx="853119" cy="95410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Adopt</a:t>
            </a:r>
          </a:p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Modify</a:t>
            </a:r>
          </a:p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Add</a:t>
            </a:r>
          </a:p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Develop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3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Major Code and Standard Systems in the World </a:t>
            </a:r>
            <a:r>
              <a:rPr lang="en-US" altLang="ko-KR" sz="1600" dirty="0"/>
              <a:t>(APEC) </a:t>
            </a: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II. What kind of Code and Standard Systems will we develop?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75DF0-32D4-45A8-B478-12D19DE963F2}"/>
              </a:ext>
            </a:extLst>
          </p:cNvPr>
          <p:cNvSpPr txBox="1"/>
          <p:nvPr/>
        </p:nvSpPr>
        <p:spPr>
          <a:xfrm>
            <a:off x="241460" y="2233377"/>
            <a:ext cx="2695480" cy="95410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Mandatory Code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developed alongside building regulations by the Central Government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F9EC3-642F-435F-BBF4-7ED519307EA7}"/>
              </a:ext>
            </a:extLst>
          </p:cNvPr>
          <p:cNvSpPr txBox="1"/>
          <p:nvPr/>
        </p:nvSpPr>
        <p:spPr>
          <a:xfrm>
            <a:off x="253817" y="4382310"/>
            <a:ext cx="2695480" cy="73866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Code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developed separate from building regulations of Jurisdictions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51988-B1FC-488F-BD19-D0B7E0B2367E}"/>
              </a:ext>
            </a:extLst>
          </p:cNvPr>
          <p:cNvSpPr txBox="1"/>
          <p:nvPr/>
        </p:nvSpPr>
        <p:spPr>
          <a:xfrm>
            <a:off x="224981" y="6241165"/>
            <a:ext cx="2695480" cy="95410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Building regulations specify use of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best practice and standards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but allow equivalent </a:t>
            </a:r>
            <a:endParaRPr lang="ko-KR" altLang="en-US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3046D8D-20A9-4031-911E-4EBDB4903666}"/>
              </a:ext>
            </a:extLst>
          </p:cNvPr>
          <p:cNvSpPr/>
          <p:nvPr/>
        </p:nvSpPr>
        <p:spPr bwMode="auto">
          <a:xfrm>
            <a:off x="241459" y="1626864"/>
            <a:ext cx="2707837" cy="5594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/>
              <a:t>Korea Code System</a:t>
            </a:r>
            <a:endParaRPr lang="ko-KR" altLang="en-US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D00181-C270-4BF3-9389-2AD236D4A253}"/>
              </a:ext>
            </a:extLst>
          </p:cNvPr>
          <p:cNvSpPr/>
          <p:nvPr/>
        </p:nvSpPr>
        <p:spPr bwMode="auto">
          <a:xfrm>
            <a:off x="241460" y="3785924"/>
            <a:ext cx="2695480" cy="5594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/>
              <a:t>US Code System</a:t>
            </a:r>
            <a:endParaRPr lang="ko-KR" altLang="en-US" sz="18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D7CB32B-E44F-4D4E-8F1A-5F73C597C002}"/>
              </a:ext>
            </a:extLst>
          </p:cNvPr>
          <p:cNvSpPr/>
          <p:nvPr/>
        </p:nvSpPr>
        <p:spPr bwMode="auto">
          <a:xfrm>
            <a:off x="241460" y="5695981"/>
            <a:ext cx="2695480" cy="5061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/>
              <a:t>Hong Kong Code System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F915847-8849-453D-9B57-C2199989BB9B}"/>
              </a:ext>
            </a:extLst>
          </p:cNvPr>
          <p:cNvSpPr/>
          <p:nvPr/>
        </p:nvSpPr>
        <p:spPr bwMode="auto">
          <a:xfrm>
            <a:off x="4677312" y="1601962"/>
            <a:ext cx="2034990" cy="562732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Central Government</a:t>
            </a:r>
          </a:p>
          <a:p>
            <a:pPr algn="ctr"/>
            <a:r>
              <a:rPr lang="en-US" altLang="ko-KR" sz="1600" b="1" dirty="0"/>
              <a:t>(MOLIT)</a:t>
            </a:r>
            <a:endParaRPr lang="ko-KR" altLang="en-US" sz="16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88BA1E-8989-4F92-B0BA-B308C13C2734}"/>
              </a:ext>
            </a:extLst>
          </p:cNvPr>
          <p:cNvSpPr/>
          <p:nvPr/>
        </p:nvSpPr>
        <p:spPr bwMode="auto">
          <a:xfrm>
            <a:off x="4720096" y="2673183"/>
            <a:ext cx="2034990" cy="570548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Mandatory Code</a:t>
            </a:r>
          </a:p>
          <a:p>
            <a:pPr algn="ctr"/>
            <a:r>
              <a:rPr lang="en-US" altLang="ko-KR" sz="1600" b="1" dirty="0"/>
              <a:t>By KCSC</a:t>
            </a:r>
            <a:endParaRPr lang="ko-KR" altLang="en-US" sz="1600" b="1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61AE9B9-FA1F-4FE0-B8C1-67F2C4D87509}"/>
              </a:ext>
            </a:extLst>
          </p:cNvPr>
          <p:cNvSpPr/>
          <p:nvPr/>
        </p:nvSpPr>
        <p:spPr bwMode="auto">
          <a:xfrm>
            <a:off x="3045008" y="1634712"/>
            <a:ext cx="423593" cy="1560620"/>
          </a:xfrm>
          <a:prstGeom prst="downArrow">
            <a:avLst/>
          </a:prstGeom>
          <a:noFill/>
          <a:ln w="12700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T</a:t>
            </a: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O</a:t>
            </a: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P</a:t>
            </a:r>
          </a:p>
          <a:p>
            <a:pPr algn="ctr"/>
            <a:endParaRPr lang="en-US" altLang="ko-KR" sz="12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D</a:t>
            </a: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O</a:t>
            </a: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W</a:t>
            </a: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9A17C9EC-33A8-48A8-9A0B-F06780C69A01}"/>
              </a:ext>
            </a:extLst>
          </p:cNvPr>
          <p:cNvSpPr/>
          <p:nvPr/>
        </p:nvSpPr>
        <p:spPr bwMode="auto">
          <a:xfrm>
            <a:off x="3045008" y="3564617"/>
            <a:ext cx="423593" cy="1799513"/>
          </a:xfrm>
          <a:prstGeom prst="upArrow">
            <a:avLst/>
          </a:prstGeom>
          <a:noFill/>
          <a:ln w="12700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</a:rPr>
              <a:t>B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</a:rPr>
              <a:t>O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</a:rPr>
              <a:t>T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</a:rPr>
              <a:t>T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</a:rPr>
              <a:t>O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</a:rPr>
              <a:t>M</a:t>
            </a:r>
          </a:p>
          <a:p>
            <a:pPr algn="ctr"/>
            <a:endParaRPr lang="en-US" altLang="ko-KR" sz="12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</a:rPr>
              <a:t>U</a:t>
            </a:r>
          </a:p>
          <a:p>
            <a:pPr algn="ctr"/>
            <a:r>
              <a:rPr lang="en-US" altLang="ko-KR" sz="1200" b="1" dirty="0">
                <a:solidFill>
                  <a:srgbClr val="002060"/>
                </a:solidFill>
              </a:rPr>
              <a:t>p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AD1BBC1-C6C5-484E-B34E-A678C08D2E51}"/>
              </a:ext>
            </a:extLst>
          </p:cNvPr>
          <p:cNvSpPr/>
          <p:nvPr/>
        </p:nvSpPr>
        <p:spPr bwMode="auto">
          <a:xfrm>
            <a:off x="4730192" y="3554750"/>
            <a:ext cx="2034990" cy="553649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Governments</a:t>
            </a:r>
          </a:p>
          <a:p>
            <a:pPr algn="ctr"/>
            <a:r>
              <a:rPr lang="en-US" altLang="ko-KR" sz="1600" b="1" dirty="0"/>
              <a:t>(Jurisdictions)</a:t>
            </a:r>
            <a:endParaRPr lang="ko-KR" altLang="en-US" sz="16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42067E-4D77-427F-BE6C-A0B083EE715E}"/>
              </a:ext>
            </a:extLst>
          </p:cNvPr>
          <p:cNvSpPr/>
          <p:nvPr/>
        </p:nvSpPr>
        <p:spPr bwMode="auto">
          <a:xfrm>
            <a:off x="4759035" y="4657726"/>
            <a:ext cx="2034990" cy="553648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Model Codes</a:t>
            </a:r>
          </a:p>
          <a:p>
            <a:pPr algn="ctr"/>
            <a:r>
              <a:rPr lang="en-US" altLang="ko-KR" sz="1600" b="1" dirty="0"/>
              <a:t>By Private </a:t>
            </a:r>
            <a:r>
              <a:rPr lang="en-US" altLang="ko-KR" sz="1600" b="1" dirty="0" err="1"/>
              <a:t>Ogzns</a:t>
            </a:r>
            <a:endParaRPr lang="ko-KR" altLang="en-US" sz="16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C6F6A2-43B7-43D2-B20B-78C8486E11FC}"/>
              </a:ext>
            </a:extLst>
          </p:cNvPr>
          <p:cNvCxnSpPr>
            <a:cxnSpLocks/>
          </p:cNvCxnSpPr>
          <p:nvPr/>
        </p:nvCxnSpPr>
        <p:spPr>
          <a:xfrm>
            <a:off x="5634732" y="2233377"/>
            <a:ext cx="0" cy="404626"/>
          </a:xfrm>
          <a:prstGeom prst="straightConnector1">
            <a:avLst/>
          </a:prstGeom>
          <a:ln w="57150"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658CAE-A899-424A-9BE4-59C0955AC1C4}"/>
              </a:ext>
            </a:extLst>
          </p:cNvPr>
          <p:cNvCxnSpPr/>
          <p:nvPr/>
        </p:nvCxnSpPr>
        <p:spPr>
          <a:xfrm flipV="1">
            <a:off x="5747687" y="4140107"/>
            <a:ext cx="0" cy="396608"/>
          </a:xfrm>
          <a:prstGeom prst="straightConnector1">
            <a:avLst/>
          </a:prstGeom>
          <a:ln w="57150"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5C7D2D-1A99-427E-8DF8-5EA983A9EB04}"/>
              </a:ext>
            </a:extLst>
          </p:cNvPr>
          <p:cNvSpPr txBox="1"/>
          <p:nvPr/>
        </p:nvSpPr>
        <p:spPr>
          <a:xfrm>
            <a:off x="4761229" y="220211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Control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428146-083D-4819-AE08-3722024DBC52}"/>
              </a:ext>
            </a:extLst>
          </p:cNvPr>
          <p:cNvSpPr txBox="1"/>
          <p:nvPr/>
        </p:nvSpPr>
        <p:spPr>
          <a:xfrm>
            <a:off x="4985397" y="4199692"/>
            <a:ext cx="74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Adopt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DA886F-1E39-42A1-827C-5ADC9E6BE409}"/>
              </a:ext>
            </a:extLst>
          </p:cNvPr>
          <p:cNvSpPr txBox="1"/>
          <p:nvPr/>
        </p:nvSpPr>
        <p:spPr>
          <a:xfrm>
            <a:off x="3444224" y="1754990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Regulations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BD84F3-E59A-4527-84A8-3B6FD2AD303E}"/>
              </a:ext>
            </a:extLst>
          </p:cNvPr>
          <p:cNvSpPr txBox="1"/>
          <p:nvPr/>
        </p:nvSpPr>
        <p:spPr>
          <a:xfrm>
            <a:off x="3640265" y="2725643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Develop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A0D4D8-5AF2-42B2-9396-F1F5172EF7F7}"/>
              </a:ext>
            </a:extLst>
          </p:cNvPr>
          <p:cNvSpPr txBox="1"/>
          <p:nvPr/>
        </p:nvSpPr>
        <p:spPr>
          <a:xfrm>
            <a:off x="6765182" y="1737315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Enact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87A40E-A84F-4690-BE80-063B12166118}"/>
              </a:ext>
            </a:extLst>
          </p:cNvPr>
          <p:cNvSpPr txBox="1"/>
          <p:nvPr/>
        </p:nvSpPr>
        <p:spPr>
          <a:xfrm>
            <a:off x="6739241" y="275343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Draft</a:t>
            </a:r>
            <a:endParaRPr lang="ko-KR" altLang="en-US" sz="16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019036-CA81-46FD-BDDF-6AE0B95A350D}"/>
              </a:ext>
            </a:extLst>
          </p:cNvPr>
          <p:cNvCxnSpPr/>
          <p:nvPr/>
        </p:nvCxnSpPr>
        <p:spPr>
          <a:xfrm>
            <a:off x="4014552" y="2143953"/>
            <a:ext cx="0" cy="562733"/>
          </a:xfrm>
          <a:prstGeom prst="straightConnector1">
            <a:avLst/>
          </a:prstGeom>
          <a:ln w="19050"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D2D2B4-AD69-42BB-A14C-28A3A849C2EE}"/>
              </a:ext>
            </a:extLst>
          </p:cNvPr>
          <p:cNvSpPr txBox="1"/>
          <p:nvPr/>
        </p:nvSpPr>
        <p:spPr>
          <a:xfrm>
            <a:off x="3740657" y="223337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Direct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9E7266-3B83-4A6B-836A-CDE461F0195A}"/>
              </a:ext>
            </a:extLst>
          </p:cNvPr>
          <p:cNvCxnSpPr>
            <a:cxnSpLocks/>
          </p:cNvCxnSpPr>
          <p:nvPr/>
        </p:nvCxnSpPr>
        <p:spPr>
          <a:xfrm flipV="1">
            <a:off x="7096658" y="2122618"/>
            <a:ext cx="0" cy="515385"/>
          </a:xfrm>
          <a:prstGeom prst="straightConnector1">
            <a:avLst/>
          </a:prstGeom>
          <a:ln w="19050"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43C3BCB-64D9-420E-AF66-18E13222FC41}"/>
              </a:ext>
            </a:extLst>
          </p:cNvPr>
          <p:cNvSpPr txBox="1"/>
          <p:nvPr/>
        </p:nvSpPr>
        <p:spPr>
          <a:xfrm>
            <a:off x="6767449" y="2229473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Submit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D0693E-E5A6-4A1E-A9D5-6D92496733B8}"/>
              </a:ext>
            </a:extLst>
          </p:cNvPr>
          <p:cNvSpPr txBox="1"/>
          <p:nvPr/>
        </p:nvSpPr>
        <p:spPr>
          <a:xfrm>
            <a:off x="3495237" y="3572781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Regulations</a:t>
            </a:r>
            <a:endParaRPr lang="ko-KR" altLang="en-US" sz="16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F2304D-BBCD-44D8-9A86-46DEEBC43EF6}"/>
              </a:ext>
            </a:extLst>
          </p:cNvPr>
          <p:cNvSpPr txBox="1"/>
          <p:nvPr/>
        </p:nvSpPr>
        <p:spPr>
          <a:xfrm>
            <a:off x="3691871" y="4765273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Develop</a:t>
            </a:r>
            <a:endParaRPr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D0B22A-1204-4306-91BC-82FFC9075276}"/>
              </a:ext>
            </a:extLst>
          </p:cNvPr>
          <p:cNvSpPr txBox="1"/>
          <p:nvPr/>
        </p:nvSpPr>
        <p:spPr>
          <a:xfrm>
            <a:off x="6712302" y="3519021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Mandatory</a:t>
            </a:r>
          </a:p>
          <a:p>
            <a:r>
              <a:rPr lang="en-US" altLang="ko-KR" sz="1400" b="1" dirty="0"/>
              <a:t>Enforcement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C2E206-4FCC-4463-8DEC-07D94952E351}"/>
              </a:ext>
            </a:extLst>
          </p:cNvPr>
          <p:cNvSpPr txBox="1"/>
          <p:nvPr/>
        </p:nvSpPr>
        <p:spPr>
          <a:xfrm>
            <a:off x="8091425" y="1503632"/>
            <a:ext cx="2446154" cy="2031325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. Mandatory Codes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compliant with building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regulations are developed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and provided under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control of Central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Government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. Similar in Japan, Taipei,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  Chile, Peru, Vietnam,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  China, Indonesia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7268B6-790E-482E-BCCD-B1AD68032601}"/>
              </a:ext>
            </a:extLst>
          </p:cNvPr>
          <p:cNvSpPr txBox="1"/>
          <p:nvPr/>
        </p:nvSpPr>
        <p:spPr>
          <a:xfrm>
            <a:off x="8070616" y="3611618"/>
            <a:ext cx="2446154" cy="3108543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. No National Building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Code are provided by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Central Government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. Individual Jurisdictions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are responsible for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providing their own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building codes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. Model Codes become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mandatorily enforceable if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they are adopted by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Jurisdictional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Governments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. Similar in Canada,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  Australia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FFE211C-48F8-4D30-AC3A-F9D8371A4276}"/>
              </a:ext>
            </a:extLst>
          </p:cNvPr>
          <p:cNvCxnSpPr>
            <a:cxnSpLocks/>
          </p:cNvCxnSpPr>
          <p:nvPr/>
        </p:nvCxnSpPr>
        <p:spPr>
          <a:xfrm flipV="1">
            <a:off x="4050010" y="4111276"/>
            <a:ext cx="0" cy="515385"/>
          </a:xfrm>
          <a:prstGeom prst="straightConnector1">
            <a:avLst/>
          </a:prstGeom>
          <a:ln w="19050"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B7A6292-5C47-43DB-AEAB-2168B06D20CA}"/>
              </a:ext>
            </a:extLst>
          </p:cNvPr>
          <p:cNvSpPr txBox="1"/>
          <p:nvPr/>
        </p:nvSpPr>
        <p:spPr>
          <a:xfrm>
            <a:off x="3749286" y="420688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Choose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2D0D62-A5A5-45E7-92CF-216E0F35B69C}"/>
              </a:ext>
            </a:extLst>
          </p:cNvPr>
          <p:cNvSpPr txBox="1"/>
          <p:nvPr/>
        </p:nvSpPr>
        <p:spPr>
          <a:xfrm>
            <a:off x="6712302" y="475920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No Mandatory</a:t>
            </a:r>
            <a:endParaRPr lang="ko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FE0A7E-33D3-4BEA-9C7C-2B2F80FBB98C}"/>
              </a:ext>
            </a:extLst>
          </p:cNvPr>
          <p:cNvSpPr txBox="1"/>
          <p:nvPr/>
        </p:nvSpPr>
        <p:spPr>
          <a:xfrm>
            <a:off x="6816218" y="421039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adopt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1F37558-D4B9-4C78-9A0F-2BE2FA172F6C}"/>
              </a:ext>
            </a:extLst>
          </p:cNvPr>
          <p:cNvCxnSpPr>
            <a:cxnSpLocks/>
          </p:cNvCxnSpPr>
          <p:nvPr/>
        </p:nvCxnSpPr>
        <p:spPr>
          <a:xfrm flipV="1">
            <a:off x="7153009" y="4080718"/>
            <a:ext cx="0" cy="515385"/>
          </a:xfrm>
          <a:prstGeom prst="straightConnector1">
            <a:avLst/>
          </a:prstGeom>
          <a:ln w="19050"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9B51DF9-3116-4801-B0DC-E9A409FBA8E9}"/>
              </a:ext>
            </a:extLst>
          </p:cNvPr>
          <p:cNvSpPr txBox="1"/>
          <p:nvPr/>
        </p:nvSpPr>
        <p:spPr>
          <a:xfrm>
            <a:off x="3186027" y="5488355"/>
            <a:ext cx="4342853" cy="2031325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. HK does not have a Code System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. Building regulations do not cite code, but all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standards and Codes of practice are strongly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recommended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. Building regulations are mandatory and are the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minimum standard required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. Failure to comply with some of the regulations is</a:t>
            </a:r>
          </a:p>
          <a:p>
            <a:r>
              <a:rPr lang="en-US" altLang="ko-KR" sz="1400" b="1" dirty="0">
                <a:solidFill>
                  <a:srgbClr val="002060"/>
                </a:solidFill>
              </a:rPr>
              <a:t>  considered a criminal act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. Similar in Brunei, Singapore, Malaysia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8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Codes and Standards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change depending on different </a:t>
            </a:r>
            <a:r>
              <a:rPr lang="en-US" altLang="ko-KR" dirty="0">
                <a:solidFill>
                  <a:srgbClr val="C00000"/>
                </a:solidFill>
              </a:rPr>
              <a:t>Times</a:t>
            </a:r>
            <a:r>
              <a:rPr lang="en-US" altLang="ko-KR" dirty="0">
                <a:solidFill>
                  <a:srgbClr val="002060"/>
                </a:solidFill>
              </a:rPr>
              <a:t> and </a:t>
            </a:r>
            <a:r>
              <a:rPr lang="en-US" altLang="ko-KR" dirty="0">
                <a:solidFill>
                  <a:srgbClr val="00B050"/>
                </a:solidFill>
              </a:rPr>
              <a:t>Regions</a:t>
            </a: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III. Why are Codes and Standards Living Documents?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43E501-C366-4EA3-A55A-8D4914AE986E}"/>
              </a:ext>
            </a:extLst>
          </p:cNvPr>
          <p:cNvSpPr/>
          <p:nvPr/>
        </p:nvSpPr>
        <p:spPr bwMode="auto">
          <a:xfrm>
            <a:off x="526984" y="1836415"/>
            <a:ext cx="2011404" cy="1022412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600" b="1" dirty="0"/>
              <a:t>With advances in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-Technology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-Economy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-Globalization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6E78EB-28C1-4B00-B616-550B7A69DF87}"/>
              </a:ext>
            </a:extLst>
          </p:cNvPr>
          <p:cNvSpPr/>
          <p:nvPr/>
        </p:nvSpPr>
        <p:spPr bwMode="auto">
          <a:xfrm>
            <a:off x="3136436" y="1832063"/>
            <a:ext cx="2498296" cy="1022412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600" b="1" dirty="0"/>
              <a:t>With Characteristics in</a:t>
            </a:r>
          </a:p>
          <a:p>
            <a:r>
              <a:rPr lang="en-US" altLang="ko-KR" sz="1600" b="1" dirty="0">
                <a:solidFill>
                  <a:srgbClr val="008000"/>
                </a:solidFill>
              </a:rPr>
              <a:t>-Natural Condition</a:t>
            </a:r>
          </a:p>
          <a:p>
            <a:r>
              <a:rPr lang="en-US" altLang="ko-KR" sz="1600" b="1" dirty="0">
                <a:solidFill>
                  <a:srgbClr val="008000"/>
                </a:solidFill>
              </a:rPr>
              <a:t>-Social System</a:t>
            </a:r>
          </a:p>
          <a:p>
            <a:r>
              <a:rPr lang="en-US" altLang="ko-KR" sz="1600" b="1" dirty="0">
                <a:solidFill>
                  <a:srgbClr val="008000"/>
                </a:solidFill>
              </a:rPr>
              <a:t>-Legal Regulation </a:t>
            </a:r>
            <a:endParaRPr lang="ko-KR" altLang="en-US" sz="1600" b="1" dirty="0">
              <a:solidFill>
                <a:srgbClr val="008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2C018-FC66-47E6-96B1-B748A7585605}"/>
              </a:ext>
            </a:extLst>
          </p:cNvPr>
          <p:cNvSpPr txBox="1"/>
          <p:nvPr/>
        </p:nvSpPr>
        <p:spPr>
          <a:xfrm>
            <a:off x="1137634" y="15056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C00000"/>
                </a:solidFill>
              </a:rPr>
              <a:t>Times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3D9490-0031-40FF-A44A-CFEC6B4B19DD}"/>
              </a:ext>
            </a:extLst>
          </p:cNvPr>
          <p:cNvSpPr txBox="1"/>
          <p:nvPr/>
        </p:nvSpPr>
        <p:spPr>
          <a:xfrm>
            <a:off x="3858423" y="15013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8000"/>
                </a:solidFill>
              </a:rPr>
              <a:t>Regions</a:t>
            </a:r>
            <a:endParaRPr lang="ko-KR" altLang="en-US" sz="1800" b="1" dirty="0">
              <a:solidFill>
                <a:srgbClr val="008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8D0FFB-6EFE-40D1-B926-644AD72C5A42}"/>
              </a:ext>
            </a:extLst>
          </p:cNvPr>
          <p:cNvSpPr/>
          <p:nvPr/>
        </p:nvSpPr>
        <p:spPr bwMode="auto">
          <a:xfrm>
            <a:off x="6502008" y="1828696"/>
            <a:ext cx="2409087" cy="1022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Constantly</a:t>
            </a:r>
          </a:p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Changes and Different 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89797D1F-220A-4347-910B-FE4DCDCD976E}"/>
              </a:ext>
            </a:extLst>
          </p:cNvPr>
          <p:cNvSpPr/>
          <p:nvPr/>
        </p:nvSpPr>
        <p:spPr bwMode="auto">
          <a:xfrm>
            <a:off x="2605859" y="2098726"/>
            <a:ext cx="463105" cy="482352"/>
          </a:xfrm>
          <a:prstGeom prst="mathPlus">
            <a:avLst/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87298CA3-EAA5-4794-9860-729414723405}"/>
              </a:ext>
            </a:extLst>
          </p:cNvPr>
          <p:cNvSpPr/>
          <p:nvPr/>
        </p:nvSpPr>
        <p:spPr bwMode="auto">
          <a:xfrm>
            <a:off x="5747826" y="2098726"/>
            <a:ext cx="590364" cy="446348"/>
          </a:xfrm>
          <a:prstGeom prst="mathEqual">
            <a:avLst/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05A137-80CC-4515-A80E-D1AC2144A67F}"/>
              </a:ext>
            </a:extLst>
          </p:cNvPr>
          <p:cNvSpPr txBox="1"/>
          <p:nvPr/>
        </p:nvSpPr>
        <p:spPr>
          <a:xfrm>
            <a:off x="6437759" y="148402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2"/>
                </a:solidFill>
              </a:rPr>
              <a:t>Codes and Standards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62D58C-3A53-4C5C-BC50-8317E26F5428}"/>
              </a:ext>
            </a:extLst>
          </p:cNvPr>
          <p:cNvSpPr/>
          <p:nvPr/>
        </p:nvSpPr>
        <p:spPr bwMode="auto">
          <a:xfrm>
            <a:off x="526984" y="3159511"/>
            <a:ext cx="9128728" cy="1022412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600" b="1" dirty="0"/>
              <a:t>Codes and Standards are Living Documents. </a:t>
            </a:r>
          </a:p>
          <a:p>
            <a:r>
              <a:rPr lang="en-US" altLang="ko-KR" sz="1600" b="1" dirty="0"/>
              <a:t>It is subject to regular review and comment cycles. </a:t>
            </a:r>
          </a:p>
          <a:p>
            <a:r>
              <a:rPr lang="en-US" altLang="ko-KR" sz="1600" b="1" dirty="0"/>
              <a:t>A new codes and standards are published at regular intervals, usually every three to five years.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3AC228-5C03-4FE1-9871-2E26BBF702A2}"/>
              </a:ext>
            </a:extLst>
          </p:cNvPr>
          <p:cNvSpPr/>
          <p:nvPr/>
        </p:nvSpPr>
        <p:spPr bwMode="auto">
          <a:xfrm>
            <a:off x="526984" y="5784609"/>
            <a:ext cx="9128728" cy="1022412"/>
          </a:xfrm>
          <a:prstGeom prst="rect">
            <a:avLst/>
          </a:prstGeom>
          <a:solidFill>
            <a:schemeClr val="bg1"/>
          </a:solidFill>
          <a:ln w="1270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600" b="1" dirty="0"/>
              <a:t>All too often practitioners assume that codes and standards they have been using in one </a:t>
            </a:r>
          </a:p>
          <a:p>
            <a:r>
              <a:rPr lang="en-US" altLang="ko-KR" sz="1600" b="1" dirty="0"/>
              <a:t>jurisdiction are the same as these in new local for their practice. </a:t>
            </a:r>
          </a:p>
          <a:p>
            <a:r>
              <a:rPr lang="en-US" altLang="ko-KR" sz="1600" b="1" dirty="0"/>
              <a:t>That is often not the case and can lead to a lack of code compliance for some projects.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D70C76-178E-4AC5-993D-5D86C5690E73}"/>
              </a:ext>
            </a:extLst>
          </p:cNvPr>
          <p:cNvSpPr/>
          <p:nvPr/>
        </p:nvSpPr>
        <p:spPr bwMode="auto">
          <a:xfrm>
            <a:off x="526984" y="4470093"/>
            <a:ext cx="9128728" cy="1022412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With advances in technology, competition, and the globalization of our economy, it is critical 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that building codes be dynamic and provide a pathway for the approval of new and innovative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materials, designs, and methods of construction.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Codes and Standards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change depending on different </a:t>
            </a:r>
            <a:r>
              <a:rPr lang="en-US" altLang="ko-KR" dirty="0">
                <a:solidFill>
                  <a:srgbClr val="C00000"/>
                </a:solidFill>
              </a:rPr>
              <a:t>Times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Korea</a:t>
            </a: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III. Why are Codes and Standards Living Documents?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F4A1A0E-456E-4CBF-ADE7-5AC6919A3C2C}"/>
              </a:ext>
            </a:extLst>
          </p:cNvPr>
          <p:cNvGrpSpPr/>
          <p:nvPr/>
        </p:nvGrpSpPr>
        <p:grpSpPr>
          <a:xfrm>
            <a:off x="787" y="1739018"/>
            <a:ext cx="10692613" cy="2196000"/>
            <a:chOff x="221930" y="3362142"/>
            <a:chExt cx="9528048" cy="3370336"/>
          </a:xfrm>
        </p:grpSpPr>
        <p:graphicFrame>
          <p:nvGraphicFramePr>
            <p:cNvPr id="89" name="차트 88">
              <a:extLst>
                <a:ext uri="{FF2B5EF4-FFF2-40B4-BE49-F238E27FC236}">
                  <a16:creationId xmlns:a16="http://schemas.microsoft.com/office/drawing/2014/main" id="{3EC285B3-E628-4950-99D2-569CE513348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2033108"/>
                </p:ext>
              </p:extLst>
            </p:nvPr>
          </p:nvGraphicFramePr>
          <p:xfrm>
            <a:off x="221930" y="3362142"/>
            <a:ext cx="9528048" cy="33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312A925-78F7-4B0F-93B5-164847BBCDD3}"/>
                </a:ext>
              </a:extLst>
            </p:cNvPr>
            <p:cNvSpPr txBox="1"/>
            <p:nvPr/>
          </p:nvSpPr>
          <p:spPr>
            <a:xfrm>
              <a:off x="5756845" y="4734194"/>
              <a:ext cx="517372" cy="54383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IMF</a:t>
              </a:r>
              <a:r>
                <a:rPr lang="ko-KR" altLang="en-US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 </a:t>
              </a:r>
              <a:endParaRPr lang="en-US" altLang="ko-KR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Bailout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074542EB-DFBA-4321-8797-72700486D225}"/>
                </a:ext>
              </a:extLst>
            </p:cNvPr>
            <p:cNvCxnSpPr>
              <a:cxnSpLocks/>
            </p:cNvCxnSpPr>
            <p:nvPr/>
          </p:nvCxnSpPr>
          <p:spPr>
            <a:xfrm>
              <a:off x="6063469" y="5100656"/>
              <a:ext cx="193428" cy="299333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F07ADC-E348-4F48-8137-D87A2FA52FA9}"/>
                </a:ext>
              </a:extLst>
            </p:cNvPr>
            <p:cNvSpPr txBox="1"/>
            <p:nvPr/>
          </p:nvSpPr>
          <p:spPr>
            <a:xfrm>
              <a:off x="6895408" y="4024068"/>
              <a:ext cx="1277289" cy="54383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Global Financial Crisis</a:t>
              </a:r>
            </a:p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from U.S.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CF12D85C-65ED-497B-9359-6F7A66ABC716}"/>
                </a:ext>
              </a:extLst>
            </p:cNvPr>
            <p:cNvCxnSpPr>
              <a:cxnSpLocks/>
            </p:cNvCxnSpPr>
            <p:nvPr/>
          </p:nvCxnSpPr>
          <p:spPr>
            <a:xfrm>
              <a:off x="7717536" y="4347155"/>
              <a:ext cx="176742" cy="270333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30712CA-D6A2-4292-923E-76AEAD8DFC4E}"/>
                </a:ext>
              </a:extLst>
            </p:cNvPr>
            <p:cNvSpPr txBox="1"/>
            <p:nvPr/>
          </p:nvSpPr>
          <p:spPr>
            <a:xfrm>
              <a:off x="4057616" y="5269531"/>
              <a:ext cx="780201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`88 Olympic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28B7A7C-4D02-4056-B5E6-2DDD0D51AB1C}"/>
                </a:ext>
              </a:extLst>
            </p:cNvPr>
            <p:cNvCxnSpPr>
              <a:cxnSpLocks/>
            </p:cNvCxnSpPr>
            <p:nvPr/>
          </p:nvCxnSpPr>
          <p:spPr>
            <a:xfrm>
              <a:off x="4426220" y="5401659"/>
              <a:ext cx="322137" cy="419376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496C59B-CC16-4EDD-B4AC-4FCE9DB21C53}"/>
                </a:ext>
              </a:extLst>
            </p:cNvPr>
            <p:cNvSpPr txBox="1"/>
            <p:nvPr/>
          </p:nvSpPr>
          <p:spPr>
            <a:xfrm>
              <a:off x="6258467" y="4681001"/>
              <a:ext cx="707351" cy="54383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`02 FIFA </a:t>
              </a:r>
            </a:p>
            <a:p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World Cup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B2F4B76-1890-4A8F-BE09-CB5D0B25F23D}"/>
                </a:ext>
              </a:extLst>
            </p:cNvPr>
            <p:cNvCxnSpPr>
              <a:cxnSpLocks/>
            </p:cNvCxnSpPr>
            <p:nvPr/>
          </p:nvCxnSpPr>
          <p:spPr>
            <a:xfrm>
              <a:off x="6738042" y="5017693"/>
              <a:ext cx="133403" cy="227483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D364988-F968-4A0F-B8C8-4078FD1C14E1}"/>
                </a:ext>
              </a:extLst>
            </p:cNvPr>
            <p:cNvSpPr txBox="1"/>
            <p:nvPr/>
          </p:nvSpPr>
          <p:spPr>
            <a:xfrm>
              <a:off x="5249669" y="4617583"/>
              <a:ext cx="548548" cy="54383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To Join </a:t>
              </a:r>
            </a:p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OECD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08F754C9-1A63-4E69-85CB-D11AFBE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5661145" y="4934250"/>
              <a:ext cx="229797" cy="310926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940E2F3-91F3-4D00-9652-185D385D5AAC}"/>
                </a:ext>
              </a:extLst>
            </p:cNvPr>
            <p:cNvSpPr txBox="1"/>
            <p:nvPr/>
          </p:nvSpPr>
          <p:spPr>
            <a:xfrm>
              <a:off x="3661590" y="5502249"/>
              <a:ext cx="977322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`86 Asian Game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0A52512D-8B06-4040-9023-EE02B53E49BC}"/>
                </a:ext>
              </a:extLst>
            </p:cNvPr>
            <p:cNvCxnSpPr>
              <a:cxnSpLocks/>
            </p:cNvCxnSpPr>
            <p:nvPr/>
          </p:nvCxnSpPr>
          <p:spPr>
            <a:xfrm>
              <a:off x="4100137" y="5606586"/>
              <a:ext cx="322137" cy="368145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911EE80-90B8-4AD8-8E91-A9611EE8946D}"/>
                </a:ext>
              </a:extLst>
            </p:cNvPr>
            <p:cNvSpPr txBox="1"/>
            <p:nvPr/>
          </p:nvSpPr>
          <p:spPr>
            <a:xfrm>
              <a:off x="548526" y="5577982"/>
              <a:ext cx="424525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120$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6EC733C-02AE-4D66-A8AA-4FEDF2DB017A}"/>
                </a:ext>
              </a:extLst>
            </p:cNvPr>
            <p:cNvSpPr/>
            <p:nvPr/>
          </p:nvSpPr>
          <p:spPr>
            <a:xfrm>
              <a:off x="705731" y="6089115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73E8706-B7F5-4C32-B6A4-40BA7360A65A}"/>
                </a:ext>
              </a:extLst>
            </p:cNvPr>
            <p:cNvSpPr txBox="1"/>
            <p:nvPr/>
          </p:nvSpPr>
          <p:spPr>
            <a:xfrm>
              <a:off x="2930645" y="5583512"/>
              <a:ext cx="488804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1280$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FD2FA4C-3162-4CBE-83C9-D276D5D7F490}"/>
                </a:ext>
              </a:extLst>
            </p:cNvPr>
            <p:cNvSpPr/>
            <p:nvPr/>
          </p:nvSpPr>
          <p:spPr>
            <a:xfrm>
              <a:off x="3162066" y="6036552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5784FCC-7879-4B1B-A19C-F08416C03802}"/>
                </a:ext>
              </a:extLst>
            </p:cNvPr>
            <p:cNvSpPr txBox="1"/>
            <p:nvPr/>
          </p:nvSpPr>
          <p:spPr>
            <a:xfrm>
              <a:off x="3344443" y="5551750"/>
              <a:ext cx="488804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2030$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0EBD38C-0462-4ACA-938A-E0671C76B689}"/>
                </a:ext>
              </a:extLst>
            </p:cNvPr>
            <p:cNvSpPr/>
            <p:nvPr/>
          </p:nvSpPr>
          <p:spPr>
            <a:xfrm>
              <a:off x="3633824" y="5953455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8E86C47-8389-41E0-A3EF-EE0C13BED310}"/>
                </a:ext>
              </a:extLst>
            </p:cNvPr>
            <p:cNvSpPr txBox="1"/>
            <p:nvPr/>
          </p:nvSpPr>
          <p:spPr>
            <a:xfrm>
              <a:off x="4817542" y="5353484"/>
              <a:ext cx="488804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5380$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569CAF1-1E30-4E53-BDC8-099B2EDEEF32}"/>
                </a:ext>
              </a:extLst>
            </p:cNvPr>
            <p:cNvSpPr/>
            <p:nvPr/>
          </p:nvSpPr>
          <p:spPr>
            <a:xfrm>
              <a:off x="5013058" y="5658891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4EF5DB4-3FA9-41E0-946B-712D95DB675E}"/>
                </a:ext>
              </a:extLst>
            </p:cNvPr>
            <p:cNvSpPr/>
            <p:nvPr/>
          </p:nvSpPr>
          <p:spPr>
            <a:xfrm>
              <a:off x="4869817" y="5707779"/>
              <a:ext cx="73196" cy="7200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73C7F90-55F2-486A-B57A-06858BD271B0}"/>
                </a:ext>
              </a:extLst>
            </p:cNvPr>
            <p:cNvSpPr txBox="1"/>
            <p:nvPr/>
          </p:nvSpPr>
          <p:spPr>
            <a:xfrm>
              <a:off x="5324898" y="5115740"/>
              <a:ext cx="553083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10090$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1954C6D-F8D8-4759-B76D-AA79733A3A1C}"/>
                </a:ext>
              </a:extLst>
            </p:cNvPr>
            <p:cNvSpPr/>
            <p:nvPr/>
          </p:nvSpPr>
          <p:spPr>
            <a:xfrm>
              <a:off x="5625706" y="5393715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1FDA047-07D9-4C0C-9891-F5324E0CABDC}"/>
                </a:ext>
              </a:extLst>
            </p:cNvPr>
            <p:cNvSpPr/>
            <p:nvPr/>
          </p:nvSpPr>
          <p:spPr>
            <a:xfrm>
              <a:off x="5482465" y="5442603"/>
              <a:ext cx="73196" cy="7200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AFAEF39-1632-431F-B4AF-2349280FCE1A}"/>
                </a:ext>
              </a:extLst>
            </p:cNvPr>
            <p:cNvSpPr txBox="1"/>
            <p:nvPr/>
          </p:nvSpPr>
          <p:spPr>
            <a:xfrm>
              <a:off x="7162842" y="4375076"/>
              <a:ext cx="553083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20800$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04B97EF-F0CE-4587-8E19-A4382505326A}"/>
                </a:ext>
              </a:extLst>
            </p:cNvPr>
            <p:cNvSpPr/>
            <p:nvPr/>
          </p:nvSpPr>
          <p:spPr>
            <a:xfrm>
              <a:off x="7472794" y="4662195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A5BD07C-7622-4837-809C-E1472038E0F1}"/>
                </a:ext>
              </a:extLst>
            </p:cNvPr>
            <p:cNvSpPr/>
            <p:nvPr/>
          </p:nvSpPr>
          <p:spPr>
            <a:xfrm>
              <a:off x="7329553" y="4711083"/>
              <a:ext cx="73196" cy="7200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77FD6F8-1EF1-470A-85C5-7339D52A3EC5}"/>
                </a:ext>
              </a:extLst>
            </p:cNvPr>
            <p:cNvSpPr/>
            <p:nvPr/>
          </p:nvSpPr>
          <p:spPr>
            <a:xfrm>
              <a:off x="9152242" y="3955059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6CF7889-F14A-46B8-B936-56BA9698A493}"/>
                </a:ext>
              </a:extLst>
            </p:cNvPr>
            <p:cNvSpPr/>
            <p:nvPr/>
          </p:nvSpPr>
          <p:spPr>
            <a:xfrm>
              <a:off x="8880985" y="3976515"/>
              <a:ext cx="73196" cy="7200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6CB424-20E1-4E4F-A38A-09E4EAF1A4A2}"/>
                </a:ext>
              </a:extLst>
            </p:cNvPr>
            <p:cNvSpPr txBox="1"/>
            <p:nvPr/>
          </p:nvSpPr>
          <p:spPr>
            <a:xfrm>
              <a:off x="8866691" y="3675649"/>
              <a:ext cx="553083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30300$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58D08E1-FC7B-4D22-967E-9030CAE835C2}"/>
                </a:ext>
              </a:extLst>
            </p:cNvPr>
            <p:cNvSpPr/>
            <p:nvPr/>
          </p:nvSpPr>
          <p:spPr>
            <a:xfrm>
              <a:off x="1070231" y="4704225"/>
              <a:ext cx="1639820" cy="425127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>
                <a:defRPr sz="1862" b="0" i="0" u="none" strike="noStrike" kern="1200" cap="none" spc="20" baseline="0">
                  <a:solidFill>
                    <a:prstClr val="black">
                      <a:lumMod val="50000"/>
                      <a:lumOff val="50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KoPub돋움체 Medium" pitchFamily="18" charset="-127"/>
                  <a:ea typeface="KoPub돋움체 Medium" pitchFamily="18" charset="-127"/>
                </a:rPr>
                <a:t>▲</a:t>
              </a:r>
              <a:r>
                <a:rPr lang="en-US" altLang="ko-KR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KoPub돋움체 Medium" pitchFamily="18" charset="-127"/>
                  <a:ea typeface="KoPub돋움체 Medium" pitchFamily="18" charset="-127"/>
                </a:rPr>
                <a:t>Per</a:t>
              </a:r>
              <a:r>
                <a:rPr lang="ko-KR" altLang="en-US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KoPub돋움체 Medium" pitchFamily="18" charset="-127"/>
                  <a:ea typeface="KoPub돋움체 Medium" pitchFamily="18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KoPub돋움체 Medium" pitchFamily="18" charset="-127"/>
                  <a:ea typeface="KoPub돋움체 Medium" pitchFamily="18" charset="-127"/>
                </a:rPr>
                <a:t>Capita GNI(us$)</a:t>
              </a:r>
              <a:endParaRPr lang="ko-KR" altLang="ko-KR" sz="12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CD12ABD-4E54-4D66-A195-8D18560B1B8F}"/>
                </a:ext>
              </a:extLst>
            </p:cNvPr>
            <p:cNvSpPr/>
            <p:nvPr/>
          </p:nvSpPr>
          <p:spPr>
            <a:xfrm>
              <a:off x="973051" y="5065015"/>
              <a:ext cx="1677701" cy="376503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pPr algn="r">
                <a:defRPr sz="1862" b="0" i="0" u="none" strike="noStrike" kern="1200" cap="none" spc="20" baseline="0">
                  <a:solidFill>
                    <a:prstClr val="black">
                      <a:lumMod val="50000"/>
                      <a:lumOff val="50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KoPub돋움체 Medium" pitchFamily="18" charset="-127"/>
                  <a:ea typeface="KoPub돋움체 Medium" pitchFamily="18" charset="-127"/>
                </a:rPr>
                <a:t>The World</a:t>
              </a:r>
              <a:r>
                <a:rPr lang="ko-KR" altLang="en-US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KoPub돋움체 Medium" pitchFamily="18" charset="-127"/>
                  <a:ea typeface="KoPub돋움체 Medium" pitchFamily="18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latin typeface="KoPub돋움체 Medium" pitchFamily="18" charset="-127"/>
                  <a:ea typeface="KoPub돋움체 Medium" pitchFamily="18" charset="-127"/>
                </a:rPr>
                <a:t>Bank(2021.2)</a:t>
              </a:r>
              <a:endParaRPr lang="ko-KR" altLang="ko-KR" sz="12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6ADBBB-D09D-47F0-9D43-447029DDF317}"/>
              </a:ext>
            </a:extLst>
          </p:cNvPr>
          <p:cNvSpPr/>
          <p:nvPr/>
        </p:nvSpPr>
        <p:spPr bwMode="auto">
          <a:xfrm>
            <a:off x="504993" y="1623750"/>
            <a:ext cx="4804333" cy="510511"/>
          </a:xfrm>
          <a:prstGeom prst="roundRect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With Development of Economic Situation in Korea</a:t>
            </a:r>
            <a:endParaRPr lang="ko-KR" altLang="en-US" sz="1600" b="1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D6FC3B0-2407-4DF5-B3F8-615506EEB76D}"/>
              </a:ext>
            </a:extLst>
          </p:cNvPr>
          <p:cNvSpPr/>
          <p:nvPr/>
        </p:nvSpPr>
        <p:spPr bwMode="auto">
          <a:xfrm>
            <a:off x="85625" y="4218741"/>
            <a:ext cx="4804333" cy="331631"/>
          </a:xfrm>
          <a:prstGeom prst="roundRect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With Advances in Technology </a:t>
            </a:r>
            <a:endParaRPr lang="ko-KR" altLang="en-US" sz="16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21C8EA-6880-4DD8-A7E2-B6255C940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02034"/>
              </p:ext>
            </p:extLst>
          </p:nvPr>
        </p:nvGraphicFramePr>
        <p:xfrm>
          <a:off x="5036103" y="4599527"/>
          <a:ext cx="2680218" cy="290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09">
                  <a:extLst>
                    <a:ext uri="{9D8B030D-6E8A-4147-A177-3AD203B41FA5}">
                      <a16:colId xmlns:a16="http://schemas.microsoft.com/office/drawing/2014/main" val="1609895862"/>
                    </a:ext>
                  </a:extLst>
                </a:gridCol>
                <a:gridCol w="1340109">
                  <a:extLst>
                    <a:ext uri="{9D8B030D-6E8A-4147-A177-3AD203B41FA5}">
                      <a16:colId xmlns:a16="http://schemas.microsoft.com/office/drawing/2014/main" val="570699589"/>
                    </a:ext>
                  </a:extLst>
                </a:gridCol>
              </a:tblGrid>
              <a:tr h="297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Revision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Contents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42613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Dec. 1971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First Edition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239196"/>
                  </a:ext>
                </a:extLst>
              </a:tr>
              <a:tr h="388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Nov. 1986 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Regulation Change</a:t>
                      </a:r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40832"/>
                  </a:ext>
                </a:extLst>
              </a:tr>
              <a:tr h="388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Dec. 2002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Technology Development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628102"/>
                  </a:ext>
                </a:extLst>
              </a:tr>
              <a:tr h="388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Nov. 2008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Regulation</a:t>
                      </a:r>
                    </a:p>
                    <a:p>
                      <a:pPr latinLnBrk="1"/>
                      <a:r>
                        <a:rPr lang="en-US" altLang="ko-KR" sz="1200" dirty="0"/>
                        <a:t>Change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2385"/>
                  </a:ext>
                </a:extLst>
              </a:tr>
              <a:tr h="388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Feb. 2014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New Technology</a:t>
                      </a:r>
                    </a:p>
                    <a:p>
                      <a:pPr latinLnBrk="1"/>
                      <a:r>
                        <a:rPr lang="en-US" altLang="ko-KR" sz="1200" dirty="0"/>
                        <a:t>&amp; Method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7490"/>
                  </a:ext>
                </a:extLst>
              </a:tr>
              <a:tr h="388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May. 2016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Sinkhole</a:t>
                      </a:r>
                    </a:p>
                    <a:p>
                      <a:pPr latinLnBrk="1"/>
                      <a:r>
                        <a:rPr lang="en-US" altLang="ko-KR" sz="1200" dirty="0"/>
                        <a:t>Problem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475159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9B543B65-D1B3-47DD-9ACA-33DDDD3B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8683"/>
              </p:ext>
            </p:extLst>
          </p:nvPr>
        </p:nvGraphicFramePr>
        <p:xfrm>
          <a:off x="7875674" y="4609298"/>
          <a:ext cx="269596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58">
                  <a:extLst>
                    <a:ext uri="{9D8B030D-6E8A-4147-A177-3AD203B41FA5}">
                      <a16:colId xmlns:a16="http://schemas.microsoft.com/office/drawing/2014/main" val="1609895862"/>
                    </a:ext>
                  </a:extLst>
                </a:gridCol>
                <a:gridCol w="1600309">
                  <a:extLst>
                    <a:ext uri="{9D8B030D-6E8A-4147-A177-3AD203B41FA5}">
                      <a16:colId xmlns:a16="http://schemas.microsoft.com/office/drawing/2014/main" val="570699589"/>
                    </a:ext>
                  </a:extLst>
                </a:gridCol>
              </a:tblGrid>
              <a:tr h="286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Revision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Contents</a:t>
                      </a:r>
                      <a:endParaRPr lang="ko-KR" alt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42613"/>
                  </a:ext>
                </a:extLst>
              </a:tr>
              <a:tr h="249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Apr. 2005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First Edition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239196"/>
                  </a:ext>
                </a:extLst>
              </a:tr>
              <a:tr h="339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Aug. 2009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Regulation</a:t>
                      </a:r>
                    </a:p>
                    <a:p>
                      <a:pPr latinLnBrk="1"/>
                      <a:r>
                        <a:rPr lang="en-US" altLang="ko-KR" sz="1200" dirty="0"/>
                        <a:t>Change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40832"/>
                  </a:ext>
                </a:extLst>
              </a:tr>
              <a:tr h="278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Dec. 2009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Partial</a:t>
                      </a:r>
                    </a:p>
                    <a:p>
                      <a:pPr latinLnBrk="1"/>
                      <a:r>
                        <a:rPr lang="en-US" altLang="ko-KR" sz="1200" dirty="0"/>
                        <a:t>Change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628102"/>
                  </a:ext>
                </a:extLst>
              </a:tr>
              <a:tr h="388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Dec. 2013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Regulation</a:t>
                      </a:r>
                    </a:p>
                    <a:p>
                      <a:pPr latinLnBrk="1"/>
                      <a:r>
                        <a:rPr lang="en-US" altLang="ko-KR" sz="1200" dirty="0"/>
                        <a:t>Change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2385"/>
                  </a:ext>
                </a:extLst>
              </a:tr>
              <a:tr h="388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Oct. 2015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Snow Load</a:t>
                      </a:r>
                    </a:p>
                    <a:p>
                      <a:pPr latinLnBrk="1"/>
                      <a:r>
                        <a:rPr lang="en-US" altLang="ko-KR" sz="1200" dirty="0"/>
                        <a:t>Change</a:t>
                      </a:r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7490"/>
                  </a:ext>
                </a:extLst>
              </a:tr>
              <a:tr h="388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May. 2016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Performance-Based Design Method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475159"/>
                  </a:ext>
                </a:extLst>
              </a:tr>
            </a:tbl>
          </a:graphicData>
        </a:graphic>
      </p:graphicFrame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8C7AE0-50A4-4B02-B4F6-77BB556C0164}"/>
              </a:ext>
            </a:extLst>
          </p:cNvPr>
          <p:cNvSpPr/>
          <p:nvPr/>
        </p:nvSpPr>
        <p:spPr bwMode="auto">
          <a:xfrm>
            <a:off x="6089877" y="4000865"/>
            <a:ext cx="3535565" cy="359626"/>
          </a:xfrm>
          <a:prstGeom prst="roundRect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Revision History of Korea Standards 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D5A8C-4971-4630-ACAC-1BAB9CBB5DBF}"/>
              </a:ext>
            </a:extLst>
          </p:cNvPr>
          <p:cNvSpPr txBox="1"/>
          <p:nvPr/>
        </p:nvSpPr>
        <p:spPr>
          <a:xfrm>
            <a:off x="4957613" y="4327337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Structure Foundation Design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D6F7402-3FEC-469F-A257-B1460C91DC48}"/>
              </a:ext>
            </a:extLst>
          </p:cNvPr>
          <p:cNvSpPr txBox="1"/>
          <p:nvPr/>
        </p:nvSpPr>
        <p:spPr>
          <a:xfrm>
            <a:off x="7750259" y="4316649"/>
            <a:ext cx="299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Architectural Structure Design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8D2022-9193-46CB-8115-9F2F4ADC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5" y="4534703"/>
            <a:ext cx="4911209" cy="29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Codes and Standards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change depending on different </a:t>
            </a:r>
            <a:r>
              <a:rPr lang="en-US" altLang="ko-KR" dirty="0">
                <a:solidFill>
                  <a:srgbClr val="C00000"/>
                </a:solidFill>
              </a:rPr>
              <a:t>Times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in Korea</a:t>
            </a: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III. Why are Codes and Standards Living Documents?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43E501-C366-4EA3-A55A-8D4914AE986E}"/>
              </a:ext>
            </a:extLst>
          </p:cNvPr>
          <p:cNvSpPr/>
          <p:nvPr/>
        </p:nvSpPr>
        <p:spPr bwMode="auto">
          <a:xfrm>
            <a:off x="526984" y="1836415"/>
            <a:ext cx="2011404" cy="1022412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600" b="1" dirty="0"/>
              <a:t>With advances in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-Technology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-Economy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-Globalization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6E78EB-28C1-4B00-B616-550B7A69DF87}"/>
              </a:ext>
            </a:extLst>
          </p:cNvPr>
          <p:cNvSpPr/>
          <p:nvPr/>
        </p:nvSpPr>
        <p:spPr bwMode="auto">
          <a:xfrm>
            <a:off x="3136436" y="1832063"/>
            <a:ext cx="2498296" cy="1022412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600" b="1" dirty="0"/>
              <a:t>With Characteristics in</a:t>
            </a:r>
          </a:p>
          <a:p>
            <a:r>
              <a:rPr lang="en-US" altLang="ko-KR" sz="1600" b="1" dirty="0">
                <a:solidFill>
                  <a:srgbClr val="008000"/>
                </a:solidFill>
              </a:rPr>
              <a:t>-Natural Condition</a:t>
            </a:r>
          </a:p>
          <a:p>
            <a:r>
              <a:rPr lang="en-US" altLang="ko-KR" sz="1600" b="1" dirty="0">
                <a:solidFill>
                  <a:srgbClr val="008000"/>
                </a:solidFill>
              </a:rPr>
              <a:t>-Social System</a:t>
            </a:r>
          </a:p>
          <a:p>
            <a:r>
              <a:rPr lang="en-US" altLang="ko-KR" sz="1600" b="1" dirty="0">
                <a:solidFill>
                  <a:srgbClr val="008000"/>
                </a:solidFill>
              </a:rPr>
              <a:t>-Legal regulation </a:t>
            </a:r>
            <a:endParaRPr lang="ko-KR" altLang="en-US" sz="1600" b="1" dirty="0">
              <a:solidFill>
                <a:srgbClr val="008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2C018-FC66-47E6-96B1-B748A7585605}"/>
              </a:ext>
            </a:extLst>
          </p:cNvPr>
          <p:cNvSpPr txBox="1"/>
          <p:nvPr/>
        </p:nvSpPr>
        <p:spPr>
          <a:xfrm>
            <a:off x="1137634" y="15056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C00000"/>
                </a:solidFill>
              </a:rPr>
              <a:t>Times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3D9490-0031-40FF-A44A-CFEC6B4B19DD}"/>
              </a:ext>
            </a:extLst>
          </p:cNvPr>
          <p:cNvSpPr txBox="1"/>
          <p:nvPr/>
        </p:nvSpPr>
        <p:spPr>
          <a:xfrm>
            <a:off x="3858423" y="15013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8000"/>
                </a:solidFill>
              </a:rPr>
              <a:t>Regions</a:t>
            </a:r>
            <a:endParaRPr lang="ko-KR" altLang="en-US" sz="1800" b="1" dirty="0">
              <a:solidFill>
                <a:srgbClr val="008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8D0FFB-6EFE-40D1-B926-644AD72C5A42}"/>
              </a:ext>
            </a:extLst>
          </p:cNvPr>
          <p:cNvSpPr/>
          <p:nvPr/>
        </p:nvSpPr>
        <p:spPr bwMode="auto">
          <a:xfrm>
            <a:off x="6502008" y="1828696"/>
            <a:ext cx="2409087" cy="1022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Constantly</a:t>
            </a:r>
          </a:p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Changes and Different 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89797D1F-220A-4347-910B-FE4DCDCD976E}"/>
              </a:ext>
            </a:extLst>
          </p:cNvPr>
          <p:cNvSpPr/>
          <p:nvPr/>
        </p:nvSpPr>
        <p:spPr bwMode="auto">
          <a:xfrm>
            <a:off x="2605859" y="2098726"/>
            <a:ext cx="463105" cy="482352"/>
          </a:xfrm>
          <a:prstGeom prst="mathPlus">
            <a:avLst/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87298CA3-EAA5-4794-9860-729414723405}"/>
              </a:ext>
            </a:extLst>
          </p:cNvPr>
          <p:cNvSpPr/>
          <p:nvPr/>
        </p:nvSpPr>
        <p:spPr bwMode="auto">
          <a:xfrm>
            <a:off x="5747826" y="2098726"/>
            <a:ext cx="590364" cy="446348"/>
          </a:xfrm>
          <a:prstGeom prst="mathEqual">
            <a:avLst/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05A137-80CC-4515-A80E-D1AC2144A67F}"/>
              </a:ext>
            </a:extLst>
          </p:cNvPr>
          <p:cNvSpPr txBox="1"/>
          <p:nvPr/>
        </p:nvSpPr>
        <p:spPr>
          <a:xfrm>
            <a:off x="6437759" y="148402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2"/>
                </a:solidFill>
              </a:rPr>
              <a:t>Codes and Standards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35F9FD-3322-4724-8C3F-C8128AE9FB60}"/>
              </a:ext>
            </a:extLst>
          </p:cNvPr>
          <p:cNvGrpSpPr/>
          <p:nvPr/>
        </p:nvGrpSpPr>
        <p:grpSpPr>
          <a:xfrm>
            <a:off x="-9329" y="3042856"/>
            <a:ext cx="10692613" cy="2196000"/>
            <a:chOff x="188976" y="3191256"/>
            <a:chExt cx="9528048" cy="3370336"/>
          </a:xfrm>
        </p:grpSpPr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341B4B48-580A-490D-8EB8-5A58511FACC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2499252"/>
                </p:ext>
              </p:extLst>
            </p:nvPr>
          </p:nvGraphicFramePr>
          <p:xfrm>
            <a:off x="188976" y="3191256"/>
            <a:ext cx="9528048" cy="33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F212E2A-C69D-47D4-9182-59DB5383519F}"/>
                </a:ext>
              </a:extLst>
            </p:cNvPr>
            <p:cNvCxnSpPr>
              <a:cxnSpLocks/>
            </p:cNvCxnSpPr>
            <p:nvPr/>
          </p:nvCxnSpPr>
          <p:spPr>
            <a:xfrm>
              <a:off x="6063469" y="5100656"/>
              <a:ext cx="193428" cy="299333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6FC25A3-B0B0-4B88-A7AD-A70A2368CE4E}"/>
                </a:ext>
              </a:extLst>
            </p:cNvPr>
            <p:cNvCxnSpPr>
              <a:cxnSpLocks/>
            </p:cNvCxnSpPr>
            <p:nvPr/>
          </p:nvCxnSpPr>
          <p:spPr>
            <a:xfrm>
              <a:off x="7717536" y="4347155"/>
              <a:ext cx="176742" cy="270333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BB914F6-D98A-46EC-AE88-77ED0F040BCD}"/>
                </a:ext>
              </a:extLst>
            </p:cNvPr>
            <p:cNvCxnSpPr>
              <a:cxnSpLocks/>
            </p:cNvCxnSpPr>
            <p:nvPr/>
          </p:nvCxnSpPr>
          <p:spPr>
            <a:xfrm>
              <a:off x="4426220" y="5401659"/>
              <a:ext cx="322137" cy="419376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6AA52C9-6E48-4F5E-89FA-B36DD7A68EE4}"/>
                </a:ext>
              </a:extLst>
            </p:cNvPr>
            <p:cNvCxnSpPr>
              <a:cxnSpLocks/>
            </p:cNvCxnSpPr>
            <p:nvPr/>
          </p:nvCxnSpPr>
          <p:spPr>
            <a:xfrm>
              <a:off x="6738042" y="5017693"/>
              <a:ext cx="133403" cy="227483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7304B35-4506-408B-B9B1-892724F9784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145" y="4934250"/>
              <a:ext cx="229797" cy="310926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39F513D-0A24-4C1B-ADAC-CE34186F1FD9}"/>
                </a:ext>
              </a:extLst>
            </p:cNvPr>
            <p:cNvCxnSpPr>
              <a:cxnSpLocks/>
            </p:cNvCxnSpPr>
            <p:nvPr/>
          </p:nvCxnSpPr>
          <p:spPr>
            <a:xfrm>
              <a:off x="4100137" y="5606586"/>
              <a:ext cx="322137" cy="368145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60F93C-2954-420F-ABB7-0F1B63A94533}"/>
                </a:ext>
              </a:extLst>
            </p:cNvPr>
            <p:cNvSpPr txBox="1"/>
            <p:nvPr/>
          </p:nvSpPr>
          <p:spPr>
            <a:xfrm>
              <a:off x="526810" y="5782697"/>
              <a:ext cx="424525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120$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F062D13-4D56-45FA-8E92-19EEEC655BB7}"/>
                </a:ext>
              </a:extLst>
            </p:cNvPr>
            <p:cNvSpPr/>
            <p:nvPr/>
          </p:nvSpPr>
          <p:spPr>
            <a:xfrm>
              <a:off x="705731" y="6089115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5932C7-0CF5-4C32-AE3F-6FB63FD4DBD8}"/>
                </a:ext>
              </a:extLst>
            </p:cNvPr>
            <p:cNvSpPr txBox="1"/>
            <p:nvPr/>
          </p:nvSpPr>
          <p:spPr>
            <a:xfrm>
              <a:off x="2960820" y="5736987"/>
              <a:ext cx="488804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1280$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CA9175E-52AF-466A-8F39-1D432C6E9479}"/>
                </a:ext>
              </a:extLst>
            </p:cNvPr>
            <p:cNvSpPr/>
            <p:nvPr/>
          </p:nvSpPr>
          <p:spPr>
            <a:xfrm>
              <a:off x="3162066" y="6036552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907619-6C8C-4247-830E-71D1E56E56CF}"/>
                </a:ext>
              </a:extLst>
            </p:cNvPr>
            <p:cNvSpPr txBox="1"/>
            <p:nvPr/>
          </p:nvSpPr>
          <p:spPr>
            <a:xfrm>
              <a:off x="3427477" y="5645138"/>
              <a:ext cx="488804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2030$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CAFDCA6-CD00-458D-BB5D-54E19D46DFF2}"/>
                </a:ext>
              </a:extLst>
            </p:cNvPr>
            <p:cNvSpPr/>
            <p:nvPr/>
          </p:nvSpPr>
          <p:spPr>
            <a:xfrm>
              <a:off x="3633824" y="5953455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14F1A8-43A9-41F2-91F1-E6C2BC1CB2EB}"/>
                </a:ext>
              </a:extLst>
            </p:cNvPr>
            <p:cNvSpPr txBox="1"/>
            <p:nvPr/>
          </p:nvSpPr>
          <p:spPr>
            <a:xfrm>
              <a:off x="4817542" y="5353484"/>
              <a:ext cx="488804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5380$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54416BB-B70E-423B-889E-D77BB2D35D22}"/>
                </a:ext>
              </a:extLst>
            </p:cNvPr>
            <p:cNvSpPr/>
            <p:nvPr/>
          </p:nvSpPr>
          <p:spPr>
            <a:xfrm>
              <a:off x="5013058" y="5658891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8946E24-608A-4E6F-B901-BBE0DB042ABA}"/>
                </a:ext>
              </a:extLst>
            </p:cNvPr>
            <p:cNvSpPr/>
            <p:nvPr/>
          </p:nvSpPr>
          <p:spPr>
            <a:xfrm>
              <a:off x="4869817" y="5707779"/>
              <a:ext cx="73196" cy="7200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F75E2B-7F55-408A-B4F0-88A83EA2709B}"/>
                </a:ext>
              </a:extLst>
            </p:cNvPr>
            <p:cNvSpPr txBox="1"/>
            <p:nvPr/>
          </p:nvSpPr>
          <p:spPr>
            <a:xfrm>
              <a:off x="5324898" y="5115740"/>
              <a:ext cx="553083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10090$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20057FD-F287-4368-9650-B55E2BE0FA5F}"/>
                </a:ext>
              </a:extLst>
            </p:cNvPr>
            <p:cNvSpPr/>
            <p:nvPr/>
          </p:nvSpPr>
          <p:spPr>
            <a:xfrm>
              <a:off x="5625706" y="5393715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8BF5A25-ED3A-4142-B4C7-C705EB8136E0}"/>
                </a:ext>
              </a:extLst>
            </p:cNvPr>
            <p:cNvSpPr/>
            <p:nvPr/>
          </p:nvSpPr>
          <p:spPr>
            <a:xfrm>
              <a:off x="5482465" y="5442603"/>
              <a:ext cx="73196" cy="7200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D92A0C-F9E3-4629-BB31-1ED655785A76}"/>
                </a:ext>
              </a:extLst>
            </p:cNvPr>
            <p:cNvSpPr txBox="1"/>
            <p:nvPr/>
          </p:nvSpPr>
          <p:spPr>
            <a:xfrm>
              <a:off x="7162842" y="4375076"/>
              <a:ext cx="553083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20800$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CEB0C11-3D91-4CA2-BB49-E089A84C3E15}"/>
                </a:ext>
              </a:extLst>
            </p:cNvPr>
            <p:cNvSpPr/>
            <p:nvPr/>
          </p:nvSpPr>
          <p:spPr>
            <a:xfrm>
              <a:off x="7472794" y="4662195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12432E2-C229-4FE8-9F15-9B8D90AFD5C6}"/>
                </a:ext>
              </a:extLst>
            </p:cNvPr>
            <p:cNvSpPr/>
            <p:nvPr/>
          </p:nvSpPr>
          <p:spPr>
            <a:xfrm>
              <a:off x="7329553" y="4711083"/>
              <a:ext cx="73196" cy="7200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ECD5981-E283-4CE5-B70F-27FECE7EFC69}"/>
                </a:ext>
              </a:extLst>
            </p:cNvPr>
            <p:cNvSpPr/>
            <p:nvPr/>
          </p:nvSpPr>
          <p:spPr>
            <a:xfrm>
              <a:off x="9152242" y="3955059"/>
              <a:ext cx="73196" cy="7200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2792315-312B-46F4-9735-659146BEAAD5}"/>
                </a:ext>
              </a:extLst>
            </p:cNvPr>
            <p:cNvSpPr/>
            <p:nvPr/>
          </p:nvSpPr>
          <p:spPr>
            <a:xfrm>
              <a:off x="8880985" y="3976515"/>
              <a:ext cx="73196" cy="72000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E1DAF9-EC6A-4C83-8DE4-55046C0DA620}"/>
                </a:ext>
              </a:extLst>
            </p:cNvPr>
            <p:cNvSpPr txBox="1"/>
            <p:nvPr/>
          </p:nvSpPr>
          <p:spPr>
            <a:xfrm>
              <a:off x="8866691" y="3675649"/>
              <a:ext cx="553083" cy="33466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KoPub돋움체 Medium" pitchFamily="18" charset="-127"/>
                  <a:ea typeface="KoPub돋움체 Medium" pitchFamily="18" charset="-127"/>
                  <a:cs typeface="Times New Roman" panose="02020603050405020304" pitchFamily="18" charset="0"/>
                </a:rPr>
                <a:t>30300$</a:t>
              </a:r>
              <a:endParaRPr lang="ko-KR" altLang="en-US" sz="10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Medium" pitchFamily="18" charset="-127"/>
                <a:ea typeface="KoPub돋움체 Medium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DFD9EE3-6BFE-4009-B3A2-82D48A90C4F1}"/>
                </a:ext>
              </a:extLst>
            </p:cNvPr>
            <p:cNvSpPr/>
            <p:nvPr/>
          </p:nvSpPr>
          <p:spPr>
            <a:xfrm>
              <a:off x="526810" y="3203103"/>
              <a:ext cx="1639820" cy="425127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pPr algn="ctr">
                <a:defRPr sz="1862" b="0" i="0" u="none" strike="noStrike" kern="1200" cap="none" spc="20" baseline="0">
                  <a:solidFill>
                    <a:prstClr val="black">
                      <a:lumMod val="50000"/>
                      <a:lumOff val="50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Medium" pitchFamily="18" charset="-127"/>
                  <a:ea typeface="KoPub돋움체 Medium" pitchFamily="18" charset="-127"/>
                </a:rPr>
                <a:t>▲</a:t>
              </a:r>
              <a:r>
                <a:rPr lang="en-US" altLang="ko-KR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Medium" pitchFamily="18" charset="-127"/>
                  <a:ea typeface="KoPub돋움체 Medium" pitchFamily="18" charset="-127"/>
                </a:rPr>
                <a:t>Per</a:t>
              </a:r>
              <a:r>
                <a:rPr lang="ko-KR" altLang="en-US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Medium" pitchFamily="18" charset="-127"/>
                  <a:ea typeface="KoPub돋움체 Medium" pitchFamily="18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3">
                        <a:lumMod val="7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Medium" pitchFamily="18" charset="-127"/>
                  <a:ea typeface="KoPub돋움체 Medium" pitchFamily="18" charset="-127"/>
                </a:rPr>
                <a:t>Capita GNI(us$)</a:t>
              </a:r>
              <a:endParaRPr lang="ko-KR" altLang="ko-KR" sz="1200" b="1" dirty="0">
                <a:ln>
                  <a:solidFill>
                    <a:schemeClr val="accent3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2C69547-4670-4EA9-898F-0699BDC1A8C0}"/>
              </a:ext>
            </a:extLst>
          </p:cNvPr>
          <p:cNvSpPr txBox="1"/>
          <p:nvPr/>
        </p:nvSpPr>
        <p:spPr>
          <a:xfrm rot="3323904">
            <a:off x="-548082" y="6021612"/>
            <a:ext cx="2401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(1945) </a:t>
            </a:r>
            <a:r>
              <a:rPr lang="en-US" altLang="ko-KR" sz="1000" b="1" dirty="0">
                <a:solidFill>
                  <a:schemeClr val="tx2"/>
                </a:solidFill>
              </a:rPr>
              <a:t>Architectural Institute of Korea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D1201A-5638-465A-A9F2-601E02F9A842}"/>
              </a:ext>
            </a:extLst>
          </p:cNvPr>
          <p:cNvSpPr txBox="1"/>
          <p:nvPr/>
        </p:nvSpPr>
        <p:spPr>
          <a:xfrm rot="3323904">
            <a:off x="-283508" y="6071386"/>
            <a:ext cx="2501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(1951) </a:t>
            </a:r>
            <a:r>
              <a:rPr lang="en-US" altLang="ko-KR" sz="1000" b="1" dirty="0">
                <a:solidFill>
                  <a:schemeClr val="tx2"/>
                </a:solidFill>
              </a:rPr>
              <a:t>Korea Society of Civil Engineers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998831-C6E4-476C-AE44-7B4A5E7333B0}"/>
              </a:ext>
            </a:extLst>
          </p:cNvPr>
          <p:cNvSpPr txBox="1"/>
          <p:nvPr/>
        </p:nvSpPr>
        <p:spPr>
          <a:xfrm rot="3323904">
            <a:off x="4788190" y="5881728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(1989) </a:t>
            </a:r>
            <a:r>
              <a:rPr lang="en-US" altLang="ko-KR" sz="1000" b="1" dirty="0">
                <a:solidFill>
                  <a:schemeClr val="tx2"/>
                </a:solidFill>
              </a:rPr>
              <a:t>Korea Concrete Institute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70EEBD-87DF-43F5-A985-EA2FCCE202DD}"/>
              </a:ext>
            </a:extLst>
          </p:cNvPr>
          <p:cNvSpPr txBox="1"/>
          <p:nvPr/>
        </p:nvSpPr>
        <p:spPr>
          <a:xfrm rot="3323904">
            <a:off x="3805517" y="6056387"/>
            <a:ext cx="2401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(1984</a:t>
            </a:r>
            <a:r>
              <a:rPr lang="en-US" altLang="ko-KR" sz="1000" b="1" dirty="0">
                <a:solidFill>
                  <a:schemeClr val="tx2"/>
                </a:solidFill>
              </a:rPr>
              <a:t>) Korean Geotechnical Institute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83508C-4460-4509-AF98-7ACC6239C256}"/>
              </a:ext>
            </a:extLst>
          </p:cNvPr>
          <p:cNvSpPr txBox="1"/>
          <p:nvPr/>
        </p:nvSpPr>
        <p:spPr>
          <a:xfrm rot="3323904">
            <a:off x="1672297" y="6214881"/>
            <a:ext cx="2837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(1972)</a:t>
            </a:r>
            <a:r>
              <a:rPr lang="en-US" altLang="ko-KR" sz="1000" b="1" dirty="0">
                <a:solidFill>
                  <a:schemeClr val="tx2"/>
                </a:solidFill>
              </a:rPr>
              <a:t> Korea Institute of Landscape </a:t>
            </a:r>
            <a:r>
              <a:rPr lang="en-US" altLang="ko-KR" sz="1000" b="1" dirty="0" err="1">
                <a:solidFill>
                  <a:schemeClr val="tx2"/>
                </a:solidFill>
              </a:rPr>
              <a:t>Archite</a:t>
            </a:r>
            <a:r>
              <a:rPr lang="en-US" altLang="ko-KR" sz="1000" b="1" dirty="0">
                <a:solidFill>
                  <a:schemeClr val="tx2"/>
                </a:solidFill>
              </a:rPr>
              <a:t>.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3A8AF3-7588-4FC3-84F3-46E997087EF7}"/>
              </a:ext>
            </a:extLst>
          </p:cNvPr>
          <p:cNvSpPr txBox="1"/>
          <p:nvPr/>
        </p:nvSpPr>
        <p:spPr>
          <a:xfrm rot="3323904">
            <a:off x="742953" y="5889537"/>
            <a:ext cx="202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(1966) </a:t>
            </a:r>
            <a:r>
              <a:rPr lang="en-US" altLang="ko-KR" sz="1000" b="1" dirty="0">
                <a:solidFill>
                  <a:schemeClr val="tx2"/>
                </a:solidFill>
              </a:rPr>
              <a:t>Korea Road Association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973254-16A2-4778-BAD5-985595B9ACB0}"/>
              </a:ext>
            </a:extLst>
          </p:cNvPr>
          <p:cNvSpPr txBox="1"/>
          <p:nvPr/>
        </p:nvSpPr>
        <p:spPr>
          <a:xfrm rot="3323904">
            <a:off x="5217157" y="6047271"/>
            <a:ext cx="2401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(1992) </a:t>
            </a:r>
            <a:r>
              <a:rPr lang="en-US" altLang="ko-KR" sz="1000" b="1" dirty="0">
                <a:solidFill>
                  <a:schemeClr val="tx2"/>
                </a:solidFill>
              </a:rPr>
              <a:t>Korean Tunneling Association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7E268A-9C7C-4EEB-944A-67C09C00A7B5}"/>
              </a:ext>
            </a:extLst>
          </p:cNvPr>
          <p:cNvSpPr txBox="1"/>
          <p:nvPr/>
        </p:nvSpPr>
        <p:spPr>
          <a:xfrm rot="3323904">
            <a:off x="816702" y="6229691"/>
            <a:ext cx="282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(1967) </a:t>
            </a:r>
            <a:r>
              <a:rPr lang="en-US" altLang="ko-KR" sz="1000" b="1" dirty="0">
                <a:solidFill>
                  <a:schemeClr val="tx2"/>
                </a:solidFill>
              </a:rPr>
              <a:t>Korea Water Resources Association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067E6D-3DB4-4E0E-B7C4-1B8B4907824A}"/>
              </a:ext>
            </a:extLst>
          </p:cNvPr>
          <p:cNvSpPr txBox="1"/>
          <p:nvPr/>
        </p:nvSpPr>
        <p:spPr>
          <a:xfrm rot="3323904">
            <a:off x="1432620" y="6223982"/>
            <a:ext cx="282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(1971) </a:t>
            </a:r>
            <a:r>
              <a:rPr lang="en-US" altLang="ko-KR" sz="1000" b="1" dirty="0">
                <a:solidFill>
                  <a:schemeClr val="tx2"/>
                </a:solidFill>
              </a:rPr>
              <a:t>Society of Air-Conditioning, </a:t>
            </a:r>
            <a:r>
              <a:rPr lang="en-US" altLang="ko-KR" sz="1000" b="1" dirty="0" err="1">
                <a:solidFill>
                  <a:schemeClr val="tx2"/>
                </a:solidFill>
              </a:rPr>
              <a:t>Refriger</a:t>
            </a:r>
            <a:r>
              <a:rPr lang="en-US" altLang="ko-KR" sz="1000" b="1" dirty="0">
                <a:solidFill>
                  <a:schemeClr val="tx2"/>
                </a:solidFill>
              </a:rPr>
              <a:t>.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8CB0E3-C88E-43F4-B506-13A7E9E9DE6A}"/>
              </a:ext>
            </a:extLst>
          </p:cNvPr>
          <p:cNvSpPr txBox="1"/>
          <p:nvPr/>
        </p:nvSpPr>
        <p:spPr>
          <a:xfrm rot="3323904">
            <a:off x="4788355" y="6212270"/>
            <a:ext cx="282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(1989) </a:t>
            </a:r>
            <a:r>
              <a:rPr lang="en-US" altLang="ko-KR" sz="1000" b="1" dirty="0">
                <a:solidFill>
                  <a:schemeClr val="tx2"/>
                </a:solidFill>
              </a:rPr>
              <a:t>Korea Society of Steel Construction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AF19ED-92E3-4C99-B0AC-F7DB1BEE6853}"/>
              </a:ext>
            </a:extLst>
          </p:cNvPr>
          <p:cNvSpPr txBox="1"/>
          <p:nvPr/>
        </p:nvSpPr>
        <p:spPr>
          <a:xfrm rot="3323904">
            <a:off x="5861603" y="6128094"/>
            <a:ext cx="2582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(1996) </a:t>
            </a:r>
            <a:r>
              <a:rPr lang="en-US" altLang="ko-KR" sz="1000" b="1" dirty="0">
                <a:solidFill>
                  <a:schemeClr val="tx2"/>
                </a:solidFill>
              </a:rPr>
              <a:t>Earthquake Engineering Society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003704-CFFC-4452-A392-C693374C93F6}"/>
              </a:ext>
            </a:extLst>
          </p:cNvPr>
          <p:cNvSpPr txBox="1"/>
          <p:nvPr/>
        </p:nvSpPr>
        <p:spPr>
          <a:xfrm rot="3323904">
            <a:off x="4220287" y="6219188"/>
            <a:ext cx="282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(1987) </a:t>
            </a:r>
            <a:r>
              <a:rPr lang="en-US" altLang="ko-KR" sz="1000" b="1" dirty="0">
                <a:solidFill>
                  <a:schemeClr val="tx2"/>
                </a:solidFill>
              </a:rPr>
              <a:t>Korea Institute of Illuminating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87C66F-C5DB-4CCF-A7DB-0E07DB1E8AE2}"/>
              </a:ext>
            </a:extLst>
          </p:cNvPr>
          <p:cNvSpPr txBox="1"/>
          <p:nvPr/>
        </p:nvSpPr>
        <p:spPr>
          <a:xfrm rot="3323904">
            <a:off x="6043036" y="6245619"/>
            <a:ext cx="282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(1996) </a:t>
            </a:r>
            <a:r>
              <a:rPr lang="en-US" altLang="ko-KR" sz="1000" b="1" dirty="0">
                <a:solidFill>
                  <a:schemeClr val="tx2"/>
                </a:solidFill>
              </a:rPr>
              <a:t>Korea Temp. Equipment Association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3F1F39-3910-44A8-8546-64DC06BAEC34}"/>
              </a:ext>
            </a:extLst>
          </p:cNvPr>
          <p:cNvSpPr txBox="1"/>
          <p:nvPr/>
        </p:nvSpPr>
        <p:spPr>
          <a:xfrm rot="3323904">
            <a:off x="6656104" y="6259404"/>
            <a:ext cx="2901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(2001) </a:t>
            </a:r>
            <a:r>
              <a:rPr lang="en-US" altLang="ko-KR" sz="1000" b="1" dirty="0">
                <a:solidFill>
                  <a:schemeClr val="tx2"/>
                </a:solidFill>
              </a:rPr>
              <a:t>Korea Water &amp; Wastewater Association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5B2502-B335-4D11-A9DA-78678EE487B3}"/>
              </a:ext>
            </a:extLst>
          </p:cNvPr>
          <p:cNvSpPr txBox="1"/>
          <p:nvPr/>
        </p:nvSpPr>
        <p:spPr>
          <a:xfrm rot="3323904">
            <a:off x="2298693" y="6219188"/>
            <a:ext cx="282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(1976) </a:t>
            </a:r>
            <a:r>
              <a:rPr lang="en-US" altLang="ko-KR" sz="1000" b="1" dirty="0">
                <a:solidFill>
                  <a:schemeClr val="tx2"/>
                </a:solidFill>
              </a:rPr>
              <a:t>Korea Ports &amp; </a:t>
            </a:r>
            <a:r>
              <a:rPr lang="en-US" altLang="ko-KR" sz="1000" b="1" dirty="0" err="1">
                <a:solidFill>
                  <a:schemeClr val="tx2"/>
                </a:solidFill>
              </a:rPr>
              <a:t>Habors</a:t>
            </a:r>
            <a:r>
              <a:rPr lang="en-US" altLang="ko-KR" sz="1000" b="1" dirty="0">
                <a:solidFill>
                  <a:schemeClr val="tx2"/>
                </a:solidFill>
              </a:rPr>
              <a:t> Association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E54273-6762-4D88-B698-AC9BC66B43FC}"/>
              </a:ext>
            </a:extLst>
          </p:cNvPr>
          <p:cNvSpPr/>
          <p:nvPr/>
        </p:nvSpPr>
        <p:spPr bwMode="auto">
          <a:xfrm>
            <a:off x="2142406" y="3073176"/>
            <a:ext cx="5742394" cy="914400"/>
          </a:xfrm>
          <a:prstGeom prst="roundRect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/>
              <a:t>Appearance and Establishment of</a:t>
            </a:r>
          </a:p>
          <a:p>
            <a:pPr algn="ctr"/>
            <a:r>
              <a:rPr lang="en-US" altLang="ko-KR" sz="1800" b="1" dirty="0"/>
              <a:t>Various Code Developing organizations</a:t>
            </a:r>
          </a:p>
          <a:p>
            <a:pPr algn="ctr"/>
            <a:r>
              <a:rPr lang="en-US" altLang="ko-KR" sz="1800" dirty="0">
                <a:solidFill>
                  <a:schemeClr val="tx2"/>
                </a:solidFill>
              </a:rPr>
              <a:t>(Academic Institutes and Professional Associations)</a:t>
            </a:r>
            <a:endParaRPr lang="ko-KR" altLang="en-US" sz="1800" dirty="0">
              <a:solidFill>
                <a:schemeClr val="tx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B2A626-CDAC-4DA2-BA6D-B0702074A4B8}"/>
              </a:ext>
            </a:extLst>
          </p:cNvPr>
          <p:cNvSpPr/>
          <p:nvPr/>
        </p:nvSpPr>
        <p:spPr bwMode="auto">
          <a:xfrm>
            <a:off x="2388357" y="4400815"/>
            <a:ext cx="914400" cy="26480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dirty="0"/>
              <a:t>1970’s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BEFB42-216C-4681-A3A3-3D5FC682FA5F}"/>
              </a:ext>
            </a:extLst>
          </p:cNvPr>
          <p:cNvSpPr/>
          <p:nvPr/>
        </p:nvSpPr>
        <p:spPr bwMode="auto">
          <a:xfrm>
            <a:off x="3922673" y="4271231"/>
            <a:ext cx="914400" cy="26480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dirty="0"/>
              <a:t>1980’s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7987A8-5E43-4DB2-A6BB-60CF5A34311F}"/>
              </a:ext>
            </a:extLst>
          </p:cNvPr>
          <p:cNvSpPr/>
          <p:nvPr/>
        </p:nvSpPr>
        <p:spPr bwMode="auto">
          <a:xfrm>
            <a:off x="5515027" y="4031984"/>
            <a:ext cx="914400" cy="26480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dirty="0"/>
              <a:t>1990’s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678EE-C2AE-43A8-AB97-7CD988E28FA8}"/>
              </a:ext>
            </a:extLst>
          </p:cNvPr>
          <p:cNvSpPr txBox="1"/>
          <p:nvPr/>
        </p:nvSpPr>
        <p:spPr>
          <a:xfrm rot="3323904">
            <a:off x="1272399" y="6261973"/>
            <a:ext cx="2901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(1970) </a:t>
            </a:r>
            <a:r>
              <a:rPr lang="en-US" altLang="ko-KR" sz="1000" b="1" dirty="0">
                <a:solidFill>
                  <a:srgbClr val="7030A0"/>
                </a:solidFill>
              </a:rPr>
              <a:t>Korea Rural Community Corporation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9EA824-8D68-4937-89CD-C9B93DDF6122}"/>
              </a:ext>
            </a:extLst>
          </p:cNvPr>
          <p:cNvSpPr txBox="1"/>
          <p:nvPr/>
        </p:nvSpPr>
        <p:spPr>
          <a:xfrm rot="3323904">
            <a:off x="2113492" y="6240132"/>
            <a:ext cx="2901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(1975) </a:t>
            </a:r>
            <a:r>
              <a:rPr lang="en-US" altLang="ko-KR" sz="1000" b="1" dirty="0">
                <a:solidFill>
                  <a:srgbClr val="7030A0"/>
                </a:solidFill>
              </a:rPr>
              <a:t>Korea Land Corporation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16B061-DB6B-4A31-B9DA-2F53F8A4AB9C}"/>
              </a:ext>
            </a:extLst>
          </p:cNvPr>
          <p:cNvSpPr txBox="1"/>
          <p:nvPr/>
        </p:nvSpPr>
        <p:spPr>
          <a:xfrm rot="3323904">
            <a:off x="-36628" y="6239544"/>
            <a:ext cx="2901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(1962) </a:t>
            </a:r>
            <a:r>
              <a:rPr lang="en-US" altLang="ko-KR" sz="1000" b="1" dirty="0">
                <a:solidFill>
                  <a:srgbClr val="7030A0"/>
                </a:solidFill>
              </a:rPr>
              <a:t>Korea Housing Corporation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C222C3-F49D-439A-AB0C-E7A7443EB66F}"/>
              </a:ext>
            </a:extLst>
          </p:cNvPr>
          <p:cNvSpPr txBox="1"/>
          <p:nvPr/>
        </p:nvSpPr>
        <p:spPr>
          <a:xfrm rot="3323904">
            <a:off x="959278" y="6233043"/>
            <a:ext cx="2901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(1967) </a:t>
            </a:r>
            <a:r>
              <a:rPr lang="en-US" altLang="ko-KR" sz="1000" b="1" dirty="0">
                <a:solidFill>
                  <a:srgbClr val="7030A0"/>
                </a:solidFill>
              </a:rPr>
              <a:t>Korea Water Corporation(K-Water)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6C3BBB-C8BF-4C95-9D9A-62BD3EBC759F}"/>
              </a:ext>
            </a:extLst>
          </p:cNvPr>
          <p:cNvSpPr txBox="1"/>
          <p:nvPr/>
        </p:nvSpPr>
        <p:spPr>
          <a:xfrm rot="3323904">
            <a:off x="1100754" y="6223834"/>
            <a:ext cx="2901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(1969) </a:t>
            </a:r>
            <a:r>
              <a:rPr lang="en-US" altLang="ko-KR" sz="1000" b="1" dirty="0">
                <a:solidFill>
                  <a:srgbClr val="7030A0"/>
                </a:solidFill>
              </a:rPr>
              <a:t>Korea Expressway Corporation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C266D8-2F8D-42BF-8A75-210629E381CE}"/>
              </a:ext>
            </a:extLst>
          </p:cNvPr>
          <p:cNvSpPr txBox="1"/>
          <p:nvPr/>
        </p:nvSpPr>
        <p:spPr>
          <a:xfrm rot="3323904">
            <a:off x="5606182" y="6256063"/>
            <a:ext cx="2901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(1995) </a:t>
            </a:r>
            <a:r>
              <a:rPr lang="en-US" altLang="ko-KR" sz="1000" b="1" dirty="0">
                <a:solidFill>
                  <a:srgbClr val="7030A0"/>
                </a:solidFill>
              </a:rPr>
              <a:t>Korea Authority of Land &amp; </a:t>
            </a:r>
            <a:r>
              <a:rPr lang="en-US" altLang="ko-KR" sz="1000" b="1" dirty="0" err="1">
                <a:solidFill>
                  <a:srgbClr val="7030A0"/>
                </a:solidFill>
              </a:rPr>
              <a:t>Infrrasafety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4B5EA1-F45B-4354-B120-4B69ED9DF773}"/>
              </a:ext>
            </a:extLst>
          </p:cNvPr>
          <p:cNvSpPr txBox="1"/>
          <p:nvPr/>
        </p:nvSpPr>
        <p:spPr>
          <a:xfrm rot="3323904">
            <a:off x="5275217" y="6239544"/>
            <a:ext cx="2901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(1992 </a:t>
            </a:r>
            <a:r>
              <a:rPr lang="en-US" altLang="ko-KR" sz="1000" b="1" dirty="0">
                <a:solidFill>
                  <a:srgbClr val="7030A0"/>
                </a:solidFill>
              </a:rPr>
              <a:t>Korea National Railway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4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Codes and Standards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change depending on different </a:t>
            </a:r>
            <a:r>
              <a:rPr lang="en-US" altLang="ko-KR" dirty="0">
                <a:solidFill>
                  <a:srgbClr val="C00000"/>
                </a:solidFill>
              </a:rPr>
              <a:t>Times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in Korea</a:t>
            </a: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III. Why are Codes and Standards Living Documents?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43E501-C366-4EA3-A55A-8D4914AE986E}"/>
              </a:ext>
            </a:extLst>
          </p:cNvPr>
          <p:cNvSpPr/>
          <p:nvPr/>
        </p:nvSpPr>
        <p:spPr bwMode="auto">
          <a:xfrm>
            <a:off x="526984" y="1836415"/>
            <a:ext cx="1806425" cy="74466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200" b="1" dirty="0"/>
              <a:t>With advances in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-Technology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-Economy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-Globalization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6E78EB-28C1-4B00-B616-550B7A69DF87}"/>
              </a:ext>
            </a:extLst>
          </p:cNvPr>
          <p:cNvSpPr/>
          <p:nvPr/>
        </p:nvSpPr>
        <p:spPr bwMode="auto">
          <a:xfrm>
            <a:off x="3081967" y="1832063"/>
            <a:ext cx="2498296" cy="74466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200" b="1" dirty="0"/>
              <a:t>With Characteristics in</a:t>
            </a:r>
          </a:p>
          <a:p>
            <a:r>
              <a:rPr lang="en-US" altLang="ko-KR" sz="1200" b="1" dirty="0">
                <a:solidFill>
                  <a:srgbClr val="008000"/>
                </a:solidFill>
              </a:rPr>
              <a:t>-Natural Condition</a:t>
            </a:r>
          </a:p>
          <a:p>
            <a:r>
              <a:rPr lang="en-US" altLang="ko-KR" sz="1200" b="1" dirty="0">
                <a:solidFill>
                  <a:srgbClr val="008000"/>
                </a:solidFill>
              </a:rPr>
              <a:t>-Social System</a:t>
            </a:r>
          </a:p>
          <a:p>
            <a:r>
              <a:rPr lang="en-US" altLang="ko-KR" sz="1200" b="1" dirty="0">
                <a:solidFill>
                  <a:srgbClr val="008000"/>
                </a:solidFill>
              </a:rPr>
              <a:t>-Legal regulation 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2C018-FC66-47E6-96B1-B748A7585605}"/>
              </a:ext>
            </a:extLst>
          </p:cNvPr>
          <p:cNvSpPr txBox="1"/>
          <p:nvPr/>
        </p:nvSpPr>
        <p:spPr>
          <a:xfrm>
            <a:off x="1137634" y="1505697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Times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3D9490-0031-40FF-A44A-CFEC6B4B19DD}"/>
              </a:ext>
            </a:extLst>
          </p:cNvPr>
          <p:cNvSpPr txBox="1"/>
          <p:nvPr/>
        </p:nvSpPr>
        <p:spPr>
          <a:xfrm>
            <a:off x="3858423" y="1501345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8000"/>
                </a:solidFill>
              </a:rPr>
              <a:t>Regions</a:t>
            </a:r>
            <a:endParaRPr lang="ko-KR" altLang="en-US" sz="1600" b="1" dirty="0">
              <a:solidFill>
                <a:srgbClr val="008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8D0FFB-6EFE-40D1-B926-644AD72C5A42}"/>
              </a:ext>
            </a:extLst>
          </p:cNvPr>
          <p:cNvSpPr/>
          <p:nvPr/>
        </p:nvSpPr>
        <p:spPr bwMode="auto">
          <a:xfrm>
            <a:off x="6502008" y="1828696"/>
            <a:ext cx="2409087" cy="716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Constantly</a:t>
            </a: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Changes and Different 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89797D1F-220A-4347-910B-FE4DCDCD976E}"/>
              </a:ext>
            </a:extLst>
          </p:cNvPr>
          <p:cNvSpPr/>
          <p:nvPr/>
        </p:nvSpPr>
        <p:spPr bwMode="auto">
          <a:xfrm>
            <a:off x="2497227" y="2016434"/>
            <a:ext cx="442013" cy="429135"/>
          </a:xfrm>
          <a:prstGeom prst="mathPlus">
            <a:avLst/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87298CA3-EAA5-4794-9860-729414723405}"/>
              </a:ext>
            </a:extLst>
          </p:cNvPr>
          <p:cNvSpPr/>
          <p:nvPr/>
        </p:nvSpPr>
        <p:spPr bwMode="auto">
          <a:xfrm>
            <a:off x="5837176" y="1998950"/>
            <a:ext cx="487434" cy="384623"/>
          </a:xfrm>
          <a:prstGeom prst="mathEqual">
            <a:avLst/>
          </a:prstGeom>
          <a:solidFill>
            <a:srgbClr val="00206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05A137-80CC-4515-A80E-D1AC2144A67F}"/>
              </a:ext>
            </a:extLst>
          </p:cNvPr>
          <p:cNvSpPr txBox="1"/>
          <p:nvPr/>
        </p:nvSpPr>
        <p:spPr>
          <a:xfrm>
            <a:off x="6437759" y="1484022"/>
            <a:ext cx="2233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Codes and Standards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992FD6-D498-475C-9F95-97CDD29DC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83821"/>
              </p:ext>
            </p:extLst>
          </p:nvPr>
        </p:nvGraphicFramePr>
        <p:xfrm>
          <a:off x="270135" y="2760180"/>
          <a:ext cx="10267722" cy="469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9">
                  <a:extLst>
                    <a:ext uri="{9D8B030D-6E8A-4147-A177-3AD203B41FA5}">
                      <a16:colId xmlns:a16="http://schemas.microsoft.com/office/drawing/2014/main" val="3864162757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132557453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0327576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376457774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313935858"/>
                    </a:ext>
                  </a:extLst>
                </a:gridCol>
                <a:gridCol w="1950797">
                  <a:extLst>
                    <a:ext uri="{9D8B030D-6E8A-4147-A177-3AD203B41FA5}">
                      <a16:colId xmlns:a16="http://schemas.microsoft.com/office/drawing/2014/main" val="2002041288"/>
                    </a:ext>
                  </a:extLst>
                </a:gridCol>
              </a:tblGrid>
              <a:tr h="1164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FF00"/>
                          </a:solidFill>
                        </a:rPr>
                        <a:t>Development of Science &amp; Technology</a:t>
                      </a:r>
                      <a:endParaRPr lang="ko-KR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Structural  Engineering Design Methods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Steel Structure Design Standard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Road Bridge Design Standard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Concrete Structure Design Standard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Concrete Structure Foundation Design Standard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00304"/>
                  </a:ext>
                </a:extLst>
              </a:tr>
              <a:tr h="103578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Conventional </a:t>
                      </a:r>
                    </a:p>
                    <a:p>
                      <a:pPr latinLnBrk="1"/>
                      <a:r>
                        <a:rPr lang="en-US" altLang="ko-KR" sz="1600" dirty="0"/>
                        <a:t>Design Methods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(Material-Based)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Limit Design Method</a:t>
                      </a:r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강도설계법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Basic Method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for Concrete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(2010)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Basic 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Method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47376"/>
                  </a:ext>
                </a:extLst>
              </a:tr>
              <a:tr h="70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Allowable Stress Design Method</a:t>
                      </a:r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허용응력설계법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Basic Method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(2004)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Basic Method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for Steel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(2010)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Basic Method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(2008)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09958"/>
                  </a:ext>
                </a:extLst>
              </a:tr>
              <a:tr h="701867">
                <a:tc rowSpan="2"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New</a:t>
                      </a:r>
                    </a:p>
                    <a:p>
                      <a:pPr latinLnBrk="1"/>
                      <a:r>
                        <a:rPr lang="en-US" altLang="ko-KR" sz="1600" dirty="0"/>
                        <a:t>Design</a:t>
                      </a:r>
                    </a:p>
                    <a:p>
                      <a:pPr latinLnBrk="1"/>
                      <a:r>
                        <a:rPr lang="en-US" altLang="ko-KR" sz="1600" dirty="0"/>
                        <a:t>Methods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(Performance-Based)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Load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&amp; Resistance Factor Design Method</a:t>
                      </a:r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하중저항계수설계법</a:t>
                      </a:r>
                      <a:r>
                        <a:rPr lang="en-US" altLang="ko-KR" sz="1200" dirty="0"/>
                        <a:t>/ASSHTO)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New Adoption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(2009)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27241"/>
                  </a:ext>
                </a:extLst>
              </a:tr>
              <a:tr h="70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Limit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States Design</a:t>
                      </a:r>
                    </a:p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한계상태설계법</a:t>
                      </a:r>
                      <a:r>
                        <a:rPr lang="en-US" altLang="ko-KR" sz="1400" dirty="0"/>
                        <a:t>/CEN)</a:t>
                      </a:r>
                      <a:endParaRPr lang="ko-KR" altLang="en-US" sz="1400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New Adoption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For Conc’ &amp; Steel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(2012)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69799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C905244-A006-4E16-A545-626E1571C1E2}"/>
              </a:ext>
            </a:extLst>
          </p:cNvPr>
          <p:cNvSpPr/>
          <p:nvPr/>
        </p:nvSpPr>
        <p:spPr bwMode="auto">
          <a:xfrm>
            <a:off x="833022" y="5436815"/>
            <a:ext cx="304612" cy="744618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8E79005-6639-4697-98F6-2AC25B5D767D}"/>
              </a:ext>
            </a:extLst>
          </p:cNvPr>
          <p:cNvSpPr/>
          <p:nvPr/>
        </p:nvSpPr>
        <p:spPr bwMode="auto">
          <a:xfrm>
            <a:off x="4178809" y="5551186"/>
            <a:ext cx="208649" cy="508732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5AAECC5-F37E-4309-817A-753305963B0A}"/>
              </a:ext>
            </a:extLst>
          </p:cNvPr>
          <p:cNvSpPr/>
          <p:nvPr/>
        </p:nvSpPr>
        <p:spPr bwMode="auto">
          <a:xfrm>
            <a:off x="5498091" y="4716735"/>
            <a:ext cx="208649" cy="1908212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1AF22B13-2C18-403E-9D34-D6BC7E0E1878}"/>
              </a:ext>
            </a:extLst>
          </p:cNvPr>
          <p:cNvSpPr/>
          <p:nvPr/>
        </p:nvSpPr>
        <p:spPr bwMode="auto">
          <a:xfrm>
            <a:off x="8560765" y="4984804"/>
            <a:ext cx="350330" cy="250365"/>
          </a:xfrm>
          <a:prstGeom prst="star5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72AC2706-6F29-4206-9AD7-C41E07D20E01}"/>
              </a:ext>
            </a:extLst>
          </p:cNvPr>
          <p:cNvSpPr/>
          <p:nvPr/>
        </p:nvSpPr>
        <p:spPr bwMode="auto">
          <a:xfrm>
            <a:off x="7290916" y="3958647"/>
            <a:ext cx="350330" cy="250365"/>
          </a:xfrm>
          <a:prstGeom prst="star5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010C62EA-C8F6-4EDA-8177-8957926BEB20}"/>
              </a:ext>
            </a:extLst>
          </p:cNvPr>
          <p:cNvSpPr/>
          <p:nvPr/>
        </p:nvSpPr>
        <p:spPr bwMode="auto">
          <a:xfrm>
            <a:off x="5047960" y="5813246"/>
            <a:ext cx="350330" cy="250365"/>
          </a:xfrm>
          <a:prstGeom prst="star5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5B3D7E-4E21-446F-8217-AD3C74C6827E}"/>
              </a:ext>
            </a:extLst>
          </p:cNvPr>
          <p:cNvSpPr/>
          <p:nvPr/>
        </p:nvSpPr>
        <p:spPr bwMode="auto">
          <a:xfrm>
            <a:off x="7706551" y="6147929"/>
            <a:ext cx="2628292" cy="914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Inconsistency between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Upper and Lower Structure 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Design Methods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A2B3C48A-2425-4BC0-A7F4-90F089F2BEB6}"/>
              </a:ext>
            </a:extLst>
          </p:cNvPr>
          <p:cNvSpPr/>
          <p:nvPr/>
        </p:nvSpPr>
        <p:spPr bwMode="auto">
          <a:xfrm>
            <a:off x="7739651" y="6181778"/>
            <a:ext cx="350330" cy="250365"/>
          </a:xfrm>
          <a:prstGeom prst="star5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Heirarchical</a:t>
            </a:r>
            <a:r>
              <a:rPr lang="en-US" altLang="ko-KR" dirty="0">
                <a:solidFill>
                  <a:srgbClr val="002060"/>
                </a:solidFill>
              </a:rPr>
              <a:t> Order Structure of Codes and Standards in Korea</a:t>
            </a:r>
            <a:endParaRPr lang="en-US" altLang="ko-KR" dirty="0">
              <a:solidFill>
                <a:srgbClr val="FF0000"/>
              </a:solidFill>
            </a:endParaRP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III. Why are Codes and Standards Living Documents?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9BD572-20CB-4668-963B-24533A43BFC2}"/>
              </a:ext>
            </a:extLst>
          </p:cNvPr>
          <p:cNvSpPr/>
          <p:nvPr/>
        </p:nvSpPr>
        <p:spPr bwMode="auto">
          <a:xfrm>
            <a:off x="1294372" y="2108687"/>
            <a:ext cx="3096344" cy="642450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/>
              <a:t>Decrees</a:t>
            </a:r>
          </a:p>
          <a:p>
            <a:pPr algn="ctr"/>
            <a:r>
              <a:rPr lang="en-US" altLang="ko-KR" sz="1400" b="1" dirty="0"/>
              <a:t>Acts</a:t>
            </a:r>
          </a:p>
          <a:p>
            <a:pPr algn="ctr"/>
            <a:r>
              <a:rPr lang="en-US" altLang="ko-KR" sz="1400" b="1" dirty="0"/>
              <a:t>Laws</a:t>
            </a:r>
            <a:endParaRPr lang="ko-KR" altLang="en-US" sz="14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527C47-00E2-411F-B037-28E5101DAD85}"/>
              </a:ext>
            </a:extLst>
          </p:cNvPr>
          <p:cNvSpPr/>
          <p:nvPr/>
        </p:nvSpPr>
        <p:spPr bwMode="auto">
          <a:xfrm>
            <a:off x="1277988" y="1699653"/>
            <a:ext cx="3096344" cy="38374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/>
              <a:t>Legal Regulations</a:t>
            </a:r>
            <a:endParaRPr lang="ko-KR" altLang="en-US" sz="18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4422E2B-F3B0-403D-94BC-0C5F04C383FA}"/>
              </a:ext>
            </a:extLst>
          </p:cNvPr>
          <p:cNvSpPr/>
          <p:nvPr/>
        </p:nvSpPr>
        <p:spPr bwMode="auto">
          <a:xfrm>
            <a:off x="1277988" y="3540452"/>
            <a:ext cx="3096344" cy="568367"/>
          </a:xfrm>
          <a:prstGeom prst="roundRect">
            <a:avLst/>
          </a:prstGeom>
          <a:solidFill>
            <a:srgbClr val="0099FF"/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/>
              <a:t>Upper Level</a:t>
            </a:r>
          </a:p>
          <a:p>
            <a:pPr algn="ctr"/>
            <a:r>
              <a:rPr lang="en-US" altLang="ko-KR" sz="1800" b="1" dirty="0"/>
              <a:t>Technical Specification</a:t>
            </a:r>
            <a:endParaRPr lang="ko-KR" altLang="en-US" sz="1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E4669-5CF4-442E-A12D-40F9162D9A7F}"/>
              </a:ext>
            </a:extLst>
          </p:cNvPr>
          <p:cNvSpPr/>
          <p:nvPr/>
        </p:nvSpPr>
        <p:spPr bwMode="auto">
          <a:xfrm>
            <a:off x="1277988" y="4130450"/>
            <a:ext cx="3096344" cy="566057"/>
          </a:xfrm>
          <a:prstGeom prst="rect">
            <a:avLst/>
          </a:prstGeom>
          <a:solidFill>
            <a:srgbClr val="0099FF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400" b="1" dirty="0"/>
              <a:t>National Design Standards</a:t>
            </a:r>
          </a:p>
          <a:p>
            <a:pPr algn="ctr"/>
            <a:r>
              <a:rPr lang="en-US" altLang="ko-KR" sz="1400" b="1" dirty="0"/>
              <a:t>National Construction Standards</a:t>
            </a:r>
            <a:endParaRPr lang="ko-KR" altLang="en-US" sz="14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BCDB269-94D9-4C8D-B5AB-D1BB6792E687}"/>
              </a:ext>
            </a:extLst>
          </p:cNvPr>
          <p:cNvSpPr/>
          <p:nvPr/>
        </p:nvSpPr>
        <p:spPr bwMode="auto">
          <a:xfrm>
            <a:off x="1280673" y="5403387"/>
            <a:ext cx="3096344" cy="568367"/>
          </a:xfrm>
          <a:prstGeom prst="roundRect">
            <a:avLst/>
          </a:prstGeom>
          <a:solidFill>
            <a:srgbClr val="FF9966"/>
          </a:solidFill>
          <a:ln w="12700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/>
              <a:t>Lower Level</a:t>
            </a:r>
          </a:p>
          <a:p>
            <a:pPr algn="ctr"/>
            <a:r>
              <a:rPr lang="en-US" altLang="ko-KR" sz="1800" b="1" dirty="0"/>
              <a:t>Technical Specification</a:t>
            </a:r>
            <a:endParaRPr lang="ko-KR" altLang="en-US" sz="1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B584E0-5CA2-4845-BC38-A16DB396A68F}"/>
              </a:ext>
            </a:extLst>
          </p:cNvPr>
          <p:cNvSpPr/>
          <p:nvPr/>
        </p:nvSpPr>
        <p:spPr bwMode="auto">
          <a:xfrm>
            <a:off x="1294372" y="6009490"/>
            <a:ext cx="3096344" cy="1429869"/>
          </a:xfrm>
          <a:prstGeom prst="rect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/>
              <a:t>Guideline(</a:t>
            </a:r>
            <a:r>
              <a:rPr lang="ko-KR" altLang="en-US" sz="1400" b="1" dirty="0"/>
              <a:t>지침</a:t>
            </a:r>
            <a:r>
              <a:rPr lang="en-US" altLang="ko-KR" sz="1400" b="1" dirty="0"/>
              <a:t>)</a:t>
            </a:r>
          </a:p>
          <a:p>
            <a:pPr algn="ctr"/>
            <a:r>
              <a:rPr lang="en-US" altLang="ko-KR" sz="1400" b="1" dirty="0"/>
              <a:t>Handbook(</a:t>
            </a:r>
            <a:r>
              <a:rPr lang="ko-KR" altLang="en-US" sz="1400" b="1" dirty="0"/>
              <a:t>편람</a:t>
            </a:r>
            <a:r>
              <a:rPr lang="en-US" altLang="ko-KR" sz="1400" b="1" dirty="0"/>
              <a:t>)</a:t>
            </a:r>
          </a:p>
          <a:p>
            <a:pPr algn="ctr"/>
            <a:r>
              <a:rPr lang="en-US" altLang="ko-KR" sz="1400" b="1" dirty="0"/>
              <a:t>Know-How(</a:t>
            </a:r>
            <a:r>
              <a:rPr lang="ko-KR" altLang="en-US" sz="1400" b="1" dirty="0"/>
              <a:t>요령</a:t>
            </a:r>
            <a:r>
              <a:rPr lang="en-US" altLang="ko-KR" sz="1400" b="1" dirty="0"/>
              <a:t>)</a:t>
            </a:r>
          </a:p>
          <a:p>
            <a:pPr algn="ctr"/>
            <a:r>
              <a:rPr lang="en-US" altLang="ko-KR" sz="1400" b="1" dirty="0"/>
              <a:t>Manual(</a:t>
            </a:r>
            <a:r>
              <a:rPr lang="ko-KR" altLang="en-US" sz="1400" b="1" dirty="0"/>
              <a:t>해설</a:t>
            </a:r>
            <a:r>
              <a:rPr lang="en-US" altLang="ko-KR" sz="1400" b="1" dirty="0"/>
              <a:t>)</a:t>
            </a:r>
          </a:p>
          <a:p>
            <a:pPr algn="ctr"/>
            <a:r>
              <a:rPr lang="en-US" altLang="ko-KR" sz="1400" b="1" dirty="0"/>
              <a:t>Standard Drawings(</a:t>
            </a:r>
            <a:r>
              <a:rPr lang="ko-KR" altLang="en-US" sz="1400" b="1" dirty="0"/>
              <a:t>표준도</a:t>
            </a:r>
            <a:r>
              <a:rPr lang="en-US" altLang="ko-KR" sz="1400" b="1" dirty="0"/>
              <a:t>)</a:t>
            </a:r>
          </a:p>
          <a:p>
            <a:pPr algn="ctr"/>
            <a:r>
              <a:rPr lang="en-US" altLang="ko-KR" sz="1400" b="1" dirty="0"/>
              <a:t>Special Specifications(</a:t>
            </a:r>
            <a:r>
              <a:rPr lang="ko-KR" altLang="en-US" sz="1400" b="1" dirty="0"/>
              <a:t>특별시방서</a:t>
            </a:r>
            <a:r>
              <a:rPr lang="en-US" altLang="ko-KR" sz="1400" b="1" dirty="0"/>
              <a:t>)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222BA84-471C-4ABE-9A0A-E6475DDDBE71}"/>
              </a:ext>
            </a:extLst>
          </p:cNvPr>
          <p:cNvSpPr/>
          <p:nvPr/>
        </p:nvSpPr>
        <p:spPr bwMode="auto">
          <a:xfrm>
            <a:off x="2655852" y="2875819"/>
            <a:ext cx="340616" cy="566057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1ABDA04-BE7E-4110-8BD9-2DEBF7056DBB}"/>
              </a:ext>
            </a:extLst>
          </p:cNvPr>
          <p:cNvSpPr/>
          <p:nvPr/>
        </p:nvSpPr>
        <p:spPr bwMode="auto">
          <a:xfrm>
            <a:off x="2655852" y="4779292"/>
            <a:ext cx="340616" cy="566057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18B4D-10D3-4BDD-9333-5292E65BE92F}"/>
              </a:ext>
            </a:extLst>
          </p:cNvPr>
          <p:cNvSpPr txBox="1"/>
          <p:nvPr/>
        </p:nvSpPr>
        <p:spPr>
          <a:xfrm>
            <a:off x="2928137" y="2821029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Control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By Gov.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6832CC-95E3-413B-A924-1EC0C13AFC5B}"/>
              </a:ext>
            </a:extLst>
          </p:cNvPr>
          <p:cNvSpPr txBox="1"/>
          <p:nvPr/>
        </p:nvSpPr>
        <p:spPr>
          <a:xfrm>
            <a:off x="2993219" y="4766767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Reference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No Control By Gov.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6F878F-A52C-47B4-9204-07EC7FB5254D}"/>
              </a:ext>
            </a:extLst>
          </p:cNvPr>
          <p:cNvCxnSpPr/>
          <p:nvPr/>
        </p:nvCxnSpPr>
        <p:spPr>
          <a:xfrm>
            <a:off x="882204" y="2429912"/>
            <a:ext cx="0" cy="1983566"/>
          </a:xfrm>
          <a:prstGeom prst="line">
            <a:avLst/>
          </a:prstGeom>
          <a:ln w="19050">
            <a:solidFill>
              <a:srgbClr val="0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FB8EBBD-7F81-48A8-8303-2051E1D1BDEF}"/>
              </a:ext>
            </a:extLst>
          </p:cNvPr>
          <p:cNvCxnSpPr>
            <a:endCxn id="25" idx="1"/>
          </p:cNvCxnSpPr>
          <p:nvPr/>
        </p:nvCxnSpPr>
        <p:spPr>
          <a:xfrm>
            <a:off x="882204" y="4413478"/>
            <a:ext cx="395784" cy="1"/>
          </a:xfrm>
          <a:prstGeom prst="line">
            <a:avLst/>
          </a:prstGeom>
          <a:ln w="19050">
            <a:solidFill>
              <a:srgbClr val="0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161DF88-A2FF-4F63-A271-D3E28916B187}"/>
              </a:ext>
            </a:extLst>
          </p:cNvPr>
          <p:cNvCxnSpPr>
            <a:endCxn id="8" idx="1"/>
          </p:cNvCxnSpPr>
          <p:nvPr/>
        </p:nvCxnSpPr>
        <p:spPr>
          <a:xfrm>
            <a:off x="882204" y="2429912"/>
            <a:ext cx="412168" cy="0"/>
          </a:xfrm>
          <a:prstGeom prst="straightConnector1">
            <a:avLst/>
          </a:prstGeom>
          <a:ln w="19050"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CFE0C0-22C5-4F05-8A79-CE9D00230D07}"/>
              </a:ext>
            </a:extLst>
          </p:cNvPr>
          <p:cNvSpPr txBox="1"/>
          <p:nvPr/>
        </p:nvSpPr>
        <p:spPr>
          <a:xfrm>
            <a:off x="824077" y="2870716"/>
            <a:ext cx="1246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Approval 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&amp; Adoption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EE07EC6-0989-4A03-9A4A-EA77B045E8C8}"/>
              </a:ext>
            </a:extLst>
          </p:cNvPr>
          <p:cNvCxnSpPr/>
          <p:nvPr/>
        </p:nvCxnSpPr>
        <p:spPr>
          <a:xfrm>
            <a:off x="450156" y="2592499"/>
            <a:ext cx="0" cy="4104456"/>
          </a:xfrm>
          <a:prstGeom prst="line">
            <a:avLst/>
          </a:prstGeom>
          <a:ln w="19050">
            <a:solidFill>
              <a:srgbClr val="0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2090E01-B035-4F8B-9139-6A1F71892053}"/>
              </a:ext>
            </a:extLst>
          </p:cNvPr>
          <p:cNvCxnSpPr/>
          <p:nvPr/>
        </p:nvCxnSpPr>
        <p:spPr>
          <a:xfrm>
            <a:off x="450156" y="2592499"/>
            <a:ext cx="844216" cy="0"/>
          </a:xfrm>
          <a:prstGeom prst="straightConnector1">
            <a:avLst/>
          </a:prstGeom>
          <a:ln w="19050"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EABA566-FBC0-449F-8257-1C2A01BC38F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60096" y="6700944"/>
            <a:ext cx="834276" cy="23481"/>
          </a:xfrm>
          <a:prstGeom prst="line">
            <a:avLst/>
          </a:prstGeom>
          <a:ln w="19050">
            <a:solidFill>
              <a:srgbClr val="0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E8F055-1566-4602-B017-3795C224E69C}"/>
              </a:ext>
            </a:extLst>
          </p:cNvPr>
          <p:cNvSpPr txBox="1"/>
          <p:nvPr/>
        </p:nvSpPr>
        <p:spPr>
          <a:xfrm>
            <a:off x="405196" y="4754787"/>
            <a:ext cx="1246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Report 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&amp; Approval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CF271B1-55BA-4011-80D4-644B19CC51C0}"/>
              </a:ext>
            </a:extLst>
          </p:cNvPr>
          <p:cNvSpPr/>
          <p:nvPr/>
        </p:nvSpPr>
        <p:spPr bwMode="auto">
          <a:xfrm>
            <a:off x="4432300" y="1699653"/>
            <a:ext cx="2822612" cy="105148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/>
              <a:t>BY Government</a:t>
            </a:r>
          </a:p>
          <a:p>
            <a:pPr algn="ctr"/>
            <a:r>
              <a:rPr lang="en-US" altLang="ko-KR" sz="1800" b="1" dirty="0"/>
              <a:t>(MOLIT)</a:t>
            </a:r>
            <a:endParaRPr lang="ko-KR" altLang="en-US" sz="18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3ED578A-9000-40B8-9072-91BF0B4898E5}"/>
              </a:ext>
            </a:extLst>
          </p:cNvPr>
          <p:cNvSpPr/>
          <p:nvPr/>
        </p:nvSpPr>
        <p:spPr bwMode="auto">
          <a:xfrm>
            <a:off x="4432299" y="3526652"/>
            <a:ext cx="2822612" cy="1157330"/>
          </a:xfrm>
          <a:prstGeom prst="roundRect">
            <a:avLst/>
          </a:prstGeom>
          <a:solidFill>
            <a:srgbClr val="0099FF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BY Code &amp; Standard </a:t>
            </a:r>
          </a:p>
          <a:p>
            <a:pPr algn="ctr"/>
            <a:r>
              <a:rPr lang="en-US" altLang="ko-KR" sz="1600" b="1" dirty="0"/>
              <a:t>Developers</a:t>
            </a:r>
          </a:p>
          <a:p>
            <a:pPr algn="ctr"/>
            <a:r>
              <a:rPr lang="en-US" altLang="ko-KR" sz="1400" b="1" dirty="0"/>
              <a:t>Now: Korea Standard Committee</a:t>
            </a:r>
          </a:p>
          <a:p>
            <a:pPr algn="ctr"/>
            <a:r>
              <a:rPr lang="en-US" altLang="ko-KR" sz="1400" b="1" dirty="0"/>
              <a:t>Past: Professional Organizations</a:t>
            </a:r>
            <a:endParaRPr lang="ko-KR" altLang="en-US" sz="14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79BCD4C-98C6-491B-821F-6915E51883B8}"/>
              </a:ext>
            </a:extLst>
          </p:cNvPr>
          <p:cNvSpPr/>
          <p:nvPr/>
        </p:nvSpPr>
        <p:spPr bwMode="auto">
          <a:xfrm>
            <a:off x="4432300" y="5403387"/>
            <a:ext cx="2822612" cy="2035972"/>
          </a:xfrm>
          <a:prstGeom prst="roundRect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BY Professional Organizations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400" b="1" dirty="0"/>
              <a:t>Academic Institutes</a:t>
            </a:r>
          </a:p>
          <a:p>
            <a:pPr algn="ctr"/>
            <a:r>
              <a:rPr lang="en-US" altLang="ko-KR" sz="1400" b="1" dirty="0"/>
              <a:t>Industry Expert Associations</a:t>
            </a:r>
          </a:p>
          <a:p>
            <a:pPr algn="ctr"/>
            <a:r>
              <a:rPr lang="en-US" altLang="ko-KR" sz="1400" b="1" dirty="0"/>
              <a:t>Government owned Corporations</a:t>
            </a:r>
            <a:endParaRPr lang="ko-KR" altLang="en-US" sz="1400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584AA25-2930-41FB-BFC4-F3A81ACED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64429"/>
              </p:ext>
            </p:extLst>
          </p:nvPr>
        </p:nvGraphicFramePr>
        <p:xfrm>
          <a:off x="7292671" y="1699652"/>
          <a:ext cx="33031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97">
                  <a:extLst>
                    <a:ext uri="{9D8B030D-6E8A-4147-A177-3AD203B41FA5}">
                      <a16:colId xmlns:a16="http://schemas.microsoft.com/office/drawing/2014/main" val="1745329238"/>
                    </a:ext>
                  </a:extLst>
                </a:gridCol>
                <a:gridCol w="1936757">
                  <a:extLst>
                    <a:ext uri="{9D8B030D-6E8A-4147-A177-3AD203B41FA5}">
                      <a16:colId xmlns:a16="http://schemas.microsoft.com/office/drawing/2014/main" val="419883017"/>
                    </a:ext>
                  </a:extLst>
                </a:gridCol>
              </a:tblGrid>
              <a:tr h="244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Law(</a:t>
                      </a:r>
                      <a:r>
                        <a:rPr lang="ko-KR" altLang="en-US" sz="1200" dirty="0"/>
                        <a:t>법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Road &amp; Expressway 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84970"/>
                  </a:ext>
                </a:extLst>
              </a:tr>
              <a:tr h="435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Presidential Decree(</a:t>
                      </a:r>
                      <a:r>
                        <a:rPr lang="ko-KR" altLang="en-US" sz="1200" dirty="0"/>
                        <a:t>대통령령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Road Decree</a:t>
                      </a:r>
                    </a:p>
                    <a:p>
                      <a:pPr latinLnBrk="1"/>
                      <a:r>
                        <a:rPr lang="en-US" altLang="ko-KR" sz="1200" dirty="0"/>
                        <a:t>Expressway Decree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447089"/>
                  </a:ext>
                </a:extLst>
              </a:tr>
              <a:tr h="435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Enforcement</a:t>
                      </a:r>
                    </a:p>
                    <a:p>
                      <a:pPr latinLnBrk="1"/>
                      <a:r>
                        <a:rPr lang="en-US" altLang="ko-KR" sz="1200" dirty="0"/>
                        <a:t>Regulations(</a:t>
                      </a:r>
                      <a:r>
                        <a:rPr lang="ko-KR" altLang="en-US" sz="1200" dirty="0" err="1"/>
                        <a:t>부령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Structure &amp; facility Regulations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0890"/>
                  </a:ext>
                </a:extLst>
              </a:tr>
              <a:tr h="435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Instructions(</a:t>
                      </a:r>
                      <a:r>
                        <a:rPr lang="ko-KR" altLang="en-US" sz="1200" dirty="0"/>
                        <a:t>훈령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Disaster Prevention,</a:t>
                      </a:r>
                    </a:p>
                    <a:p>
                      <a:pPr latinLnBrk="1"/>
                      <a:r>
                        <a:rPr lang="en-US" altLang="ko-KR" sz="1200" dirty="0"/>
                        <a:t>Environmental-friendly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2058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2F834DB3-CCA3-4432-BEA3-E6DA53F4F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00016"/>
              </p:ext>
            </p:extLst>
          </p:nvPr>
        </p:nvGraphicFramePr>
        <p:xfrm>
          <a:off x="7312878" y="3526650"/>
          <a:ext cx="3303154" cy="155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70">
                  <a:extLst>
                    <a:ext uri="{9D8B030D-6E8A-4147-A177-3AD203B41FA5}">
                      <a16:colId xmlns:a16="http://schemas.microsoft.com/office/drawing/2014/main" val="1983514231"/>
                    </a:ext>
                  </a:extLst>
                </a:gridCol>
                <a:gridCol w="2136984">
                  <a:extLst>
                    <a:ext uri="{9D8B030D-6E8A-4147-A177-3AD203B41FA5}">
                      <a16:colId xmlns:a16="http://schemas.microsoft.com/office/drawing/2014/main" val="3479172970"/>
                    </a:ext>
                  </a:extLst>
                </a:gridCol>
              </a:tblGrid>
              <a:tr h="906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National Design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Standards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Road, Road Bridge,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Structure Foundation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River &amp; Stream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Concrete Structure,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Tunnel</a:t>
                      </a:r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63800"/>
                  </a:ext>
                </a:extLst>
              </a:tr>
              <a:tr h="643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National Construction Standards</a:t>
                      </a:r>
                      <a:endParaRPr lang="ko-KR" altLang="en-US" sz="1200" b="0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Road, Civil Works,</a:t>
                      </a:r>
                    </a:p>
                    <a:p>
                      <a:pPr latinLnBrk="1"/>
                      <a:r>
                        <a:rPr lang="en-US" altLang="ko-KR" sz="1200" b="0" dirty="0"/>
                        <a:t>Road Bridge, Concrete,</a:t>
                      </a:r>
                    </a:p>
                    <a:p>
                      <a:pPr latinLnBrk="1"/>
                      <a:r>
                        <a:rPr lang="en-US" altLang="ko-KR" sz="1200" b="0" dirty="0"/>
                        <a:t>Tunnel</a:t>
                      </a:r>
                      <a:endParaRPr lang="ko-KR" altLang="en-US" sz="1200" b="0" dirty="0"/>
                    </a:p>
                  </a:txBody>
                  <a:tcP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2514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9135888-F1D8-4C5A-8FFE-42135DABBA2F}"/>
              </a:ext>
            </a:extLst>
          </p:cNvPr>
          <p:cNvSpPr txBox="1"/>
          <p:nvPr/>
        </p:nvSpPr>
        <p:spPr>
          <a:xfrm>
            <a:off x="7736669" y="1368934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2"/>
                </a:solidFill>
              </a:rPr>
              <a:t>For Road &amp; Highway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A818F3B7-60BB-4B72-AAAF-5071FFC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46412"/>
              </p:ext>
            </p:extLst>
          </p:nvPr>
        </p:nvGraphicFramePr>
        <p:xfrm>
          <a:off x="7292671" y="5403386"/>
          <a:ext cx="3323361" cy="2035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361">
                  <a:extLst>
                    <a:ext uri="{9D8B030D-6E8A-4147-A177-3AD203B41FA5}">
                      <a16:colId xmlns:a16="http://schemas.microsoft.com/office/drawing/2014/main" val="3982474446"/>
                    </a:ext>
                  </a:extLst>
                </a:gridCol>
              </a:tblGrid>
              <a:tr h="2035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Know-how for Road Design practice,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Guideline for Planning of Road Alignment,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Handbook for Environmental-friendly Road,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Standard Drawing for Retaining Walls,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Manual for Road Structures &amp; Facilities,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Know-how for prevention of Frost Heaving,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Manual for Mountainous Road design,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Guideline for Interchange Planning,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Standard Drawing for Soundproof Walls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Guideline for Road Drainage System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32742"/>
                  </a:ext>
                </a:extLst>
              </a:tr>
            </a:tbl>
          </a:graphicData>
        </a:graphic>
      </p:graphicFrame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E68DA29F-8CEC-4A76-A7F7-18E0B8683A66}"/>
              </a:ext>
            </a:extLst>
          </p:cNvPr>
          <p:cNvSpPr/>
          <p:nvPr/>
        </p:nvSpPr>
        <p:spPr bwMode="auto">
          <a:xfrm>
            <a:off x="5670721" y="2887777"/>
            <a:ext cx="340616" cy="566057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81274BB4-75D2-44F7-BEDC-D2A1CDD7CA51}"/>
              </a:ext>
            </a:extLst>
          </p:cNvPr>
          <p:cNvSpPr/>
          <p:nvPr/>
        </p:nvSpPr>
        <p:spPr bwMode="auto">
          <a:xfrm>
            <a:off x="5684888" y="4793746"/>
            <a:ext cx="340616" cy="566057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003B6EE4-71BC-4F8E-850C-7295E07EB7FD}"/>
              </a:ext>
            </a:extLst>
          </p:cNvPr>
          <p:cNvSpPr/>
          <p:nvPr/>
        </p:nvSpPr>
        <p:spPr bwMode="auto">
          <a:xfrm>
            <a:off x="8784043" y="5125278"/>
            <a:ext cx="340616" cy="278108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C8AADBED-939D-4C51-9B83-A0B6622CA4E8}"/>
              </a:ext>
            </a:extLst>
          </p:cNvPr>
          <p:cNvSpPr/>
          <p:nvPr/>
        </p:nvSpPr>
        <p:spPr bwMode="auto">
          <a:xfrm>
            <a:off x="8762747" y="3352546"/>
            <a:ext cx="340616" cy="206329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 Three Basic Bidding or Contract Documents for Actual Construction Projects</a:t>
            </a:r>
            <a:endParaRPr lang="en-US" altLang="ko-KR" dirty="0">
              <a:solidFill>
                <a:srgbClr val="FF0000"/>
              </a:solidFill>
            </a:endParaRP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IV. How</a:t>
            </a:r>
            <a:r>
              <a:rPr lang="ko-KR" altLang="en-US" dirty="0"/>
              <a:t> </a:t>
            </a:r>
            <a:r>
              <a:rPr lang="en-US" altLang="ko-KR" dirty="0"/>
              <a:t>to create Project-specified Specifications?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995FA6-ED57-41FF-ACE9-57AD4E958385}"/>
              </a:ext>
            </a:extLst>
          </p:cNvPr>
          <p:cNvSpPr/>
          <p:nvPr/>
        </p:nvSpPr>
        <p:spPr bwMode="auto">
          <a:xfrm>
            <a:off x="616129" y="1632620"/>
            <a:ext cx="4896544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marL="457200" indent="-457200">
              <a:buAutoNum type="arabicPeriod"/>
            </a:pPr>
            <a:r>
              <a:rPr lang="en-US" altLang="ko-KR" sz="1600" dirty="0"/>
              <a:t>Bidding &amp; Contract Requirements</a:t>
            </a:r>
          </a:p>
          <a:p>
            <a:pPr marL="457200" indent="-457200">
              <a:buAutoNum type="arabicPeriod"/>
            </a:pPr>
            <a:r>
              <a:rPr lang="en-US" altLang="ko-KR" sz="1600" dirty="0"/>
              <a:t>Drawings</a:t>
            </a:r>
          </a:p>
          <a:p>
            <a:pPr marL="457200" indent="-457200">
              <a:buAutoNum type="arabicPeriod"/>
            </a:pPr>
            <a:r>
              <a:rPr lang="en-US" altLang="ko-KR" sz="1800" b="1" dirty="0">
                <a:solidFill>
                  <a:srgbClr val="FF0000"/>
                </a:solidFill>
              </a:rPr>
              <a:t>Specifications (Project-specific)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337060-2722-44E9-8E71-33214FF2590E}"/>
              </a:ext>
            </a:extLst>
          </p:cNvPr>
          <p:cNvSpPr/>
          <p:nvPr/>
        </p:nvSpPr>
        <p:spPr bwMode="auto">
          <a:xfrm>
            <a:off x="4050556" y="5760851"/>
            <a:ext cx="2304256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Project-Specified </a:t>
            </a:r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Specifications 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6FD90A-692C-43C2-93B8-93DBBE0460A6}"/>
              </a:ext>
            </a:extLst>
          </p:cNvPr>
          <p:cNvSpPr/>
          <p:nvPr/>
        </p:nvSpPr>
        <p:spPr bwMode="auto">
          <a:xfrm>
            <a:off x="3762524" y="3199625"/>
            <a:ext cx="2772308" cy="977050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National Codes &amp; Standards</a:t>
            </a:r>
          </a:p>
          <a:p>
            <a:pPr algn="ctr"/>
            <a:r>
              <a:rPr lang="en-US" altLang="ko-KR" sz="1400" b="1" dirty="0"/>
              <a:t>(Design &amp; Construction</a:t>
            </a:r>
          </a:p>
          <a:p>
            <a:pPr algn="ctr"/>
            <a:r>
              <a:rPr lang="en-US" altLang="ko-KR" sz="1400" b="1" dirty="0"/>
              <a:t>Based on DB&amp;B, DB, EPC-TK)</a:t>
            </a:r>
          </a:p>
          <a:p>
            <a:pPr algn="ctr"/>
            <a:endParaRPr lang="ko-KR" altLang="en-US" sz="16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C84D046-7EAA-439E-AC09-B7C3A5B5E045}"/>
              </a:ext>
            </a:extLst>
          </p:cNvPr>
          <p:cNvSpPr/>
          <p:nvPr/>
        </p:nvSpPr>
        <p:spPr bwMode="auto">
          <a:xfrm>
            <a:off x="940165" y="4494455"/>
            <a:ext cx="2124236" cy="977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Methods for Writing </a:t>
            </a:r>
          </a:p>
          <a:p>
            <a:pPr algn="ctr"/>
            <a:r>
              <a:rPr lang="en-US" altLang="ko-KR" sz="1600" b="1" dirty="0"/>
              <a:t>Specifications</a:t>
            </a:r>
            <a:endParaRPr lang="en-US" altLang="ko-KR" sz="1400" b="1" dirty="0"/>
          </a:p>
          <a:p>
            <a:pPr algn="ctr"/>
            <a:endParaRPr lang="ko-KR" altLang="en-US" sz="16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606E57-EA95-4713-A745-03E5AFBFC27D}"/>
              </a:ext>
            </a:extLst>
          </p:cNvPr>
          <p:cNvSpPr/>
          <p:nvPr/>
        </p:nvSpPr>
        <p:spPr bwMode="auto">
          <a:xfrm>
            <a:off x="7398928" y="4494455"/>
            <a:ext cx="2124236" cy="9770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Standardized Formats</a:t>
            </a:r>
          </a:p>
          <a:p>
            <a:pPr algn="ctr"/>
            <a:r>
              <a:rPr lang="en-US" altLang="ko-KR" sz="1600" b="1" dirty="0"/>
              <a:t>Specifications</a:t>
            </a:r>
            <a:endParaRPr lang="en-US" altLang="ko-KR" sz="1400" b="1" dirty="0"/>
          </a:p>
          <a:p>
            <a:pPr algn="ctr"/>
            <a:endParaRPr lang="ko-KR" altLang="en-US" sz="1600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D5D1314-334B-4E4B-A818-B840F5018080}"/>
              </a:ext>
            </a:extLst>
          </p:cNvPr>
          <p:cNvSpPr/>
          <p:nvPr/>
        </p:nvSpPr>
        <p:spPr bwMode="auto">
          <a:xfrm>
            <a:off x="5018519" y="4298904"/>
            <a:ext cx="260318" cy="1368152"/>
          </a:xfrm>
          <a:prstGeom prst="downArrow">
            <a:avLst/>
          </a:prstGeom>
          <a:solidFill>
            <a:srgbClr val="FF99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98A97-1748-4E0C-9B4A-759D2013C782}"/>
              </a:ext>
            </a:extLst>
          </p:cNvPr>
          <p:cNvSpPr txBox="1"/>
          <p:nvPr/>
        </p:nvSpPr>
        <p:spPr>
          <a:xfrm>
            <a:off x="5148678" y="4783801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Contents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CAF66A-C213-464D-B786-4A799CF51C0C}"/>
              </a:ext>
            </a:extLst>
          </p:cNvPr>
          <p:cNvCxnSpPr/>
          <p:nvPr/>
        </p:nvCxnSpPr>
        <p:spPr>
          <a:xfrm>
            <a:off x="2002283" y="5471505"/>
            <a:ext cx="0" cy="829406"/>
          </a:xfrm>
          <a:prstGeom prst="line">
            <a:avLst/>
          </a:prstGeom>
          <a:ln w="38100">
            <a:solidFill>
              <a:srgbClr val="00206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0361D0-426C-439A-8AAE-D6E24215C3F4}"/>
              </a:ext>
            </a:extLst>
          </p:cNvPr>
          <p:cNvCxnSpPr>
            <a:endCxn id="32" idx="1"/>
          </p:cNvCxnSpPr>
          <p:nvPr/>
        </p:nvCxnSpPr>
        <p:spPr>
          <a:xfrm>
            <a:off x="2002283" y="6300911"/>
            <a:ext cx="2048273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F11A6A-A9E2-43AF-91A9-99DA57C01BAE}"/>
              </a:ext>
            </a:extLst>
          </p:cNvPr>
          <p:cNvCxnSpPr>
            <a:stCxn id="37" idx="2"/>
          </p:cNvCxnSpPr>
          <p:nvPr/>
        </p:nvCxnSpPr>
        <p:spPr>
          <a:xfrm>
            <a:off x="8461046" y="5471505"/>
            <a:ext cx="0" cy="829406"/>
          </a:xfrm>
          <a:prstGeom prst="line">
            <a:avLst/>
          </a:prstGeom>
          <a:ln w="3810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88C8057-6985-4F95-9A7E-8B721C872874}"/>
              </a:ext>
            </a:extLst>
          </p:cNvPr>
          <p:cNvCxnSpPr>
            <a:endCxn id="32" idx="3"/>
          </p:cNvCxnSpPr>
          <p:nvPr/>
        </p:nvCxnSpPr>
        <p:spPr>
          <a:xfrm flipH="1">
            <a:off x="6354812" y="6300911"/>
            <a:ext cx="2106234" cy="0"/>
          </a:xfrm>
          <a:prstGeom prst="straightConnector1">
            <a:avLst/>
          </a:prstGeom>
          <a:ln w="38100">
            <a:solidFill>
              <a:srgbClr val="008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2AFD8E-D2A3-4410-8AF9-C60B2561544D}"/>
              </a:ext>
            </a:extLst>
          </p:cNvPr>
          <p:cNvSpPr txBox="1"/>
          <p:nvPr/>
        </p:nvSpPr>
        <p:spPr>
          <a:xfrm>
            <a:off x="2428873" y="593687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Writing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2300B-27EF-429D-8690-B43932F3D0A1}"/>
              </a:ext>
            </a:extLst>
          </p:cNvPr>
          <p:cNvSpPr txBox="1"/>
          <p:nvPr/>
        </p:nvSpPr>
        <p:spPr>
          <a:xfrm>
            <a:off x="7036814" y="592054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Structure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00CB0B-B3B5-47A7-A501-B46568937BD9}"/>
              </a:ext>
            </a:extLst>
          </p:cNvPr>
          <p:cNvCxnSpPr>
            <a:cxnSpLocks/>
          </p:cNvCxnSpPr>
          <p:nvPr/>
        </p:nvCxnSpPr>
        <p:spPr>
          <a:xfrm>
            <a:off x="1976036" y="3636615"/>
            <a:ext cx="1808288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27937D-B91A-4373-B7EF-9DD8D1BD11C5}"/>
              </a:ext>
            </a:extLst>
          </p:cNvPr>
          <p:cNvCxnSpPr/>
          <p:nvPr/>
        </p:nvCxnSpPr>
        <p:spPr>
          <a:xfrm>
            <a:off x="1976036" y="3636615"/>
            <a:ext cx="0" cy="829406"/>
          </a:xfrm>
          <a:prstGeom prst="line">
            <a:avLst/>
          </a:prstGeom>
          <a:ln w="38100">
            <a:solidFill>
              <a:srgbClr val="00206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D28BEF-E982-4822-BCD8-8A8F9732D863}"/>
              </a:ext>
            </a:extLst>
          </p:cNvPr>
          <p:cNvCxnSpPr>
            <a:cxnSpLocks/>
          </p:cNvCxnSpPr>
          <p:nvPr/>
        </p:nvCxnSpPr>
        <p:spPr>
          <a:xfrm flipH="1">
            <a:off x="6466249" y="3636615"/>
            <a:ext cx="1994797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FD39190-9736-44AB-8C96-28980C78186F}"/>
              </a:ext>
            </a:extLst>
          </p:cNvPr>
          <p:cNvCxnSpPr/>
          <p:nvPr/>
        </p:nvCxnSpPr>
        <p:spPr>
          <a:xfrm>
            <a:off x="8461046" y="3636615"/>
            <a:ext cx="0" cy="829406"/>
          </a:xfrm>
          <a:prstGeom prst="line">
            <a:avLst/>
          </a:prstGeom>
          <a:ln w="38100">
            <a:solidFill>
              <a:srgbClr val="00800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pPr algn="ctr"/>
            <a:endParaRPr lang="en-US" altLang="ko-KR" sz="3200" dirty="0">
              <a:solidFill>
                <a:schemeClr val="tx2"/>
              </a:solidFill>
            </a:endParaRPr>
          </a:p>
          <a:p>
            <a:pPr algn="ctr"/>
            <a:r>
              <a:rPr lang="en-US" altLang="ko-KR" sz="4400" dirty="0"/>
              <a:t>Table of Contents</a:t>
            </a:r>
          </a:p>
          <a:p>
            <a:pPr algn="ctr"/>
            <a:endParaRPr lang="en-US" altLang="ko-KR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altLang="ko-KR" sz="2400" dirty="0"/>
              <a:t>I.</a:t>
            </a:r>
            <a:r>
              <a:rPr lang="en-US" altLang="ko-KR" sz="2400" dirty="0">
                <a:solidFill>
                  <a:schemeClr val="tx2"/>
                </a:solidFill>
              </a:rPr>
              <a:t>  Who will play a Main role for developing Codes &amp; Standards?</a:t>
            </a:r>
          </a:p>
          <a:p>
            <a:pPr marL="0" indent="0" algn="ctr">
              <a:buNone/>
            </a:pPr>
            <a:endParaRPr lang="en-US" altLang="ko-KR" sz="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altLang="ko-KR" sz="2400" dirty="0"/>
              <a:t>II.</a:t>
            </a:r>
            <a:r>
              <a:rPr lang="en-US" altLang="ko-KR" sz="2400" dirty="0">
                <a:solidFill>
                  <a:schemeClr val="tx2"/>
                </a:solidFill>
              </a:rPr>
              <a:t>  What kind of Code and Standard Systems will we develop?</a:t>
            </a:r>
          </a:p>
          <a:p>
            <a:pPr marL="0" indent="0" algn="ctr">
              <a:buNone/>
            </a:pPr>
            <a:endParaRPr lang="en-US" altLang="ko-KR" sz="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altLang="ko-KR" sz="2400" dirty="0"/>
              <a:t>III.</a:t>
            </a:r>
            <a:r>
              <a:rPr lang="en-US" altLang="ko-KR" sz="2400" dirty="0">
                <a:solidFill>
                  <a:schemeClr val="tx2"/>
                </a:solidFill>
              </a:rPr>
              <a:t>  Why are Codes and Standards Living Documents?</a:t>
            </a:r>
          </a:p>
          <a:p>
            <a:pPr marL="0" indent="0" algn="ctr">
              <a:buNone/>
            </a:pPr>
            <a:endParaRPr lang="en-US" altLang="ko-KR" sz="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altLang="ko-KR" sz="2400" dirty="0"/>
              <a:t>IV.</a:t>
            </a:r>
            <a:r>
              <a:rPr lang="en-US" altLang="ko-KR" sz="2400" dirty="0">
                <a:solidFill>
                  <a:schemeClr val="tx2"/>
                </a:solidFill>
              </a:rPr>
              <a:t>  How to create Project-specified Specifications?</a:t>
            </a:r>
            <a:endParaRPr lang="ko-KR" altLang="en-US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ko-KR" altLang="en-US" sz="3200" dirty="0"/>
          </a:p>
          <a:p>
            <a:pPr marL="571500" indent="-571500" algn="ctr">
              <a:buAutoNum type="romanUcPeriod"/>
            </a:pPr>
            <a:endParaRPr lang="en-US" altLang="ko-KR" sz="32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altLang="ko-KR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1D87CD4-2286-450D-938E-F393308AC2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112" y="421435"/>
            <a:ext cx="10045116" cy="365130"/>
          </a:xfrm>
        </p:spPr>
        <p:txBody>
          <a:bodyPr/>
          <a:lstStyle/>
          <a:p>
            <a:r>
              <a:rPr lang="en-US" altLang="ko-KR" sz="2000" dirty="0"/>
              <a:t>Establishing Process of National Standard System and Role of System Developer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312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 Methods for Writing Specifications</a:t>
            </a:r>
            <a:endParaRPr lang="en-US" altLang="ko-KR" dirty="0">
              <a:solidFill>
                <a:srgbClr val="FF0000"/>
              </a:solidFill>
            </a:endParaRP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IV. How</a:t>
            </a:r>
            <a:r>
              <a:rPr lang="ko-KR" altLang="en-US" dirty="0"/>
              <a:t> </a:t>
            </a:r>
            <a:r>
              <a:rPr lang="en-US" altLang="ko-KR" dirty="0"/>
              <a:t>to create Project-specified Specifications?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995FA6-ED57-41FF-ACE9-57AD4E958385}"/>
              </a:ext>
            </a:extLst>
          </p:cNvPr>
          <p:cNvSpPr/>
          <p:nvPr/>
        </p:nvSpPr>
        <p:spPr bwMode="auto">
          <a:xfrm>
            <a:off x="529188" y="1512379"/>
            <a:ext cx="4279656" cy="1476164"/>
          </a:xfrm>
          <a:prstGeom prst="rect">
            <a:avLst/>
          </a:prstGeom>
          <a:solidFill>
            <a:srgbClr val="B7DEE8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Four Methods of Specifying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Descriptive Specification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Reference Standard Specification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Proprietary Specification</a:t>
            </a:r>
          </a:p>
          <a:p>
            <a:pPr marL="342900" indent="-342900">
              <a:buAutoNum type="arabicPeriod"/>
            </a:pPr>
            <a:r>
              <a:rPr lang="en-US" altLang="ko-KR" sz="1600" b="1" dirty="0"/>
              <a:t>Performance Specification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9000B9-AC20-4827-9604-97F79453D8DC}"/>
              </a:ext>
            </a:extLst>
          </p:cNvPr>
          <p:cNvSpPr/>
          <p:nvPr/>
        </p:nvSpPr>
        <p:spPr bwMode="auto">
          <a:xfrm>
            <a:off x="295162" y="3477238"/>
            <a:ext cx="4747708" cy="1476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1. Descriptive Specifying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Exact properties of materials and methods of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installation are described in detail without using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proprietary names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D3D82-DB88-4AC7-A350-B725EDCC0E53}"/>
              </a:ext>
            </a:extLst>
          </p:cNvPr>
          <p:cNvSpPr/>
          <p:nvPr/>
        </p:nvSpPr>
        <p:spPr bwMode="auto">
          <a:xfrm>
            <a:off x="5454712" y="3477238"/>
            <a:ext cx="4943526" cy="1476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2. Reference Standard Specifying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Reference is made to established standards to 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which the specified products and processes shall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comply or conform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EDB21-EE25-4C51-AC0F-A678EAE2DA9F}"/>
              </a:ext>
            </a:extLst>
          </p:cNvPr>
          <p:cNvSpPr/>
          <p:nvPr/>
        </p:nvSpPr>
        <p:spPr bwMode="auto">
          <a:xfrm>
            <a:off x="305946" y="5527745"/>
            <a:ext cx="4736924" cy="1476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3. Proprietary Specifying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Actual brand names, model numbers, and other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proprietary information are specified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F39F6-99F1-4807-B276-3AD89647501D}"/>
              </a:ext>
            </a:extLst>
          </p:cNvPr>
          <p:cNvSpPr/>
          <p:nvPr/>
        </p:nvSpPr>
        <p:spPr bwMode="auto">
          <a:xfrm>
            <a:off x="5454712" y="5527745"/>
            <a:ext cx="4943526" cy="1476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4. Performance Specifying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Required results are specified and the criteria are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specified by which the performance will be verified</a:t>
            </a:r>
          </a:p>
          <a:p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960276-1A98-4F0E-90ED-703D9BC9A0EE}"/>
              </a:ext>
            </a:extLst>
          </p:cNvPr>
          <p:cNvSpPr/>
          <p:nvPr/>
        </p:nvSpPr>
        <p:spPr bwMode="auto">
          <a:xfrm>
            <a:off x="7169874" y="2573066"/>
            <a:ext cx="1260139" cy="612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Project-Specified 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Specifications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D23DDA-60CD-45FF-8439-C9E1BB74FBE8}"/>
              </a:ext>
            </a:extLst>
          </p:cNvPr>
          <p:cNvSpPr/>
          <p:nvPr/>
        </p:nvSpPr>
        <p:spPr bwMode="auto">
          <a:xfrm>
            <a:off x="6763943" y="1271993"/>
            <a:ext cx="1908212" cy="6183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National Codes &amp; Standards</a:t>
            </a:r>
          </a:p>
          <a:p>
            <a:pPr algn="ctr"/>
            <a:r>
              <a:rPr lang="en-US" altLang="ko-KR" sz="1000" b="1" dirty="0"/>
              <a:t>(Design &amp; Construction</a:t>
            </a:r>
          </a:p>
          <a:p>
            <a:pPr algn="ctr"/>
            <a:r>
              <a:rPr lang="en-US" altLang="ko-KR" sz="1000" b="1" dirty="0"/>
              <a:t>Based on DB&amp;B, DB, EPC-TK)</a:t>
            </a:r>
          </a:p>
          <a:p>
            <a:pPr algn="ctr"/>
            <a:endParaRPr lang="ko-KR" altLang="en-US" sz="1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CA06DE7-1187-4EA8-89BC-612FA35F26DE}"/>
              </a:ext>
            </a:extLst>
          </p:cNvPr>
          <p:cNvSpPr/>
          <p:nvPr/>
        </p:nvSpPr>
        <p:spPr bwMode="auto">
          <a:xfrm>
            <a:off x="5446947" y="2034999"/>
            <a:ext cx="1418201" cy="474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Methods for Writing </a:t>
            </a:r>
          </a:p>
          <a:p>
            <a:pPr algn="ctr"/>
            <a:r>
              <a:rPr lang="en-US" altLang="ko-KR" sz="1000" b="1" dirty="0"/>
              <a:t>Specifications</a:t>
            </a:r>
          </a:p>
          <a:p>
            <a:pPr algn="ctr"/>
            <a:endParaRPr lang="ko-KR" altLang="en-US" sz="10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288ED1A-12C7-42EA-B1A6-D7ADDBC73B32}"/>
              </a:ext>
            </a:extLst>
          </p:cNvPr>
          <p:cNvSpPr/>
          <p:nvPr/>
        </p:nvSpPr>
        <p:spPr bwMode="auto">
          <a:xfrm>
            <a:off x="8672155" y="2027456"/>
            <a:ext cx="1368152" cy="4468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Standardized Formats</a:t>
            </a:r>
          </a:p>
          <a:p>
            <a:pPr algn="ctr"/>
            <a:r>
              <a:rPr lang="en-US" altLang="ko-KR" sz="1000" b="1" dirty="0"/>
              <a:t>Specifications</a:t>
            </a:r>
          </a:p>
          <a:p>
            <a:pPr algn="ctr"/>
            <a:endParaRPr lang="ko-KR" altLang="en-US" sz="1000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C62D9A4-B849-44CF-B75F-531E65E391B8}"/>
              </a:ext>
            </a:extLst>
          </p:cNvPr>
          <p:cNvSpPr/>
          <p:nvPr/>
        </p:nvSpPr>
        <p:spPr bwMode="auto">
          <a:xfrm>
            <a:off x="7540025" y="1965353"/>
            <a:ext cx="260318" cy="588965"/>
          </a:xfrm>
          <a:prstGeom prst="downArrow">
            <a:avLst/>
          </a:prstGeom>
          <a:solidFill>
            <a:srgbClr val="FF99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DFEA7C-391D-428C-A9B3-4A4B4E9F78DE}"/>
              </a:ext>
            </a:extLst>
          </p:cNvPr>
          <p:cNvSpPr txBox="1"/>
          <p:nvPr/>
        </p:nvSpPr>
        <p:spPr>
          <a:xfrm>
            <a:off x="7644487" y="2098098"/>
            <a:ext cx="939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</a:rPr>
              <a:t>Contents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76A470-76BC-4678-94D7-DB888650CE94}"/>
              </a:ext>
            </a:extLst>
          </p:cNvPr>
          <p:cNvCxnSpPr>
            <a:cxnSpLocks/>
          </p:cNvCxnSpPr>
          <p:nvPr/>
        </p:nvCxnSpPr>
        <p:spPr>
          <a:xfrm>
            <a:off x="6130025" y="2509307"/>
            <a:ext cx="0" cy="369793"/>
          </a:xfrm>
          <a:prstGeom prst="line">
            <a:avLst/>
          </a:prstGeom>
          <a:ln w="38100">
            <a:solidFill>
              <a:srgbClr val="00206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326401-1DBD-4489-BFC6-C27FA16A85CB}"/>
              </a:ext>
            </a:extLst>
          </p:cNvPr>
          <p:cNvCxnSpPr>
            <a:cxnSpLocks/>
          </p:cNvCxnSpPr>
          <p:nvPr/>
        </p:nvCxnSpPr>
        <p:spPr>
          <a:xfrm>
            <a:off x="6130025" y="2879100"/>
            <a:ext cx="1038755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70582EF-CE7C-4D2F-BC95-45011A698267}"/>
              </a:ext>
            </a:extLst>
          </p:cNvPr>
          <p:cNvCxnSpPr>
            <a:cxnSpLocks/>
          </p:cNvCxnSpPr>
          <p:nvPr/>
        </p:nvCxnSpPr>
        <p:spPr>
          <a:xfrm>
            <a:off x="9367994" y="2474268"/>
            <a:ext cx="0" cy="404832"/>
          </a:xfrm>
          <a:prstGeom prst="line">
            <a:avLst/>
          </a:prstGeom>
          <a:ln w="3810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8276D5-38CC-4381-A751-44AF3DDA28B6}"/>
              </a:ext>
            </a:extLst>
          </p:cNvPr>
          <p:cNvCxnSpPr>
            <a:cxnSpLocks/>
          </p:cNvCxnSpPr>
          <p:nvPr/>
        </p:nvCxnSpPr>
        <p:spPr>
          <a:xfrm flipH="1">
            <a:off x="8414276" y="2879100"/>
            <a:ext cx="941955" cy="0"/>
          </a:xfrm>
          <a:prstGeom prst="straightConnector1">
            <a:avLst/>
          </a:prstGeom>
          <a:ln w="38100">
            <a:solidFill>
              <a:srgbClr val="008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28B1F0-A6EF-4A0B-9167-2069CC7673EF}"/>
              </a:ext>
            </a:extLst>
          </p:cNvPr>
          <p:cNvSpPr txBox="1"/>
          <p:nvPr/>
        </p:nvSpPr>
        <p:spPr>
          <a:xfrm>
            <a:off x="6272537" y="2632879"/>
            <a:ext cx="753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</a:rPr>
              <a:t>Writing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9E93D0-2563-44B9-8AC1-197E4D2B6ACF}"/>
              </a:ext>
            </a:extLst>
          </p:cNvPr>
          <p:cNvSpPr txBox="1"/>
          <p:nvPr/>
        </p:nvSpPr>
        <p:spPr>
          <a:xfrm>
            <a:off x="8530383" y="2618023"/>
            <a:ext cx="93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</a:rPr>
              <a:t>Structure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5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 Standardized Formats for Specifications</a:t>
            </a:r>
            <a:endParaRPr lang="en-US" altLang="ko-KR" dirty="0">
              <a:solidFill>
                <a:srgbClr val="FF0000"/>
              </a:solidFill>
            </a:endParaRP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IV. How</a:t>
            </a:r>
            <a:r>
              <a:rPr lang="ko-KR" altLang="en-US" dirty="0"/>
              <a:t> </a:t>
            </a:r>
            <a:r>
              <a:rPr lang="en-US" altLang="ko-KR" dirty="0"/>
              <a:t>to create Project-specified Specifications?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995FA6-ED57-41FF-ACE9-57AD4E958385}"/>
              </a:ext>
            </a:extLst>
          </p:cNvPr>
          <p:cNvSpPr/>
          <p:nvPr/>
        </p:nvSpPr>
        <p:spPr bwMode="auto">
          <a:xfrm>
            <a:off x="511029" y="1708970"/>
            <a:ext cx="4560987" cy="1476164"/>
          </a:xfrm>
          <a:prstGeom prst="rect">
            <a:avLst/>
          </a:prstGeom>
          <a:solidFill>
            <a:srgbClr val="B7DEE8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CSI Master Format</a:t>
            </a:r>
          </a:p>
          <a:p>
            <a:r>
              <a:rPr lang="en-US" altLang="ko-KR" sz="1600" b="1" dirty="0"/>
              <a:t>Master Format is the specifications-writing</a:t>
            </a:r>
          </a:p>
          <a:p>
            <a:r>
              <a:rPr lang="en-US" altLang="ko-KR" sz="1600" b="1" dirty="0"/>
              <a:t>standard for building design and Construction </a:t>
            </a:r>
          </a:p>
          <a:p>
            <a:r>
              <a:rPr lang="en-US" altLang="ko-KR" sz="1600" b="1" dirty="0"/>
              <a:t>projects developed by </a:t>
            </a:r>
          </a:p>
          <a:p>
            <a:r>
              <a:rPr lang="en-US" altLang="ko-KR" sz="1600" b="1" dirty="0"/>
              <a:t>the </a:t>
            </a:r>
            <a:r>
              <a:rPr lang="en-US" altLang="ko-KR" sz="1600" b="1" dirty="0">
                <a:solidFill>
                  <a:srgbClr val="FF0000"/>
                </a:solidFill>
              </a:rPr>
              <a:t>Construction Specification Institute</a:t>
            </a:r>
            <a:r>
              <a:rPr lang="en-US" altLang="ko-KR" sz="1600" b="1" dirty="0"/>
              <a:t> (CSI)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272D65-5657-4A8C-98FB-DF32A25A0C17}"/>
              </a:ext>
            </a:extLst>
          </p:cNvPr>
          <p:cNvSpPr/>
          <p:nvPr/>
        </p:nvSpPr>
        <p:spPr bwMode="auto">
          <a:xfrm>
            <a:off x="7350366" y="3017017"/>
            <a:ext cx="1260139" cy="6120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Project-Specified 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Specifications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6B9D11-D478-4AAC-924D-FB9C21949372}"/>
              </a:ext>
            </a:extLst>
          </p:cNvPr>
          <p:cNvSpPr/>
          <p:nvPr/>
        </p:nvSpPr>
        <p:spPr bwMode="auto">
          <a:xfrm>
            <a:off x="6944435" y="1715944"/>
            <a:ext cx="1908212" cy="6183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National Codes &amp; Standards</a:t>
            </a:r>
          </a:p>
          <a:p>
            <a:pPr algn="ctr"/>
            <a:r>
              <a:rPr lang="en-US" altLang="ko-KR" sz="1000" b="1" dirty="0"/>
              <a:t>(Design &amp; Construction</a:t>
            </a:r>
          </a:p>
          <a:p>
            <a:pPr algn="ctr"/>
            <a:r>
              <a:rPr lang="en-US" altLang="ko-KR" sz="1000" b="1" dirty="0"/>
              <a:t>Based on DB&amp;B, DB, EPC)</a:t>
            </a:r>
          </a:p>
          <a:p>
            <a:pPr algn="ctr"/>
            <a:endParaRPr lang="ko-KR" altLang="en-US" sz="10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73DD2D8-7323-43B8-A63F-A3E44F5F2902}"/>
              </a:ext>
            </a:extLst>
          </p:cNvPr>
          <p:cNvSpPr/>
          <p:nvPr/>
        </p:nvSpPr>
        <p:spPr bwMode="auto">
          <a:xfrm>
            <a:off x="5627439" y="2478950"/>
            <a:ext cx="1418201" cy="474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Methods for Writing </a:t>
            </a:r>
          </a:p>
          <a:p>
            <a:pPr algn="ctr"/>
            <a:r>
              <a:rPr lang="en-US" altLang="ko-KR" sz="1000" b="1" dirty="0"/>
              <a:t>Specifications</a:t>
            </a:r>
          </a:p>
          <a:p>
            <a:pPr algn="ctr"/>
            <a:endParaRPr lang="ko-KR" altLang="en-US" sz="10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AEF2E80-2DB7-4004-9752-F20522261814}"/>
              </a:ext>
            </a:extLst>
          </p:cNvPr>
          <p:cNvSpPr/>
          <p:nvPr/>
        </p:nvSpPr>
        <p:spPr bwMode="auto">
          <a:xfrm>
            <a:off x="8852647" y="2471407"/>
            <a:ext cx="1368152" cy="4468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Standardized Formats</a:t>
            </a:r>
          </a:p>
          <a:p>
            <a:pPr algn="ctr"/>
            <a:r>
              <a:rPr lang="en-US" altLang="ko-KR" sz="1000" b="1" dirty="0"/>
              <a:t>Specifications</a:t>
            </a:r>
          </a:p>
          <a:p>
            <a:pPr algn="ctr"/>
            <a:endParaRPr lang="ko-KR" altLang="en-US" sz="1000" b="1" dirty="0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B921945-900A-4381-88F4-36788CCE55E6}"/>
              </a:ext>
            </a:extLst>
          </p:cNvPr>
          <p:cNvSpPr/>
          <p:nvPr/>
        </p:nvSpPr>
        <p:spPr bwMode="auto">
          <a:xfrm>
            <a:off x="7720517" y="2409304"/>
            <a:ext cx="260318" cy="588965"/>
          </a:xfrm>
          <a:prstGeom prst="downArrow">
            <a:avLst/>
          </a:prstGeom>
          <a:solidFill>
            <a:srgbClr val="FF99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1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2DAC3C-008C-46FF-9C6F-F42C5A9A6BC7}"/>
              </a:ext>
            </a:extLst>
          </p:cNvPr>
          <p:cNvSpPr txBox="1"/>
          <p:nvPr/>
        </p:nvSpPr>
        <p:spPr>
          <a:xfrm>
            <a:off x="7824979" y="2542049"/>
            <a:ext cx="939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</a:rPr>
              <a:t>Contents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C781D94-A822-4CB3-A880-4000B4DCE9B4}"/>
              </a:ext>
            </a:extLst>
          </p:cNvPr>
          <p:cNvCxnSpPr>
            <a:cxnSpLocks/>
          </p:cNvCxnSpPr>
          <p:nvPr/>
        </p:nvCxnSpPr>
        <p:spPr>
          <a:xfrm>
            <a:off x="6310517" y="2953258"/>
            <a:ext cx="0" cy="369793"/>
          </a:xfrm>
          <a:prstGeom prst="line">
            <a:avLst/>
          </a:prstGeom>
          <a:ln w="38100">
            <a:solidFill>
              <a:srgbClr val="00206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77D017A-86C6-4570-BEEE-DA8C6B42B0B3}"/>
              </a:ext>
            </a:extLst>
          </p:cNvPr>
          <p:cNvCxnSpPr>
            <a:cxnSpLocks/>
          </p:cNvCxnSpPr>
          <p:nvPr/>
        </p:nvCxnSpPr>
        <p:spPr>
          <a:xfrm>
            <a:off x="6310517" y="3323051"/>
            <a:ext cx="1038755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365746E-A949-4785-A996-C71225CF5621}"/>
              </a:ext>
            </a:extLst>
          </p:cNvPr>
          <p:cNvCxnSpPr>
            <a:cxnSpLocks/>
          </p:cNvCxnSpPr>
          <p:nvPr/>
        </p:nvCxnSpPr>
        <p:spPr>
          <a:xfrm>
            <a:off x="9548486" y="2918219"/>
            <a:ext cx="0" cy="404832"/>
          </a:xfrm>
          <a:prstGeom prst="line">
            <a:avLst/>
          </a:prstGeom>
          <a:ln w="38100">
            <a:solidFill>
              <a:srgbClr val="008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65EF61B-BCEA-4308-B14A-FCB64C0FD128}"/>
              </a:ext>
            </a:extLst>
          </p:cNvPr>
          <p:cNvCxnSpPr>
            <a:cxnSpLocks/>
          </p:cNvCxnSpPr>
          <p:nvPr/>
        </p:nvCxnSpPr>
        <p:spPr>
          <a:xfrm flipH="1">
            <a:off x="8594768" y="3323051"/>
            <a:ext cx="941955" cy="0"/>
          </a:xfrm>
          <a:prstGeom prst="straightConnector1">
            <a:avLst/>
          </a:prstGeom>
          <a:ln w="38100">
            <a:solidFill>
              <a:srgbClr val="008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3D9543-1A06-4A49-8ECE-45EB15A66B09}"/>
              </a:ext>
            </a:extLst>
          </p:cNvPr>
          <p:cNvSpPr txBox="1"/>
          <p:nvPr/>
        </p:nvSpPr>
        <p:spPr>
          <a:xfrm>
            <a:off x="6453029" y="3076830"/>
            <a:ext cx="753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</a:rPr>
              <a:t>Writing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B986A0-2479-4419-8F67-F1C9CC77B689}"/>
              </a:ext>
            </a:extLst>
          </p:cNvPr>
          <p:cNvSpPr txBox="1"/>
          <p:nvPr/>
        </p:nvSpPr>
        <p:spPr>
          <a:xfrm>
            <a:off x="8710875" y="3061974"/>
            <a:ext cx="93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2"/>
                </a:solidFill>
              </a:rPr>
              <a:t>Structure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1E3ED2-981D-4BC3-B4C1-E12EBF66CF78}"/>
              </a:ext>
            </a:extLst>
          </p:cNvPr>
          <p:cNvSpPr/>
          <p:nvPr/>
        </p:nvSpPr>
        <p:spPr bwMode="auto">
          <a:xfrm>
            <a:off x="990216" y="4102433"/>
            <a:ext cx="3492388" cy="432048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>
                <a:solidFill>
                  <a:schemeClr val="tx2"/>
                </a:solidFill>
              </a:rPr>
              <a:t>Structure of CSI </a:t>
            </a:r>
            <a:r>
              <a:rPr lang="en-US" altLang="ko-KR" sz="1800" b="1" dirty="0" err="1">
                <a:solidFill>
                  <a:schemeClr val="tx2"/>
                </a:solidFill>
              </a:rPr>
              <a:t>Masterformat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9B0E8DD-E3EE-4EA2-B588-CBAB7FA8D125}"/>
              </a:ext>
            </a:extLst>
          </p:cNvPr>
          <p:cNvSpPr/>
          <p:nvPr/>
        </p:nvSpPr>
        <p:spPr bwMode="auto">
          <a:xfrm>
            <a:off x="296033" y="4708390"/>
            <a:ext cx="5214767" cy="2202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Level 1 </a:t>
            </a:r>
            <a:r>
              <a:rPr lang="en-US" altLang="ko-KR" sz="1600" b="1" dirty="0">
                <a:solidFill>
                  <a:srgbClr val="008000"/>
                </a:solidFill>
              </a:rPr>
              <a:t>Groups(2)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2      </a:t>
            </a:r>
            <a:r>
              <a:rPr lang="en-US" altLang="ko-KR" sz="1600" b="1" dirty="0">
                <a:solidFill>
                  <a:srgbClr val="008000"/>
                </a:solidFill>
              </a:rPr>
              <a:t>Sub-Groups(5)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3           </a:t>
            </a:r>
            <a:r>
              <a:rPr lang="en-US" altLang="ko-KR" sz="1600" b="1" dirty="0">
                <a:solidFill>
                  <a:srgbClr val="008000"/>
                </a:solidFill>
              </a:rPr>
              <a:t>Divisions(49)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4               </a:t>
            </a:r>
            <a:r>
              <a:rPr lang="en-US" altLang="ko-KR" sz="1600" b="1" dirty="0">
                <a:solidFill>
                  <a:srgbClr val="008000"/>
                </a:solidFill>
              </a:rPr>
              <a:t>Detailed Works &amp; Materials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5                    </a:t>
            </a:r>
            <a:r>
              <a:rPr lang="en-US" altLang="ko-KR" sz="1600" b="1" dirty="0">
                <a:solidFill>
                  <a:srgbClr val="008000"/>
                </a:solidFill>
              </a:rPr>
              <a:t>Sub-Detailed W &amp; M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6                          </a:t>
            </a:r>
            <a:r>
              <a:rPr lang="en-US" altLang="ko-KR" sz="1600" b="1" dirty="0">
                <a:solidFill>
                  <a:srgbClr val="008000"/>
                </a:solidFill>
              </a:rPr>
              <a:t>Sub-Sub-Detailed W &amp; M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7                                </a:t>
            </a:r>
            <a:r>
              <a:rPr lang="en-US" altLang="ko-KR" sz="1600" b="1" dirty="0">
                <a:solidFill>
                  <a:srgbClr val="008000"/>
                </a:solidFill>
              </a:rPr>
              <a:t>User-defined Contents   </a:t>
            </a:r>
            <a:r>
              <a:rPr lang="en-US" altLang="ko-KR" sz="1600" b="1" dirty="0">
                <a:solidFill>
                  <a:schemeClr val="tx2"/>
                </a:solidFill>
              </a:rPr>
              <a:t>              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7749ED2-0FEB-4DFA-A82F-4DFEE0578CE9}"/>
              </a:ext>
            </a:extLst>
          </p:cNvPr>
          <p:cNvCxnSpPr>
            <a:cxnSpLocks/>
          </p:cNvCxnSpPr>
          <p:nvPr/>
        </p:nvCxnSpPr>
        <p:spPr>
          <a:xfrm>
            <a:off x="1170236" y="5193328"/>
            <a:ext cx="288032" cy="169115"/>
          </a:xfrm>
          <a:prstGeom prst="bentConnector3">
            <a:avLst/>
          </a:prstGeom>
          <a:ln w="127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C1128FA-277F-4105-82F6-E8845DE9F615}"/>
              </a:ext>
            </a:extLst>
          </p:cNvPr>
          <p:cNvSpPr/>
          <p:nvPr/>
        </p:nvSpPr>
        <p:spPr bwMode="auto">
          <a:xfrm>
            <a:off x="6117238" y="4494820"/>
            <a:ext cx="4104449" cy="432048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800" b="1" dirty="0">
                <a:solidFill>
                  <a:schemeClr val="tx2"/>
                </a:solidFill>
              </a:rPr>
              <a:t>Number System of CSI </a:t>
            </a:r>
            <a:r>
              <a:rPr lang="en-US" altLang="ko-KR" sz="1800" b="1" dirty="0" err="1">
                <a:solidFill>
                  <a:schemeClr val="tx2"/>
                </a:solidFill>
              </a:rPr>
              <a:t>Masterformat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12D6EB-8D40-4880-AB70-479FBA95BA63}"/>
              </a:ext>
            </a:extLst>
          </p:cNvPr>
          <p:cNvSpPr/>
          <p:nvPr/>
        </p:nvSpPr>
        <p:spPr bwMode="auto">
          <a:xfrm>
            <a:off x="5868265" y="5322274"/>
            <a:ext cx="4477219" cy="1553442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Level 3  </a:t>
            </a:r>
            <a:r>
              <a:rPr lang="en-US" altLang="ko-KR" sz="1600" b="1" dirty="0">
                <a:solidFill>
                  <a:srgbClr val="FF0000"/>
                </a:solidFill>
              </a:rPr>
              <a:t>31</a:t>
            </a:r>
            <a:r>
              <a:rPr lang="en-US" altLang="ko-KR" sz="1600" b="1" dirty="0">
                <a:solidFill>
                  <a:schemeClr val="tx2"/>
                </a:solidFill>
              </a:rPr>
              <a:t> 00 00           </a:t>
            </a:r>
            <a:r>
              <a:rPr lang="en-US" altLang="ko-KR" sz="1600" b="1" dirty="0">
                <a:solidFill>
                  <a:srgbClr val="008000"/>
                </a:solidFill>
              </a:rPr>
              <a:t>Earthwork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4  31 </a:t>
            </a:r>
            <a:r>
              <a:rPr lang="en-US" altLang="ko-KR" sz="1600" b="1" dirty="0">
                <a:solidFill>
                  <a:srgbClr val="FF0000"/>
                </a:solidFill>
              </a:rPr>
              <a:t>41</a:t>
            </a:r>
            <a:r>
              <a:rPr lang="en-US" altLang="ko-KR" sz="1600" b="1" dirty="0">
                <a:solidFill>
                  <a:schemeClr val="tx2"/>
                </a:solidFill>
              </a:rPr>
              <a:t> 00           </a:t>
            </a:r>
            <a:r>
              <a:rPr lang="en-US" altLang="ko-KR" sz="1600" b="1" dirty="0">
                <a:solidFill>
                  <a:srgbClr val="008000"/>
                </a:solidFill>
              </a:rPr>
              <a:t>Shoring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5  31 41 </a:t>
            </a:r>
            <a:r>
              <a:rPr lang="en-US" altLang="ko-KR" sz="1600" b="1" dirty="0">
                <a:solidFill>
                  <a:srgbClr val="FF0000"/>
                </a:solidFill>
              </a:rPr>
              <a:t>16</a:t>
            </a:r>
            <a:r>
              <a:rPr lang="en-US" altLang="ko-KR" sz="1600" b="1" dirty="0">
                <a:solidFill>
                  <a:schemeClr val="tx2"/>
                </a:solidFill>
              </a:rPr>
              <a:t>           </a:t>
            </a:r>
            <a:r>
              <a:rPr lang="en-US" altLang="ko-KR" sz="1600" b="1" dirty="0">
                <a:solidFill>
                  <a:srgbClr val="008000"/>
                </a:solidFill>
              </a:rPr>
              <a:t>Sheet Pile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6  31 41 16 </a:t>
            </a:r>
            <a:r>
              <a:rPr lang="en-US" altLang="ko-KR" sz="1600" b="1" dirty="0">
                <a:solidFill>
                  <a:srgbClr val="FF0000"/>
                </a:solidFill>
              </a:rPr>
              <a:t>13</a:t>
            </a:r>
            <a:r>
              <a:rPr lang="en-US" altLang="ko-KR" sz="1600" b="1" dirty="0">
                <a:solidFill>
                  <a:schemeClr val="tx2"/>
                </a:solidFill>
              </a:rPr>
              <a:t>       </a:t>
            </a:r>
            <a:r>
              <a:rPr lang="en-US" altLang="ko-KR" sz="1600" b="1" dirty="0">
                <a:solidFill>
                  <a:srgbClr val="008000"/>
                </a:solidFill>
              </a:rPr>
              <a:t>Steel Sheet Pile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Level 7  31 41 16 13 </a:t>
            </a:r>
            <a:r>
              <a:rPr lang="en-US" altLang="ko-KR" sz="1600" b="1" dirty="0">
                <a:solidFill>
                  <a:srgbClr val="FF0000"/>
                </a:solidFill>
              </a:rPr>
              <a:t>01</a:t>
            </a:r>
            <a:r>
              <a:rPr lang="en-US" altLang="ko-KR" sz="1600" b="1" dirty="0">
                <a:solidFill>
                  <a:schemeClr val="tx2"/>
                </a:solidFill>
              </a:rPr>
              <a:t>   </a:t>
            </a:r>
            <a:r>
              <a:rPr lang="en-US" altLang="ko-KR" sz="1600" b="1" dirty="0">
                <a:solidFill>
                  <a:srgbClr val="008000"/>
                </a:solidFill>
              </a:rPr>
              <a:t>User defines   </a:t>
            </a:r>
            <a:r>
              <a:rPr lang="en-US" altLang="ko-KR" sz="1600" b="1" dirty="0">
                <a:solidFill>
                  <a:schemeClr val="tx2"/>
                </a:solidFill>
              </a:rPr>
              <a:t>              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402E3F-8511-406A-AD73-96908F3C3527}"/>
              </a:ext>
            </a:extLst>
          </p:cNvPr>
          <p:cNvCxnSpPr>
            <a:cxnSpLocks/>
          </p:cNvCxnSpPr>
          <p:nvPr/>
        </p:nvCxnSpPr>
        <p:spPr>
          <a:xfrm flipH="1" flipV="1">
            <a:off x="3006440" y="5616835"/>
            <a:ext cx="2621000" cy="1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3CD1BC5-F1D6-4276-A638-8812CF7D6BFF}"/>
              </a:ext>
            </a:extLst>
          </p:cNvPr>
          <p:cNvCxnSpPr/>
          <p:nvPr/>
        </p:nvCxnSpPr>
        <p:spPr>
          <a:xfrm flipH="1">
            <a:off x="5346700" y="6588943"/>
            <a:ext cx="280739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7006024-5BC9-4539-B267-1B6FC415E917}"/>
              </a:ext>
            </a:extLst>
          </p:cNvPr>
          <p:cNvCxnSpPr/>
          <p:nvPr/>
        </p:nvCxnSpPr>
        <p:spPr>
          <a:xfrm>
            <a:off x="5627439" y="5616835"/>
            <a:ext cx="0" cy="972108"/>
          </a:xfrm>
          <a:prstGeom prst="line">
            <a:avLst/>
          </a:prstGeom>
          <a:ln w="1905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47960F39-D45B-421C-9522-44B8829AE84B}"/>
              </a:ext>
            </a:extLst>
          </p:cNvPr>
          <p:cNvSpPr/>
          <p:nvPr/>
        </p:nvSpPr>
        <p:spPr bwMode="auto">
          <a:xfrm>
            <a:off x="5537930" y="5980546"/>
            <a:ext cx="330335" cy="236898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F39D8DC-A54F-4DC6-B0B0-84DC1C4EC209}"/>
              </a:ext>
            </a:extLst>
          </p:cNvPr>
          <p:cNvCxnSpPr>
            <a:cxnSpLocks/>
          </p:cNvCxnSpPr>
          <p:nvPr/>
        </p:nvCxnSpPr>
        <p:spPr>
          <a:xfrm>
            <a:off x="1503914" y="5447720"/>
            <a:ext cx="288032" cy="169115"/>
          </a:xfrm>
          <a:prstGeom prst="bentConnector3">
            <a:avLst/>
          </a:prstGeom>
          <a:ln w="127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C3DE1A1-47BC-46C8-A6A8-815EACD04470}"/>
              </a:ext>
            </a:extLst>
          </p:cNvPr>
          <p:cNvCxnSpPr>
            <a:cxnSpLocks/>
          </p:cNvCxnSpPr>
          <p:nvPr/>
        </p:nvCxnSpPr>
        <p:spPr>
          <a:xfrm>
            <a:off x="1802307" y="5690782"/>
            <a:ext cx="288032" cy="169115"/>
          </a:xfrm>
          <a:prstGeom prst="bentConnector3">
            <a:avLst/>
          </a:prstGeom>
          <a:ln w="127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E3C9724E-1125-443C-9367-2EBAB1BF8EED}"/>
              </a:ext>
            </a:extLst>
          </p:cNvPr>
          <p:cNvCxnSpPr>
            <a:cxnSpLocks/>
          </p:cNvCxnSpPr>
          <p:nvPr/>
        </p:nvCxnSpPr>
        <p:spPr>
          <a:xfrm>
            <a:off x="2090339" y="5929880"/>
            <a:ext cx="288032" cy="169115"/>
          </a:xfrm>
          <a:prstGeom prst="bentConnector3">
            <a:avLst/>
          </a:prstGeom>
          <a:ln w="127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2FD7CD9-6541-42B6-BB4F-08A3A1AE89D1}"/>
              </a:ext>
            </a:extLst>
          </p:cNvPr>
          <p:cNvCxnSpPr>
            <a:cxnSpLocks/>
          </p:cNvCxnSpPr>
          <p:nvPr/>
        </p:nvCxnSpPr>
        <p:spPr>
          <a:xfrm>
            <a:off x="2433528" y="6132886"/>
            <a:ext cx="288032" cy="169115"/>
          </a:xfrm>
          <a:prstGeom prst="bentConnector3">
            <a:avLst/>
          </a:prstGeom>
          <a:ln w="127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08B9A5C-6023-4787-90CF-18A280BBE220}"/>
              </a:ext>
            </a:extLst>
          </p:cNvPr>
          <p:cNvCxnSpPr>
            <a:cxnSpLocks/>
          </p:cNvCxnSpPr>
          <p:nvPr/>
        </p:nvCxnSpPr>
        <p:spPr>
          <a:xfrm>
            <a:off x="2862424" y="6419828"/>
            <a:ext cx="288032" cy="169115"/>
          </a:xfrm>
          <a:prstGeom prst="bentConnector3">
            <a:avLst/>
          </a:prstGeom>
          <a:ln w="127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8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42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/>
              <a:t>Main Developer of Standards &amp; Codes </a:t>
            </a:r>
            <a:r>
              <a:rPr lang="en-US" altLang="ko-KR" dirty="0">
                <a:solidFill>
                  <a:srgbClr val="FF0000"/>
                </a:solidFill>
              </a:rPr>
              <a:t>in Korea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Past: Before 2016                                         Present:  After 2016</a:t>
            </a: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r>
              <a:rPr lang="en-US" altLang="ko-KR" dirty="0"/>
              <a:t>      </a:t>
            </a: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CCC4D-447F-418A-8BDF-672E2EBE252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I. Who will play a Main role for developing Codes &amp; Standards?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3EE415-7622-47A7-A2C1-E60559D2424E}"/>
              </a:ext>
            </a:extLst>
          </p:cNvPr>
          <p:cNvSpPr/>
          <p:nvPr/>
        </p:nvSpPr>
        <p:spPr bwMode="auto">
          <a:xfrm>
            <a:off x="526984" y="2718143"/>
            <a:ext cx="2096589" cy="770384"/>
          </a:xfrm>
          <a:prstGeom prst="rect">
            <a:avLst/>
          </a:prstGeom>
          <a:solidFill>
            <a:srgbClr val="0099FF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dirty="0"/>
              <a:t>Government</a:t>
            </a:r>
          </a:p>
          <a:p>
            <a:pPr algn="ctr"/>
            <a:r>
              <a:rPr lang="en-US" altLang="ko-KR" sz="1600" dirty="0"/>
              <a:t>(MOLIT)</a:t>
            </a:r>
            <a:endParaRPr lang="ko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EA3DB4-927E-4859-A9DA-CCD1C0237CB8}"/>
              </a:ext>
            </a:extLst>
          </p:cNvPr>
          <p:cNvSpPr/>
          <p:nvPr/>
        </p:nvSpPr>
        <p:spPr bwMode="auto">
          <a:xfrm>
            <a:off x="526984" y="4843119"/>
            <a:ext cx="2096589" cy="1241768"/>
          </a:xfrm>
          <a:prstGeom prst="ellipse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Main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Developer</a:t>
            </a:r>
          </a:p>
          <a:p>
            <a:pPr algn="ctr"/>
            <a:r>
              <a:rPr lang="en-US" altLang="ko-KR" sz="1600" b="1" dirty="0"/>
              <a:t>(Prof. </a:t>
            </a:r>
            <a:r>
              <a:rPr lang="en-US" altLang="ko-KR" sz="1600" b="1" dirty="0" err="1"/>
              <a:t>Ogzns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0AEF8D48-45B5-4BD7-8D06-F78DE0C7F2DF}"/>
              </a:ext>
            </a:extLst>
          </p:cNvPr>
          <p:cNvSpPr/>
          <p:nvPr/>
        </p:nvSpPr>
        <p:spPr bwMode="auto">
          <a:xfrm>
            <a:off x="2623573" y="3636615"/>
            <a:ext cx="2147063" cy="1313776"/>
          </a:xfrm>
          <a:prstGeom prst="diamond">
            <a:avLst/>
          </a:prstGeom>
          <a:solidFill>
            <a:srgbClr val="00B05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dirty="0"/>
              <a:t>NCTIC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46F296-1476-4684-A874-E90F0D7E984C}"/>
              </a:ext>
            </a:extLst>
          </p:cNvPr>
          <p:cNvSpPr/>
          <p:nvPr/>
        </p:nvSpPr>
        <p:spPr bwMode="auto">
          <a:xfrm>
            <a:off x="5598728" y="2718143"/>
            <a:ext cx="2096589" cy="770384"/>
          </a:xfrm>
          <a:prstGeom prst="rect">
            <a:avLst/>
          </a:prstGeom>
          <a:solidFill>
            <a:srgbClr val="0099FF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dirty="0"/>
              <a:t>Government</a:t>
            </a:r>
          </a:p>
          <a:p>
            <a:pPr algn="ctr"/>
            <a:r>
              <a:rPr lang="en-US" altLang="ko-KR" sz="1600" dirty="0"/>
              <a:t>(MOLIT)</a:t>
            </a:r>
            <a:endParaRPr lang="ko-KR" altLang="en-US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866588-181C-408A-97BE-979245C0D687}"/>
              </a:ext>
            </a:extLst>
          </p:cNvPr>
          <p:cNvSpPr/>
          <p:nvPr/>
        </p:nvSpPr>
        <p:spPr bwMode="auto">
          <a:xfrm>
            <a:off x="5598728" y="4835959"/>
            <a:ext cx="2096589" cy="124176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Main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Developer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(KCSC)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7D93198-ADE6-45C9-B43B-50ABF59B972A}"/>
              </a:ext>
            </a:extLst>
          </p:cNvPr>
          <p:cNvSpPr/>
          <p:nvPr/>
        </p:nvSpPr>
        <p:spPr bwMode="auto">
          <a:xfrm>
            <a:off x="7915012" y="3636615"/>
            <a:ext cx="2147063" cy="1313776"/>
          </a:xfrm>
          <a:prstGeom prst="diamond">
            <a:avLst/>
          </a:prstGeom>
          <a:solidFill>
            <a:srgbClr val="00B05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dirty="0"/>
              <a:t>Check &amp; Review</a:t>
            </a:r>
          </a:p>
          <a:p>
            <a:pPr algn="ctr"/>
            <a:r>
              <a:rPr lang="en-US" altLang="ko-KR" sz="1600" dirty="0"/>
              <a:t>(NCTIC)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DA11F6-FD44-401E-A145-FEF75666CA76}"/>
              </a:ext>
            </a:extLst>
          </p:cNvPr>
          <p:cNvCxnSpPr>
            <a:endCxn id="5" idx="0"/>
          </p:cNvCxnSpPr>
          <p:nvPr/>
        </p:nvCxnSpPr>
        <p:spPr>
          <a:xfrm>
            <a:off x="1575278" y="3488527"/>
            <a:ext cx="1" cy="135459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49C18D-6F0E-43D0-8A7A-AF5F4E6365E5}"/>
              </a:ext>
            </a:extLst>
          </p:cNvPr>
          <p:cNvCxnSpPr>
            <a:stCxn id="5" idx="6"/>
          </p:cNvCxnSpPr>
          <p:nvPr/>
        </p:nvCxnSpPr>
        <p:spPr>
          <a:xfrm>
            <a:off x="2623573" y="5464003"/>
            <a:ext cx="1073531" cy="0"/>
          </a:xfrm>
          <a:prstGeom prst="line">
            <a:avLst/>
          </a:prstGeom>
          <a:ln>
            <a:solidFill>
              <a:srgbClr val="0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E2113F-9F1D-45A2-994C-8820AA15E767}"/>
              </a:ext>
            </a:extLst>
          </p:cNvPr>
          <p:cNvCxnSpPr>
            <a:endCxn id="6" idx="2"/>
          </p:cNvCxnSpPr>
          <p:nvPr/>
        </p:nvCxnSpPr>
        <p:spPr>
          <a:xfrm flipV="1">
            <a:off x="3697104" y="4950391"/>
            <a:ext cx="1" cy="51361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53FD0AF-D2DD-46F8-B1F0-867D6FB6D6F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697104" y="3103335"/>
            <a:ext cx="1" cy="533280"/>
          </a:xfrm>
          <a:prstGeom prst="line">
            <a:avLst/>
          </a:prstGeom>
          <a:ln>
            <a:solidFill>
              <a:srgbClr val="0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8BA421-4240-415E-BAB8-FAF2DA329048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623573" y="3103335"/>
            <a:ext cx="1073531" cy="0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24DDEA-66DF-44D6-91F9-92CC2A1507AA}"/>
              </a:ext>
            </a:extLst>
          </p:cNvPr>
          <p:cNvSpPr txBox="1"/>
          <p:nvPr/>
        </p:nvSpPr>
        <p:spPr>
          <a:xfrm>
            <a:off x="790894" y="3956294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Request</a:t>
            </a:r>
          </a:p>
          <a:p>
            <a:r>
              <a:rPr lang="en-US" altLang="ko-KR" sz="1400" dirty="0"/>
              <a:t>&amp; Instruct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06F9CA-47C2-47C5-9258-9D1E5B019DF3}"/>
              </a:ext>
            </a:extLst>
          </p:cNvPr>
          <p:cNvSpPr txBox="1"/>
          <p:nvPr/>
        </p:nvSpPr>
        <p:spPr>
          <a:xfrm>
            <a:off x="2895643" y="545684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Submit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CCEBBB-C8CC-4FF2-BB11-4658B4378935}"/>
              </a:ext>
            </a:extLst>
          </p:cNvPr>
          <p:cNvSpPr txBox="1"/>
          <p:nvPr/>
        </p:nvSpPr>
        <p:spPr>
          <a:xfrm>
            <a:off x="2907665" y="2802719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Advise</a:t>
            </a:r>
          </a:p>
          <a:p>
            <a:r>
              <a:rPr lang="en-US" altLang="ko-KR" sz="1400" dirty="0"/>
              <a:t>&amp; Approval</a:t>
            </a:r>
            <a:endParaRPr lang="ko-KR" altLang="en-US" sz="1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51F2726-D20B-48F0-8794-9E9F71B6FD04}"/>
              </a:ext>
            </a:extLst>
          </p:cNvPr>
          <p:cNvCxnSpPr>
            <a:cxnSpLocks/>
          </p:cNvCxnSpPr>
          <p:nvPr/>
        </p:nvCxnSpPr>
        <p:spPr>
          <a:xfrm>
            <a:off x="7695317" y="5469315"/>
            <a:ext cx="1293226" cy="0"/>
          </a:xfrm>
          <a:prstGeom prst="line">
            <a:avLst/>
          </a:prstGeom>
          <a:ln>
            <a:solidFill>
              <a:srgbClr val="0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74BF90E-7E54-4FB5-9A26-AA3CBE09519E}"/>
              </a:ext>
            </a:extLst>
          </p:cNvPr>
          <p:cNvCxnSpPr/>
          <p:nvPr/>
        </p:nvCxnSpPr>
        <p:spPr>
          <a:xfrm flipV="1">
            <a:off x="8993661" y="4943231"/>
            <a:ext cx="1" cy="513612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93F63E-38B5-4004-B960-3446124E3C75}"/>
              </a:ext>
            </a:extLst>
          </p:cNvPr>
          <p:cNvCxnSpPr>
            <a:cxnSpLocks/>
          </p:cNvCxnSpPr>
          <p:nvPr/>
        </p:nvCxnSpPr>
        <p:spPr>
          <a:xfrm flipH="1" flipV="1">
            <a:off x="8980083" y="3125988"/>
            <a:ext cx="2" cy="492115"/>
          </a:xfrm>
          <a:prstGeom prst="line">
            <a:avLst/>
          </a:prstGeom>
          <a:ln>
            <a:solidFill>
              <a:srgbClr val="0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93E18-EBCA-4365-B49A-62E6483D4F94}"/>
              </a:ext>
            </a:extLst>
          </p:cNvPr>
          <p:cNvCxnSpPr>
            <a:cxnSpLocks/>
          </p:cNvCxnSpPr>
          <p:nvPr/>
        </p:nvCxnSpPr>
        <p:spPr>
          <a:xfrm flipH="1" flipV="1">
            <a:off x="7695318" y="3092168"/>
            <a:ext cx="1284765" cy="18328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5AF71B-6A5F-4DC9-A0FC-FDEB7CCD5ED2}"/>
              </a:ext>
            </a:extLst>
          </p:cNvPr>
          <p:cNvSpPr txBox="1"/>
          <p:nvPr/>
        </p:nvSpPr>
        <p:spPr>
          <a:xfrm>
            <a:off x="5818930" y="3946957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Instruct </a:t>
            </a:r>
          </a:p>
          <a:p>
            <a:r>
              <a:rPr lang="en-US" altLang="ko-KR" sz="1400" dirty="0"/>
              <a:t>&amp; Request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42649-D6D5-488D-A264-86CD29494012}"/>
              </a:ext>
            </a:extLst>
          </p:cNvPr>
          <p:cNvSpPr txBox="1"/>
          <p:nvPr/>
        </p:nvSpPr>
        <p:spPr>
          <a:xfrm>
            <a:off x="7971561" y="545684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Submit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E9384D-6216-4D01-8DD4-132CAD72CC69}"/>
              </a:ext>
            </a:extLst>
          </p:cNvPr>
          <p:cNvSpPr txBox="1"/>
          <p:nvPr/>
        </p:nvSpPr>
        <p:spPr>
          <a:xfrm>
            <a:off x="8018468" y="281281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Advise</a:t>
            </a:r>
          </a:p>
          <a:p>
            <a:r>
              <a:rPr lang="en-US" altLang="ko-KR" sz="1400" dirty="0"/>
              <a:t>&amp; Approval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8DC03A-54F0-40C5-9B3B-76609EE2D502}"/>
              </a:ext>
            </a:extLst>
          </p:cNvPr>
          <p:cNvSpPr txBox="1"/>
          <p:nvPr/>
        </p:nvSpPr>
        <p:spPr>
          <a:xfrm>
            <a:off x="396996" y="6212899"/>
            <a:ext cx="3077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Professional Organizations 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-Academic Institutes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-Industry Expert Associations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00453-30BA-4C3C-8CC6-71AFDEB946AD}"/>
              </a:ext>
            </a:extLst>
          </p:cNvPr>
          <p:cNvSpPr txBox="1"/>
          <p:nvPr/>
        </p:nvSpPr>
        <p:spPr>
          <a:xfrm>
            <a:off x="4965185" y="6212899"/>
            <a:ext cx="530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KCSC: Korea Construction Standard Committee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      composed of members from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      -Academics, Industry experts, Research fellows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544C42-3784-4376-859C-C23805E513D1}"/>
              </a:ext>
            </a:extLst>
          </p:cNvPr>
          <p:cNvSpPr txBox="1"/>
          <p:nvPr/>
        </p:nvSpPr>
        <p:spPr>
          <a:xfrm>
            <a:off x="526348" y="2431199"/>
            <a:ext cx="2076209" cy="3385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Total Plan &amp; Control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07F0C6-9398-4BBF-9445-B4106F9F4863}"/>
              </a:ext>
            </a:extLst>
          </p:cNvPr>
          <p:cNvSpPr txBox="1"/>
          <p:nvPr/>
        </p:nvSpPr>
        <p:spPr>
          <a:xfrm>
            <a:off x="1699738" y="4858282"/>
            <a:ext cx="1534394" cy="3385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Draft &amp; Revise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9FDFDC-1F2F-4F79-BC70-37D4F974BB10}"/>
              </a:ext>
            </a:extLst>
          </p:cNvPr>
          <p:cNvSpPr txBox="1"/>
          <p:nvPr/>
        </p:nvSpPr>
        <p:spPr>
          <a:xfrm>
            <a:off x="3752194" y="3647098"/>
            <a:ext cx="1709122" cy="3385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Check &amp; Review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CF9CB2F-F31C-491D-9203-239D71FA9E8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47023" y="3488527"/>
            <a:ext cx="0" cy="1347432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B4DDD5-22FC-4699-9A57-44098854F131}"/>
              </a:ext>
            </a:extLst>
          </p:cNvPr>
          <p:cNvSpPr txBox="1"/>
          <p:nvPr/>
        </p:nvSpPr>
        <p:spPr>
          <a:xfrm>
            <a:off x="5947952" y="2431199"/>
            <a:ext cx="139814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Total Control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B7172E-5211-4A54-865C-17E2512AC935}"/>
              </a:ext>
            </a:extLst>
          </p:cNvPr>
          <p:cNvSpPr txBox="1"/>
          <p:nvPr/>
        </p:nvSpPr>
        <p:spPr>
          <a:xfrm>
            <a:off x="4545824" y="4599096"/>
            <a:ext cx="2074607" cy="3385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Plan, Draft &amp; Revise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772224-F05B-40E9-86F3-D3B4EEDEA773}"/>
              </a:ext>
            </a:extLst>
          </p:cNvPr>
          <p:cNvSpPr txBox="1"/>
          <p:nvPr/>
        </p:nvSpPr>
        <p:spPr>
          <a:xfrm>
            <a:off x="7157495" y="3636615"/>
            <a:ext cx="1709122" cy="3385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Check &amp; Review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27BA9D-0AF1-4804-A2A7-11055A9A1D1A}"/>
              </a:ext>
            </a:extLst>
          </p:cNvPr>
          <p:cNvSpPr txBox="1"/>
          <p:nvPr/>
        </p:nvSpPr>
        <p:spPr>
          <a:xfrm>
            <a:off x="196477" y="7067238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MOLIT: Ministry of Land, Infrastructure and Transport</a:t>
            </a:r>
          </a:p>
          <a:p>
            <a:r>
              <a:rPr lang="en-US" altLang="ko-KR" sz="1400" dirty="0"/>
              <a:t>NCTIC: National Construction Technology Inquiry Committee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075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Past</a:t>
            </a:r>
            <a:r>
              <a:rPr lang="en-US" altLang="ko-KR" dirty="0"/>
              <a:t> Main Developers of Standards &amp; Codes </a:t>
            </a:r>
            <a:r>
              <a:rPr lang="en-US" altLang="ko-KR" dirty="0">
                <a:solidFill>
                  <a:srgbClr val="FF0000"/>
                </a:solidFill>
              </a:rPr>
              <a:t>in Korea (Before 2016)</a:t>
            </a: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98B083A-9306-46AE-83B3-14A49407A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9214"/>
              </p:ext>
            </p:extLst>
          </p:nvPr>
        </p:nvGraphicFramePr>
        <p:xfrm>
          <a:off x="359381" y="1896581"/>
          <a:ext cx="9865098" cy="544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122">
                  <a:extLst>
                    <a:ext uri="{9D8B030D-6E8A-4147-A177-3AD203B41FA5}">
                      <a16:colId xmlns:a16="http://schemas.microsoft.com/office/drawing/2014/main" val="465039057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942310702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3940617099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3719126836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682726568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3250673427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405065657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1889828510"/>
                    </a:ext>
                  </a:extLst>
                </a:gridCol>
                <a:gridCol w="1096122">
                  <a:extLst>
                    <a:ext uri="{9D8B030D-6E8A-4147-A177-3AD203B41FA5}">
                      <a16:colId xmlns:a16="http://schemas.microsoft.com/office/drawing/2014/main" val="2915316671"/>
                    </a:ext>
                  </a:extLst>
                </a:gridCol>
              </a:tblGrid>
              <a:tr h="58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Developers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Design Standards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Constructi</a:t>
                      </a:r>
                      <a:r>
                        <a:rPr lang="en-US" altLang="ko-KR" sz="1400" dirty="0"/>
                        <a:t>-on Standards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Main Developers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Design Standards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Constructi</a:t>
                      </a:r>
                      <a:r>
                        <a:rPr lang="en-US" altLang="ko-KR" sz="1400" dirty="0"/>
                        <a:t>-on Standards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Main Developers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Design Standards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Constructi</a:t>
                      </a:r>
                      <a:r>
                        <a:rPr lang="en-US" altLang="ko-KR" sz="1400" dirty="0"/>
                        <a:t>-on Standards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6036"/>
                  </a:ext>
                </a:extLst>
              </a:tr>
              <a:tr h="58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1. Korean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Society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of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Civil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Engineers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Civil Works</a:t>
                      </a:r>
                    </a:p>
                    <a:p>
                      <a:pPr latinLnBrk="1"/>
                      <a:r>
                        <a:rPr lang="en-US" altLang="ko-KR" sz="1000" dirty="0"/>
                        <a:t>Urban Railway</a:t>
                      </a:r>
                    </a:p>
                    <a:p>
                      <a:pPr latinLnBrk="1"/>
                      <a:r>
                        <a:rPr lang="en-US" altLang="ko-KR" sz="1000" dirty="0"/>
                        <a:t>Construction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9.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Society of </a:t>
                      </a:r>
                      <a:r>
                        <a:rPr lang="en-US" altLang="ko-KR" sz="1000" b="1" dirty="0" err="1"/>
                        <a:t>Aircondition</a:t>
                      </a:r>
                      <a:r>
                        <a:rPr lang="en-US" altLang="ko-KR" sz="1000" b="1" dirty="0"/>
                        <a:t>, Refrigerating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Architectural Mechanical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Works 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Architectural </a:t>
                      </a:r>
                      <a:r>
                        <a:rPr lang="en-US" altLang="ko-KR" sz="1000" dirty="0" err="1"/>
                        <a:t>Mechnical</a:t>
                      </a:r>
                      <a:r>
                        <a:rPr lang="en-US" altLang="ko-KR" sz="1000" dirty="0"/>
                        <a:t> Works(HVAC)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17.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Seoul Municipality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Special Specification for City Works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58136"/>
                  </a:ext>
                </a:extLst>
              </a:tr>
              <a:tr h="58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Korea Concrete Institute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Concrete Structure 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Concrete Works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10.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Society of Steel Construction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St’l</a:t>
                      </a:r>
                      <a:r>
                        <a:rPr lang="en-US" altLang="ko-KR" sz="1000" dirty="0"/>
                        <a:t> Structure D.</a:t>
                      </a:r>
                    </a:p>
                    <a:p>
                      <a:pPr latinLnBrk="1"/>
                      <a:r>
                        <a:rPr lang="en-US" altLang="ko-KR" sz="1000" dirty="0"/>
                        <a:t>LRFD Design Method 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18.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Korea </a:t>
                      </a:r>
                      <a:r>
                        <a:rPr lang="en-US" altLang="ko-KR" sz="1000" b="1" dirty="0" err="1"/>
                        <a:t>Rual</a:t>
                      </a:r>
                      <a:r>
                        <a:rPr lang="en-US" altLang="ko-KR" sz="1000" b="1" dirty="0"/>
                        <a:t> Community Corporation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Agricultural Production Infra System D.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Agricultural Civil Engineering W.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20186"/>
                  </a:ext>
                </a:extLst>
              </a:tr>
              <a:tr h="58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3.Architectural Institute of Korea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Architectural Structure Design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Architectural Construction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11.Earthquake Engineering Society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Seismic 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19. Korea Land &amp; Housing Corporation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Housing Construction Special Spec.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70"/>
                  </a:ext>
                </a:extLst>
              </a:tr>
              <a:tr h="58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4.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Korean Geotechnical Society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Structure Foundation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12.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Institute of Illuminating &amp; Electrical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Architectural Electrical System 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Architectural Electrical Works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20.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Korea Water </a:t>
                      </a:r>
                      <a:r>
                        <a:rPr lang="en-US" altLang="ko-KR" sz="1000" b="1" dirty="0" err="1"/>
                        <a:t>Coprporation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Dam &amp; Water Supply System Special Spec.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98788"/>
                  </a:ext>
                </a:extLst>
              </a:tr>
              <a:tr h="58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Korean Institute of Landscaping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Landscaping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Landscaping Works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13.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Temporary </a:t>
                      </a:r>
                      <a:r>
                        <a:rPr lang="en-US" altLang="ko-KR" sz="1000" b="1" dirty="0" err="1"/>
                        <a:t>Equipement</a:t>
                      </a:r>
                      <a:r>
                        <a:rPr lang="en-US" altLang="ko-KR" sz="1000" b="1" dirty="0"/>
                        <a:t> Association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Temporary &amp; False Works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21.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Korea Expressway Corporation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Expressway Construction Special Spec.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1701"/>
                  </a:ext>
                </a:extLst>
              </a:tr>
              <a:tr h="58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6.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Korea Road Association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Road Design</a:t>
                      </a:r>
                    </a:p>
                    <a:p>
                      <a:pPr latinLnBrk="1"/>
                      <a:r>
                        <a:rPr lang="en-US" altLang="ko-KR" sz="1000" dirty="0"/>
                        <a:t>Road Bridge D.</a:t>
                      </a:r>
                    </a:p>
                    <a:p>
                      <a:pPr latinLnBrk="1"/>
                      <a:r>
                        <a:rPr lang="en-US" altLang="ko-KR" sz="1000" dirty="0"/>
                        <a:t>Limit State D.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Road Construction</a:t>
                      </a:r>
                    </a:p>
                    <a:p>
                      <a:pPr latinLnBrk="1"/>
                      <a:r>
                        <a:rPr lang="en-US" altLang="ko-KR" sz="1000" dirty="0"/>
                        <a:t>Road Bridge C.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14.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Water &amp; Wastewater Association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Drinking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Water</a:t>
                      </a:r>
                    </a:p>
                    <a:p>
                      <a:pPr latinLnBrk="1"/>
                      <a:r>
                        <a:rPr lang="en-US" altLang="ko-KR" sz="1000" dirty="0"/>
                        <a:t>Wastewater</a:t>
                      </a:r>
                    </a:p>
                    <a:p>
                      <a:pPr latinLnBrk="1"/>
                      <a:r>
                        <a:rPr lang="en-US" altLang="ko-KR" sz="1000" dirty="0"/>
                        <a:t>Facility 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Drinking Water &amp; Wastewater Facility Works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22. D. Minister for Tech. Policy  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Construction Environmental Management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97969"/>
                  </a:ext>
                </a:extLst>
              </a:tr>
              <a:tr h="58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7.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Korean Tunneling Association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Tunnel 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Tunnel Construction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15. Ports &amp; Harbors Association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Port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&amp; Fishery Harbor System</a:t>
                      </a:r>
                    </a:p>
                    <a:p>
                      <a:pPr latinLnBrk="1"/>
                      <a:r>
                        <a:rPr lang="en-US" altLang="ko-KR" sz="1000" dirty="0"/>
                        <a:t>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Port &amp; Fishery Harbor System Construction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23.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Authority of </a:t>
                      </a:r>
                      <a:r>
                        <a:rPr lang="en-US" altLang="ko-KR" sz="1000" b="1" dirty="0" err="1"/>
                        <a:t>Infrasafety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structure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Earthworks for Slope &amp; Utility Tunnel Designs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Earthworks for Slope &amp; Utility Tunnel </a:t>
                      </a:r>
                      <a:r>
                        <a:rPr lang="en-US" altLang="ko-KR" sz="1000" dirty="0" err="1"/>
                        <a:t>Constru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53529"/>
                  </a:ext>
                </a:extLst>
              </a:tr>
              <a:tr h="58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8.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Water Resource Association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River Design</a:t>
                      </a:r>
                    </a:p>
                    <a:p>
                      <a:pPr latinLnBrk="1"/>
                      <a:r>
                        <a:rPr lang="en-US" altLang="ko-KR" sz="1000" dirty="0"/>
                        <a:t>Dam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River &amp; Channel Works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16.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Korea National Railway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Railway System Design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Railway System Construction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24.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Authority for New Capital City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Special Spec. for New Capital City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148848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1D87CD4-2286-450D-938E-F393308AC2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I. Who will play a Main role for developing Codes &amp; Standards?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09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85" y="861923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Present</a:t>
            </a:r>
            <a:r>
              <a:rPr lang="en-US" altLang="ko-KR" dirty="0"/>
              <a:t> Main Developers of Standards &amp; Codes </a:t>
            </a:r>
            <a:r>
              <a:rPr lang="en-US" altLang="ko-KR" dirty="0">
                <a:solidFill>
                  <a:srgbClr val="FF0000"/>
                </a:solidFill>
              </a:rPr>
              <a:t>in Korea (After 2016)</a:t>
            </a:r>
          </a:p>
          <a:p>
            <a:r>
              <a:rPr lang="en-US" altLang="ko-KR" dirty="0"/>
              <a:t> </a:t>
            </a:r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D740B4-9117-4C0E-BCB8-9C4780008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16825"/>
              </p:ext>
            </p:extLst>
          </p:nvPr>
        </p:nvGraphicFramePr>
        <p:xfrm>
          <a:off x="160697" y="1188343"/>
          <a:ext cx="10323176" cy="652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530">
                  <a:extLst>
                    <a:ext uri="{9D8B030D-6E8A-4147-A177-3AD203B41FA5}">
                      <a16:colId xmlns:a16="http://schemas.microsoft.com/office/drawing/2014/main" val="1577453566"/>
                    </a:ext>
                  </a:extLst>
                </a:gridCol>
                <a:gridCol w="1720529">
                  <a:extLst>
                    <a:ext uri="{9D8B030D-6E8A-4147-A177-3AD203B41FA5}">
                      <a16:colId xmlns:a16="http://schemas.microsoft.com/office/drawing/2014/main" val="1191518952"/>
                    </a:ext>
                  </a:extLst>
                </a:gridCol>
                <a:gridCol w="1720529">
                  <a:extLst>
                    <a:ext uri="{9D8B030D-6E8A-4147-A177-3AD203B41FA5}">
                      <a16:colId xmlns:a16="http://schemas.microsoft.com/office/drawing/2014/main" val="3772307856"/>
                    </a:ext>
                  </a:extLst>
                </a:gridCol>
                <a:gridCol w="1720530">
                  <a:extLst>
                    <a:ext uri="{9D8B030D-6E8A-4147-A177-3AD203B41FA5}">
                      <a16:colId xmlns:a16="http://schemas.microsoft.com/office/drawing/2014/main" val="1498770851"/>
                    </a:ext>
                  </a:extLst>
                </a:gridCol>
                <a:gridCol w="1720529">
                  <a:extLst>
                    <a:ext uri="{9D8B030D-6E8A-4147-A177-3AD203B41FA5}">
                      <a16:colId xmlns:a16="http://schemas.microsoft.com/office/drawing/2014/main" val="1979752761"/>
                    </a:ext>
                  </a:extLst>
                </a:gridCol>
                <a:gridCol w="1720529">
                  <a:extLst>
                    <a:ext uri="{9D8B030D-6E8A-4147-A177-3AD203B41FA5}">
                      <a16:colId xmlns:a16="http://schemas.microsoft.com/office/drawing/2014/main" val="2621178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Main Developers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(Korea Construction Standards Committee)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/>
                        <a:t>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Design Standard Code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(KDS 00 00 00)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Construction Specification Code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(KCS 00 00 00)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Construction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Standards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Committee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Design Standard Code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(KDS 00 00 00)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Construction Specification Code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(KCS 00 00 00)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26784"/>
                  </a:ext>
                </a:extLst>
              </a:tr>
              <a:tr h="443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1.Overall standards Committee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Overall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10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Overall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10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12.Architecure design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Architecture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41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9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2.Geotechnical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Geotechnical construction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11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Geotechnical construction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11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13.Architecture Construction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Architecture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41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93222"/>
                  </a:ext>
                </a:extLst>
              </a:tr>
              <a:tr h="443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3.Concrete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14.Road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Road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 (KDS 44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Road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44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38770"/>
                  </a:ext>
                </a:extLst>
              </a:tr>
              <a:tr h="192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4.Steel construction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Steel construction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14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Steel construction 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14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15.Utility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Tunnel standards Committee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50223"/>
                  </a:ext>
                </a:extLst>
              </a:tr>
              <a:tr h="443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5.Earthquake-resistant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Earthquake-resistant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17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Earthquake-resistant 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17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16.Railroad standards Committee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8195"/>
                  </a:ext>
                </a:extLst>
              </a:tr>
              <a:tr h="443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6.Temporary equipment standards Committee(28)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Temporary equipment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21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Temporary equipment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21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17.Railroad standards Committee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Railroad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47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Railroad 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47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44344"/>
                  </a:ext>
                </a:extLst>
              </a:tr>
              <a:tr h="443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7.Bridge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Bridge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24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Bridge 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24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18.River and Dam standards Committee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River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51 00 00)</a:t>
                      </a:r>
                    </a:p>
                    <a:p>
                      <a:pPr latinLnBrk="1"/>
                      <a:r>
                        <a:rPr lang="en-US" altLang="ko-KR" sz="1000" dirty="0"/>
                        <a:t>Dam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54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River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51 00 00)</a:t>
                      </a:r>
                    </a:p>
                    <a:p>
                      <a:pPr latinLnBrk="1"/>
                      <a:r>
                        <a:rPr lang="en-US" altLang="ko-KR" sz="1000" dirty="0"/>
                        <a:t>Dam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54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2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8.Tunnel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Tunnel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27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Tunnel 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27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19.Water and Sewage standards Committee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Water (KDS 57 00 00)</a:t>
                      </a:r>
                    </a:p>
                    <a:p>
                      <a:pPr latinLnBrk="1"/>
                      <a:r>
                        <a:rPr lang="en-US" altLang="ko-KR" sz="1000" dirty="0"/>
                        <a:t>Sewage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61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Water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57 00 00)</a:t>
                      </a:r>
                    </a:p>
                    <a:p>
                      <a:pPr latinLnBrk="1"/>
                      <a:r>
                        <a:rPr lang="en-US" altLang="ko-KR" sz="1000" dirty="0"/>
                        <a:t>Sewage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61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56905"/>
                  </a:ext>
                </a:extLst>
              </a:tr>
              <a:tr h="443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9.Machinery equipment standards Committee(35)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20.Harbor and Fishing Port standards Committee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Harbor and Fishing Port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64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Harbor and Fishing Port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64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21921"/>
                  </a:ext>
                </a:extLst>
              </a:tr>
              <a:tr h="443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10.Electric-facilities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Facilities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31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Facilities 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31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21.Agricultural facility standards Committee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Agricultural facility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67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Agricultural facility 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67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25531"/>
                  </a:ext>
                </a:extLst>
              </a:tr>
              <a:tr h="443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11.Landscape standards Committee(30)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Landscape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(KDS 34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Landscape </a:t>
                      </a:r>
                    </a:p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(KCS 34 00 00)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3194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I. Who will play a Main role for developing Codes &amp; Standards?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1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/>
              <a:t>Main Developer of Standards &amp; Codes </a:t>
            </a:r>
            <a:r>
              <a:rPr lang="en-US" altLang="ko-KR" dirty="0">
                <a:solidFill>
                  <a:srgbClr val="FF0000"/>
                </a:solidFill>
              </a:rPr>
              <a:t>in United States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  </a:t>
            </a:r>
          </a:p>
          <a:p>
            <a:pPr marL="358775" lvl="1" indent="0">
              <a:buNone/>
            </a:pPr>
            <a:r>
              <a:rPr lang="en-US" altLang="ko-KR" dirty="0"/>
              <a:t>      </a:t>
            </a: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CCC4D-447F-418A-8BDF-672E2EBE252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I. Who will play a Main role for developing Codes &amp; Standards?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3EE415-7622-47A7-A2C1-E60559D2424E}"/>
              </a:ext>
            </a:extLst>
          </p:cNvPr>
          <p:cNvSpPr/>
          <p:nvPr/>
        </p:nvSpPr>
        <p:spPr bwMode="auto">
          <a:xfrm>
            <a:off x="1004948" y="2118950"/>
            <a:ext cx="3077475" cy="907728"/>
          </a:xfrm>
          <a:prstGeom prst="rect">
            <a:avLst/>
          </a:prstGeom>
          <a:solidFill>
            <a:srgbClr val="0099FF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dirty="0"/>
              <a:t>Governments</a:t>
            </a:r>
          </a:p>
          <a:p>
            <a:pPr algn="ctr"/>
            <a:r>
              <a:rPr lang="en-US" altLang="ko-KR" sz="1600" dirty="0"/>
              <a:t>(By Jurisdictions)</a:t>
            </a:r>
            <a:endParaRPr lang="ko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EA3DB4-927E-4859-A9DA-CCD1C0237CB8}"/>
              </a:ext>
            </a:extLst>
          </p:cNvPr>
          <p:cNvSpPr/>
          <p:nvPr/>
        </p:nvSpPr>
        <p:spPr bwMode="auto">
          <a:xfrm>
            <a:off x="1004943" y="4754470"/>
            <a:ext cx="3077485" cy="1476164"/>
          </a:xfrm>
          <a:prstGeom prst="ellipse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Various Private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Developers</a:t>
            </a:r>
          </a:p>
          <a:p>
            <a:pPr algn="ctr"/>
            <a:r>
              <a:rPr lang="en-US" altLang="ko-KR" sz="1600" b="1" dirty="0"/>
              <a:t>(Model Codes &amp; </a:t>
            </a:r>
          </a:p>
          <a:p>
            <a:pPr algn="ctr"/>
            <a:r>
              <a:rPr lang="en-US" altLang="ko-KR" sz="1600" b="1" dirty="0"/>
              <a:t>Reference Standards)</a:t>
            </a:r>
            <a:endParaRPr lang="ko-KR" altLang="en-US" sz="1600" b="1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0AEF8D48-45B5-4BD7-8D06-F78DE0C7F2DF}"/>
              </a:ext>
            </a:extLst>
          </p:cNvPr>
          <p:cNvSpPr/>
          <p:nvPr/>
        </p:nvSpPr>
        <p:spPr bwMode="auto">
          <a:xfrm>
            <a:off x="4410605" y="3116990"/>
            <a:ext cx="2592273" cy="1611254"/>
          </a:xfrm>
          <a:prstGeom prst="diamond">
            <a:avLst/>
          </a:prstGeom>
          <a:solidFill>
            <a:srgbClr val="00B05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dirty="0"/>
              <a:t>ANSI</a:t>
            </a:r>
          </a:p>
          <a:p>
            <a:pPr algn="ctr"/>
            <a:r>
              <a:rPr lang="en-US" altLang="ko-KR" sz="1400" dirty="0"/>
              <a:t>(American</a:t>
            </a:r>
            <a:r>
              <a:rPr lang="ko-KR" altLang="en-US" sz="1400" dirty="0"/>
              <a:t> </a:t>
            </a:r>
            <a:r>
              <a:rPr lang="en-US" altLang="ko-KR" sz="1400" dirty="0"/>
              <a:t>National</a:t>
            </a:r>
          </a:p>
          <a:p>
            <a:pPr algn="ctr"/>
            <a:r>
              <a:rPr lang="en-US" altLang="ko-KR" sz="1400" dirty="0"/>
              <a:t>Standard Institute)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DA11F6-FD44-401E-A145-FEF75666CA7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543686" y="3017296"/>
            <a:ext cx="0" cy="1737174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E2113F-9F1D-45A2-994C-8820AA15E76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706742" y="4728244"/>
            <a:ext cx="16140" cy="764308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24DDEA-66DF-44D6-91F9-92CC2A1507AA}"/>
              </a:ext>
            </a:extLst>
          </p:cNvPr>
          <p:cNvSpPr txBox="1"/>
          <p:nvPr/>
        </p:nvSpPr>
        <p:spPr>
          <a:xfrm>
            <a:off x="2503783" y="3149721"/>
            <a:ext cx="158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Adopt &amp; Enact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(incl: modify &amp; develop)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06F9CA-47C2-47C5-9258-9D1E5B019DF3}"/>
              </a:ext>
            </a:extLst>
          </p:cNvPr>
          <p:cNvSpPr txBox="1"/>
          <p:nvPr/>
        </p:nvSpPr>
        <p:spPr>
          <a:xfrm>
            <a:off x="4521912" y="5169152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Coordinates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CCEBBB-C8CC-4FF2-BB11-4658B4378935}"/>
              </a:ext>
            </a:extLst>
          </p:cNvPr>
          <p:cNvSpPr txBox="1"/>
          <p:nvPr/>
        </p:nvSpPr>
        <p:spPr>
          <a:xfrm>
            <a:off x="2645475" y="3967084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Accredit &amp; Designate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8DC03A-54F0-40C5-9B3B-76609EE2D502}"/>
              </a:ext>
            </a:extLst>
          </p:cNvPr>
          <p:cNvSpPr txBox="1"/>
          <p:nvPr/>
        </p:nvSpPr>
        <p:spPr>
          <a:xfrm>
            <a:off x="3984958" y="5917838"/>
            <a:ext cx="52520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Private Code &amp; Standard  Development Organizations 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-Academic Institutes, Industry or Technical Societies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-Design Professionals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-Construction Industry Representatives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-Manufacturers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-Local Officials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-Other Stakeholders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544C42-3784-4376-859C-C23805E513D1}"/>
              </a:ext>
            </a:extLst>
          </p:cNvPr>
          <p:cNvSpPr txBox="1"/>
          <p:nvPr/>
        </p:nvSpPr>
        <p:spPr>
          <a:xfrm>
            <a:off x="850753" y="1768725"/>
            <a:ext cx="3589444" cy="3385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Under their Acts, Law &amp; Regulations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07F0C6-9398-4BBF-9445-B4106F9F4863}"/>
              </a:ext>
            </a:extLst>
          </p:cNvPr>
          <p:cNvSpPr txBox="1"/>
          <p:nvPr/>
        </p:nvSpPr>
        <p:spPr>
          <a:xfrm>
            <a:off x="1060904" y="6230634"/>
            <a:ext cx="2868093" cy="33855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</a:rPr>
              <a:t>Independently fully develops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C78F7B-C25B-447C-8420-FAC48F5213A9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082428" y="5492552"/>
            <a:ext cx="1624313" cy="0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B1221B4-7C91-4D4E-9743-14CF6AE5F55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43687" y="3922617"/>
            <a:ext cx="1866918" cy="16085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73C97F4-0C00-4E7D-8462-848C50F9C475}"/>
              </a:ext>
            </a:extLst>
          </p:cNvPr>
          <p:cNvSpPr txBox="1"/>
          <p:nvPr/>
        </p:nvSpPr>
        <p:spPr>
          <a:xfrm>
            <a:off x="5601654" y="1472197"/>
            <a:ext cx="4805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-US does not have national building code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-Individual jurisdictions are responsible for 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developing, managing, and enforcing their own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building code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-Private developers are independent of the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Jurisdictions responsible for enacting the code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F1FBC2-0616-42CD-B08E-51394BB7BA67}"/>
              </a:ext>
            </a:extLst>
          </p:cNvPr>
          <p:cNvSpPr txBox="1"/>
          <p:nvPr/>
        </p:nvSpPr>
        <p:spPr>
          <a:xfrm>
            <a:off x="979940" y="3017296"/>
            <a:ext cx="1428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Jurisdictions</a:t>
            </a:r>
          </a:p>
          <a:p>
            <a:r>
              <a:rPr lang="en-US" altLang="ko-KR" sz="1200" dirty="0"/>
              <a:t>-Federal</a:t>
            </a:r>
          </a:p>
          <a:p>
            <a:r>
              <a:rPr lang="en-US" altLang="ko-KR" sz="1200" dirty="0"/>
              <a:t>-State</a:t>
            </a:r>
          </a:p>
          <a:p>
            <a:r>
              <a:rPr lang="en-US" altLang="ko-KR" sz="1200" dirty="0"/>
              <a:t>-County</a:t>
            </a:r>
          </a:p>
          <a:p>
            <a:r>
              <a:rPr lang="en-US" altLang="ko-KR" sz="1200" dirty="0"/>
              <a:t>-City(Municipal)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BE599-DDDD-4DF5-9076-C509C26E6888}"/>
              </a:ext>
            </a:extLst>
          </p:cNvPr>
          <p:cNvSpPr txBox="1"/>
          <p:nvPr/>
        </p:nvSpPr>
        <p:spPr>
          <a:xfrm>
            <a:off x="6944805" y="3553285"/>
            <a:ext cx="3495457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Voluntary accreditation body representing public and private sector standards developing organizations</a:t>
            </a:r>
          </a:p>
        </p:txBody>
      </p:sp>
    </p:spTree>
    <p:extLst>
      <p:ext uri="{BB962C8B-B14F-4D97-AF65-F5344CB8AC3E}">
        <p14:creationId xmlns:p14="http://schemas.microsoft.com/office/powerpoint/2010/main" val="76750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/>
              <a:t>Main Developers of Reference Standards &amp; Model Codes </a:t>
            </a:r>
            <a:r>
              <a:rPr lang="en-US" altLang="ko-KR" dirty="0">
                <a:solidFill>
                  <a:srgbClr val="FF0000"/>
                </a:solidFill>
              </a:rPr>
              <a:t>in USA</a:t>
            </a: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I. Who will play a Main role for developing Codes &amp; Standards?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4C293-D7EB-4C9D-89EF-9592782062DA}"/>
              </a:ext>
            </a:extLst>
          </p:cNvPr>
          <p:cNvSpPr txBox="1"/>
          <p:nvPr/>
        </p:nvSpPr>
        <p:spPr>
          <a:xfrm>
            <a:off x="270136" y="1528842"/>
            <a:ext cx="457250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AA: </a:t>
            </a:r>
            <a:r>
              <a:rPr lang="en-US" altLang="ko-KR" sz="1200" b="1" dirty="0">
                <a:solidFill>
                  <a:schemeClr val="tx2"/>
                </a:solidFill>
              </a:rPr>
              <a:t>Aluminum Association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AAMA: </a:t>
            </a:r>
            <a:r>
              <a:rPr lang="en-US" altLang="ko-KR" sz="1200" b="1" dirty="0">
                <a:solidFill>
                  <a:schemeClr val="tx2"/>
                </a:solidFill>
              </a:rPr>
              <a:t>American Architectural Manufacture Association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ANLA: </a:t>
            </a:r>
            <a:r>
              <a:rPr lang="en-US" altLang="ko-KR" sz="1200" b="1" dirty="0">
                <a:solidFill>
                  <a:schemeClr val="tx2"/>
                </a:solidFill>
              </a:rPr>
              <a:t>American Nursery and Landscape Association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AASHTO: </a:t>
            </a:r>
            <a:r>
              <a:rPr lang="en-US" altLang="ko-KR" sz="1200" b="1" dirty="0">
                <a:solidFill>
                  <a:srgbClr val="7030A0"/>
                </a:solidFill>
              </a:rPr>
              <a:t>American Association of State Highway and</a:t>
            </a:r>
          </a:p>
          <a:p>
            <a:r>
              <a:rPr lang="en-US" altLang="ko-KR" sz="1200" b="1" dirty="0">
                <a:solidFill>
                  <a:srgbClr val="7030A0"/>
                </a:solidFill>
              </a:rPr>
              <a:t>                 Transportation Officials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ACI: </a:t>
            </a:r>
            <a:r>
              <a:rPr lang="en-US" altLang="ko-KR" sz="1200" b="1" dirty="0">
                <a:solidFill>
                  <a:srgbClr val="7030A0"/>
                </a:solidFill>
              </a:rPr>
              <a:t>American Concrete Institute</a:t>
            </a:r>
            <a:endParaRPr lang="en-US" altLang="ko-KR" sz="1400" b="1" dirty="0">
              <a:solidFill>
                <a:srgbClr val="7030A0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AFBMA: </a:t>
            </a:r>
            <a:r>
              <a:rPr lang="en-US" altLang="ko-KR" sz="1200" b="1" dirty="0">
                <a:solidFill>
                  <a:schemeClr val="tx2"/>
                </a:solidFill>
              </a:rPr>
              <a:t>Anti-Friction Bearing Manufactures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AGMA: </a:t>
            </a:r>
            <a:r>
              <a:rPr lang="en-US" altLang="ko-KR" sz="1200" b="1" dirty="0">
                <a:solidFill>
                  <a:schemeClr val="tx2"/>
                </a:solidFill>
              </a:rPr>
              <a:t>American Gear Manufacturer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AHA: </a:t>
            </a:r>
            <a:r>
              <a:rPr lang="en-US" altLang="ko-KR" sz="1200" b="1" dirty="0">
                <a:solidFill>
                  <a:schemeClr val="tx2"/>
                </a:solidFill>
              </a:rPr>
              <a:t>American Hardboard Association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AIA: </a:t>
            </a:r>
            <a:r>
              <a:rPr lang="en-US" altLang="ko-KR" sz="1200" b="1" dirty="0">
                <a:solidFill>
                  <a:srgbClr val="7030A0"/>
                </a:solidFill>
              </a:rPr>
              <a:t>American Institute  of Architects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AIAA: </a:t>
            </a:r>
            <a:r>
              <a:rPr lang="en-US" altLang="ko-KR" sz="1200" b="1" dirty="0">
                <a:solidFill>
                  <a:schemeClr val="tx2"/>
                </a:solidFill>
              </a:rPr>
              <a:t>American Institute of Aeronautics and Astronautics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AIEE: </a:t>
            </a:r>
            <a:r>
              <a:rPr lang="en-US" altLang="ko-KR" sz="1200" b="1" dirty="0">
                <a:solidFill>
                  <a:schemeClr val="tx2"/>
                </a:solidFill>
              </a:rPr>
              <a:t>American Institute of Electrical Engineers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AISC: </a:t>
            </a:r>
            <a:r>
              <a:rPr lang="en-US" altLang="ko-KR" sz="1200" b="1" dirty="0">
                <a:solidFill>
                  <a:schemeClr val="tx2"/>
                </a:solidFill>
              </a:rPr>
              <a:t>American Institute of Steel Construction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AITC: </a:t>
            </a:r>
            <a:r>
              <a:rPr lang="en-US" altLang="ko-KR" sz="1200" b="1" dirty="0">
                <a:solidFill>
                  <a:schemeClr val="tx2"/>
                </a:solidFill>
              </a:rPr>
              <a:t>American Institute of Timber Construction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ALSC: </a:t>
            </a:r>
            <a:r>
              <a:rPr lang="en-US" altLang="ko-KR" sz="1200" b="1" dirty="0">
                <a:solidFill>
                  <a:schemeClr val="tx2"/>
                </a:solidFill>
              </a:rPr>
              <a:t>American Lumber Standards Committee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AMCA: </a:t>
            </a:r>
            <a:r>
              <a:rPr lang="en-US" altLang="ko-KR" sz="1200" b="1" dirty="0">
                <a:solidFill>
                  <a:schemeClr val="tx2"/>
                </a:solidFill>
              </a:rPr>
              <a:t>American Movement and Control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MHIA: </a:t>
            </a:r>
            <a:r>
              <a:rPr lang="en-US" altLang="ko-KR" sz="1200" b="1" dirty="0">
                <a:solidFill>
                  <a:schemeClr val="tx2"/>
                </a:solidFill>
              </a:rPr>
              <a:t>Material Handling Industry of America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ANS: </a:t>
            </a:r>
            <a:r>
              <a:rPr lang="en-US" altLang="ko-KR" sz="1200" b="1" dirty="0">
                <a:solidFill>
                  <a:schemeClr val="tx2"/>
                </a:solidFill>
              </a:rPr>
              <a:t>American Nuclear Society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ANSI: </a:t>
            </a:r>
            <a:r>
              <a:rPr lang="en-US" altLang="ko-KR" sz="1200" b="1" dirty="0">
                <a:solidFill>
                  <a:srgbClr val="FF0000"/>
                </a:solidFill>
              </a:rPr>
              <a:t>American National Standards Institute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API: </a:t>
            </a:r>
            <a:r>
              <a:rPr lang="en-US" altLang="ko-KR" sz="1200" b="1" dirty="0">
                <a:solidFill>
                  <a:schemeClr val="tx2"/>
                </a:solidFill>
              </a:rPr>
              <a:t>American Petroleum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AREMA: </a:t>
            </a:r>
            <a:r>
              <a:rPr lang="en-US" altLang="ko-KR" sz="1200" b="1" dirty="0">
                <a:solidFill>
                  <a:schemeClr val="tx2"/>
                </a:solidFill>
              </a:rPr>
              <a:t>American Railway Engineering and Maintenance Ass.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ARI: </a:t>
            </a:r>
            <a:r>
              <a:rPr lang="en-US" altLang="ko-KR" sz="1200" b="1" dirty="0">
                <a:solidFill>
                  <a:schemeClr val="tx2"/>
                </a:solidFill>
              </a:rPr>
              <a:t>American Conditioning and Refrigeration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ASAE:</a:t>
            </a:r>
            <a:r>
              <a:rPr lang="en-US" altLang="ko-KR" sz="1200" b="1" dirty="0">
                <a:solidFill>
                  <a:schemeClr val="tx2"/>
                </a:solidFill>
              </a:rPr>
              <a:t> American Society of Agricultural Engineers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u="sng" dirty="0">
                <a:solidFill>
                  <a:srgbClr val="FF0000"/>
                </a:solidFill>
              </a:rPr>
              <a:t>ASCE: American Society of Civil Engineers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ASHRAE: </a:t>
            </a:r>
            <a:r>
              <a:rPr lang="en-US" altLang="ko-KR" sz="1200" b="1" dirty="0">
                <a:solidFill>
                  <a:schemeClr val="tx2"/>
                </a:solidFill>
              </a:rPr>
              <a:t>American Society of Heat, </a:t>
            </a:r>
            <a:r>
              <a:rPr lang="en-US" altLang="ko-KR" sz="1200" b="1" dirty="0" err="1">
                <a:solidFill>
                  <a:schemeClr val="tx2"/>
                </a:solidFill>
              </a:rPr>
              <a:t>Refri</a:t>
            </a:r>
            <a:r>
              <a:rPr lang="en-US" altLang="ko-KR" sz="1200" b="1" dirty="0">
                <a:solidFill>
                  <a:schemeClr val="tx2"/>
                </a:solidFill>
              </a:rPr>
              <a:t>, Aircon Engineers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ASME: </a:t>
            </a:r>
            <a:r>
              <a:rPr lang="en-US" altLang="ko-KR" sz="1200" b="1" dirty="0">
                <a:solidFill>
                  <a:schemeClr val="tx2"/>
                </a:solidFill>
              </a:rPr>
              <a:t>American Society of Mechanical Engineers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200" b="1" dirty="0">
                <a:solidFill>
                  <a:schemeClr val="tx2"/>
                </a:solidFill>
              </a:rPr>
              <a:t>ASNT: American Society for Nondestructive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8FF6F-4BAA-4818-9493-DA343EABA66D}"/>
              </a:ext>
            </a:extLst>
          </p:cNvPr>
          <p:cNvSpPr txBox="1"/>
          <p:nvPr/>
        </p:nvSpPr>
        <p:spPr>
          <a:xfrm>
            <a:off x="5291930" y="1528842"/>
            <a:ext cx="457250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ASQC: </a:t>
            </a:r>
            <a:r>
              <a:rPr lang="en-US" altLang="ko-KR" sz="1200" b="1" dirty="0">
                <a:solidFill>
                  <a:schemeClr val="tx2"/>
                </a:solidFill>
              </a:rPr>
              <a:t>American Society for Quality Control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ASSE: </a:t>
            </a:r>
            <a:r>
              <a:rPr lang="en-US" altLang="ko-KR" sz="1200" b="1" dirty="0">
                <a:solidFill>
                  <a:schemeClr val="tx2"/>
                </a:solidFill>
              </a:rPr>
              <a:t>American Society of Sanitary Engineers</a:t>
            </a:r>
          </a:p>
          <a:p>
            <a:r>
              <a:rPr lang="en-US" altLang="ko-KR" sz="1400" b="1" dirty="0">
                <a:solidFill>
                  <a:srgbClr val="7030A0"/>
                </a:solidFill>
              </a:rPr>
              <a:t>ASTM: </a:t>
            </a:r>
            <a:r>
              <a:rPr lang="en-US" altLang="ko-KR" sz="1200" b="1" dirty="0">
                <a:solidFill>
                  <a:srgbClr val="7030A0"/>
                </a:solidFill>
              </a:rPr>
              <a:t>American Society of Testing and Materials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AWI: </a:t>
            </a:r>
            <a:r>
              <a:rPr lang="en-US" altLang="ko-KR" sz="1200" b="1" dirty="0">
                <a:solidFill>
                  <a:schemeClr val="tx2"/>
                </a:solidFill>
              </a:rPr>
              <a:t>Architect Woodwork Institute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AWMA: </a:t>
            </a:r>
            <a:r>
              <a:rPr lang="en-US" altLang="ko-KR" sz="1200" b="1" dirty="0">
                <a:solidFill>
                  <a:schemeClr val="tx2"/>
                </a:solidFill>
              </a:rPr>
              <a:t>Aluminum Window Manufacturers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AWPI: </a:t>
            </a:r>
            <a:r>
              <a:rPr lang="en-US" altLang="ko-KR" sz="1200" b="1" dirty="0">
                <a:solidFill>
                  <a:schemeClr val="tx2"/>
                </a:solidFill>
              </a:rPr>
              <a:t>American Wood Preservers’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AWS: </a:t>
            </a:r>
            <a:r>
              <a:rPr lang="en-US" altLang="ko-KR" sz="1200" b="1" dirty="0">
                <a:solidFill>
                  <a:schemeClr val="tx2"/>
                </a:solidFill>
              </a:rPr>
              <a:t>American Welding Society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AWWA: </a:t>
            </a:r>
            <a:r>
              <a:rPr lang="en-US" altLang="ko-KR" sz="1200" b="1" dirty="0">
                <a:solidFill>
                  <a:schemeClr val="tx2"/>
                </a:solidFill>
              </a:rPr>
              <a:t>American Water Works Association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BHMA: </a:t>
            </a:r>
            <a:r>
              <a:rPr lang="en-US" altLang="ko-KR" sz="1200" b="1" dirty="0">
                <a:solidFill>
                  <a:schemeClr val="tx2"/>
                </a:solidFill>
              </a:rPr>
              <a:t>Builders Hardware Manufacturers Association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BIFMA: </a:t>
            </a:r>
            <a:r>
              <a:rPr lang="en-US" altLang="ko-KR" sz="1200" b="1" dirty="0">
                <a:solidFill>
                  <a:schemeClr val="tx2"/>
                </a:solidFill>
              </a:rPr>
              <a:t>Business and Institutional Furniture Manufacturers As.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CAPPA: </a:t>
            </a:r>
            <a:r>
              <a:rPr lang="en-US" altLang="ko-KR" sz="1200" b="1" dirty="0">
                <a:solidFill>
                  <a:schemeClr val="tx2"/>
                </a:solidFill>
              </a:rPr>
              <a:t>Crusher and Portable Plant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CEC: </a:t>
            </a:r>
            <a:r>
              <a:rPr lang="en-US" altLang="ko-KR" sz="1200" b="1" dirty="0">
                <a:solidFill>
                  <a:schemeClr val="tx2"/>
                </a:solidFill>
              </a:rPr>
              <a:t>Consulting Engineers Council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CEMA: </a:t>
            </a:r>
            <a:r>
              <a:rPr lang="en-US" altLang="ko-KR" sz="1200" b="1" dirty="0">
                <a:solidFill>
                  <a:schemeClr val="tx2"/>
                </a:solidFill>
              </a:rPr>
              <a:t>Conveyor Equipment Manufacturers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CGA: </a:t>
            </a:r>
            <a:r>
              <a:rPr lang="en-US" altLang="ko-KR" sz="1200" b="1" dirty="0">
                <a:solidFill>
                  <a:schemeClr val="tx2"/>
                </a:solidFill>
              </a:rPr>
              <a:t>Compressed Gas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CMAA: </a:t>
            </a:r>
            <a:r>
              <a:rPr lang="en-US" altLang="ko-KR" sz="1200" b="1" dirty="0">
                <a:solidFill>
                  <a:schemeClr val="tx2"/>
                </a:solidFill>
              </a:rPr>
              <a:t>Crane Manufacturers Association of America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CRSI: </a:t>
            </a:r>
            <a:r>
              <a:rPr lang="en-US" altLang="ko-KR" sz="1200" b="1" dirty="0">
                <a:solidFill>
                  <a:schemeClr val="tx2"/>
                </a:solidFill>
              </a:rPr>
              <a:t>Concrete Reinforcing Steel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CSI: </a:t>
            </a:r>
            <a:r>
              <a:rPr lang="en-US" altLang="ko-KR" sz="1200" b="1" dirty="0">
                <a:solidFill>
                  <a:srgbClr val="FF0000"/>
                </a:solidFill>
              </a:rPr>
              <a:t>Construction Specification Institute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DFPA: </a:t>
            </a:r>
            <a:r>
              <a:rPr lang="en-US" altLang="ko-KR" sz="1200" b="1" dirty="0">
                <a:solidFill>
                  <a:schemeClr val="tx2"/>
                </a:solidFill>
              </a:rPr>
              <a:t>Douglas Fir Plywood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EIA: </a:t>
            </a:r>
            <a:r>
              <a:rPr lang="en-US" altLang="ko-KR" sz="1200" b="1" dirty="0">
                <a:solidFill>
                  <a:schemeClr val="tx2"/>
                </a:solidFill>
              </a:rPr>
              <a:t>Electronic Industries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FCI: </a:t>
            </a:r>
            <a:r>
              <a:rPr lang="en-US" altLang="ko-KR" sz="1200" b="1" dirty="0">
                <a:solidFill>
                  <a:schemeClr val="tx2"/>
                </a:solidFill>
              </a:rPr>
              <a:t>Flood Controls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FMS: </a:t>
            </a:r>
            <a:r>
              <a:rPr lang="en-US" altLang="ko-KR" sz="1200" b="1" dirty="0">
                <a:solidFill>
                  <a:schemeClr val="tx2"/>
                </a:solidFill>
              </a:rPr>
              <a:t>Factory Manual System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HIMA:</a:t>
            </a:r>
            <a:r>
              <a:rPr lang="en-US" altLang="ko-KR" sz="1200" b="1" dirty="0">
                <a:solidFill>
                  <a:schemeClr val="tx2"/>
                </a:solidFill>
              </a:rPr>
              <a:t> Health Industry Manufacturers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HPMA: </a:t>
            </a:r>
            <a:r>
              <a:rPr lang="en-US" altLang="ko-KR" sz="1200" b="1" dirty="0">
                <a:solidFill>
                  <a:schemeClr val="tx2"/>
                </a:solidFill>
              </a:rPr>
              <a:t>Hardwood Plywood Manufacturers Association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HPSSC: </a:t>
            </a:r>
            <a:r>
              <a:rPr lang="en-US" altLang="ko-KR" sz="1200" b="1" dirty="0">
                <a:solidFill>
                  <a:schemeClr val="tx2"/>
                </a:solidFill>
              </a:rPr>
              <a:t>Health Physics Society Standards Committee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HTI: </a:t>
            </a:r>
            <a:r>
              <a:rPr lang="en-US" altLang="ko-KR" sz="1200" b="1" dirty="0">
                <a:solidFill>
                  <a:schemeClr val="tx2"/>
                </a:solidFill>
              </a:rPr>
              <a:t>Hand Tools Institute</a:t>
            </a:r>
          </a:p>
          <a:p>
            <a:r>
              <a:rPr lang="en-US" altLang="ko-KR" sz="1400" b="1" u="sng" dirty="0">
                <a:solidFill>
                  <a:srgbClr val="FF0000"/>
                </a:solidFill>
              </a:rPr>
              <a:t>ICC: International Code Council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ICEA</a:t>
            </a:r>
            <a:r>
              <a:rPr lang="en-US" altLang="ko-KR" sz="1200" b="1" dirty="0">
                <a:solidFill>
                  <a:schemeClr val="tx2"/>
                </a:solidFill>
              </a:rPr>
              <a:t>: Insulated Cable Engineers Association</a:t>
            </a:r>
          </a:p>
        </p:txBody>
      </p:sp>
    </p:spTree>
    <p:extLst>
      <p:ext uri="{BB962C8B-B14F-4D97-AF65-F5344CB8AC3E}">
        <p14:creationId xmlns:p14="http://schemas.microsoft.com/office/powerpoint/2010/main" val="55442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/>
              <a:t>Main Developers of Reference Standards &amp; Model Codes </a:t>
            </a:r>
            <a:r>
              <a:rPr lang="en-US" altLang="ko-KR" dirty="0">
                <a:solidFill>
                  <a:srgbClr val="FF0000"/>
                </a:solidFill>
              </a:rPr>
              <a:t>in USA</a:t>
            </a: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I. Who will play a Main role for developing Codes &amp; Standards?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4C293-D7EB-4C9D-89EF-9592782062DA}"/>
              </a:ext>
            </a:extLst>
          </p:cNvPr>
          <p:cNvSpPr txBox="1"/>
          <p:nvPr/>
        </p:nvSpPr>
        <p:spPr>
          <a:xfrm>
            <a:off x="270136" y="1528842"/>
            <a:ext cx="45725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IEEE: </a:t>
            </a:r>
            <a:r>
              <a:rPr lang="en-US" altLang="ko-KR" sz="1200" b="1" dirty="0">
                <a:solidFill>
                  <a:schemeClr val="tx2"/>
                </a:solidFill>
              </a:rPr>
              <a:t>Institute of Electrical and Electronics Engineers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IES: </a:t>
            </a:r>
            <a:r>
              <a:rPr lang="en-US" altLang="ko-KR" sz="1200" b="1" dirty="0">
                <a:solidFill>
                  <a:schemeClr val="tx2"/>
                </a:solidFill>
              </a:rPr>
              <a:t>Illuminating Engineering Society</a:t>
            </a:r>
          </a:p>
          <a:p>
            <a:r>
              <a:rPr lang="en-US" altLang="ko-KR" sz="1200" b="1" dirty="0">
                <a:solidFill>
                  <a:schemeClr val="tx2"/>
                </a:solidFill>
              </a:rPr>
              <a:t>II</a:t>
            </a:r>
            <a:r>
              <a:rPr lang="en-US" altLang="ko-KR" sz="1400" b="1" dirty="0">
                <a:solidFill>
                  <a:schemeClr val="tx2"/>
                </a:solidFill>
              </a:rPr>
              <a:t>AR: </a:t>
            </a:r>
            <a:r>
              <a:rPr lang="en-US" altLang="ko-KR" sz="1200" b="1" dirty="0">
                <a:solidFill>
                  <a:schemeClr val="tx2"/>
                </a:solidFill>
              </a:rPr>
              <a:t>International Institute of Ammonia Refrigeration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IME: </a:t>
            </a:r>
            <a:r>
              <a:rPr lang="en-US" altLang="ko-KR" sz="1200" b="1" dirty="0">
                <a:solidFill>
                  <a:schemeClr val="tx2"/>
                </a:solidFill>
              </a:rPr>
              <a:t>Institute of Makers of Explosives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IPC: </a:t>
            </a:r>
            <a:r>
              <a:rPr lang="en-US" altLang="ko-KR" sz="1200" b="1" dirty="0">
                <a:solidFill>
                  <a:schemeClr val="tx2"/>
                </a:solidFill>
              </a:rPr>
              <a:t>Institute of Printed Circuits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IPCEA: </a:t>
            </a:r>
            <a:r>
              <a:rPr lang="en-US" altLang="ko-KR" sz="1200" b="1" dirty="0">
                <a:solidFill>
                  <a:schemeClr val="tx2"/>
                </a:solidFill>
              </a:rPr>
              <a:t>Insulated Power Cable Engineers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ISA: </a:t>
            </a:r>
            <a:r>
              <a:rPr lang="en-US" altLang="ko-KR" sz="1200" b="1" dirty="0">
                <a:solidFill>
                  <a:schemeClr val="tx2"/>
                </a:solidFill>
              </a:rPr>
              <a:t>Instrument Society of America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ISANTA: </a:t>
            </a:r>
            <a:r>
              <a:rPr lang="en-US" altLang="ko-KR" sz="1200" b="1" dirty="0">
                <a:solidFill>
                  <a:schemeClr val="tx2"/>
                </a:solidFill>
              </a:rPr>
              <a:t>International Staple, Nail and Tool Association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ISDSI: </a:t>
            </a:r>
            <a:r>
              <a:rPr lang="en-US" altLang="ko-KR" sz="1200" b="1" dirty="0">
                <a:solidFill>
                  <a:schemeClr val="tx2"/>
                </a:solidFill>
              </a:rPr>
              <a:t>Insulated Steel Door Systems Institute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ISEA: </a:t>
            </a:r>
            <a:r>
              <a:rPr lang="en-US" altLang="ko-KR" sz="1200" b="1" dirty="0">
                <a:solidFill>
                  <a:schemeClr val="tx2"/>
                </a:solidFill>
              </a:rPr>
              <a:t>Industrial Safety Equipment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rgbClr val="7030A0"/>
                </a:solidFill>
              </a:rPr>
              <a:t>ISO: </a:t>
            </a:r>
            <a:r>
              <a:rPr lang="en-US" altLang="ko-KR" sz="1200" b="1" dirty="0">
                <a:solidFill>
                  <a:srgbClr val="7030A0"/>
                </a:solidFill>
              </a:rPr>
              <a:t>International Organization for Standardization</a:t>
            </a:r>
            <a:endParaRPr lang="en-US" altLang="ko-KR" sz="1400" b="1" dirty="0">
              <a:solidFill>
                <a:srgbClr val="7030A0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ITE: </a:t>
            </a:r>
            <a:r>
              <a:rPr lang="en-US" altLang="ko-KR" sz="1200" b="1" dirty="0">
                <a:solidFill>
                  <a:schemeClr val="tx2"/>
                </a:solidFill>
              </a:rPr>
              <a:t>Institute of Traffic Engineers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MBMA: </a:t>
            </a:r>
            <a:r>
              <a:rPr lang="en-US" altLang="ko-KR" sz="1200" b="1" dirty="0">
                <a:solidFill>
                  <a:schemeClr val="tx2"/>
                </a:solidFill>
              </a:rPr>
              <a:t>Metal Building Manufacturers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MSS: </a:t>
            </a:r>
            <a:r>
              <a:rPr lang="en-US" altLang="ko-KR" sz="1200" b="1" dirty="0">
                <a:solidFill>
                  <a:schemeClr val="tx2"/>
                </a:solidFill>
              </a:rPr>
              <a:t>Manufacturers Standardization Society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NAAMM: </a:t>
            </a:r>
            <a:r>
              <a:rPr lang="en-US" altLang="ko-KR" sz="1200" b="1" dirty="0">
                <a:solidFill>
                  <a:schemeClr val="tx2"/>
                </a:solidFill>
              </a:rPr>
              <a:t>National Ass. of Architectural Metal Manufacturers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NBS: </a:t>
            </a:r>
            <a:r>
              <a:rPr lang="en-US" altLang="ko-KR" sz="1200" b="1" dirty="0">
                <a:solidFill>
                  <a:schemeClr val="tx2"/>
                </a:solidFill>
              </a:rPr>
              <a:t>National Bureau of Standards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NEC: </a:t>
            </a:r>
            <a:r>
              <a:rPr lang="en-US" altLang="ko-KR" sz="1200" b="1" dirty="0">
                <a:solidFill>
                  <a:srgbClr val="FF0000"/>
                </a:solidFill>
              </a:rPr>
              <a:t>National Electrical Code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002060"/>
                </a:solidFill>
              </a:rPr>
              <a:t>NEMA: </a:t>
            </a:r>
            <a:r>
              <a:rPr lang="en-US" altLang="ko-KR" sz="1200" b="1" dirty="0">
                <a:solidFill>
                  <a:srgbClr val="002060"/>
                </a:solidFill>
              </a:rPr>
              <a:t>National Electrical Manufacturers Association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NFPA: </a:t>
            </a:r>
            <a:r>
              <a:rPr lang="en-US" altLang="ko-KR" sz="1200" b="1" dirty="0">
                <a:solidFill>
                  <a:schemeClr val="tx2"/>
                </a:solidFill>
              </a:rPr>
              <a:t>National Fire Protection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NFSA: </a:t>
            </a:r>
            <a:r>
              <a:rPr lang="en-US" altLang="ko-KR" sz="1200" b="1" dirty="0">
                <a:solidFill>
                  <a:schemeClr val="tx2"/>
                </a:solidFill>
              </a:rPr>
              <a:t>National Fertilizer Solution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NKCA: </a:t>
            </a:r>
            <a:r>
              <a:rPr lang="en-US" altLang="ko-KR" sz="1200" b="1" dirty="0">
                <a:solidFill>
                  <a:schemeClr val="tx2"/>
                </a:solidFill>
              </a:rPr>
              <a:t>National Kitchen Cabinet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NPC:</a:t>
            </a:r>
            <a:r>
              <a:rPr lang="en-US" altLang="ko-KR" sz="1200" b="1" dirty="0">
                <a:solidFill>
                  <a:srgbClr val="FF0000"/>
                </a:solidFill>
              </a:rPr>
              <a:t> National Plumbing Code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NRC: Nuclear Regulatory Commission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NSPE: </a:t>
            </a:r>
            <a:r>
              <a:rPr lang="en-US" altLang="ko-KR" sz="1200" b="1" dirty="0">
                <a:solidFill>
                  <a:schemeClr val="tx2"/>
                </a:solidFill>
              </a:rPr>
              <a:t>National Society of Professional Engineers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NWMA: </a:t>
            </a:r>
            <a:r>
              <a:rPr lang="en-US" altLang="ko-KR" sz="1200" b="1" dirty="0">
                <a:solidFill>
                  <a:schemeClr val="tx2"/>
                </a:solidFill>
              </a:rPr>
              <a:t>National Woodwork Manufacturers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200" b="1" dirty="0">
                <a:solidFill>
                  <a:schemeClr val="tx2"/>
                </a:solidFill>
              </a:rPr>
              <a:t>NWWDA: National Wood Window and Door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8FF6F-4BAA-4818-9493-DA343EABA66D}"/>
              </a:ext>
            </a:extLst>
          </p:cNvPr>
          <p:cNvSpPr txBox="1"/>
          <p:nvPr/>
        </p:nvSpPr>
        <p:spPr>
          <a:xfrm>
            <a:off x="5280556" y="1648780"/>
            <a:ext cx="45725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OPEI: </a:t>
            </a:r>
            <a:r>
              <a:rPr lang="en-US" altLang="ko-KR" sz="1200" b="1" dirty="0">
                <a:solidFill>
                  <a:schemeClr val="tx2"/>
                </a:solidFill>
              </a:rPr>
              <a:t>Outdoor Power Equipment Institute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OSHA: </a:t>
            </a:r>
            <a:r>
              <a:rPr lang="en-US" altLang="ko-KR" sz="1200" b="1" dirty="0">
                <a:solidFill>
                  <a:schemeClr val="tx2"/>
                </a:solidFill>
              </a:rPr>
              <a:t>Occupational Safety and Health Administration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PCA: </a:t>
            </a:r>
            <a:r>
              <a:rPr lang="en-US" altLang="ko-KR" sz="1200" b="1" dirty="0">
                <a:solidFill>
                  <a:schemeClr val="tx2"/>
                </a:solidFill>
              </a:rPr>
              <a:t>Portland Cement Association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PDCA: </a:t>
            </a:r>
            <a:r>
              <a:rPr lang="en-US" altLang="ko-KR" sz="1200" b="1" dirty="0">
                <a:solidFill>
                  <a:schemeClr val="tx2"/>
                </a:solidFill>
              </a:rPr>
              <a:t>Painting and Decorating Contractors of America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PFI: </a:t>
            </a:r>
            <a:r>
              <a:rPr lang="en-US" altLang="ko-KR" sz="1200" b="1" dirty="0">
                <a:solidFill>
                  <a:schemeClr val="tx2"/>
                </a:solidFill>
              </a:rPr>
              <a:t>Pipe Fabrication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PPI: </a:t>
            </a:r>
            <a:r>
              <a:rPr lang="en-US" altLang="ko-KR" sz="1200" b="1" dirty="0">
                <a:solidFill>
                  <a:schemeClr val="tx2"/>
                </a:solidFill>
              </a:rPr>
              <a:t>Plastic Pipe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PTI: </a:t>
            </a:r>
            <a:r>
              <a:rPr lang="en-US" altLang="ko-KR" sz="1200" b="1" dirty="0">
                <a:solidFill>
                  <a:schemeClr val="tx2"/>
                </a:solidFill>
              </a:rPr>
              <a:t>Power Tool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RIA: </a:t>
            </a:r>
            <a:r>
              <a:rPr lang="en-US" altLang="ko-KR" sz="1200" b="1" dirty="0">
                <a:solidFill>
                  <a:schemeClr val="tx2"/>
                </a:solidFill>
              </a:rPr>
              <a:t>Robotic Industries Association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RMA: </a:t>
            </a:r>
            <a:r>
              <a:rPr lang="en-US" altLang="ko-KR" sz="1200" b="1" dirty="0">
                <a:solidFill>
                  <a:schemeClr val="tx2"/>
                </a:solidFill>
              </a:rPr>
              <a:t>Rubber Manufacturers Association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SAE: </a:t>
            </a:r>
            <a:r>
              <a:rPr lang="en-US" altLang="ko-KR" sz="1200" b="1" dirty="0">
                <a:solidFill>
                  <a:schemeClr val="tx2"/>
                </a:solidFill>
              </a:rPr>
              <a:t>Society of Automotive Engineers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SAMA: </a:t>
            </a:r>
            <a:r>
              <a:rPr lang="en-US" altLang="ko-KR" sz="1200" b="1" dirty="0">
                <a:solidFill>
                  <a:schemeClr val="tx2"/>
                </a:solidFill>
              </a:rPr>
              <a:t>Scientific Apparatus Makers Association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SDI: </a:t>
            </a:r>
            <a:r>
              <a:rPr lang="en-US" altLang="ko-KR" sz="1200" b="1" dirty="0">
                <a:solidFill>
                  <a:schemeClr val="tx2"/>
                </a:solidFill>
              </a:rPr>
              <a:t>Steel Door Institute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SEM: </a:t>
            </a:r>
            <a:r>
              <a:rPr lang="en-US" altLang="ko-KR" sz="1200" b="1" dirty="0">
                <a:solidFill>
                  <a:schemeClr val="tx2"/>
                </a:solidFill>
              </a:rPr>
              <a:t>Society of Experimental Mechanics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SJI: </a:t>
            </a:r>
            <a:r>
              <a:rPr lang="en-US" altLang="ko-KR" sz="1200" b="1" dirty="0">
                <a:solidFill>
                  <a:schemeClr val="tx2"/>
                </a:solidFill>
              </a:rPr>
              <a:t>Steel Joint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SMACNA: </a:t>
            </a:r>
            <a:r>
              <a:rPr lang="en-US" altLang="ko-KR" sz="1200" b="1" dirty="0">
                <a:solidFill>
                  <a:schemeClr val="tx2"/>
                </a:solidFill>
              </a:rPr>
              <a:t>Sheet Metal and Air Conditioning Contractors Nat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SMPTE: </a:t>
            </a:r>
            <a:r>
              <a:rPr lang="en-US" altLang="ko-KR" sz="1200" b="1" dirty="0">
                <a:solidFill>
                  <a:schemeClr val="tx2"/>
                </a:solidFill>
              </a:rPr>
              <a:t>Society of Motion Picture and Television Engineers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SNT: </a:t>
            </a:r>
            <a:r>
              <a:rPr lang="en-US" altLang="ko-KR" sz="1200" b="1" dirty="0">
                <a:solidFill>
                  <a:schemeClr val="tx2"/>
                </a:solidFill>
              </a:rPr>
              <a:t>Society for Nondestructive Testing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SPI: </a:t>
            </a:r>
            <a:r>
              <a:rPr lang="en-US" altLang="ko-KR" sz="1200" b="1" dirty="0">
                <a:solidFill>
                  <a:schemeClr val="tx2"/>
                </a:solidFill>
              </a:rPr>
              <a:t>Society of Plastics Industry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SSPC: </a:t>
            </a:r>
            <a:r>
              <a:rPr lang="en-US" altLang="ko-KR" sz="1200" b="1" dirty="0">
                <a:solidFill>
                  <a:schemeClr val="tx2"/>
                </a:solidFill>
              </a:rPr>
              <a:t>Steel Structures Painting Council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UL: </a:t>
            </a:r>
            <a:r>
              <a:rPr lang="en-US" altLang="ko-KR" sz="1200" b="1" dirty="0">
                <a:solidFill>
                  <a:schemeClr val="tx2"/>
                </a:solidFill>
              </a:rPr>
              <a:t>Underwriters Laboratories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VRCI: </a:t>
            </a:r>
            <a:r>
              <a:rPr lang="en-US" altLang="ko-KR" sz="1200" b="1" dirty="0">
                <a:solidFill>
                  <a:schemeClr val="tx2"/>
                </a:solidFill>
              </a:rPr>
              <a:t>Factory Manual System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Vol. Prod. Std:</a:t>
            </a:r>
            <a:r>
              <a:rPr lang="en-US" altLang="ko-KR" sz="1200" b="1" dirty="0">
                <a:solidFill>
                  <a:schemeClr val="tx2"/>
                </a:solidFill>
              </a:rPr>
              <a:t> Variable Resistive Components Institute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en-US" altLang="ko-KR" sz="1400" b="1" dirty="0">
                <a:solidFill>
                  <a:schemeClr val="tx2"/>
                </a:solidFill>
              </a:rPr>
              <a:t>WPCF: </a:t>
            </a:r>
            <a:r>
              <a:rPr lang="en-US" altLang="ko-KR" sz="1200" b="1" dirty="0">
                <a:solidFill>
                  <a:schemeClr val="tx2"/>
                </a:solidFill>
              </a:rPr>
              <a:t>Water Pollution Control Federation</a:t>
            </a:r>
          </a:p>
          <a:p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endParaRPr lang="en-US" altLang="ko-KR" sz="1200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00AD2-66A1-4C07-9D6B-36B67E3CC705}"/>
              </a:ext>
            </a:extLst>
          </p:cNvPr>
          <p:cNvSpPr txBox="1"/>
          <p:nvPr/>
        </p:nvSpPr>
        <p:spPr>
          <a:xfrm>
            <a:off x="63843" y="7174093"/>
            <a:ext cx="10565713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list provides the names of the more prevalent organizations that establish model codes and reference standards in US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621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DFB446-047F-4125-A8BC-A70B2E84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97" y="1078669"/>
            <a:ext cx="10401762" cy="6277905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ASCE</a:t>
            </a:r>
            <a:r>
              <a:rPr lang="en-US" altLang="ko-KR" dirty="0"/>
              <a:t> as A Main Developer of Reference Standards </a:t>
            </a:r>
            <a:r>
              <a:rPr lang="en-US" altLang="ko-KR" dirty="0">
                <a:solidFill>
                  <a:srgbClr val="FF0000"/>
                </a:solidFill>
              </a:rPr>
              <a:t>in USA</a:t>
            </a:r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58775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AE440-C244-4F3E-81A2-F3098F8CAE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I. Who will play a Main role for developing Codes &amp; Standards?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A8FAA1-5552-4936-AD64-E8CCE24D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2" y="1553853"/>
            <a:ext cx="6271208" cy="600741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BDE0971-1EA8-41BA-943C-EB381200BE6C}"/>
              </a:ext>
            </a:extLst>
          </p:cNvPr>
          <p:cNvSpPr/>
          <p:nvPr/>
        </p:nvSpPr>
        <p:spPr bwMode="auto">
          <a:xfrm>
            <a:off x="6902335" y="3230925"/>
            <a:ext cx="1891826" cy="1476164"/>
          </a:xfrm>
          <a:prstGeom prst="ellipse">
            <a:avLst/>
          </a:prstGeom>
          <a:solidFill>
            <a:srgbClr val="FF9966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CSC/ASCE</a:t>
            </a:r>
          </a:p>
          <a:p>
            <a:pPr algn="ctr"/>
            <a:r>
              <a:rPr lang="en-US" altLang="ko-KR" sz="1400" b="1" dirty="0"/>
              <a:t>(Code &amp; Standards </a:t>
            </a:r>
          </a:p>
          <a:p>
            <a:pPr algn="ctr"/>
            <a:r>
              <a:rPr lang="en-US" altLang="ko-KR" sz="1400" b="1" dirty="0"/>
              <a:t>Committee)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CBA88A-B177-4392-82B7-880E417C2F69}"/>
              </a:ext>
            </a:extLst>
          </p:cNvPr>
          <p:cNvSpPr/>
          <p:nvPr/>
        </p:nvSpPr>
        <p:spPr bwMode="auto">
          <a:xfrm>
            <a:off x="6892614" y="1700933"/>
            <a:ext cx="1891825" cy="907728"/>
          </a:xfrm>
          <a:prstGeom prst="rect">
            <a:avLst/>
          </a:prstGeom>
          <a:solidFill>
            <a:srgbClr val="0099FF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dirty="0"/>
              <a:t>Governments</a:t>
            </a:r>
          </a:p>
          <a:p>
            <a:pPr algn="ctr"/>
            <a:r>
              <a:rPr lang="en-US" altLang="ko-KR" sz="1600" dirty="0"/>
              <a:t>(By Jurisdictions)</a:t>
            </a:r>
            <a:endParaRPr lang="ko-KR" altLang="en-US" sz="1600" dirty="0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7AECEAB8-2671-4363-93F9-BBA4178F6D79}"/>
              </a:ext>
            </a:extLst>
          </p:cNvPr>
          <p:cNvSpPr/>
          <p:nvPr/>
        </p:nvSpPr>
        <p:spPr bwMode="auto">
          <a:xfrm>
            <a:off x="9045150" y="2340471"/>
            <a:ext cx="1512153" cy="1350210"/>
          </a:xfrm>
          <a:prstGeom prst="diamond">
            <a:avLst/>
          </a:prstGeom>
          <a:solidFill>
            <a:srgbClr val="00B05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ANSI</a:t>
            </a:r>
          </a:p>
          <a:p>
            <a:pPr algn="ctr"/>
            <a:r>
              <a:rPr lang="en-US" altLang="ko-KR" sz="1000" b="1" dirty="0"/>
              <a:t>(American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National</a:t>
            </a:r>
          </a:p>
          <a:p>
            <a:pPr algn="ctr"/>
            <a:r>
              <a:rPr lang="en-US" altLang="ko-KR" sz="1000" b="1" dirty="0"/>
              <a:t>Standard Institute)</a:t>
            </a:r>
            <a:endParaRPr lang="ko-KR" altLang="en-US" sz="1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41C7CA-3E1A-4376-AC2E-8E30FB407C93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7838527" y="2608661"/>
            <a:ext cx="9721" cy="622264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361D49-D2D2-441D-B27F-793AB1C2D1AE}"/>
              </a:ext>
            </a:extLst>
          </p:cNvPr>
          <p:cNvCxnSpPr>
            <a:cxnSpLocks/>
          </p:cNvCxnSpPr>
          <p:nvPr/>
        </p:nvCxnSpPr>
        <p:spPr>
          <a:xfrm flipH="1">
            <a:off x="7838526" y="3026236"/>
            <a:ext cx="1209416" cy="0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813D28-0C7A-4345-B5D4-50812F9346CF}"/>
              </a:ext>
            </a:extLst>
          </p:cNvPr>
          <p:cNvCxnSpPr>
            <a:cxnSpLocks/>
          </p:cNvCxnSpPr>
          <p:nvPr/>
        </p:nvCxnSpPr>
        <p:spPr>
          <a:xfrm flipH="1">
            <a:off x="8794162" y="3996655"/>
            <a:ext cx="1017034" cy="0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2FDB86-9F42-4EEB-8E5F-5ED689395E31}"/>
              </a:ext>
            </a:extLst>
          </p:cNvPr>
          <p:cNvCxnSpPr>
            <a:cxnSpLocks/>
          </p:cNvCxnSpPr>
          <p:nvPr/>
        </p:nvCxnSpPr>
        <p:spPr>
          <a:xfrm flipH="1" flipV="1">
            <a:off x="9795056" y="3614501"/>
            <a:ext cx="16140" cy="382154"/>
          </a:xfrm>
          <a:prstGeom prst="straightConnector1">
            <a:avLst/>
          </a:prstGeom>
          <a:ln>
            <a:solidFill>
              <a:srgbClr val="00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7C40A4-D9C6-480E-871D-6F827AB688CF}"/>
              </a:ext>
            </a:extLst>
          </p:cNvPr>
          <p:cNvSpPr txBox="1"/>
          <p:nvPr/>
        </p:nvSpPr>
        <p:spPr>
          <a:xfrm>
            <a:off x="6784645" y="2643414"/>
            <a:ext cx="103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Adopt &amp; Enact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BC8C7-2302-4CF1-9B1F-D54397F09D13}"/>
              </a:ext>
            </a:extLst>
          </p:cNvPr>
          <p:cNvSpPr txBox="1"/>
          <p:nvPr/>
        </p:nvSpPr>
        <p:spPr>
          <a:xfrm>
            <a:off x="7796413" y="3005471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Accredit &amp; Designate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1A35F4-F86B-433E-85C3-245B68C4670E}"/>
              </a:ext>
            </a:extLst>
          </p:cNvPr>
          <p:cNvSpPr txBox="1"/>
          <p:nvPr/>
        </p:nvSpPr>
        <p:spPr>
          <a:xfrm>
            <a:off x="8914901" y="3960359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Coordinates</a:t>
            </a:r>
            <a:endParaRPr lang="ko-KR" altLang="en-US" sz="10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58923B-37F3-4D0C-BB6E-894DAABB67B4}"/>
              </a:ext>
            </a:extLst>
          </p:cNvPr>
          <p:cNvSpPr/>
          <p:nvPr/>
        </p:nvSpPr>
        <p:spPr bwMode="auto">
          <a:xfrm>
            <a:off x="6750955" y="4692969"/>
            <a:ext cx="2283195" cy="6780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Develop </a:t>
            </a:r>
          </a:p>
          <a:p>
            <a:pPr algn="ctr"/>
            <a:r>
              <a:rPr lang="en-US" altLang="ko-KR" sz="1600" b="1" dirty="0"/>
              <a:t>Reference Standards</a:t>
            </a:r>
            <a:endParaRPr lang="ko-KR" altLang="en-US" sz="16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F13EF96-A358-4418-8A1C-FA696E43CBA7}"/>
              </a:ext>
            </a:extLst>
          </p:cNvPr>
          <p:cNvSpPr/>
          <p:nvPr/>
        </p:nvSpPr>
        <p:spPr bwMode="auto">
          <a:xfrm>
            <a:off x="1694442" y="1908423"/>
            <a:ext cx="3350587" cy="3232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600" b="1" dirty="0"/>
              <a:t>ASCE’s Reference Standards</a:t>
            </a:r>
            <a:endParaRPr lang="ko-KR" altLang="en-US" sz="1600" b="1" dirty="0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0FFEB94C-0008-4930-B930-AD56796263EC}"/>
              </a:ext>
            </a:extLst>
          </p:cNvPr>
          <p:cNvSpPr/>
          <p:nvPr/>
        </p:nvSpPr>
        <p:spPr bwMode="auto">
          <a:xfrm>
            <a:off x="247273" y="3629793"/>
            <a:ext cx="279711" cy="187601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F509F25D-2360-41E9-80B2-F7DB18C92A21}"/>
              </a:ext>
            </a:extLst>
          </p:cNvPr>
          <p:cNvSpPr/>
          <p:nvPr/>
        </p:nvSpPr>
        <p:spPr bwMode="auto">
          <a:xfrm>
            <a:off x="214688" y="5762335"/>
            <a:ext cx="279711" cy="187601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4" name="별: 꼭짓점 5개 33">
            <a:extLst>
              <a:ext uri="{FF2B5EF4-FFF2-40B4-BE49-F238E27FC236}">
                <a16:creationId xmlns:a16="http://schemas.microsoft.com/office/drawing/2014/main" id="{34B3B5AC-9B55-4C05-8B31-5053ED64F173}"/>
              </a:ext>
            </a:extLst>
          </p:cNvPr>
          <p:cNvSpPr/>
          <p:nvPr/>
        </p:nvSpPr>
        <p:spPr bwMode="auto">
          <a:xfrm>
            <a:off x="214688" y="4168097"/>
            <a:ext cx="279711" cy="187601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DA98CD50-9F65-4171-8FC1-829C29A3BF51}"/>
              </a:ext>
            </a:extLst>
          </p:cNvPr>
          <p:cNvSpPr/>
          <p:nvPr/>
        </p:nvSpPr>
        <p:spPr bwMode="auto">
          <a:xfrm>
            <a:off x="3294472" y="2231654"/>
            <a:ext cx="279711" cy="187601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6" name="별: 꼭짓점 5개 35">
            <a:extLst>
              <a:ext uri="{FF2B5EF4-FFF2-40B4-BE49-F238E27FC236}">
                <a16:creationId xmlns:a16="http://schemas.microsoft.com/office/drawing/2014/main" id="{D984EFC4-941C-4D9E-9FD2-4505D5C355D2}"/>
              </a:ext>
            </a:extLst>
          </p:cNvPr>
          <p:cNvSpPr/>
          <p:nvPr/>
        </p:nvSpPr>
        <p:spPr bwMode="auto">
          <a:xfrm>
            <a:off x="8303378" y="2879305"/>
            <a:ext cx="279711" cy="187601"/>
          </a:xfrm>
          <a:prstGeom prst="star5">
            <a:avLst/>
          </a:prstGeom>
          <a:solidFill>
            <a:srgbClr val="FF0000"/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C9B4C9-57CF-4E77-83DF-666137C4DF7E}"/>
              </a:ext>
            </a:extLst>
          </p:cNvPr>
          <p:cNvSpPr txBox="1"/>
          <p:nvPr/>
        </p:nvSpPr>
        <p:spPr>
          <a:xfrm>
            <a:off x="6603375" y="5458490"/>
            <a:ext cx="3633795" cy="2062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b="1" dirty="0">
                <a:solidFill>
                  <a:schemeClr val="tx2"/>
                </a:solidFill>
              </a:rPr>
              <a:t>ASCE has no authority to enforce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  compliance with its standards.</a:t>
            </a:r>
          </a:p>
          <a:p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b="1" dirty="0">
                <a:solidFill>
                  <a:schemeClr val="tx2"/>
                </a:solidFill>
              </a:rPr>
              <a:t>ASCE’s reference standards are 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  registered in US patent and trade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    mark office.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847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50000"/>
                <a:tint val="66000"/>
                <a:satMod val="160000"/>
              </a:schemeClr>
            </a:gs>
            <a:gs pos="50000">
              <a:schemeClr val="bg1">
                <a:lumMod val="50000"/>
                <a:tint val="44500"/>
                <a:satMod val="160000"/>
              </a:schemeClr>
            </a:gs>
            <a:gs pos="100000">
              <a:schemeClr val="bg1">
                <a:lumMod val="50000"/>
                <a:tint val="23500"/>
                <a:satMod val="160000"/>
              </a:schemeClr>
            </a:gs>
          </a:gsLst>
          <a:lin ang="16200000" scaled="1"/>
          <a:tileRect/>
        </a:gradFill>
        <a:ln w="12700">
          <a:solidFill>
            <a:schemeClr val="bg1">
              <a:lumMod val="95000"/>
            </a:schemeClr>
          </a:solidFill>
          <a:prstDash val="solid"/>
          <a:round/>
          <a:headEnd/>
          <a:tailEnd/>
        </a:ln>
      </a:spPr>
      <a:bodyPr wrap="none" anchor="ctr"/>
      <a:lstStyle>
        <a:defPPr algn="ctr">
          <a:defRPr/>
        </a:defPPr>
      </a:lstStyle>
    </a:spDef>
    <a:lnDef>
      <a:spPr>
        <a:ln>
          <a:solidFill>
            <a:srgbClr val="000000"/>
          </a:solidFill>
          <a:headEnd type="oval" w="sm" len="sm"/>
          <a:tailEnd type="oval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11881</TotalTime>
  <Words>4161</Words>
  <Application>Microsoft Office PowerPoint</Application>
  <PresentationFormat>사용자 지정</PresentationFormat>
  <Paragraphs>998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Arial Unicode MS</vt:lpstr>
      <vt:lpstr>HY견고딕</vt:lpstr>
      <vt:lpstr>KoPubWorld돋움체 Bold</vt:lpstr>
      <vt:lpstr>KoPubWorld돋움체 Light</vt:lpstr>
      <vt:lpstr>KoPubWorld돋움체 Medium</vt:lpstr>
      <vt:lpstr>KoPub돋움체 Medium</vt:lpstr>
      <vt:lpstr>굴림</vt:lpstr>
      <vt:lpstr>맑은 고딕</vt:lpstr>
      <vt:lpstr>-윤고딕340</vt:lpstr>
      <vt:lpstr>휴먼엑스포</vt:lpstr>
      <vt:lpstr>Arial</vt:lpstr>
      <vt:lpstr>Times New Roman</vt:lpstr>
      <vt:lpstr>Wingdings</vt:lpstr>
      <vt:lpstr>Office 테마</vt:lpstr>
      <vt:lpstr>Establishing Process of National Standard System and Role of System Developer (국가 표준 시스템의 구축 및 담당 조직의 역할)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AEPRC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KJH</dc:creator>
  <cp:lastModifiedBy>사용자</cp:lastModifiedBy>
  <cp:revision>1058</cp:revision>
  <dcterms:created xsi:type="dcterms:W3CDTF">2009-08-04T14:14:04Z</dcterms:created>
  <dcterms:modified xsi:type="dcterms:W3CDTF">2022-02-18T06:10:07Z</dcterms:modified>
</cp:coreProperties>
</file>