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71" r:id="rId14"/>
    <p:sldId id="282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1" r:id="rId2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kiosk restart="2147483647"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2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144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587960" y="1005840"/>
            <a:ext cx="4596120" cy="3447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185120" y="4787640"/>
            <a:ext cx="5407200" cy="3826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9413"/>
      </p:ext>
    </p:extLst>
  </p:cSld>
  <p:clrMap bg1="lt1" tx1="dk1" bg2="lt2" tx2="dk2" accent1="accent1" accent2="accent2" accent3="accent3" accent4="accent4" accent5="accent5" accent6="accent6" hlink="hlink" folHlink="folHlink"/>
  <p:notesStyle>
    <a:lvl1pPr rtl="0" hangingPunct="0">
      <a:tabLst/>
      <a:defRPr lang="en-US" sz="2000" b="0" i="0" u="none" strike="noStrike">
        <a:ln>
          <a:noFill/>
        </a:ln>
        <a:solidFill>
          <a:srgbClr val="000000"/>
        </a:solidFill>
        <a:latin typeface="Nimbus Roman No9 L" pitchFamily="18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3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Resize="1"/>
          </p:cNvSpPr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23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725" y="627063"/>
            <a:ext cx="2151063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5550" cy="58594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29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79A9F6-D15F-4EDE-B065-8C33D08C6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CF22B1-98E5-4E79-8CB6-B80439E100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6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C6DFB2-90C3-4604-8EF5-97C19ACD46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07C6-ED0A-4B96-AC8B-A70F760EF1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DC8E21-5222-41D9-B5BD-A5E85A1F2F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66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446F3A-0785-4736-93E7-19B0C7D2A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B1D4B4-5BB2-465F-8B2E-284373312E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1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09AFE8-3B22-42D0-9EFC-918073B99A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387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513F8C-EFDD-4F0D-9F1D-19F970893C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4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A01E0D-E9E8-4976-98A7-A79A8F98C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35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F41780-6005-42EC-BF00-B02AF8AB00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39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7513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910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62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16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032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9024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749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54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00000"/>
            </a:gs>
            <a:gs pos="50000">
              <a:srgbClr val="000080"/>
            </a:gs>
            <a:gs pos="100000">
              <a:srgbClr val="80000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40520" y="627480"/>
            <a:ext cx="86076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40520" y="2101680"/>
            <a:ext cx="86076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>
          <a:ln>
            <a:noFill/>
          </a:ln>
          <a:solidFill>
            <a:srgbClr val="FFFFCC"/>
          </a:solidFill>
          <a:latin typeface="Helvetica" pitchFamily="34"/>
          <a:cs typeface="Arial Unicode MS" pitchFamily="2"/>
        </a:defRPr>
      </a:lvl1pPr>
    </p:titleStyle>
    <p:bodyStyle>
      <a:lvl1pPr marL="432000" marR="0" indent="0" algn="l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solidFill>
            <a:srgbClr val="000000"/>
          </a:solidFill>
          <a:latin typeface="Nimbus Roman No9 L" pitchFamily="18"/>
          <a:cs typeface="Arial Unicode M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US" sz="1400" kern="1200">
                <a:solidFill>
                  <a:srgbClr val="000000"/>
                </a:solidFill>
                <a:latin typeface="Nimbus Roman No9 L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US" sz="1400" kern="1200">
                <a:solidFill>
                  <a:srgbClr val="000000"/>
                </a:solidFill>
                <a:latin typeface="Nimbus Roman No9 L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US" sz="1400" kern="1200">
                <a:solidFill>
                  <a:srgbClr val="000000"/>
                </a:solidFill>
                <a:latin typeface="Nimbus Roman No9 L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fld id="{7D7C7325-B6B8-40F9-97BA-E56DD1B9C0E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solidFill>
            <a:srgbClr val="000000"/>
          </a:solidFill>
          <a:latin typeface="Liberation Sans" pitchFamily="18"/>
        </a:defRPr>
      </a:lvl1pPr>
    </p:titleStyle>
    <p:bodyStyle>
      <a:lvl1pPr marL="432000" marR="0" indent="-32400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solidFill>
            <a:srgbClr val="000000"/>
          </a:solidFill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gif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gif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.gif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316080" y="38880"/>
            <a:ext cx="9402120" cy="2409839"/>
          </a:xfrm>
        </p:spPr>
        <p:txBody>
          <a:bodyPr/>
          <a:lstStyle/>
          <a:p>
            <a:pPr lvl="0"/>
            <a:r>
              <a:rPr lang="en-US">
                <a:solidFill>
                  <a:srgbClr val="00FFFF"/>
                </a:solidFill>
              </a:rPr>
              <a:t>Data Structures for Efficient and Integrated Simulation of Multi-Physics  Processes in Complex Geometries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9959" y="3975120"/>
            <a:ext cx="2489760" cy="583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A.Smirnov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9040" y="7099200"/>
            <a:ext cx="276372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www.mulphys.com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799" y="5486399"/>
            <a:ext cx="3679199" cy="1168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 LLC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github/mulphys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31480" y="7022520"/>
            <a:ext cx="594000" cy="5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47517" y="3993931"/>
            <a:ext cx="5333108" cy="28701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520" y="162369"/>
            <a:ext cx="9274680" cy="677108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Fluid-Boundary Interactions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4014" y="907927"/>
            <a:ext cx="2905031" cy="308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769899" y="900250"/>
            <a:ext cx="3288492" cy="311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3576" y="3930587"/>
            <a:ext cx="2490948" cy="360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554021" y="3918778"/>
            <a:ext cx="2617075" cy="3623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89187" y="1030014"/>
            <a:ext cx="3662594" cy="283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dirty="0"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Static and dynamic interactions of fluid with flexible boundaries (compressible / incompressible).</a:t>
            </a:r>
            <a:endParaRPr lang="en-US" sz="3200" b="0" i="0" u="none" strike="noStrike" dirty="0">
              <a:ln>
                <a:noFill/>
              </a:ln>
              <a:solidFill>
                <a:srgbClr val="FFFFFF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88102" y="6337"/>
            <a:ext cx="6291537" cy="4189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279095" y="5407590"/>
            <a:ext cx="3366755" cy="9437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Flow in bifurcating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77" y="2101275"/>
            <a:ext cx="3271088" cy="4718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Particle deposition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911" y="4196215"/>
            <a:ext cx="5897161" cy="33266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337588" y="-452"/>
            <a:ext cx="3778926" cy="13542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algn="ctr" rtl="0" hangingPunct="0">
              <a:tabLst/>
              <a:defRPr lang="en-US" sz="4400" b="0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cs typeface="Arial Unicode MS" pitchFamily="2"/>
              </a:defRPr>
            </a:lvl1pPr>
          </a:lstStyle>
          <a:p>
            <a:r>
              <a:rPr lang="en-US" kern="0" dirty="0"/>
              <a:t>Biomedical </a:t>
            </a:r>
          </a:p>
          <a:p>
            <a:r>
              <a:rPr lang="en-US" kern="0" dirty="0"/>
              <a:t>Flows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4960" y="755639"/>
            <a:ext cx="3744360" cy="625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00320" y="1780920"/>
            <a:ext cx="5947560" cy="5224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369880" y="66600"/>
            <a:ext cx="5895720" cy="6620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>
                <a:ln>
                  <a:noFill/>
                </a:ln>
                <a:solidFill>
                  <a:srgbClr val="FFFFCC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Macro-Structure dynamics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5760" y="1095480"/>
            <a:ext cx="5636520" cy="5320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>
                <a:ln>
                  <a:noFill/>
                </a:ln>
                <a:solidFill>
                  <a:srgbClr val="FFFFFF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Collapse of a damaged 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39" y="1"/>
            <a:ext cx="2402222" cy="7099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5159" y="33480"/>
            <a:ext cx="3716280" cy="6620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>
                <a:ln>
                  <a:noFill/>
                </a:ln>
                <a:solidFill>
                  <a:srgbClr val="FFFFCC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Particles &amp; Jets: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7890" y="136080"/>
            <a:ext cx="2001599" cy="5320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PII Scheme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757344" y="695520"/>
            <a:ext cx="1831738" cy="6864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7905"/>
            <a:ext cx="4757343" cy="45517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518"/>
            <a:ext cx="4774201" cy="24442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2019" y="6922309"/>
            <a:ext cx="2475549" cy="36253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dirty="0">
                <a:solidFill>
                  <a:srgbClr val="FFFF00"/>
                </a:solidFill>
                <a:latin typeface="Lucida Sans" panose="020B0602030504020204" pitchFamily="34" charset="0"/>
                <a:ea typeface="HG Mincho Light J" pitchFamily="2"/>
                <a:cs typeface="Arial Unicode MS" pitchFamily="2"/>
              </a:rPr>
              <a:t>Turbulent wakes</a:t>
            </a:r>
            <a:endParaRPr lang="en-US" sz="2400" b="0" i="0" u="none" strike="noStrike" dirty="0">
              <a:ln>
                <a:noFill/>
              </a:ln>
              <a:solidFill>
                <a:srgbClr val="FFFF00"/>
              </a:solidFill>
              <a:latin typeface="Lucida Sans" panose="020B0602030504020204" pitchFamily="34" charset="0"/>
              <a:ea typeface="HG Mincho Light J" pitchFamily="2"/>
              <a:cs typeface="Arial Unicode M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8823" y="949194"/>
            <a:ext cx="1222258" cy="5457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dirty="0">
                <a:solidFill>
                  <a:srgbClr val="7030A0"/>
                </a:solidFill>
                <a:latin typeface="Segoe UI Semibold" panose="020B0702040204020203" pitchFamily="34" charset="0"/>
                <a:ea typeface="HG Mincho Light J" pitchFamily="2"/>
                <a:cs typeface="Arial Unicode MS" pitchFamily="2"/>
              </a:rPr>
              <a:t>Sprays</a:t>
            </a:r>
            <a:endParaRPr lang="en-US" sz="3200" b="0" i="0" u="none" strike="noStrike" dirty="0">
              <a:ln>
                <a:noFill/>
              </a:ln>
              <a:solidFill>
                <a:srgbClr val="7030A0"/>
              </a:solidFill>
              <a:latin typeface="Segoe UI Semibold" panose="020B0702040204020203" pitchFamily="34" charset="0"/>
              <a:ea typeface="HG Mincho Light J" pitchFamily="2"/>
              <a:cs typeface="Arial Unicode MS" pitchFamily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6464624" y="695520"/>
            <a:ext cx="1340662" cy="6864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5024246" y="949194"/>
            <a:ext cx="1483932" cy="54579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dirty="0">
                <a:solidFill>
                  <a:srgbClr val="7030A0"/>
                </a:solidFill>
                <a:latin typeface="Segoe UI Semibold" panose="020B0702040204020203" pitchFamily="34" charset="0"/>
                <a:ea typeface="HG Mincho Light J" pitchFamily="2"/>
                <a:cs typeface="Arial Unicode MS" pitchFamily="2"/>
              </a:rPr>
              <a:t>Bubbles</a:t>
            </a:r>
            <a:endParaRPr lang="en-US" sz="3200" b="0" i="0" u="none" strike="noStrike" dirty="0">
              <a:ln>
                <a:noFill/>
              </a:ln>
              <a:solidFill>
                <a:srgbClr val="7030A0"/>
              </a:solidFill>
              <a:latin typeface="Segoe UI Semibold" panose="020B0702040204020203" pitchFamily="34" charset="0"/>
              <a:ea typeface="HG Mincho Light J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8813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520" y="303480"/>
            <a:ext cx="8607600" cy="1262520"/>
          </a:xfrm>
        </p:spPr>
        <p:txBody>
          <a:bodyPr>
            <a:spAutoFit/>
          </a:bodyPr>
          <a:lstStyle/>
          <a:p>
            <a:pPr lvl="0"/>
            <a:r>
              <a:rPr lang="en-US"/>
              <a:t>Micro-Fluidics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2071800"/>
            <a:ext cx="5489279" cy="39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61920" y="2084760"/>
            <a:ext cx="4617720" cy="3984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77364" y="6475319"/>
            <a:ext cx="2268570" cy="4718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dirty="0">
                <a:ln>
                  <a:noFill/>
                </a:ln>
                <a:solidFill>
                  <a:srgbClr val="FFFF00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Blood vessels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1560" y="6475679"/>
            <a:ext cx="2951770" cy="4718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dirty="0">
                <a:ln>
                  <a:noFill/>
                </a:ln>
                <a:solidFill>
                  <a:srgbClr val="FFFF00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Cell deformations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80" y="1495079"/>
            <a:ext cx="5474520" cy="4905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50239" y="102960"/>
            <a:ext cx="6490079" cy="6620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>
                <a:ln>
                  <a:noFill/>
                </a:ln>
                <a:solidFill>
                  <a:srgbClr val="FFFFCC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Reactive Molecular Dynamics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2120" y="709956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02600"/>
            <a:ext cx="9372600" cy="3689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>
                <a:ln>
                  <a:noFill/>
                </a:ln>
                <a:solidFill>
                  <a:srgbClr val="FFFF00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Over 10 mil molecules on a single processor with 100 milsec per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94320" y="1600200"/>
            <a:ext cx="4585679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57559" y="6582959"/>
            <a:ext cx="4525341" cy="53085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dirty="0">
                <a:solidFill>
                  <a:srgbClr val="FFFF00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Binary kinetic reactions</a:t>
            </a:r>
            <a:r>
              <a:rPr lang="en-US" sz="3600" b="0" i="0" u="none" strike="noStrike" dirty="0">
                <a:ln>
                  <a:noFill/>
                </a:ln>
                <a:solidFill>
                  <a:srgbClr val="FFFF00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9782" y="6551790"/>
            <a:ext cx="3766480" cy="4718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dirty="0">
                <a:solidFill>
                  <a:srgbClr val="FFFF00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Ten</a:t>
            </a:r>
            <a:r>
              <a:rPr lang="en-US" sz="3200" b="0" i="0" u="none" strike="noStrike" dirty="0">
                <a:ln>
                  <a:noFill/>
                </a:ln>
                <a:solidFill>
                  <a:srgbClr val="FFFF00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 million molecules.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96" y="1201679"/>
            <a:ext cx="5715000" cy="51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49880" y="102600"/>
            <a:ext cx="6983640" cy="6620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>
                <a:ln>
                  <a:noFill/>
                </a:ln>
                <a:solidFill>
                  <a:srgbClr val="FFFFCC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Nano-Scale Atomistic Modeling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07633" y="2050642"/>
            <a:ext cx="4372992" cy="43501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07919" y="6629400"/>
            <a:ext cx="4551118" cy="53085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dirty="0">
                <a:ln>
                  <a:noFill/>
                </a:ln>
                <a:solidFill>
                  <a:srgbClr val="FFFF00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Molecular self-assembly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514" y="1291361"/>
            <a:ext cx="3243837" cy="53085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dirty="0">
                <a:ln>
                  <a:noFill/>
                </a:ln>
                <a:solidFill>
                  <a:srgbClr val="FFFF00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Crystal structures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360" y="-36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52520" y="58346"/>
            <a:ext cx="7800120" cy="677108"/>
          </a:xfrm>
        </p:spPr>
        <p:txBody>
          <a:bodyPr>
            <a:spAutoFit/>
          </a:bodyPr>
          <a:lstStyle/>
          <a:p>
            <a:pPr lvl="0"/>
            <a:r>
              <a:rPr lang="en-US" b="1" dirty="0">
                <a:solidFill>
                  <a:srgbClr val="FFFFFF"/>
                </a:solidFill>
              </a:rPr>
              <a:t>Parallel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7160" y="1715400"/>
            <a:ext cx="6126687" cy="14155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Single processor: multi-block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Multi-processor: message passing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0840" y="7022880"/>
            <a:ext cx="2289600" cy="51083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3682623" y="979205"/>
            <a:ext cx="6370017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algn="ctr" rtl="0" hangingPunct="0">
              <a:tabLst/>
              <a:defRPr lang="en-US" sz="4400" b="0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cs typeface="Arial Unicode MS" pitchFamily="2"/>
              </a:defRPr>
            </a:lvl1pPr>
          </a:lstStyle>
          <a:p>
            <a:r>
              <a:rPr lang="fr-FR" sz="3200" b="1" kern="0" dirty="0">
                <a:solidFill>
                  <a:srgbClr val="FFFFFF"/>
                </a:solidFill>
              </a:rPr>
              <a:t>Domain </a:t>
            </a:r>
            <a:r>
              <a:rPr lang="fr-FR" sz="3200" b="1" kern="0" dirty="0" err="1">
                <a:solidFill>
                  <a:srgbClr val="FFFFFF"/>
                </a:solidFill>
              </a:rPr>
              <a:t>Coupling</a:t>
            </a:r>
            <a:r>
              <a:rPr lang="fr-FR" sz="3200" b="1" kern="0" dirty="0">
                <a:solidFill>
                  <a:srgbClr val="FFFFFF"/>
                </a:solidFill>
              </a:rPr>
              <a:t> </a:t>
            </a:r>
            <a:r>
              <a:rPr lang="fr-FR" sz="3200" b="1" kern="0" dirty="0" err="1">
                <a:solidFill>
                  <a:srgbClr val="FFFFFF"/>
                </a:solidFill>
              </a:rPr>
              <a:t>Scheme</a:t>
            </a:r>
            <a:endParaRPr lang="fr-FR" sz="3200" b="1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22600" y="90878"/>
            <a:ext cx="8607600" cy="1354217"/>
          </a:xfrm>
        </p:spPr>
        <p:txBody>
          <a:bodyPr>
            <a:spAutoFit/>
          </a:bodyPr>
          <a:lstStyle/>
          <a:p>
            <a:pPr lvl="0"/>
            <a:r>
              <a:rPr lang="en-US" b="1" dirty="0">
                <a:solidFill>
                  <a:srgbClr val="FFFFFF"/>
                </a:solidFill>
                <a:latin typeface="Courier" pitchFamily="49"/>
              </a:rPr>
              <a:t>DOVE Scheme: Domain Overlap Identification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09640" y="1554840"/>
            <a:ext cx="4770000" cy="2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09640" y="4441320"/>
            <a:ext cx="4770000" cy="3118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65999" y="2125263"/>
            <a:ext cx="4275651" cy="14155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Automatic detection and setting-up of domain overlaps: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998" y="4301043"/>
            <a:ext cx="4528571" cy="2359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Communicating </a:t>
            </a:r>
            <a:r>
              <a:rPr lang="en-US" sz="3200" b="1" dirty="0"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variables across the </a:t>
            </a: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overlaps by preserving the accuracy of the discretization: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06040" y="0"/>
            <a:ext cx="8607600" cy="1262520"/>
          </a:xfrm>
        </p:spPr>
        <p:txBody>
          <a:bodyPr>
            <a:spAutoFit/>
          </a:bodyPr>
          <a:lstStyle/>
          <a:p>
            <a:pPr lvl="0"/>
            <a:r>
              <a:rPr lang="en-US" b="1">
                <a:solidFill>
                  <a:srgbClr val="FFFFFF"/>
                </a:solidFill>
                <a:latin typeface="Courier" pitchFamily="49"/>
              </a:rPr>
              <a:t>Setting up Overlaps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336" y="3561839"/>
            <a:ext cx="4449132" cy="396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46526" y="1082566"/>
            <a:ext cx="4133113" cy="30869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22389" y="1466641"/>
            <a:ext cx="4784040" cy="11674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Boundary cell detection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and coupling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629" y="2746080"/>
            <a:ext cx="5622840" cy="7038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Deferred boundary exchange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560757" y="4171404"/>
            <a:ext cx="3519868" cy="3388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656083" y="4835219"/>
            <a:ext cx="1786758" cy="94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Interpolation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3439" y="14760"/>
            <a:ext cx="8692560" cy="875159"/>
          </a:xfrm>
        </p:spPr>
        <p:txBody>
          <a:bodyPr>
            <a:spAutoFit/>
          </a:bodyPr>
          <a:lstStyle/>
          <a:p>
            <a:pPr lvl="0"/>
            <a:r>
              <a:rPr lang="en-US" sz="4800"/>
              <a:t>Generalized Elements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1399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1" i="0" u="none" strike="noStrike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6200" y="1125000"/>
            <a:ext cx="78660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n-US" sz="3600" b="0" i="0" u="none" strike="noStrike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Element: geometrical/physical primitive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9360" y="2033280"/>
            <a:ext cx="129132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Type: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000" y="2020679"/>
            <a:ext cx="452232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Physical component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60000" y="2741039"/>
            <a:ext cx="5456160" cy="9514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0: Node, 1: Edge, 2: Face, 3: Cell,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4: Hyper-cell (space-time element)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9719" y="2717280"/>
            <a:ext cx="198648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Dimension: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0360" y="3857400"/>
            <a:ext cx="5348520" cy="9514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3: Triangle, 4: Quad, ... N: Polygon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4: Tetrahedron, ... N: Polyhedron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0079" y="3833639"/>
            <a:ext cx="129132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Rank: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0360" y="4973760"/>
            <a:ext cx="5744160" cy="5245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Discretization, interpolation (FEM)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30415" y="4950000"/>
            <a:ext cx="129132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Order: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0360" y="5693760"/>
            <a:ext cx="5190120" cy="9514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Neighbors, parents, children,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super/sub-elements, boundaries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0415" y="5670000"/>
            <a:ext cx="230040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Connections: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19448" y="3531476"/>
            <a:ext cx="5527381" cy="400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4036" y="557048"/>
            <a:ext cx="3169080" cy="52246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11754" y="255926"/>
            <a:ext cx="3990205" cy="1354217"/>
          </a:xfr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FFFFFF"/>
                </a:solidFill>
                <a:latin typeface="Courier" pitchFamily="49"/>
              </a:rPr>
              <a:t>Automatic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7152" y="2254857"/>
            <a:ext cx="4378205" cy="4718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34"/>
                <a:ea typeface="HG Mincho Light J" pitchFamily="2"/>
                <a:cs typeface="Arial Unicode MS" pitchFamily="2"/>
              </a:rPr>
              <a:t>Flow in a bypass duct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0" y="-1"/>
            <a:ext cx="4569650" cy="7533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4880" y="136800"/>
            <a:ext cx="6983640" cy="6620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>
                <a:ln>
                  <a:noFill/>
                </a:ln>
                <a:solidFill>
                  <a:srgbClr val="FFFFCC"/>
                </a:solidFill>
                <a:latin typeface="Nimbus Roman No9 L" pitchFamily="18"/>
                <a:ea typeface="HG Mincho Light J" pitchFamily="2"/>
                <a:cs typeface="Arial Unicode MS" pitchFamily="2"/>
              </a:rPr>
              <a:t>Remote simulation control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8640" y="1082160"/>
            <a:ext cx="8856360" cy="5844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00124" y="6966180"/>
            <a:ext cx="5458937" cy="4129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dirty="0"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Java Swing Client + </a:t>
            </a:r>
            <a:r>
              <a:rPr lang="en-US" sz="2800" b="1" dirty="0" err="1"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ssh</a:t>
            </a:r>
            <a:r>
              <a:rPr lang="en-US" sz="2800" b="1" dirty="0"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 server</a:t>
            </a:r>
            <a:endParaRPr lang="en-US" sz="2800" b="1" i="0" u="none" strike="noStrike" dirty="0">
              <a:ln>
                <a:noFill/>
              </a:ln>
              <a:solidFill>
                <a:srgbClr val="FFFFFF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97880" y="15480"/>
            <a:ext cx="7587720" cy="1000440"/>
          </a:xfrm>
        </p:spPr>
        <p:txBody>
          <a:bodyPr>
            <a:spAutoFit/>
          </a:bodyPr>
          <a:lstStyle/>
          <a:p>
            <a:pPr lvl="0"/>
            <a:r>
              <a:rPr lang="en-US" sz="4800" dirty="0"/>
              <a:t>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7880" y="5634360"/>
            <a:ext cx="468252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Particle-in-Cell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3719" y="6171480"/>
            <a:ext cx="433044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Monte-Carlo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320" y="979560"/>
            <a:ext cx="7588080" cy="9514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Model is defined by the types of elements and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the law of Interaction between the elements.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60" y="1980360"/>
            <a:ext cx="450612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n-US" sz="3600" b="0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Continuum problems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9320" y="4383360"/>
            <a:ext cx="433044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n-US" sz="3600" b="0" i="0" u="none" strike="noStrike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Discrete problems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2840" y="2807640"/>
            <a:ext cx="548712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CFD: FD, CV, FEM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2000" y="3316679"/>
            <a:ext cx="548712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Elasticity, Heat transfer: FEM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6960" y="3807360"/>
            <a:ext cx="548712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Radiation: FD, FEM, BEM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7359" y="5066640"/>
            <a:ext cx="493740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Lagrangian Particle Dynamics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1" i="0" u="none" strike="noStrike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3800" y="6809400"/>
            <a:ext cx="7588080" cy="6857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Grid generator is just another model !</a:t>
            </a:r>
          </a:p>
        </p:txBody>
      </p:sp>
      <p:sp>
        <p:nvSpPr>
          <p:cNvPr id="16" name="Straight Connector 15"/>
          <p:cNvSpPr/>
          <p:nvPr/>
        </p:nvSpPr>
        <p:spPr>
          <a:xfrm>
            <a:off x="6854760" y="1793520"/>
            <a:ext cx="922556" cy="608039"/>
          </a:xfrm>
          <a:prstGeom prst="line">
            <a:avLst/>
          </a:prstGeom>
          <a:noFill/>
          <a:ln w="76320">
            <a:solidFill>
              <a:srgbClr val="CCFF00"/>
            </a:solidFill>
            <a:prstDash val="solid"/>
            <a:tailEnd type="arrow"/>
          </a:ln>
        </p:spPr>
        <p:txBody>
          <a:bodyPr vert="horz" wrap="none" lIns="38160" tIns="38160" rIns="38160" bIns="3816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solidFill>
                <a:srgbClr val="000000"/>
              </a:solidFill>
              <a:latin typeface="Nimbus Roman No9 L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7316" y="2328203"/>
            <a:ext cx="1154419" cy="53091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n-US" sz="3600" dirty="0"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Class</a:t>
            </a:r>
            <a:endParaRPr lang="en-US" sz="3600" b="0" i="0" u="none" strike="noStrike" dirty="0">
              <a:ln>
                <a:noFill/>
              </a:ln>
              <a:solidFill>
                <a:srgbClr val="FFFFFF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8525570" y="2895120"/>
            <a:ext cx="677424" cy="1393920"/>
          </a:xfrm>
          <a:prstGeom prst="line">
            <a:avLst/>
          </a:prstGeom>
          <a:noFill/>
          <a:ln w="76320">
            <a:solidFill>
              <a:srgbClr val="CCFF00"/>
            </a:solidFill>
            <a:prstDash val="solid"/>
            <a:tailEnd type="arrow"/>
          </a:ln>
        </p:spPr>
        <p:txBody>
          <a:bodyPr vert="horz" wrap="none" lIns="38160" tIns="38160" rIns="38160" bIns="3816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>
              <a:ln>
                <a:noFill/>
              </a:ln>
              <a:solidFill>
                <a:srgbClr val="000000"/>
              </a:solidFill>
              <a:latin typeface="Nimbus Roman No9 L" pitchFamily="18"/>
              <a:ea typeface="HG Mincho Light J" pitchFamily="2"/>
              <a:cs typeface="Arial Unicode M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08143" y="4260244"/>
            <a:ext cx="1283300" cy="53091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n-US" sz="3600" dirty="0"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Plugin</a:t>
            </a:r>
            <a:endParaRPr lang="en-US" sz="3600" b="0" i="0" u="none" strike="noStrike" dirty="0">
              <a:ln>
                <a:noFill/>
              </a:ln>
              <a:solidFill>
                <a:srgbClr val="FFFFFF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97880" y="15480"/>
            <a:ext cx="7587720" cy="1000440"/>
          </a:xfrm>
        </p:spPr>
        <p:txBody>
          <a:bodyPr>
            <a:spAutoFit/>
          </a:bodyPr>
          <a:lstStyle/>
          <a:p>
            <a:pPr lvl="0"/>
            <a:r>
              <a:rPr lang="en-US" sz="4800" dirty="0"/>
              <a:t>Domains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1399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199" y="1197000"/>
            <a:ext cx="838584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n-US" sz="3600" b="0" i="0" u="none" strike="noStrike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Collection of elements of the same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1065" y="2948575"/>
            <a:ext cx="548712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 dirty="0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Moving boundaries and domains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2025" y="3475255"/>
            <a:ext cx="5432400" cy="9514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By model: solution to PDE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By scenario: prescribed motion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491065" y="4568575"/>
            <a:ext cx="5487120" cy="4816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Changing geometry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2025" y="5095255"/>
            <a:ext cx="6602760" cy="95148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By model: solution to system dynamics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600" b="1" i="0" u="none" strike="noStrike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By user: mesh generation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1245" y="1879066"/>
            <a:ext cx="7562774" cy="7667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lvl="0" hangingPunct="0">
              <a:defRPr sz="2600"/>
            </a:pPr>
            <a:r>
              <a:rPr lang="en-US" sz="2600" b="1" dirty="0"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</a:t>
            </a: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hanges in shape and topology </a:t>
            </a:r>
            <a:r>
              <a:rPr lang="en-US" sz="2600" b="1" dirty="0"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are given by the user or determined </a:t>
            </a: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by the law of motion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01" y="6400746"/>
            <a:ext cx="84740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defRPr sz="2600"/>
            </a:pPr>
            <a:r>
              <a:rPr lang="en-US" b="1" dirty="0"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Mesh adaption to the solution is part of the solution!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73972" y="6331475"/>
            <a:ext cx="2734896" cy="7667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600" b="1" dirty="0"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Applies solvers to a domain</a:t>
            </a:r>
            <a:endParaRPr lang="en-US" sz="2600" b="1" i="0" u="none" strike="noStrike" dirty="0">
              <a:ln>
                <a:noFill/>
              </a:ln>
              <a:solidFill>
                <a:srgbClr val="FFCC99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469" y="5801570"/>
            <a:ext cx="1037272" cy="41293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800" b="1" i="0" u="none" strike="noStrike" dirty="0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Model</a:t>
            </a:r>
            <a:endParaRPr lang="en-US" sz="2600" b="1" i="0" u="none" strike="noStrike" dirty="0">
              <a:ln>
                <a:noFill/>
              </a:ln>
              <a:solidFill>
                <a:srgbClr val="00FFFF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30" y="3937235"/>
            <a:ext cx="1316707" cy="41293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800" b="1" dirty="0"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Domain</a:t>
            </a:r>
            <a:endParaRPr lang="en-US" sz="2600" b="1" i="0" u="none" strike="noStrike" dirty="0">
              <a:ln>
                <a:noFill/>
              </a:ln>
              <a:solidFill>
                <a:srgbClr val="00FFFF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842" y="4427885"/>
            <a:ext cx="2818979" cy="11501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6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Model instance +</a:t>
            </a:r>
          </a:p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600" b="1" dirty="0"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Collection of elements</a:t>
            </a:r>
            <a:endParaRPr lang="en-US" sz="2600" b="1" i="0" u="none" strike="noStrike" dirty="0">
              <a:ln>
                <a:noFill/>
              </a:ln>
              <a:solidFill>
                <a:srgbClr val="FFCC99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604" y="2173184"/>
            <a:ext cx="1097673" cy="41293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800" b="1" dirty="0"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Solver</a:t>
            </a:r>
            <a:endParaRPr lang="en-US" sz="2600" b="1" i="0" u="none" strike="noStrike" dirty="0">
              <a:ln>
                <a:noFill/>
              </a:ln>
              <a:solidFill>
                <a:srgbClr val="00FFFF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301" y="2636871"/>
            <a:ext cx="2782391" cy="11501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6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Implements physics </a:t>
            </a:r>
            <a:r>
              <a:rPr lang="en-US" sz="2600" b="1" dirty="0"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for</a:t>
            </a:r>
            <a:r>
              <a:rPr lang="en-US" sz="26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 a set of elements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23" y="1581686"/>
            <a:ext cx="6772940" cy="59527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51399" y="7099200"/>
            <a:ext cx="1984005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en-US" sz="2400" b="1" i="0" u="none" strike="noStrike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553524" y="19904"/>
            <a:ext cx="7587720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algn="ctr" rtl="0" hangingPunct="0">
              <a:tabLst/>
              <a:defRPr lang="en-US" sz="4400" b="0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cs typeface="Arial Unicode MS" pitchFamily="2"/>
              </a:defRPr>
            </a:lvl1pPr>
          </a:lstStyle>
          <a:p>
            <a:r>
              <a:rPr lang="en-US" sz="4800" kern="0" dirty="0"/>
              <a:t>Single Physics Paradigm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8772" y="717458"/>
            <a:ext cx="1396793" cy="41293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800" b="1" dirty="0"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Element</a:t>
            </a:r>
            <a:endParaRPr lang="en-US" sz="2600" b="1" i="0" u="none" strike="noStrike" dirty="0">
              <a:ln>
                <a:noFill/>
              </a:ln>
              <a:solidFill>
                <a:srgbClr val="00FFFF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013" y="1228738"/>
            <a:ext cx="2239079" cy="7667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600" b="1" dirty="0"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Container for variables</a:t>
            </a:r>
            <a:endParaRPr lang="en-US" sz="2600" b="1" i="0" u="none" strike="noStrike" dirty="0">
              <a:ln>
                <a:noFill/>
              </a:ln>
              <a:solidFill>
                <a:srgbClr val="FFCC99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4388" y="943191"/>
            <a:ext cx="5612713" cy="38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600" b="1" dirty="0"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Good for tightly coupled physics</a:t>
            </a:r>
            <a:endParaRPr lang="en-US" sz="2600" b="1" i="0" u="none" strike="noStrike" dirty="0">
              <a:ln>
                <a:noFill/>
              </a:ln>
              <a:solidFill>
                <a:srgbClr val="FFCC99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8199" y="4445736"/>
            <a:ext cx="2649380" cy="76674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Many models for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one domain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8199" y="5458032"/>
            <a:ext cx="2463751" cy="76674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One domain for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each element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8199" y="6470328"/>
            <a:ext cx="2927661" cy="76674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Many elements for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one domain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4000" y="880200"/>
            <a:ext cx="4638960" cy="60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53524" y="19904"/>
            <a:ext cx="7587720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algn="ctr" rtl="0" hangingPunct="0">
              <a:tabLst/>
              <a:defRPr lang="en-US" sz="4400" b="0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cs typeface="Arial Unicode MS" pitchFamily="2"/>
              </a:defRPr>
            </a:lvl1pPr>
          </a:lstStyle>
          <a:p>
            <a:r>
              <a:rPr lang="en-US" sz="4800" kern="0" dirty="0"/>
              <a:t>Multi-Physics Paradigm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848" y="1497455"/>
            <a:ext cx="4025771" cy="14155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400" b="1" dirty="0"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Good when a domain can have multiple loosely coupled physics with different time-scales</a:t>
            </a:r>
            <a:endParaRPr lang="en-US" sz="2400" b="1" i="0" u="none" strike="noStrike" dirty="0">
              <a:ln>
                <a:noFill/>
              </a:ln>
              <a:solidFill>
                <a:srgbClr val="FFCC99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9000" y="936324"/>
            <a:ext cx="4835298" cy="38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Many models for one domain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000" y="3283917"/>
            <a:ext cx="4455000" cy="8258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US" sz="2800" b="1" dirty="0"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Multi-physics domain is a physical component</a:t>
            </a:r>
            <a:endParaRPr lang="en-US" sz="2600" b="1" i="0" u="none" strike="noStrike" dirty="0">
              <a:ln>
                <a:noFill/>
              </a:ln>
              <a:solidFill>
                <a:srgbClr val="00FFFF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883439" y="119367"/>
            <a:ext cx="7257960" cy="738664"/>
          </a:xfrm>
        </p:spPr>
        <p:txBody>
          <a:bodyPr>
            <a:spAutoFit/>
          </a:bodyPr>
          <a:lstStyle/>
          <a:p>
            <a:pPr lvl="0"/>
            <a:r>
              <a:rPr lang="en-US" sz="4800" dirty="0"/>
              <a:t>Execution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840" y="1051153"/>
            <a:ext cx="67582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Model-by-model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2942" y="1796326"/>
            <a:ext cx="8022389" cy="38337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Loosely coupled </a:t>
            </a:r>
            <a:r>
              <a:rPr lang="en-US" sz="2600" b="1" dirty="0"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physics within the same domain</a:t>
            </a: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2942" y="4681284"/>
            <a:ext cx="4186915" cy="38337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dirty="0">
                <a:ln>
                  <a:noFill/>
                </a:ln>
                <a:solidFill>
                  <a:srgbClr val="FFFFCC"/>
                </a:solidFill>
                <a:latin typeface="Helvetica" pitchFamily="34"/>
                <a:ea typeface="HG Mincho Light J" pitchFamily="2"/>
                <a:cs typeface="Arial Unicode MS" pitchFamily="2"/>
              </a:rPr>
              <a:t>Loosely coupled domains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7647" y="2474189"/>
            <a:ext cx="6115328" cy="38337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dirty="0"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D</a:t>
            </a:r>
            <a:r>
              <a:rPr lang="en-US" sz="2600" b="1" i="0" u="none" strike="noStrike" dirty="0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ifferent time scales between physics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7840" y="3809810"/>
            <a:ext cx="3900042" cy="53091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dirty="0"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Domain</a:t>
            </a:r>
            <a:r>
              <a:rPr lang="en-US" sz="3600" b="0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-by-domain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717647" y="5333768"/>
            <a:ext cx="6170344" cy="76674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dirty="0"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Different time-scales between domains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1" i="0" u="none" strike="noStrike" dirty="0">
                <a:ln>
                  <a:noFill/>
                </a:ln>
                <a:solidFill>
                  <a:srgbClr val="00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Sharp interfaces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06137" y="3120066"/>
            <a:ext cx="5847591" cy="3538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400" b="1" dirty="0"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Flow + acoustics, plasma, radiation …</a:t>
            </a:r>
            <a:endParaRPr lang="en-US" sz="2400" b="1" i="0" u="none" strike="noStrike" dirty="0">
              <a:ln>
                <a:noFill/>
              </a:ln>
              <a:solidFill>
                <a:srgbClr val="FFCC99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6137" y="6373926"/>
            <a:ext cx="5847591" cy="7077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400" b="1" dirty="0"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Fluid – solid interactions, conjugate heat transfer, fuel cells …</a:t>
            </a:r>
            <a:endParaRPr lang="en-US" sz="2400" b="1" i="0" u="none" strike="noStrike" dirty="0">
              <a:ln>
                <a:noFill/>
              </a:ln>
              <a:solidFill>
                <a:srgbClr val="FFCC99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520" y="51480"/>
            <a:ext cx="8607600" cy="126252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Continuum &amp; Discrete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09059" y="1556640"/>
            <a:ext cx="4060440" cy="14155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All elements are connected in dynamic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dirty="0">
                <a:ln>
                  <a:noFill/>
                </a:ln>
                <a:solidFill>
                  <a:srgbClr val="FFFFFF"/>
                </a:solidFill>
                <a:latin typeface="Helvetica" pitchFamily="34"/>
                <a:ea typeface="HG Mincho Light J" pitchFamily="2"/>
                <a:cs typeface="Arial Unicode MS" pitchFamily="2"/>
              </a:rPr>
              <a:t>loops (rings):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0" y="1620000"/>
            <a:ext cx="5489279" cy="52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04759" y="3452400"/>
            <a:ext cx="4438800" cy="340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57487" y="3889440"/>
            <a:ext cx="380952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51457" y="210246"/>
            <a:ext cx="3809520" cy="3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0" y="4759703"/>
            <a:ext cx="6251457" cy="277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030102" y="222865"/>
            <a:ext cx="3309120" cy="52959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228409" y="7147061"/>
            <a:ext cx="2923199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dirty="0">
                <a:ln>
                  <a:noFill/>
                </a:ln>
                <a:solidFill>
                  <a:srgbClr val="FFFF00"/>
                </a:solidFill>
                <a:latin typeface="Helvetica" pitchFamily="34"/>
                <a:ea typeface="HG Mincho Light J" pitchFamily="2"/>
                <a:cs typeface="Arial Unicode MS" pitchFamily="2"/>
              </a:rPr>
              <a:t>Porous media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7425" y="204096"/>
            <a:ext cx="1679677" cy="3538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dirty="0">
                <a:ln>
                  <a:noFill/>
                </a:ln>
                <a:solidFill>
                  <a:srgbClr val="FFFF00"/>
                </a:solidFill>
                <a:latin typeface="Helvetica" pitchFamily="34"/>
                <a:ea typeface="HG Mincho Light J" pitchFamily="2"/>
                <a:cs typeface="Arial Unicode MS" pitchFamily="2"/>
              </a:rPr>
              <a:t>Structures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6832" y="231262"/>
            <a:ext cx="1778949" cy="35387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dirty="0">
                <a:ln>
                  <a:noFill/>
                </a:ln>
                <a:solidFill>
                  <a:srgbClr val="FFFF00"/>
                </a:solidFill>
                <a:latin typeface="Helvetica" pitchFamily="34"/>
                <a:ea typeface="HG Mincho Light J" pitchFamily="2"/>
                <a:cs typeface="Arial Unicode MS" pitchFamily="2"/>
              </a:rPr>
              <a:t>Elastic shells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7598" y="3824544"/>
            <a:ext cx="2923199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dirty="0">
                <a:ln>
                  <a:noFill/>
                </a:ln>
                <a:solidFill>
                  <a:srgbClr val="FFFF00"/>
                </a:solidFill>
                <a:latin typeface="Helvetica" pitchFamily="34"/>
                <a:ea typeface="HG Mincho Light J" pitchFamily="2"/>
                <a:cs typeface="Arial Unicode MS" pitchFamily="2"/>
              </a:rPr>
              <a:t>Nano Systems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2000" y="72000"/>
            <a:ext cx="594000" cy="50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8051760" y="7099200"/>
            <a:ext cx="1965240" cy="437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mulphys.com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9008" y="37607"/>
            <a:ext cx="302407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algn="ctr" rtl="0" hangingPunct="0">
              <a:tabLst/>
              <a:defRPr lang="en-US" sz="4400" b="0" i="0" u="none" strike="noStrike">
                <a:ln>
                  <a:noFill/>
                </a:ln>
                <a:solidFill>
                  <a:srgbClr val="FFFFCC"/>
                </a:solidFill>
                <a:latin typeface="Helvetica" pitchFamily="34"/>
                <a:cs typeface="Arial Unicode MS" pitchFamily="2"/>
              </a:defRPr>
            </a:lvl1pPr>
          </a:lstStyle>
          <a:p>
            <a:r>
              <a:rPr lang="en-US" sz="3200" kern="0" dirty="0"/>
              <a:t>Applications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531" y="899562"/>
            <a:ext cx="2741614" cy="353878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Ctr="0" compatLnSpc="0">
            <a:spAutoFit/>
          </a:bodyPr>
          <a:lstStyle/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Continuum and discrete systems are handled in the same manner.</a:t>
            </a:r>
          </a:p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endParaRPr lang="en-US" sz="2400" b="1" dirty="0">
              <a:solidFill>
                <a:srgbClr val="FFCC99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  <a:p>
            <a:pPr marR="0" lvl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2600"/>
            </a:pPr>
            <a:r>
              <a:rPr lang="en-US" sz="2400" b="1" dirty="0"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P</a:t>
            </a:r>
            <a:r>
              <a:rPr lang="en-US" sz="2400" b="1" i="0" u="none" strike="noStrike" dirty="0">
                <a:ln>
                  <a:noFill/>
                </a:ln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lugged-in</a:t>
            </a:r>
            <a:r>
              <a:rPr lang="en-US" sz="2400" b="1" dirty="0">
                <a:solidFill>
                  <a:srgbClr val="FFCC99"/>
                </a:solidFill>
                <a:latin typeface="Helvetica" pitchFamily="34"/>
                <a:ea typeface="HG Mincho Light J" pitchFamily="2"/>
                <a:cs typeface="Arial Unicode MS" pitchFamily="2"/>
              </a:rPr>
              <a:t> models can describe a wide range of multi-scale phenomena.</a:t>
            </a:r>
            <a:endParaRPr lang="en-US" sz="2400" b="1" i="0" u="none" strike="noStrike" dirty="0">
              <a:ln>
                <a:noFill/>
              </a:ln>
              <a:solidFill>
                <a:srgbClr val="FFCC99"/>
              </a:solidFill>
              <a:latin typeface="Helvetica" pitchFamily="34"/>
              <a:ea typeface="HG Mincho Light J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542</Words>
  <Application>Microsoft Office PowerPoint</Application>
  <PresentationFormat>Custom</PresentationFormat>
  <Paragraphs>144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 Unicode MS</vt:lpstr>
      <vt:lpstr>Arial</vt:lpstr>
      <vt:lpstr>Calibri</vt:lpstr>
      <vt:lpstr>Courier</vt:lpstr>
      <vt:lpstr>Helvetica</vt:lpstr>
      <vt:lpstr>HG Mincho Light J</vt:lpstr>
      <vt:lpstr>Liberation Sans</vt:lpstr>
      <vt:lpstr>Lucida Sans</vt:lpstr>
      <vt:lpstr>Nimbus Roman No9 L</vt:lpstr>
      <vt:lpstr>Segoe UI Semibold</vt:lpstr>
      <vt:lpstr>Default</vt:lpstr>
      <vt:lpstr>Default 1</vt:lpstr>
      <vt:lpstr>Data Structures for Efficient and Integrated Simulation of Multi-Physics  Processes in Complex Geometries</vt:lpstr>
      <vt:lpstr>Generalized Elements</vt:lpstr>
      <vt:lpstr>Models</vt:lpstr>
      <vt:lpstr>Domains</vt:lpstr>
      <vt:lpstr>PowerPoint Presentation</vt:lpstr>
      <vt:lpstr>PowerPoint Presentation</vt:lpstr>
      <vt:lpstr>Execution Sequence</vt:lpstr>
      <vt:lpstr>Continuum &amp; Discrete</vt:lpstr>
      <vt:lpstr>PowerPoint Presentation</vt:lpstr>
      <vt:lpstr>Fluid-Boundary Interactions</vt:lpstr>
      <vt:lpstr>PowerPoint Presentation</vt:lpstr>
      <vt:lpstr>PowerPoint Presentation</vt:lpstr>
      <vt:lpstr>PowerPoint Presentation</vt:lpstr>
      <vt:lpstr>Micro-Fluidics</vt:lpstr>
      <vt:lpstr>PowerPoint Presentation</vt:lpstr>
      <vt:lpstr>PowerPoint Presentation</vt:lpstr>
      <vt:lpstr>Parallel Implementation</vt:lpstr>
      <vt:lpstr>DOVE Scheme: Domain Overlap Identification</vt:lpstr>
      <vt:lpstr>Setting up Overlaps</vt:lpstr>
      <vt:lpstr>Automatic coupling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for Efficient and Integrated Simulation of Multi-Physics  Processes in Complex Geometries</dc:title>
  <dc:creator>Smirnov, Andrei</dc:creator>
  <cp:lastModifiedBy>Smirnov, Andrei</cp:lastModifiedBy>
  <cp:revision>63</cp:revision>
  <dcterms:created xsi:type="dcterms:W3CDTF">2003-03-13T12:19:57Z</dcterms:created>
  <dcterms:modified xsi:type="dcterms:W3CDTF">2017-04-13T15:15:54Z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  <property fmtid="{D5CDD505-2E9C-101B-9397-08002B2CF9AE}" pid="6" name="TitusGUID">
    <vt:lpwstr>f8f34e27-e022-464b-9c29-43bb9b8b519b</vt:lpwstr>
  </property>
  <property fmtid="{D5CDD505-2E9C-101B-9397-08002B2CF9AE}" pid="7" name="Classification">
    <vt:lpwstr>NotClassified</vt:lpwstr>
  </property>
  <property fmtid="{D5CDD505-2E9C-101B-9397-08002B2CF9AE}" pid="8" name="ShowVisibleMarkings">
    <vt:lpwstr>Y</vt:lpwstr>
  </property>
  <property fmtid="{D5CDD505-2E9C-101B-9397-08002B2CF9AE}" pid="9" name="DocMarkingOptions">
    <vt:lpwstr>F</vt:lpwstr>
  </property>
  <property fmtid="{D5CDD505-2E9C-101B-9397-08002B2CF9AE}" pid="10" name="FooterPosition">
    <vt:lpwstr>C</vt:lpwstr>
  </property>
</Properties>
</file>