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919" r:id="rId3"/>
    <p:sldId id="3918" r:id="rId4"/>
    <p:sldId id="3042" r:id="rId5"/>
    <p:sldId id="3904" r:id="rId6"/>
    <p:sldId id="3050" r:id="rId7"/>
    <p:sldId id="3905" r:id="rId8"/>
    <p:sldId id="3907" r:id="rId9"/>
    <p:sldId id="3908" r:id="rId10"/>
    <p:sldId id="3909" r:id="rId11"/>
    <p:sldId id="3910" r:id="rId12"/>
    <p:sldId id="3912" r:id="rId13"/>
    <p:sldId id="3913" r:id="rId14"/>
    <p:sldId id="3914" r:id="rId15"/>
    <p:sldId id="3917" r:id="rId16"/>
    <p:sldId id="3920" r:id="rId17"/>
    <p:sldId id="39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2"/>
    <p:restoredTop sz="94658"/>
  </p:normalViewPr>
  <p:slideViewPr>
    <p:cSldViewPr snapToGrid="0">
      <p:cViewPr>
        <p:scale>
          <a:sx n="100" d="100"/>
          <a:sy n="100" d="100"/>
        </p:scale>
        <p:origin x="424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FD655-5836-DB4E-80DF-B796CE52287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C5CEB-DBD6-224B-8093-C68617253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5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EDF0FDD-6014-A749-AD5D-D7C93C93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63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999C38D-BDE9-EE4F-BA9B-90D4483A2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1981200"/>
            <a:ext cx="10058400" cy="0"/>
          </a:xfrm>
          <a:prstGeom prst="line">
            <a:avLst/>
          </a:prstGeom>
          <a:noFill/>
          <a:ln w="28575">
            <a:solidFill>
              <a:srgbClr val="4C75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EC6A5DFE-BCEB-0149-94EC-CCFBC1C89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5334000"/>
            <a:ext cx="10058400" cy="0"/>
          </a:xfrm>
          <a:prstGeom prst="line">
            <a:avLst/>
          </a:prstGeom>
          <a:noFill/>
          <a:ln w="28575">
            <a:solidFill>
              <a:srgbClr val="4C75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117602" y="2286000"/>
            <a:ext cx="10128249" cy="52322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77777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 anchor="t">
            <a:spAutoFit/>
          </a:bodyPr>
          <a:lstStyle>
            <a:lvl1pPr>
              <a:spcBef>
                <a:spcPct val="50000"/>
              </a:spcBef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x-none" noProof="0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17602" y="3080678"/>
            <a:ext cx="10128249" cy="49054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CDDCDF5-E2BA-6F45-84A3-8154EEBCA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572251" y="6400800"/>
            <a:ext cx="4673600" cy="2286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algn="r">
              <a:defRPr/>
            </a:lvl1pPr>
          </a:lstStyle>
          <a:p>
            <a:r>
              <a:rPr lang="en-US" altLang="x-none"/>
              <a:t>© 2025 Model Driven Solutions, Inc.</a:t>
            </a:r>
            <a:endParaRPr lang="en-US" altLang="x-non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C4B1F-27CB-38D3-830E-FB71205B68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0" y="921679"/>
            <a:ext cx="4406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45CA-1559-DF46-988B-5BAD7B536D9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863C6-88C6-5F69-796C-C547A062C8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4EE6283-1490-1EDB-E867-12553884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1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i="0" dirty="0" smtClean="0"/>
            </a:lvl1pPr>
          </a:lstStyle>
          <a:p>
            <a:pPr marL="342900" lvl="0" indent="-342900" algn="ctr">
              <a:lnSpc>
                <a:spcPct val="100000"/>
              </a:lnSpc>
              <a:spcBef>
                <a:spcPts val="40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45CA-1559-DF46-988B-5BAD7B536D9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560B81-59F0-88D7-78C8-D2BD5300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93DAAA-3CFE-F848-B16D-F5315FBBB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5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584E-9AFB-BB4C-978D-4A3C3461F81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36576-DBD5-CB24-B64B-05EDD96281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F42597-9CA3-674D-B603-69F97F27821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6E06C8-9369-97DB-204F-F8112C58DC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917" y="365129"/>
            <a:ext cx="9824000" cy="62052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8578B9-3C07-0444-AA7B-D0F2A370297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2E22DD-1479-4A68-865C-3393C2E08E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060" y="316675"/>
            <a:ext cx="9804400" cy="6858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7A6A-634F-2545-B001-82FB5F2366D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04067-F5A7-BAA6-9FCA-268D34A22E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1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F7525-9937-BF47-9E2A-288B754D2AE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34CE1-1131-B491-7E59-C41718A9AD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84C50F2-E831-3F46-A83B-D4386D32D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334" y="304800"/>
            <a:ext cx="975326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06CD4E2-7623-CB44-8924-475250A01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48163C9-2195-814C-8AB4-4CFE938E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65" y="6554067"/>
            <a:ext cx="162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 anchor="ctr"/>
          <a:lstStyle/>
          <a:p>
            <a:pPr algn="l" eaLnBrk="1" hangingPunct="1">
              <a:defRPr/>
            </a:pPr>
            <a:r>
              <a:rPr lang="en-US" altLang="x-none" sz="1000" dirty="0">
                <a:solidFill>
                  <a:srgbClr val="4C7596"/>
                </a:solidFill>
                <a:latin typeface="Arial" charset="0"/>
              </a:rPr>
              <a:t>Page </a:t>
            </a:r>
            <a:fld id="{9B0D3EE4-2D67-2640-810E-CB95B6FEAA19}" type="slidenum">
              <a:rPr lang="en-US" altLang="x-none" sz="1000">
                <a:solidFill>
                  <a:srgbClr val="4C7596"/>
                </a:solidFill>
                <a:latin typeface="Arial" charset="0"/>
              </a:rPr>
              <a:pPr algn="l" eaLnBrk="1" hangingPunct="1">
                <a:defRPr/>
              </a:pPr>
              <a:t>‹#›</a:t>
            </a:fld>
            <a:endParaRPr lang="en-US" altLang="x-none" sz="1000" dirty="0">
              <a:solidFill>
                <a:srgbClr val="4C7596"/>
              </a:solidFill>
              <a:latin typeface="Arial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D621481-5DB9-4D4D-B85F-1C86B41B34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2892" y="6524250"/>
            <a:ext cx="4866216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lang="en-US" altLang="x-none" sz="1000" smtClean="0">
                <a:solidFill>
                  <a:srgbClr val="4C7596"/>
                </a:solidFill>
              </a:defRPr>
            </a:lvl1pPr>
          </a:lstStyle>
          <a:p>
            <a:r>
              <a:rPr lang="en-US" dirty="0"/>
              <a:t>© 2025 Model Driven Solutions, Inc.</a:t>
            </a:r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A24DEA69-E48D-B249-9EB3-73F52E9C0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990600"/>
            <a:ext cx="10363200" cy="0"/>
          </a:xfrm>
          <a:prstGeom prst="line">
            <a:avLst/>
          </a:prstGeom>
          <a:noFill/>
          <a:ln w="28575">
            <a:solidFill>
              <a:srgbClr val="4C75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86980DD2-1509-AA49-B0C5-BA248A328B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26600" y="6524250"/>
            <a:ext cx="24384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solidFill>
                  <a:srgbClr val="4C759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x-none"/>
              <a:t>7 October 2025</a:t>
            </a:r>
            <a:endParaRPr lang="en-US" altLang="x-none" dirty="0"/>
          </a:p>
        </p:txBody>
      </p:sp>
      <p:pic>
        <p:nvPicPr>
          <p:cNvPr id="2" name="Picture 11" descr="dat">
            <a:extLst>
              <a:ext uri="{FF2B5EF4-FFF2-40B4-BE49-F238E27FC236}">
                <a16:creationId xmlns:a16="http://schemas.microsoft.com/office/drawing/2014/main" id="{32AA3B43-3839-659B-69FF-4928CD512C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r="29065" b="39009"/>
          <a:stretch>
            <a:fillRect/>
          </a:stretch>
        </p:blipFill>
        <p:spPr bwMode="auto">
          <a:xfrm>
            <a:off x="304465" y="191284"/>
            <a:ext cx="1219869" cy="93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2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C75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759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ts val="1000"/>
        </a:spcBef>
        <a:spcAft>
          <a:spcPct val="0"/>
        </a:spcAft>
        <a:buClr>
          <a:srgbClr val="4C7596"/>
        </a:buClr>
        <a:buFont typeface="Times" pitchFamily="2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2000"/>
        </a:lnSpc>
        <a:spcBef>
          <a:spcPts val="500"/>
        </a:spcBef>
        <a:spcAft>
          <a:spcPct val="0"/>
        </a:spcAft>
        <a:buClr>
          <a:schemeClr val="tx1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lnSpc>
          <a:spcPts val="1800"/>
        </a:lnSpc>
        <a:spcBef>
          <a:spcPts val="50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lnSpc>
          <a:spcPts val="1800"/>
        </a:lnSpc>
        <a:spcBef>
          <a:spcPts val="500"/>
        </a:spcBef>
        <a:spcAft>
          <a:spcPct val="0"/>
        </a:spcAft>
        <a:buClr>
          <a:schemeClr val="tx1"/>
        </a:buClr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ts val="1800"/>
        </a:lnSpc>
        <a:spcBef>
          <a:spcPts val="500"/>
        </a:spcBef>
        <a:spcAft>
          <a:spcPct val="0"/>
        </a:spcAft>
        <a:buClr>
          <a:schemeClr val="tx1"/>
        </a:buClr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-s@modeldriven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E451-9C57-7006-8D88-38E8698DA4B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117602" y="2173266"/>
            <a:ext cx="10128249" cy="523220"/>
          </a:xfrm>
        </p:spPr>
        <p:txBody>
          <a:bodyPr/>
          <a:lstStyle/>
          <a:p>
            <a:pPr algn="l"/>
            <a:r>
              <a:rPr lang="en-US" dirty="0"/>
              <a:t>Multilevel Modeling for Systems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DE9D7-6E2C-F62A-077D-54DD42F3E52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117602" y="2967944"/>
            <a:ext cx="10128249" cy="2205305"/>
          </a:xfrm>
        </p:spPr>
        <p:txBody>
          <a:bodyPr/>
          <a:lstStyle/>
          <a:p>
            <a:pPr algn="l"/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International Workshop on Multi-Level Modeling (MULTI 2025)</a:t>
            </a:r>
          </a:p>
          <a:p>
            <a:pPr algn="l"/>
            <a:r>
              <a:rPr lang="en-US" dirty="0"/>
              <a:t>Grand Rapids, Michigan</a:t>
            </a:r>
          </a:p>
          <a:p>
            <a:pPr algn="l"/>
            <a:r>
              <a:rPr lang="en-US" dirty="0"/>
              <a:t>7 October 2025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Ed Seidewitz</a:t>
            </a:r>
          </a:p>
          <a:p>
            <a:pPr algn="l"/>
            <a:r>
              <a:rPr lang="en-US" dirty="0"/>
              <a:t>CTO, Model Driven Solutions</a:t>
            </a:r>
          </a:p>
          <a:p>
            <a:pPr algn="l"/>
            <a:r>
              <a:rPr lang="en-US" dirty="0">
                <a:hlinkClick r:id="rId2"/>
              </a:rPr>
              <a:t>ed-s@modeldriven.com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1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944C1-A3EE-958E-2B5B-F91764625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65CD0705-11F6-AA30-50BE-35806EFCDD4F}"/>
              </a:ext>
            </a:extLst>
          </p:cNvPr>
          <p:cNvGrpSpPr/>
          <p:nvPr/>
        </p:nvGrpSpPr>
        <p:grpSpPr>
          <a:xfrm rot="16200000">
            <a:off x="8313444" y="3952902"/>
            <a:ext cx="431315" cy="332984"/>
            <a:chOff x="7079972" y="1689479"/>
            <a:chExt cx="431315" cy="332984"/>
          </a:xfrm>
        </p:grpSpPr>
        <p:sp>
          <p:nvSpPr>
            <p:cNvPr id="1043" name="Triangle 1042">
              <a:extLst>
                <a:ext uri="{FF2B5EF4-FFF2-40B4-BE49-F238E27FC236}">
                  <a16:creationId xmlns:a16="http://schemas.microsoft.com/office/drawing/2014/main" id="{350F221D-D8DA-DDBA-C65E-E09FD70F1D17}"/>
                </a:ext>
              </a:extLst>
            </p:cNvPr>
            <p:cNvSpPr/>
            <p:nvPr/>
          </p:nvSpPr>
          <p:spPr bwMode="auto">
            <a:xfrm rot="5400000">
              <a:off x="7220970" y="1732146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F5D1F250-7ACC-1644-E828-1C0C53244537}"/>
                </a:ext>
              </a:extLst>
            </p:cNvPr>
            <p:cNvCxnSpPr>
              <a:cxnSpLocks/>
              <a:stCxn id="34" idx="0"/>
              <a:endCxn id="1043" idx="3"/>
            </p:cNvCxnSpPr>
            <p:nvPr/>
          </p:nvCxnSpPr>
          <p:spPr bwMode="auto">
            <a:xfrm rot="5400000" flipV="1">
              <a:off x="7171802" y="1764137"/>
              <a:ext cx="5" cy="183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3C252E-6683-D41C-1B35-196B6693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Modeling with SysML v2</a:t>
            </a:r>
          </a:p>
        </p:txBody>
      </p:sp>
      <p:pic>
        <p:nvPicPr>
          <p:cNvPr id="4" name="Picture 2" descr="Image result for automobile">
            <a:extLst>
              <a:ext uri="{FF2B5EF4-FFF2-40B4-BE49-F238E27FC236}">
                <a16:creationId xmlns:a16="http://schemas.microsoft.com/office/drawing/2014/main" id="{97DD46FD-FAB0-11FF-A2FF-00026892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1415" y="5777550"/>
            <a:ext cx="1941534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F34CED-F923-74FC-0F11-A5237F4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49" y="5819868"/>
            <a:ext cx="1211894" cy="8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892D5-3DA3-E78F-A079-35C5D421B1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F61BA-159B-DD21-5DC3-337E3625CB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5B56B-CF0B-DB0C-A8E8-9184D1DCA7DC}"/>
              </a:ext>
            </a:extLst>
          </p:cNvPr>
          <p:cNvGrpSpPr/>
          <p:nvPr/>
        </p:nvGrpSpPr>
        <p:grpSpPr>
          <a:xfrm>
            <a:off x="2376688" y="2725516"/>
            <a:ext cx="2057522" cy="1170417"/>
            <a:chOff x="2915310" y="1678488"/>
            <a:chExt cx="2057522" cy="11704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8093A4-A820-9D4B-CF09-9BF58804F583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11704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FordMustangGT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price = </a:t>
              </a:r>
              <a:r>
                <a:rPr lang="en-US" sz="1400" dirty="0"/>
                <a:t>46560.00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^owner : String [0..1]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F52EDD-C90D-4579-557E-AD26874263F0}"/>
                </a:ext>
              </a:extLst>
            </p:cNvPr>
            <p:cNvCxnSpPr/>
            <p:nvPr/>
          </p:nvCxnSpPr>
          <p:spPr bwMode="auto">
            <a:xfrm>
              <a:off x="2915310" y="2166379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D5AAB-DFC4-C057-87B0-3F70E6727B6A}"/>
              </a:ext>
            </a:extLst>
          </p:cNvPr>
          <p:cNvGrpSpPr/>
          <p:nvPr/>
        </p:nvGrpSpPr>
        <p:grpSpPr>
          <a:xfrm>
            <a:off x="2379938" y="4330576"/>
            <a:ext cx="2054269" cy="963541"/>
            <a:chOff x="2918563" y="1678488"/>
            <a:chExt cx="2054269" cy="9635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64FDA4-9CE3-564D-4E61-902996DABD88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96354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«individual 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MarysCar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owner = “Mary”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E28009-B657-443F-FF2F-70C513DB80E3}"/>
                </a:ext>
              </a:extLst>
            </p:cNvPr>
            <p:cNvCxnSpPr/>
            <p:nvPr/>
          </p:nvCxnSpPr>
          <p:spPr bwMode="auto">
            <a:xfrm>
              <a:off x="2918563" y="2175500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B07A2F-B566-5E28-5DA2-A5B3CAA6DF3E}"/>
              </a:ext>
            </a:extLst>
          </p:cNvPr>
          <p:cNvGrpSpPr/>
          <p:nvPr/>
        </p:nvGrpSpPr>
        <p:grpSpPr>
          <a:xfrm>
            <a:off x="7501961" y="2725516"/>
            <a:ext cx="2054275" cy="1170417"/>
            <a:chOff x="2918557" y="1678488"/>
            <a:chExt cx="2054275" cy="117041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517EAD-74E6-925B-529D-A0C4EE96FF86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11704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 def»</a:t>
              </a:r>
              <a:br>
                <a:rPr lang="en-US" sz="1400" dirty="0"/>
              </a:br>
              <a:r>
                <a:rPr lang="en-US" sz="1400" dirty="0"/>
                <a:t>Ti_VCT_V8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horsePower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= 480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^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engineNum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 Integer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BD4B5F-2B83-07DF-74D8-6DE4A9F81C51}"/>
                </a:ext>
              </a:extLst>
            </p:cNvPr>
            <p:cNvCxnSpPr/>
            <p:nvPr/>
          </p:nvCxnSpPr>
          <p:spPr bwMode="auto">
            <a:xfrm>
              <a:off x="2918557" y="2166379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E380B7-BBD7-F8C0-F33D-430411B4E5AD}"/>
              </a:ext>
            </a:extLst>
          </p:cNvPr>
          <p:cNvGrpSpPr/>
          <p:nvPr/>
        </p:nvGrpSpPr>
        <p:grpSpPr>
          <a:xfrm>
            <a:off x="7501962" y="4335052"/>
            <a:ext cx="2054269" cy="959064"/>
            <a:chOff x="2918561" y="1732384"/>
            <a:chExt cx="2054269" cy="9590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EC2F25-FFEB-4BA1-A8ED-9263A32B3A9F}"/>
                </a:ext>
              </a:extLst>
            </p:cNvPr>
            <p:cNvSpPr/>
            <p:nvPr/>
          </p:nvSpPr>
          <p:spPr bwMode="auto">
            <a:xfrm>
              <a:off x="2918561" y="1732384"/>
              <a:ext cx="2054269" cy="9590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«individual part def»</a:t>
              </a:r>
            </a:p>
            <a:p>
              <a:pPr algn="ctr" eaLnBrk="0" fontAlgn="base" hangingPunct="0"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MarysCarEngine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attributes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eaLnBrk="0" fontAlgn="base" hangingPunct="0"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engineNum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= 1234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91943A-0A40-ECB3-8258-2D5957F22B93}"/>
                </a:ext>
              </a:extLst>
            </p:cNvPr>
            <p:cNvCxnSpPr/>
            <p:nvPr/>
          </p:nvCxnSpPr>
          <p:spPr bwMode="auto">
            <a:xfrm>
              <a:off x="2918561" y="2207306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D798E4-5973-1D8A-9522-18A7ACF39D44}"/>
              </a:ext>
            </a:extLst>
          </p:cNvPr>
          <p:cNvCxnSpPr>
            <a:cxnSpLocks/>
            <a:endCxn id="63" idx="1"/>
          </p:cNvCxnSpPr>
          <p:nvPr/>
        </p:nvCxnSpPr>
        <p:spPr bwMode="auto">
          <a:xfrm flipV="1">
            <a:off x="4434210" y="3276150"/>
            <a:ext cx="735887" cy="93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7F76878-309F-1C4C-7557-883010F9A24A}"/>
              </a:ext>
            </a:extLst>
          </p:cNvPr>
          <p:cNvSpPr/>
          <p:nvPr/>
        </p:nvSpPr>
        <p:spPr bwMode="auto">
          <a:xfrm>
            <a:off x="5170097" y="2986709"/>
            <a:ext cx="1595980" cy="578882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«part»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</p:txBody>
      </p:sp>
      <p:sp>
        <p:nvSpPr>
          <p:cNvPr id="1024" name="Diamond 1023">
            <a:extLst>
              <a:ext uri="{FF2B5EF4-FFF2-40B4-BE49-F238E27FC236}">
                <a16:creationId xmlns:a16="http://schemas.microsoft.com/office/drawing/2014/main" id="{5A01B0D6-25E5-D133-9548-F35C2F99227E}"/>
              </a:ext>
            </a:extLst>
          </p:cNvPr>
          <p:cNvSpPr/>
          <p:nvPr/>
        </p:nvSpPr>
        <p:spPr bwMode="auto">
          <a:xfrm>
            <a:off x="4434208" y="3226659"/>
            <a:ext cx="263047" cy="110590"/>
          </a:xfrm>
          <a:prstGeom prst="diamon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90332835-46FA-5262-0755-91E1A1ABF3DF}"/>
              </a:ext>
            </a:extLst>
          </p:cNvPr>
          <p:cNvGrpSpPr/>
          <p:nvPr/>
        </p:nvGrpSpPr>
        <p:grpSpPr>
          <a:xfrm rot="16200000">
            <a:off x="3185387" y="3954965"/>
            <a:ext cx="436871" cy="332984"/>
            <a:chOff x="7074416" y="1689479"/>
            <a:chExt cx="436871" cy="332984"/>
          </a:xfrm>
        </p:grpSpPr>
        <p:sp>
          <p:nvSpPr>
            <p:cNvPr id="1037" name="Triangle 1036">
              <a:extLst>
                <a:ext uri="{FF2B5EF4-FFF2-40B4-BE49-F238E27FC236}">
                  <a16:creationId xmlns:a16="http://schemas.microsoft.com/office/drawing/2014/main" id="{F1BBE259-894D-2A7F-781B-2489AE4296C3}"/>
                </a:ext>
              </a:extLst>
            </p:cNvPr>
            <p:cNvSpPr/>
            <p:nvPr/>
          </p:nvSpPr>
          <p:spPr bwMode="auto">
            <a:xfrm rot="5400000">
              <a:off x="7220970" y="1732146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86132114-2AD8-42F8-C9A3-98CBD1D77864}"/>
                </a:ext>
              </a:extLst>
            </p:cNvPr>
            <p:cNvCxnSpPr>
              <a:cxnSpLocks/>
              <a:endCxn id="1037" idx="3"/>
            </p:cNvCxnSpPr>
            <p:nvPr/>
          </p:nvCxnSpPr>
          <p:spPr bwMode="auto">
            <a:xfrm rot="5400000" flipH="1" flipV="1">
              <a:off x="7167399" y="1762988"/>
              <a:ext cx="3255" cy="1892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307C4B78-035A-3A60-4305-D4FB3DA0CF08}"/>
              </a:ext>
            </a:extLst>
          </p:cNvPr>
          <p:cNvGrpSpPr/>
          <p:nvPr/>
        </p:nvGrpSpPr>
        <p:grpSpPr>
          <a:xfrm>
            <a:off x="6766069" y="3109658"/>
            <a:ext cx="735896" cy="332984"/>
            <a:chOff x="6766077" y="1673429"/>
            <a:chExt cx="735896" cy="332984"/>
          </a:xfrm>
        </p:grpSpPr>
        <p:sp>
          <p:nvSpPr>
            <p:cNvPr id="1049" name="Triangle 1048">
              <a:extLst>
                <a:ext uri="{FF2B5EF4-FFF2-40B4-BE49-F238E27FC236}">
                  <a16:creationId xmlns:a16="http://schemas.microsoft.com/office/drawing/2014/main" id="{BEC75A74-24BE-0A1C-0BE1-54027840D4FF}"/>
                </a:ext>
              </a:extLst>
            </p:cNvPr>
            <p:cNvSpPr/>
            <p:nvPr/>
          </p:nvSpPr>
          <p:spPr bwMode="auto">
            <a:xfrm rot="5400000">
              <a:off x="7211656" y="1716096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EF348892-C3A0-5041-7827-56942FE064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66077" y="1836399"/>
              <a:ext cx="488246" cy="70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1" name="TextBox 1060">
            <a:extLst>
              <a:ext uri="{FF2B5EF4-FFF2-40B4-BE49-F238E27FC236}">
                <a16:creationId xmlns:a16="http://schemas.microsoft.com/office/drawing/2014/main" id="{646BD8A1-C083-D2D0-86CA-8E351D2DF495}"/>
              </a:ext>
            </a:extLst>
          </p:cNvPr>
          <p:cNvSpPr txBox="1"/>
          <p:nvPr/>
        </p:nvSpPr>
        <p:spPr>
          <a:xfrm>
            <a:off x="7062790" y="30635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8355CD5-1A30-1EF1-26E0-B8A505203C4B}"/>
              </a:ext>
            </a:extLst>
          </p:cNvPr>
          <p:cNvCxnSpPr>
            <a:cxnSpLocks/>
            <a:endCxn id="1063" idx="1"/>
          </p:cNvCxnSpPr>
          <p:nvPr/>
        </p:nvCxnSpPr>
        <p:spPr bwMode="auto">
          <a:xfrm flipV="1">
            <a:off x="4434210" y="4818994"/>
            <a:ext cx="735887" cy="93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3" name="Rounded Rectangle 1062">
            <a:extLst>
              <a:ext uri="{FF2B5EF4-FFF2-40B4-BE49-F238E27FC236}">
                <a16:creationId xmlns:a16="http://schemas.microsoft.com/office/drawing/2014/main" id="{34BD0AE7-0432-EA25-BED7-94D12ED49C05}"/>
              </a:ext>
            </a:extLst>
          </p:cNvPr>
          <p:cNvSpPr/>
          <p:nvPr/>
        </p:nvSpPr>
        <p:spPr bwMode="auto">
          <a:xfrm>
            <a:off x="5170097" y="4529553"/>
            <a:ext cx="1595980" cy="578882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«part»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</p:txBody>
      </p:sp>
      <p:sp>
        <p:nvSpPr>
          <p:cNvPr id="1064" name="Diamond 1063">
            <a:extLst>
              <a:ext uri="{FF2B5EF4-FFF2-40B4-BE49-F238E27FC236}">
                <a16:creationId xmlns:a16="http://schemas.microsoft.com/office/drawing/2014/main" id="{6D198093-B851-92FA-24CB-86567649B9D2}"/>
              </a:ext>
            </a:extLst>
          </p:cNvPr>
          <p:cNvSpPr/>
          <p:nvPr/>
        </p:nvSpPr>
        <p:spPr bwMode="auto">
          <a:xfrm>
            <a:off x="4434208" y="4769503"/>
            <a:ext cx="263047" cy="110590"/>
          </a:xfrm>
          <a:prstGeom prst="diamon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3DBB50D1-0798-1306-71A9-A246E6D30144}"/>
              </a:ext>
            </a:extLst>
          </p:cNvPr>
          <p:cNvGrpSpPr/>
          <p:nvPr/>
        </p:nvGrpSpPr>
        <p:grpSpPr>
          <a:xfrm>
            <a:off x="6766069" y="4652502"/>
            <a:ext cx="735896" cy="332984"/>
            <a:chOff x="6766077" y="1673429"/>
            <a:chExt cx="735896" cy="332984"/>
          </a:xfrm>
        </p:grpSpPr>
        <p:sp>
          <p:nvSpPr>
            <p:cNvPr id="1066" name="Triangle 1065">
              <a:extLst>
                <a:ext uri="{FF2B5EF4-FFF2-40B4-BE49-F238E27FC236}">
                  <a16:creationId xmlns:a16="http://schemas.microsoft.com/office/drawing/2014/main" id="{2F51E999-29CA-115E-5D0E-77CE06735805}"/>
                </a:ext>
              </a:extLst>
            </p:cNvPr>
            <p:cNvSpPr/>
            <p:nvPr/>
          </p:nvSpPr>
          <p:spPr bwMode="auto">
            <a:xfrm rot="5400000">
              <a:off x="7211656" y="1716096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1D4C5302-835B-3F05-D662-EF9469748B5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66077" y="1836399"/>
              <a:ext cx="488246" cy="70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0D4532C7-957E-92F2-8DFF-6E829584A969}"/>
              </a:ext>
            </a:extLst>
          </p:cNvPr>
          <p:cNvSpPr txBox="1"/>
          <p:nvPr/>
        </p:nvSpPr>
        <p:spPr>
          <a:xfrm>
            <a:off x="7062790" y="460643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9E74C9-E600-A6D6-8D35-007DE1312AC2}"/>
              </a:ext>
            </a:extLst>
          </p:cNvPr>
          <p:cNvGrpSpPr/>
          <p:nvPr/>
        </p:nvGrpSpPr>
        <p:grpSpPr>
          <a:xfrm>
            <a:off x="2375048" y="1101847"/>
            <a:ext cx="7181183" cy="1871610"/>
            <a:chOff x="2375048" y="1101847"/>
            <a:chExt cx="7181183" cy="18716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1AF015-132D-E166-FEEE-C086EC6305B8}"/>
                </a:ext>
              </a:extLst>
            </p:cNvPr>
            <p:cNvGrpSpPr/>
            <p:nvPr/>
          </p:nvGrpSpPr>
          <p:grpSpPr>
            <a:xfrm>
              <a:off x="2375048" y="1111560"/>
              <a:ext cx="2054270" cy="1167674"/>
              <a:chOff x="2918562" y="1678488"/>
              <a:chExt cx="2054270" cy="116767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8BA36A-D64A-A049-3BAF-BEB5CCC86B69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67674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 : Rational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 : String [0..1]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30A2B48-680E-A1CF-11A1-B33B2B388496}"/>
                  </a:ext>
                </a:extLst>
              </p:cNvPr>
              <p:cNvCxnSpPr/>
              <p:nvPr/>
            </p:nvCxnSpPr>
            <p:spPr bwMode="auto">
              <a:xfrm>
                <a:off x="2918562" y="2152862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6DF372-6D34-28BC-17F5-37F8F7508388}"/>
                </a:ext>
              </a:extLst>
            </p:cNvPr>
            <p:cNvGrpSpPr/>
            <p:nvPr/>
          </p:nvGrpSpPr>
          <p:grpSpPr>
            <a:xfrm>
              <a:off x="7501961" y="1101847"/>
              <a:ext cx="2054270" cy="1177464"/>
              <a:chOff x="2918562" y="1678488"/>
              <a:chExt cx="2054270" cy="117746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E411B0-8BC4-1410-D43A-F8EDE62171E8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77464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Engine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horsePower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Integer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 Integer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F9558A9-7C25-514F-59F5-6CD84E6665BB}"/>
                  </a:ext>
                </a:extLst>
              </p:cNvPr>
              <p:cNvCxnSpPr/>
              <p:nvPr/>
            </p:nvCxnSpPr>
            <p:spPr bwMode="auto">
              <a:xfrm>
                <a:off x="2918562" y="215060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978C54-22FA-6403-BC91-28F30C48260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34207" y="1686798"/>
              <a:ext cx="735890" cy="147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0E2D6E06-965E-AF05-3DEF-F1E5E136DA89}"/>
                </a:ext>
              </a:extLst>
            </p:cNvPr>
            <p:cNvSpPr/>
            <p:nvPr/>
          </p:nvSpPr>
          <p:spPr bwMode="auto">
            <a:xfrm>
              <a:off x="5170097" y="1404708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engine</a:t>
              </a:r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5B864726-C7C6-B012-0889-C67F9FB4FB5D}"/>
                </a:ext>
              </a:extLst>
            </p:cNvPr>
            <p:cNvSpPr/>
            <p:nvPr/>
          </p:nvSpPr>
          <p:spPr bwMode="auto">
            <a:xfrm>
              <a:off x="4434208" y="1642900"/>
              <a:ext cx="263047" cy="110590"/>
            </a:xfrm>
            <a:prstGeom prst="diamond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EABD6826-496D-F300-FBF1-742AAD34B1AE}"/>
                </a:ext>
              </a:extLst>
            </p:cNvPr>
            <p:cNvGrpSpPr/>
            <p:nvPr/>
          </p:nvGrpSpPr>
          <p:grpSpPr>
            <a:xfrm rot="16200000">
              <a:off x="3198639" y="2340590"/>
              <a:ext cx="410378" cy="332984"/>
              <a:chOff x="7100909" y="1689479"/>
              <a:chExt cx="410378" cy="332984"/>
            </a:xfrm>
          </p:grpSpPr>
          <p:sp>
            <p:nvSpPr>
              <p:cNvPr id="1030" name="Triangle 1029">
                <a:extLst>
                  <a:ext uri="{FF2B5EF4-FFF2-40B4-BE49-F238E27FC236}">
                    <a16:creationId xmlns:a16="http://schemas.microsoft.com/office/drawing/2014/main" id="{AB1BBB13-C7F1-DBA4-4FC5-FD6EC8EBEE6B}"/>
                  </a:ext>
                </a:extLst>
              </p:cNvPr>
              <p:cNvSpPr/>
              <p:nvPr/>
            </p:nvSpPr>
            <p:spPr bwMode="auto">
              <a:xfrm rot="5400000">
                <a:off x="7220970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682122AD-181D-7FDE-57D9-E97BF6BE534E}"/>
                  </a:ext>
                </a:extLst>
              </p:cNvPr>
              <p:cNvCxnSpPr>
                <a:cxnSpLocks/>
                <a:stCxn id="13" idx="0"/>
                <a:endCxn id="1030" idx="3"/>
              </p:cNvCxnSpPr>
              <p:nvPr/>
            </p:nvCxnSpPr>
            <p:spPr bwMode="auto">
              <a:xfrm rot="5400000" flipH="1" flipV="1">
                <a:off x="7180648" y="1776232"/>
                <a:ext cx="3249" cy="16272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331F4E56-02CF-5B3D-5320-26E18B4F9D1D}"/>
                </a:ext>
              </a:extLst>
            </p:cNvPr>
            <p:cNvGrpSpPr/>
            <p:nvPr/>
          </p:nvGrpSpPr>
          <p:grpSpPr>
            <a:xfrm rot="16200000">
              <a:off x="8320025" y="2336691"/>
              <a:ext cx="418163" cy="332984"/>
              <a:chOff x="7093124" y="1689479"/>
              <a:chExt cx="418163" cy="332984"/>
            </a:xfrm>
          </p:grpSpPr>
          <p:sp>
            <p:nvSpPr>
              <p:cNvPr id="1040" name="Triangle 1039">
                <a:extLst>
                  <a:ext uri="{FF2B5EF4-FFF2-40B4-BE49-F238E27FC236}">
                    <a16:creationId xmlns:a16="http://schemas.microsoft.com/office/drawing/2014/main" id="{2A868CA5-313D-C352-3B8A-C478EAF6DD1D}"/>
                  </a:ext>
                </a:extLst>
              </p:cNvPr>
              <p:cNvSpPr/>
              <p:nvPr/>
            </p:nvSpPr>
            <p:spPr bwMode="auto">
              <a:xfrm rot="5400000">
                <a:off x="7220970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A05147DF-B9B7-DCB2-83C4-CE299215D4D7}"/>
                  </a:ext>
                </a:extLst>
              </p:cNvPr>
              <p:cNvCxnSpPr>
                <a:cxnSpLocks/>
                <a:stCxn id="29" idx="0"/>
                <a:endCxn id="1040" idx="3"/>
              </p:cNvCxnSpPr>
              <p:nvPr/>
            </p:nvCxnSpPr>
            <p:spPr bwMode="auto">
              <a:xfrm rot="5400000" flipV="1">
                <a:off x="7178378" y="1770713"/>
                <a:ext cx="5" cy="17051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385764-E104-6409-B23E-BAA2EBF0467C}"/>
                </a:ext>
              </a:extLst>
            </p:cNvPr>
            <p:cNvGrpSpPr/>
            <p:nvPr/>
          </p:nvGrpSpPr>
          <p:grpSpPr>
            <a:xfrm>
              <a:off x="6766077" y="1489459"/>
              <a:ext cx="735896" cy="371182"/>
              <a:chOff x="6766077" y="1489459"/>
              <a:chExt cx="735896" cy="371182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74E487FE-B9CA-494C-F1AF-81AED0775321}"/>
                  </a:ext>
                </a:extLst>
              </p:cNvPr>
              <p:cNvGrpSpPr/>
              <p:nvPr/>
            </p:nvGrpSpPr>
            <p:grpSpPr>
              <a:xfrm>
                <a:off x="6766077" y="1527657"/>
                <a:ext cx="735896" cy="332984"/>
                <a:chOff x="6766077" y="1673429"/>
                <a:chExt cx="735896" cy="332984"/>
              </a:xfrm>
            </p:grpSpPr>
            <p:sp>
              <p:nvSpPr>
                <p:cNvPr id="58" name="Triangle 57">
                  <a:extLst>
                    <a:ext uri="{FF2B5EF4-FFF2-40B4-BE49-F238E27FC236}">
                      <a16:creationId xmlns:a16="http://schemas.microsoft.com/office/drawing/2014/main" id="{D041DCA0-61D5-58A8-2C17-308E5F6C2918}"/>
                    </a:ext>
                  </a:extLst>
                </p:cNvPr>
                <p:cNvSpPr/>
                <p:nvPr/>
              </p:nvSpPr>
              <p:spPr bwMode="auto">
                <a:xfrm rot="5400000">
                  <a:off x="7211656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E75EE28-6654-95C1-71FA-93B140C0AF4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766077" y="1836399"/>
                  <a:ext cx="488246" cy="704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B59B2BB3-48A0-8FBC-3438-2FB718FC2B03}"/>
                  </a:ext>
                </a:extLst>
              </p:cNvPr>
              <p:cNvSpPr txBox="1"/>
              <p:nvPr/>
            </p:nvSpPr>
            <p:spPr>
              <a:xfrm>
                <a:off x="7062790" y="1489459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AA6A817F-5190-3EA5-DE56-B515EA68CE27}"/>
                </a:ext>
              </a:extLst>
            </p:cNvPr>
            <p:cNvGrpSpPr/>
            <p:nvPr/>
          </p:nvGrpSpPr>
          <p:grpSpPr>
            <a:xfrm>
              <a:off x="5781086" y="1997307"/>
              <a:ext cx="369122" cy="976150"/>
              <a:chOff x="5781086" y="3698577"/>
              <a:chExt cx="369122" cy="976150"/>
            </a:xfrm>
          </p:grpSpPr>
          <p:sp>
            <p:nvSpPr>
              <p:cNvPr id="1080" name="Triangle 1079">
                <a:extLst>
                  <a:ext uri="{FF2B5EF4-FFF2-40B4-BE49-F238E27FC236}">
                    <a16:creationId xmlns:a16="http://schemas.microsoft.com/office/drawing/2014/main" id="{770395B5-B4CA-FF59-9755-8FB0A89C7A0F}"/>
                  </a:ext>
                </a:extLst>
              </p:cNvPr>
              <p:cNvSpPr/>
              <p:nvPr/>
            </p:nvSpPr>
            <p:spPr bwMode="auto">
              <a:xfrm>
                <a:off x="5799154" y="3698577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16059570-60DF-34D6-0283-C9AD2D135885}"/>
                  </a:ext>
                </a:extLst>
              </p:cNvPr>
              <p:cNvCxnSpPr>
                <a:cxnSpLocks/>
                <a:stCxn id="63" idx="0"/>
                <a:endCxn id="1080" idx="3"/>
              </p:cNvCxnSpPr>
              <p:nvPr/>
            </p:nvCxnSpPr>
            <p:spPr bwMode="auto">
              <a:xfrm flipH="1" flipV="1">
                <a:off x="5965646" y="3946227"/>
                <a:ext cx="2441" cy="72850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785BD01E-FD4C-479E-391C-313C4ED50CEE}"/>
                  </a:ext>
                </a:extLst>
              </p:cNvPr>
              <p:cNvCxnSpPr/>
              <p:nvPr/>
            </p:nvCxnSpPr>
            <p:spPr bwMode="auto">
              <a:xfrm>
                <a:off x="5781086" y="4009753"/>
                <a:ext cx="36912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A654151-2919-271E-1328-3616CD6FF10F}"/>
              </a:ext>
            </a:extLst>
          </p:cNvPr>
          <p:cNvCxnSpPr>
            <a:stCxn id="4" idx="1"/>
            <a:endCxn id="1026" idx="1"/>
          </p:cNvCxnSpPr>
          <p:nvPr/>
        </p:nvCxnSpPr>
        <p:spPr bwMode="auto">
          <a:xfrm>
            <a:off x="4372949" y="6223833"/>
            <a:ext cx="3550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4962A5-65F4-ECF0-F81C-6D6B33AB10D8}"/>
              </a:ext>
            </a:extLst>
          </p:cNvPr>
          <p:cNvCxnSpPr>
            <a:endCxn id="1026" idx="0"/>
          </p:cNvCxnSpPr>
          <p:nvPr/>
        </p:nvCxnSpPr>
        <p:spPr bwMode="auto">
          <a:xfrm>
            <a:off x="8529095" y="5299138"/>
            <a:ext cx="1" cy="520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7A9DF3-7939-DDA6-7538-83933CA085AD}"/>
              </a:ext>
            </a:extLst>
          </p:cNvPr>
          <p:cNvCxnSpPr/>
          <p:nvPr/>
        </p:nvCxnSpPr>
        <p:spPr bwMode="auto">
          <a:xfrm>
            <a:off x="3397216" y="5294116"/>
            <a:ext cx="1" cy="520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D49E4B-C686-DB47-E55E-E0698BDC5620}"/>
              </a:ext>
            </a:extLst>
          </p:cNvPr>
          <p:cNvSpPr txBox="1"/>
          <p:nvPr/>
        </p:nvSpPr>
        <p:spPr>
          <a:xfrm>
            <a:off x="3397216" y="5516028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D88BE-5DD3-4DC7-A52E-31D231160C74}"/>
              </a:ext>
            </a:extLst>
          </p:cNvPr>
          <p:cNvSpPr txBox="1"/>
          <p:nvPr/>
        </p:nvSpPr>
        <p:spPr>
          <a:xfrm>
            <a:off x="8525587" y="551802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B6572E-81C8-AF1A-654F-F083FCFA0A1B}"/>
              </a:ext>
            </a:extLst>
          </p:cNvPr>
          <p:cNvCxnSpPr>
            <a:stCxn id="1063" idx="2"/>
          </p:cNvCxnSpPr>
          <p:nvPr/>
        </p:nvCxnSpPr>
        <p:spPr bwMode="auto">
          <a:xfrm flipH="1">
            <a:off x="5953675" y="5108435"/>
            <a:ext cx="14412" cy="1031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2935C0-22B1-B1F8-04BD-3579CB25AA1E}"/>
              </a:ext>
            </a:extLst>
          </p:cNvPr>
          <p:cNvSpPr txBox="1"/>
          <p:nvPr/>
        </p:nvSpPr>
        <p:spPr>
          <a:xfrm>
            <a:off x="5953674" y="552344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22002-9F42-9DDE-7C80-99FB66410DB0}"/>
              </a:ext>
            </a:extLst>
          </p:cNvPr>
          <p:cNvCxnSpPr/>
          <p:nvPr/>
        </p:nvCxnSpPr>
        <p:spPr bwMode="auto">
          <a:xfrm>
            <a:off x="1732183" y="5527977"/>
            <a:ext cx="82223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4CFD9E-0906-8387-5ACC-26A75A24A5C0}"/>
              </a:ext>
            </a:extLst>
          </p:cNvPr>
          <p:cNvSpPr txBox="1"/>
          <p:nvPr/>
        </p:nvSpPr>
        <p:spPr>
          <a:xfrm>
            <a:off x="1665923" y="58889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0F1C2-3BD5-9681-5043-BA0C1F5C1D99}"/>
              </a:ext>
            </a:extLst>
          </p:cNvPr>
          <p:cNvSpPr txBox="1"/>
          <p:nvPr/>
        </p:nvSpPr>
        <p:spPr>
          <a:xfrm>
            <a:off x="1665923" y="46007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694927-B22E-A78F-455F-609ACAD7F267}"/>
              </a:ext>
            </a:extLst>
          </p:cNvPr>
          <p:cNvGrpSpPr/>
          <p:nvPr/>
        </p:nvGrpSpPr>
        <p:grpSpPr>
          <a:xfrm>
            <a:off x="5781901" y="3575548"/>
            <a:ext cx="369122" cy="954005"/>
            <a:chOff x="5781901" y="3575548"/>
            <a:chExt cx="369122" cy="954005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E6815152-0A7B-4067-112B-2CFE5557C98F}"/>
                </a:ext>
              </a:extLst>
            </p:cNvPr>
            <p:cNvSpPr/>
            <p:nvPr/>
          </p:nvSpPr>
          <p:spPr bwMode="auto">
            <a:xfrm>
              <a:off x="5799969" y="3575548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265222-A7BB-702C-C538-59C4FFA6C26A}"/>
                </a:ext>
              </a:extLst>
            </p:cNvPr>
            <p:cNvCxnSpPr>
              <a:cxnSpLocks/>
              <a:endCxn id="20" idx="3"/>
            </p:cNvCxnSpPr>
            <p:nvPr/>
          </p:nvCxnSpPr>
          <p:spPr bwMode="auto">
            <a:xfrm flipH="1" flipV="1">
              <a:off x="5966461" y="3823198"/>
              <a:ext cx="1626" cy="7063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C3D87D4-1D11-D397-D666-8A9CB0F6285F}"/>
                </a:ext>
              </a:extLst>
            </p:cNvPr>
            <p:cNvCxnSpPr/>
            <p:nvPr/>
          </p:nvCxnSpPr>
          <p:spPr bwMode="auto">
            <a:xfrm>
              <a:off x="5781901" y="3886724"/>
              <a:ext cx="36912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9339B93-F2BB-DCD5-333D-A9087AE18008}"/>
              </a:ext>
            </a:extLst>
          </p:cNvPr>
          <p:cNvSpPr txBox="1"/>
          <p:nvPr/>
        </p:nvSpPr>
        <p:spPr>
          <a:xfrm>
            <a:off x="7734301" y="485042"/>
            <a:ext cx="362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Urbán, Theisz, and Mezei, “Self-describing operations for multi-level meta-modeling”, </a:t>
            </a:r>
            <a:r>
              <a:rPr lang="en-US" sz="1100" i="1" dirty="0"/>
              <a:t>MODELSWARD 2018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46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829C9-D540-2B6C-83D7-F4148DBD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CDFA-F477-5919-C33F-646578C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Ontological Library Model in SysML v2</a:t>
            </a:r>
          </a:p>
        </p:txBody>
      </p:sp>
      <p:pic>
        <p:nvPicPr>
          <p:cNvPr id="4" name="Picture 2" descr="Image result for automobile">
            <a:extLst>
              <a:ext uri="{FF2B5EF4-FFF2-40B4-BE49-F238E27FC236}">
                <a16:creationId xmlns:a16="http://schemas.microsoft.com/office/drawing/2014/main" id="{DB05E1B9-DE36-AEDF-A8CD-1CAB95B0C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1415" y="5777550"/>
            <a:ext cx="1941534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9A55F6-F967-4F92-5BE3-BDE1C1F2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49" y="5819868"/>
            <a:ext cx="1211894" cy="8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51165-2D4D-D821-9B17-B2C9C3064D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79045-EBF2-2FE4-105F-EB18B0A41D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8C5ABCCC-3B6B-58C8-D2CF-40C6E5A50E07}"/>
              </a:ext>
            </a:extLst>
          </p:cNvPr>
          <p:cNvCxnSpPr>
            <a:stCxn id="4" idx="1"/>
            <a:endCxn id="1026" idx="1"/>
          </p:cNvCxnSpPr>
          <p:nvPr/>
        </p:nvCxnSpPr>
        <p:spPr bwMode="auto">
          <a:xfrm>
            <a:off x="4372949" y="6223833"/>
            <a:ext cx="3550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AED89A-3644-CAFB-10B3-CD43804798B4}"/>
              </a:ext>
            </a:extLst>
          </p:cNvPr>
          <p:cNvCxnSpPr>
            <a:endCxn id="1026" idx="0"/>
          </p:cNvCxnSpPr>
          <p:nvPr/>
        </p:nvCxnSpPr>
        <p:spPr bwMode="auto">
          <a:xfrm>
            <a:off x="8529095" y="5299138"/>
            <a:ext cx="1" cy="520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ED568-1FC9-44D5-6230-D9EB671C624D}"/>
              </a:ext>
            </a:extLst>
          </p:cNvPr>
          <p:cNvCxnSpPr/>
          <p:nvPr/>
        </p:nvCxnSpPr>
        <p:spPr bwMode="auto">
          <a:xfrm>
            <a:off x="3397216" y="5294116"/>
            <a:ext cx="1" cy="520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5D4A17-9ECD-46FA-4DED-E45DE07053A9}"/>
              </a:ext>
            </a:extLst>
          </p:cNvPr>
          <p:cNvSpPr txBox="1"/>
          <p:nvPr/>
        </p:nvSpPr>
        <p:spPr>
          <a:xfrm>
            <a:off x="3397216" y="5516028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0BC66E-815E-B805-76F1-01961BCE9806}"/>
              </a:ext>
            </a:extLst>
          </p:cNvPr>
          <p:cNvSpPr txBox="1"/>
          <p:nvPr/>
        </p:nvSpPr>
        <p:spPr>
          <a:xfrm>
            <a:off x="8525587" y="551802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6636A0-5E8E-565F-A088-3CD1CB14BC7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53675" y="5108435"/>
            <a:ext cx="14412" cy="1031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73D50C-DFAE-048D-618B-884C7A56D55B}"/>
              </a:ext>
            </a:extLst>
          </p:cNvPr>
          <p:cNvSpPr txBox="1"/>
          <p:nvPr/>
        </p:nvSpPr>
        <p:spPr>
          <a:xfrm>
            <a:off x="5953674" y="552344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CCFE62-1522-10BC-22E8-5B7A4C1DE83E}"/>
              </a:ext>
            </a:extLst>
          </p:cNvPr>
          <p:cNvCxnSpPr/>
          <p:nvPr/>
        </p:nvCxnSpPr>
        <p:spPr bwMode="auto">
          <a:xfrm>
            <a:off x="1732183" y="5527977"/>
            <a:ext cx="82223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EFC016-F0EF-CD5D-CE40-2C5F7F44E16A}"/>
              </a:ext>
            </a:extLst>
          </p:cNvPr>
          <p:cNvSpPr txBox="1"/>
          <p:nvPr/>
        </p:nvSpPr>
        <p:spPr>
          <a:xfrm>
            <a:off x="1665923" y="58889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8B5D6-CD2A-22A6-EB3F-19A7197D10FE}"/>
              </a:ext>
            </a:extLst>
          </p:cNvPr>
          <p:cNvSpPr txBox="1"/>
          <p:nvPr/>
        </p:nvSpPr>
        <p:spPr>
          <a:xfrm>
            <a:off x="1665923" y="450795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98FDA-F3D0-6795-A3EF-27942708769D}"/>
              </a:ext>
            </a:extLst>
          </p:cNvPr>
          <p:cNvGrpSpPr/>
          <p:nvPr/>
        </p:nvGrpSpPr>
        <p:grpSpPr>
          <a:xfrm>
            <a:off x="2376688" y="4245824"/>
            <a:ext cx="2054270" cy="1167674"/>
            <a:chOff x="2918562" y="1678488"/>
            <a:chExt cx="2054270" cy="11676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CA7CF5-09BA-5F88-F91C-C1BAEC57912B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116767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price : Rational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owner : String [0..1]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96F9BA-372F-00C3-F761-64F08BDB4487}"/>
                </a:ext>
              </a:extLst>
            </p:cNvPr>
            <p:cNvCxnSpPr/>
            <p:nvPr/>
          </p:nvCxnSpPr>
          <p:spPr bwMode="auto">
            <a:xfrm>
              <a:off x="2918562" y="2152862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67738D-C2A7-C406-1EF6-AF1C98A10CB6}"/>
              </a:ext>
            </a:extLst>
          </p:cNvPr>
          <p:cNvGrpSpPr/>
          <p:nvPr/>
        </p:nvGrpSpPr>
        <p:grpSpPr>
          <a:xfrm>
            <a:off x="7503601" y="4236111"/>
            <a:ext cx="2054270" cy="1177464"/>
            <a:chOff x="2918562" y="1678488"/>
            <a:chExt cx="2054270" cy="1177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EDD5A0-F0CB-F0A9-0A9D-456A27CA0071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11774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Engine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horsePower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: Integer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engineNum</a:t>
              </a:r>
              <a:r>
                <a:rPr lang="en-US" sz="1400" baseline="30000" dirty="0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 Integer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0CCE6F-F539-7ED9-5C31-9ED92EDABD83}"/>
                </a:ext>
              </a:extLst>
            </p:cNvPr>
            <p:cNvCxnSpPr/>
            <p:nvPr/>
          </p:nvCxnSpPr>
          <p:spPr bwMode="auto">
            <a:xfrm>
              <a:off x="2918562" y="2150606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92A9FC-B58A-357B-04F6-CA249F078CD1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5847" y="4821062"/>
            <a:ext cx="735890" cy="147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457CA6A-FA5A-8EB7-2E92-D48971D4AF23}"/>
              </a:ext>
            </a:extLst>
          </p:cNvPr>
          <p:cNvSpPr/>
          <p:nvPr/>
        </p:nvSpPr>
        <p:spPr bwMode="auto">
          <a:xfrm>
            <a:off x="5171737" y="4538972"/>
            <a:ext cx="1595980" cy="578882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«part»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D3434AA5-4243-5724-A57E-2C9060E1ED19}"/>
              </a:ext>
            </a:extLst>
          </p:cNvPr>
          <p:cNvSpPr/>
          <p:nvPr/>
        </p:nvSpPr>
        <p:spPr bwMode="auto">
          <a:xfrm>
            <a:off x="4435848" y="4777164"/>
            <a:ext cx="263047" cy="110590"/>
          </a:xfrm>
          <a:prstGeom prst="diamon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97B0E6-9C96-D06E-F76B-A905047E842D}"/>
              </a:ext>
            </a:extLst>
          </p:cNvPr>
          <p:cNvGrpSpPr/>
          <p:nvPr/>
        </p:nvGrpSpPr>
        <p:grpSpPr>
          <a:xfrm>
            <a:off x="6767717" y="4661921"/>
            <a:ext cx="735896" cy="332984"/>
            <a:chOff x="6766077" y="1673429"/>
            <a:chExt cx="735896" cy="332984"/>
          </a:xfrm>
        </p:grpSpPr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DE8D9041-3288-4DCF-5E78-EBF73660A04A}"/>
                </a:ext>
              </a:extLst>
            </p:cNvPr>
            <p:cNvSpPr/>
            <p:nvPr/>
          </p:nvSpPr>
          <p:spPr bwMode="auto">
            <a:xfrm rot="5400000">
              <a:off x="7211656" y="1716096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6C250AA-7015-83FC-B5B4-30A807AAC8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66077" y="1836399"/>
              <a:ext cx="488246" cy="70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7665134-8967-74DA-CA5E-222B307B7544}"/>
              </a:ext>
            </a:extLst>
          </p:cNvPr>
          <p:cNvSpPr txBox="1"/>
          <p:nvPr/>
        </p:nvSpPr>
        <p:spPr>
          <a:xfrm>
            <a:off x="7064430" y="462372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58C4200-2109-B3D6-E66B-D25CA0DC4CF3}"/>
              </a:ext>
            </a:extLst>
          </p:cNvPr>
          <p:cNvSpPr/>
          <p:nvPr/>
        </p:nvSpPr>
        <p:spPr bwMode="auto">
          <a:xfrm>
            <a:off x="5843366" y="3999914"/>
            <a:ext cx="252634" cy="1125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4DDA227F-345D-F0A9-F477-98AAB667C377}"/>
              </a:ext>
            </a:extLst>
          </p:cNvPr>
          <p:cNvGrpSpPr/>
          <p:nvPr/>
        </p:nvGrpSpPr>
        <p:grpSpPr>
          <a:xfrm>
            <a:off x="1732183" y="1018505"/>
            <a:ext cx="8696611" cy="4383931"/>
            <a:chOff x="1732183" y="1018505"/>
            <a:chExt cx="8696611" cy="4383931"/>
          </a:xfrm>
        </p:grpSpPr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9B6E87D3-58B1-B80D-FC82-26E4363EC568}"/>
                </a:ext>
              </a:extLst>
            </p:cNvPr>
            <p:cNvGrpSpPr/>
            <p:nvPr/>
          </p:nvGrpSpPr>
          <p:grpSpPr>
            <a:xfrm flipH="1">
              <a:off x="4442705" y="1018505"/>
              <a:ext cx="1125717" cy="459709"/>
              <a:chOff x="6394536" y="2975400"/>
              <a:chExt cx="1125717" cy="459709"/>
            </a:xfrm>
          </p:grpSpPr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27D98021-2349-BBB6-067F-9ACBD76DD887}"/>
                  </a:ext>
                </a:extLst>
              </p:cNvPr>
              <p:cNvGrpSpPr/>
              <p:nvPr/>
            </p:nvGrpSpPr>
            <p:grpSpPr>
              <a:xfrm>
                <a:off x="6394536" y="3016894"/>
                <a:ext cx="1125717" cy="418215"/>
                <a:chOff x="6394544" y="1673429"/>
                <a:chExt cx="1125717" cy="418215"/>
              </a:xfrm>
            </p:grpSpPr>
            <p:sp>
              <p:nvSpPr>
                <p:cNvPr id="1116" name="Triangle 1115">
                  <a:extLst>
                    <a:ext uri="{FF2B5EF4-FFF2-40B4-BE49-F238E27FC236}">
                      <a16:creationId xmlns:a16="http://schemas.microsoft.com/office/drawing/2014/main" id="{56E53352-EBBB-E904-9C70-D23738B052F9}"/>
                    </a:ext>
                  </a:extLst>
                </p:cNvPr>
                <p:cNvSpPr/>
                <p:nvPr/>
              </p:nvSpPr>
              <p:spPr bwMode="auto">
                <a:xfrm rot="5400000">
                  <a:off x="7229944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8EBF0042-9050-B751-4A37-EAA90FB7F02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395371" y="1843383"/>
                  <a:ext cx="877240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BE0F8893-0097-448E-0F63-3709D119B0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394544" y="1838811"/>
                  <a:ext cx="827" cy="25283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15" name="TextBox 1114">
                <a:extLst>
                  <a:ext uri="{FF2B5EF4-FFF2-40B4-BE49-F238E27FC236}">
                    <a16:creationId xmlns:a16="http://schemas.microsoft.com/office/drawing/2014/main" id="{999EB26D-1854-348F-2F74-60E2944C62E0}"/>
                  </a:ext>
                </a:extLst>
              </p:cNvPr>
              <p:cNvSpPr txBox="1"/>
              <p:nvPr/>
            </p:nvSpPr>
            <p:spPr>
              <a:xfrm>
                <a:off x="7081078" y="297540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F4B6DA65-660E-7D66-B18C-7E4FB8BED2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529098" y="4058623"/>
              <a:ext cx="5" cy="183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073F63EC-0BF1-88BA-E9A2-D2AC5419D017}"/>
                </a:ext>
              </a:extLst>
            </p:cNvPr>
            <p:cNvGrpSpPr/>
            <p:nvPr/>
          </p:nvGrpSpPr>
          <p:grpSpPr>
            <a:xfrm rot="16200000">
              <a:off x="3017215" y="3692712"/>
              <a:ext cx="773240" cy="332984"/>
              <a:chOff x="6899411" y="1689479"/>
              <a:chExt cx="773240" cy="332984"/>
            </a:xfrm>
          </p:grpSpPr>
          <p:sp>
            <p:nvSpPr>
              <p:cNvPr id="1037" name="Triangle 1036">
                <a:extLst>
                  <a:ext uri="{FF2B5EF4-FFF2-40B4-BE49-F238E27FC236}">
                    <a16:creationId xmlns:a16="http://schemas.microsoft.com/office/drawing/2014/main" id="{22F7359C-4FE1-8986-0583-03BFCD7375DE}"/>
                  </a:ext>
                </a:extLst>
              </p:cNvPr>
              <p:cNvSpPr/>
              <p:nvPr/>
            </p:nvSpPr>
            <p:spPr bwMode="auto">
              <a:xfrm rot="5400000">
                <a:off x="7382334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1A36ED1-8950-021B-DBC1-420E8EFEFF33}"/>
                  </a:ext>
                </a:extLst>
              </p:cNvPr>
              <p:cNvCxnSpPr>
                <a:cxnSpLocks/>
                <a:stCxn id="19" idx="0"/>
                <a:endCxn id="1037" idx="3"/>
              </p:cNvCxnSpPr>
              <p:nvPr/>
            </p:nvCxnSpPr>
            <p:spPr bwMode="auto">
              <a:xfrm rot="5400000" flipV="1">
                <a:off x="7162200" y="1593171"/>
                <a:ext cx="11" cy="52559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ED5871CD-AA00-FD57-221D-079CB862875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97216" y="4065379"/>
              <a:ext cx="51283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C1C1AC5C-7BF2-6974-9C9D-E5B11228C28E}"/>
                </a:ext>
              </a:extLst>
            </p:cNvPr>
            <p:cNvGrpSpPr/>
            <p:nvPr/>
          </p:nvGrpSpPr>
          <p:grpSpPr>
            <a:xfrm>
              <a:off x="5798344" y="3449700"/>
              <a:ext cx="332984" cy="1089272"/>
              <a:chOff x="5799154" y="3537213"/>
              <a:chExt cx="332984" cy="1089272"/>
            </a:xfrm>
          </p:grpSpPr>
          <p:sp>
            <p:nvSpPr>
              <p:cNvPr id="1070" name="Triangle 1069">
                <a:extLst>
                  <a:ext uri="{FF2B5EF4-FFF2-40B4-BE49-F238E27FC236}">
                    <a16:creationId xmlns:a16="http://schemas.microsoft.com/office/drawing/2014/main" id="{B1846BF6-2E94-089D-FDDF-80D3EFD79EE5}"/>
                  </a:ext>
                </a:extLst>
              </p:cNvPr>
              <p:cNvSpPr/>
              <p:nvPr/>
            </p:nvSpPr>
            <p:spPr bwMode="auto">
              <a:xfrm>
                <a:off x="5799154" y="3537213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79312A2C-85EA-F832-C0C5-590DE695B855}"/>
                  </a:ext>
                </a:extLst>
              </p:cNvPr>
              <p:cNvCxnSpPr>
                <a:cxnSpLocks/>
                <a:stCxn id="41" idx="0"/>
                <a:endCxn id="1070" idx="3"/>
              </p:cNvCxnSpPr>
              <p:nvPr/>
            </p:nvCxnSpPr>
            <p:spPr bwMode="auto">
              <a:xfrm flipH="1" flipV="1">
                <a:off x="5965646" y="3784863"/>
                <a:ext cx="4891" cy="84162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82C302-AAA6-D2E8-9302-4B31AF7E4C09}"/>
                </a:ext>
              </a:extLst>
            </p:cNvPr>
            <p:cNvSpPr/>
            <p:nvPr/>
          </p:nvSpPr>
          <p:spPr bwMode="auto">
            <a:xfrm>
              <a:off x="2379941" y="2611836"/>
              <a:ext cx="2054269" cy="857116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691D649-C9FB-B0D6-2D93-7C6504052635}"/>
                </a:ext>
              </a:extLst>
            </p:cNvPr>
            <p:cNvCxnSpPr>
              <a:cxnSpLocks/>
              <a:endCxn id="63" idx="1"/>
            </p:cNvCxnSpPr>
            <p:nvPr/>
          </p:nvCxnSpPr>
          <p:spPr bwMode="auto">
            <a:xfrm flipV="1">
              <a:off x="4434210" y="3162469"/>
              <a:ext cx="735887" cy="93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71CE925-28B6-0633-2D68-F6331DE3FF85}"/>
                </a:ext>
              </a:extLst>
            </p:cNvPr>
            <p:cNvSpPr/>
            <p:nvPr/>
          </p:nvSpPr>
          <p:spPr bwMode="auto">
            <a:xfrm>
              <a:off x="5170097" y="2873028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subparts [*]</a:t>
              </a:r>
            </a:p>
          </p:txBody>
        </p:sp>
        <p:sp>
          <p:nvSpPr>
            <p:cNvPr id="1024" name="Diamond 1023">
              <a:extLst>
                <a:ext uri="{FF2B5EF4-FFF2-40B4-BE49-F238E27FC236}">
                  <a16:creationId xmlns:a16="http://schemas.microsoft.com/office/drawing/2014/main" id="{7FD4930A-81E7-E763-BF07-05C61D0FEDF4}"/>
                </a:ext>
              </a:extLst>
            </p:cNvPr>
            <p:cNvSpPr/>
            <p:nvPr/>
          </p:nvSpPr>
          <p:spPr bwMode="auto">
            <a:xfrm>
              <a:off x="4434208" y="3112978"/>
              <a:ext cx="263047" cy="110590"/>
            </a:xfrm>
            <a:prstGeom prst="diamond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504132-57E4-0AAF-5FFD-EF5CE89D586A}"/>
                </a:ext>
              </a:extLst>
            </p:cNvPr>
            <p:cNvGrpSpPr/>
            <p:nvPr/>
          </p:nvGrpSpPr>
          <p:grpSpPr>
            <a:xfrm flipH="1">
              <a:off x="4438960" y="2413319"/>
              <a:ext cx="1128635" cy="459709"/>
              <a:chOff x="6391618" y="2975400"/>
              <a:chExt cx="1128635" cy="459709"/>
            </a:xfrm>
          </p:grpSpPr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7FAA3332-137B-ADD2-DD8E-C095512A3399}"/>
                  </a:ext>
                </a:extLst>
              </p:cNvPr>
              <p:cNvGrpSpPr/>
              <p:nvPr/>
            </p:nvGrpSpPr>
            <p:grpSpPr>
              <a:xfrm>
                <a:off x="6391618" y="3016894"/>
                <a:ext cx="1128635" cy="418215"/>
                <a:chOff x="6391626" y="1673429"/>
                <a:chExt cx="1128635" cy="418215"/>
              </a:xfrm>
            </p:grpSpPr>
            <p:sp>
              <p:nvSpPr>
                <p:cNvPr id="1049" name="Triangle 1048">
                  <a:extLst>
                    <a:ext uri="{FF2B5EF4-FFF2-40B4-BE49-F238E27FC236}">
                      <a16:creationId xmlns:a16="http://schemas.microsoft.com/office/drawing/2014/main" id="{E653EAFE-BAB0-8F3A-2015-AEA937505917}"/>
                    </a:ext>
                  </a:extLst>
                </p:cNvPr>
                <p:cNvSpPr/>
                <p:nvPr/>
              </p:nvSpPr>
              <p:spPr bwMode="auto">
                <a:xfrm rot="5400000">
                  <a:off x="7229944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5BF89F8E-A6BB-B624-9B1E-5D72377EAE1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392453" y="1843383"/>
                  <a:ext cx="880158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8D8364-F75F-5D34-BDA0-A07ED54B25E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391626" y="1838811"/>
                  <a:ext cx="827" cy="252833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80894DE5-0DEE-AF52-5660-E284B5443CB0}"/>
                  </a:ext>
                </a:extLst>
              </p:cNvPr>
              <p:cNvSpPr txBox="1"/>
              <p:nvPr/>
            </p:nvSpPr>
            <p:spPr>
              <a:xfrm>
                <a:off x="7081078" y="2975400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23B01A58-B8D4-6499-1DCB-5A7D441D86CE}"/>
                </a:ext>
              </a:extLst>
            </p:cNvPr>
            <p:cNvCxnSpPr/>
            <p:nvPr/>
          </p:nvCxnSpPr>
          <p:spPr bwMode="auto">
            <a:xfrm>
              <a:off x="1732183" y="3898056"/>
              <a:ext cx="822236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F090EAA5-D289-E539-E7B1-81D42C3772ED}"/>
                </a:ext>
              </a:extLst>
            </p:cNvPr>
            <p:cNvSpPr/>
            <p:nvPr/>
          </p:nvSpPr>
          <p:spPr bwMode="auto">
            <a:xfrm>
              <a:off x="2383686" y="1217022"/>
              <a:ext cx="2054269" cy="857116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«item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</a:t>
              </a:r>
            </a:p>
          </p:txBody>
        </p:sp>
        <p:cxnSp>
          <p:nvCxnSpPr>
            <p:cNvPr id="1110" name="Straight Arrow Connector 1109">
              <a:extLst>
                <a:ext uri="{FF2B5EF4-FFF2-40B4-BE49-F238E27FC236}">
                  <a16:creationId xmlns:a16="http://schemas.microsoft.com/office/drawing/2014/main" id="{4FBAC6F2-B973-8FDD-4302-1C3EE9B46749}"/>
                </a:ext>
              </a:extLst>
            </p:cNvPr>
            <p:cNvCxnSpPr>
              <a:cxnSpLocks/>
              <a:endCxn id="1111" idx="1"/>
            </p:cNvCxnSpPr>
            <p:nvPr/>
          </p:nvCxnSpPr>
          <p:spPr bwMode="auto">
            <a:xfrm flipV="1">
              <a:off x="4437955" y="1767655"/>
              <a:ext cx="735887" cy="93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1" name="Rounded Rectangle 1110">
              <a:extLst>
                <a:ext uri="{FF2B5EF4-FFF2-40B4-BE49-F238E27FC236}">
                  <a16:creationId xmlns:a16="http://schemas.microsoft.com/office/drawing/2014/main" id="{D3366081-B409-4CE6-98E9-AFE6FB7FBC93}"/>
                </a:ext>
              </a:extLst>
            </p:cNvPr>
            <p:cNvSpPr/>
            <p:nvPr/>
          </p:nvSpPr>
          <p:spPr bwMode="auto">
            <a:xfrm>
              <a:off x="5173842" y="1478214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«item»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subitems [*]</a:t>
              </a:r>
            </a:p>
          </p:txBody>
        </p:sp>
        <p:sp>
          <p:nvSpPr>
            <p:cNvPr id="1112" name="Diamond 1111">
              <a:extLst>
                <a:ext uri="{FF2B5EF4-FFF2-40B4-BE49-F238E27FC236}">
                  <a16:creationId xmlns:a16="http://schemas.microsoft.com/office/drawing/2014/main" id="{B1AEEB48-4B20-0B52-DA96-A28DE0587545}"/>
                </a:ext>
              </a:extLst>
            </p:cNvPr>
            <p:cNvSpPr/>
            <p:nvPr/>
          </p:nvSpPr>
          <p:spPr bwMode="auto">
            <a:xfrm>
              <a:off x="4437953" y="1718164"/>
              <a:ext cx="263047" cy="110590"/>
            </a:xfrm>
            <a:prstGeom prst="diamond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7A689E08-3A88-67EF-21DD-CADC3CD42AF0}"/>
                </a:ext>
              </a:extLst>
            </p:cNvPr>
            <p:cNvGrpSpPr/>
            <p:nvPr/>
          </p:nvGrpSpPr>
          <p:grpSpPr>
            <a:xfrm rot="16200000">
              <a:off x="3151354" y="2185878"/>
              <a:ext cx="518933" cy="332984"/>
              <a:chOff x="7153718" y="1689479"/>
              <a:chExt cx="518933" cy="332984"/>
            </a:xfrm>
          </p:grpSpPr>
          <p:sp>
            <p:nvSpPr>
              <p:cNvPr id="1120" name="Triangle 1119">
                <a:extLst>
                  <a:ext uri="{FF2B5EF4-FFF2-40B4-BE49-F238E27FC236}">
                    <a16:creationId xmlns:a16="http://schemas.microsoft.com/office/drawing/2014/main" id="{3A60A0CB-790D-5B0F-3CA1-7FD666BA618C}"/>
                  </a:ext>
                </a:extLst>
              </p:cNvPr>
              <p:cNvSpPr/>
              <p:nvPr/>
            </p:nvSpPr>
            <p:spPr bwMode="auto">
              <a:xfrm rot="5400000">
                <a:off x="7382334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463A9E18-2D1A-345A-DF7B-E07F5613C0A5}"/>
                  </a:ext>
                </a:extLst>
              </p:cNvPr>
              <p:cNvCxnSpPr>
                <a:cxnSpLocks/>
                <a:stCxn id="13" idx="0"/>
                <a:endCxn id="1120" idx="3"/>
              </p:cNvCxnSpPr>
              <p:nvPr/>
            </p:nvCxnSpPr>
            <p:spPr bwMode="auto">
              <a:xfrm rot="5400000" flipV="1">
                <a:off x="7287488" y="1718458"/>
                <a:ext cx="3744" cy="27128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7BD75C57-17AC-F131-07A6-FC3F8631DBCF}"/>
                </a:ext>
              </a:extLst>
            </p:cNvPr>
            <p:cNvGrpSpPr/>
            <p:nvPr/>
          </p:nvGrpSpPr>
          <p:grpSpPr>
            <a:xfrm rot="16200000">
              <a:off x="5567055" y="2296166"/>
              <a:ext cx="773240" cy="332984"/>
              <a:chOff x="6912858" y="1689479"/>
              <a:chExt cx="773240" cy="332984"/>
            </a:xfrm>
          </p:grpSpPr>
          <p:sp>
            <p:nvSpPr>
              <p:cNvPr id="1126" name="Triangle 1125">
                <a:extLst>
                  <a:ext uri="{FF2B5EF4-FFF2-40B4-BE49-F238E27FC236}">
                    <a16:creationId xmlns:a16="http://schemas.microsoft.com/office/drawing/2014/main" id="{060BF162-145E-BE9B-BF15-37EBD70272FF}"/>
                  </a:ext>
                </a:extLst>
              </p:cNvPr>
              <p:cNvSpPr/>
              <p:nvPr/>
            </p:nvSpPr>
            <p:spPr bwMode="auto">
              <a:xfrm rot="5400000">
                <a:off x="7395781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A245E056-63A2-3F0B-F908-C76B2FED4C38}"/>
                  </a:ext>
                </a:extLst>
              </p:cNvPr>
              <p:cNvCxnSpPr>
                <a:cxnSpLocks/>
                <a:endCxn id="1126" idx="3"/>
              </p:cNvCxnSpPr>
              <p:nvPr/>
            </p:nvCxnSpPr>
            <p:spPr bwMode="auto">
              <a:xfrm rot="5400000" flipV="1">
                <a:off x="7175647" y="1593171"/>
                <a:ext cx="11" cy="52559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1546AC94-305E-3D6E-EE67-5353C69DC610}"/>
                </a:ext>
              </a:extLst>
            </p:cNvPr>
            <p:cNvSpPr txBox="1"/>
            <p:nvPr/>
          </p:nvSpPr>
          <p:spPr>
            <a:xfrm rot="5400000">
              <a:off x="9561890" y="4535532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User Model</a:t>
              </a: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D759FC62-05F2-B0E0-FDD8-0DF8B3ADF5B8}"/>
                </a:ext>
              </a:extLst>
            </p:cNvPr>
            <p:cNvSpPr txBox="1"/>
            <p:nvPr/>
          </p:nvSpPr>
          <p:spPr>
            <a:xfrm rot="5400000">
              <a:off x="8920689" y="2270147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Standard Library Model</a:t>
              </a:r>
            </a:p>
          </p:txBody>
        </p:sp>
      </p:grpSp>
      <p:sp>
        <p:nvSpPr>
          <p:cNvPr id="1136" name="Rounded Rectangular Callout 1135">
            <a:extLst>
              <a:ext uri="{FF2B5EF4-FFF2-40B4-BE49-F238E27FC236}">
                <a16:creationId xmlns:a16="http://schemas.microsoft.com/office/drawing/2014/main" id="{3FE5FAAA-543A-DBF1-2DF3-2A7C60BD6C88}"/>
              </a:ext>
            </a:extLst>
          </p:cNvPr>
          <p:cNvSpPr/>
          <p:nvPr/>
        </p:nvSpPr>
        <p:spPr bwMode="auto">
          <a:xfrm>
            <a:off x="6926022" y="1882583"/>
            <a:ext cx="1951677" cy="817245"/>
          </a:xfrm>
          <a:prstGeom prst="wedgeRoundRectCallout">
            <a:avLst>
              <a:gd name="adj1" fmla="val -94757"/>
              <a:gd name="adj2" fmla="val 31451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Subsetting is a kind of specialization between usages.</a:t>
            </a:r>
          </a:p>
        </p:txBody>
      </p:sp>
    </p:spTree>
    <p:extLst>
      <p:ext uri="{BB962C8B-B14F-4D97-AF65-F5344CB8AC3E}">
        <p14:creationId xmlns:p14="http://schemas.microsoft.com/office/powerpoint/2010/main" val="10603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8C3E-79FA-5266-BCC3-6B0B61E3D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F64-FD21-4781-36B8-B0CCC9C6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Semantics in SysML v2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B616-F560-7BA5-57D1-21C9E0948C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77DB9-3EB3-80D2-9BD1-97B3A0FCA7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A57E23BC-79E5-4EFB-045B-B635DA3E580B}"/>
              </a:ext>
            </a:extLst>
          </p:cNvPr>
          <p:cNvGrpSpPr/>
          <p:nvPr/>
        </p:nvGrpSpPr>
        <p:grpSpPr>
          <a:xfrm>
            <a:off x="861736" y="1624163"/>
            <a:ext cx="3560608" cy="4773068"/>
            <a:chOff x="861736" y="1624163"/>
            <a:chExt cx="3560608" cy="47730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78D31-771C-B3E5-01D9-9860A6707E7A}"/>
                </a:ext>
              </a:extLst>
            </p:cNvPr>
            <p:cNvSpPr/>
            <p:nvPr/>
          </p:nvSpPr>
          <p:spPr bwMode="auto">
            <a:xfrm>
              <a:off x="2365667" y="3032424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Part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7ACDF8F7-210C-6798-1619-10268C20F254}"/>
                </a:ext>
              </a:extLst>
            </p:cNvPr>
            <p:cNvSpPr/>
            <p:nvPr/>
          </p:nvSpPr>
          <p:spPr bwMode="auto">
            <a:xfrm>
              <a:off x="2370557" y="4299460"/>
              <a:ext cx="2044488" cy="679551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«perform action»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performedActions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[*]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205F61-72F7-2040-F171-07E124B20566}"/>
                </a:ext>
              </a:extLst>
            </p:cNvPr>
            <p:cNvGrpSpPr/>
            <p:nvPr/>
          </p:nvGrpSpPr>
          <p:grpSpPr>
            <a:xfrm rot="5400000">
              <a:off x="3099065" y="3950425"/>
              <a:ext cx="587485" cy="110590"/>
              <a:chOff x="4422650" y="3112978"/>
              <a:chExt cx="587485" cy="110590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99F6D0F-9FE5-560D-2B37-AF7B12CB1BA0}"/>
                  </a:ext>
                </a:extLst>
              </p:cNvPr>
              <p:cNvCxnSpPr>
                <a:cxnSpLocks/>
                <a:stCxn id="13" idx="2"/>
                <a:endCxn id="63" idx="0"/>
              </p:cNvCxnSpPr>
              <p:nvPr/>
            </p:nvCxnSpPr>
            <p:spPr bwMode="auto">
              <a:xfrm rot="16200000" flipH="1">
                <a:off x="4716404" y="2874536"/>
                <a:ext cx="1" cy="58748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4" name="Diamond 1023">
                <a:extLst>
                  <a:ext uri="{FF2B5EF4-FFF2-40B4-BE49-F238E27FC236}">
                    <a16:creationId xmlns:a16="http://schemas.microsoft.com/office/drawing/2014/main" id="{60DDB5D6-9AC0-4279-1F97-BD41B6CA0211}"/>
                  </a:ext>
                </a:extLst>
              </p:cNvPr>
              <p:cNvSpPr/>
              <p:nvPr/>
            </p:nvSpPr>
            <p:spPr bwMode="auto">
              <a:xfrm>
                <a:off x="4434208" y="3112978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766631F-7983-A654-11EB-DA7F585196A4}"/>
                </a:ext>
              </a:extLst>
            </p:cNvPr>
            <p:cNvSpPr/>
            <p:nvPr/>
          </p:nvSpPr>
          <p:spPr bwMode="auto">
            <a:xfrm>
              <a:off x="2365667" y="1624163"/>
              <a:ext cx="2054269" cy="6983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«item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</a:t>
              </a:r>
            </a:p>
          </p:txBody>
        </p: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3DEADC85-6E31-6222-11E8-8C8BE71F39CF}"/>
                </a:ext>
              </a:extLst>
            </p:cNvPr>
            <p:cNvGrpSpPr/>
            <p:nvPr/>
          </p:nvGrpSpPr>
          <p:grpSpPr>
            <a:xfrm rot="16200000">
              <a:off x="3042969" y="2516099"/>
              <a:ext cx="699666" cy="332984"/>
              <a:chOff x="6895326" y="1732274"/>
              <a:chExt cx="699666" cy="332984"/>
            </a:xfrm>
          </p:grpSpPr>
          <p:sp>
            <p:nvSpPr>
              <p:cNvPr id="1120" name="Triangle 1119">
                <a:extLst>
                  <a:ext uri="{FF2B5EF4-FFF2-40B4-BE49-F238E27FC236}">
                    <a16:creationId xmlns:a16="http://schemas.microsoft.com/office/drawing/2014/main" id="{AA96903D-2F98-85F9-A980-22D337E8E1E9}"/>
                  </a:ext>
                </a:extLst>
              </p:cNvPr>
              <p:cNvSpPr/>
              <p:nvPr/>
            </p:nvSpPr>
            <p:spPr bwMode="auto">
              <a:xfrm rot="5400000">
                <a:off x="7304675" y="1774941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0BC07371-C1A3-04EF-0345-931DFEB09FEC}"/>
                  </a:ext>
                </a:extLst>
              </p:cNvPr>
              <p:cNvCxnSpPr>
                <a:cxnSpLocks/>
                <a:stCxn id="13" idx="0"/>
                <a:endCxn id="1120" idx="3"/>
              </p:cNvCxnSpPr>
              <p:nvPr/>
            </p:nvCxnSpPr>
            <p:spPr bwMode="auto">
              <a:xfrm rot="5400000" flipV="1">
                <a:off x="7121334" y="1672758"/>
                <a:ext cx="0" cy="45201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2D99099-6A7F-01EB-F0F4-9F2E370D357B}"/>
                </a:ext>
              </a:extLst>
            </p:cNvPr>
            <p:cNvSpPr/>
            <p:nvPr/>
          </p:nvSpPr>
          <p:spPr bwMode="auto">
            <a:xfrm>
              <a:off x="2377856" y="5711431"/>
              <a:ext cx="2044488" cy="685800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«action»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actions : Action [*]</a:t>
              </a: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AA21A4D9-8332-F1F3-5D83-C6CC82CE55E4}"/>
                </a:ext>
              </a:extLst>
            </p:cNvPr>
            <p:cNvSpPr txBox="1"/>
            <p:nvPr/>
          </p:nvSpPr>
          <p:spPr>
            <a:xfrm rot="16200000" flipH="1">
              <a:off x="432131" y="3803617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Standard Library Model</a:t>
              </a:r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788D25F0-C6AA-1A7E-ED00-63B6E6E6F490}"/>
                </a:ext>
              </a:extLst>
            </p:cNvPr>
            <p:cNvGrpSpPr/>
            <p:nvPr/>
          </p:nvGrpSpPr>
          <p:grpSpPr>
            <a:xfrm rot="16200000" flipH="1">
              <a:off x="3049282" y="5173378"/>
              <a:ext cx="694007" cy="332984"/>
              <a:chOff x="6845506" y="1669608"/>
              <a:chExt cx="694007" cy="332984"/>
            </a:xfrm>
          </p:grpSpPr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344A06F5-C940-F374-05A8-F341C9F36053}"/>
                  </a:ext>
                </a:extLst>
              </p:cNvPr>
              <p:cNvCxnSpPr>
                <a:cxnSpLocks/>
                <a:stCxn id="63" idx="2"/>
                <a:endCxn id="1049" idx="3"/>
              </p:cNvCxnSpPr>
              <p:nvPr/>
            </p:nvCxnSpPr>
            <p:spPr bwMode="auto">
              <a:xfrm rot="16200000" flipH="1">
                <a:off x="7066945" y="1611182"/>
                <a:ext cx="3482" cy="44635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9" name="Triangle 1048">
                <a:extLst>
                  <a:ext uri="{FF2B5EF4-FFF2-40B4-BE49-F238E27FC236}">
                    <a16:creationId xmlns:a16="http://schemas.microsoft.com/office/drawing/2014/main" id="{7B86F78C-0700-6243-33A6-2E88CCD0FF26}"/>
                  </a:ext>
                </a:extLst>
              </p:cNvPr>
              <p:cNvSpPr/>
              <p:nvPr/>
            </p:nvSpPr>
            <p:spPr bwMode="auto">
              <a:xfrm rot="5400000">
                <a:off x="7249196" y="1712275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385B651-71B2-C466-3F38-4588CD8E728B}"/>
                </a:ext>
              </a:extLst>
            </p:cNvPr>
            <p:cNvSpPr txBox="1"/>
            <p:nvPr/>
          </p:nvSpPr>
          <p:spPr>
            <a:xfrm>
              <a:off x="861736" y="380361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M1</a:t>
              </a:r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8FC3FBD6-910E-9381-1B77-31A7295805C8}"/>
              </a:ext>
            </a:extLst>
          </p:cNvPr>
          <p:cNvGrpSpPr/>
          <p:nvPr/>
        </p:nvGrpSpPr>
        <p:grpSpPr>
          <a:xfrm>
            <a:off x="4415045" y="1101360"/>
            <a:ext cx="6912487" cy="5422890"/>
            <a:chOff x="4415045" y="1101360"/>
            <a:chExt cx="6912487" cy="5422890"/>
          </a:xfrm>
        </p:grpSpPr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9E1CE628-86E0-6D3A-8556-00D75E7EC7B8}"/>
                </a:ext>
              </a:extLst>
            </p:cNvPr>
            <p:cNvCxnSpPr>
              <a:cxnSpLocks/>
              <a:endCxn id="8" idx="0"/>
            </p:cNvCxnSpPr>
            <p:nvPr/>
          </p:nvCxnSpPr>
          <p:spPr bwMode="auto">
            <a:xfrm>
              <a:off x="6096000" y="1101360"/>
              <a:ext cx="0" cy="54228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97309E-B94E-276D-1500-C4ED92CF2AC6}"/>
                </a:ext>
              </a:extLst>
            </p:cNvPr>
            <p:cNvSpPr/>
            <p:nvPr/>
          </p:nvSpPr>
          <p:spPr bwMode="auto">
            <a:xfrm>
              <a:off x="7799917" y="3046493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PartDefinition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C359B88-598C-5033-C96F-1CD3FDE9B82E}"/>
                </a:ext>
              </a:extLst>
            </p:cNvPr>
            <p:cNvGrpSpPr/>
            <p:nvPr/>
          </p:nvGrpSpPr>
          <p:grpSpPr>
            <a:xfrm rot="16200000" flipH="1">
              <a:off x="8448520" y="5129768"/>
              <a:ext cx="757064" cy="374477"/>
              <a:chOff x="6763189" y="2975401"/>
              <a:chExt cx="757064" cy="374477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74AFA5F-A3F9-0581-15E3-19C2AF1324E8}"/>
                  </a:ext>
                </a:extLst>
              </p:cNvPr>
              <p:cNvGrpSpPr/>
              <p:nvPr/>
            </p:nvGrpSpPr>
            <p:grpSpPr>
              <a:xfrm>
                <a:off x="6763189" y="3016894"/>
                <a:ext cx="757064" cy="332984"/>
                <a:chOff x="6763197" y="1673429"/>
                <a:chExt cx="757064" cy="332984"/>
              </a:xfrm>
            </p:grpSpPr>
            <p:sp>
              <p:nvSpPr>
                <p:cNvPr id="51" name="Triangle 50">
                  <a:extLst>
                    <a:ext uri="{FF2B5EF4-FFF2-40B4-BE49-F238E27FC236}">
                      <a16:creationId xmlns:a16="http://schemas.microsoft.com/office/drawing/2014/main" id="{777E9741-20A8-E66E-60D0-F417732178C8}"/>
                    </a:ext>
                  </a:extLst>
                </p:cNvPr>
                <p:cNvSpPr/>
                <p:nvPr/>
              </p:nvSpPr>
              <p:spPr bwMode="auto">
                <a:xfrm rot="5400000">
                  <a:off x="7229944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2FAB8C5-8BE2-2565-3476-44591AC45BB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7017904" y="1588676"/>
                  <a:ext cx="0" cy="50941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671478B-8F7C-5B6D-623F-8802F3E6F7F2}"/>
                  </a:ext>
                </a:extLst>
              </p:cNvPr>
              <p:cNvSpPr txBox="1"/>
              <p:nvPr/>
            </p:nvSpPr>
            <p:spPr>
              <a:xfrm>
                <a:off x="7119518" y="29754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3E9DF1-E2D2-FFE8-E0DA-6641B3C74956}"/>
                </a:ext>
              </a:extLst>
            </p:cNvPr>
            <p:cNvSpPr/>
            <p:nvPr/>
          </p:nvSpPr>
          <p:spPr bwMode="auto">
            <a:xfrm>
              <a:off x="7799917" y="1624163"/>
              <a:ext cx="2054269" cy="6983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ItemDefinition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E6AE9AD-F1F5-E4C1-901E-CF7FB12227FF}"/>
                </a:ext>
              </a:extLst>
            </p:cNvPr>
            <p:cNvSpPr/>
            <p:nvPr/>
          </p:nvSpPr>
          <p:spPr bwMode="auto">
            <a:xfrm>
              <a:off x="7799917" y="5720853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ActionUsage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2CCBA1E-4EF0-51E2-98D4-DA1264BE0F0D}"/>
                </a:ext>
              </a:extLst>
            </p:cNvPr>
            <p:cNvGrpSpPr/>
            <p:nvPr/>
          </p:nvGrpSpPr>
          <p:grpSpPr>
            <a:xfrm rot="16200000">
              <a:off x="8469534" y="2523783"/>
              <a:ext cx="715034" cy="332984"/>
              <a:chOff x="6909177" y="1728085"/>
              <a:chExt cx="715034" cy="332984"/>
            </a:xfrm>
          </p:grpSpPr>
          <p:sp>
            <p:nvSpPr>
              <p:cNvPr id="1025" name="Triangle 1024">
                <a:extLst>
                  <a:ext uri="{FF2B5EF4-FFF2-40B4-BE49-F238E27FC236}">
                    <a16:creationId xmlns:a16="http://schemas.microsoft.com/office/drawing/2014/main" id="{73C9C8BF-E1E4-23C9-A001-55211670ECE7}"/>
                  </a:ext>
                </a:extLst>
              </p:cNvPr>
              <p:cNvSpPr/>
              <p:nvPr/>
            </p:nvSpPr>
            <p:spPr bwMode="auto">
              <a:xfrm rot="5400000">
                <a:off x="7333894" y="1770752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746DD421-D9FB-6E1A-2DDE-9E9D9F6D19AD}"/>
                  </a:ext>
                </a:extLst>
              </p:cNvPr>
              <p:cNvCxnSpPr>
                <a:cxnSpLocks/>
                <a:endCxn id="1025" idx="3"/>
              </p:cNvCxnSpPr>
              <p:nvPr/>
            </p:nvCxnSpPr>
            <p:spPr bwMode="auto">
              <a:xfrm rot="5400000" flipH="1" flipV="1">
                <a:off x="7140772" y="1662982"/>
                <a:ext cx="4194" cy="46738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8779F05-832B-B18F-CD84-C2E792870129}"/>
                </a:ext>
              </a:extLst>
            </p:cNvPr>
            <p:cNvSpPr/>
            <p:nvPr/>
          </p:nvSpPr>
          <p:spPr bwMode="auto">
            <a:xfrm>
              <a:off x="7784399" y="4302253"/>
              <a:ext cx="2069785" cy="705682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PerformActionUsage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AACA4D1-F592-9688-8006-2F6ED3C9CE7B}"/>
                </a:ext>
              </a:extLst>
            </p:cNvPr>
            <p:cNvSpPr txBox="1"/>
            <p:nvPr/>
          </p:nvSpPr>
          <p:spPr>
            <a:xfrm rot="5400000">
              <a:off x="9277502" y="3803618"/>
              <a:ext cx="249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Abstract Syntax Model</a:t>
              </a: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4809AB0D-DB13-282A-8338-09EEDC06CFC0}"/>
                </a:ext>
              </a:extLst>
            </p:cNvPr>
            <p:cNvSpPr txBox="1"/>
            <p:nvPr/>
          </p:nvSpPr>
          <p:spPr>
            <a:xfrm>
              <a:off x="10822265" y="380361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M2</a:t>
              </a: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2F22F41-FA39-6816-72A8-4CE5A44CD50B}"/>
                </a:ext>
              </a:extLst>
            </p:cNvPr>
            <p:cNvSpPr txBox="1"/>
            <p:nvPr/>
          </p:nvSpPr>
          <p:spPr>
            <a:xfrm>
              <a:off x="4838637" y="1438732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F98DBB81-9DA4-8A01-FB1F-C4CA46D0821D}"/>
                </a:ext>
              </a:extLst>
            </p:cNvPr>
            <p:cNvSpPr txBox="1"/>
            <p:nvPr/>
          </p:nvSpPr>
          <p:spPr>
            <a:xfrm>
              <a:off x="4828499" y="2821954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3DD85DCF-61FB-0FB4-7F33-068A5A11C4D2}"/>
                </a:ext>
              </a:extLst>
            </p:cNvPr>
            <p:cNvSpPr txBox="1"/>
            <p:nvPr/>
          </p:nvSpPr>
          <p:spPr>
            <a:xfrm>
              <a:off x="4832384" y="4051921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C672E6B6-2FFF-13EA-DF69-D68045C51F5C}"/>
                </a:ext>
              </a:extLst>
            </p:cNvPr>
            <p:cNvSpPr txBox="1"/>
            <p:nvPr/>
          </p:nvSpPr>
          <p:spPr>
            <a:xfrm>
              <a:off x="4838637" y="5460541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5B466B55-6CFD-7FD6-E1EB-4463536A4582}"/>
                </a:ext>
              </a:extLst>
            </p:cNvPr>
            <p:cNvCxnSpPr/>
            <p:nvPr/>
          </p:nvCxnSpPr>
          <p:spPr bwMode="auto">
            <a:xfrm flipH="1">
              <a:off x="4424913" y="1762675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3892945C-9C59-D91B-572F-619DFBBB760F}"/>
                </a:ext>
              </a:extLst>
            </p:cNvPr>
            <p:cNvCxnSpPr/>
            <p:nvPr/>
          </p:nvCxnSpPr>
          <p:spPr bwMode="auto">
            <a:xfrm flipH="1">
              <a:off x="4424914" y="3142431"/>
              <a:ext cx="33457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D38AF8A3-3C24-44A6-5CC9-79B996DD6D2A}"/>
                </a:ext>
              </a:extLst>
            </p:cNvPr>
            <p:cNvCxnSpPr/>
            <p:nvPr/>
          </p:nvCxnSpPr>
          <p:spPr bwMode="auto">
            <a:xfrm flipH="1">
              <a:off x="4415045" y="4373553"/>
              <a:ext cx="33609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3365931A-8101-C381-2322-C194A259DCC6}"/>
                </a:ext>
              </a:extLst>
            </p:cNvPr>
            <p:cNvCxnSpPr/>
            <p:nvPr/>
          </p:nvCxnSpPr>
          <p:spPr bwMode="auto">
            <a:xfrm flipH="1">
              <a:off x="4415045" y="5781018"/>
              <a:ext cx="336935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88692810-565D-757B-9EE5-D396B8912483}"/>
              </a:ext>
            </a:extLst>
          </p:cNvPr>
          <p:cNvGrpSpPr/>
          <p:nvPr/>
        </p:nvGrpSpPr>
        <p:grpSpPr>
          <a:xfrm>
            <a:off x="4424913" y="1861129"/>
            <a:ext cx="3359486" cy="4451151"/>
            <a:chOff x="4424913" y="1861129"/>
            <a:chExt cx="3359486" cy="4451151"/>
          </a:xfrm>
        </p:grpSpPr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C9688EEB-6405-B647-5AB7-6A4CE403D746}"/>
                </a:ext>
              </a:extLst>
            </p:cNvPr>
            <p:cNvSpPr txBox="1"/>
            <p:nvPr/>
          </p:nvSpPr>
          <p:spPr>
            <a:xfrm>
              <a:off x="6335303" y="1861129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88CE583B-E0B4-F0CB-CA2E-5574B810B2FD}"/>
                </a:ext>
              </a:extLst>
            </p:cNvPr>
            <p:cNvSpPr txBox="1"/>
            <p:nvPr/>
          </p:nvSpPr>
          <p:spPr>
            <a:xfrm>
              <a:off x="6335303" y="3274840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C883372E-B33D-49D9-1EC2-C336F66EBBB1}"/>
                </a:ext>
              </a:extLst>
            </p:cNvPr>
            <p:cNvSpPr txBox="1"/>
            <p:nvPr/>
          </p:nvSpPr>
          <p:spPr>
            <a:xfrm>
              <a:off x="6335303" y="4565014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B8072303-AEE6-9FF9-E6A0-65D32A806608}"/>
                </a:ext>
              </a:extLst>
            </p:cNvPr>
            <p:cNvCxnSpPr/>
            <p:nvPr/>
          </p:nvCxnSpPr>
          <p:spPr bwMode="auto">
            <a:xfrm>
              <a:off x="4424913" y="2181984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DE456A3E-7E75-CB07-3AF7-CF5C5570E47A}"/>
                </a:ext>
              </a:extLst>
            </p:cNvPr>
            <p:cNvCxnSpPr/>
            <p:nvPr/>
          </p:nvCxnSpPr>
          <p:spPr bwMode="auto">
            <a:xfrm>
              <a:off x="4424913" y="3595695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DF6EBC89-68DD-175C-342A-B0FD9CCE0B15}"/>
                </a:ext>
              </a:extLst>
            </p:cNvPr>
            <p:cNvCxnSpPr/>
            <p:nvPr/>
          </p:nvCxnSpPr>
          <p:spPr bwMode="auto">
            <a:xfrm>
              <a:off x="4424913" y="4898569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0912453B-8A06-3759-B9F5-5A649B7D7DE3}"/>
                </a:ext>
              </a:extLst>
            </p:cNvPr>
            <p:cNvCxnSpPr/>
            <p:nvPr/>
          </p:nvCxnSpPr>
          <p:spPr bwMode="auto">
            <a:xfrm>
              <a:off x="4424913" y="6312280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9C120DB7-FE1A-62D9-9DBF-A96DE5E42FEF}"/>
                </a:ext>
              </a:extLst>
            </p:cNvPr>
            <p:cNvSpPr txBox="1"/>
            <p:nvPr/>
          </p:nvSpPr>
          <p:spPr>
            <a:xfrm>
              <a:off x="6335303" y="5991425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BC2801F6-D3CE-649A-8BE6-674C75806FC0}"/>
              </a:ext>
            </a:extLst>
          </p:cNvPr>
          <p:cNvSpPr txBox="1"/>
          <p:nvPr/>
        </p:nvSpPr>
        <p:spPr>
          <a:xfrm flipH="1">
            <a:off x="2719199" y="11013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Ontological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40CDCB4E-82BD-32E0-1478-64ADF61B3FBE}"/>
              </a:ext>
            </a:extLst>
          </p:cNvPr>
          <p:cNvSpPr txBox="1"/>
          <p:nvPr/>
        </p:nvSpPr>
        <p:spPr>
          <a:xfrm flipH="1">
            <a:off x="8246059" y="1109377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Linguistic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888F59CC-19DD-A6A5-7688-CA0D3DC5B673}"/>
              </a:ext>
            </a:extLst>
          </p:cNvPr>
          <p:cNvSpPr txBox="1"/>
          <p:nvPr/>
        </p:nvSpPr>
        <p:spPr>
          <a:xfrm>
            <a:off x="7584363" y="485042"/>
            <a:ext cx="3770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Atkinson and </a:t>
            </a:r>
            <a:r>
              <a:rPr lang="en-US" sz="1100" dirty="0" err="1"/>
              <a:t>Künhe</a:t>
            </a:r>
            <a:r>
              <a:rPr lang="en-US" sz="1100" dirty="0"/>
              <a:t>, “Model-driven development: a metamodeling foundation”, </a:t>
            </a:r>
            <a:r>
              <a:rPr lang="en-US" sz="1100" i="1" dirty="0"/>
              <a:t>IEEE Software,</a:t>
            </a:r>
            <a:r>
              <a:rPr lang="en-US" sz="1100" dirty="0"/>
              <a:t> October 2003</a:t>
            </a:r>
          </a:p>
        </p:txBody>
      </p:sp>
    </p:spTree>
    <p:extLst>
      <p:ext uri="{BB962C8B-B14F-4D97-AF65-F5344CB8AC3E}">
        <p14:creationId xmlns:p14="http://schemas.microsoft.com/office/powerpoint/2010/main" val="22870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" grpId="0"/>
      <p:bldP spid="1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F2741-CF54-3BB9-7C43-C5FE5B1E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B993-1750-595C-5FD1-158BAA2E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Reflection in SysML v2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61889-6F59-677E-7497-1A193F4BD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9EF2-52A6-17F8-26C4-DB1BF8DA89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440B9B1-2298-A661-8ADC-0B2065A056B4}"/>
              </a:ext>
            </a:extLst>
          </p:cNvPr>
          <p:cNvGrpSpPr/>
          <p:nvPr/>
        </p:nvGrpSpPr>
        <p:grpSpPr>
          <a:xfrm>
            <a:off x="3957848" y="1109377"/>
            <a:ext cx="7774061" cy="5291027"/>
            <a:chOff x="3957848" y="1109377"/>
            <a:chExt cx="7774061" cy="5291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555827-4DCD-C3E0-14F1-72F3FE7CCD69}"/>
                </a:ext>
              </a:extLst>
            </p:cNvPr>
            <p:cNvSpPr/>
            <p:nvPr/>
          </p:nvSpPr>
          <p:spPr bwMode="auto">
            <a:xfrm>
              <a:off x="7342720" y="3046493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MetadataDefinition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C4488D-9400-7799-ED53-A1EEB2DBF51E}"/>
                </a:ext>
              </a:extLst>
            </p:cNvPr>
            <p:cNvGrpSpPr/>
            <p:nvPr/>
          </p:nvGrpSpPr>
          <p:grpSpPr>
            <a:xfrm rot="16200000" flipH="1">
              <a:off x="7977034" y="5129767"/>
              <a:ext cx="757064" cy="374478"/>
              <a:chOff x="6763189" y="2975400"/>
              <a:chExt cx="757064" cy="37447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F52808D-D7D2-6EF3-E94F-607547FB425A}"/>
                  </a:ext>
                </a:extLst>
              </p:cNvPr>
              <p:cNvGrpSpPr/>
              <p:nvPr/>
            </p:nvGrpSpPr>
            <p:grpSpPr>
              <a:xfrm>
                <a:off x="6763189" y="3016894"/>
                <a:ext cx="757064" cy="332984"/>
                <a:chOff x="6763197" y="1673429"/>
                <a:chExt cx="757064" cy="332984"/>
              </a:xfrm>
            </p:grpSpPr>
            <p:sp>
              <p:nvSpPr>
                <p:cNvPr id="51" name="Triangle 50">
                  <a:extLst>
                    <a:ext uri="{FF2B5EF4-FFF2-40B4-BE49-F238E27FC236}">
                      <a16:creationId xmlns:a16="http://schemas.microsoft.com/office/drawing/2014/main" id="{BA4CC83D-066A-49C6-A0D4-BB61EFF6C7D8}"/>
                    </a:ext>
                  </a:extLst>
                </p:cNvPr>
                <p:cNvSpPr/>
                <p:nvPr/>
              </p:nvSpPr>
              <p:spPr bwMode="auto">
                <a:xfrm rot="5400000">
                  <a:off x="7229944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774123C-81C4-88A5-AC0C-08A754ED8F5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7017904" y="1588676"/>
                  <a:ext cx="0" cy="50941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93BB2F8-B783-76AD-BB41-8ECC434C8E94}"/>
                  </a:ext>
                </a:extLst>
              </p:cNvPr>
              <p:cNvSpPr txBox="1"/>
              <p:nvPr/>
            </p:nvSpPr>
            <p:spPr>
              <a:xfrm>
                <a:off x="7119518" y="29754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E668CA-46A0-0F51-A3F9-C5F4F3862D1F}"/>
                </a:ext>
              </a:extLst>
            </p:cNvPr>
            <p:cNvSpPr/>
            <p:nvPr/>
          </p:nvSpPr>
          <p:spPr bwMode="auto">
            <a:xfrm>
              <a:off x="7342720" y="1624163"/>
              <a:ext cx="2054269" cy="6983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ItemDefinition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C63504-E11A-C13E-4A46-9BCA319CE0E0}"/>
                </a:ext>
              </a:extLst>
            </p:cNvPr>
            <p:cNvSpPr/>
            <p:nvPr/>
          </p:nvSpPr>
          <p:spPr bwMode="auto">
            <a:xfrm>
              <a:off x="7342720" y="5720853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ItemUsage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1DCB671-1794-9F37-9AB0-F342261DD8F8}"/>
                </a:ext>
              </a:extLst>
            </p:cNvPr>
            <p:cNvGrpSpPr/>
            <p:nvPr/>
          </p:nvGrpSpPr>
          <p:grpSpPr>
            <a:xfrm rot="16200000">
              <a:off x="7998049" y="2523783"/>
              <a:ext cx="715034" cy="332984"/>
              <a:chOff x="6909177" y="1728085"/>
              <a:chExt cx="715034" cy="332984"/>
            </a:xfrm>
          </p:grpSpPr>
          <p:sp>
            <p:nvSpPr>
              <p:cNvPr id="1025" name="Triangle 1024">
                <a:extLst>
                  <a:ext uri="{FF2B5EF4-FFF2-40B4-BE49-F238E27FC236}">
                    <a16:creationId xmlns:a16="http://schemas.microsoft.com/office/drawing/2014/main" id="{8701E180-427E-CC0D-F134-7055B2F642AA}"/>
                  </a:ext>
                </a:extLst>
              </p:cNvPr>
              <p:cNvSpPr/>
              <p:nvPr/>
            </p:nvSpPr>
            <p:spPr bwMode="auto">
              <a:xfrm rot="5400000">
                <a:off x="7333894" y="1770752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FB4D95A9-9861-2831-0212-EEA9D7E6D979}"/>
                  </a:ext>
                </a:extLst>
              </p:cNvPr>
              <p:cNvCxnSpPr>
                <a:cxnSpLocks/>
                <a:endCxn id="1025" idx="3"/>
              </p:cNvCxnSpPr>
              <p:nvPr/>
            </p:nvCxnSpPr>
            <p:spPr bwMode="auto">
              <a:xfrm rot="5400000" flipH="1" flipV="1">
                <a:off x="7140772" y="1662982"/>
                <a:ext cx="4194" cy="46738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54334068-B2D4-F292-4BF5-4C8FF50135BA}"/>
                </a:ext>
              </a:extLst>
            </p:cNvPr>
            <p:cNvSpPr/>
            <p:nvPr/>
          </p:nvSpPr>
          <p:spPr bwMode="auto">
            <a:xfrm>
              <a:off x="7327202" y="4357673"/>
              <a:ext cx="2069785" cy="705682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MetadataUsage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7B37762E-CB9F-D74C-A5FD-0A0C801ACD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9753" y="1109377"/>
              <a:ext cx="0" cy="528472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C65695BC-1735-4639-DFDA-014D8D1C0FFF}"/>
                </a:ext>
              </a:extLst>
            </p:cNvPr>
            <p:cNvSpPr txBox="1"/>
            <p:nvPr/>
          </p:nvSpPr>
          <p:spPr>
            <a:xfrm>
              <a:off x="4381440" y="1413332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B2B13C22-3A0A-C53E-CF1D-8F4586CAD006}"/>
                </a:ext>
              </a:extLst>
            </p:cNvPr>
            <p:cNvSpPr txBox="1"/>
            <p:nvPr/>
          </p:nvSpPr>
          <p:spPr>
            <a:xfrm>
              <a:off x="4371302" y="2834654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9C7C88D8-5033-0A09-49E3-1059337E977E}"/>
                </a:ext>
              </a:extLst>
            </p:cNvPr>
            <p:cNvSpPr txBox="1"/>
            <p:nvPr/>
          </p:nvSpPr>
          <p:spPr>
            <a:xfrm>
              <a:off x="4375187" y="4107341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EFF40782-5783-ECD4-81F7-B5D030A4D5BD}"/>
                </a:ext>
              </a:extLst>
            </p:cNvPr>
            <p:cNvSpPr txBox="1"/>
            <p:nvPr/>
          </p:nvSpPr>
          <p:spPr>
            <a:xfrm>
              <a:off x="4381440" y="5473241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syntax of</a:t>
              </a: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24A63FAE-B576-E31A-7680-176170B40852}"/>
                </a:ext>
              </a:extLst>
            </p:cNvPr>
            <p:cNvSpPr txBox="1"/>
            <p:nvPr/>
          </p:nvSpPr>
          <p:spPr>
            <a:xfrm>
              <a:off x="5878106" y="1861129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343D3291-3163-8265-C84A-94D0A596EFDB}"/>
                </a:ext>
              </a:extLst>
            </p:cNvPr>
            <p:cNvSpPr txBox="1"/>
            <p:nvPr/>
          </p:nvSpPr>
          <p:spPr>
            <a:xfrm>
              <a:off x="5878106" y="3274840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A410771A-D71A-74AF-44B1-DE00AE0FD453}"/>
                </a:ext>
              </a:extLst>
            </p:cNvPr>
            <p:cNvSpPr txBox="1"/>
            <p:nvPr/>
          </p:nvSpPr>
          <p:spPr>
            <a:xfrm>
              <a:off x="5878106" y="4633134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261A7EF7-E8C0-F11B-037B-C1FF1A22F973}"/>
                </a:ext>
              </a:extLst>
            </p:cNvPr>
            <p:cNvCxnSpPr/>
            <p:nvPr/>
          </p:nvCxnSpPr>
          <p:spPr bwMode="auto">
            <a:xfrm flipH="1">
              <a:off x="3967716" y="1762675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E75E8BF8-18F5-9B69-C4D2-391265F5DE55}"/>
                </a:ext>
              </a:extLst>
            </p:cNvPr>
            <p:cNvCxnSpPr/>
            <p:nvPr/>
          </p:nvCxnSpPr>
          <p:spPr bwMode="auto">
            <a:xfrm flipH="1">
              <a:off x="3967716" y="3142431"/>
              <a:ext cx="334578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0FC4910-6AF7-1FD3-E7F8-4995A290680A}"/>
                </a:ext>
              </a:extLst>
            </p:cNvPr>
            <p:cNvCxnSpPr/>
            <p:nvPr/>
          </p:nvCxnSpPr>
          <p:spPr bwMode="auto">
            <a:xfrm flipH="1">
              <a:off x="3957848" y="4373553"/>
              <a:ext cx="33609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9D52D8FE-48BA-DD57-0716-4EA4E8F36E2D}"/>
                </a:ext>
              </a:extLst>
            </p:cNvPr>
            <p:cNvCxnSpPr/>
            <p:nvPr/>
          </p:nvCxnSpPr>
          <p:spPr bwMode="auto">
            <a:xfrm flipH="1">
              <a:off x="3957848" y="5781018"/>
              <a:ext cx="336935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BF48343B-1C4B-A739-CD34-4E6C4A400523}"/>
                </a:ext>
              </a:extLst>
            </p:cNvPr>
            <p:cNvCxnSpPr/>
            <p:nvPr/>
          </p:nvCxnSpPr>
          <p:spPr bwMode="auto">
            <a:xfrm>
              <a:off x="3967716" y="2181984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880DA243-A815-67CF-12E4-D989D1B34DC1}"/>
                </a:ext>
              </a:extLst>
            </p:cNvPr>
            <p:cNvCxnSpPr/>
            <p:nvPr/>
          </p:nvCxnSpPr>
          <p:spPr bwMode="auto">
            <a:xfrm>
              <a:off x="3967716" y="3595695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A1F6158E-A47D-9BC7-E25C-F38A387A3BA0}"/>
                </a:ext>
              </a:extLst>
            </p:cNvPr>
            <p:cNvCxnSpPr/>
            <p:nvPr/>
          </p:nvCxnSpPr>
          <p:spPr bwMode="auto">
            <a:xfrm>
              <a:off x="3967716" y="4898569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5B99C97E-7404-4948-4C18-23D511EB3BED}"/>
                </a:ext>
              </a:extLst>
            </p:cNvPr>
            <p:cNvCxnSpPr/>
            <p:nvPr/>
          </p:nvCxnSpPr>
          <p:spPr bwMode="auto">
            <a:xfrm>
              <a:off x="3967716" y="6312280"/>
              <a:ext cx="33594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3842D97E-C965-7B8B-AE30-3AFDEF35D362}"/>
                </a:ext>
              </a:extLst>
            </p:cNvPr>
            <p:cNvSpPr txBox="1"/>
            <p:nvPr/>
          </p:nvSpPr>
          <p:spPr>
            <a:xfrm>
              <a:off x="5878106" y="5991425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6CD17C55-A05A-103D-EE5E-4862CCD635B0}"/>
                </a:ext>
              </a:extLst>
            </p:cNvPr>
            <p:cNvSpPr txBox="1"/>
            <p:nvPr/>
          </p:nvSpPr>
          <p:spPr>
            <a:xfrm flipH="1">
              <a:off x="7788862" y="1109377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Linguistic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92E28-167A-E7EC-F0A9-F8025C733829}"/>
                </a:ext>
              </a:extLst>
            </p:cNvPr>
            <p:cNvSpPr/>
            <p:nvPr/>
          </p:nvSpPr>
          <p:spPr bwMode="auto">
            <a:xfrm>
              <a:off x="9677640" y="5720853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AnnotatingElement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C86CB0-6B53-33AD-D560-6F87833DC7DF}"/>
                </a:ext>
              </a:extLst>
            </p:cNvPr>
            <p:cNvGrpSpPr/>
            <p:nvPr/>
          </p:nvGrpSpPr>
          <p:grpSpPr>
            <a:xfrm rot="16200000" flipH="1">
              <a:off x="10222449" y="5047098"/>
              <a:ext cx="1006149" cy="332984"/>
              <a:chOff x="6514112" y="1673429"/>
              <a:chExt cx="1006149" cy="332984"/>
            </a:xfrm>
          </p:grpSpPr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C4F022BF-2657-884A-484F-0F19164EB3B8}"/>
                  </a:ext>
                </a:extLst>
              </p:cNvPr>
              <p:cNvSpPr/>
              <p:nvPr/>
            </p:nvSpPr>
            <p:spPr bwMode="auto">
              <a:xfrm rot="5400000">
                <a:off x="7229944" y="171609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1DA2A1-C6E8-57A1-DA20-205803C7D0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6893363" y="1464135"/>
                <a:ext cx="0" cy="75850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9C7C7C-B22D-F6B3-531A-17D51A93F27E}"/>
                </a:ext>
              </a:extLst>
            </p:cNvPr>
            <p:cNvCxnSpPr>
              <a:cxnSpLocks/>
              <a:endCxn id="1028" idx="3"/>
            </p:cNvCxnSpPr>
            <p:nvPr/>
          </p:nvCxnSpPr>
          <p:spPr bwMode="auto">
            <a:xfrm flipH="1">
              <a:off x="9396987" y="4710514"/>
              <a:ext cx="132853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E9B38F7-00CE-E623-0B74-FE323E54CC69}"/>
              </a:ext>
            </a:extLst>
          </p:cNvPr>
          <p:cNvGrpSpPr/>
          <p:nvPr/>
        </p:nvGrpSpPr>
        <p:grpSpPr>
          <a:xfrm>
            <a:off x="1262697" y="1101360"/>
            <a:ext cx="2702450" cy="5295871"/>
            <a:chOff x="1262697" y="1101360"/>
            <a:chExt cx="2702450" cy="52958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2A02D2-7A2D-A819-5A8E-32513A880AAB}"/>
                </a:ext>
              </a:extLst>
            </p:cNvPr>
            <p:cNvSpPr/>
            <p:nvPr/>
          </p:nvSpPr>
          <p:spPr bwMode="auto">
            <a:xfrm>
              <a:off x="1908470" y="3032424"/>
              <a:ext cx="2054269" cy="67955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«metadata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MetadataItem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7F861E6A-8C02-D2C5-86BD-60DBC17BA6ED}"/>
                </a:ext>
              </a:extLst>
            </p:cNvPr>
            <p:cNvSpPr/>
            <p:nvPr/>
          </p:nvSpPr>
          <p:spPr bwMode="auto">
            <a:xfrm>
              <a:off x="1913360" y="4354880"/>
              <a:ext cx="2044488" cy="679551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«item»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metadataItems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[*]</a:t>
              </a: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28C9765F-AD5D-A25F-1625-AF6207C6F81B}"/>
                </a:ext>
              </a:extLst>
            </p:cNvPr>
            <p:cNvSpPr/>
            <p:nvPr/>
          </p:nvSpPr>
          <p:spPr bwMode="auto">
            <a:xfrm>
              <a:off x="1908470" y="1624163"/>
              <a:ext cx="2054269" cy="6983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«item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</a:t>
              </a:r>
            </a:p>
          </p:txBody>
        </p:sp>
        <p:grpSp>
          <p:nvGrpSpPr>
            <p:cNvPr id="1119" name="Group 1118">
              <a:extLst>
                <a:ext uri="{FF2B5EF4-FFF2-40B4-BE49-F238E27FC236}">
                  <a16:creationId xmlns:a16="http://schemas.microsoft.com/office/drawing/2014/main" id="{ECF6F289-7D03-524A-993A-943F77885FDC}"/>
                </a:ext>
              </a:extLst>
            </p:cNvPr>
            <p:cNvGrpSpPr/>
            <p:nvPr/>
          </p:nvGrpSpPr>
          <p:grpSpPr>
            <a:xfrm rot="16200000">
              <a:off x="2581266" y="2515791"/>
              <a:ext cx="700282" cy="332984"/>
              <a:chOff x="6895353" y="1728086"/>
              <a:chExt cx="700282" cy="332984"/>
            </a:xfrm>
          </p:grpSpPr>
          <p:sp>
            <p:nvSpPr>
              <p:cNvPr id="1120" name="Triangle 1119">
                <a:extLst>
                  <a:ext uri="{FF2B5EF4-FFF2-40B4-BE49-F238E27FC236}">
                    <a16:creationId xmlns:a16="http://schemas.microsoft.com/office/drawing/2014/main" id="{B1C4A9F4-91E1-9817-3FB7-2A18AF6A52B4}"/>
                  </a:ext>
                </a:extLst>
              </p:cNvPr>
              <p:cNvSpPr/>
              <p:nvPr/>
            </p:nvSpPr>
            <p:spPr bwMode="auto">
              <a:xfrm rot="5400000">
                <a:off x="7305318" y="1770753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95C1347A-A464-00E7-FF06-0582E99E1C9C}"/>
                  </a:ext>
                </a:extLst>
              </p:cNvPr>
              <p:cNvCxnSpPr>
                <a:cxnSpLocks/>
                <a:stCxn id="13" idx="0"/>
                <a:endCxn id="1120" idx="3"/>
              </p:cNvCxnSpPr>
              <p:nvPr/>
            </p:nvCxnSpPr>
            <p:spPr bwMode="auto">
              <a:xfrm rot="5400000" flipH="1" flipV="1">
                <a:off x="7119570" y="1670361"/>
                <a:ext cx="4198" cy="45263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6446078-7F81-96E0-D38E-A38D7E831726}"/>
                </a:ext>
              </a:extLst>
            </p:cNvPr>
            <p:cNvSpPr/>
            <p:nvPr/>
          </p:nvSpPr>
          <p:spPr bwMode="auto">
            <a:xfrm>
              <a:off x="1920659" y="5711431"/>
              <a:ext cx="2044488" cy="685800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«item»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items [*]</a:t>
              </a:r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BE00C0A3-74D9-FE43-8B8A-FF285241F991}"/>
                </a:ext>
              </a:extLst>
            </p:cNvPr>
            <p:cNvGrpSpPr/>
            <p:nvPr/>
          </p:nvGrpSpPr>
          <p:grpSpPr>
            <a:xfrm rot="16200000" flipH="1">
              <a:off x="2612870" y="5194168"/>
              <a:ext cx="652457" cy="332984"/>
              <a:chOff x="6887058" y="1669610"/>
              <a:chExt cx="652457" cy="332984"/>
            </a:xfrm>
          </p:grpSpPr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5ED3E126-87AB-051C-1F34-0106547FBCE8}"/>
                  </a:ext>
                </a:extLst>
              </p:cNvPr>
              <p:cNvCxnSpPr>
                <a:cxnSpLocks/>
                <a:stCxn id="63" idx="2"/>
                <a:endCxn id="1049" idx="3"/>
              </p:cNvCxnSpPr>
              <p:nvPr/>
            </p:nvCxnSpPr>
            <p:spPr bwMode="auto">
              <a:xfrm rot="16200000" flipH="1">
                <a:off x="7087714" y="1631951"/>
                <a:ext cx="3495" cy="4048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9" name="Triangle 1048">
                <a:extLst>
                  <a:ext uri="{FF2B5EF4-FFF2-40B4-BE49-F238E27FC236}">
                    <a16:creationId xmlns:a16="http://schemas.microsoft.com/office/drawing/2014/main" id="{A7A22A82-7F6F-7267-855C-0D5F833C0FB3}"/>
                  </a:ext>
                </a:extLst>
              </p:cNvPr>
              <p:cNvSpPr/>
              <p:nvPr/>
            </p:nvSpPr>
            <p:spPr bwMode="auto">
              <a:xfrm rot="5400000">
                <a:off x="7249198" y="1712277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41AE3BEE-7813-E99B-2D00-AD26E7C5098E}"/>
                </a:ext>
              </a:extLst>
            </p:cNvPr>
            <p:cNvSpPr txBox="1"/>
            <p:nvPr/>
          </p:nvSpPr>
          <p:spPr>
            <a:xfrm flipH="1">
              <a:off x="2262002" y="11013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Ontological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CC9AD49-7ADB-29FE-9786-621434D1F01F}"/>
                </a:ext>
              </a:extLst>
            </p:cNvPr>
            <p:cNvGrpSpPr/>
            <p:nvPr/>
          </p:nvGrpSpPr>
          <p:grpSpPr>
            <a:xfrm flipV="1">
              <a:off x="2722424" y="3711975"/>
              <a:ext cx="375324" cy="642905"/>
              <a:chOff x="3192117" y="5063172"/>
              <a:chExt cx="375324" cy="6429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8715811-71C5-62DA-637A-8414F6A8E934}"/>
                  </a:ext>
                </a:extLst>
              </p:cNvPr>
              <p:cNvGrpSpPr/>
              <p:nvPr/>
            </p:nvGrpSpPr>
            <p:grpSpPr>
              <a:xfrm rot="16200000" flipH="1">
                <a:off x="3079496" y="5218133"/>
                <a:ext cx="642905" cy="332984"/>
                <a:chOff x="6915814" y="1674273"/>
                <a:chExt cx="642905" cy="33298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AE791FA-B727-C16C-4E84-33DDD36276F1}"/>
                    </a:ext>
                  </a:extLst>
                </p:cNvPr>
                <p:cNvCxnSpPr>
                  <a:cxnSpLocks/>
                  <a:stCxn id="63" idx="0"/>
                  <a:endCxn id="13" idx="2"/>
                </p:cNvCxnSpPr>
                <p:nvPr/>
              </p:nvCxnSpPr>
              <p:spPr bwMode="auto">
                <a:xfrm rot="16200000" flipH="1">
                  <a:off x="7237266" y="1523661"/>
                  <a:ext cx="1" cy="64290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Triangle 14">
                  <a:extLst>
                    <a:ext uri="{FF2B5EF4-FFF2-40B4-BE49-F238E27FC236}">
                      <a16:creationId xmlns:a16="http://schemas.microsoft.com/office/drawing/2014/main" id="{59769053-D678-2CDA-6C8E-47FBBDF11F5C}"/>
                    </a:ext>
                  </a:extLst>
                </p:cNvPr>
                <p:cNvSpPr/>
                <p:nvPr/>
              </p:nvSpPr>
              <p:spPr bwMode="auto">
                <a:xfrm rot="5400000">
                  <a:off x="7263191" y="1716940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D83FC5-1323-EF72-6F4B-90EDAD3D99FA}"/>
                  </a:ext>
                </a:extLst>
              </p:cNvPr>
              <p:cNvSpPr txBox="1"/>
              <p:nvPr/>
            </p:nvSpPr>
            <p:spPr>
              <a:xfrm rot="16200000" flipH="1">
                <a:off x="3245978" y="5188435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7B0595B-8378-99E6-4E19-769546201D12}"/>
                </a:ext>
              </a:extLst>
            </p:cNvPr>
            <p:cNvGrpSpPr/>
            <p:nvPr/>
          </p:nvGrpSpPr>
          <p:grpSpPr>
            <a:xfrm rot="5400000" flipV="1">
              <a:off x="1404246" y="1647338"/>
              <a:ext cx="375324" cy="642905"/>
              <a:chOff x="3192117" y="5063172"/>
              <a:chExt cx="375324" cy="642905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83739FC-5850-6EAE-0FD4-071D133CB87E}"/>
                  </a:ext>
                </a:extLst>
              </p:cNvPr>
              <p:cNvGrpSpPr/>
              <p:nvPr/>
            </p:nvGrpSpPr>
            <p:grpSpPr>
              <a:xfrm rot="16200000" flipH="1">
                <a:off x="3079496" y="5218133"/>
                <a:ext cx="642905" cy="332984"/>
                <a:chOff x="6915814" y="1674273"/>
                <a:chExt cx="642905" cy="33298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822A23C-4547-EC33-2EC5-0EF9133386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 flipH="1">
                  <a:off x="7237266" y="1509373"/>
                  <a:ext cx="1" cy="64290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8" name="Triangle 47">
                  <a:extLst>
                    <a:ext uri="{FF2B5EF4-FFF2-40B4-BE49-F238E27FC236}">
                      <a16:creationId xmlns:a16="http://schemas.microsoft.com/office/drawing/2014/main" id="{BCAD6166-B22C-3F9D-618A-01A5BBEC1CB4}"/>
                    </a:ext>
                  </a:extLst>
                </p:cNvPr>
                <p:cNvSpPr/>
                <p:nvPr/>
              </p:nvSpPr>
              <p:spPr bwMode="auto">
                <a:xfrm rot="5400000">
                  <a:off x="7263191" y="1716940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72C4B1-E2C2-150A-4100-9926BCA49002}"/>
                  </a:ext>
                </a:extLst>
              </p:cNvPr>
              <p:cNvSpPr txBox="1"/>
              <p:nvPr/>
            </p:nvSpPr>
            <p:spPr>
              <a:xfrm rot="16200000" flipH="1">
                <a:off x="3245978" y="5188435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137A06-4254-8CA0-0138-69C8F3A546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62697" y="1973321"/>
              <a:ext cx="0" cy="40810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4750CD7-86C0-DF69-491B-69E76E29B849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1270456" y="6054331"/>
              <a:ext cx="65020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5" name="Rounded Rectangular Callout 1044">
            <a:extLst>
              <a:ext uri="{FF2B5EF4-FFF2-40B4-BE49-F238E27FC236}">
                <a16:creationId xmlns:a16="http://schemas.microsoft.com/office/drawing/2014/main" id="{492ADFAD-CB95-8869-5492-A0CD525AEE32}"/>
              </a:ext>
            </a:extLst>
          </p:cNvPr>
          <p:cNvSpPr/>
          <p:nvPr/>
        </p:nvSpPr>
        <p:spPr bwMode="auto">
          <a:xfrm>
            <a:off x="9581120" y="2051988"/>
            <a:ext cx="2276976" cy="1055608"/>
          </a:xfrm>
          <a:prstGeom prst="wedgeRoundRectCallout">
            <a:avLst>
              <a:gd name="adj1" fmla="val -72755"/>
              <a:gd name="adj2" fmla="val 57353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MetadataDefinition</a:t>
            </a:r>
            <a:r>
              <a:rPr lang="en-US" sz="1400" i="1" dirty="0"/>
              <a:t> provides its own syntax, </a:t>
            </a:r>
            <a:r>
              <a:rPr lang="en-US" sz="1400" dirty="0" err="1"/>
              <a:t>MetadataItem</a:t>
            </a:r>
            <a:r>
              <a:rPr lang="en-US" sz="1400" i="1" dirty="0"/>
              <a:t> provides its semantics.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5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9BA96-6943-CBC7-3DAD-EE954AD18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B656-9BF7-B7E4-D9E1-FE5BE05E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Metadata in SysML v2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2B111-C82A-8261-97FB-D1328CDBF25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98B88-4B05-4690-54E1-37A6248412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50D5E3E3-E7F9-447E-D68A-EC82ABDDA98F}"/>
              </a:ext>
            </a:extLst>
          </p:cNvPr>
          <p:cNvGrpSpPr/>
          <p:nvPr/>
        </p:nvGrpSpPr>
        <p:grpSpPr>
          <a:xfrm>
            <a:off x="3907206" y="1096601"/>
            <a:ext cx="6978681" cy="5506766"/>
            <a:chOff x="3907206" y="1096601"/>
            <a:chExt cx="6978681" cy="5506766"/>
          </a:xfrm>
        </p:grpSpPr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66CECDAE-D610-6C87-1D7B-BF3B517EDD6E}"/>
                </a:ext>
              </a:extLst>
            </p:cNvPr>
            <p:cNvSpPr txBox="1"/>
            <p:nvPr/>
          </p:nvSpPr>
          <p:spPr>
            <a:xfrm flipH="1">
              <a:off x="8222569" y="1096601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Linguistic</a:t>
              </a:r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21C07033-F98C-DC31-DFE0-DDF6D2FB9A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76853" y="1109377"/>
              <a:ext cx="0" cy="54939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9F53E189-55DB-395E-61C5-07545F53AA65}"/>
                </a:ext>
              </a:extLst>
            </p:cNvPr>
            <p:cNvSpPr txBox="1"/>
            <p:nvPr/>
          </p:nvSpPr>
          <p:spPr>
            <a:xfrm>
              <a:off x="5380457" y="1767409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7B55FFFD-0980-55FA-2AF3-BA4A33B27BEC}"/>
                </a:ext>
              </a:extLst>
            </p:cNvPr>
            <p:cNvSpPr txBox="1"/>
            <p:nvPr/>
          </p:nvSpPr>
          <p:spPr>
            <a:xfrm>
              <a:off x="5382806" y="4893973"/>
              <a:ext cx="1249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semantics for</a:t>
              </a:r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D19A79C0-7A2A-B1C8-E204-4B5DA42F501F}"/>
                </a:ext>
              </a:extLst>
            </p:cNvPr>
            <p:cNvCxnSpPr>
              <a:stCxn id="4" idx="3"/>
              <a:endCxn id="53" idx="1"/>
            </p:cNvCxnSpPr>
            <p:nvPr/>
          </p:nvCxnSpPr>
          <p:spPr bwMode="auto">
            <a:xfrm>
              <a:off x="4126136" y="2070349"/>
              <a:ext cx="2606984" cy="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5478EE61-3E7E-24B8-BD11-FDF5AD805D30}"/>
                </a:ext>
              </a:extLst>
            </p:cNvPr>
            <p:cNvCxnSpPr>
              <a:stCxn id="18" idx="3"/>
              <a:endCxn id="62" idx="1"/>
            </p:cNvCxnSpPr>
            <p:nvPr/>
          </p:nvCxnSpPr>
          <p:spPr bwMode="auto">
            <a:xfrm>
              <a:off x="3907206" y="4557428"/>
              <a:ext cx="2840613" cy="11955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68D706-B8BF-52D4-976A-919FEA3C1AF7}"/>
                </a:ext>
              </a:extLst>
            </p:cNvPr>
            <p:cNvGrpSpPr/>
            <p:nvPr/>
          </p:nvGrpSpPr>
          <p:grpSpPr>
            <a:xfrm>
              <a:off x="6733120" y="1575411"/>
              <a:ext cx="4125369" cy="989977"/>
              <a:chOff x="6999819" y="1624162"/>
              <a:chExt cx="3640993" cy="98997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EA2553-DD20-F9A4-ADF4-3E9C11770B15}"/>
                  </a:ext>
                </a:extLst>
              </p:cNvPr>
              <p:cNvSpPr/>
              <p:nvPr/>
            </p:nvSpPr>
            <p:spPr bwMode="auto">
              <a:xfrm>
                <a:off x="6999819" y="1624162"/>
                <a:ext cx="3640993" cy="989977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«metadata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&lt;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car&gt; 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CarMetadata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algn="ctr" eaLnBrk="0" fontAlgn="base" hangingPunct="0"/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references</a:t>
                </a:r>
              </a:p>
              <a:p>
                <a:pPr eaLnBrk="0" fontAlgn="base" hangingPunct="0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:&gt;&gt; </a:t>
                </a: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baseType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 Car </a:t>
                </a:r>
                <a:r>
                  <a:rPr lang="en-US" sz="1400" b="1" dirty="0">
                    <a:solidFill>
                      <a:schemeClr val="tx1"/>
                    </a:solidFill>
                    <a:latin typeface="Arial" charset="0"/>
                  </a:rPr>
                  <a:t>meta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SysML::Type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F1DC5ED-A87F-74E1-6E73-3EA6E46B5541}"/>
                  </a:ext>
                </a:extLst>
              </p:cNvPr>
              <p:cNvCxnSpPr/>
              <p:nvPr/>
            </p:nvCxnSpPr>
            <p:spPr bwMode="auto">
              <a:xfrm>
                <a:off x="6999819" y="2098537"/>
                <a:ext cx="3640993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02F4965-A8FB-E976-0A54-8699127794B4}"/>
                </a:ext>
              </a:extLst>
            </p:cNvPr>
            <p:cNvGrpSpPr/>
            <p:nvPr/>
          </p:nvGrpSpPr>
          <p:grpSpPr>
            <a:xfrm>
              <a:off x="6747819" y="5257965"/>
              <a:ext cx="4125379" cy="989977"/>
              <a:chOff x="6999819" y="1624162"/>
              <a:chExt cx="3640993" cy="98997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90A9DB2-C6D8-87A3-DFA9-4E235316CAB4}"/>
                  </a:ext>
                </a:extLst>
              </p:cNvPr>
              <p:cNvSpPr/>
              <p:nvPr/>
            </p:nvSpPr>
            <p:spPr bwMode="auto">
              <a:xfrm>
                <a:off x="6999819" y="1624162"/>
                <a:ext cx="3640993" cy="989977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«metadata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&lt;e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ngine&gt; </a:t>
                </a: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Engine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Metadata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algn="ctr" eaLnBrk="0" fontAlgn="base" hangingPunct="0"/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references</a:t>
                </a:r>
              </a:p>
              <a:p>
                <a:pPr eaLnBrk="0" fontAlgn="base" hangingPunct="0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:&gt;&gt; </a:t>
                </a: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baseType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 engines </a:t>
                </a:r>
                <a:r>
                  <a:rPr lang="en-US" sz="1400" b="1" dirty="0">
                    <a:solidFill>
                      <a:schemeClr val="tx1"/>
                    </a:solidFill>
                    <a:latin typeface="Arial" charset="0"/>
                  </a:rPr>
                  <a:t>meta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SysML::Type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647DDC6F-6181-CB62-CF99-C5E6D50F3C6D}"/>
                  </a:ext>
                </a:extLst>
              </p:cNvPr>
              <p:cNvCxnSpPr/>
              <p:nvPr/>
            </p:nvCxnSpPr>
            <p:spPr bwMode="auto">
              <a:xfrm>
                <a:off x="6999819" y="2098537"/>
                <a:ext cx="3640993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9DC11DA4-A30E-44D5-203B-3D11634D1B68}"/>
                </a:ext>
              </a:extLst>
            </p:cNvPr>
            <p:cNvGrpSpPr/>
            <p:nvPr/>
          </p:nvGrpSpPr>
          <p:grpSpPr>
            <a:xfrm>
              <a:off x="6760518" y="3416688"/>
              <a:ext cx="4125369" cy="989977"/>
              <a:chOff x="6999819" y="1624162"/>
              <a:chExt cx="3640993" cy="989977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E475ED3F-753F-1914-215F-5EDA17A91B84}"/>
                  </a:ext>
                </a:extLst>
              </p:cNvPr>
              <p:cNvSpPr/>
              <p:nvPr/>
            </p:nvSpPr>
            <p:spPr bwMode="auto">
              <a:xfrm>
                <a:off x="6999819" y="1624162"/>
                <a:ext cx="3640993" cy="989977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«metadata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SemanticMetadata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:&gt; Metadata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algn="ctr" eaLnBrk="0" fontAlgn="base" hangingPunct="0"/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references</a:t>
                </a:r>
              </a:p>
              <a:p>
                <a:pPr eaLnBrk="0" fontAlgn="base" hangingPunct="0"/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baseType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SysML::Type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140D170C-D29A-6742-B5BE-776C6F4BCA0B}"/>
                  </a:ext>
                </a:extLst>
              </p:cNvPr>
              <p:cNvCxnSpPr/>
              <p:nvPr/>
            </p:nvCxnSpPr>
            <p:spPr bwMode="auto">
              <a:xfrm>
                <a:off x="6999819" y="2098537"/>
                <a:ext cx="3640993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DD24DC02-3BFF-B343-DCCB-92B6257A29DA}"/>
                </a:ext>
              </a:extLst>
            </p:cNvPr>
            <p:cNvGrpSpPr/>
            <p:nvPr/>
          </p:nvGrpSpPr>
          <p:grpSpPr>
            <a:xfrm rot="16200000" flipH="1">
              <a:off x="8369262" y="2821476"/>
              <a:ext cx="845157" cy="332984"/>
              <a:chOff x="6694360" y="1642212"/>
              <a:chExt cx="845157" cy="332984"/>
            </a:xfrm>
          </p:grpSpPr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99435950-CACB-5FEB-06F9-57970A485B6E}"/>
                  </a:ext>
                </a:extLst>
              </p:cNvPr>
              <p:cNvCxnSpPr>
                <a:cxnSpLocks/>
                <a:stCxn id="53" idx="2"/>
                <a:endCxn id="1038" idx="3"/>
              </p:cNvCxnSpPr>
              <p:nvPr/>
            </p:nvCxnSpPr>
            <p:spPr bwMode="auto">
              <a:xfrm rot="16200000" flipH="1">
                <a:off x="6991131" y="1511933"/>
                <a:ext cx="3965" cy="5975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38" name="Triangle 1037">
                <a:extLst>
                  <a:ext uri="{FF2B5EF4-FFF2-40B4-BE49-F238E27FC236}">
                    <a16:creationId xmlns:a16="http://schemas.microsoft.com/office/drawing/2014/main" id="{BD7A8A74-A513-F422-C48C-1A43FABD3A3D}"/>
                  </a:ext>
                </a:extLst>
              </p:cNvPr>
              <p:cNvSpPr/>
              <p:nvPr/>
            </p:nvSpPr>
            <p:spPr bwMode="auto">
              <a:xfrm rot="5400000">
                <a:off x="7249200" y="1684879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DF6C562B-42D3-BB3F-2521-6E60C83458EA}"/>
                </a:ext>
              </a:extLst>
            </p:cNvPr>
            <p:cNvGrpSpPr/>
            <p:nvPr/>
          </p:nvGrpSpPr>
          <p:grpSpPr>
            <a:xfrm rot="5400000" flipH="1" flipV="1">
              <a:off x="8370848" y="4674293"/>
              <a:ext cx="849919" cy="332984"/>
              <a:chOff x="6702297" y="1642211"/>
              <a:chExt cx="849919" cy="332984"/>
            </a:xfrm>
          </p:grpSpPr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8B2E46AE-F152-2030-AD32-1986F2C12FBF}"/>
                  </a:ext>
                </a:extLst>
              </p:cNvPr>
              <p:cNvCxnSpPr>
                <a:cxnSpLocks/>
                <a:endCxn id="1043" idx="3"/>
              </p:cNvCxnSpPr>
              <p:nvPr/>
            </p:nvCxnSpPr>
            <p:spPr bwMode="auto">
              <a:xfrm rot="16200000" flipH="1">
                <a:off x="7003431" y="1507568"/>
                <a:ext cx="1" cy="60226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3" name="Triangle 1042">
                <a:extLst>
                  <a:ext uri="{FF2B5EF4-FFF2-40B4-BE49-F238E27FC236}">
                    <a16:creationId xmlns:a16="http://schemas.microsoft.com/office/drawing/2014/main" id="{090CA85A-3EB5-7FF7-9753-9953082A47E2}"/>
                  </a:ext>
                </a:extLst>
              </p:cNvPr>
              <p:cNvSpPr/>
              <p:nvPr/>
            </p:nvSpPr>
            <p:spPr bwMode="auto">
              <a:xfrm rot="5400000">
                <a:off x="7261899" y="1684878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A51763AB-0F47-6180-8938-F518679E91BB}"/>
              </a:ext>
            </a:extLst>
          </p:cNvPr>
          <p:cNvGrpSpPr/>
          <p:nvPr/>
        </p:nvGrpSpPr>
        <p:grpSpPr>
          <a:xfrm>
            <a:off x="2071865" y="1101360"/>
            <a:ext cx="2054271" cy="5502007"/>
            <a:chOff x="2071865" y="1101360"/>
            <a:chExt cx="2054271" cy="5502007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B34DD306-E222-BA02-E3A8-CFA2EBEC6991}"/>
                </a:ext>
              </a:extLst>
            </p:cNvPr>
            <p:cNvSpPr txBox="1"/>
            <p:nvPr/>
          </p:nvSpPr>
          <p:spPr>
            <a:xfrm flipH="1">
              <a:off x="2439802" y="11013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Ontological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AEC40F-E708-BE69-D8AB-E28C266BA920}"/>
                </a:ext>
              </a:extLst>
            </p:cNvPr>
            <p:cNvGrpSpPr/>
            <p:nvPr/>
          </p:nvGrpSpPr>
          <p:grpSpPr>
            <a:xfrm>
              <a:off x="2071866" y="1486512"/>
              <a:ext cx="2054270" cy="1167674"/>
              <a:chOff x="2918562" y="1678488"/>
              <a:chExt cx="2054270" cy="116767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DF92EE-2302-B06F-A098-676439E23661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67674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 : Rational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 : String [0..1]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837F0B2-A330-5B2D-7128-C90DDBDEBCCB}"/>
                  </a:ext>
                </a:extLst>
              </p:cNvPr>
              <p:cNvCxnSpPr/>
              <p:nvPr/>
            </p:nvCxnSpPr>
            <p:spPr bwMode="auto">
              <a:xfrm>
                <a:off x="2918562" y="2152862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20770E-2BE8-329B-7EC1-1908424C0A33}"/>
                </a:ext>
              </a:extLst>
            </p:cNvPr>
            <p:cNvGrpSpPr/>
            <p:nvPr/>
          </p:nvGrpSpPr>
          <p:grpSpPr>
            <a:xfrm>
              <a:off x="2071865" y="5425903"/>
              <a:ext cx="2054270" cy="1177464"/>
              <a:chOff x="2918562" y="1678488"/>
              <a:chExt cx="2054270" cy="117746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2C5131-B23D-4065-8213-D458066FF151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77464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Engine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horsePower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Integer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 Integer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DA0986D-0613-E5A7-A343-25EC8E1D59CC}"/>
                  </a:ext>
                </a:extLst>
              </p:cNvPr>
              <p:cNvCxnSpPr/>
              <p:nvPr/>
            </p:nvCxnSpPr>
            <p:spPr bwMode="auto">
              <a:xfrm>
                <a:off x="2918562" y="215060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A4BA4FA-3DEC-70E2-8054-C92073E6A183}"/>
                </a:ext>
              </a:extLst>
            </p:cNvPr>
            <p:cNvSpPr/>
            <p:nvPr/>
          </p:nvSpPr>
          <p:spPr bwMode="auto">
            <a:xfrm>
              <a:off x="2311226" y="4267987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engines [*]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3E8C975-E635-B0DF-5170-80B7A093B7D9}"/>
                </a:ext>
              </a:extLst>
            </p:cNvPr>
            <p:cNvGrpSpPr/>
            <p:nvPr/>
          </p:nvGrpSpPr>
          <p:grpSpPr>
            <a:xfrm rot="5400000">
              <a:off x="2815473" y="2892634"/>
              <a:ext cx="587485" cy="110590"/>
              <a:chOff x="4422662" y="3112978"/>
              <a:chExt cx="587485" cy="1105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580EED3-CA60-B981-49E4-AC4F3B58E4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4716404" y="2874536"/>
                <a:ext cx="1" cy="587485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7E48E999-973F-BBE7-946F-43FE2196AA7D}"/>
                  </a:ext>
                </a:extLst>
              </p:cNvPr>
              <p:cNvSpPr/>
              <p:nvPr/>
            </p:nvSpPr>
            <p:spPr bwMode="auto">
              <a:xfrm>
                <a:off x="4434208" y="3112978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CF6B0CE-539A-62D8-7254-2BC5049C5AE9}"/>
                </a:ext>
              </a:extLst>
            </p:cNvPr>
            <p:cNvSpPr/>
            <p:nvPr/>
          </p:nvSpPr>
          <p:spPr bwMode="auto">
            <a:xfrm>
              <a:off x="2311220" y="3138487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engine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BE88956-267E-3A84-5826-A2CC8FE68045}"/>
                </a:ext>
              </a:extLst>
            </p:cNvPr>
            <p:cNvGrpSpPr/>
            <p:nvPr/>
          </p:nvGrpSpPr>
          <p:grpSpPr>
            <a:xfrm>
              <a:off x="2904532" y="4846869"/>
              <a:ext cx="375159" cy="574201"/>
              <a:chOff x="2368975" y="4935768"/>
              <a:chExt cx="375159" cy="5742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2AD9016-4F0D-CF92-104D-53E342DFB42C}"/>
                  </a:ext>
                </a:extLst>
              </p:cNvPr>
              <p:cNvGrpSpPr/>
              <p:nvPr/>
            </p:nvGrpSpPr>
            <p:grpSpPr>
              <a:xfrm rot="16200000" flipH="1">
                <a:off x="2290541" y="5056377"/>
                <a:ext cx="574201" cy="332984"/>
                <a:chOff x="6960473" y="1654751"/>
                <a:chExt cx="574201" cy="332984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C737AA9-A589-E9F9-B866-6DAF71E5B553}"/>
                    </a:ext>
                  </a:extLst>
                </p:cNvPr>
                <p:cNvCxnSpPr>
                  <a:cxnSpLocks/>
                  <a:stCxn id="18" idx="2"/>
                  <a:endCxn id="32" idx="0"/>
                </p:cNvCxnSpPr>
                <p:nvPr/>
              </p:nvCxnSpPr>
              <p:spPr bwMode="auto">
                <a:xfrm rot="16200000" flipH="1">
                  <a:off x="7245583" y="1532152"/>
                  <a:ext cx="3982" cy="574201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2" name="Triangle 31">
                  <a:extLst>
                    <a:ext uri="{FF2B5EF4-FFF2-40B4-BE49-F238E27FC236}">
                      <a16:creationId xmlns:a16="http://schemas.microsoft.com/office/drawing/2014/main" id="{F05D80D0-02E4-F421-7F14-838BF91EF8B7}"/>
                    </a:ext>
                  </a:extLst>
                </p:cNvPr>
                <p:cNvSpPr/>
                <p:nvPr/>
              </p:nvSpPr>
              <p:spPr bwMode="auto">
                <a:xfrm rot="5400000">
                  <a:off x="7244357" y="1697418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CD8271-83DD-1F7A-41D4-972784A96098}"/>
                  </a:ext>
                </a:extLst>
              </p:cNvPr>
              <p:cNvSpPr txBox="1"/>
              <p:nvPr/>
            </p:nvSpPr>
            <p:spPr>
              <a:xfrm rot="16200000" flipH="1">
                <a:off x="2422836" y="5016367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C990E830-3896-D2EA-AEE1-05BC31548205}"/>
                </a:ext>
              </a:extLst>
            </p:cNvPr>
            <p:cNvGrpSpPr/>
            <p:nvPr/>
          </p:nvGrpSpPr>
          <p:grpSpPr>
            <a:xfrm>
              <a:off x="2931261" y="3717369"/>
              <a:ext cx="369122" cy="552367"/>
              <a:chOff x="2410561" y="3717369"/>
              <a:chExt cx="369122" cy="55236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7D2C28-12D9-3EDA-C7BC-FD0F4F36A1D9}"/>
                  </a:ext>
                </a:extLst>
              </p:cNvPr>
              <p:cNvGrpSpPr/>
              <p:nvPr/>
            </p:nvGrpSpPr>
            <p:grpSpPr>
              <a:xfrm rot="16200000" flipH="1">
                <a:off x="2316315" y="3827061"/>
                <a:ext cx="552367" cy="332984"/>
                <a:chOff x="6977472" y="1669610"/>
                <a:chExt cx="552367" cy="332984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A4F3B43-FDD3-65E5-2333-23F634CB1F51}"/>
                    </a:ext>
                  </a:extLst>
                </p:cNvPr>
                <p:cNvCxnSpPr>
                  <a:cxnSpLocks/>
                  <a:stCxn id="42" idx="2"/>
                  <a:endCxn id="54" idx="3"/>
                </p:cNvCxnSpPr>
                <p:nvPr/>
              </p:nvCxnSpPr>
              <p:spPr bwMode="auto">
                <a:xfrm rot="16200000" flipH="1">
                  <a:off x="7127836" y="1681749"/>
                  <a:ext cx="3989" cy="304718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4" name="Triangle 53">
                  <a:extLst>
                    <a:ext uri="{FF2B5EF4-FFF2-40B4-BE49-F238E27FC236}">
                      <a16:creationId xmlns:a16="http://schemas.microsoft.com/office/drawing/2014/main" id="{15CEB590-8BFF-F602-F4E6-A329C66EFDFD}"/>
                    </a:ext>
                  </a:extLst>
                </p:cNvPr>
                <p:cNvSpPr/>
                <p:nvPr/>
              </p:nvSpPr>
              <p:spPr bwMode="auto">
                <a:xfrm rot="5400000">
                  <a:off x="7239522" y="1712277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4273E748-D552-D10C-19D8-E00A6517444E}"/>
                  </a:ext>
                </a:extLst>
              </p:cNvPr>
              <p:cNvCxnSpPr/>
              <p:nvPr/>
            </p:nvCxnSpPr>
            <p:spPr bwMode="auto">
              <a:xfrm>
                <a:off x="2410561" y="3929163"/>
                <a:ext cx="36912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95" name="Rounded Rectangular Callout 1094">
            <a:extLst>
              <a:ext uri="{FF2B5EF4-FFF2-40B4-BE49-F238E27FC236}">
                <a16:creationId xmlns:a16="http://schemas.microsoft.com/office/drawing/2014/main" id="{9D961F64-EA97-D42B-FE80-FAF2769BF208}"/>
              </a:ext>
            </a:extLst>
          </p:cNvPr>
          <p:cNvSpPr/>
          <p:nvPr/>
        </p:nvSpPr>
        <p:spPr bwMode="auto">
          <a:xfrm>
            <a:off x="4201854" y="2679574"/>
            <a:ext cx="2327494" cy="1055608"/>
          </a:xfrm>
          <a:prstGeom prst="wedgeRoundRectCallout">
            <a:avLst>
              <a:gd name="adj1" fmla="val 76697"/>
              <a:gd name="adj2" fmla="val 41713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Semantic metadata implies that its annotated element specializes the given </a:t>
            </a:r>
            <a:r>
              <a:rPr lang="en-US" sz="1400" dirty="0" err="1"/>
              <a:t>baseType</a:t>
            </a:r>
            <a:r>
              <a:rPr lang="en-US" sz="1400" dirty="0"/>
              <a:t>.</a:t>
            </a:r>
            <a:endParaRPr lang="en-US" sz="1400" i="1" dirty="0"/>
          </a:p>
        </p:txBody>
      </p:sp>
      <p:sp>
        <p:nvSpPr>
          <p:cNvPr id="1096" name="Rounded Rectangular Callout 1095">
            <a:extLst>
              <a:ext uri="{FF2B5EF4-FFF2-40B4-BE49-F238E27FC236}">
                <a16:creationId xmlns:a16="http://schemas.microsoft.com/office/drawing/2014/main" id="{D4D9CCE3-FDB0-62F1-34D7-23336E77E597}"/>
              </a:ext>
            </a:extLst>
          </p:cNvPr>
          <p:cNvSpPr/>
          <p:nvPr/>
        </p:nvSpPr>
        <p:spPr bwMode="auto">
          <a:xfrm>
            <a:off x="9124825" y="2685809"/>
            <a:ext cx="2518979" cy="817245"/>
          </a:xfrm>
          <a:prstGeom prst="wedgeRoundRectCallout">
            <a:avLst>
              <a:gd name="adj1" fmla="val -57413"/>
              <a:gd name="adj2" fmla="val -74837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The </a:t>
            </a:r>
            <a:r>
              <a:rPr lang="en-US" sz="1400" b="1" dirty="0"/>
              <a:t>meta</a:t>
            </a:r>
            <a:r>
              <a:rPr lang="en-US" sz="1400" i="1" dirty="0"/>
              <a:t> operator “meta-casts” an element to its abstract syntax metaobject.</a:t>
            </a:r>
          </a:p>
        </p:txBody>
      </p:sp>
    </p:spTree>
    <p:extLst>
      <p:ext uri="{BB962C8B-B14F-4D97-AF65-F5344CB8AC3E}">
        <p14:creationId xmlns:p14="http://schemas.microsoft.com/office/powerpoint/2010/main" val="42322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0" animBg="1"/>
      <p:bldP spid="10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18BF4-1054-7509-E6FA-0019B11F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53E1-ADB1-D741-26EF-61006584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 in SysML v2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A1B03-CAB9-666E-F13F-3956FEBA54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CBA8B-5757-31A4-6ECD-196043AD8C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660E54-B883-4C5E-7AF1-300F5375C56B}"/>
              </a:ext>
            </a:extLst>
          </p:cNvPr>
          <p:cNvGrpSpPr/>
          <p:nvPr/>
        </p:nvGrpSpPr>
        <p:grpSpPr>
          <a:xfrm>
            <a:off x="3570483" y="2319373"/>
            <a:ext cx="2057522" cy="1170417"/>
            <a:chOff x="2915310" y="1678488"/>
            <a:chExt cx="2057522" cy="11704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3897A1-691B-D620-9ABC-C8B65DF6489E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1170417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«#car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FordMustangGT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eaLnBrk="0" fontAlgn="base" hangingPunct="0"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price = </a:t>
              </a:r>
              <a:r>
                <a:rPr lang="en-US" sz="1400" dirty="0"/>
                <a:t>46560.00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^owner :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C7C641-D9C9-30FE-3A54-51D21E6C144B}"/>
                </a:ext>
              </a:extLst>
            </p:cNvPr>
            <p:cNvCxnSpPr/>
            <p:nvPr/>
          </p:nvCxnSpPr>
          <p:spPr bwMode="auto">
            <a:xfrm>
              <a:off x="2915310" y="2153679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FD1C62-7D99-87F1-66AF-B55D3EEE54A5}"/>
              </a:ext>
            </a:extLst>
          </p:cNvPr>
          <p:cNvGrpSpPr/>
          <p:nvPr/>
        </p:nvGrpSpPr>
        <p:grpSpPr>
          <a:xfrm>
            <a:off x="3573738" y="4190876"/>
            <a:ext cx="2054269" cy="963541"/>
            <a:chOff x="2918563" y="1678488"/>
            <a:chExt cx="2054269" cy="9635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D22DCB-124C-BEAE-4BFE-36945BDAB409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96354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«individual #car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MarysCar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owner = “Mary”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5EBAD6-27B6-B52B-8CA5-A077C954CC22}"/>
                </a:ext>
              </a:extLst>
            </p:cNvPr>
            <p:cNvCxnSpPr/>
            <p:nvPr/>
          </p:nvCxnSpPr>
          <p:spPr bwMode="auto">
            <a:xfrm>
              <a:off x="2918563" y="2175500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78EBDA-676A-0EE1-4437-2B89F934E53D}"/>
              </a:ext>
            </a:extLst>
          </p:cNvPr>
          <p:cNvGrpSpPr/>
          <p:nvPr/>
        </p:nvGrpSpPr>
        <p:grpSpPr>
          <a:xfrm>
            <a:off x="6668692" y="2319372"/>
            <a:ext cx="2054275" cy="1170417"/>
            <a:chOff x="2918557" y="1678488"/>
            <a:chExt cx="2054275" cy="11704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2C4AC6-A4EB-EEF7-0DAB-EC2B6E354A22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1170417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«#engine»</a:t>
              </a:r>
              <a:br>
                <a:rPr lang="en-US" sz="1400" dirty="0"/>
              </a:br>
              <a:r>
                <a:rPr lang="en-US" sz="1400" dirty="0" err="1"/>
                <a:t>gtEngine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horsePower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= 480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^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engineNum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 Integer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D6F347-068E-40EA-5270-3D23AD86E627}"/>
                </a:ext>
              </a:extLst>
            </p:cNvPr>
            <p:cNvCxnSpPr/>
            <p:nvPr/>
          </p:nvCxnSpPr>
          <p:spPr bwMode="auto">
            <a:xfrm>
              <a:off x="2918557" y="2166379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8C87A-0B7A-3C7C-DF99-40C2B43017BE}"/>
              </a:ext>
            </a:extLst>
          </p:cNvPr>
          <p:cNvGrpSpPr/>
          <p:nvPr/>
        </p:nvGrpSpPr>
        <p:grpSpPr>
          <a:xfrm>
            <a:off x="6668692" y="4195353"/>
            <a:ext cx="2054269" cy="959064"/>
            <a:chOff x="2918561" y="1732384"/>
            <a:chExt cx="2054269" cy="9590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4F7A3A-3C3D-9C15-1FB8-E735CEB81FB3}"/>
                </a:ext>
              </a:extLst>
            </p:cNvPr>
            <p:cNvSpPr/>
            <p:nvPr/>
          </p:nvSpPr>
          <p:spPr bwMode="auto">
            <a:xfrm>
              <a:off x="2918562" y="1732384"/>
              <a:ext cx="2054268" cy="959064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«#engine»</a:t>
              </a:r>
            </a:p>
            <a:p>
              <a:pPr algn="ctr" eaLnBrk="0" fontAlgn="base" hangingPunct="0"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MarysCarEngine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attributes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eaLnBrk="0" fontAlgn="base" hangingPunct="0"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:&gt;&gt; 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engineNum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= 1234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56025D-2D4D-C9D0-F65E-74894855602C}"/>
                </a:ext>
              </a:extLst>
            </p:cNvPr>
            <p:cNvCxnSpPr/>
            <p:nvPr/>
          </p:nvCxnSpPr>
          <p:spPr bwMode="auto">
            <a:xfrm>
              <a:off x="2918561" y="2207306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2EBFB-BFEF-D38D-3F7B-D11DE4B04D5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 bwMode="auto">
          <a:xfrm flipV="1">
            <a:off x="5628005" y="2904581"/>
            <a:ext cx="1040693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B11F7F60-A8AF-F34C-2ABE-8D3C3B8C1BFF}"/>
              </a:ext>
            </a:extLst>
          </p:cNvPr>
          <p:cNvSpPr/>
          <p:nvPr/>
        </p:nvSpPr>
        <p:spPr bwMode="auto">
          <a:xfrm>
            <a:off x="5628003" y="2845916"/>
            <a:ext cx="263047" cy="110590"/>
          </a:xfrm>
          <a:prstGeom prst="diamon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C99787-D544-22D8-18AF-0F9BF2FDA55C}"/>
              </a:ext>
            </a:extLst>
          </p:cNvPr>
          <p:cNvGrpSpPr/>
          <p:nvPr/>
        </p:nvGrpSpPr>
        <p:grpSpPr>
          <a:xfrm rot="16200000">
            <a:off x="4268708" y="3695464"/>
            <a:ext cx="657842" cy="332984"/>
            <a:chOff x="7120145" y="1689485"/>
            <a:chExt cx="657842" cy="332984"/>
          </a:xfrm>
        </p:grpSpPr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D88D0166-EF99-6335-7AD2-F199B3B1C218}"/>
                </a:ext>
              </a:extLst>
            </p:cNvPr>
            <p:cNvSpPr/>
            <p:nvPr/>
          </p:nvSpPr>
          <p:spPr bwMode="auto">
            <a:xfrm rot="5400000">
              <a:off x="7487670" y="1732152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6B1FFA-6C0F-E9C4-BF02-EC6045826E38}"/>
                </a:ext>
              </a:extLst>
            </p:cNvPr>
            <p:cNvCxnSpPr>
              <a:cxnSpLocks/>
              <a:stCxn id="12" idx="0"/>
              <a:endCxn id="24" idx="3"/>
            </p:cNvCxnSpPr>
            <p:nvPr/>
          </p:nvCxnSpPr>
          <p:spPr bwMode="auto">
            <a:xfrm rot="5400000" flipH="1" flipV="1">
              <a:off x="7323619" y="1652503"/>
              <a:ext cx="3244" cy="4101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FD986-B102-5BC5-E8E8-84422F3F4DF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 bwMode="auto">
          <a:xfrm>
            <a:off x="5628007" y="4672647"/>
            <a:ext cx="1040686" cy="22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40DFA4D3-1C30-375C-3A68-E7BC4F5BE489}"/>
              </a:ext>
            </a:extLst>
          </p:cNvPr>
          <p:cNvSpPr/>
          <p:nvPr/>
        </p:nvSpPr>
        <p:spPr bwMode="auto">
          <a:xfrm>
            <a:off x="5628008" y="4617103"/>
            <a:ext cx="263047" cy="110590"/>
          </a:xfrm>
          <a:prstGeom prst="diamon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402EE-91C2-8FFC-E7E9-CA101EFB45F0}"/>
              </a:ext>
            </a:extLst>
          </p:cNvPr>
          <p:cNvGrpSpPr/>
          <p:nvPr/>
        </p:nvGrpSpPr>
        <p:grpSpPr>
          <a:xfrm>
            <a:off x="7511265" y="3489789"/>
            <a:ext cx="369122" cy="705564"/>
            <a:chOff x="5781086" y="3698577"/>
            <a:chExt cx="369122" cy="705564"/>
          </a:xfrm>
        </p:grpSpPr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9659CF2D-B813-2902-CA84-B8AC6DA5BE47}"/>
                </a:ext>
              </a:extLst>
            </p:cNvPr>
            <p:cNvSpPr/>
            <p:nvPr/>
          </p:nvSpPr>
          <p:spPr bwMode="auto">
            <a:xfrm>
              <a:off x="5799154" y="3698577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900B1E-574A-E4D2-86ED-07688F69B345}"/>
                </a:ext>
              </a:extLst>
            </p:cNvPr>
            <p:cNvCxnSpPr>
              <a:cxnSpLocks/>
              <a:stCxn id="18" idx="0"/>
              <a:endCxn id="38" idx="3"/>
            </p:cNvCxnSpPr>
            <p:nvPr/>
          </p:nvCxnSpPr>
          <p:spPr bwMode="auto">
            <a:xfrm flipH="1" flipV="1">
              <a:off x="5965646" y="3946227"/>
              <a:ext cx="2" cy="4579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FE378-9BDD-04EC-55C6-79E6AA1E39BE}"/>
                </a:ext>
              </a:extLst>
            </p:cNvPr>
            <p:cNvCxnSpPr/>
            <p:nvPr/>
          </p:nvCxnSpPr>
          <p:spPr bwMode="auto">
            <a:xfrm>
              <a:off x="5781086" y="4009753"/>
              <a:ext cx="36912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B639FC4E-6E9D-2CED-AB55-97451F1B5A91}"/>
              </a:ext>
            </a:extLst>
          </p:cNvPr>
          <p:cNvSpPr/>
          <p:nvPr/>
        </p:nvSpPr>
        <p:spPr bwMode="auto">
          <a:xfrm>
            <a:off x="1550060" y="1530766"/>
            <a:ext cx="2516211" cy="578882"/>
          </a:xfrm>
          <a:prstGeom prst="wedgeRoundRectCallout">
            <a:avLst>
              <a:gd name="adj1" fmla="val 54489"/>
              <a:gd name="adj2" fmla="val 107530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The </a:t>
            </a:r>
            <a:r>
              <a:rPr lang="en-US" sz="1400" b="1" dirty="0"/>
              <a:t>#car</a:t>
            </a:r>
            <a:r>
              <a:rPr lang="en-US" sz="1400" i="1" dirty="0"/>
              <a:t> annotation implies subclassification of </a:t>
            </a:r>
            <a:r>
              <a:rPr lang="en-US" sz="1400" dirty="0"/>
              <a:t>Car.</a:t>
            </a:r>
            <a:endParaRPr lang="en-US" sz="1400" i="1" dirty="0"/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D4F3FF39-C302-496E-0E3D-F7C90D0C220D}"/>
              </a:ext>
            </a:extLst>
          </p:cNvPr>
          <p:cNvSpPr/>
          <p:nvPr/>
        </p:nvSpPr>
        <p:spPr bwMode="auto">
          <a:xfrm>
            <a:off x="8722961" y="1425724"/>
            <a:ext cx="2745139" cy="1055608"/>
          </a:xfrm>
          <a:prstGeom prst="wedgeRoundRectCallout">
            <a:avLst>
              <a:gd name="adj1" fmla="val -72702"/>
              <a:gd name="adj2" fmla="val 45697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The </a:t>
            </a:r>
            <a:r>
              <a:rPr lang="en-US" sz="1400" b="1" dirty="0"/>
              <a:t>#engine</a:t>
            </a:r>
            <a:r>
              <a:rPr lang="en-US" sz="1400" i="1" dirty="0"/>
              <a:t> annotation implies subsetting of </a:t>
            </a:r>
            <a:r>
              <a:rPr lang="en-US" sz="1400" dirty="0"/>
              <a:t>engines</a:t>
            </a:r>
            <a:r>
              <a:rPr lang="en-US" sz="1400" i="1" dirty="0"/>
              <a:t> (which is redefined to be a single </a:t>
            </a:r>
            <a:r>
              <a:rPr lang="en-US" sz="1400" dirty="0"/>
              <a:t>engine</a:t>
            </a:r>
            <a:r>
              <a:rPr lang="en-US" sz="1400" i="1" dirty="0"/>
              <a:t> for a </a:t>
            </a:r>
            <a:r>
              <a:rPr lang="en-US" sz="1400" dirty="0"/>
              <a:t>Car</a:t>
            </a:r>
            <a:r>
              <a:rPr lang="en-US" sz="1400" i="1" dirty="0"/>
              <a:t>)</a:t>
            </a:r>
            <a:r>
              <a:rPr lang="en-US" sz="1400" dirty="0"/>
              <a:t>.</a:t>
            </a:r>
            <a:endParaRPr lang="en-US" sz="1400" i="1" dirty="0"/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EE9B8078-C682-8C30-AD0C-AAED60F7BEFB}"/>
              </a:ext>
            </a:extLst>
          </p:cNvPr>
          <p:cNvSpPr/>
          <p:nvPr/>
        </p:nvSpPr>
        <p:spPr bwMode="auto">
          <a:xfrm>
            <a:off x="9021942" y="3248237"/>
            <a:ext cx="2466237" cy="817245"/>
          </a:xfrm>
          <a:prstGeom prst="wedgeRoundRectCallout">
            <a:avLst>
              <a:gd name="adj1" fmla="val -70127"/>
              <a:gd name="adj2" fmla="val -42881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Typing is also a kind of specialization, so usages inherit from their definitions.</a:t>
            </a:r>
          </a:p>
        </p:txBody>
      </p:sp>
    </p:spTree>
    <p:extLst>
      <p:ext uri="{BB962C8B-B14F-4D97-AF65-F5344CB8AC3E}">
        <p14:creationId xmlns:p14="http://schemas.microsoft.com/office/powerpoint/2010/main" val="154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AA24-108F-6C7D-30C1-3F5D9D6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 vs. Information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3F825-60B9-15EB-FDAC-DC44D657F1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D8D3C-7792-DBA6-0BF7-12F8AC4266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3DF3EC2-7CF3-3B1A-C666-441D18F1981C}"/>
              </a:ext>
            </a:extLst>
          </p:cNvPr>
          <p:cNvGrpSpPr/>
          <p:nvPr/>
        </p:nvGrpSpPr>
        <p:grpSpPr>
          <a:xfrm>
            <a:off x="4052767" y="1782429"/>
            <a:ext cx="4246697" cy="4261280"/>
            <a:chOff x="4052767" y="1782429"/>
            <a:chExt cx="4246697" cy="426128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24A529E-95E4-36E7-D5E1-DBF11FE2085B}"/>
                </a:ext>
              </a:extLst>
            </p:cNvPr>
            <p:cNvGrpSpPr/>
            <p:nvPr/>
          </p:nvGrpSpPr>
          <p:grpSpPr>
            <a:xfrm>
              <a:off x="5255766" y="1782429"/>
              <a:ext cx="2054269" cy="953039"/>
              <a:chOff x="2918563" y="1678488"/>
              <a:chExt cx="2054269" cy="95303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C86AF41-3458-6870-3B92-D4F1B7ACF4E0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953039"/>
              </a:xfrm>
              <a:prstGeom prst="round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«item»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c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arCategory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[1]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:&gt;&gt; </a:t>
                </a: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taxRate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0.10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048961D-93EF-C814-FCC7-C5A45A8A71EF}"/>
                  </a:ext>
                </a:extLst>
              </p:cNvPr>
              <p:cNvCxnSpPr/>
              <p:nvPr/>
            </p:nvCxnSpPr>
            <p:spPr bwMode="auto">
              <a:xfrm>
                <a:off x="2918563" y="22070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E0779C5-4ADA-57B7-2C97-E432AF2105C8}"/>
                </a:ext>
              </a:extLst>
            </p:cNvPr>
            <p:cNvGrpSpPr/>
            <p:nvPr/>
          </p:nvGrpSpPr>
          <p:grpSpPr>
            <a:xfrm>
              <a:off x="5255766" y="3280010"/>
              <a:ext cx="2054269" cy="1117969"/>
              <a:chOff x="2918563" y="1678489"/>
              <a:chExt cx="2054269" cy="95304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B750390-3D90-F26E-0157-959A5726C98B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53040"/>
              </a:xfrm>
              <a:prstGeom prst="round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«item»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f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ordMustangGTModel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:&gt; models [1]</a:t>
                </a:r>
              </a:p>
              <a:p>
                <a:pPr eaLnBrk="0" fontAlgn="base" hangingPunct="0"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:&gt;&gt; price = </a:t>
                </a:r>
                <a:r>
                  <a:rPr lang="en-US" sz="1400" dirty="0"/>
                  <a:t>46560.00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20604AC-B66D-36C6-50DA-98F287CB3D31}"/>
                  </a:ext>
                </a:extLst>
              </p:cNvPr>
              <p:cNvCxnSpPr/>
              <p:nvPr/>
            </p:nvCxnSpPr>
            <p:spPr bwMode="auto">
              <a:xfrm>
                <a:off x="2918563" y="2326107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EAE1DF1-8275-C01D-4105-4D7179B2BE3F}"/>
                </a:ext>
              </a:extLst>
            </p:cNvPr>
            <p:cNvGrpSpPr/>
            <p:nvPr/>
          </p:nvGrpSpPr>
          <p:grpSpPr>
            <a:xfrm>
              <a:off x="5255766" y="4925741"/>
              <a:ext cx="2054269" cy="1117968"/>
              <a:chOff x="2918563" y="1678489"/>
              <a:chExt cx="2054269" cy="11179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850E6DF-103C-9141-ACDF-B5995EF0D1A8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1117968"/>
              </a:xfrm>
              <a:prstGeom prst="round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«item»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arysCarInfo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:&gt; products [1]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:&gt;&gt; owner = “Mary”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8CCE57-4A39-C019-04C6-DD33198F89DB}"/>
                  </a:ext>
                </a:extLst>
              </p:cNvPr>
              <p:cNvCxnSpPr/>
              <p:nvPr/>
            </p:nvCxnSpPr>
            <p:spPr bwMode="auto">
              <a:xfrm>
                <a:off x="2918563" y="24102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52FE1B-DFA6-620F-A802-09FB6C5EED54}"/>
                </a:ext>
              </a:extLst>
            </p:cNvPr>
            <p:cNvGrpSpPr/>
            <p:nvPr/>
          </p:nvGrpSpPr>
          <p:grpSpPr>
            <a:xfrm rot="5400000">
              <a:off x="6010637" y="2952445"/>
              <a:ext cx="544542" cy="110590"/>
              <a:chOff x="4407367" y="3108088"/>
              <a:chExt cx="544542" cy="11059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11D0770-6D0F-A33E-08AD-3190A674D1A1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 bwMode="auto">
              <a:xfrm rot="16200000">
                <a:off x="4679638" y="2891119"/>
                <a:ext cx="0" cy="54454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3D9085C6-D643-CDC1-03EF-C2773A75E8E6}"/>
                  </a:ext>
                </a:extLst>
              </p:cNvPr>
              <p:cNvSpPr/>
              <p:nvPr/>
            </p:nvSpPr>
            <p:spPr bwMode="auto">
              <a:xfrm>
                <a:off x="4420474" y="3108088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98C90E-CD1E-70C2-74A8-C23A82E24359}"/>
                </a:ext>
              </a:extLst>
            </p:cNvPr>
            <p:cNvGrpSpPr/>
            <p:nvPr/>
          </p:nvGrpSpPr>
          <p:grpSpPr>
            <a:xfrm rot="5400000">
              <a:off x="6019032" y="4606565"/>
              <a:ext cx="527762" cy="110590"/>
              <a:chOff x="4420689" y="3011656"/>
              <a:chExt cx="527762" cy="110590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833C41D-AB4F-3F98-428D-1872B432940A}"/>
                  </a:ext>
                </a:extLst>
              </p:cNvPr>
              <p:cNvCxnSpPr>
                <a:cxnSpLocks/>
                <a:stCxn id="52" idx="2"/>
                <a:endCxn id="55" idx="0"/>
              </p:cNvCxnSpPr>
              <p:nvPr/>
            </p:nvCxnSpPr>
            <p:spPr bwMode="auto">
              <a:xfrm rot="16200000">
                <a:off x="4684570" y="2803082"/>
                <a:ext cx="0" cy="527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2" name="Diamond 61">
                <a:extLst>
                  <a:ext uri="{FF2B5EF4-FFF2-40B4-BE49-F238E27FC236}">
                    <a16:creationId xmlns:a16="http://schemas.microsoft.com/office/drawing/2014/main" id="{3C9BC748-219A-EB3D-D05C-7CCBFD71F929}"/>
                  </a:ext>
                </a:extLst>
              </p:cNvPr>
              <p:cNvSpPr/>
              <p:nvPr/>
            </p:nvSpPr>
            <p:spPr bwMode="auto">
              <a:xfrm>
                <a:off x="4433799" y="3011656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69EC259-AEF6-6D53-4885-8A8D0E0CAA2D}"/>
                </a:ext>
              </a:extLst>
            </p:cNvPr>
            <p:cNvGrpSpPr/>
            <p:nvPr/>
          </p:nvGrpSpPr>
          <p:grpSpPr>
            <a:xfrm>
              <a:off x="7301655" y="2029333"/>
              <a:ext cx="997809" cy="379050"/>
              <a:chOff x="6504156" y="3063592"/>
              <a:chExt cx="997809" cy="37905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DB060-06F1-01E3-27F4-DF5A1B41A3BD}"/>
                  </a:ext>
                </a:extLst>
              </p:cNvPr>
              <p:cNvGrpSpPr/>
              <p:nvPr/>
            </p:nvGrpSpPr>
            <p:grpSpPr>
              <a:xfrm>
                <a:off x="6504156" y="3109658"/>
                <a:ext cx="997809" cy="332984"/>
                <a:chOff x="6504164" y="1673429"/>
                <a:chExt cx="997809" cy="332984"/>
              </a:xfrm>
            </p:grpSpPr>
            <p:sp>
              <p:nvSpPr>
                <p:cNvPr id="77" name="Triangle 76">
                  <a:extLst>
                    <a:ext uri="{FF2B5EF4-FFF2-40B4-BE49-F238E27FC236}">
                      <a16:creationId xmlns:a16="http://schemas.microsoft.com/office/drawing/2014/main" id="{981BA02E-44F3-A7A3-6753-1C2828250697}"/>
                    </a:ext>
                  </a:extLst>
                </p:cNvPr>
                <p:cNvSpPr/>
                <p:nvPr/>
              </p:nvSpPr>
              <p:spPr bwMode="auto">
                <a:xfrm rot="5400000">
                  <a:off x="7211656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D60DDD1-DD55-BAED-319A-8B94613E36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504164" y="1839921"/>
                  <a:ext cx="750159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3837E06-979F-1CC1-A980-D9485679B289}"/>
                  </a:ext>
                </a:extLst>
              </p:cNvPr>
              <p:cNvSpPr txBox="1"/>
              <p:nvPr/>
            </p:nvSpPr>
            <p:spPr>
              <a:xfrm>
                <a:off x="7062790" y="306359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7CA6FD8-06BD-149D-D0B3-EA239764BD2F}"/>
                </a:ext>
              </a:extLst>
            </p:cNvPr>
            <p:cNvGrpSpPr/>
            <p:nvPr/>
          </p:nvGrpSpPr>
          <p:grpSpPr>
            <a:xfrm>
              <a:off x="7301655" y="3656273"/>
              <a:ext cx="997809" cy="379050"/>
              <a:chOff x="6504156" y="3063592"/>
              <a:chExt cx="997809" cy="37905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5CE3265-468A-362A-B31D-77D38DC3444B}"/>
                  </a:ext>
                </a:extLst>
              </p:cNvPr>
              <p:cNvGrpSpPr/>
              <p:nvPr/>
            </p:nvGrpSpPr>
            <p:grpSpPr>
              <a:xfrm>
                <a:off x="6504156" y="3109658"/>
                <a:ext cx="997809" cy="332984"/>
                <a:chOff x="6504164" y="1673429"/>
                <a:chExt cx="997809" cy="332984"/>
              </a:xfrm>
            </p:grpSpPr>
            <p:sp>
              <p:nvSpPr>
                <p:cNvPr id="90" name="Triangle 89">
                  <a:extLst>
                    <a:ext uri="{FF2B5EF4-FFF2-40B4-BE49-F238E27FC236}">
                      <a16:creationId xmlns:a16="http://schemas.microsoft.com/office/drawing/2014/main" id="{C9D46ECC-67C9-6991-8744-518D74C02573}"/>
                    </a:ext>
                  </a:extLst>
                </p:cNvPr>
                <p:cNvSpPr/>
                <p:nvPr/>
              </p:nvSpPr>
              <p:spPr bwMode="auto">
                <a:xfrm rot="5400000">
                  <a:off x="7211656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DE28612-3560-3B79-2147-6C9C378208C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504164" y="1839921"/>
                  <a:ext cx="750159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8284C6-928B-BD99-5225-8D79339C12C6}"/>
                  </a:ext>
                </a:extLst>
              </p:cNvPr>
              <p:cNvSpPr txBox="1"/>
              <p:nvPr/>
            </p:nvSpPr>
            <p:spPr>
              <a:xfrm>
                <a:off x="7062790" y="306359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C9A3AA8-CB33-64A3-4B2C-509C350198D9}"/>
                </a:ext>
              </a:extLst>
            </p:cNvPr>
            <p:cNvGrpSpPr/>
            <p:nvPr/>
          </p:nvGrpSpPr>
          <p:grpSpPr>
            <a:xfrm>
              <a:off x="7301655" y="5283213"/>
              <a:ext cx="997809" cy="379050"/>
              <a:chOff x="6504156" y="3063592"/>
              <a:chExt cx="997809" cy="37905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63D3DD3-2A3A-88C7-B00B-78464B0AEDAC}"/>
                  </a:ext>
                </a:extLst>
              </p:cNvPr>
              <p:cNvGrpSpPr/>
              <p:nvPr/>
            </p:nvGrpSpPr>
            <p:grpSpPr>
              <a:xfrm>
                <a:off x="6504156" y="3109658"/>
                <a:ext cx="997809" cy="332984"/>
                <a:chOff x="6504164" y="1673429"/>
                <a:chExt cx="997809" cy="332984"/>
              </a:xfrm>
            </p:grpSpPr>
            <p:sp>
              <p:nvSpPr>
                <p:cNvPr id="95" name="Triangle 94">
                  <a:extLst>
                    <a:ext uri="{FF2B5EF4-FFF2-40B4-BE49-F238E27FC236}">
                      <a16:creationId xmlns:a16="http://schemas.microsoft.com/office/drawing/2014/main" id="{3D4474DB-739A-3E7A-2F66-ABC7F946C325}"/>
                    </a:ext>
                  </a:extLst>
                </p:cNvPr>
                <p:cNvSpPr/>
                <p:nvPr/>
              </p:nvSpPr>
              <p:spPr bwMode="auto">
                <a:xfrm rot="5400000">
                  <a:off x="7211656" y="1716096"/>
                  <a:ext cx="332984" cy="247650"/>
                </a:xfrm>
                <a:prstGeom prst="triangl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828A82A-8903-5B01-E84A-60BD1848EE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504164" y="1839921"/>
                  <a:ext cx="750159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B66A859-EB25-9210-5DDC-098755CDAD73}"/>
                  </a:ext>
                </a:extLst>
              </p:cNvPr>
              <p:cNvSpPr txBox="1"/>
              <p:nvPr/>
            </p:nvSpPr>
            <p:spPr>
              <a:xfrm>
                <a:off x="7062790" y="3063592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: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8FEF672-5561-FBA9-5E7D-0C247559330A}"/>
                </a:ext>
              </a:extLst>
            </p:cNvPr>
            <p:cNvGrpSpPr/>
            <p:nvPr/>
          </p:nvGrpSpPr>
          <p:grpSpPr>
            <a:xfrm rot="10800000">
              <a:off x="4086929" y="5429430"/>
              <a:ext cx="1168837" cy="110590"/>
              <a:chOff x="4385724" y="3011656"/>
              <a:chExt cx="1168837" cy="110590"/>
            </a:xfrm>
          </p:grpSpPr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B33FF728-C657-251F-7CDD-12C12FD23E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4385724" y="3066949"/>
                <a:ext cx="116883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3" name="Diamond 102">
                <a:extLst>
                  <a:ext uri="{FF2B5EF4-FFF2-40B4-BE49-F238E27FC236}">
                    <a16:creationId xmlns:a16="http://schemas.microsoft.com/office/drawing/2014/main" id="{10F9828C-D65E-E29B-E392-ED77DF241FFF}"/>
                  </a:ext>
                </a:extLst>
              </p:cNvPr>
              <p:cNvSpPr/>
              <p:nvPr/>
            </p:nvSpPr>
            <p:spPr bwMode="auto">
              <a:xfrm>
                <a:off x="4389731" y="3011656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26394C0-03CA-92CF-6157-F13ACC2F8187}"/>
                </a:ext>
              </a:extLst>
            </p:cNvPr>
            <p:cNvGrpSpPr/>
            <p:nvPr/>
          </p:nvGrpSpPr>
          <p:grpSpPr>
            <a:xfrm rot="10800000">
              <a:off x="4086929" y="3816048"/>
              <a:ext cx="1179798" cy="110590"/>
              <a:chOff x="4385724" y="3011656"/>
              <a:chExt cx="1179798" cy="11059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1FF698-7A25-1406-3949-A922D653E7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4385724" y="3066949"/>
                <a:ext cx="117979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C2F7BAFE-508D-4F32-CBAC-21D87176F1F5}"/>
                  </a:ext>
                </a:extLst>
              </p:cNvPr>
              <p:cNvSpPr/>
              <p:nvPr/>
            </p:nvSpPr>
            <p:spPr bwMode="auto">
              <a:xfrm>
                <a:off x="4389731" y="3011656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A3EC571-F035-8E94-283B-E6C457BAF5A1}"/>
                </a:ext>
              </a:extLst>
            </p:cNvPr>
            <p:cNvGrpSpPr/>
            <p:nvPr/>
          </p:nvGrpSpPr>
          <p:grpSpPr>
            <a:xfrm rot="10800000">
              <a:off x="4086929" y="2215572"/>
              <a:ext cx="1154794" cy="110590"/>
              <a:chOff x="4385724" y="3011656"/>
              <a:chExt cx="1154794" cy="110590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3C2F5BA-BA13-1866-600D-99040876FDE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4385724" y="3066949"/>
                <a:ext cx="115479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0" name="Diamond 109">
                <a:extLst>
                  <a:ext uri="{FF2B5EF4-FFF2-40B4-BE49-F238E27FC236}">
                    <a16:creationId xmlns:a16="http://schemas.microsoft.com/office/drawing/2014/main" id="{22FC412E-6611-7BA0-FAFD-20587D43914A}"/>
                  </a:ext>
                </a:extLst>
              </p:cNvPr>
              <p:cNvSpPr/>
              <p:nvPr/>
            </p:nvSpPr>
            <p:spPr bwMode="auto">
              <a:xfrm>
                <a:off x="4389731" y="3011656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B158282-9AB9-1941-17B5-330DB2D2D08D}"/>
                </a:ext>
              </a:extLst>
            </p:cNvPr>
            <p:cNvSpPr txBox="1"/>
            <p:nvPr/>
          </p:nvSpPr>
          <p:spPr>
            <a:xfrm>
              <a:off x="4052767" y="1950165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cars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04E7DF7-53D1-FEBD-7EC9-828260EE5453}"/>
                </a:ext>
              </a:extLst>
            </p:cNvPr>
            <p:cNvSpPr txBox="1"/>
            <p:nvPr/>
          </p:nvSpPr>
          <p:spPr>
            <a:xfrm>
              <a:off x="4086178" y="3576474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:&gt; cars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5007F0F-D6A8-61E0-5C12-AFBCF481DCDF}"/>
                </a:ext>
              </a:extLst>
            </p:cNvPr>
            <p:cNvSpPr txBox="1"/>
            <p:nvPr/>
          </p:nvSpPr>
          <p:spPr>
            <a:xfrm>
              <a:off x="4074228" y="2345442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82542BC-1DF1-11E3-9D3F-F981A7792578}"/>
                </a:ext>
              </a:extLst>
            </p:cNvPr>
            <p:cNvSpPr txBox="1"/>
            <p:nvPr/>
          </p:nvSpPr>
          <p:spPr>
            <a:xfrm>
              <a:off x="4059019" y="3933212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CA0EEE6-8761-8701-379F-14444464F63F}"/>
                </a:ext>
              </a:extLst>
            </p:cNvPr>
            <p:cNvSpPr txBox="1"/>
            <p:nvPr/>
          </p:nvSpPr>
          <p:spPr>
            <a:xfrm>
              <a:off x="4085889" y="5164044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:&gt; cars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2FC7CAF-4386-9A78-30C2-BF0988DD230D}"/>
                </a:ext>
              </a:extLst>
            </p:cNvPr>
            <p:cNvSpPr txBox="1"/>
            <p:nvPr/>
          </p:nvSpPr>
          <p:spPr>
            <a:xfrm>
              <a:off x="4058730" y="55207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7AC087A-47E2-4BA3-1269-F9084D6760B1}"/>
              </a:ext>
            </a:extLst>
          </p:cNvPr>
          <p:cNvGrpSpPr/>
          <p:nvPr/>
        </p:nvGrpSpPr>
        <p:grpSpPr>
          <a:xfrm>
            <a:off x="2032660" y="1200513"/>
            <a:ext cx="2059162" cy="4760589"/>
            <a:chOff x="2032660" y="1200513"/>
            <a:chExt cx="2059162" cy="476058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962DD39-4E13-F15C-8F03-F0E2D24A3EE0}"/>
                </a:ext>
              </a:extLst>
            </p:cNvPr>
            <p:cNvGrpSpPr/>
            <p:nvPr/>
          </p:nvGrpSpPr>
          <p:grpSpPr>
            <a:xfrm>
              <a:off x="2032660" y="1744485"/>
              <a:ext cx="2054270" cy="984679"/>
              <a:chOff x="2918562" y="1678488"/>
              <a:chExt cx="2054270" cy="98467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F4EA37-1839-462F-68DB-EEFAF67C7E1D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984679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parts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engine : Engine</a:t>
                </a: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EF10A2-5969-0F34-B66A-F0A8A2FE4E59}"/>
                  </a:ext>
                </a:extLst>
              </p:cNvPr>
              <p:cNvCxnSpPr/>
              <p:nvPr/>
            </p:nvCxnSpPr>
            <p:spPr bwMode="auto">
              <a:xfrm>
                <a:off x="2918562" y="2152862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C298EE-580B-DA1B-1177-196650012608}"/>
                </a:ext>
              </a:extLst>
            </p:cNvPr>
            <p:cNvGrpSpPr/>
            <p:nvPr/>
          </p:nvGrpSpPr>
          <p:grpSpPr>
            <a:xfrm>
              <a:off x="2034300" y="3358442"/>
              <a:ext cx="2057522" cy="997602"/>
              <a:chOff x="2915310" y="1678489"/>
              <a:chExt cx="2057522" cy="9976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49E25F-4297-C5AC-A983-F950A9A07C29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97602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FordMustangGT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parts</a:t>
                </a:r>
              </a:p>
              <a:p>
                <a:pPr eaLnBrk="0" fontAlgn="base" hangingPunct="0"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:&gt;&gt; engine : </a:t>
                </a:r>
                <a:r>
                  <a:rPr lang="en-US" sz="1400" dirty="0"/>
                  <a:t>Ti_VCT_V8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63773D-77E1-7E69-F55A-B3615F78EF81}"/>
                  </a:ext>
                </a:extLst>
              </p:cNvPr>
              <p:cNvCxnSpPr/>
              <p:nvPr/>
            </p:nvCxnSpPr>
            <p:spPr bwMode="auto">
              <a:xfrm>
                <a:off x="2915310" y="2166379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42C4D9C-26DC-6E5E-3457-8341C7766496}"/>
                </a:ext>
              </a:extLst>
            </p:cNvPr>
            <p:cNvGrpSpPr/>
            <p:nvPr/>
          </p:nvGrpSpPr>
          <p:grpSpPr>
            <a:xfrm>
              <a:off x="2037550" y="4963501"/>
              <a:ext cx="2054269" cy="997601"/>
              <a:chOff x="2918563" y="1678488"/>
              <a:chExt cx="2054269" cy="9976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E6B4008-F60F-008D-179D-9B73554B5F65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997601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«individual 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Car5678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parts</a:t>
                </a:r>
              </a:p>
              <a:p>
                <a:pPr eaLnBrk="0" fontAlgn="base" hangingPunct="0"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:&gt;&gt; engine = Engine1234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C9917FD-6616-D704-AE79-4F3B89175566}"/>
                  </a:ext>
                </a:extLst>
              </p:cNvPr>
              <p:cNvCxnSpPr/>
              <p:nvPr/>
            </p:nvCxnSpPr>
            <p:spPr bwMode="auto">
              <a:xfrm>
                <a:off x="2918563" y="2175500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4A7357-E95D-0C3A-68F4-4E60FF574263}"/>
                </a:ext>
              </a:extLst>
            </p:cNvPr>
            <p:cNvGrpSpPr/>
            <p:nvPr/>
          </p:nvGrpSpPr>
          <p:grpSpPr>
            <a:xfrm rot="16200000">
              <a:off x="2751480" y="2884702"/>
              <a:ext cx="619940" cy="332984"/>
              <a:chOff x="7082224" y="1689479"/>
              <a:chExt cx="619940" cy="332984"/>
            </a:xfrm>
          </p:grpSpPr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21F4D824-278B-A1A7-D7FE-1E5248CA256F}"/>
                  </a:ext>
                </a:extLst>
              </p:cNvPr>
              <p:cNvSpPr/>
              <p:nvPr/>
            </p:nvSpPr>
            <p:spPr bwMode="auto">
              <a:xfrm rot="5400000">
                <a:off x="7411847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077F407-12A7-240D-1D3A-43855AD8A0CF}"/>
                  </a:ext>
                </a:extLst>
              </p:cNvPr>
              <p:cNvCxnSpPr>
                <a:cxnSpLocks/>
                <a:stCxn id="18" idx="0"/>
                <a:endCxn id="26" idx="3"/>
              </p:cNvCxnSpPr>
              <p:nvPr/>
            </p:nvCxnSpPr>
            <p:spPr bwMode="auto">
              <a:xfrm rot="5400000" flipH="1" flipV="1">
                <a:off x="7266750" y="1671445"/>
                <a:ext cx="3238" cy="37229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B3D92C-C9BE-F360-B566-915812070064}"/>
                </a:ext>
              </a:extLst>
            </p:cNvPr>
            <p:cNvGrpSpPr/>
            <p:nvPr/>
          </p:nvGrpSpPr>
          <p:grpSpPr>
            <a:xfrm rot="16200000">
              <a:off x="2758310" y="4495523"/>
              <a:ext cx="602974" cy="332984"/>
              <a:chOff x="6883247" y="1689479"/>
              <a:chExt cx="602974" cy="332984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62BDC155-DBCB-5F7E-60A8-B03CFDFAFE5F}"/>
                  </a:ext>
                </a:extLst>
              </p:cNvPr>
              <p:cNvSpPr/>
              <p:nvPr/>
            </p:nvSpPr>
            <p:spPr bwMode="auto">
              <a:xfrm rot="5400000">
                <a:off x="7195904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2849182-E9B8-9B39-A0C9-61CFBE1F18DC}"/>
                  </a:ext>
                </a:extLst>
              </p:cNvPr>
              <p:cNvCxnSpPr>
                <a:cxnSpLocks/>
                <a:stCxn id="21" idx="0"/>
                <a:endCxn id="29" idx="3"/>
              </p:cNvCxnSpPr>
              <p:nvPr/>
            </p:nvCxnSpPr>
            <p:spPr bwMode="auto">
              <a:xfrm rot="5400000" flipH="1" flipV="1">
                <a:off x="7058465" y="1680753"/>
                <a:ext cx="4888" cy="3553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281E5B-C339-D567-EAC4-8B13392849A6}"/>
                </a:ext>
              </a:extLst>
            </p:cNvPr>
            <p:cNvSpPr txBox="1"/>
            <p:nvPr/>
          </p:nvSpPr>
          <p:spPr>
            <a:xfrm flipH="1">
              <a:off x="2594064" y="1200513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System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63F0EE-1C69-09AA-7F14-D7D9D52BAC2D}"/>
              </a:ext>
            </a:extLst>
          </p:cNvPr>
          <p:cNvGrpSpPr/>
          <p:nvPr/>
        </p:nvGrpSpPr>
        <p:grpSpPr>
          <a:xfrm>
            <a:off x="8299465" y="1196144"/>
            <a:ext cx="2054269" cy="4721323"/>
            <a:chOff x="8299465" y="1196144"/>
            <a:chExt cx="2054269" cy="47213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80C268-08F0-7F94-CB23-EC197DF15CFF}"/>
                </a:ext>
              </a:extLst>
            </p:cNvPr>
            <p:cNvGrpSpPr/>
            <p:nvPr/>
          </p:nvGrpSpPr>
          <p:grpSpPr>
            <a:xfrm>
              <a:off x="8299465" y="1742339"/>
              <a:ext cx="2054269" cy="953039"/>
              <a:chOff x="2918563" y="1678488"/>
              <a:chExt cx="2054269" cy="9530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1AC9A3-953F-86C0-4A2C-5159CF8FE977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953039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«item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ProductCategory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taxRate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Rational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E19E39F-DA48-D107-A458-BE715F0EC5AD}"/>
                  </a:ext>
                </a:extLst>
              </p:cNvPr>
              <p:cNvCxnSpPr/>
              <p:nvPr/>
            </p:nvCxnSpPr>
            <p:spPr bwMode="auto">
              <a:xfrm>
                <a:off x="2918563" y="22070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A55B67-C91B-F24E-9372-3A4F2DE44569}"/>
                </a:ext>
              </a:extLst>
            </p:cNvPr>
            <p:cNvGrpSpPr/>
            <p:nvPr/>
          </p:nvGrpSpPr>
          <p:grpSpPr>
            <a:xfrm>
              <a:off x="8299465" y="3369278"/>
              <a:ext cx="2054269" cy="953040"/>
              <a:chOff x="2918563" y="1678489"/>
              <a:chExt cx="2054269" cy="9530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FC97DF-CC47-14B1-3AB3-CCDC2F673D95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53040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«item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ProductModel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 : Rational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9B2FB32-F394-1FF7-BA11-BA9782186482}"/>
                  </a:ext>
                </a:extLst>
              </p:cNvPr>
              <p:cNvCxnSpPr/>
              <p:nvPr/>
            </p:nvCxnSpPr>
            <p:spPr bwMode="auto">
              <a:xfrm>
                <a:off x="2918563" y="22070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D6DB926-542F-B136-E844-BDBDE0F8F0B5}"/>
                </a:ext>
              </a:extLst>
            </p:cNvPr>
            <p:cNvGrpSpPr/>
            <p:nvPr/>
          </p:nvGrpSpPr>
          <p:grpSpPr>
            <a:xfrm>
              <a:off x="8299465" y="4964427"/>
              <a:ext cx="2054269" cy="953040"/>
              <a:chOff x="2918563" y="1678489"/>
              <a:chExt cx="2054269" cy="95304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901C6F-8929-759D-B360-5B61291DBA79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53040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«item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ProductInfo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 : String [0..1]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4B332C-B7A3-F771-06DA-24B90A6422AA}"/>
                  </a:ext>
                </a:extLst>
              </p:cNvPr>
              <p:cNvCxnSpPr/>
              <p:nvPr/>
            </p:nvCxnSpPr>
            <p:spPr bwMode="auto">
              <a:xfrm>
                <a:off x="2918563" y="22070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A44A06-8DBC-896F-0695-04629D8A4B4E}"/>
                </a:ext>
              </a:extLst>
            </p:cNvPr>
            <p:cNvGrpSpPr/>
            <p:nvPr/>
          </p:nvGrpSpPr>
          <p:grpSpPr>
            <a:xfrm rot="5400000">
              <a:off x="8989046" y="2977034"/>
              <a:ext cx="673900" cy="110590"/>
              <a:chOff x="4565858" y="3108692"/>
              <a:chExt cx="673900" cy="11059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4941669-2F6A-B341-C6CE-4CD81F2118B3}"/>
                  </a:ext>
                </a:extLst>
              </p:cNvPr>
              <p:cNvCxnSpPr>
                <a:cxnSpLocks/>
                <a:stCxn id="6" idx="2"/>
                <a:endCxn id="9" idx="0"/>
              </p:cNvCxnSpPr>
              <p:nvPr/>
            </p:nvCxnSpPr>
            <p:spPr bwMode="auto">
              <a:xfrm rot="16200000">
                <a:off x="4902808" y="2826433"/>
                <a:ext cx="0" cy="6739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5AF51F2B-CA69-A18B-26AA-58419EE500FF}"/>
                  </a:ext>
                </a:extLst>
              </p:cNvPr>
              <p:cNvSpPr/>
              <p:nvPr/>
            </p:nvSpPr>
            <p:spPr bwMode="auto">
              <a:xfrm>
                <a:off x="4574991" y="3108692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94A0E6-1F5A-FD50-05EC-775F62359204}"/>
                </a:ext>
              </a:extLst>
            </p:cNvPr>
            <p:cNvGrpSpPr/>
            <p:nvPr/>
          </p:nvGrpSpPr>
          <p:grpSpPr>
            <a:xfrm rot="5400000">
              <a:off x="9003835" y="4591264"/>
              <a:ext cx="635740" cy="110590"/>
              <a:chOff x="4593061" y="3112978"/>
              <a:chExt cx="635740" cy="11059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AA69CEB-1B3D-AADF-0EB2-A9C04CF782BC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rot="16200000">
                <a:off x="4975682" y="2915158"/>
                <a:ext cx="4902" cy="50133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69010A81-F1FB-EA77-3AE2-C9AE3D09749E}"/>
                  </a:ext>
                </a:extLst>
              </p:cNvPr>
              <p:cNvSpPr/>
              <p:nvPr/>
            </p:nvSpPr>
            <p:spPr bwMode="auto">
              <a:xfrm>
                <a:off x="4593061" y="3112978"/>
                <a:ext cx="263047" cy="110590"/>
              </a:xfrm>
              <a:prstGeom prst="diamond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BAEC95-9692-2ED1-F173-06610E0088F0}"/>
                </a:ext>
              </a:extLst>
            </p:cNvPr>
            <p:cNvSpPr txBox="1"/>
            <p:nvPr/>
          </p:nvSpPr>
          <p:spPr>
            <a:xfrm>
              <a:off x="8559951" y="3068750"/>
              <a:ext cx="761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models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BF18DE-E792-105E-0F2C-BE54562B28D0}"/>
                </a:ext>
              </a:extLst>
            </p:cNvPr>
            <p:cNvSpPr txBox="1"/>
            <p:nvPr/>
          </p:nvSpPr>
          <p:spPr>
            <a:xfrm>
              <a:off x="9357357" y="3106989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144457-DA74-3854-B263-238859DD6892}"/>
                </a:ext>
              </a:extLst>
            </p:cNvPr>
            <p:cNvSpPr txBox="1"/>
            <p:nvPr/>
          </p:nvSpPr>
          <p:spPr>
            <a:xfrm>
              <a:off x="8468146" y="4645791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products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21F1D6F-F0E2-D1FB-3139-1A67D020566F}"/>
                </a:ext>
              </a:extLst>
            </p:cNvPr>
            <p:cNvSpPr txBox="1"/>
            <p:nvPr/>
          </p:nvSpPr>
          <p:spPr>
            <a:xfrm>
              <a:off x="9357357" y="4685052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C4735FB-FF92-CC1C-6042-CD01375A0725}"/>
                </a:ext>
              </a:extLst>
            </p:cNvPr>
            <p:cNvSpPr txBox="1"/>
            <p:nvPr/>
          </p:nvSpPr>
          <p:spPr>
            <a:xfrm flipH="1">
              <a:off x="8652284" y="119614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2">
                      <a:lumMod val="75000"/>
                    </a:schemeClr>
                  </a:solidFill>
                </a:rPr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6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60332F-19C5-AF3F-4AAA-60AD3D1C8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models reflect the semantics of (ontological) classification more than (object-oriented) instantiation or materialization.</a:t>
            </a:r>
          </a:p>
          <a:p>
            <a:r>
              <a:rPr lang="en-US" dirty="0"/>
              <a:t>Many of the goals of multilevel metamodeling can be achieved using multilayer specialization and refinement.</a:t>
            </a:r>
          </a:p>
          <a:p>
            <a:pPr lvl="1"/>
            <a:r>
              <a:rPr lang="en-US" dirty="0"/>
              <a:t>But, without the concept of deep instantiation, it is hard to specify the equivalent of potency.</a:t>
            </a:r>
          </a:p>
          <a:p>
            <a:r>
              <a:rPr lang="en-US" dirty="0"/>
              <a:t>Linguistic syntactic modeling at a higher metalevel can be naturally related to ontological semantic modeling at the next lower metalevel.</a:t>
            </a:r>
          </a:p>
          <a:p>
            <a:pPr lvl="1"/>
            <a:r>
              <a:rPr lang="en-US" dirty="0"/>
              <a:t>Reflection makes it possible to move between metalevels and enables semantic language extension.</a:t>
            </a:r>
          </a:p>
          <a:p>
            <a:r>
              <a:rPr lang="en-US" dirty="0"/>
              <a:t>One needs to distinguish models of systems from models of information </a:t>
            </a:r>
            <a:r>
              <a:rPr lang="en-US" i="1" dirty="0"/>
              <a:t>about</a:t>
            </a:r>
            <a:r>
              <a:rPr lang="en-US" dirty="0"/>
              <a:t> systems.</a:t>
            </a:r>
          </a:p>
          <a:p>
            <a:pPr lvl="1"/>
            <a:r>
              <a:rPr lang="en-US" dirty="0"/>
              <a:t>But models </a:t>
            </a:r>
            <a:r>
              <a:rPr lang="en-US" i="1" dirty="0"/>
              <a:t>are</a:t>
            </a:r>
            <a:r>
              <a:rPr lang="en-US" dirty="0"/>
              <a:t> information about systems!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004BC-F27F-0CEF-DE55-2EC2DB56FC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2269-38EB-F12E-1FF8-5F9F6BEF1A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71866-0D5E-FD90-6DC3-732B5593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513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34A6-2304-E156-114A-CEF9E51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Engineering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49FF3-9D41-7C04-C66F-84148E3721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2B65D-9DB6-32A7-6FA7-F4CA0FA5E4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17CAB-E80C-66A0-A030-B545AE8AE60F}"/>
              </a:ext>
            </a:extLst>
          </p:cNvPr>
          <p:cNvSpPr txBox="1"/>
          <p:nvPr/>
        </p:nvSpPr>
        <p:spPr>
          <a:xfrm>
            <a:off x="1607540" y="2492633"/>
            <a:ext cx="9689440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Systems Engineering</a:t>
            </a:r>
            <a:r>
              <a:rPr lang="en-US" sz="2000" dirty="0"/>
              <a:t> is a transdisciplinary and integrative approach to enable the successful realization, use, and retirement of engineered systems, using systems principles and concepts, and scientific, technological, and management methods.</a:t>
            </a:r>
          </a:p>
          <a:p>
            <a:pPr algn="just"/>
            <a:endParaRPr lang="en-US" sz="2000" dirty="0"/>
          </a:p>
          <a:p>
            <a:pPr algn="r"/>
            <a:r>
              <a:rPr lang="en-US" sz="2000" i="1" dirty="0"/>
              <a:t>International Council on Systems Engineering (INCOSE)</a:t>
            </a:r>
          </a:p>
        </p:txBody>
      </p:sp>
    </p:spTree>
    <p:extLst>
      <p:ext uri="{BB962C8B-B14F-4D97-AF65-F5344CB8AC3E}">
        <p14:creationId xmlns:p14="http://schemas.microsoft.com/office/powerpoint/2010/main" val="23675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18-01-9780123852069">
            <a:extLst>
              <a:ext uri="{FF2B5EF4-FFF2-40B4-BE49-F238E27FC236}">
                <a16:creationId xmlns:a16="http://schemas.microsoft.com/office/drawing/2014/main" id="{C98AC71D-584D-A44D-9B8A-3137EA52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69328"/>
            <a:ext cx="71755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EDF09-4306-FF41-BB08-60967B08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System Engineering (MBSE)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B456-81F9-F141-9545-F65642362B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434D2-7538-6A49-A511-8EE14BFE6C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© 2025 Model Driven Solutions, Inc.</a:t>
            </a:r>
            <a:endParaRPr lang="en-US" altLang="x-none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BF714C0-EC16-BA4E-80ED-A5549E45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079500"/>
            <a:ext cx="36938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 dirty="0">
                <a:latin typeface="Arial" panose="020B0604020202020204" pitchFamily="34" charset="0"/>
              </a:rPr>
              <a:t>A Practical Guide to SysML 3</a:t>
            </a:r>
            <a:r>
              <a:rPr lang="en-US" altLang="en-US" sz="1200" i="1" baseline="30000" dirty="0">
                <a:latin typeface="Arial" panose="020B0604020202020204" pitchFamily="34" charset="0"/>
              </a:rPr>
              <a:t>rd</a:t>
            </a:r>
            <a:r>
              <a:rPr lang="en-US" altLang="en-US" sz="1200" i="1" dirty="0">
                <a:latin typeface="Arial" panose="020B0604020202020204" pitchFamily="34" charset="0"/>
              </a:rPr>
              <a:t> Edition (Figure 18.1)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ADF98-8151-7548-9E2F-C03C47CE2B59}"/>
              </a:ext>
            </a:extLst>
          </p:cNvPr>
          <p:cNvSpPr/>
          <p:nvPr/>
        </p:nvSpPr>
        <p:spPr>
          <a:xfrm>
            <a:off x="4721955" y="1897259"/>
            <a:ext cx="2637236" cy="2288243"/>
          </a:xfrm>
          <a:prstGeom prst="rect">
            <a:avLst/>
          </a:prstGeom>
          <a:noFill/>
          <a:ln w="19050">
            <a:solidFill>
              <a:srgbClr val="406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19CE06F-A87E-058C-AD33-7B5DFB679349}"/>
              </a:ext>
            </a:extLst>
          </p:cNvPr>
          <p:cNvSpPr txBox="1">
            <a:spLocks/>
          </p:cNvSpPr>
          <p:nvPr/>
        </p:nvSpPr>
        <p:spPr>
          <a:xfrm>
            <a:off x="1550060" y="1113705"/>
            <a:ext cx="7772400" cy="39042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  <a:buClr>
                <a:srgbClr val="4C7596"/>
              </a:buClr>
              <a:buFont typeface="Times" pitchFamily="2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ts val="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lnSpc>
                <a:spcPts val="18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lnSpc>
                <a:spcPts val="18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ts val="18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imes" pitchFamily="2" charset="0"/>
              <a:buNone/>
            </a:pPr>
            <a:r>
              <a:rPr lang="en-US" sz="2400" i="1">
                <a:solidFill>
                  <a:srgbClr val="4C7596"/>
                </a:solidFill>
              </a:rPr>
              <a:t>puts the System Model at the center</a:t>
            </a:r>
            <a:endParaRPr lang="en-US" sz="2400" i="1" dirty="0">
              <a:solidFill>
                <a:srgbClr val="4C7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D71C205-D676-451C-952D-8566AC18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Modeling Language™ (SysML</a:t>
            </a:r>
            <a:r>
              <a:rPr lang="en-US" baseline="30000"/>
              <a:t>®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562C046-0D6D-B742-B4D2-6D1A04D8E6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09800" y="2409661"/>
            <a:ext cx="7772400" cy="3746029"/>
          </a:xfrm>
        </p:spPr>
        <p:txBody>
          <a:bodyPr/>
          <a:lstStyle/>
          <a:p>
            <a:pPr marL="0" indent="0" algn="ctr">
              <a:spcBef>
                <a:spcPts val="2400"/>
              </a:spcBef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SysML v1.0 adopted in 2006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Standard profile of UML v2.1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2400"/>
              </a:spcBef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SysML v1.7 adopted in 2022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Last version for SysML v1</a:t>
            </a:r>
          </a:p>
          <a:p>
            <a:pPr marL="0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SysML v2 RFPs issue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Language: December 2017</a:t>
            </a:r>
            <a:b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API and Services: June 2018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SysML v2.0 adopted in 2025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First version for SysML v2</a:t>
            </a:r>
          </a:p>
          <a:p>
            <a:pPr marL="0" indent="0" algn="ctr">
              <a:lnSpc>
                <a:spcPct val="100000"/>
              </a:lnSpc>
              <a:spcBef>
                <a:spcPts val="2400"/>
              </a:spcBef>
              <a:buNone/>
            </a:pPr>
            <a:endParaRPr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A6EEB-52E2-E043-ACBB-1DA9312D8420}"/>
              </a:ext>
            </a:extLst>
          </p:cNvPr>
          <p:cNvSpPr/>
          <p:nvPr/>
        </p:nvSpPr>
        <p:spPr>
          <a:xfrm>
            <a:off x="2209800" y="1167938"/>
            <a:ext cx="7772400" cy="1015663"/>
          </a:xfrm>
          <a:prstGeom prst="rect">
            <a:avLst/>
          </a:prstGeom>
          <a:solidFill>
            <a:schemeClr val="bg1"/>
          </a:solidFill>
          <a:ln>
            <a:solidFill>
              <a:srgbClr val="40658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Supports the specification, analysis, design, and verification and validation of complex systems that may include hardware, software, information, processes, personnel, and facilities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CEB8-0430-08FC-DDB1-4DDC7FF3F4C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4DE1C-B041-964F-5779-D2A7FB5BE9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5458D-B54D-A269-FD1D-AC391A7CA54E}"/>
              </a:ext>
            </a:extLst>
          </p:cNvPr>
          <p:cNvSpPr txBox="1"/>
          <p:nvPr/>
        </p:nvSpPr>
        <p:spPr>
          <a:xfrm>
            <a:off x="7938161" y="485042"/>
            <a:ext cx="3416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“Systems Modeling Language” and “SysML” are trademarks of the Object Management Group</a:t>
            </a:r>
          </a:p>
        </p:txBody>
      </p:sp>
    </p:spTree>
    <p:extLst>
      <p:ext uri="{BB962C8B-B14F-4D97-AF65-F5344CB8AC3E}">
        <p14:creationId xmlns:p14="http://schemas.microsoft.com/office/powerpoint/2010/main" val="180793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0B2F-D413-4BB9-9B0A-3D61FA3D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060" y="316675"/>
            <a:ext cx="9804400" cy="685800"/>
          </a:xfrm>
        </p:spPr>
        <p:txBody>
          <a:bodyPr/>
          <a:lstStyle/>
          <a:p>
            <a:r>
              <a:rPr lang="en-US" dirty="0"/>
              <a:t>SysML v2 Language Capabilities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EF737E-DF95-17FF-2B11-B3D539D0C411}"/>
              </a:ext>
            </a:extLst>
          </p:cNvPr>
          <p:cNvGrpSpPr/>
          <p:nvPr/>
        </p:nvGrpSpPr>
        <p:grpSpPr>
          <a:xfrm>
            <a:off x="2590801" y="1524000"/>
            <a:ext cx="7500983" cy="4343400"/>
            <a:chOff x="2590801" y="1524000"/>
            <a:chExt cx="7500983" cy="4343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88526D7-6386-4CD3-94DA-931CDFC3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1" y="1524000"/>
              <a:ext cx="7500983" cy="43434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B09B2D-A69A-4FEE-8812-E68DC520A643}"/>
                </a:ext>
              </a:extLst>
            </p:cNvPr>
            <p:cNvCxnSpPr/>
            <p:nvPr/>
          </p:nvCxnSpPr>
          <p:spPr>
            <a:xfrm>
              <a:off x="6133579" y="2362200"/>
              <a:ext cx="0" cy="3810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F5630B-79B9-45A6-B270-2D62F967A4D6}"/>
                </a:ext>
              </a:extLst>
            </p:cNvPr>
            <p:cNvCxnSpPr/>
            <p:nvPr/>
          </p:nvCxnSpPr>
          <p:spPr>
            <a:xfrm>
              <a:off x="6133579" y="4572000"/>
              <a:ext cx="0" cy="3810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06B1B1-2563-42A1-8E83-A37F828ADAF3}"/>
                </a:ext>
              </a:extLst>
            </p:cNvPr>
            <p:cNvCxnSpPr>
              <a:cxnSpLocks/>
            </p:cNvCxnSpPr>
            <p:nvPr/>
          </p:nvCxnSpPr>
          <p:spPr>
            <a:xfrm>
              <a:off x="5029201" y="2819400"/>
              <a:ext cx="365760" cy="3048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5387BC-3E94-47A1-A996-4170729C5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1" y="4075981"/>
              <a:ext cx="308562" cy="27987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5C9BDE-D1E3-422B-AA9F-ABF071D02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349" y="2819400"/>
              <a:ext cx="308562" cy="27987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DF680FA-4923-FBCF-6B2B-4945161CD2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8630" y="4063521"/>
              <a:ext cx="308562" cy="27987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B37CD3-BD13-E89F-4E37-B22BFD5629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7864A60-0AED-6D75-08FF-C558FC4C59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D963-ED2D-F845-8A00-7CB245A0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060" y="316675"/>
            <a:ext cx="9804400" cy="685800"/>
          </a:xfrm>
        </p:spPr>
        <p:txBody>
          <a:bodyPr/>
          <a:lstStyle/>
          <a:p>
            <a:r>
              <a:rPr lang="en-US" dirty="0"/>
              <a:t>SysML v2 Language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2073A-AF2F-5F21-BA0E-1023BA1FE0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326600" y="6524250"/>
            <a:ext cx="2438400" cy="247650"/>
          </a:xfrm>
        </p:spPr>
        <p:txBody>
          <a:bodyPr/>
          <a:lstStyle/>
          <a:p>
            <a:r>
              <a:rPr lang="en-US" altLang="x-none"/>
              <a:t>7 October 2025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3B6B3F-CC03-2C49-B71C-24DA9421F246}"/>
              </a:ext>
            </a:extLst>
          </p:cNvPr>
          <p:cNvSpPr/>
          <p:nvPr/>
        </p:nvSpPr>
        <p:spPr bwMode="auto">
          <a:xfrm>
            <a:off x="3368938" y="2691499"/>
            <a:ext cx="5013063" cy="3560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F02348-D703-8742-AC3C-AB7DFB06F5C9}"/>
              </a:ext>
            </a:extLst>
          </p:cNvPr>
          <p:cNvGrpSpPr/>
          <p:nvPr/>
        </p:nvGrpSpPr>
        <p:grpSpPr>
          <a:xfrm>
            <a:off x="3754481" y="5362373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EFFB4A-8542-404F-86A4-D22B19F08FFE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Root </a:t>
              </a:r>
              <a:br>
                <a:rPr lang="en-US" sz="1200" b="1" dirty="0"/>
              </a:br>
              <a:r>
                <a:rPr lang="en-US" sz="1200" b="1" dirty="0"/>
                <a:t>Syntax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8F6BCA-5BCA-694C-97BA-4D4E85BCC3F8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317CF-9F86-7143-970B-818A67E9538C}"/>
              </a:ext>
            </a:extLst>
          </p:cNvPr>
          <p:cNvGrpSpPr/>
          <p:nvPr/>
        </p:nvGrpSpPr>
        <p:grpSpPr>
          <a:xfrm>
            <a:off x="3754481" y="4164688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EEC949-CBCB-434D-BB91-CAF5625DCD81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Core</a:t>
              </a:r>
              <a:br>
                <a:rPr lang="en-US" sz="1200" b="1" dirty="0"/>
              </a:br>
              <a:r>
                <a:rPr lang="en-US" sz="1200" b="1" dirty="0"/>
                <a:t>Syntax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578C82-7FE5-7746-ACDF-914ED9CC8BF8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97917D-6546-0F42-8DDF-8057E0E462AD}"/>
              </a:ext>
            </a:extLst>
          </p:cNvPr>
          <p:cNvGrpSpPr/>
          <p:nvPr/>
        </p:nvGrpSpPr>
        <p:grpSpPr>
          <a:xfrm>
            <a:off x="6764773" y="4164688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61B549-73FC-7F43-8D1E-24004DFD5395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Core Semantics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E6AAFD-E158-9445-9314-D68522085DAB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F79745-8A67-A542-8519-B5EFD4539950}"/>
              </a:ext>
            </a:extLst>
          </p:cNvPr>
          <p:cNvCxnSpPr>
            <a:stCxn id="8" idx="3"/>
            <a:endCxn id="42" idx="1"/>
          </p:cNvCxnSpPr>
          <p:nvPr/>
        </p:nvCxnSpPr>
        <p:spPr bwMode="auto">
          <a:xfrm>
            <a:off x="4948580" y="4688226"/>
            <a:ext cx="181619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B956C5-26F0-A34C-BB4A-551A3E698741}"/>
              </a:ext>
            </a:extLst>
          </p:cNvPr>
          <p:cNvSpPr txBox="1"/>
          <p:nvPr/>
        </p:nvSpPr>
        <p:spPr>
          <a:xfrm>
            <a:off x="5322474" y="42182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semantic</a:t>
            </a:r>
          </a:p>
          <a:p>
            <a:pPr algn="ctr"/>
            <a:r>
              <a:rPr lang="en-US" sz="1200" dirty="0"/>
              <a:t>specification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B4459B-66DA-C249-A6F4-46189B8703DD}"/>
              </a:ext>
            </a:extLst>
          </p:cNvPr>
          <p:cNvCxnSpPr>
            <a:stCxn id="8" idx="2"/>
            <a:endCxn id="4" idx="0"/>
          </p:cNvCxnSpPr>
          <p:nvPr/>
        </p:nvCxnSpPr>
        <p:spPr bwMode="auto">
          <a:xfrm>
            <a:off x="4351530" y="5005576"/>
            <a:ext cx="0" cy="5629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EA0B28-F462-E642-839E-BC3E0DADF307}"/>
              </a:ext>
            </a:extLst>
          </p:cNvPr>
          <p:cNvSpPr txBox="1"/>
          <p:nvPr/>
        </p:nvSpPr>
        <p:spPr>
          <a:xfrm>
            <a:off x="4585568" y="2650480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Kernel Modeling Language</a:t>
            </a:r>
            <a:br>
              <a:rPr lang="en-US" sz="1400" b="1" i="1" dirty="0"/>
            </a:br>
            <a:r>
              <a:rPr lang="en-US" sz="1400" b="1" i="1" dirty="0"/>
              <a:t>(</a:t>
            </a:r>
            <a:r>
              <a:rPr lang="en-US" sz="1400" b="1" i="1" dirty="0" err="1"/>
              <a:t>KerML</a:t>
            </a:r>
            <a:r>
              <a:rPr lang="en-US" sz="1400" b="1" i="1" dirty="0"/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9A8684-7810-214E-9CED-B5B8244C139E}"/>
              </a:ext>
            </a:extLst>
          </p:cNvPr>
          <p:cNvGrpSpPr/>
          <p:nvPr/>
        </p:nvGrpSpPr>
        <p:grpSpPr>
          <a:xfrm>
            <a:off x="3754481" y="2972637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F5123-F867-0547-BA61-9E299E9FF9DE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Kernel Syntax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0D9F87-87C7-3F47-8580-1EBF79664DD5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C4A43C-2BC6-4041-B29E-1FC0FF815B2B}"/>
              </a:ext>
            </a:extLst>
          </p:cNvPr>
          <p:cNvGrpSpPr/>
          <p:nvPr/>
        </p:nvGrpSpPr>
        <p:grpSpPr>
          <a:xfrm>
            <a:off x="6768485" y="2976225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AA6AC7-50F0-9F4D-A570-81B9ED400AB8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Kernel Model Library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98A72FD-E07C-D34D-BA72-BA83DFDEAFF3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F7375-3D0C-FE49-949F-D11CFDBE254C}"/>
              </a:ext>
            </a:extLst>
          </p:cNvPr>
          <p:cNvCxnSpPr/>
          <p:nvPr/>
        </p:nvCxnSpPr>
        <p:spPr bwMode="auto">
          <a:xfrm>
            <a:off x="4950434" y="3703260"/>
            <a:ext cx="18180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654829-09AE-D44E-BB21-B3488F429BB2}"/>
              </a:ext>
            </a:extLst>
          </p:cNvPr>
          <p:cNvCxnSpPr/>
          <p:nvPr/>
        </p:nvCxnSpPr>
        <p:spPr bwMode="auto">
          <a:xfrm flipH="1">
            <a:off x="4950434" y="3369772"/>
            <a:ext cx="18180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0D2347E-76FA-0343-85A7-8DE7923CD064}"/>
              </a:ext>
            </a:extLst>
          </p:cNvPr>
          <p:cNvSpPr txBox="1"/>
          <p:nvPr/>
        </p:nvSpPr>
        <p:spPr>
          <a:xfrm>
            <a:off x="5364953" y="3136741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9B699B-DC8B-6748-8C03-0A1E1C28CFBF}"/>
              </a:ext>
            </a:extLst>
          </p:cNvPr>
          <p:cNvSpPr txBox="1"/>
          <p:nvPr/>
        </p:nvSpPr>
        <p:spPr>
          <a:xfrm>
            <a:off x="5207056" y="3486370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semantic library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7BD850-B9B9-5643-827F-4651E63D7DD2}"/>
              </a:ext>
            </a:extLst>
          </p:cNvPr>
          <p:cNvCxnSpPr>
            <a:stCxn id="11" idx="2"/>
            <a:endCxn id="8" idx="0"/>
          </p:cNvCxnSpPr>
          <p:nvPr/>
        </p:nvCxnSpPr>
        <p:spPr bwMode="auto">
          <a:xfrm>
            <a:off x="4351530" y="3813525"/>
            <a:ext cx="0" cy="5573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68C1DCD-A974-6046-9453-BE3E01B78BF9}"/>
              </a:ext>
            </a:extLst>
          </p:cNvPr>
          <p:cNvSpPr/>
          <p:nvPr/>
        </p:nvSpPr>
        <p:spPr bwMode="auto">
          <a:xfrm>
            <a:off x="3368938" y="1166960"/>
            <a:ext cx="5013063" cy="14214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766321-7868-F649-AA20-6D3D020E1D39}"/>
              </a:ext>
            </a:extLst>
          </p:cNvPr>
          <p:cNvGrpSpPr/>
          <p:nvPr/>
        </p:nvGrpSpPr>
        <p:grpSpPr>
          <a:xfrm>
            <a:off x="7065667" y="1467493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D47D5A-DA15-5341-9BDC-88DC04D8C7E9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E013D4-E0E5-1C4B-9AC6-C9AD9DB45059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88A628-8F7B-BC4D-A4B0-EBC83C6FCCD5}"/>
              </a:ext>
            </a:extLst>
          </p:cNvPr>
          <p:cNvGrpSpPr/>
          <p:nvPr/>
        </p:nvGrpSpPr>
        <p:grpSpPr>
          <a:xfrm>
            <a:off x="6918966" y="1570587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29AB30-80DE-9545-AA56-EC0DE874C797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7A4364-401A-2947-8C26-D6687B0B959F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ACACB7-9AF3-6D43-A620-D0B10C0ABAC2}"/>
              </a:ext>
            </a:extLst>
          </p:cNvPr>
          <p:cNvGrpSpPr/>
          <p:nvPr/>
        </p:nvGrpSpPr>
        <p:grpSpPr>
          <a:xfrm>
            <a:off x="3754481" y="1681750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9B18D1-9DFC-574D-9C49-0B95B107BD74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Systems Syntax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8BFC8D-7389-8446-B76F-86510DBA2D82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6D66C4-6914-3C4E-844F-4E53A85734AF}"/>
              </a:ext>
            </a:extLst>
          </p:cNvPr>
          <p:cNvGrpSpPr/>
          <p:nvPr/>
        </p:nvGrpSpPr>
        <p:grpSpPr>
          <a:xfrm>
            <a:off x="6764773" y="1681750"/>
            <a:ext cx="1194099" cy="840889"/>
            <a:chOff x="1882588" y="1783977"/>
            <a:chExt cx="1194099" cy="84088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A86635-F742-D64B-AEA7-7838E58C39F6}"/>
                </a:ext>
              </a:extLst>
            </p:cNvPr>
            <p:cNvSpPr/>
            <p:nvPr/>
          </p:nvSpPr>
          <p:spPr bwMode="auto">
            <a:xfrm>
              <a:off x="1882588" y="1990165"/>
              <a:ext cx="1194099" cy="634701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b="1" dirty="0"/>
                <a:t>Systems and Domain Model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123010-1B57-A640-AA1F-A4D54EE35FA0}"/>
                </a:ext>
              </a:extLst>
            </p:cNvPr>
            <p:cNvSpPr/>
            <p:nvPr/>
          </p:nvSpPr>
          <p:spPr bwMode="auto">
            <a:xfrm>
              <a:off x="1882588" y="1783977"/>
              <a:ext cx="442857" cy="206188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50000"/>
                </a:spcBef>
              </a:pPr>
              <a:endParaRPr lang="en-US" sz="1200" b="1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515C94-E942-B443-BE54-DE9D9E1B5DEE}"/>
              </a:ext>
            </a:extLst>
          </p:cNvPr>
          <p:cNvCxnSpPr/>
          <p:nvPr/>
        </p:nvCxnSpPr>
        <p:spPr bwMode="auto">
          <a:xfrm>
            <a:off x="4946722" y="2431198"/>
            <a:ext cx="18180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DE6615-1EF3-864F-9390-D10CBA08A4AF}"/>
              </a:ext>
            </a:extLst>
          </p:cNvPr>
          <p:cNvCxnSpPr/>
          <p:nvPr/>
        </p:nvCxnSpPr>
        <p:spPr bwMode="auto">
          <a:xfrm flipH="1">
            <a:off x="4946722" y="2074401"/>
            <a:ext cx="18180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21DC2DA-E850-6941-AA56-87962B4070FD}"/>
              </a:ext>
            </a:extLst>
          </p:cNvPr>
          <p:cNvSpPr txBox="1"/>
          <p:nvPr/>
        </p:nvSpPr>
        <p:spPr>
          <a:xfrm>
            <a:off x="5364953" y="1841341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metamodel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DE2B75-DF39-F64B-BE0E-D392EE69BF75}"/>
              </a:ext>
            </a:extLst>
          </p:cNvPr>
          <p:cNvSpPr txBox="1"/>
          <p:nvPr/>
        </p:nvSpPr>
        <p:spPr>
          <a:xfrm>
            <a:off x="5207056" y="2190970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semantic library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BB92C4-C39D-8941-8526-A3CA41B46E44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 bwMode="auto">
          <a:xfrm>
            <a:off x="4351530" y="2522638"/>
            <a:ext cx="0" cy="6561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3DDC4B-7CA4-C74F-9BAE-3441B2BEF234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 bwMode="auto">
          <a:xfrm>
            <a:off x="7361822" y="2522638"/>
            <a:ext cx="3712" cy="6597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EB1D6AF-E940-1343-BE1A-59841BFD4FA8}"/>
              </a:ext>
            </a:extLst>
          </p:cNvPr>
          <p:cNvSpPr txBox="1"/>
          <p:nvPr/>
        </p:nvSpPr>
        <p:spPr>
          <a:xfrm>
            <a:off x="4495800" y="1113336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Systems Modeling Language</a:t>
            </a:r>
            <a:br>
              <a:rPr lang="en-US" sz="1400" b="1" i="1" dirty="0"/>
            </a:br>
            <a:r>
              <a:rPr lang="en-US" sz="1400" b="1" i="1" dirty="0"/>
              <a:t>(SysML)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BFE2ADC-BF6A-09D7-47BC-B457E85F94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7355-616D-3E0A-38EA-F175F9563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060" y="316675"/>
            <a:ext cx="9804400" cy="685800"/>
          </a:xfrm>
        </p:spPr>
        <p:txBody>
          <a:bodyPr/>
          <a:lstStyle/>
          <a:p>
            <a:r>
              <a:rPr lang="en-US" dirty="0"/>
              <a:t>Multilevel Modeling with Potency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6026BC-EB3A-3FCA-A6BE-ABCBB0BEC147}"/>
              </a:ext>
            </a:extLst>
          </p:cNvPr>
          <p:cNvGrpSpPr/>
          <p:nvPr/>
        </p:nvGrpSpPr>
        <p:grpSpPr>
          <a:xfrm>
            <a:off x="2154474" y="999831"/>
            <a:ext cx="7803717" cy="5552945"/>
            <a:chOff x="2154474" y="999831"/>
            <a:chExt cx="7803717" cy="555294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47711FE-DA38-98D7-8642-5D4AFC509A2D}"/>
                </a:ext>
              </a:extLst>
            </p:cNvPr>
            <p:cNvGrpSpPr/>
            <p:nvPr/>
          </p:nvGrpSpPr>
          <p:grpSpPr>
            <a:xfrm>
              <a:off x="2154474" y="999831"/>
              <a:ext cx="7803717" cy="5552945"/>
              <a:chOff x="2154474" y="999831"/>
              <a:chExt cx="7803717" cy="555294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0C2C0C8-62EE-A1FD-689F-1E68C406AEED}"/>
                  </a:ext>
                </a:extLst>
              </p:cNvPr>
              <p:cNvSpPr/>
              <p:nvPr/>
            </p:nvSpPr>
            <p:spPr bwMode="auto">
              <a:xfrm>
                <a:off x="2154475" y="2458125"/>
                <a:ext cx="7803715" cy="1639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DFCFEDD-AD33-1CA0-2B1D-AD465990ECBC}"/>
                  </a:ext>
                </a:extLst>
              </p:cNvPr>
              <p:cNvSpPr/>
              <p:nvPr/>
            </p:nvSpPr>
            <p:spPr bwMode="auto">
              <a:xfrm>
                <a:off x="2154476" y="5389011"/>
                <a:ext cx="7803715" cy="11637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80CDAA-32C8-9855-C491-3FB7A460D091}"/>
                  </a:ext>
                </a:extLst>
              </p:cNvPr>
              <p:cNvSpPr/>
              <p:nvPr/>
            </p:nvSpPr>
            <p:spPr bwMode="auto">
              <a:xfrm>
                <a:off x="2154475" y="999831"/>
                <a:ext cx="7803715" cy="5552945"/>
              </a:xfrm>
              <a:prstGeom prst="rect">
                <a:avLst/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8D3A10F-E7D4-9119-5DFF-2FE7FB727917}"/>
                  </a:ext>
                </a:extLst>
              </p:cNvPr>
              <p:cNvSpPr txBox="1"/>
              <p:nvPr/>
            </p:nvSpPr>
            <p:spPr>
              <a:xfrm>
                <a:off x="2154474" y="5848026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A5EC7A-563F-D2DF-1EA4-39A12C9F1DB5}"/>
                  </a:ext>
                </a:extLst>
              </p:cNvPr>
              <p:cNvSpPr txBox="1"/>
              <p:nvPr/>
            </p:nvSpPr>
            <p:spPr>
              <a:xfrm>
                <a:off x="2154474" y="4559804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8ABF0A-1321-C404-C7B9-6F3E0A2A95E1}"/>
                  </a:ext>
                </a:extLst>
              </p:cNvPr>
              <p:cNvSpPr txBox="1"/>
              <p:nvPr/>
            </p:nvSpPr>
            <p:spPr>
              <a:xfrm>
                <a:off x="2171166" y="3088962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AC518EA-F3D3-A88A-D540-C8C7A8CBD0B4}"/>
                  </a:ext>
                </a:extLst>
              </p:cNvPr>
              <p:cNvSpPr txBox="1"/>
              <p:nvPr/>
            </p:nvSpPr>
            <p:spPr>
              <a:xfrm>
                <a:off x="2171166" y="1541642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M3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F8DBA1-50F3-581A-8D6C-A9677BB35A5A}"/>
                </a:ext>
              </a:extLst>
            </p:cNvPr>
            <p:cNvGrpSpPr/>
            <p:nvPr/>
          </p:nvGrpSpPr>
          <p:grpSpPr>
            <a:xfrm>
              <a:off x="3213325" y="1096785"/>
              <a:ext cx="2054269" cy="1167677"/>
              <a:chOff x="2918563" y="1678488"/>
              <a:chExt cx="2054269" cy="11676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AE6EE3-4F64-B696-7336-A214C0E2E87F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67677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Product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taxRate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Rational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2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Rational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String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B37422E-01F3-F005-CE7A-9297FC5BC281}"/>
                  </a:ext>
                </a:extLst>
              </p:cNvPr>
              <p:cNvCxnSpPr/>
              <p:nvPr/>
            </p:nvCxnSpPr>
            <p:spPr bwMode="auto">
              <a:xfrm>
                <a:off x="2918563" y="20292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9BB457-7075-C53B-FCB7-05C2D6D2A126}"/>
                </a:ext>
              </a:extLst>
            </p:cNvPr>
            <p:cNvGrpSpPr/>
            <p:nvPr/>
          </p:nvGrpSpPr>
          <p:grpSpPr>
            <a:xfrm>
              <a:off x="3213324" y="2678005"/>
              <a:ext cx="2054269" cy="1167674"/>
              <a:chOff x="2918563" y="1678488"/>
              <a:chExt cx="2054269" cy="116767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AE1CC5-9CD0-9A81-EC99-5CD32081BDF4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67674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Car : Product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taxRate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0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0.10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Rational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2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String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B5DAD91-71E7-8111-0A79-AA98EFE45DD6}"/>
                  </a:ext>
                </a:extLst>
              </p:cNvPr>
              <p:cNvCxnSpPr/>
              <p:nvPr/>
            </p:nvCxnSpPr>
            <p:spPr bwMode="auto">
              <a:xfrm>
                <a:off x="2918563" y="20292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91F44B-C223-FE1B-3F6F-D9721BC9D73B}"/>
                </a:ext>
              </a:extLst>
            </p:cNvPr>
            <p:cNvGrpSpPr/>
            <p:nvPr/>
          </p:nvGrpSpPr>
          <p:grpSpPr>
            <a:xfrm>
              <a:off x="3213323" y="4284023"/>
              <a:ext cx="2054269" cy="920662"/>
              <a:chOff x="2918563" y="1678489"/>
              <a:chExt cx="2054269" cy="9206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0A7629-AB2C-05EE-6A09-D496B22552CE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20662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FordMustangGT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: Car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0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46560.00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String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7141B08-F6F8-C155-FC60-8F3BA9262838}"/>
                  </a:ext>
                </a:extLst>
              </p:cNvPr>
              <p:cNvCxnSpPr/>
              <p:nvPr/>
            </p:nvCxnSpPr>
            <p:spPr bwMode="auto">
              <a:xfrm>
                <a:off x="2918563" y="20292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6A159F-82DE-6A20-F43A-F2651ABFCE07}"/>
                </a:ext>
              </a:extLst>
            </p:cNvPr>
            <p:cNvGrpSpPr/>
            <p:nvPr/>
          </p:nvGrpSpPr>
          <p:grpSpPr>
            <a:xfrm>
              <a:off x="3213323" y="5585851"/>
              <a:ext cx="2054269" cy="920663"/>
              <a:chOff x="2918563" y="1678488"/>
              <a:chExt cx="2054269" cy="92066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259EA9-0E60-56A8-2F1F-48C44C53FFFD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920663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Aft>
                    <a:spcPts val="1200"/>
                  </a:spcAft>
                </a:pP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MarysCar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: 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FordMustangGT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0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“Mary”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16F6661-C0FD-87A6-7867-F306B8CD596E}"/>
                  </a:ext>
                </a:extLst>
              </p:cNvPr>
              <p:cNvCxnSpPr/>
              <p:nvPr/>
            </p:nvCxnSpPr>
            <p:spPr bwMode="auto">
              <a:xfrm>
                <a:off x="2918563" y="2251555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065EC6-F2F0-F152-9EE1-FC4B7B143D0C}"/>
                </a:ext>
              </a:extLst>
            </p:cNvPr>
            <p:cNvCxnSpPr>
              <a:stCxn id="11" idx="0"/>
              <a:endCxn id="4" idx="2"/>
            </p:cNvCxnSpPr>
            <p:nvPr/>
          </p:nvCxnSpPr>
          <p:spPr bwMode="auto">
            <a:xfrm flipV="1">
              <a:off x="4240459" y="2264462"/>
              <a:ext cx="1" cy="413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96A1C0-FAD3-86F0-1644-F88248407649}"/>
                </a:ext>
              </a:extLst>
            </p:cNvPr>
            <p:cNvCxnSpPr/>
            <p:nvPr/>
          </p:nvCxnSpPr>
          <p:spPr bwMode="auto">
            <a:xfrm flipV="1">
              <a:off x="4240457" y="3854808"/>
              <a:ext cx="1" cy="4135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1E90CB4-C6F0-B76F-281D-4382D53F0963}"/>
                </a:ext>
              </a:extLst>
            </p:cNvPr>
            <p:cNvCxnSpPr>
              <a:stCxn id="17" idx="0"/>
            </p:cNvCxnSpPr>
            <p:nvPr/>
          </p:nvCxnSpPr>
          <p:spPr bwMode="auto">
            <a:xfrm flipV="1">
              <a:off x="4240458" y="5195348"/>
              <a:ext cx="0" cy="390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CE5AE-745E-BF07-D6D9-517283BEDB04}"/>
                </a:ext>
              </a:extLst>
            </p:cNvPr>
            <p:cNvSpPr txBox="1"/>
            <p:nvPr/>
          </p:nvSpPr>
          <p:spPr>
            <a:xfrm>
              <a:off x="4240457" y="2307412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«</a:t>
              </a:r>
              <a:r>
                <a:rPr lang="en-US" sz="1400" dirty="0" err="1"/>
                <a:t>instanceOf</a:t>
              </a:r>
              <a:r>
                <a:rPr lang="en-US" sz="1400" dirty="0"/>
                <a:t>»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1479CC-1CB1-3381-9F0E-98F5CD9A108D}"/>
                </a:ext>
              </a:extLst>
            </p:cNvPr>
            <p:cNvSpPr txBox="1"/>
            <p:nvPr/>
          </p:nvSpPr>
          <p:spPr>
            <a:xfrm>
              <a:off x="4240457" y="3926966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«</a:t>
              </a:r>
              <a:r>
                <a:rPr lang="en-US" sz="1400" dirty="0" err="1"/>
                <a:t>instanceOf</a:t>
              </a:r>
              <a:r>
                <a:rPr lang="en-US" sz="1400" dirty="0"/>
                <a:t>»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0ADD26-A60B-4D66-A87D-2E303FE1D2B5}"/>
                </a:ext>
              </a:extLst>
            </p:cNvPr>
            <p:cNvSpPr txBox="1"/>
            <p:nvPr/>
          </p:nvSpPr>
          <p:spPr>
            <a:xfrm>
              <a:off x="4240457" y="5235123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«</a:t>
              </a:r>
              <a:r>
                <a:rPr lang="en-US" sz="1400" dirty="0" err="1"/>
                <a:t>instanceOf</a:t>
              </a:r>
              <a:r>
                <a:rPr lang="en-US" sz="1400" dirty="0"/>
                <a:t>»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70CC6C-D219-BFE3-E109-718A78C485AB}"/>
                </a:ext>
              </a:extLst>
            </p:cNvPr>
            <p:cNvGrpSpPr/>
            <p:nvPr/>
          </p:nvGrpSpPr>
          <p:grpSpPr>
            <a:xfrm>
              <a:off x="7189881" y="2801511"/>
              <a:ext cx="2054269" cy="920662"/>
              <a:chOff x="2918563" y="1678489"/>
              <a:chExt cx="2054269" cy="92066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1239D8B-A4C3-7645-FD47-D7A6B47DF212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20662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Engine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horsePower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: Integer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2 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 Integer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FB2C63E-EC35-67D4-2C2E-BE558BEC483D}"/>
                  </a:ext>
                </a:extLst>
              </p:cNvPr>
              <p:cNvCxnSpPr/>
              <p:nvPr/>
            </p:nvCxnSpPr>
            <p:spPr bwMode="auto">
              <a:xfrm>
                <a:off x="2918563" y="20292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705646D-F9F9-0CAC-4713-63B3BDDD62C9}"/>
                </a:ext>
              </a:extLst>
            </p:cNvPr>
            <p:cNvCxnSpPr>
              <a:stCxn id="11" idx="3"/>
              <a:endCxn id="38" idx="1"/>
            </p:cNvCxnSpPr>
            <p:nvPr/>
          </p:nvCxnSpPr>
          <p:spPr bwMode="auto">
            <a:xfrm>
              <a:off x="5267593" y="3261842"/>
              <a:ext cx="1922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93F669-7335-C42F-2C8C-3ECF05FCEDB0}"/>
                </a:ext>
              </a:extLst>
            </p:cNvPr>
            <p:cNvSpPr txBox="1"/>
            <p:nvPr/>
          </p:nvSpPr>
          <p:spPr>
            <a:xfrm>
              <a:off x="6400882" y="2965851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engine</a:t>
              </a:r>
              <a:r>
                <a:rPr lang="en-US" sz="1400" baseline="30000" dirty="0"/>
                <a:t>2</a:t>
              </a:r>
              <a:endParaRPr lang="en-US" sz="14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6D9FE7-F22F-4CF1-FC8C-3B098B81E62C}"/>
                </a:ext>
              </a:extLst>
            </p:cNvPr>
            <p:cNvGrpSpPr/>
            <p:nvPr/>
          </p:nvGrpSpPr>
          <p:grpSpPr>
            <a:xfrm>
              <a:off x="7189881" y="4274686"/>
              <a:ext cx="2054269" cy="920662"/>
              <a:chOff x="2918563" y="1678489"/>
              <a:chExt cx="2054269" cy="92066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9D86F2-F330-9655-B18E-B5DA11FD7126}"/>
                  </a:ext>
                </a:extLst>
              </p:cNvPr>
              <p:cNvSpPr/>
              <p:nvPr/>
            </p:nvSpPr>
            <p:spPr bwMode="auto">
              <a:xfrm>
                <a:off x="2918563" y="1678489"/>
                <a:ext cx="2054269" cy="920662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Aft>
                    <a:spcPts val="1200"/>
                  </a:spcAft>
                </a:pPr>
                <a:r>
                  <a:rPr lang="en-US" sz="1400" dirty="0"/>
                  <a:t>Ti_VCT_V8 </a:t>
                </a: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: Engine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horsePower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0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480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 Integer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42C6298-76E3-1436-47C5-D0431759AA21}"/>
                  </a:ext>
                </a:extLst>
              </p:cNvPr>
              <p:cNvCxnSpPr/>
              <p:nvPr/>
            </p:nvCxnSpPr>
            <p:spPr bwMode="auto">
              <a:xfrm>
                <a:off x="2918563" y="202921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75D6875-CEA9-8F61-5969-39C5BC89CB76}"/>
                </a:ext>
              </a:extLst>
            </p:cNvPr>
            <p:cNvCxnSpPr>
              <a:stCxn id="14" idx="3"/>
              <a:endCxn id="48" idx="1"/>
            </p:cNvCxnSpPr>
            <p:nvPr/>
          </p:nvCxnSpPr>
          <p:spPr bwMode="auto">
            <a:xfrm flipV="1">
              <a:off x="5267592" y="4735017"/>
              <a:ext cx="1922289" cy="93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2876FCC-1A2D-A8E1-3A8B-76F05B5A2BE1}"/>
                </a:ext>
              </a:extLst>
            </p:cNvPr>
            <p:cNvSpPr txBox="1"/>
            <p:nvPr/>
          </p:nvSpPr>
          <p:spPr>
            <a:xfrm>
              <a:off x="6400882" y="4439026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engine</a:t>
              </a:r>
              <a:r>
                <a:rPr lang="en-US" sz="1400" baseline="30000" dirty="0"/>
                <a:t>1</a:t>
              </a:r>
              <a:endParaRPr lang="en-US" sz="14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7D9DBA-CFE6-8655-22FB-9FB79187605F}"/>
                </a:ext>
              </a:extLst>
            </p:cNvPr>
            <p:cNvGrpSpPr/>
            <p:nvPr/>
          </p:nvGrpSpPr>
          <p:grpSpPr>
            <a:xfrm>
              <a:off x="7189880" y="5682805"/>
              <a:ext cx="2054270" cy="719976"/>
              <a:chOff x="2918562" y="1732385"/>
              <a:chExt cx="2054270" cy="71997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0DC3222-2B48-A7FE-0EB4-C751DE898487}"/>
                  </a:ext>
                </a:extLst>
              </p:cNvPr>
              <p:cNvSpPr/>
              <p:nvPr/>
            </p:nvSpPr>
            <p:spPr bwMode="auto">
              <a:xfrm>
                <a:off x="2918563" y="1732385"/>
                <a:ext cx="2054269" cy="71997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Aft>
                    <a:spcPts val="1200"/>
                  </a:spcAft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: </a:t>
                </a:r>
                <a:r>
                  <a:rPr lang="en-US" sz="1400" dirty="0"/>
                  <a:t>Ti_VCT_V8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baseline="30000" dirty="0">
                    <a:solidFill>
                      <a:schemeClr val="tx1"/>
                    </a:solidFill>
                    <a:latin typeface="Arial" charset="0"/>
                  </a:rPr>
                  <a:t>0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1234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6CC9329-9C60-E766-1F6F-73D3D1F88747}"/>
                  </a:ext>
                </a:extLst>
              </p:cNvPr>
              <p:cNvCxnSpPr/>
              <p:nvPr/>
            </p:nvCxnSpPr>
            <p:spPr bwMode="auto">
              <a:xfrm>
                <a:off x="2918562" y="2092373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74BADB1-9162-2722-88AC-9F398FFC93D1}"/>
                </a:ext>
              </a:extLst>
            </p:cNvPr>
            <p:cNvCxnSpPr>
              <a:cxnSpLocks/>
              <a:stCxn id="17" idx="3"/>
              <a:endCxn id="53" idx="1"/>
            </p:cNvCxnSpPr>
            <p:nvPr/>
          </p:nvCxnSpPr>
          <p:spPr bwMode="auto">
            <a:xfrm flipV="1">
              <a:off x="5267592" y="6042793"/>
              <a:ext cx="1922289" cy="33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FFD5C2-CA62-3BCF-C6AA-3FEF544C454A}"/>
                </a:ext>
              </a:extLst>
            </p:cNvPr>
            <p:cNvSpPr txBox="1"/>
            <p:nvPr/>
          </p:nvSpPr>
          <p:spPr>
            <a:xfrm>
              <a:off x="6400882" y="5751214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engine</a:t>
              </a:r>
              <a:r>
                <a:rPr lang="en-US" sz="1400" baseline="30000" dirty="0"/>
                <a:t>0</a:t>
              </a:r>
              <a:endParaRPr lang="en-US" sz="14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6BB1E0-E5FE-14C8-5C6D-222FC22D3087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 bwMode="auto">
            <a:xfrm flipV="1">
              <a:off x="8217016" y="5195348"/>
              <a:ext cx="0" cy="4874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8176BB-ED98-BF2B-642B-E2E0143372BF}"/>
                </a:ext>
              </a:extLst>
            </p:cNvPr>
            <p:cNvSpPr txBox="1"/>
            <p:nvPr/>
          </p:nvSpPr>
          <p:spPr>
            <a:xfrm>
              <a:off x="8217015" y="5301114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«</a:t>
              </a:r>
              <a:r>
                <a:rPr lang="en-US" sz="1400" dirty="0" err="1"/>
                <a:t>instanceOf</a:t>
              </a:r>
              <a:r>
                <a:rPr lang="en-US" sz="1400" dirty="0"/>
                <a:t>»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71C03C2-7213-4F09-6FDB-BF23291C3132}"/>
                </a:ext>
              </a:extLst>
            </p:cNvPr>
            <p:cNvCxnSpPr>
              <a:stCxn id="48" idx="0"/>
              <a:endCxn id="38" idx="2"/>
            </p:cNvCxnSpPr>
            <p:nvPr/>
          </p:nvCxnSpPr>
          <p:spPr bwMode="auto">
            <a:xfrm flipV="1">
              <a:off x="8217016" y="3722173"/>
              <a:ext cx="0" cy="5525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A4EEA4-8AB3-00F2-CDC6-00CB3917608B}"/>
                </a:ext>
              </a:extLst>
            </p:cNvPr>
            <p:cNvSpPr txBox="1"/>
            <p:nvPr/>
          </p:nvSpPr>
          <p:spPr>
            <a:xfrm>
              <a:off x="8217015" y="3837749"/>
              <a:ext cx="12394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«</a:t>
              </a:r>
              <a:r>
                <a:rPr lang="en-US" sz="1400" dirty="0" err="1"/>
                <a:t>instanceOf</a:t>
              </a:r>
              <a:r>
                <a:rPr lang="en-US" sz="1400" dirty="0"/>
                <a:t>»</a:t>
              </a:r>
            </a:p>
          </p:txBody>
        </p:sp>
      </p:grpSp>
      <p:sp>
        <p:nvSpPr>
          <p:cNvPr id="85" name="Date Placeholder 84">
            <a:extLst>
              <a:ext uri="{FF2B5EF4-FFF2-40B4-BE49-F238E27FC236}">
                <a16:creationId xmlns:a16="http://schemas.microsoft.com/office/drawing/2014/main" id="{CAF086F3-D1A2-1ADA-3F28-D8CAE04700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6" name="Footer Placeholder 85">
            <a:extLst>
              <a:ext uri="{FF2B5EF4-FFF2-40B4-BE49-F238E27FC236}">
                <a16:creationId xmlns:a16="http://schemas.microsoft.com/office/drawing/2014/main" id="{B9A16AEF-A750-AF7C-0A32-8E551A8D96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2A5AD6B-4835-0D35-DB81-8BE3B7C18CAD}"/>
              </a:ext>
            </a:extLst>
          </p:cNvPr>
          <p:cNvSpPr txBox="1"/>
          <p:nvPr/>
        </p:nvSpPr>
        <p:spPr>
          <a:xfrm>
            <a:off x="7938161" y="485042"/>
            <a:ext cx="3416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Neumayr and Schuetz, “Multilevel Modeling”, </a:t>
            </a:r>
            <a:r>
              <a:rPr lang="en-US" sz="1100" i="1" dirty="0"/>
              <a:t>Encyclopedia of Database Systems,</a:t>
            </a:r>
            <a:r>
              <a:rPr lang="en-US" sz="1100" dirty="0"/>
              <a:t> Springer, 2017</a:t>
            </a:r>
          </a:p>
        </p:txBody>
      </p:sp>
    </p:spTree>
    <p:extLst>
      <p:ext uri="{BB962C8B-B14F-4D97-AF65-F5344CB8AC3E}">
        <p14:creationId xmlns:p14="http://schemas.microsoft.com/office/powerpoint/2010/main" val="2966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C87E0-E41B-A854-DA8E-73580E8C3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6ECD-E41A-C213-04CA-DCD3EA9B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Modeling with SysML v2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0385F-9835-34D9-4631-642A900365C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65D85-D231-140E-7450-B4407453F9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44D2D5-37A6-F5CE-4A97-0D8620C9F6FE}"/>
              </a:ext>
            </a:extLst>
          </p:cNvPr>
          <p:cNvGrpSpPr/>
          <p:nvPr/>
        </p:nvGrpSpPr>
        <p:grpSpPr>
          <a:xfrm>
            <a:off x="2431415" y="5777550"/>
            <a:ext cx="6703628" cy="892566"/>
            <a:chOff x="2431415" y="5777550"/>
            <a:chExt cx="6703628" cy="892566"/>
          </a:xfrm>
        </p:grpSpPr>
        <p:pic>
          <p:nvPicPr>
            <p:cNvPr id="4" name="Picture 2" descr="Image result for automobile">
              <a:extLst>
                <a:ext uri="{FF2B5EF4-FFF2-40B4-BE49-F238E27FC236}">
                  <a16:creationId xmlns:a16="http://schemas.microsoft.com/office/drawing/2014/main" id="{34E6B65F-F680-6E53-4AFA-55460BF92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31415" y="5777550"/>
              <a:ext cx="1941534" cy="89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8840D66-91D1-2E15-7524-456239397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3149" y="5819868"/>
              <a:ext cx="1211894" cy="807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0A0477FE-D578-B94C-53F5-1957508CC0EB}"/>
                </a:ext>
              </a:extLst>
            </p:cNvPr>
            <p:cNvCxnSpPr>
              <a:stCxn id="4" idx="1"/>
              <a:endCxn id="1026" idx="1"/>
            </p:cNvCxnSpPr>
            <p:nvPr/>
          </p:nvCxnSpPr>
          <p:spPr bwMode="auto">
            <a:xfrm>
              <a:off x="4372949" y="6223833"/>
              <a:ext cx="35502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82828CC7-3CF5-26BC-0014-DBEB29CB0F58}"/>
              </a:ext>
            </a:extLst>
          </p:cNvPr>
          <p:cNvCxnSpPr/>
          <p:nvPr/>
        </p:nvCxnSpPr>
        <p:spPr bwMode="auto">
          <a:xfrm>
            <a:off x="1732183" y="5527977"/>
            <a:ext cx="82223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BC189B-B151-8F8D-CBA2-9E5FB72B55C4}"/>
              </a:ext>
            </a:extLst>
          </p:cNvPr>
          <p:cNvGrpSpPr/>
          <p:nvPr/>
        </p:nvGrpSpPr>
        <p:grpSpPr>
          <a:xfrm>
            <a:off x="3397216" y="5294116"/>
            <a:ext cx="912429" cy="529689"/>
            <a:chOff x="3397216" y="5294116"/>
            <a:chExt cx="912429" cy="52968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B1D6CF-B2B4-2DDB-DC90-5D5282E1BB7E}"/>
                </a:ext>
              </a:extLst>
            </p:cNvPr>
            <p:cNvCxnSpPr/>
            <p:nvPr/>
          </p:nvCxnSpPr>
          <p:spPr bwMode="auto">
            <a:xfrm>
              <a:off x="3397216" y="5294116"/>
              <a:ext cx="1" cy="5207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339D8F-4F80-2B55-E19F-3D290872C8BB}"/>
                </a:ext>
              </a:extLst>
            </p:cNvPr>
            <p:cNvSpPr txBox="1"/>
            <p:nvPr/>
          </p:nvSpPr>
          <p:spPr>
            <a:xfrm>
              <a:off x="3397216" y="5516028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classifies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66D377E-ED9A-D39A-A032-53E39F8915BE}"/>
              </a:ext>
            </a:extLst>
          </p:cNvPr>
          <p:cNvGrpSpPr/>
          <p:nvPr/>
        </p:nvGrpSpPr>
        <p:grpSpPr>
          <a:xfrm>
            <a:off x="8525587" y="5299138"/>
            <a:ext cx="912429" cy="526659"/>
            <a:chOff x="8525587" y="5299138"/>
            <a:chExt cx="912429" cy="52665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714C1-4FDB-4127-7226-9644850B3845}"/>
                </a:ext>
              </a:extLst>
            </p:cNvPr>
            <p:cNvCxnSpPr>
              <a:endCxn id="1026" idx="0"/>
            </p:cNvCxnSpPr>
            <p:nvPr/>
          </p:nvCxnSpPr>
          <p:spPr bwMode="auto">
            <a:xfrm>
              <a:off x="8529095" y="5299138"/>
              <a:ext cx="1" cy="5207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6C5A36-FF36-F2F0-9619-9DECF0F52F72}"/>
                </a:ext>
              </a:extLst>
            </p:cNvPr>
            <p:cNvSpPr txBox="1"/>
            <p:nvPr/>
          </p:nvSpPr>
          <p:spPr>
            <a:xfrm>
              <a:off x="8525587" y="551802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classifies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E2EC50-1D00-BE46-E3F2-4C3AC046CAEE}"/>
              </a:ext>
            </a:extLst>
          </p:cNvPr>
          <p:cNvGrpSpPr/>
          <p:nvPr/>
        </p:nvGrpSpPr>
        <p:grpSpPr>
          <a:xfrm>
            <a:off x="5953674" y="5108435"/>
            <a:ext cx="912429" cy="1025665"/>
            <a:chOff x="5953674" y="5108435"/>
            <a:chExt cx="912429" cy="1025665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073F64-F4EC-2E86-D555-4EDE5FFBBBAB}"/>
                </a:ext>
              </a:extLst>
            </p:cNvPr>
            <p:cNvCxnSpPr>
              <a:stCxn id="1063" idx="2"/>
            </p:cNvCxnSpPr>
            <p:nvPr/>
          </p:nvCxnSpPr>
          <p:spPr bwMode="auto">
            <a:xfrm>
              <a:off x="5968087" y="5108435"/>
              <a:ext cx="0" cy="10256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067805-08BA-93E9-E948-EEDBFEA5AD94}"/>
                </a:ext>
              </a:extLst>
            </p:cNvPr>
            <p:cNvSpPr txBox="1"/>
            <p:nvPr/>
          </p:nvSpPr>
          <p:spPr>
            <a:xfrm>
              <a:off x="5953674" y="552344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classifies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8AA51DC-5B02-0314-93E3-6CD101DCB5DE}"/>
              </a:ext>
            </a:extLst>
          </p:cNvPr>
          <p:cNvSpPr txBox="1"/>
          <p:nvPr/>
        </p:nvSpPr>
        <p:spPr>
          <a:xfrm>
            <a:off x="1665923" y="58889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25B351-E335-4F73-6446-C2269BDEB31A}"/>
              </a:ext>
            </a:extLst>
          </p:cNvPr>
          <p:cNvGrpSpPr/>
          <p:nvPr/>
        </p:nvGrpSpPr>
        <p:grpSpPr>
          <a:xfrm>
            <a:off x="1665923" y="4330576"/>
            <a:ext cx="7890308" cy="963541"/>
            <a:chOff x="1665923" y="4330576"/>
            <a:chExt cx="7890308" cy="963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D1DCD7-607F-AFF7-C5A6-7F99B0C06C81}"/>
                </a:ext>
              </a:extLst>
            </p:cNvPr>
            <p:cNvGrpSpPr/>
            <p:nvPr/>
          </p:nvGrpSpPr>
          <p:grpSpPr>
            <a:xfrm>
              <a:off x="2379938" y="4330576"/>
              <a:ext cx="2054269" cy="963541"/>
              <a:chOff x="2918563" y="1678488"/>
              <a:chExt cx="2054269" cy="96354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4CA70F4-B3C5-0BBB-0072-76AFD3717A6A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963541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«individual 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MarysCar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 = “Mary”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40173BA-89BB-EC20-2436-D17672B941BC}"/>
                  </a:ext>
                </a:extLst>
              </p:cNvPr>
              <p:cNvCxnSpPr/>
              <p:nvPr/>
            </p:nvCxnSpPr>
            <p:spPr bwMode="auto">
              <a:xfrm>
                <a:off x="2918563" y="2175500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5EC16ED-BCBF-1E00-1E65-1DD3101F6C2E}"/>
                </a:ext>
              </a:extLst>
            </p:cNvPr>
            <p:cNvGrpSpPr/>
            <p:nvPr/>
          </p:nvGrpSpPr>
          <p:grpSpPr>
            <a:xfrm>
              <a:off x="7501962" y="4335052"/>
              <a:ext cx="2054269" cy="959064"/>
              <a:chOff x="2918561" y="1732384"/>
              <a:chExt cx="2054269" cy="95906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9FC98AA-3B6F-BDAF-58E1-4DC82CB9267F}"/>
                  </a:ext>
                </a:extLst>
              </p:cNvPr>
              <p:cNvSpPr/>
              <p:nvPr/>
            </p:nvSpPr>
            <p:spPr bwMode="auto">
              <a:xfrm>
                <a:off x="2918561" y="1732384"/>
                <a:ext cx="2054269" cy="959064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Aft>
                    <a:spcPct val="0"/>
                  </a:spcAft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«individual part def»</a:t>
                </a:r>
              </a:p>
              <a:p>
                <a:pPr algn="ctr" eaLnBrk="0" fontAlgn="base" hangingPunct="0">
                  <a:spcAft>
                    <a:spcPct val="0"/>
                  </a:spcAft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</a:t>
                </a: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MarysCarEngine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attributes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eaLnBrk="0" fontAlgn="base" hangingPunct="0">
                  <a:spcAft>
                    <a:spcPct val="0"/>
                  </a:spcAft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1234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3A4E474-7A4E-56D7-02C0-6537DB450D01}"/>
                  </a:ext>
                </a:extLst>
              </p:cNvPr>
              <p:cNvCxnSpPr/>
              <p:nvPr/>
            </p:nvCxnSpPr>
            <p:spPr bwMode="auto">
              <a:xfrm>
                <a:off x="2918561" y="2207306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2" name="Straight Arrow Connector 1061">
              <a:extLst>
                <a:ext uri="{FF2B5EF4-FFF2-40B4-BE49-F238E27FC236}">
                  <a16:creationId xmlns:a16="http://schemas.microsoft.com/office/drawing/2014/main" id="{8C87DCFC-4361-2F08-1E8B-ABF21A27C511}"/>
                </a:ext>
              </a:extLst>
            </p:cNvPr>
            <p:cNvCxnSpPr>
              <a:cxnSpLocks/>
              <a:endCxn id="1063" idx="1"/>
            </p:cNvCxnSpPr>
            <p:nvPr/>
          </p:nvCxnSpPr>
          <p:spPr bwMode="auto">
            <a:xfrm flipV="1">
              <a:off x="4434210" y="4818994"/>
              <a:ext cx="735887" cy="93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3" name="Rounded Rectangle 1062">
              <a:extLst>
                <a:ext uri="{FF2B5EF4-FFF2-40B4-BE49-F238E27FC236}">
                  <a16:creationId xmlns:a16="http://schemas.microsoft.com/office/drawing/2014/main" id="{741541E2-D50E-C74D-8493-45F810E5AC23}"/>
                </a:ext>
              </a:extLst>
            </p:cNvPr>
            <p:cNvSpPr/>
            <p:nvPr/>
          </p:nvSpPr>
          <p:spPr bwMode="auto">
            <a:xfrm>
              <a:off x="5170097" y="4529553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engine</a:t>
              </a:r>
            </a:p>
          </p:txBody>
        </p:sp>
        <p:sp>
          <p:nvSpPr>
            <p:cNvPr id="1064" name="Diamond 1063">
              <a:extLst>
                <a:ext uri="{FF2B5EF4-FFF2-40B4-BE49-F238E27FC236}">
                  <a16:creationId xmlns:a16="http://schemas.microsoft.com/office/drawing/2014/main" id="{B1C87923-26E5-0CBC-3684-03C37AF499DC}"/>
                </a:ext>
              </a:extLst>
            </p:cNvPr>
            <p:cNvSpPr/>
            <p:nvPr/>
          </p:nvSpPr>
          <p:spPr bwMode="auto">
            <a:xfrm>
              <a:off x="4434208" y="4769503"/>
              <a:ext cx="263047" cy="110590"/>
            </a:xfrm>
            <a:prstGeom prst="diamond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1451EF5D-1C4B-8194-EF13-9CD74A13E36B}"/>
                </a:ext>
              </a:extLst>
            </p:cNvPr>
            <p:cNvGrpSpPr/>
            <p:nvPr/>
          </p:nvGrpSpPr>
          <p:grpSpPr>
            <a:xfrm>
              <a:off x="6766069" y="4652502"/>
              <a:ext cx="735896" cy="332984"/>
              <a:chOff x="6766077" y="1673429"/>
              <a:chExt cx="735896" cy="332984"/>
            </a:xfrm>
          </p:grpSpPr>
          <p:sp>
            <p:nvSpPr>
              <p:cNvPr id="1066" name="Triangle 1065">
                <a:extLst>
                  <a:ext uri="{FF2B5EF4-FFF2-40B4-BE49-F238E27FC236}">
                    <a16:creationId xmlns:a16="http://schemas.microsoft.com/office/drawing/2014/main" id="{BCD7B0B7-9626-D528-6E9D-6C966FF7F6FC}"/>
                  </a:ext>
                </a:extLst>
              </p:cNvPr>
              <p:cNvSpPr/>
              <p:nvPr/>
            </p:nvSpPr>
            <p:spPr bwMode="auto">
              <a:xfrm rot="5400000">
                <a:off x="7211656" y="171609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8A7730B5-7927-AA36-2CE8-241CDA2BB1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66077" y="1836399"/>
                <a:ext cx="488246" cy="7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C75E84F-F67D-BEF6-4A54-9A8CB5B24A32}"/>
                </a:ext>
              </a:extLst>
            </p:cNvPr>
            <p:cNvSpPr txBox="1"/>
            <p:nvPr/>
          </p:nvSpPr>
          <p:spPr>
            <a:xfrm>
              <a:off x="7062790" y="460643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130239-55E0-09F3-5C26-827005B73909}"/>
                </a:ext>
              </a:extLst>
            </p:cNvPr>
            <p:cNvSpPr txBox="1"/>
            <p:nvPr/>
          </p:nvSpPr>
          <p:spPr>
            <a:xfrm>
              <a:off x="1665923" y="460071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M1</a:t>
              </a:r>
            </a:p>
          </p:txBody>
        </p:sp>
      </p:grp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2F237D2E-8B8A-3309-3D3A-9CA878694C36}"/>
              </a:ext>
            </a:extLst>
          </p:cNvPr>
          <p:cNvSpPr/>
          <p:nvPr/>
        </p:nvSpPr>
        <p:spPr bwMode="auto">
          <a:xfrm>
            <a:off x="787651" y="3517834"/>
            <a:ext cx="2452878" cy="578882"/>
          </a:xfrm>
          <a:prstGeom prst="wedgeRoundRectCallout">
            <a:avLst>
              <a:gd name="adj1" fmla="val 39942"/>
              <a:gd name="adj2" fmla="val 99827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An individual definition classifies a single instance.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D81B75E-4447-6353-FEC8-C733BC6BEFDF}"/>
              </a:ext>
            </a:extLst>
          </p:cNvPr>
          <p:cNvSpPr/>
          <p:nvPr/>
        </p:nvSpPr>
        <p:spPr bwMode="auto">
          <a:xfrm>
            <a:off x="5793296" y="3357536"/>
            <a:ext cx="2922038" cy="817245"/>
          </a:xfrm>
          <a:prstGeom prst="wedgeRoundRectCallout">
            <a:avLst>
              <a:gd name="adj1" fmla="val -40793"/>
              <a:gd name="adj2" fmla="val 101203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A usage (of a definition) classifies the pairing of a featuring instance to a feature value.</a:t>
            </a:r>
          </a:p>
        </p:txBody>
      </p:sp>
    </p:spTree>
    <p:extLst>
      <p:ext uri="{BB962C8B-B14F-4D97-AF65-F5344CB8AC3E}">
        <p14:creationId xmlns:p14="http://schemas.microsoft.com/office/powerpoint/2010/main" val="17148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20C9C-470F-9BA1-AE41-EEFFE2E2A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7C97-77C9-805E-EACB-1FA983AE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Modeling with SysML v2</a:t>
            </a:r>
          </a:p>
        </p:txBody>
      </p:sp>
      <p:pic>
        <p:nvPicPr>
          <p:cNvPr id="4" name="Picture 2" descr="Image result for automobile">
            <a:extLst>
              <a:ext uri="{FF2B5EF4-FFF2-40B4-BE49-F238E27FC236}">
                <a16:creationId xmlns:a16="http://schemas.microsoft.com/office/drawing/2014/main" id="{196F633E-09EF-1CCB-1542-CB260585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1415" y="5777550"/>
            <a:ext cx="1941534" cy="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EFBD8E-4152-2411-699F-FD646894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49" y="5819868"/>
            <a:ext cx="1211894" cy="80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61076-9225-27AE-CAD3-5AC8F6933D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7 October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F7007-91B4-2360-27FB-3DB288254B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2025 Model Driven Solutions, Inc.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3E48E0-58FB-1BC4-4F2A-C2D3624DCBAE}"/>
              </a:ext>
            </a:extLst>
          </p:cNvPr>
          <p:cNvGrpSpPr/>
          <p:nvPr/>
        </p:nvGrpSpPr>
        <p:grpSpPr>
          <a:xfrm>
            <a:off x="2379938" y="4330576"/>
            <a:ext cx="2054269" cy="963541"/>
            <a:chOff x="2918563" y="1678488"/>
            <a:chExt cx="2054269" cy="9635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31D599-AB02-E71C-8F73-22500102A34B}"/>
                </a:ext>
              </a:extLst>
            </p:cNvPr>
            <p:cNvSpPr/>
            <p:nvPr/>
          </p:nvSpPr>
          <p:spPr bwMode="auto">
            <a:xfrm>
              <a:off x="2918563" y="1678488"/>
              <a:ext cx="2054269" cy="963541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/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«individual part def»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MarysCar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ts val="2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solidFill>
                    <a:schemeClr val="tx1"/>
                  </a:solidFill>
                  <a:latin typeface="Arial" charset="0"/>
                </a:rPr>
                <a:t>attributes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owner = “Mary”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86C77E-176F-C3D2-B840-F2BC1E25B960}"/>
                </a:ext>
              </a:extLst>
            </p:cNvPr>
            <p:cNvCxnSpPr/>
            <p:nvPr/>
          </p:nvCxnSpPr>
          <p:spPr bwMode="auto">
            <a:xfrm>
              <a:off x="2918563" y="2175500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BE354C-E8D6-A31E-4A45-CF8C3A0D1645}"/>
              </a:ext>
            </a:extLst>
          </p:cNvPr>
          <p:cNvGrpSpPr/>
          <p:nvPr/>
        </p:nvGrpSpPr>
        <p:grpSpPr>
          <a:xfrm>
            <a:off x="7501962" y="4335052"/>
            <a:ext cx="2054269" cy="959064"/>
            <a:chOff x="2918561" y="1732384"/>
            <a:chExt cx="2054269" cy="9590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A3AF63-AC04-D585-B67A-0434F20FDFFD}"/>
                </a:ext>
              </a:extLst>
            </p:cNvPr>
            <p:cNvSpPr/>
            <p:nvPr/>
          </p:nvSpPr>
          <p:spPr bwMode="auto">
            <a:xfrm>
              <a:off x="2918561" y="1732384"/>
              <a:ext cx="2054269" cy="95906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«individual part def»</a:t>
              </a:r>
            </a:p>
            <a:p>
              <a:pPr algn="ctr" eaLnBrk="0" fontAlgn="base" hangingPunct="0">
                <a:spcAft>
                  <a:spcPct val="0"/>
                </a:spcAft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en-US" sz="14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MarysCarEngine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attributes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eaLnBrk="0" fontAlgn="base" hangingPunct="0"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:&gt;&gt; </a:t>
              </a:r>
              <a:r>
                <a:rPr lang="en-US" sz="1400" dirty="0" err="1">
                  <a:solidFill>
                    <a:schemeClr val="tx1"/>
                  </a:solidFill>
                  <a:latin typeface="Arial" charset="0"/>
                </a:rPr>
                <a:t>engineNum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 = 1234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E66364-30E0-00B5-0332-6F317EB311C5}"/>
                </a:ext>
              </a:extLst>
            </p:cNvPr>
            <p:cNvCxnSpPr/>
            <p:nvPr/>
          </p:nvCxnSpPr>
          <p:spPr bwMode="auto">
            <a:xfrm>
              <a:off x="2918561" y="2207306"/>
              <a:ext cx="205426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86F29E82-FD75-4042-DA68-2929FC79F85C}"/>
              </a:ext>
            </a:extLst>
          </p:cNvPr>
          <p:cNvCxnSpPr>
            <a:cxnSpLocks/>
            <a:endCxn id="1063" idx="1"/>
          </p:cNvCxnSpPr>
          <p:nvPr/>
        </p:nvCxnSpPr>
        <p:spPr bwMode="auto">
          <a:xfrm flipV="1">
            <a:off x="4434210" y="4818994"/>
            <a:ext cx="735887" cy="93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3" name="Rounded Rectangle 1062">
            <a:extLst>
              <a:ext uri="{FF2B5EF4-FFF2-40B4-BE49-F238E27FC236}">
                <a16:creationId xmlns:a16="http://schemas.microsoft.com/office/drawing/2014/main" id="{3D6D1DD5-81F0-E0F7-D0A8-0D0D3A9EEE8E}"/>
              </a:ext>
            </a:extLst>
          </p:cNvPr>
          <p:cNvSpPr/>
          <p:nvPr/>
        </p:nvSpPr>
        <p:spPr bwMode="auto">
          <a:xfrm>
            <a:off x="5170097" y="4529553"/>
            <a:ext cx="1595980" cy="578882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«part»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engine</a:t>
            </a:r>
          </a:p>
        </p:txBody>
      </p:sp>
      <p:sp>
        <p:nvSpPr>
          <p:cNvPr id="1064" name="Diamond 1063">
            <a:extLst>
              <a:ext uri="{FF2B5EF4-FFF2-40B4-BE49-F238E27FC236}">
                <a16:creationId xmlns:a16="http://schemas.microsoft.com/office/drawing/2014/main" id="{01AA97CD-3CFC-6615-FC44-5A581CC6F944}"/>
              </a:ext>
            </a:extLst>
          </p:cNvPr>
          <p:cNvSpPr/>
          <p:nvPr/>
        </p:nvSpPr>
        <p:spPr bwMode="auto">
          <a:xfrm>
            <a:off x="4434208" y="4769503"/>
            <a:ext cx="263047" cy="110590"/>
          </a:xfrm>
          <a:prstGeom prst="diamond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5CE3824C-80F7-D11F-52D1-9E0561E85386}"/>
              </a:ext>
            </a:extLst>
          </p:cNvPr>
          <p:cNvGrpSpPr/>
          <p:nvPr/>
        </p:nvGrpSpPr>
        <p:grpSpPr>
          <a:xfrm>
            <a:off x="6766069" y="4652502"/>
            <a:ext cx="735896" cy="332984"/>
            <a:chOff x="6766077" y="1673429"/>
            <a:chExt cx="735896" cy="332984"/>
          </a:xfrm>
        </p:grpSpPr>
        <p:sp>
          <p:nvSpPr>
            <p:cNvPr id="1066" name="Triangle 1065">
              <a:extLst>
                <a:ext uri="{FF2B5EF4-FFF2-40B4-BE49-F238E27FC236}">
                  <a16:creationId xmlns:a16="http://schemas.microsoft.com/office/drawing/2014/main" id="{54A11BEB-00FC-3964-AECB-4C3ABAA86071}"/>
                </a:ext>
              </a:extLst>
            </p:cNvPr>
            <p:cNvSpPr/>
            <p:nvPr/>
          </p:nvSpPr>
          <p:spPr bwMode="auto">
            <a:xfrm rot="5400000">
              <a:off x="7211656" y="1716096"/>
              <a:ext cx="332984" cy="247650"/>
            </a:xfrm>
            <a:prstGeom prst="triangl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7EA5B1F3-AD76-2AC0-F17F-1FADEE64CE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66077" y="1836399"/>
              <a:ext cx="488246" cy="70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FE9F03BC-BBD1-DBEF-4B6C-0418D5D0CBEF}"/>
              </a:ext>
            </a:extLst>
          </p:cNvPr>
          <p:cNvSpPr txBox="1"/>
          <p:nvPr/>
        </p:nvSpPr>
        <p:spPr>
          <a:xfrm>
            <a:off x="7062790" y="460643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D0DE43-80A5-2F02-898A-931508F744EE}"/>
              </a:ext>
            </a:extLst>
          </p:cNvPr>
          <p:cNvGrpSpPr/>
          <p:nvPr/>
        </p:nvGrpSpPr>
        <p:grpSpPr>
          <a:xfrm>
            <a:off x="2376688" y="2725516"/>
            <a:ext cx="7179548" cy="1804037"/>
            <a:chOff x="2376688" y="2725516"/>
            <a:chExt cx="7179548" cy="1804037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EA2BCA78-5840-B3A8-368A-454516886B14}"/>
                </a:ext>
              </a:extLst>
            </p:cNvPr>
            <p:cNvGrpSpPr/>
            <p:nvPr/>
          </p:nvGrpSpPr>
          <p:grpSpPr>
            <a:xfrm rot="16200000">
              <a:off x="8313444" y="3952902"/>
              <a:ext cx="431315" cy="332984"/>
              <a:chOff x="7079972" y="1689479"/>
              <a:chExt cx="431315" cy="332984"/>
            </a:xfrm>
          </p:grpSpPr>
          <p:sp>
            <p:nvSpPr>
              <p:cNvPr id="1043" name="Triangle 1042">
                <a:extLst>
                  <a:ext uri="{FF2B5EF4-FFF2-40B4-BE49-F238E27FC236}">
                    <a16:creationId xmlns:a16="http://schemas.microsoft.com/office/drawing/2014/main" id="{4E71D794-E719-7430-313A-660821EBCB89}"/>
                  </a:ext>
                </a:extLst>
              </p:cNvPr>
              <p:cNvSpPr/>
              <p:nvPr/>
            </p:nvSpPr>
            <p:spPr bwMode="auto">
              <a:xfrm rot="5400000">
                <a:off x="7220970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2B99420E-4652-20F7-6B78-6DC353CAB49F}"/>
                  </a:ext>
                </a:extLst>
              </p:cNvPr>
              <p:cNvCxnSpPr>
                <a:cxnSpLocks/>
                <a:stCxn id="34" idx="0"/>
                <a:endCxn id="1043" idx="3"/>
              </p:cNvCxnSpPr>
              <p:nvPr/>
            </p:nvCxnSpPr>
            <p:spPr bwMode="auto">
              <a:xfrm rot="5400000" flipV="1">
                <a:off x="7171802" y="1764137"/>
                <a:ext cx="5" cy="1836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71FC6A-584A-9216-6149-4072B728583C}"/>
                </a:ext>
              </a:extLst>
            </p:cNvPr>
            <p:cNvGrpSpPr/>
            <p:nvPr/>
          </p:nvGrpSpPr>
          <p:grpSpPr>
            <a:xfrm>
              <a:off x="2376688" y="2725516"/>
              <a:ext cx="2057522" cy="1170417"/>
              <a:chOff x="2915310" y="1678488"/>
              <a:chExt cx="2057522" cy="117041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3409BB-584E-3A47-74C9-50415C0D8A99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70417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</a:br>
                <a:r>
                  <a:rPr kumimoji="0" lang="en-US" sz="1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FordMustangGT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eaLnBrk="0" fontAlgn="base" hangingPunct="0"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price = </a:t>
                </a:r>
                <a:r>
                  <a:rPr lang="en-US" sz="1400" dirty="0"/>
                  <a:t>46560.00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owner : String [0..1]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73074E-5D15-5E4E-02E7-B8F266117813}"/>
                  </a:ext>
                </a:extLst>
              </p:cNvPr>
              <p:cNvCxnSpPr/>
              <p:nvPr/>
            </p:nvCxnSpPr>
            <p:spPr bwMode="auto">
              <a:xfrm>
                <a:off x="2915310" y="2166379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719D18D-68D6-3605-F0F1-5B81A90FDCF5}"/>
                </a:ext>
              </a:extLst>
            </p:cNvPr>
            <p:cNvGrpSpPr/>
            <p:nvPr/>
          </p:nvGrpSpPr>
          <p:grpSpPr>
            <a:xfrm>
              <a:off x="7501961" y="2725516"/>
              <a:ext cx="2054275" cy="1170417"/>
              <a:chOff x="2918557" y="1678488"/>
              <a:chExt cx="2054275" cy="11704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522670-1D72-9A2D-D5D0-39087BC020DB}"/>
                  </a:ext>
                </a:extLst>
              </p:cNvPr>
              <p:cNvSpPr/>
              <p:nvPr/>
            </p:nvSpPr>
            <p:spPr bwMode="auto">
              <a:xfrm>
                <a:off x="2918563" y="1678488"/>
                <a:ext cx="2054269" cy="1170417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/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«part def»</a:t>
                </a:r>
                <a:br>
                  <a:rPr lang="en-US" sz="1400" dirty="0"/>
                </a:br>
                <a:r>
                  <a:rPr lang="en-US" sz="1400" dirty="0"/>
                  <a:t>Ti_VCT_V8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solidFill>
                      <a:schemeClr val="tx1"/>
                    </a:solidFill>
                    <a:latin typeface="Arial" charset="0"/>
                  </a:rPr>
                  <a:t>attributes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horsePower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 = 480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engineNum</a:t>
                </a:r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: Integer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E069431-7162-33F0-54E2-7EA4CA488E89}"/>
                  </a:ext>
                </a:extLst>
              </p:cNvPr>
              <p:cNvCxnSpPr/>
              <p:nvPr/>
            </p:nvCxnSpPr>
            <p:spPr bwMode="auto">
              <a:xfrm>
                <a:off x="2918557" y="2166379"/>
                <a:ext cx="2054269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34D32D2-EAAC-2E66-0420-A63F2D086D1A}"/>
                </a:ext>
              </a:extLst>
            </p:cNvPr>
            <p:cNvCxnSpPr>
              <a:cxnSpLocks/>
              <a:endCxn id="63" idx="1"/>
            </p:cNvCxnSpPr>
            <p:nvPr/>
          </p:nvCxnSpPr>
          <p:spPr bwMode="auto">
            <a:xfrm flipV="1">
              <a:off x="4434210" y="3276150"/>
              <a:ext cx="735887" cy="93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8855FAEB-F7A4-BC93-A951-B4BEC9A6CAB9}"/>
                </a:ext>
              </a:extLst>
            </p:cNvPr>
            <p:cNvSpPr/>
            <p:nvPr/>
          </p:nvSpPr>
          <p:spPr bwMode="auto">
            <a:xfrm>
              <a:off x="5170097" y="2986709"/>
              <a:ext cx="1595980" cy="578882"/>
            </a:xfrm>
            <a:prstGeom prst="round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«part»</a:t>
              </a:r>
              <a:b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engine</a:t>
              </a:r>
            </a:p>
          </p:txBody>
        </p:sp>
        <p:sp>
          <p:nvSpPr>
            <p:cNvPr id="1024" name="Diamond 1023">
              <a:extLst>
                <a:ext uri="{FF2B5EF4-FFF2-40B4-BE49-F238E27FC236}">
                  <a16:creationId xmlns:a16="http://schemas.microsoft.com/office/drawing/2014/main" id="{1BB534E1-6748-F787-FBF4-B2AE1A5DD6D6}"/>
                </a:ext>
              </a:extLst>
            </p:cNvPr>
            <p:cNvSpPr/>
            <p:nvPr/>
          </p:nvSpPr>
          <p:spPr bwMode="auto">
            <a:xfrm>
              <a:off x="4434208" y="3226659"/>
              <a:ext cx="263047" cy="110590"/>
            </a:xfrm>
            <a:prstGeom prst="diamond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888179BE-8CDB-9952-01C6-F44955A87E4A}"/>
                </a:ext>
              </a:extLst>
            </p:cNvPr>
            <p:cNvGrpSpPr/>
            <p:nvPr/>
          </p:nvGrpSpPr>
          <p:grpSpPr>
            <a:xfrm rot="16200000">
              <a:off x="3185387" y="3954965"/>
              <a:ext cx="436871" cy="332984"/>
              <a:chOff x="7074416" y="1689479"/>
              <a:chExt cx="436871" cy="332984"/>
            </a:xfrm>
          </p:grpSpPr>
          <p:sp>
            <p:nvSpPr>
              <p:cNvPr id="1037" name="Triangle 1036">
                <a:extLst>
                  <a:ext uri="{FF2B5EF4-FFF2-40B4-BE49-F238E27FC236}">
                    <a16:creationId xmlns:a16="http://schemas.microsoft.com/office/drawing/2014/main" id="{743A95CC-87F0-49DE-A6D2-F2529FEC7B26}"/>
                  </a:ext>
                </a:extLst>
              </p:cNvPr>
              <p:cNvSpPr/>
              <p:nvPr/>
            </p:nvSpPr>
            <p:spPr bwMode="auto">
              <a:xfrm rot="5400000">
                <a:off x="7220970" y="173214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16507160-3E39-84F8-2FCD-37C3CDAEBA79}"/>
                  </a:ext>
                </a:extLst>
              </p:cNvPr>
              <p:cNvCxnSpPr>
                <a:cxnSpLocks/>
                <a:endCxn id="1037" idx="3"/>
              </p:cNvCxnSpPr>
              <p:nvPr/>
            </p:nvCxnSpPr>
            <p:spPr bwMode="auto">
              <a:xfrm rot="5400000" flipH="1" flipV="1">
                <a:off x="7167399" y="1762988"/>
                <a:ext cx="3255" cy="18922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2B8B427B-8B74-76CC-EC14-F710078FC56D}"/>
                </a:ext>
              </a:extLst>
            </p:cNvPr>
            <p:cNvGrpSpPr/>
            <p:nvPr/>
          </p:nvGrpSpPr>
          <p:grpSpPr>
            <a:xfrm>
              <a:off x="6766069" y="3109658"/>
              <a:ext cx="735896" cy="332984"/>
              <a:chOff x="6766077" y="1673429"/>
              <a:chExt cx="735896" cy="332984"/>
            </a:xfrm>
          </p:grpSpPr>
          <p:sp>
            <p:nvSpPr>
              <p:cNvPr id="1049" name="Triangle 1048">
                <a:extLst>
                  <a:ext uri="{FF2B5EF4-FFF2-40B4-BE49-F238E27FC236}">
                    <a16:creationId xmlns:a16="http://schemas.microsoft.com/office/drawing/2014/main" id="{09DECADC-4FC6-239B-AF4C-B1FF7DB1A1EE}"/>
                  </a:ext>
                </a:extLst>
              </p:cNvPr>
              <p:cNvSpPr/>
              <p:nvPr/>
            </p:nvSpPr>
            <p:spPr bwMode="auto">
              <a:xfrm rot="5400000">
                <a:off x="7211656" y="1716096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DD92556E-E8FC-6D45-4726-2A4A747322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766077" y="1836399"/>
                <a:ext cx="488246" cy="7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AFF976E0-2A66-B6C9-46A0-B1E31C5DE7DC}"/>
                </a:ext>
              </a:extLst>
            </p:cNvPr>
            <p:cNvSpPr txBox="1"/>
            <p:nvPr/>
          </p:nvSpPr>
          <p:spPr>
            <a:xfrm>
              <a:off x="7062790" y="306359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:</a:t>
              </a:r>
            </a:p>
          </p:txBody>
        </p: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445441F3-AB3A-D090-CB21-776CABE71DF6}"/>
                </a:ext>
              </a:extLst>
            </p:cNvPr>
            <p:cNvGrpSpPr/>
            <p:nvPr/>
          </p:nvGrpSpPr>
          <p:grpSpPr>
            <a:xfrm>
              <a:off x="5781901" y="3575548"/>
              <a:ext cx="369122" cy="954005"/>
              <a:chOff x="5781086" y="3698577"/>
              <a:chExt cx="369122" cy="954005"/>
            </a:xfrm>
          </p:grpSpPr>
          <p:sp>
            <p:nvSpPr>
              <p:cNvPr id="1070" name="Triangle 1069">
                <a:extLst>
                  <a:ext uri="{FF2B5EF4-FFF2-40B4-BE49-F238E27FC236}">
                    <a16:creationId xmlns:a16="http://schemas.microsoft.com/office/drawing/2014/main" id="{ADA32F4A-436F-B3EB-10AA-25C8114D241F}"/>
                  </a:ext>
                </a:extLst>
              </p:cNvPr>
              <p:cNvSpPr/>
              <p:nvPr/>
            </p:nvSpPr>
            <p:spPr bwMode="auto">
              <a:xfrm>
                <a:off x="5799154" y="3698577"/>
                <a:ext cx="332984" cy="247650"/>
              </a:xfrm>
              <a:prstGeom prst="triangl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DFCB1C42-AB6E-3189-7B60-DC00BDA2F229}"/>
                  </a:ext>
                </a:extLst>
              </p:cNvPr>
              <p:cNvCxnSpPr>
                <a:cxnSpLocks/>
                <a:stCxn id="1063" idx="0"/>
                <a:endCxn id="1070" idx="3"/>
              </p:cNvCxnSpPr>
              <p:nvPr/>
            </p:nvCxnSpPr>
            <p:spPr bwMode="auto">
              <a:xfrm flipH="1" flipV="1">
                <a:off x="5965646" y="3946227"/>
                <a:ext cx="1626" cy="70635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6" name="Straight Connector 1075">
                <a:extLst>
                  <a:ext uri="{FF2B5EF4-FFF2-40B4-BE49-F238E27FC236}">
                    <a16:creationId xmlns:a16="http://schemas.microsoft.com/office/drawing/2014/main" id="{90940DC8-337C-565E-A897-428D25D2FAE8}"/>
                  </a:ext>
                </a:extLst>
              </p:cNvPr>
              <p:cNvCxnSpPr/>
              <p:nvPr/>
            </p:nvCxnSpPr>
            <p:spPr bwMode="auto">
              <a:xfrm>
                <a:off x="5781086" y="4009753"/>
                <a:ext cx="36912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5B20C3C5-9A02-1E02-15FD-A80A89C4C650}"/>
              </a:ext>
            </a:extLst>
          </p:cNvPr>
          <p:cNvCxnSpPr>
            <a:stCxn id="4" idx="1"/>
            <a:endCxn id="1026" idx="1"/>
          </p:cNvCxnSpPr>
          <p:nvPr/>
        </p:nvCxnSpPr>
        <p:spPr bwMode="auto">
          <a:xfrm>
            <a:off x="4372949" y="6223833"/>
            <a:ext cx="3550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0CE194-349F-8E7C-A27A-CDE0BD868682}"/>
              </a:ext>
            </a:extLst>
          </p:cNvPr>
          <p:cNvCxnSpPr>
            <a:endCxn id="1026" idx="0"/>
          </p:cNvCxnSpPr>
          <p:nvPr/>
        </p:nvCxnSpPr>
        <p:spPr bwMode="auto">
          <a:xfrm>
            <a:off x="8529095" y="5299138"/>
            <a:ext cx="1" cy="520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70970C-A08F-BADA-E00A-3AADEC8B95A6}"/>
              </a:ext>
            </a:extLst>
          </p:cNvPr>
          <p:cNvCxnSpPr/>
          <p:nvPr/>
        </p:nvCxnSpPr>
        <p:spPr bwMode="auto">
          <a:xfrm>
            <a:off x="3397216" y="5294116"/>
            <a:ext cx="1" cy="5207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42175F5-D1E7-FF88-3135-C051C9DDA0EB}"/>
              </a:ext>
            </a:extLst>
          </p:cNvPr>
          <p:cNvSpPr txBox="1"/>
          <p:nvPr/>
        </p:nvSpPr>
        <p:spPr>
          <a:xfrm>
            <a:off x="3397216" y="5516028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37A694-23C3-6123-1E61-AE03CD347A10}"/>
              </a:ext>
            </a:extLst>
          </p:cNvPr>
          <p:cNvSpPr txBox="1"/>
          <p:nvPr/>
        </p:nvSpPr>
        <p:spPr>
          <a:xfrm>
            <a:off x="8525587" y="551802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A669FF-941E-018F-0566-C59D89139FE3}"/>
              </a:ext>
            </a:extLst>
          </p:cNvPr>
          <p:cNvCxnSpPr>
            <a:stCxn id="1063" idx="2"/>
          </p:cNvCxnSpPr>
          <p:nvPr/>
        </p:nvCxnSpPr>
        <p:spPr bwMode="auto">
          <a:xfrm>
            <a:off x="5968087" y="5108435"/>
            <a:ext cx="0" cy="10256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929C8CF-6779-5378-5222-8BDEE0503732}"/>
              </a:ext>
            </a:extLst>
          </p:cNvPr>
          <p:cNvSpPr txBox="1"/>
          <p:nvPr/>
        </p:nvSpPr>
        <p:spPr>
          <a:xfrm>
            <a:off x="5953674" y="552344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classifies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B5EE05-0A80-3FFB-90D9-5977053EFE6E}"/>
              </a:ext>
            </a:extLst>
          </p:cNvPr>
          <p:cNvCxnSpPr/>
          <p:nvPr/>
        </p:nvCxnSpPr>
        <p:spPr bwMode="auto">
          <a:xfrm>
            <a:off x="1732183" y="5527977"/>
            <a:ext cx="822236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305098-9189-658A-2FC8-6E3C96BDFAA1}"/>
              </a:ext>
            </a:extLst>
          </p:cNvPr>
          <p:cNvSpPr txBox="1"/>
          <p:nvPr/>
        </p:nvSpPr>
        <p:spPr>
          <a:xfrm>
            <a:off x="1665923" y="58889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68FCC-C78B-251D-3095-972EE5199721}"/>
              </a:ext>
            </a:extLst>
          </p:cNvPr>
          <p:cNvSpPr txBox="1"/>
          <p:nvPr/>
        </p:nvSpPr>
        <p:spPr>
          <a:xfrm>
            <a:off x="1665923" y="46007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M1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id="{C6F57975-F83F-0361-6930-AAA98C65FA34}"/>
              </a:ext>
            </a:extLst>
          </p:cNvPr>
          <p:cNvSpPr/>
          <p:nvPr/>
        </p:nvSpPr>
        <p:spPr bwMode="auto">
          <a:xfrm>
            <a:off x="332501" y="3360520"/>
            <a:ext cx="1951677" cy="817245"/>
          </a:xfrm>
          <a:prstGeom prst="wedgeRoundRectCallout">
            <a:avLst>
              <a:gd name="adj1" fmla="val 95904"/>
              <a:gd name="adj2" fmla="val 40775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Subclassification is a kind of specialization between definitions.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11B6C137-7C73-5796-E8C6-82B20EDF57DE}"/>
              </a:ext>
            </a:extLst>
          </p:cNvPr>
          <p:cNvSpPr/>
          <p:nvPr/>
        </p:nvSpPr>
        <p:spPr bwMode="auto">
          <a:xfrm>
            <a:off x="5986787" y="1975101"/>
            <a:ext cx="1951677" cy="817245"/>
          </a:xfrm>
          <a:prstGeom prst="wedgeRoundRectCallout">
            <a:avLst>
              <a:gd name="adj1" fmla="val -43350"/>
              <a:gd name="adj2" fmla="val 151109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Redefinition is a kind of specialization between usages.</a:t>
            </a: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A3AA4B79-3FE6-444E-68E2-E384145A8BEE}"/>
              </a:ext>
            </a:extLst>
          </p:cNvPr>
          <p:cNvSpPr/>
          <p:nvPr/>
        </p:nvSpPr>
        <p:spPr bwMode="auto">
          <a:xfrm>
            <a:off x="9803878" y="3886724"/>
            <a:ext cx="1938069" cy="817245"/>
          </a:xfrm>
          <a:prstGeom prst="wedgeRoundRectCallout">
            <a:avLst>
              <a:gd name="adj1" fmla="val -65630"/>
              <a:gd name="adj2" fmla="val 102935"/>
              <a:gd name="adj3" fmla="val 16667"/>
            </a:avLst>
          </a:prstGeom>
          <a:solidFill>
            <a:srgbClr val="FFFFD8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/>
              <a:t>:&gt;&gt;</a:t>
            </a:r>
            <a:r>
              <a:rPr lang="en-US" sz="1400" i="1" dirty="0"/>
              <a:t> is a shorthand for “</a:t>
            </a:r>
            <a:r>
              <a:rPr lang="en-US" sz="1400" b="1" dirty="0"/>
              <a:t>redefines</a:t>
            </a:r>
            <a:r>
              <a:rPr lang="en-US" sz="1400" i="1" dirty="0"/>
              <a:t>”, </a:t>
            </a:r>
            <a:br>
              <a:rPr lang="en-US" sz="1400" i="1" dirty="0"/>
            </a:br>
            <a:r>
              <a:rPr lang="en-US" sz="1400" b="1" dirty="0"/>
              <a:t>=</a:t>
            </a:r>
            <a:r>
              <a:rPr lang="en-US" sz="1400" i="1" dirty="0"/>
              <a:t> represents binding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08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1_MDS Presentation Template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9D9D9"/>
      </a:accent1>
      <a:accent2>
        <a:srgbClr val="0562C1"/>
      </a:accent2>
      <a:accent3>
        <a:srgbClr val="FFFFFF"/>
      </a:accent3>
      <a:accent4>
        <a:srgbClr val="000000"/>
      </a:accent4>
      <a:accent5>
        <a:srgbClr val="E5E5E5"/>
      </a:accent5>
      <a:accent6>
        <a:srgbClr val="365F91"/>
      </a:accent6>
      <a:hlink>
        <a:srgbClr val="0562C1"/>
      </a:hlink>
      <a:folHlink>
        <a:srgbClr val="4378B8"/>
      </a:folHlink>
    </a:clrScheme>
    <a:fontScheme name="MDS Presentatio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DS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DS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8">
        <a:dk1>
          <a:srgbClr val="000000"/>
        </a:dk1>
        <a:lt1>
          <a:srgbClr val="FFFFFF"/>
        </a:lt1>
        <a:dk2>
          <a:srgbClr val="FF6600"/>
        </a:dk2>
        <a:lt2>
          <a:srgbClr val="808080"/>
        </a:lt2>
        <a:accent1>
          <a:srgbClr val="FFFFCC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8A5C"/>
        </a:accent6>
        <a:hlink>
          <a:srgbClr val="33CCCC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DS Presentation Template 9">
        <a:dk1>
          <a:srgbClr val="000000"/>
        </a:dk1>
        <a:lt1>
          <a:srgbClr val="FFFFFF"/>
        </a:lt1>
        <a:dk2>
          <a:srgbClr val="00209F"/>
        </a:dk2>
        <a:lt2>
          <a:srgbClr val="939598"/>
        </a:lt2>
        <a:accent1>
          <a:srgbClr val="FFFFFF"/>
        </a:accent1>
        <a:accent2>
          <a:srgbClr val="FF72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6700"/>
        </a:accent6>
        <a:hlink>
          <a:srgbClr val="6D6E71"/>
        </a:hlink>
        <a:folHlink>
          <a:srgbClr val="6D6E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1627</Words>
  <Application>Microsoft Macintosh PowerPoint</Application>
  <PresentationFormat>Widescreen</PresentationFormat>
  <Paragraphs>346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Times</vt:lpstr>
      <vt:lpstr>1_MDS Presentation Template</vt:lpstr>
      <vt:lpstr>Multilevel Modeling for Systems Engineering</vt:lpstr>
      <vt:lpstr>Systems Engineering</vt:lpstr>
      <vt:lpstr>Model-Based System Engineering (MBSE)</vt:lpstr>
      <vt:lpstr>Systems Modeling Language™ (SysML®)</vt:lpstr>
      <vt:lpstr>SysML v2 Language Capabilities</vt:lpstr>
      <vt:lpstr>SysML v2 Language Architecture</vt:lpstr>
      <vt:lpstr>Multilevel Modeling with Potency</vt:lpstr>
      <vt:lpstr>Multilayer Modeling with SysML v2</vt:lpstr>
      <vt:lpstr>Multi-Layer Modeling with SysML v2</vt:lpstr>
      <vt:lpstr>Multi-Layer Modeling with SysML v2</vt:lpstr>
      <vt:lpstr>Ontological Library Model in SysML v2</vt:lpstr>
      <vt:lpstr>Syntax and Semantics in SysML v2</vt:lpstr>
      <vt:lpstr>Syntactic Reflection in SysML v2</vt:lpstr>
      <vt:lpstr>Semantic Metadata in SysML v2</vt:lpstr>
      <vt:lpstr>Language Extension in SysML v2</vt:lpstr>
      <vt:lpstr>System Model vs. Information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 Seidewitz</dc:creator>
  <cp:lastModifiedBy>Ed Seidewitz</cp:lastModifiedBy>
  <cp:revision>19</cp:revision>
  <dcterms:created xsi:type="dcterms:W3CDTF">2025-10-05T19:14:13Z</dcterms:created>
  <dcterms:modified xsi:type="dcterms:W3CDTF">2025-10-07T19:40:10Z</dcterms:modified>
</cp:coreProperties>
</file>