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5"/>
  </p:notesMasterIdLst>
  <p:sldIdLst>
    <p:sldId id="320" r:id="rId2"/>
    <p:sldId id="355" r:id="rId3"/>
    <p:sldId id="356" r:id="rId4"/>
    <p:sldId id="358" r:id="rId5"/>
    <p:sldId id="357" r:id="rId6"/>
    <p:sldId id="353" r:id="rId7"/>
    <p:sldId id="386" r:id="rId8"/>
    <p:sldId id="359" r:id="rId9"/>
    <p:sldId id="360" r:id="rId10"/>
    <p:sldId id="362" r:id="rId11"/>
    <p:sldId id="361" r:id="rId12"/>
    <p:sldId id="363" r:id="rId13"/>
    <p:sldId id="368" r:id="rId14"/>
  </p:sldIdLst>
  <p:sldSz cx="9144000" cy="6858000" type="screen4x3"/>
  <p:notesSz cx="6743700" cy="98758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66" autoAdjust="0"/>
    <p:restoredTop sz="95732" autoAdjust="0"/>
  </p:normalViewPr>
  <p:slideViewPr>
    <p:cSldViewPr>
      <p:cViewPr varScale="1">
        <p:scale>
          <a:sx n="108" d="100"/>
          <a:sy n="108" d="100"/>
        </p:scale>
        <p:origin x="228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AF4B7755-7935-48BD-8940-BF217272C8A3}"/>
    <pc:docChg chg="modSld">
      <pc:chgData name="jeongkilyong" userId="42a1e730-e7ec-4950-9a60-48236c77d83b" providerId="ADAL" clId="{AF4B7755-7935-48BD-8940-BF217272C8A3}" dt="2023-06-19T04:45:42.749" v="3" actId="21"/>
      <pc:docMkLst>
        <pc:docMk/>
      </pc:docMkLst>
      <pc:sldChg chg="modSp mod">
        <pc:chgData name="jeongkilyong" userId="42a1e730-e7ec-4950-9a60-48236c77d83b" providerId="ADAL" clId="{AF4B7755-7935-48BD-8940-BF217272C8A3}" dt="2023-06-19T04:45:42.749" v="3" actId="21"/>
        <pc:sldMkLst>
          <pc:docMk/>
          <pc:sldMk cId="0" sldId="358"/>
        </pc:sldMkLst>
        <pc:graphicFrameChg chg="modGraphic">
          <ac:chgData name="jeongkilyong" userId="42a1e730-e7ec-4950-9a60-48236c77d83b" providerId="ADAL" clId="{AF4B7755-7935-48BD-8940-BF217272C8A3}" dt="2023-06-19T04:45:42.749" v="3" actId="21"/>
          <ac:graphicFrameMkLst>
            <pc:docMk/>
            <pc:sldMk cId="0" sldId="358"/>
            <ac:graphicFrameMk id="5" creationId="{7E4722C1-3CFB-4C19-AD7E-07C7B673174F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AC58FD-D62F-4480-BC31-5F5BEB1A72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7A4BD1-7F2D-436D-82AF-9B1F544C74F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/>
            </a:lvl1pPr>
          </a:lstStyle>
          <a:p>
            <a:pPr>
              <a:defRPr/>
            </a:pPr>
            <a:fld id="{073EF562-07C8-403E-90CD-D9A57723B342}" type="datetimeFigureOut">
              <a:rPr lang="ko-KR" altLang="en-US"/>
              <a:pPr>
                <a:defRPr/>
              </a:pPr>
              <a:t>2025-07-04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85500DD8-F452-488E-A4FD-F1514ACE49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A84D820A-E414-4DA6-9C0B-FB980ABDD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807249-EF21-4283-8AAB-0BEC31A3FA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F77AF8-058D-4D00-9D48-1A1F16AA9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527245FE-9E6A-43CC-94FF-6DAF7E9CBD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D9F3E6F7-93E7-4A8C-9548-2B465DC402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93E2E2A3-DA56-4749-A0BB-BE7CCC5713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AAB6FE71-878E-479A-9255-242129CD5F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05C3CD0-AAE8-4112-BDA1-6B3877D8F5AC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82256F8C-C74E-45A7-ABE2-F61A153DAA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E740C57-49FF-47F2-B834-BA07EB70293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25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3F498A88-AA5D-4187-A357-34DDFA7A98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519A76B-5B86-4C6B-B97A-1647691E315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11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24C26021-48D4-412E-9056-BF8E6B7C0A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7469738-B745-4F81-9607-BD7A2D7C469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77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7884E6B9-93F4-4C5B-9509-D119EE9F0E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B00F0D1-4FB0-492D-95C2-24A903C36B8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601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C159A7E8-554F-4985-B59B-040D948E54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216B739-CCAD-4371-8633-4E1D412CEDE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090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B11361B3-15C2-4CFC-A367-DD1E136A7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8478B-3236-4B2A-8C50-A15E9AF4CB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87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6C01E96D-F202-4F0E-B2DF-A1DBB7BB61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909868-36DD-4CD6-83D4-8DC6D65523C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5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14FF45C4-920B-4570-BA26-CA560E28C1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3C5913-52EC-46C5-B3DC-08BC57959D5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67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2895A1A0-98AA-4144-BACF-49D885C1BB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520258-DF5F-41FA-82B4-84CFAB3FA9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29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A9271901-8623-42D3-B42F-E916C49EF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5C6E71-09EE-49E0-A325-AC28E681848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5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F22464E-2289-4F91-B233-A6D05E7324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895F339-25F9-4048-A789-F52E2446BD4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97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11925792-4792-4551-B41E-872CBCAE20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079DDA-8724-4AD5-8BAE-728B863B8D3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3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A26D2300-32F0-41EE-B974-3DC1E0DF21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B16EF2E6-CFCE-4F5E-8F75-969AEEE2A4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8BDD9309-E62F-4FF1-87B0-01AB2C819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b="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A681F9C-62F0-49A5-ADBF-4A0FEF1AC92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>
            <a:extLst>
              <a:ext uri="{FF2B5EF4-FFF2-40B4-BE49-F238E27FC236}">
                <a16:creationId xmlns:a16="http://schemas.microsoft.com/office/drawing/2014/main" id="{A8D2E0E4-EBE9-4468-AEEB-AA912CD472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4">
            <a:extLst>
              <a:ext uri="{FF2B5EF4-FFF2-40B4-BE49-F238E27FC236}">
                <a16:creationId xmlns:a16="http://schemas.microsoft.com/office/drawing/2014/main" id="{0552BDDC-3820-4191-A96C-0649FDE02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630363"/>
            <a:ext cx="7416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en-US" altLang="ko-KR" sz="3600"/>
              <a:t>Node.js </a:t>
            </a:r>
            <a:r>
              <a:rPr kumimoji="0" lang="ko-KR" altLang="en-US" sz="3600"/>
              <a:t>소개</a:t>
            </a:r>
          </a:p>
        </p:txBody>
      </p:sp>
      <p:pic>
        <p:nvPicPr>
          <p:cNvPr id="15363" name="그림 20" descr="express.png">
            <a:extLst>
              <a:ext uri="{FF2B5EF4-FFF2-40B4-BE49-F238E27FC236}">
                <a16:creationId xmlns:a16="http://schemas.microsoft.com/office/drawing/2014/main" id="{61E124DD-A3C9-4F0B-BFC2-4C6C98F08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806950"/>
            <a:ext cx="2071688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4" name="그룹 34">
            <a:extLst>
              <a:ext uri="{FF2B5EF4-FFF2-40B4-BE49-F238E27FC236}">
                <a16:creationId xmlns:a16="http://schemas.microsoft.com/office/drawing/2014/main" id="{05F52DB6-5242-42CD-8857-E2BCC23CB8AF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943350"/>
            <a:ext cx="2592387" cy="854075"/>
            <a:chOff x="5652120" y="5013176"/>
            <a:chExt cx="2811029" cy="854495"/>
          </a:xfrm>
        </p:grpSpPr>
        <p:pic>
          <p:nvPicPr>
            <p:cNvPr id="15378" name="그림 23" descr="socketio.png">
              <a:extLst>
                <a:ext uri="{FF2B5EF4-FFF2-40B4-BE49-F238E27FC236}">
                  <a16:creationId xmlns:a16="http://schemas.microsoft.com/office/drawing/2014/main" id="{27CFA7B0-0917-4974-A182-991A18744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24128" y="5013176"/>
              <a:ext cx="1506867" cy="4307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4DCB120-0AEA-4C65-8774-C967C623136E}"/>
                </a:ext>
              </a:extLst>
            </p:cNvPr>
            <p:cNvSpPr/>
            <p:nvPr/>
          </p:nvSpPr>
          <p:spPr bwMode="auto">
            <a:xfrm>
              <a:off x="5652120" y="5445188"/>
              <a:ext cx="2811029" cy="422483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latinLnBrk="1" hangingPunct="1">
                <a:defRPr/>
              </a:pPr>
              <a:r>
                <a:rPr lang="en-US" altLang="ko-KR" sz="1100" b="0" dirty="0">
                  <a:solidFill>
                    <a:schemeClr val="bg1">
                      <a:lumMod val="65000"/>
                    </a:schemeClr>
                  </a:solidFill>
                </a:rPr>
                <a:t>FEATURING THE FASTEST AND MOST RELIABLE REAL-TIME ENGINE</a:t>
              </a:r>
            </a:p>
          </p:txBody>
        </p:sp>
      </p:grpSp>
      <p:grpSp>
        <p:nvGrpSpPr>
          <p:cNvPr id="15365" name="그룹 26">
            <a:extLst>
              <a:ext uri="{FF2B5EF4-FFF2-40B4-BE49-F238E27FC236}">
                <a16:creationId xmlns:a16="http://schemas.microsoft.com/office/drawing/2014/main" id="{6B0477A1-5722-4C25-80BB-C92DF9D45885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3870325"/>
            <a:ext cx="1511300" cy="668338"/>
            <a:chOff x="2483768" y="2420888"/>
            <a:chExt cx="2160240" cy="884445"/>
          </a:xfrm>
        </p:grpSpPr>
        <p:pic>
          <p:nvPicPr>
            <p:cNvPr id="15376" name="그림 25" descr="mongodb_back.png">
              <a:extLst>
                <a:ext uri="{FF2B5EF4-FFF2-40B4-BE49-F238E27FC236}">
                  <a16:creationId xmlns:a16="http://schemas.microsoft.com/office/drawing/2014/main" id="{5A3E7564-1A61-42A7-8A77-9D023B2D3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3768" y="2420888"/>
              <a:ext cx="2160240" cy="884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7" name="그림 21" descr="mongodb.png">
              <a:extLst>
                <a:ext uri="{FF2B5EF4-FFF2-40B4-BE49-F238E27FC236}">
                  <a16:creationId xmlns:a16="http://schemas.microsoft.com/office/drawing/2014/main" id="{F2EF7AE5-63D0-4EBF-AB87-A403E232AC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2492896"/>
              <a:ext cx="2016224" cy="7297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66" name="그림 31" descr="nodenuit.png">
            <a:extLst>
              <a:ext uri="{FF2B5EF4-FFF2-40B4-BE49-F238E27FC236}">
                <a16:creationId xmlns:a16="http://schemas.microsoft.com/office/drawing/2014/main" id="{D880A81A-C528-48A6-B7D6-3E5E85D565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599113"/>
            <a:ext cx="1150937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7" name="그룹 33">
            <a:extLst>
              <a:ext uri="{FF2B5EF4-FFF2-40B4-BE49-F238E27FC236}">
                <a16:creationId xmlns:a16="http://schemas.microsoft.com/office/drawing/2014/main" id="{6494F085-37FA-42D1-A393-D0A8DD2DC970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5310188"/>
            <a:ext cx="1871662" cy="865187"/>
            <a:chOff x="5796136" y="3429000"/>
            <a:chExt cx="2536701" cy="1245105"/>
          </a:xfrm>
        </p:grpSpPr>
        <p:pic>
          <p:nvPicPr>
            <p:cNvPr id="15374" name="그림 32" descr="nodemon.png">
              <a:extLst>
                <a:ext uri="{FF2B5EF4-FFF2-40B4-BE49-F238E27FC236}">
                  <a16:creationId xmlns:a16="http://schemas.microsoft.com/office/drawing/2014/main" id="{769F7570-1F20-409E-9FBC-3E63E8A39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3429000"/>
              <a:ext cx="887349" cy="10058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75" name="Picture 20">
              <a:extLst>
                <a:ext uri="{FF2B5EF4-FFF2-40B4-BE49-F238E27FC236}">
                  <a16:creationId xmlns:a16="http://schemas.microsoft.com/office/drawing/2014/main" id="{AF31A68D-2F0F-4F91-9671-953DD169B6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96136" y="4437112"/>
              <a:ext cx="2536701" cy="236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68" name="그림 35" descr="passport.png">
            <a:extLst>
              <a:ext uri="{FF2B5EF4-FFF2-40B4-BE49-F238E27FC236}">
                <a16:creationId xmlns:a16="http://schemas.microsoft.com/office/drawing/2014/main" id="{B49BEF14-6808-469A-8827-F859B11403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5454650"/>
            <a:ext cx="2338387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5369" name="그룹 30">
            <a:extLst>
              <a:ext uri="{FF2B5EF4-FFF2-40B4-BE49-F238E27FC236}">
                <a16:creationId xmlns:a16="http://schemas.microsoft.com/office/drawing/2014/main" id="{F8B3A28F-AB48-40BB-8791-9977260CAA24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4375150"/>
            <a:ext cx="1766888" cy="601663"/>
            <a:chOff x="3508652" y="4024360"/>
            <a:chExt cx="1766656" cy="601961"/>
          </a:xfrm>
        </p:grpSpPr>
        <p:sp>
          <p:nvSpPr>
            <p:cNvPr id="15372" name="직사각형 29">
              <a:extLst>
                <a:ext uri="{FF2B5EF4-FFF2-40B4-BE49-F238E27FC236}">
                  <a16:creationId xmlns:a16="http://schemas.microsoft.com/office/drawing/2014/main" id="{0787E47A-F490-4F1E-9498-2EF09E64B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8652" y="4024360"/>
              <a:ext cx="1766656" cy="601961"/>
            </a:xfrm>
            <a:prstGeom prst="rect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1800"/>
            </a:p>
          </p:txBody>
        </p:sp>
        <p:pic>
          <p:nvPicPr>
            <p:cNvPr id="15373" name="그림 28" descr="redis.png">
              <a:extLst>
                <a:ext uri="{FF2B5EF4-FFF2-40B4-BE49-F238E27FC236}">
                  <a16:creationId xmlns:a16="http://schemas.microsoft.com/office/drawing/2014/main" id="{CCBDBDCB-A5F1-4A20-8194-27B3D2CE0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7640" y="4077072"/>
              <a:ext cx="1602432" cy="534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70" name="Picture 23">
            <a:extLst>
              <a:ext uri="{FF2B5EF4-FFF2-40B4-BE49-F238E27FC236}">
                <a16:creationId xmlns:a16="http://schemas.microsoft.com/office/drawing/2014/main" id="{3E67C0E6-B746-4856-8045-58FAD5058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71" name="슬라이드 번호 개체 틀 1">
            <a:extLst>
              <a:ext uri="{FF2B5EF4-FFF2-40B4-BE49-F238E27FC236}">
                <a16:creationId xmlns:a16="http://schemas.microsoft.com/office/drawing/2014/main" id="{6BD067E1-0B13-4FD9-89CD-4F85944DB2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410933-04DB-4E7B-AA3B-2AEE99378FE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36">
            <a:extLst>
              <a:ext uri="{FF2B5EF4-FFF2-40B4-BE49-F238E27FC236}">
                <a16:creationId xmlns:a16="http://schemas.microsoft.com/office/drawing/2014/main" id="{6B6F1A57-0AC9-4353-98F6-9174B2B14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 Box 2">
            <a:extLst>
              <a:ext uri="{FF2B5EF4-FFF2-40B4-BE49-F238E27FC236}">
                <a16:creationId xmlns:a16="http://schemas.microsoft.com/office/drawing/2014/main" id="{12AC98EA-E5A4-489F-867D-955E5980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특징 </a:t>
            </a:r>
            <a:r>
              <a:rPr lang="en-US" altLang="ko-KR" sz="2800">
                <a:solidFill>
                  <a:schemeClr val="bg1"/>
                </a:solidFill>
              </a:rPr>
              <a:t>(2/4)</a:t>
            </a:r>
          </a:p>
        </p:txBody>
      </p:sp>
      <p:sp>
        <p:nvSpPr>
          <p:cNvPr id="25604" name="Text Box 3">
            <a:extLst>
              <a:ext uri="{FF2B5EF4-FFF2-40B4-BE49-F238E27FC236}">
                <a16:creationId xmlns:a16="http://schemas.microsoft.com/office/drawing/2014/main" id="{8D8F50A3-F27E-4DB4-9615-C8BD24104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233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싱글스레드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노드의 이벤트 루프는 비동기 </a:t>
            </a:r>
            <a:r>
              <a:rPr lang="en-US" altLang="ko-KR" sz="1800" b="0"/>
              <a:t>I/O</a:t>
            </a:r>
            <a:r>
              <a:rPr lang="ko-KR" altLang="en-US" sz="1800" b="0"/>
              <a:t>를 사용하므로 스레드가 블럭킹되지 않고 싱글스레드로 다수의 요청 처리 가능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멀티스레드 보다 자원을 효율적으로 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멀티스레드의 레이스 상태나 교착 상태</a:t>
            </a:r>
            <a:r>
              <a:rPr lang="en-US" altLang="ko-KR" sz="1800" b="0"/>
              <a:t>, </a:t>
            </a:r>
            <a:r>
              <a:rPr lang="ko-KR" altLang="en-US" sz="1800" b="0"/>
              <a:t>동기화 문제가 발생하지 않음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하나의 작업 처리에 </a:t>
            </a:r>
            <a:r>
              <a:rPr lang="en-US" altLang="ko-KR" sz="1800" b="0"/>
              <a:t>CPU </a:t>
            </a:r>
            <a:r>
              <a:rPr lang="ko-KR" altLang="en-US" sz="1800" b="0"/>
              <a:t>사용량이 많을 경우 지연현상 발생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어플리케이션 코드는 싱글스레드로 처리하지만 노드의 비동기 함수 내부적으로 필요에 따라 멀티스레드로 처리</a:t>
            </a:r>
            <a:endParaRPr lang="en-US" altLang="ko-KR" sz="1800" b="0"/>
          </a:p>
        </p:txBody>
      </p:sp>
      <p:sp>
        <p:nvSpPr>
          <p:cNvPr id="25605" name="슬라이드 번호 개체 틀 1">
            <a:extLst>
              <a:ext uri="{FF2B5EF4-FFF2-40B4-BE49-F238E27FC236}">
                <a16:creationId xmlns:a16="http://schemas.microsoft.com/office/drawing/2014/main" id="{0215F529-2548-4956-9D17-5F3D8C0619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F8F2FF-B5AD-412F-BE9D-8CF6ED01236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36">
            <a:extLst>
              <a:ext uri="{FF2B5EF4-FFF2-40B4-BE49-F238E27FC236}">
                <a16:creationId xmlns:a16="http://schemas.microsoft.com/office/drawing/2014/main" id="{87F3E21D-6752-4092-A490-A6ACCED2B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 Box 2">
            <a:extLst>
              <a:ext uri="{FF2B5EF4-FFF2-40B4-BE49-F238E27FC236}">
                <a16:creationId xmlns:a16="http://schemas.microsoft.com/office/drawing/2014/main" id="{84F19FF0-5CD7-4EF8-8991-D4C58F645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특징</a:t>
            </a:r>
            <a:r>
              <a:rPr lang="en-US" altLang="ko-KR" sz="2800">
                <a:solidFill>
                  <a:schemeClr val="bg1"/>
                </a:solidFill>
              </a:rPr>
              <a:t> (3/4)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D1FEA07F-A80A-42AC-A501-60DF1F541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자바스크립트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노드는 </a:t>
            </a:r>
            <a:r>
              <a:rPr lang="en-US" altLang="ko-KR" sz="1800" b="0"/>
              <a:t>C/C++</a:t>
            </a:r>
            <a:r>
              <a:rPr lang="ko-KR" altLang="en-US" sz="1800" b="0"/>
              <a:t>로 개발되어 있지만 응용프로그램은 자바스크립트로 개발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자바스크립트를 선택한 이유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자바스크립트는 쉽다</a:t>
            </a:r>
            <a:r>
              <a:rPr lang="en-US" altLang="ko-KR" sz="1800" b="0"/>
              <a:t>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자바스크립트는 가장 널리 알려진 언어이다</a:t>
            </a:r>
            <a:r>
              <a:rPr lang="en-US" altLang="ko-KR" sz="1800" b="0"/>
              <a:t>.(</a:t>
            </a:r>
            <a:r>
              <a:rPr lang="ko-KR" altLang="en-US" sz="1800" b="0"/>
              <a:t>웹 개발자들은 대부분 자바스크립트를 사용해 봤다</a:t>
            </a:r>
            <a:r>
              <a:rPr lang="en-US" altLang="ko-KR" sz="1800" b="0"/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자바스크립트는 이벤트 기반의 프로그래밍 모델에 적합하고 개발자들은 이미 </a:t>
            </a:r>
            <a:r>
              <a:rPr lang="en-US" altLang="ko-KR" sz="1800" b="0"/>
              <a:t>ajax </a:t>
            </a:r>
            <a:r>
              <a:rPr lang="ko-KR" altLang="en-US" sz="1800" b="0"/>
              <a:t>등을 통해 이벤트 기반의 비동기 코드에 익숙하다</a:t>
            </a:r>
            <a:r>
              <a:rPr lang="en-US" altLang="ko-KR" sz="1800" b="0"/>
              <a:t>.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웹개발에 활용할 경우 </a:t>
            </a:r>
            <a:r>
              <a:rPr lang="en-US" altLang="ko-KR" sz="1800" b="0"/>
              <a:t>front-end</a:t>
            </a:r>
            <a:r>
              <a:rPr lang="ko-KR" altLang="en-US" sz="1800" b="0"/>
              <a:t>와 </a:t>
            </a:r>
            <a:r>
              <a:rPr lang="en-US" altLang="ko-KR" sz="1800" b="0"/>
              <a:t>back-end</a:t>
            </a:r>
            <a:r>
              <a:rPr lang="ko-KR" altLang="en-US" sz="1800" b="0"/>
              <a:t>를 모두 자바스크립트로 통일할 수 있다</a:t>
            </a:r>
            <a:r>
              <a:rPr lang="en-US" altLang="ko-KR" sz="1800" b="0"/>
              <a:t>.</a:t>
            </a:r>
          </a:p>
        </p:txBody>
      </p:sp>
      <p:sp>
        <p:nvSpPr>
          <p:cNvPr id="26629" name="슬라이드 번호 개체 틀 1">
            <a:extLst>
              <a:ext uri="{FF2B5EF4-FFF2-40B4-BE49-F238E27FC236}">
                <a16:creationId xmlns:a16="http://schemas.microsoft.com/office/drawing/2014/main" id="{AD0E946F-F57A-4D41-BB99-6DCA0B94E9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DD313B-35AD-4D18-BCAB-5F8CF7108F59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6">
            <a:extLst>
              <a:ext uri="{FF2B5EF4-FFF2-40B4-BE49-F238E27FC236}">
                <a16:creationId xmlns:a16="http://schemas.microsoft.com/office/drawing/2014/main" id="{F55C69F8-1777-4EDD-AC4C-BD68ED0A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 Box 2">
            <a:extLst>
              <a:ext uri="{FF2B5EF4-FFF2-40B4-BE49-F238E27FC236}">
                <a16:creationId xmlns:a16="http://schemas.microsoft.com/office/drawing/2014/main" id="{0582FC58-A2EE-4EBF-82D8-1AF9C0CF8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특징</a:t>
            </a:r>
            <a:r>
              <a:rPr lang="en-US" altLang="ko-KR" sz="2800">
                <a:solidFill>
                  <a:schemeClr val="bg1"/>
                </a:solidFill>
              </a:rPr>
              <a:t> (4/4)</a:t>
            </a:r>
          </a:p>
        </p:txBody>
      </p:sp>
      <p:sp>
        <p:nvSpPr>
          <p:cNvPr id="27652" name="Text Box 3">
            <a:extLst>
              <a:ext uri="{FF2B5EF4-FFF2-40B4-BE49-F238E27FC236}">
                <a16:creationId xmlns:a16="http://schemas.microsoft.com/office/drawing/2014/main" id="{AEC444BB-FA56-4F21-A3E3-D7892F2AE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다양한 확장 모듈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기본 모듈은 최소한의 </a:t>
            </a:r>
            <a:r>
              <a:rPr lang="en-US" altLang="ko-KR" sz="1800" b="0"/>
              <a:t>low-level API </a:t>
            </a:r>
            <a:r>
              <a:rPr lang="ko-KR" altLang="en-US" sz="1800" b="0"/>
              <a:t>만 제공하고 </a:t>
            </a:r>
            <a:r>
              <a:rPr lang="en-US" altLang="ko-KR" sz="1800" b="0"/>
              <a:t>high-level API</a:t>
            </a:r>
            <a:r>
              <a:rPr lang="ko-KR" altLang="en-US" sz="1800" b="0"/>
              <a:t>는 확장 모듈을 통해 사용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npm(node package manager)</a:t>
            </a:r>
            <a:r>
              <a:rPr lang="ko-KR" altLang="en-US" sz="1800" b="0"/>
              <a:t>을 통한 간단한 확장 모듈 관리</a:t>
            </a:r>
            <a:endParaRPr lang="en-US" altLang="ko-KR" sz="1800" b="0"/>
          </a:p>
        </p:txBody>
      </p:sp>
      <p:sp>
        <p:nvSpPr>
          <p:cNvPr id="27653" name="슬라이드 번호 개체 틀 1">
            <a:extLst>
              <a:ext uri="{FF2B5EF4-FFF2-40B4-BE49-F238E27FC236}">
                <a16:creationId xmlns:a16="http://schemas.microsoft.com/office/drawing/2014/main" id="{03B302DA-E16A-47B6-AD77-403B6C1BE1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AD763F-164B-460C-8D04-D5A92B8B8AD6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6">
            <a:extLst>
              <a:ext uri="{FF2B5EF4-FFF2-40B4-BE49-F238E27FC236}">
                <a16:creationId xmlns:a16="http://schemas.microsoft.com/office/drawing/2014/main" id="{A2C9730C-8A16-4D05-BFCC-F63AE9776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2">
            <a:extLst>
              <a:ext uri="{FF2B5EF4-FFF2-40B4-BE49-F238E27FC236}">
                <a16:creationId xmlns:a16="http://schemas.microsoft.com/office/drawing/2014/main" id="{A12BFFCB-7340-47E5-91C9-0F17B54B2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bg1"/>
                </a:solidFill>
              </a:rPr>
              <a:t>개발 환경 구성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B7E1D083-CB62-44C4-9C5E-A9C2C3B0B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Node.js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https://nodejs.org/en/download/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Visual Studio Code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https://code.visualstudio.com/</a:t>
            </a:r>
          </a:p>
        </p:txBody>
      </p:sp>
      <p:sp>
        <p:nvSpPr>
          <p:cNvPr id="28677" name="슬라이드 번호 개체 틀 1">
            <a:extLst>
              <a:ext uri="{FF2B5EF4-FFF2-40B4-BE49-F238E27FC236}">
                <a16:creationId xmlns:a16="http://schemas.microsoft.com/office/drawing/2014/main" id="{97C910E1-4E30-4E42-B7DD-4B38D1CE1B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2D63A5-1026-4C45-9B0B-CB509E3059E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6">
            <a:extLst>
              <a:ext uri="{FF2B5EF4-FFF2-40B4-BE49-F238E27FC236}">
                <a16:creationId xmlns:a16="http://schemas.microsoft.com/office/drawing/2014/main" id="{4345C1AB-64D0-4FA0-9837-73878845F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2">
            <a:extLst>
              <a:ext uri="{FF2B5EF4-FFF2-40B4-BE49-F238E27FC236}">
                <a16:creationId xmlns:a16="http://schemas.microsoft.com/office/drawing/2014/main" id="{741FAA27-C063-4CBF-9D2C-D9E48A7B9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1892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JavaScript</a:t>
            </a:r>
          </a:p>
        </p:txBody>
      </p:sp>
      <p:sp>
        <p:nvSpPr>
          <p:cNvPr id="17412" name="Text Box 3">
            <a:extLst>
              <a:ext uri="{FF2B5EF4-FFF2-40B4-BE49-F238E27FC236}">
                <a16:creationId xmlns:a16="http://schemas.microsoft.com/office/drawing/2014/main" id="{EBFD659E-C86E-43B2-AF40-BC5F4D44A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123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Javascript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단순히 링크 위주의 하이퍼텍스트로만 이루어진 웹 페이지의 동작을 향상시키기 위해 만들어진 프로그래밍 언어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네스케이프사의 브렌던 아이크가 개발</a:t>
            </a:r>
            <a:r>
              <a:rPr lang="en-US" altLang="ko-KR" sz="1800" b="0"/>
              <a:t>.</a:t>
            </a:r>
            <a:r>
              <a:rPr lang="ko-KR" altLang="en-US" sz="1800" b="0"/>
              <a:t> 네스케이프 네비게이터</a:t>
            </a:r>
            <a:r>
              <a:rPr lang="en-US" altLang="ko-KR" sz="1800" b="0"/>
              <a:t>2.0</a:t>
            </a:r>
            <a:r>
              <a:rPr lang="ko-KR" altLang="en-US" sz="1800" b="0"/>
              <a:t>에 탑재</a:t>
            </a:r>
          </a:p>
        </p:txBody>
      </p:sp>
      <p:sp>
        <p:nvSpPr>
          <p:cNvPr id="17413" name="Text Box 3">
            <a:extLst>
              <a:ext uri="{FF2B5EF4-FFF2-40B4-BE49-F238E27FC236}">
                <a16:creationId xmlns:a16="http://schemas.microsoft.com/office/drawing/2014/main" id="{BFB15E42-AD5E-4C68-B260-0B65AE506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475"/>
            <a:ext cx="8353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History</a:t>
            </a:r>
          </a:p>
        </p:txBody>
      </p:sp>
      <p:sp>
        <p:nvSpPr>
          <p:cNvPr id="17414" name="슬라이드 번호 개체 틀 1">
            <a:extLst>
              <a:ext uri="{FF2B5EF4-FFF2-40B4-BE49-F238E27FC236}">
                <a16:creationId xmlns:a16="http://schemas.microsoft.com/office/drawing/2014/main" id="{2031381B-4A9B-40D8-AF58-6D3A06C57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771A65-E597-4F3B-931A-7E94FD2EB97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8" name="Group 171">
            <a:extLst>
              <a:ext uri="{FF2B5EF4-FFF2-40B4-BE49-F238E27FC236}">
                <a16:creationId xmlns:a16="http://schemas.microsoft.com/office/drawing/2014/main" id="{0390CBE7-D514-4D85-8E23-1C1007EFF3CD}"/>
              </a:ext>
            </a:extLst>
          </p:cNvPr>
          <p:cNvGraphicFramePr>
            <a:graphicFrameLocks noGrp="1"/>
          </p:cNvGraphicFramePr>
          <p:nvPr/>
        </p:nvGraphicFramePr>
        <p:xfrm>
          <a:off x="757238" y="2708275"/>
          <a:ext cx="7631112" cy="3662361"/>
        </p:xfrm>
        <a:graphic>
          <a:graphicData uri="http://schemas.openxmlformats.org/drawingml/2006/table">
            <a:tbl>
              <a:tblPr/>
              <a:tblGrid>
                <a:gridCol w="2193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66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1996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6" marR="190493" marT="47637" marB="476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네스케이프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네비게이터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탑재</a:t>
                      </a:r>
                    </a:p>
                  </a:txBody>
                  <a:tcPr marL="91436" marR="190493" marT="47637" marB="47637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인터넷 익스플로러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탑재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(ECMA-262)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5.1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6(ECMAScript 2015)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1436" marR="91436" marT="45732" marB="4573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6">
            <a:extLst>
              <a:ext uri="{FF2B5EF4-FFF2-40B4-BE49-F238E27FC236}">
                <a16:creationId xmlns:a16="http://schemas.microsoft.com/office/drawing/2014/main" id="{0A74DAF8-936D-4239-B2B2-0A9D27C69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 Box 2">
            <a:extLst>
              <a:ext uri="{FF2B5EF4-FFF2-40B4-BE49-F238E27FC236}">
                <a16:creationId xmlns:a16="http://schemas.microsoft.com/office/drawing/2014/main" id="{39EBB2DE-BC0E-44E0-A230-8B3A74336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4552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JavaScript</a:t>
            </a:r>
            <a:r>
              <a:rPr lang="ko-KR" altLang="en-US" sz="2800">
                <a:solidFill>
                  <a:schemeClr val="bg1"/>
                </a:solidFill>
              </a:rPr>
              <a:t>로 할 수 있는 일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5F94FCBF-8933-4C51-BD1D-3C594445B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유효성 검증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사용자의 폼 입력 데이터 유효성 검증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필수 입력사항 체크</a:t>
            </a:r>
            <a:r>
              <a:rPr lang="en-US" altLang="ko-KR" sz="1800" b="0"/>
              <a:t>, </a:t>
            </a:r>
            <a:r>
              <a:rPr lang="ko-KR" altLang="en-US" sz="1800" b="0"/>
              <a:t>데이터 형식</a:t>
            </a:r>
            <a:r>
              <a:rPr lang="en-US" altLang="ko-KR" sz="1800" b="0"/>
              <a:t>(</a:t>
            </a:r>
            <a:r>
              <a:rPr lang="ko-KR" altLang="en-US" sz="1800" b="0"/>
              <a:t>문자</a:t>
            </a:r>
            <a:r>
              <a:rPr lang="en-US" altLang="ko-KR" sz="1800" b="0"/>
              <a:t>, </a:t>
            </a:r>
            <a:r>
              <a:rPr lang="ko-KR" altLang="en-US" sz="1800" b="0"/>
              <a:t>숫자</a:t>
            </a:r>
            <a:r>
              <a:rPr lang="en-US" altLang="ko-KR" sz="1800" b="0"/>
              <a:t>, </a:t>
            </a:r>
            <a:r>
              <a:rPr lang="ko-KR" altLang="en-US" sz="1800" b="0"/>
              <a:t>이메일 등</a:t>
            </a:r>
            <a:r>
              <a:rPr lang="en-US" altLang="ko-KR" sz="1800" b="0"/>
              <a:t>)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ko-KR" sz="20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이벤트 처리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사용자가 브라우저 내에서 발생시키는 이벤트에 대한 처리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클릭</a:t>
            </a:r>
            <a:r>
              <a:rPr lang="en-US" altLang="ko-KR" sz="1800" b="0"/>
              <a:t>, </a:t>
            </a:r>
            <a:r>
              <a:rPr lang="ko-KR" altLang="en-US" sz="1800" b="0"/>
              <a:t>마우스 이동</a:t>
            </a:r>
            <a:r>
              <a:rPr lang="en-US" altLang="ko-KR" sz="1800" b="0"/>
              <a:t>, </a:t>
            </a:r>
            <a:r>
              <a:rPr lang="ko-KR" altLang="en-US" sz="1800" b="0"/>
              <a:t>키보드 입력 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문서 제어</a:t>
            </a:r>
            <a:r>
              <a:rPr lang="en-US" altLang="ko-KR" sz="2000"/>
              <a:t>(DOM)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HTML </a:t>
            </a:r>
            <a:r>
              <a:rPr lang="ko-KR" altLang="en-US" sz="1800" b="0"/>
              <a:t>문서에 요소를 생성</a:t>
            </a:r>
            <a:r>
              <a:rPr lang="en-US" altLang="ko-KR" sz="1800" b="0"/>
              <a:t>, </a:t>
            </a:r>
            <a:r>
              <a:rPr lang="ko-KR" altLang="en-US" sz="1800" b="0"/>
              <a:t>삽입</a:t>
            </a:r>
            <a:r>
              <a:rPr lang="en-US" altLang="ko-KR" sz="1800" b="0"/>
              <a:t>, </a:t>
            </a:r>
            <a:r>
              <a:rPr lang="ko-KR" altLang="en-US" sz="1800" b="0"/>
              <a:t>이동</a:t>
            </a:r>
            <a:r>
              <a:rPr lang="en-US" altLang="ko-KR" sz="1800" b="0"/>
              <a:t>, </a:t>
            </a:r>
            <a:r>
              <a:rPr lang="ko-KR" altLang="en-US" sz="1800" b="0"/>
              <a:t>삭제 등 변경 작업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서버와 통신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Ajax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</a:t>
            </a:r>
            <a:r>
              <a:rPr lang="en-US" altLang="ko-KR" sz="2000"/>
              <a:t>HTML5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데이터관리</a:t>
            </a:r>
            <a:r>
              <a:rPr lang="en-US" altLang="ko-KR" sz="1800" b="0"/>
              <a:t>, </a:t>
            </a:r>
            <a:r>
              <a:rPr lang="ko-KR" altLang="en-US" sz="1800" b="0"/>
              <a:t>실시간 통신</a:t>
            </a:r>
            <a:r>
              <a:rPr lang="en-US" altLang="ko-KR" sz="1800" b="0"/>
              <a:t>, </a:t>
            </a:r>
            <a:r>
              <a:rPr lang="ko-KR" altLang="en-US" sz="1800" b="0"/>
              <a:t>위치추적</a:t>
            </a:r>
            <a:r>
              <a:rPr lang="en-US" altLang="ko-KR" sz="1800" b="0"/>
              <a:t>, </a:t>
            </a:r>
            <a:r>
              <a:rPr lang="ko-KR" altLang="en-US" sz="1800" b="0"/>
              <a:t>멀티스레드</a:t>
            </a:r>
            <a:r>
              <a:rPr lang="en-US" altLang="ko-KR" sz="1800" b="0"/>
              <a:t>, </a:t>
            </a:r>
            <a:r>
              <a:rPr lang="ko-KR" altLang="en-US" sz="1800" b="0"/>
              <a:t>디바이스 제어</a:t>
            </a:r>
            <a:endParaRPr lang="en-US" altLang="ko-KR" sz="1800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63ADB36F-9510-4C42-8A2A-DA74DCF52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257800"/>
            <a:ext cx="3816350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/>
              <a:t> 서버사이드 프로그래밍</a:t>
            </a:r>
            <a:endParaRPr lang="en-US" altLang="ko-KR" sz="20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</a:t>
            </a:r>
            <a:r>
              <a:rPr lang="en-US" altLang="ko-KR" sz="1800" b="0"/>
              <a:t>Node.js</a:t>
            </a:r>
            <a:r>
              <a:rPr lang="ko-KR" altLang="en-US" sz="1800"/>
              <a:t> </a:t>
            </a:r>
            <a:endParaRPr lang="en-US" altLang="ko-KR" sz="1800"/>
          </a:p>
        </p:txBody>
      </p:sp>
      <p:sp>
        <p:nvSpPr>
          <p:cNvPr id="18438" name="슬라이드 번호 개체 틀 1">
            <a:extLst>
              <a:ext uri="{FF2B5EF4-FFF2-40B4-BE49-F238E27FC236}">
                <a16:creationId xmlns:a16="http://schemas.microsoft.com/office/drawing/2014/main" id="{621A8A86-A2E9-4E71-BDEC-3BD941DB1D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E6C03C-63D5-40A9-9962-BDD712D4336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6.13E-7 L 0.27951 -0.5123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976" y="-25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36">
            <a:extLst>
              <a:ext uri="{FF2B5EF4-FFF2-40B4-BE49-F238E27FC236}">
                <a16:creationId xmlns:a16="http://schemas.microsoft.com/office/drawing/2014/main" id="{A94F0C6C-2AA8-42E6-9DF7-DBBA5C17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 Box 2">
            <a:extLst>
              <a:ext uri="{FF2B5EF4-FFF2-40B4-BE49-F238E27FC236}">
                <a16:creationId xmlns:a16="http://schemas.microsoft.com/office/drawing/2014/main" id="{05552470-6395-4964-A526-9051ACD67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3813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Client Side Javascript</a:t>
            </a:r>
          </a:p>
        </p:txBody>
      </p:sp>
      <p:sp>
        <p:nvSpPr>
          <p:cNvPr id="19460" name="Text Box 3">
            <a:extLst>
              <a:ext uri="{FF2B5EF4-FFF2-40B4-BE49-F238E27FC236}">
                <a16:creationId xmlns:a16="http://schemas.microsoft.com/office/drawing/2014/main" id="{090D584E-3CA3-4E33-BBCB-0161EA287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Client Side Javascript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클라이언트 자원으로 실행되는 </a:t>
            </a:r>
            <a:r>
              <a:rPr lang="en-US" altLang="ko-KR" sz="1800" b="0"/>
              <a:t>Javascript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클라이언트의 </a:t>
            </a:r>
            <a:r>
              <a:rPr lang="en-US" altLang="ko-KR" sz="1800" b="0"/>
              <a:t>CPU, </a:t>
            </a:r>
            <a:r>
              <a:rPr lang="ko-KR" altLang="en-US" sz="1800" b="0"/>
              <a:t>메모리</a:t>
            </a:r>
            <a:r>
              <a:rPr lang="en-US" altLang="ko-KR" sz="1800" b="0"/>
              <a:t>, </a:t>
            </a:r>
            <a:r>
              <a:rPr lang="ko-KR" altLang="en-US" sz="1800" b="0"/>
              <a:t>입출력 시스템을 이용하여 동작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웹 브라우저에서 실행되는 전통적인 </a:t>
            </a:r>
            <a:r>
              <a:rPr lang="en-US" altLang="ko-KR" sz="1800" b="0"/>
              <a:t>Javascript</a:t>
            </a:r>
            <a:r>
              <a:rPr lang="ko-KR" altLang="en-US" sz="1800" b="0"/>
              <a:t>의 영역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웹 브라우저에 내장된 자바스크립트 엔진에 의해 실행됨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/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</a:t>
            </a:r>
            <a:r>
              <a:rPr lang="ko-KR" altLang="en-US" sz="2000"/>
              <a:t>웹 브라우저의 자바스크립트 엔진</a:t>
            </a:r>
            <a:endParaRPr lang="en-US" altLang="ko-KR" sz="1800" b="0"/>
          </a:p>
        </p:txBody>
      </p:sp>
      <p:graphicFrame>
        <p:nvGraphicFramePr>
          <p:cNvPr id="5" name="Group 171">
            <a:extLst>
              <a:ext uri="{FF2B5EF4-FFF2-40B4-BE49-F238E27FC236}">
                <a16:creationId xmlns:a16="http://schemas.microsoft.com/office/drawing/2014/main" id="{7E4722C1-3CFB-4C19-AD7E-07C7B6731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676522"/>
              </p:ext>
            </p:extLst>
          </p:nvPr>
        </p:nvGraphicFramePr>
        <p:xfrm>
          <a:off x="1979613" y="2925763"/>
          <a:ext cx="5184775" cy="2198140"/>
        </p:xfrm>
        <a:graphic>
          <a:graphicData uri="http://schemas.openxmlformats.org/drawingml/2006/table">
            <a:tbl>
              <a:tblPr/>
              <a:tblGrid>
                <a:gridCol w="235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웹 브라우저</a:t>
                      </a:r>
                    </a:p>
                  </a:txBody>
                  <a:tcPr marL="91444" marR="91444"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자바스크립트 엔진</a:t>
                      </a:r>
                    </a:p>
                  </a:txBody>
                  <a:tcPr marL="91444" marR="91444" marT="45701" marB="4570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2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Chrome</a:t>
                      </a:r>
                    </a:p>
                  </a:txBody>
                  <a:tcPr marL="91444" marR="190507" marT="47605" marB="476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V8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190507" marT="47605" marB="476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Edge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V8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Opera</a:t>
                      </a: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V8</a:t>
                      </a: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Firefox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Spider Monkey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Safari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Nitro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91444" marT="45701" marB="45701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Group 171">
            <a:extLst>
              <a:ext uri="{FF2B5EF4-FFF2-40B4-BE49-F238E27FC236}">
                <a16:creationId xmlns:a16="http://schemas.microsoft.com/office/drawing/2014/main" id="{5781667E-C36F-4A7B-BE67-4369BEFB173C}"/>
              </a:ext>
            </a:extLst>
          </p:cNvPr>
          <p:cNvGraphicFramePr>
            <a:graphicFrameLocks noGrp="1"/>
          </p:cNvGraphicFramePr>
          <p:nvPr/>
        </p:nvGraphicFramePr>
        <p:xfrm>
          <a:off x="1979613" y="3284538"/>
          <a:ext cx="5184775" cy="369887"/>
        </p:xfrm>
        <a:graphic>
          <a:graphicData uri="http://schemas.openxmlformats.org/drawingml/2006/table">
            <a:tbl>
              <a:tblPr/>
              <a:tblGrid>
                <a:gridCol w="235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3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Chrome</a:t>
                      </a:r>
                    </a:p>
                  </a:txBody>
                  <a:tcPr marL="91444" marR="190507" marT="47666" marB="476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V8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44" marR="190507" marT="47666" marB="4766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95" name="슬라이드 번호 개체 틀 1">
            <a:extLst>
              <a:ext uri="{FF2B5EF4-FFF2-40B4-BE49-F238E27FC236}">
                <a16:creationId xmlns:a16="http://schemas.microsoft.com/office/drawing/2014/main" id="{0AF3C5D9-87FC-41A3-BFEC-CE9C412749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77AA76-965E-44A0-B477-89B8CD1D9955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6">
            <a:extLst>
              <a:ext uri="{FF2B5EF4-FFF2-40B4-BE49-F238E27FC236}">
                <a16:creationId xmlns:a16="http://schemas.microsoft.com/office/drawing/2014/main" id="{1BDBC930-6848-4E0C-BD31-5D9EA9584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 Box 2">
            <a:extLst>
              <a:ext uri="{FF2B5EF4-FFF2-40B4-BE49-F238E27FC236}">
                <a16:creationId xmlns:a16="http://schemas.microsoft.com/office/drawing/2014/main" id="{83196945-F65C-4B87-AEB0-7BE40CEF9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39163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Server Side Javascript</a:t>
            </a:r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479ECB3E-9A8A-475F-8B11-0598404C1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150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/>
              <a:t> Server Side Javascript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서버 자원으로 실행되는 </a:t>
            </a:r>
            <a:r>
              <a:rPr lang="en-US" altLang="ko-KR" sz="1800" b="0"/>
              <a:t>Javascript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서버의 </a:t>
            </a:r>
            <a:r>
              <a:rPr lang="en-US" altLang="ko-KR" sz="1800" b="0"/>
              <a:t>CPU, </a:t>
            </a:r>
            <a:r>
              <a:rPr lang="ko-KR" altLang="en-US" sz="1800" b="0"/>
              <a:t>메모리</a:t>
            </a:r>
            <a:r>
              <a:rPr lang="en-US" altLang="ko-KR" sz="1800" b="0"/>
              <a:t>, </a:t>
            </a:r>
            <a:r>
              <a:rPr lang="ko-KR" altLang="en-US" sz="1800" b="0"/>
              <a:t>입출력 시스템을 이용하여 동작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Live Wire, Rhino, Node </a:t>
            </a:r>
            <a:r>
              <a:rPr lang="ko-KR" altLang="en-US" sz="1800" b="0"/>
              <a:t>등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서버에 설치한 자바스크립트 엔진에 의해 실행됨</a:t>
            </a:r>
          </a:p>
        </p:txBody>
      </p:sp>
      <p:sp>
        <p:nvSpPr>
          <p:cNvPr id="20485" name="슬라이드 번호 개체 틀 1">
            <a:extLst>
              <a:ext uri="{FF2B5EF4-FFF2-40B4-BE49-F238E27FC236}">
                <a16:creationId xmlns:a16="http://schemas.microsoft.com/office/drawing/2014/main" id="{446EAB3E-2B1A-4BE2-B80D-5D11F89BB1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C7D25E-5C7C-4296-B7B2-46C5D39FE49B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6">
            <a:extLst>
              <a:ext uri="{FF2B5EF4-FFF2-40B4-BE49-F238E27FC236}">
                <a16:creationId xmlns:a16="http://schemas.microsoft.com/office/drawing/2014/main" id="{55C137C2-F0B4-49A3-9032-1778972EA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 Box 2">
            <a:extLst>
              <a:ext uri="{FF2B5EF4-FFF2-40B4-BE49-F238E27FC236}">
                <a16:creationId xmlns:a16="http://schemas.microsoft.com/office/drawing/2014/main" id="{B1435D72-F3C8-4A5E-81EF-0E5A9B322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2124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Node.js</a:t>
            </a:r>
            <a:r>
              <a:rPr lang="ko-KR" altLang="en-US" sz="2800">
                <a:solidFill>
                  <a:schemeClr val="bg1"/>
                </a:solidFill>
              </a:rPr>
              <a:t>란 </a:t>
            </a:r>
            <a:r>
              <a:rPr lang="en-US" altLang="ko-KR" sz="28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1508" name="Text Box 3">
            <a:extLst>
              <a:ext uri="{FF2B5EF4-FFF2-40B4-BE49-F238E27FC236}">
                <a16:creationId xmlns:a16="http://schemas.microsoft.com/office/drawing/2014/main" id="{976A49F0-AB6B-4DAE-8BEF-ECCF140BF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en-US" altLang="ko-KR" sz="2000"/>
              <a:t>Chrome</a:t>
            </a:r>
            <a:r>
              <a:rPr lang="ko-KR" altLang="en-US" sz="2000"/>
              <a:t>의 </a:t>
            </a:r>
            <a:r>
              <a:rPr lang="en-US" altLang="ko-KR" sz="2000"/>
              <a:t>V8 </a:t>
            </a:r>
            <a:r>
              <a:rPr lang="ko-KR" altLang="en-US" sz="2000"/>
              <a:t>엔진에 기반한 </a:t>
            </a:r>
            <a:r>
              <a:rPr lang="en-US" altLang="ko-KR" sz="2000"/>
              <a:t>Server Side Javascript </a:t>
            </a:r>
            <a:r>
              <a:rPr lang="ko-KR" altLang="en-US" sz="2000"/>
              <a:t>개발환경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쓰레드나 별도 프로세스 대신 이벤트 기반의 </a:t>
            </a:r>
            <a:r>
              <a:rPr lang="en-US" altLang="ko-KR" sz="1800" b="0"/>
              <a:t>non-blocking I/O</a:t>
            </a:r>
            <a:r>
              <a:rPr lang="ko-KR" altLang="en-US" sz="1800" b="0"/>
              <a:t>를 사용하는 고도의 확장성을 가진 시스템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간단한 작업을 수행하지만 접근 빈도가 높은 웹 애플리케이션에 이상적</a:t>
            </a:r>
            <a:endParaRPr lang="en-US" altLang="ko-KR" sz="1800" b="0"/>
          </a:p>
        </p:txBody>
      </p:sp>
      <p:pic>
        <p:nvPicPr>
          <p:cNvPr id="21509" name="그림 5" descr="webapp1.png">
            <a:extLst>
              <a:ext uri="{FF2B5EF4-FFF2-40B4-BE49-F238E27FC236}">
                <a16:creationId xmlns:a16="http://schemas.microsoft.com/office/drawing/2014/main" id="{6B1513DA-F2AC-4FC8-9475-7D7C4EC2FC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989138"/>
            <a:ext cx="8831262" cy="3922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슬라이드 번호 개체 틀 1">
            <a:extLst>
              <a:ext uri="{FF2B5EF4-FFF2-40B4-BE49-F238E27FC236}">
                <a16:creationId xmlns:a16="http://schemas.microsoft.com/office/drawing/2014/main" id="{EBC1EAA0-C92B-4F95-B958-2BCEBF64FB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61ED3B-B8DE-40F0-B5DF-5F63BFCEF46E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6">
            <a:extLst>
              <a:ext uri="{FF2B5EF4-FFF2-40B4-BE49-F238E27FC236}">
                <a16:creationId xmlns:a16="http://schemas.microsoft.com/office/drawing/2014/main" id="{178A32CA-B8EC-4168-9B57-DE256E0A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2">
            <a:extLst>
              <a:ext uri="{FF2B5EF4-FFF2-40B4-BE49-F238E27FC236}">
                <a16:creationId xmlns:a16="http://schemas.microsoft.com/office/drawing/2014/main" id="{1876119C-3623-4F0E-9051-1DD4DCC5E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2124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Node.js</a:t>
            </a:r>
            <a:r>
              <a:rPr lang="ko-KR" altLang="en-US" sz="2800">
                <a:solidFill>
                  <a:schemeClr val="bg1"/>
                </a:solidFill>
              </a:rPr>
              <a:t>란 </a:t>
            </a:r>
            <a:r>
              <a:rPr lang="en-US" altLang="ko-KR" sz="280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22532" name="Text Box 3">
            <a:extLst>
              <a:ext uri="{FF2B5EF4-FFF2-40B4-BE49-F238E27FC236}">
                <a16:creationId xmlns:a16="http://schemas.microsoft.com/office/drawing/2014/main" id="{D26D45C2-F7DD-4A3E-A4F3-8E1F1A70A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en-US" altLang="ko-KR" sz="2000"/>
              <a:t>Chrome</a:t>
            </a:r>
            <a:r>
              <a:rPr lang="ko-KR" altLang="en-US" sz="2000"/>
              <a:t>의 </a:t>
            </a:r>
            <a:r>
              <a:rPr lang="en-US" altLang="ko-KR" sz="2000"/>
              <a:t>V8 </a:t>
            </a:r>
            <a:r>
              <a:rPr lang="ko-KR" altLang="en-US" sz="2000"/>
              <a:t>엔진에 기반한 </a:t>
            </a:r>
            <a:r>
              <a:rPr lang="en-US" altLang="ko-KR" sz="2000"/>
              <a:t>Server Side Javascript </a:t>
            </a:r>
            <a:r>
              <a:rPr lang="ko-KR" altLang="en-US" sz="2000"/>
              <a:t>개발환경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쓰레드나 별도 프로세스 대신 이벤트 기반의 </a:t>
            </a:r>
            <a:r>
              <a:rPr lang="en-US" altLang="ko-KR" sz="1800" b="0"/>
              <a:t>non-blocking I/O</a:t>
            </a:r>
            <a:r>
              <a:rPr lang="ko-KR" altLang="en-US" sz="1800" b="0"/>
              <a:t>를 사용하는 고도의 확장성을 가진 시스템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간단한 작업을 수행하지만 접근 빈도가 높은 웹 애플리케이션에 이상적</a:t>
            </a:r>
            <a:endParaRPr lang="en-US" altLang="ko-KR" sz="1800" b="0"/>
          </a:p>
        </p:txBody>
      </p:sp>
      <p:pic>
        <p:nvPicPr>
          <p:cNvPr id="22533" name="그림 4" descr="nodeweb.png">
            <a:extLst>
              <a:ext uri="{FF2B5EF4-FFF2-40B4-BE49-F238E27FC236}">
                <a16:creationId xmlns:a16="http://schemas.microsoft.com/office/drawing/2014/main" id="{7677A710-C5E4-4865-940E-49FF326FD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1989138"/>
            <a:ext cx="8772525" cy="390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4" name="슬라이드 번호 개체 틀 1">
            <a:extLst>
              <a:ext uri="{FF2B5EF4-FFF2-40B4-BE49-F238E27FC236}">
                <a16:creationId xmlns:a16="http://schemas.microsoft.com/office/drawing/2014/main" id="{57726F86-1E5A-4BDD-A399-7419FE0C67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343537-ED0C-42BD-B8A3-5DAA1897DD7A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6">
            <a:extLst>
              <a:ext uri="{FF2B5EF4-FFF2-40B4-BE49-F238E27FC236}">
                <a16:creationId xmlns:a16="http://schemas.microsoft.com/office/drawing/2014/main" id="{334EC689-E905-42E8-9254-540F75EBD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 Box 2">
            <a:extLst>
              <a:ext uri="{FF2B5EF4-FFF2-40B4-BE49-F238E27FC236}">
                <a16:creationId xmlns:a16="http://schemas.microsoft.com/office/drawing/2014/main" id="{A0F9CBD0-0482-484B-8025-9FA85C396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19605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 </a:t>
            </a:r>
            <a:r>
              <a:rPr lang="ko-KR" altLang="en-US" sz="2800">
                <a:solidFill>
                  <a:schemeClr val="bg1"/>
                </a:solidFill>
              </a:rPr>
              <a:t>역사</a:t>
            </a:r>
            <a:endParaRPr lang="en-US" altLang="ko-KR" sz="2800">
              <a:solidFill>
                <a:schemeClr val="bg1"/>
              </a:solidFill>
            </a:endParaRPr>
          </a:p>
        </p:txBody>
      </p:sp>
      <p:sp>
        <p:nvSpPr>
          <p:cNvPr id="23556" name="Text Box 3">
            <a:extLst>
              <a:ext uri="{FF2B5EF4-FFF2-40B4-BE49-F238E27FC236}">
                <a16:creationId xmlns:a16="http://schemas.microsoft.com/office/drawing/2014/main" id="{5396025D-6A4A-490D-906D-E0E9FD024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1800" b="0"/>
              <a:t> 2009</a:t>
            </a:r>
            <a:r>
              <a:rPr lang="ko-KR" altLang="en-US" sz="1800" b="0"/>
              <a:t>년 </a:t>
            </a:r>
            <a:r>
              <a:rPr lang="en-US" altLang="ko-KR" sz="1800" b="0"/>
              <a:t>2</a:t>
            </a:r>
            <a:r>
              <a:rPr lang="ko-KR" altLang="en-US" sz="1800" b="0"/>
              <a:t>월 </a:t>
            </a:r>
            <a:r>
              <a:rPr lang="en-US" altLang="ko-KR" sz="1800" b="0"/>
              <a:t>Ryan Dahl</a:t>
            </a:r>
            <a:r>
              <a:rPr lang="ko-KR" altLang="en-US" sz="1800" b="0"/>
              <a:t>이 라이브저널에 </a:t>
            </a:r>
            <a:r>
              <a:rPr lang="en-US" altLang="ko-KR" sz="1800" b="0"/>
              <a:t>V8 </a:t>
            </a:r>
            <a:r>
              <a:rPr lang="ko-KR" altLang="en-US" sz="1800" b="0"/>
              <a:t>자바스크립트 엔진을 이용하여 이벤트 기반의 </a:t>
            </a:r>
            <a:r>
              <a:rPr lang="en-US" altLang="ko-KR" sz="1800" b="0"/>
              <a:t>TCP </a:t>
            </a:r>
            <a:r>
              <a:rPr lang="ko-KR" altLang="en-US" sz="1800" b="0"/>
              <a:t>라이브러리와 </a:t>
            </a:r>
            <a:r>
              <a:rPr lang="en-US" altLang="ko-KR" sz="1800" b="0"/>
              <a:t>HTTP </a:t>
            </a:r>
            <a:r>
              <a:rPr lang="ko-KR" altLang="en-US" sz="1800" b="0"/>
              <a:t>서버를 만드는 프로젝트를 계획하는 글을 올리면서 개인 프로젝트로 시작</a:t>
            </a:r>
            <a:endParaRPr lang="en-US" altLang="ko-KR" sz="1800" b="0"/>
          </a:p>
        </p:txBody>
      </p:sp>
      <p:sp>
        <p:nvSpPr>
          <p:cNvPr id="23557" name="슬라이드 번호 개체 틀 1">
            <a:extLst>
              <a:ext uri="{FF2B5EF4-FFF2-40B4-BE49-F238E27FC236}">
                <a16:creationId xmlns:a16="http://schemas.microsoft.com/office/drawing/2014/main" id="{C99404AD-6D0B-4BB5-8555-B5C500F495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740C03-8F27-4D62-A119-4FADF7CC0FF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ko-KR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8" name="Group 171">
            <a:extLst>
              <a:ext uri="{FF2B5EF4-FFF2-40B4-BE49-F238E27FC236}">
                <a16:creationId xmlns:a16="http://schemas.microsoft.com/office/drawing/2014/main" id="{B05E5FB5-0A28-494F-8CDD-4D7A50360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919214"/>
              </p:ext>
            </p:extLst>
          </p:nvPr>
        </p:nvGraphicFramePr>
        <p:xfrm>
          <a:off x="755650" y="1844675"/>
          <a:ext cx="7632700" cy="4394202"/>
        </p:xfrm>
        <a:graphic>
          <a:graphicData uri="http://schemas.openxmlformats.org/drawingml/2006/table">
            <a:tbl>
              <a:tblPr/>
              <a:tblGrid>
                <a:gridCol w="1984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8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날짜</a:t>
                      </a:r>
                    </a:p>
                  </a:txBody>
                  <a:tcPr marL="91438" marR="9143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</a:p>
                  </a:txBody>
                  <a:tcPr marL="91438" marR="91438" marT="45733" marB="4573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2009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02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  <a:endParaRPr kumimoji="0" lang="en-US" altLang="ko-K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8" marR="190496" marT="47638" marB="47638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노드 프로젝트 발표</a:t>
                      </a:r>
                    </a:p>
                  </a:txBody>
                  <a:tcPr marL="91438" marR="190496" marT="47638" marB="47638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2013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년 </a:t>
                      </a: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03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v0.10 </a:t>
                      </a:r>
                      <a:r>
                        <a:rPr kumimoji="0" lang="ko-KR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발표</a:t>
                      </a:r>
                      <a:endParaRPr kumimoji="0" lang="en-US" altLang="ko-KR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Forward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설립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2014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Forward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io.js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공개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다른 버전의 노드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02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v0.12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Node.js Foundation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설립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(Linux Foundation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에서 관리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09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v4.0.0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(io.js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와 통합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……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……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2021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v16(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LTS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v22(LTS) 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8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2025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r>
                        <a:rPr kumimoji="0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월</a:t>
                      </a: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Node v24(</a:t>
                      </a:r>
                      <a:r>
                        <a:rPr kumimoji="0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LTS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발표 예정</a:t>
                      </a:r>
                      <a:endParaRPr kumimoji="0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8" marR="91438" marT="45733" marB="45733" anchor="ctr" horzOverflow="overflow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36">
            <a:extLst>
              <a:ext uri="{FF2B5EF4-FFF2-40B4-BE49-F238E27FC236}">
                <a16:creationId xmlns:a16="http://schemas.microsoft.com/office/drawing/2014/main" id="{F581FC7C-210B-4F3F-8CF5-672E0AA95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ext Box 2">
            <a:extLst>
              <a:ext uri="{FF2B5EF4-FFF2-40B4-BE49-F238E27FC236}">
                <a16:creationId xmlns:a16="http://schemas.microsoft.com/office/drawing/2014/main" id="{A494D4B3-64D0-463A-AD16-9EA0313B8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450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800">
                <a:solidFill>
                  <a:schemeClr val="bg1"/>
                </a:solidFill>
              </a:rPr>
              <a:t>Node</a:t>
            </a:r>
            <a:r>
              <a:rPr lang="ko-KR" altLang="en-US" sz="2800">
                <a:solidFill>
                  <a:schemeClr val="bg1"/>
                </a:solidFill>
              </a:rPr>
              <a:t>의 특징 </a:t>
            </a:r>
            <a:r>
              <a:rPr lang="en-US" altLang="ko-KR" sz="2800">
                <a:solidFill>
                  <a:schemeClr val="bg1"/>
                </a:solidFill>
              </a:rPr>
              <a:t>(1/4)</a:t>
            </a:r>
          </a:p>
        </p:txBody>
      </p:sp>
      <p:sp>
        <p:nvSpPr>
          <p:cNvPr id="24580" name="Text Box 3">
            <a:extLst>
              <a:ext uri="{FF2B5EF4-FFF2-40B4-BE49-F238E27FC236}">
                <a16:creationId xmlns:a16="http://schemas.microsoft.com/office/drawing/2014/main" id="{127E3DD8-CBE7-4C7C-9243-51DD116BB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765175"/>
            <a:ext cx="8353425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 b="0"/>
              <a:t> </a:t>
            </a:r>
            <a:r>
              <a:rPr lang="ko-KR" altLang="en-US" sz="2000"/>
              <a:t>이벤트 기반의 </a:t>
            </a:r>
            <a:r>
              <a:rPr lang="en-US" altLang="ko-KR" sz="2000"/>
              <a:t>non-blocking I/O</a:t>
            </a:r>
            <a:endParaRPr lang="en-US" altLang="ko-KR" sz="180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/>
              <a:t> </a:t>
            </a:r>
            <a:r>
              <a:rPr lang="ko-KR" altLang="en-US" sz="1800" b="0"/>
              <a:t>이벤트 루프를 이용하여 네트워크 통신</a:t>
            </a:r>
            <a:r>
              <a:rPr lang="en-US" altLang="ko-KR" sz="1800" b="0"/>
              <a:t>, </a:t>
            </a:r>
            <a:r>
              <a:rPr lang="ko-KR" altLang="en-US" sz="1800" b="0"/>
              <a:t>파일 입출력</a:t>
            </a:r>
            <a:r>
              <a:rPr lang="en-US" altLang="ko-KR" sz="1800" b="0"/>
              <a:t>, DB </a:t>
            </a:r>
            <a:r>
              <a:rPr lang="ko-KR" altLang="en-US" sz="1800" b="0"/>
              <a:t>쿼리 등의 </a:t>
            </a:r>
            <a:r>
              <a:rPr lang="en-US" altLang="ko-KR" sz="1800" b="0"/>
              <a:t>I/O </a:t>
            </a:r>
            <a:r>
              <a:rPr lang="ko-KR" altLang="en-US" sz="1800" b="0"/>
              <a:t>작업이 비동기로 처리</a:t>
            </a:r>
            <a:endParaRPr lang="en-US" altLang="ko-KR" sz="1800" b="0"/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/>
              <a:t> 작업 결과는 콜백함수를 등록하여 처리</a:t>
            </a:r>
            <a:endParaRPr lang="en-US" altLang="ko-KR" sz="1800" b="0"/>
          </a:p>
        </p:txBody>
      </p:sp>
      <p:pic>
        <p:nvPicPr>
          <p:cNvPr id="24581" name="Picture 2">
            <a:extLst>
              <a:ext uri="{FF2B5EF4-FFF2-40B4-BE49-F238E27FC236}">
                <a16:creationId xmlns:a16="http://schemas.microsoft.com/office/drawing/2014/main" id="{E8CFBED0-D105-428C-92D7-DCFE9F29A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133600"/>
            <a:ext cx="5557837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슬라이드 번호 개체 틀 1">
            <a:extLst>
              <a:ext uri="{FF2B5EF4-FFF2-40B4-BE49-F238E27FC236}">
                <a16:creationId xmlns:a16="http://schemas.microsoft.com/office/drawing/2014/main" id="{5D53EE57-3805-4829-AEE9-A852A6E6FB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AF490F9-2BF3-4B27-8CEA-91B9C9FC1B9C}" type="slidenum">
              <a:rPr lang="ko-KR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ko-KR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39582</TotalTime>
  <Words>801</Words>
  <Application>Microsoft Office PowerPoint</Application>
  <PresentationFormat>화면 슬라이드 쇼(4:3)</PresentationFormat>
  <Paragraphs>153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jeongkilyong</cp:lastModifiedBy>
  <cp:revision>2045</cp:revision>
  <dcterms:created xsi:type="dcterms:W3CDTF">2010-07-01T07:22:07Z</dcterms:created>
  <dcterms:modified xsi:type="dcterms:W3CDTF">2025-07-04T04:57:56Z</dcterms:modified>
</cp:coreProperties>
</file>