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28">
          <p15:clr>
            <a:srgbClr val="A4A3A4"/>
          </p15:clr>
        </p15:guide>
        <p15:guide id="2" pos="5552">
          <p15:clr>
            <a:srgbClr val="A4A3A4"/>
          </p15:clr>
        </p15:guide>
        <p15:guide id="3" pos="216">
          <p15:clr>
            <a:srgbClr val="9AA0A6"/>
          </p15:clr>
        </p15:guide>
        <p15:guide id="4" orient="horz" pos="2992">
          <p15:clr>
            <a:srgbClr val="9AA0A6"/>
          </p15:clr>
        </p15:guide>
        <p15:guide id="5" orient="horz" pos="648">
          <p15:clr>
            <a:srgbClr val="A4A3A4"/>
          </p15:clr>
        </p15:guide>
        <p15:guide id="6" pos="216">
          <p15:clr>
            <a:srgbClr val="9AA0A6"/>
          </p15:clr>
        </p15:guide>
        <p15:guide id="7" pos="5552">
          <p15:clr>
            <a:srgbClr val="9AA0A6"/>
          </p15:clr>
        </p15:guide>
        <p15:guide id="8" pos="216">
          <p15:clr>
            <a:srgbClr val="9AA0A6"/>
          </p15:clr>
        </p15:guide>
        <p15:guide id="9" pos="216">
          <p15:clr>
            <a:srgbClr val="9AA0A6"/>
          </p15:clr>
        </p15:guide>
        <p15:guide id="10" pos="5552">
          <p15:clr>
            <a:srgbClr val="9AA0A6"/>
          </p15:clr>
        </p15:guide>
        <p15:guide id="11" pos="21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8B91BFA-B841-4886-9E84-882A9E3E575A}">
  <a:tblStyle styleId="{A8B91BFA-B841-4886-9E84-882A9E3E57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8" orient="horz"/>
        <p:guide pos="5552"/>
        <p:guide pos="216"/>
        <p:guide pos="2992" orient="horz"/>
        <p:guide pos="648" orient="horz"/>
        <p:guide pos="216"/>
        <p:guide pos="5552"/>
        <p:guide pos="216"/>
        <p:guide pos="216"/>
        <p:guide pos="5552"/>
        <p:guide pos="21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oboto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4.xml"/><Relationship Id="rId33" Type="http://schemas.openxmlformats.org/officeDocument/2006/relationships/font" Target="fonts/OpenSans-regular.fntdata"/><Relationship Id="rId10" Type="http://schemas.openxmlformats.org/officeDocument/2006/relationships/slide" Target="slides/slide3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6.xml"/><Relationship Id="rId35" Type="http://schemas.openxmlformats.org/officeDocument/2006/relationships/font" Target="fonts/OpenSans-italic.fntdata"/><Relationship Id="rId12" Type="http://schemas.openxmlformats.org/officeDocument/2006/relationships/slide" Target="slides/slide5.xml"/><Relationship Id="rId34" Type="http://schemas.openxmlformats.org/officeDocument/2006/relationships/font" Target="fonts/OpenSans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5296c1001_0_1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Hello.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My name is Wonseok Shin. I am from SK Telecom in south Korea. I would like to introduce FIREWORKS we propose.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FIREWORKS is A Fast, Efficient, and Safe Serverless Framework, which utilizes VM-level post-JIT Snapshot.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work was collaborated with my master's course advisor, Professor Min of Virginia Tech, and Professor. Kim. of Konkuk University.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75296c1001_0_1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1a907b6ce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1a907b6ce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our solution FIREWORKS gives a way to solve the challenges and realize a post-jit snapshot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빨리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(next)</a:t>
            </a:r>
            <a:r>
              <a:rPr lang="en"/>
              <a:t> in the installation phase, three components work together to create a post-JIT snapshot.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(next) </a:t>
            </a:r>
            <a:r>
              <a:rPr lang="en"/>
              <a:t>To make the memory snapshot, the MicroVM manager launches a sandbox,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(next) and the code annotator puts the codes to request JIT compile and </a:t>
            </a:r>
            <a:r>
              <a:rPr lang="en"/>
              <a:t>request</a:t>
            </a:r>
            <a:r>
              <a:rPr lang="en"/>
              <a:t> a snapshot at an appropriate time.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(next) </a:t>
            </a:r>
            <a:r>
              <a:rPr lang="en"/>
              <a:t>After that, the snapshotter saves the optimized sandbox memory state as a file.(next)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(next) </a:t>
            </a:r>
            <a:r>
              <a:rPr lang="en"/>
              <a:t>Second, in the invocation phase,  (next) the invoker and the parameter passer are responsible for executing the JITed code from the memory snapshot file when the function is requested.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[next slide] </a:t>
            </a:r>
            <a:r>
              <a:rPr lang="en"/>
              <a:t>Let's look into more detail.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1daf3036f9_2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1daf3036f9_2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terms of creating the snapshot file, first of all, we </a:t>
            </a:r>
            <a:r>
              <a:rPr lang="en" u="sng"/>
              <a:t>use source code annotation </a:t>
            </a:r>
            <a:r>
              <a:rPr lang="en"/>
              <a:t>for </a:t>
            </a:r>
            <a:r>
              <a:rPr lang="en" u="sng"/>
              <a:t>JIT compilation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Modern language runtimes</a:t>
            </a:r>
            <a:r>
              <a:rPr lang="en"/>
              <a:t>, especially interpreter languages, </a:t>
            </a:r>
            <a:r>
              <a:rPr lang="en" u="sng"/>
              <a:t>already support annotation to trigger JIT at the program loading time. 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selected most used language as the target language as below, 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can force to generate the machine code by using these features.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1daf3036f9_2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1daf3036f9_2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Another consideration is when to create the snapshot.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way to achieve this is      to place </a:t>
            </a:r>
            <a:r>
              <a:rPr lang="en" u="sng"/>
              <a:t>a trigger of making a snapshot in user code.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/>
              <a:t>Only a function knows that the code is optimized and ready to run, rather than the environment that manages it like Fireworks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executing the runtime, loading libraries, and forcing to JIT compile,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function requests to make a snapshot to FIREWORKS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1daf3036f9_2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1daf3036f9_2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we need to run the ready snapshot file when invoked.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many functions can run on the same host simultaneously, resource efficiency, especially memory usage, is a concern.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In terms of memory usage,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redefine </a:t>
            </a:r>
            <a:r>
              <a:rPr lang="en" u="sng"/>
              <a:t>Running a function as loading a memory snapshot file</a:t>
            </a:r>
            <a:r>
              <a:rPr lang="en"/>
              <a:t> to share a snapshot file.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 shown in the figure below, </a:t>
            </a:r>
            <a:r>
              <a:rPr lang="en" u="sng"/>
              <a:t>sandbox1</a:t>
            </a:r>
            <a:r>
              <a:rPr lang="en"/>
              <a:t> can </a:t>
            </a:r>
            <a:r>
              <a:rPr lang="en" u="sng"/>
              <a:t>run </a:t>
            </a:r>
            <a:r>
              <a:rPr lang="en"/>
              <a:t>immediately </a:t>
            </a:r>
            <a:r>
              <a:rPr lang="en" u="sng"/>
              <a:t>by loading the memory snapshot file.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more requests come in, we </a:t>
            </a:r>
            <a:r>
              <a:rPr lang="en" u="sng"/>
              <a:t>can share the memory file in a copy-on-write manner.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1daf3036f9_2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1daf3036f9_2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mentioned earlier that we run multiple sandboxes with a single memory snapshot file.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Because of that, another consideration is how to deal with </a:t>
            </a:r>
            <a:r>
              <a:rPr lang="en" u="sng">
                <a:solidFill>
                  <a:schemeClr val="dk1"/>
                </a:solidFill>
              </a:rPr>
              <a:t>duplicated MAC or IP address using the same snapshot file.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For this, we used (next) </a:t>
            </a:r>
            <a:r>
              <a:rPr lang="en" u="sng">
                <a:solidFill>
                  <a:schemeClr val="dk1"/>
                </a:solidFill>
              </a:rPr>
              <a:t>firecracker's micro metadata service,</a:t>
            </a:r>
            <a:r>
              <a:rPr lang="en">
                <a:solidFill>
                  <a:schemeClr val="dk1"/>
                </a:solidFill>
              </a:rPr>
              <a:t>(next) </a:t>
            </a:r>
            <a:r>
              <a:rPr lang="en" u="sng">
                <a:solidFill>
                  <a:schemeClr val="dk1"/>
                </a:solidFill>
              </a:rPr>
              <a:t> iptables NAT </a:t>
            </a:r>
            <a:r>
              <a:rPr lang="en">
                <a:solidFill>
                  <a:schemeClr val="dk1"/>
                </a:solidFill>
              </a:rPr>
              <a:t>(next) </a:t>
            </a:r>
            <a:r>
              <a:rPr lang="en" u="sng">
                <a:solidFill>
                  <a:schemeClr val="dk1"/>
                </a:solidFill>
              </a:rPr>
              <a:t>and network namespace.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1daf3036f9_2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1daf3036f9_2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more thing to consider with implementing multiple functions is..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pass multiple users’ arguments to the same running state of a memory snapshot?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 this, we create a component that interacts with a function and a users’ arguments.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the parameter passer that is a component of Fireworks.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</a:t>
            </a:r>
            <a:r>
              <a:rPr lang="en" u="sng"/>
              <a:t>creating</a:t>
            </a:r>
            <a:r>
              <a:rPr lang="en"/>
              <a:t> a single logical</a:t>
            </a:r>
            <a:r>
              <a:rPr lang="en" u="sng"/>
              <a:t> repository,</a:t>
            </a:r>
            <a:r>
              <a:rPr lang="en"/>
              <a:t> we </a:t>
            </a:r>
            <a:r>
              <a:rPr lang="en" u="sng"/>
              <a:t>added a logic to see it</a:t>
            </a:r>
            <a:r>
              <a:rPr lang="en"/>
              <a:t> on each other.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1daf3036f9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1daf3036f9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summary,</a:t>
            </a:r>
            <a:r>
              <a:rPr lang="en"/>
              <a:t> Fireworks is VM-level Post-JIT Snapshot.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Fireworks handles all the existing serverless problems.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VM-level can achieve a high isolation level,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Post-JIT can achieve fast execution.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By sharing and utilizing snapshots, we can achieve low-latency start-up and even memory efficiency.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1f3891765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1f3891765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(next) </a:t>
            </a:r>
            <a:r>
              <a:rPr lang="en"/>
              <a:t>Fireworks is implemented by the following elements: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As a hypervisor, we used AWS's firecracker which can deploy lightweight virtual machines called mircoVM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(next) We also used the faasdom benchmark and serverlessbench for evaluation.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both provide various application</a:t>
            </a:r>
            <a:r>
              <a:rPr lang="en"/>
              <a:t> performance measurement</a:t>
            </a:r>
            <a:r>
              <a:rPr lang="en"/>
              <a:t>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CPU and disk intensive workloads to real world application.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1daf3036f9_2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1daf3036f9_2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our</a:t>
            </a:r>
            <a:r>
              <a:rPr lang="en"/>
              <a:t> evaluation tries to get the answer below questions.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/>
              <a:t>How much can FIREWORKS reduce startup time and function execution time for various serverless applications?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And, </a:t>
            </a:r>
            <a:r>
              <a:rPr lang="en" u="sng"/>
              <a:t>How effective are FIREWORKS's design choices</a:t>
            </a:r>
            <a:r>
              <a:rPr lang="en"/>
              <a:t> (which are </a:t>
            </a:r>
            <a:r>
              <a:rPr lang="en" u="sng"/>
              <a:t>VM level snapshot, post-JIT snapshot)</a:t>
            </a:r>
            <a:r>
              <a:rPr lang="en"/>
              <a:t> in terms of performance or memory?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/>
              <a:t>a</a:t>
            </a:r>
            <a:r>
              <a:rPr lang="en" u="sng"/>
              <a:t>nd , How much memory can Fireworks save by sharing memory snapshots across sandboxes</a:t>
            </a:r>
            <a:r>
              <a:rPr lang="en"/>
              <a:t>?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1f3891765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1f3891765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 is faasdom benchmark evaluation in Python.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Faasdom benchmark provides c</a:t>
            </a:r>
            <a:r>
              <a:rPr lang="en"/>
              <a:t>ompute intensive and I/O intensive workloads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(next)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can see that the start-up time shown in red and the execution time shown in green have been reduced as a result of the snapshot and JIT compilation of FIREWORKS.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====================================================================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X-axis is for each serverless platform, and c stands for cold start and w stands for the warm start.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 we </a:t>
            </a:r>
            <a:r>
              <a:rPr lang="en"/>
              <a:t>discuss</a:t>
            </a:r>
            <a:r>
              <a:rPr lang="en"/>
              <a:t> before,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</a:t>
            </a:r>
            <a:r>
              <a:rPr lang="en"/>
              <a:t>cold start is a case in which the sandbox </a:t>
            </a:r>
            <a:r>
              <a:rPr lang="en">
                <a:solidFill>
                  <a:schemeClr val="dk1"/>
                </a:solidFill>
              </a:rPr>
              <a:t>is not ready </a:t>
            </a:r>
            <a:r>
              <a:rPr lang="en"/>
              <a:t>for the first incoming request.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And warm start is when the resources are reused.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Y-axis means the time it takes, and it can be seen that the lower the value, the better the performance.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Red color indicates booting time, blue one indicates execution time, and green is other network delay or disk I/O time.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(next)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can see that the start-up time shown in red and the execution time shown in green have been reduced as a result of the snapshot and JIT compilation of FIREWORKS.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5296c1001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5296c1001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Serverless computing</a:t>
            </a:r>
            <a:r>
              <a:rPr lang="en">
                <a:solidFill>
                  <a:schemeClr val="dk1"/>
                </a:solidFill>
              </a:rPr>
              <a:t> is now becoming the </a:t>
            </a:r>
            <a:r>
              <a:rPr lang="en" u="sng">
                <a:solidFill>
                  <a:schemeClr val="dk1"/>
                </a:solidFill>
              </a:rPr>
              <a:t>mainstream</a:t>
            </a:r>
            <a:r>
              <a:rPr lang="en">
                <a:solidFill>
                  <a:schemeClr val="dk1"/>
                </a:solidFill>
              </a:rPr>
              <a:t> beyond innovation in the cloud era.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Nowadays applications are often designed as a micro-services architecture.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These microservices usually can be deployed in a serverless computing method.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Many cloud providers, such as Amazon, Microsoft, Google, and IBM, have their serverless models and provide them to customers.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reason for the popularity is..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Developers do not need to effort into administration</a:t>
            </a:r>
            <a:r>
              <a:rPr lang="en">
                <a:solidFill>
                  <a:schemeClr val="dk1"/>
                </a:solidFill>
              </a:rPr>
              <a:t> because the cloud operators manage the serverless computing resources instead of them.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Moreover, the resources are dynamically provided as needed.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And you just pay what you use.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These advantages are making serverless the standard deployment in the cloud.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[next slide] So what is serverless computing?.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1f38917658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11f38917658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also measured how many sandboxes can run on just one server.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FIREWORKS can run 60% more sandboxes than Firecracker.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1daf3036f9_2_8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1daf3036f9_2_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n serverless, </a:t>
            </a:r>
            <a:r>
              <a:rPr lang="en"/>
              <a:t>Efforts to achieve security, efficiency and high performance are continue.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Fireworks: VM-level post-JIT snapshots can achieve all three things.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by designing, implementing, and evaluating this new serverless framework, </a:t>
            </a:r>
            <a:r>
              <a:rPr lang="en"/>
              <a:t>w</a:t>
            </a:r>
            <a:r>
              <a:rPr lang="en"/>
              <a:t>e hope to guide you through the use of Just-in-time compilation and snapshot.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thank you for your time.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daf3036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daf3036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Serverless computing is different from normal server deployment.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Traditionally, an application was deployed on a long-running virtual machine or container,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But In serverless computing, applications are divided into microservices.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small service can run as a function or several functions.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That's why serverless computing is also called function-as-a-service.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[next slide] If we look inside where these functions are operating, we can know how cloud operators manage serverless computing.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daf3036f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1daf3036f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Actually, a function is executed within a sandbox.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sandbox is made by the hypervisor.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It allocates the server's resources to the sandbox in cooperation with the operating system.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Unlike in the past, functions are deployed and managed by the cloud operator on behalf of the user.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(next)Functions increase or decrease flexibly (next) according to the request.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(next)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One more thing to know is Most of the languages and runtimes used in functions are interpreter languages such as nodejs and python.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1a907b6c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1a907b6c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Serverless with such a small function has “characteristics” that are different from the existing ones.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Basically, the necessary resources will be running in advance,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but in the case of a function, </a:t>
            </a:r>
            <a:r>
              <a:rPr lang="en" u="sng">
                <a:solidFill>
                  <a:schemeClr val="dk1"/>
                </a:solidFill>
              </a:rPr>
              <a:t>the resources are created on-demand when invoked 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And </a:t>
            </a:r>
            <a:r>
              <a:rPr lang="en" u="sng">
                <a:solidFill>
                  <a:schemeClr val="dk1"/>
                </a:solidFill>
              </a:rPr>
              <a:t>Functions on serverless run in a short span</a:t>
            </a:r>
            <a:r>
              <a:rPr lang="en">
                <a:solidFill>
                  <a:schemeClr val="dk1"/>
                </a:solidFill>
              </a:rPr>
              <a:t> because smaller services divided from one large application are executed in functions.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Here(....), the functions are deployed transparently by the cloud operator, so </a:t>
            </a:r>
            <a:r>
              <a:rPr lang="en" u="sng">
                <a:solidFill>
                  <a:schemeClr val="dk1"/>
                </a:solidFill>
              </a:rPr>
              <a:t>they aim to consolidate a large number of serverless functions in a few machines </a:t>
            </a:r>
            <a:r>
              <a:rPr lang="en">
                <a:solidFill>
                  <a:schemeClr val="dk1"/>
                </a:solidFill>
              </a:rPr>
              <a:t>to use server resources efficiently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[next slide] Flexible deployment with such a small function seems suitable for modern applications and cloud environment, yes it is right, but there are some problems.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1daf3036f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1daf3036f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E101A"/>
                </a:solidFill>
              </a:rPr>
              <a:t>(next)</a:t>
            </a:r>
            <a:r>
              <a:rPr lang="en">
                <a:solidFill>
                  <a:srgbClr val="0E101A"/>
                </a:solidFill>
              </a:rPr>
              <a:t>The first is </a:t>
            </a:r>
            <a:r>
              <a:rPr lang="en" u="sng">
                <a:solidFill>
                  <a:srgbClr val="0E101A"/>
                </a:solidFill>
              </a:rPr>
              <a:t>long startup time penalty</a:t>
            </a:r>
            <a:r>
              <a:rPr lang="en">
                <a:solidFill>
                  <a:srgbClr val="0E101A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When there is a request, it is necessary to</a:t>
            </a:r>
            <a:r>
              <a:rPr lang="en" u="sng">
                <a:solidFill>
                  <a:schemeClr val="dk1"/>
                </a:solidFill>
              </a:rPr>
              <a:t> boot t</a:t>
            </a:r>
            <a:r>
              <a:rPr lang="en">
                <a:solidFill>
                  <a:schemeClr val="dk1"/>
                </a:solidFill>
              </a:rPr>
              <a:t>he resources such as </a:t>
            </a:r>
            <a:r>
              <a:rPr lang="en" u="sng">
                <a:solidFill>
                  <a:schemeClr val="dk1"/>
                </a:solidFill>
              </a:rPr>
              <a:t>VM, OS, container, runtime</a:t>
            </a:r>
            <a:r>
              <a:rPr lang="en">
                <a:solidFill>
                  <a:schemeClr val="dk1"/>
                </a:solidFill>
              </a:rPr>
              <a:t> required for the function, after that the function is executed.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Time taken for </a:t>
            </a:r>
            <a:r>
              <a:rPr lang="en" u="sng">
                <a:solidFill>
                  <a:schemeClr val="dk1"/>
                </a:solidFill>
              </a:rPr>
              <a:t>the first request</a:t>
            </a:r>
            <a:r>
              <a:rPr lang="en">
                <a:solidFill>
                  <a:schemeClr val="dk1"/>
                </a:solidFill>
              </a:rPr>
              <a:t> is called a </a:t>
            </a:r>
            <a:r>
              <a:rPr lang="en" u="sng">
                <a:solidFill>
                  <a:schemeClr val="dk1"/>
                </a:solidFill>
              </a:rPr>
              <a:t>cold start</a:t>
            </a:r>
            <a:r>
              <a:rPr lang="en">
                <a:solidFill>
                  <a:schemeClr val="dk1"/>
                </a:solidFill>
              </a:rPr>
              <a:t>, and this time is booting time for the resources.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the case of</a:t>
            </a:r>
            <a:r>
              <a:rPr lang="en" u="sng">
                <a:solidFill>
                  <a:schemeClr val="dk1"/>
                </a:solidFill>
              </a:rPr>
              <a:t> subsequent requests</a:t>
            </a:r>
            <a:r>
              <a:rPr lang="en">
                <a:solidFill>
                  <a:schemeClr val="dk1"/>
                </a:solidFill>
              </a:rPr>
              <a:t>, it is called a</a:t>
            </a:r>
            <a:r>
              <a:rPr lang="en" u="sng">
                <a:solidFill>
                  <a:schemeClr val="dk1"/>
                </a:solidFill>
              </a:rPr>
              <a:t> warm start</a:t>
            </a:r>
            <a:r>
              <a:rPr lang="en">
                <a:solidFill>
                  <a:schemeClr val="dk1"/>
                </a:solidFill>
              </a:rPr>
              <a:t>, and it does not take booting time because the resources already have been created.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In some cases</a:t>
            </a:r>
            <a:r>
              <a:rPr lang="en">
                <a:solidFill>
                  <a:schemeClr val="dk1"/>
                </a:solidFill>
              </a:rPr>
              <a:t>, even the </a:t>
            </a:r>
            <a:r>
              <a:rPr lang="en" u="sng">
                <a:solidFill>
                  <a:schemeClr val="dk1"/>
                </a:solidFill>
              </a:rPr>
              <a:t>startup time is longer than the execution time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(next)The second problem</a:t>
            </a:r>
            <a:r>
              <a:rPr lang="en">
                <a:solidFill>
                  <a:schemeClr val="dk1"/>
                </a:solidFill>
              </a:rPr>
              <a:t> is that </a:t>
            </a:r>
            <a:r>
              <a:rPr lang="en" u="sng">
                <a:solidFill>
                  <a:schemeClr val="dk1"/>
                </a:solidFill>
              </a:rPr>
              <a:t>Just-In-Time compilation</a:t>
            </a:r>
            <a:r>
              <a:rPr lang="en">
                <a:solidFill>
                  <a:schemeClr val="dk1"/>
                </a:solidFill>
              </a:rPr>
              <a:t> is difficult to utilize well in a serverless environment.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As I mentioned before, the most used languages in serverless are nodejs and python, which are interpreter languages.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For interpreter language, JIT compilation is very important to improve performance.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However, due to the </a:t>
            </a:r>
            <a:r>
              <a:rPr lang="en" u="sng">
                <a:solidFill>
                  <a:schemeClr val="dk1"/>
                </a:solidFill>
              </a:rPr>
              <a:t>short execution time of the function</a:t>
            </a:r>
            <a:r>
              <a:rPr lang="en">
                <a:solidFill>
                  <a:schemeClr val="dk1"/>
                </a:solidFill>
              </a:rPr>
              <a:t>, the profile information for </a:t>
            </a:r>
            <a:r>
              <a:rPr lang="en" u="sng">
                <a:solidFill>
                  <a:schemeClr val="dk1"/>
                </a:solidFill>
              </a:rPr>
              <a:t>JIT</a:t>
            </a:r>
            <a:r>
              <a:rPr lang="en">
                <a:solidFill>
                  <a:schemeClr val="dk1"/>
                </a:solidFill>
              </a:rPr>
              <a:t> is not maintained well.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(next) Third, </a:t>
            </a:r>
            <a:r>
              <a:rPr lang="en" u="sng">
                <a:solidFill>
                  <a:schemeClr val="dk1"/>
                </a:solidFill>
              </a:rPr>
              <a:t>Memory can be a bottleneck in the consolidation</a:t>
            </a:r>
            <a:r>
              <a:rPr lang="en">
                <a:solidFill>
                  <a:schemeClr val="dk1"/>
                </a:solidFill>
              </a:rPr>
              <a:t> of functions.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Cloud operators</a:t>
            </a:r>
            <a:r>
              <a:rPr lang="en">
                <a:solidFill>
                  <a:schemeClr val="dk1"/>
                </a:solidFill>
              </a:rPr>
              <a:t> try to keep</a:t>
            </a:r>
            <a:r>
              <a:rPr lang="en" u="sng">
                <a:solidFill>
                  <a:schemeClr val="dk1"/>
                </a:solidFill>
              </a:rPr>
              <a:t> functions in memory </a:t>
            </a:r>
            <a:r>
              <a:rPr lang="en">
                <a:solidFill>
                  <a:schemeClr val="dk1"/>
                </a:solidFill>
              </a:rPr>
              <a:t>for a warm start.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It doesn't use the CPU, but it can use memory, so memory can become a bottleneck for multiple functions.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(next)Lastly, these </a:t>
            </a:r>
            <a:r>
              <a:rPr lang="en" u="sng">
                <a:solidFill>
                  <a:schemeClr val="dk1"/>
                </a:solidFill>
              </a:rPr>
              <a:t>high consolidated serverless environment needs robust isolation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[next slide] We thought about how to solve these problems ..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1daf3036f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1daf3036f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First, (next) for</a:t>
            </a:r>
            <a:r>
              <a:rPr lang="en" u="sng">
                <a:solidFill>
                  <a:schemeClr val="dk1"/>
                </a:solidFill>
              </a:rPr>
              <a:t> low-latency startup</a:t>
            </a:r>
            <a:r>
              <a:rPr lang="en">
                <a:solidFill>
                  <a:schemeClr val="dk1"/>
                </a:solidFill>
              </a:rPr>
              <a:t>, we utilize snapshot and it can solve the cold start problem.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(next)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And we force to perform Just In time compilation,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after that, through the snapshot, JIT compilation will be included in the snapshot file to ensure</a:t>
            </a:r>
            <a:r>
              <a:rPr lang="en" u="sng">
                <a:solidFill>
                  <a:schemeClr val="dk1"/>
                </a:solidFill>
              </a:rPr>
              <a:t> fast execution.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(next)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the meantime, many small functions that are waiting or running in the memory by </a:t>
            </a:r>
            <a:r>
              <a:rPr lang="en" u="sng">
                <a:solidFill>
                  <a:schemeClr val="dk1"/>
                </a:solidFill>
              </a:rPr>
              <a:t>sharing this snapshot</a:t>
            </a:r>
            <a:r>
              <a:rPr lang="en">
                <a:solidFill>
                  <a:schemeClr val="dk1"/>
                </a:solidFill>
              </a:rPr>
              <a:t>, can save memory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(next)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At this time, we adopt a </a:t>
            </a:r>
            <a:r>
              <a:rPr lang="en" u="sng">
                <a:solidFill>
                  <a:schemeClr val="dk1"/>
                </a:solidFill>
              </a:rPr>
              <a:t>VM-level</a:t>
            </a:r>
            <a:r>
              <a:rPr lang="en">
                <a:solidFill>
                  <a:schemeClr val="dk1"/>
                </a:solidFill>
              </a:rPr>
              <a:t> snapshot to ensure robust isolation where functions are highly consolidated.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1daf3036f9_2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1daf3036f9_2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/>
              <a:t>The VM-level post-JIT snapshot </a:t>
            </a:r>
            <a:r>
              <a:rPr lang="en"/>
              <a:t>operation method is divided into two phases.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/>
              <a:t>These are the installation phase and the invocation phase.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(next) </a:t>
            </a:r>
            <a:r>
              <a:rPr lang="en"/>
              <a:t>In the installation phase, we create a machine code by forcing JIT on the user code, and prepare it as a memory snapshot file.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(next) </a:t>
            </a:r>
            <a:r>
              <a:rPr lang="en"/>
              <a:t>In the next invocation </a:t>
            </a:r>
            <a:r>
              <a:rPr lang="en">
                <a:solidFill>
                  <a:schemeClr val="dk1"/>
                </a:solidFill>
              </a:rPr>
              <a:t>phase</a:t>
            </a:r>
            <a:r>
              <a:rPr lang="en"/>
              <a:t>, sandboxes are prepared, and the memory snapshot file is loaded and executed on that as a new function.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[next slide] In practice, some challenges must be addressed at each step of implementation.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1daf3036f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1daf3036f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First, </a:t>
            </a:r>
            <a:r>
              <a:rPr lang="en">
                <a:solidFill>
                  <a:schemeClr val="dk1"/>
                </a:solidFill>
              </a:rPr>
              <a:t>during the installation phase, </a:t>
            </a:r>
            <a:r>
              <a:rPr lang="en"/>
              <a:t>the issue is how to make the snapshot.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/>
              <a:t>How can we manipulate JIT compilation?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Afterward, we need to decide when to create a snapshot.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the </a:t>
            </a:r>
            <a:r>
              <a:rPr lang="en" u="sng"/>
              <a:t>invocation phase</a:t>
            </a:r>
            <a:r>
              <a:rPr lang="en"/>
              <a:t>, there is another problem because multiple functions need to be executed.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/>
              <a:t>How can we reduce memory</a:t>
            </a:r>
            <a:r>
              <a:rPr lang="en"/>
              <a:t> usage while executing multiple functions?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Is it possible to create multiple functions with one snapshot </a:t>
            </a:r>
            <a:r>
              <a:rPr lang="en"/>
              <a:t>without</a:t>
            </a:r>
            <a:r>
              <a:rPr lang="en"/>
              <a:t> duplicated IP or MAC?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How can we pass multiple users’ arguments to the same running state of the memory snapshot?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[next slide] There are some tasks that need to be solved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background">
  <p:cSld name="empty background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1705" y="-482447"/>
            <a:ext cx="9167400" cy="61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background">
  <p:cSld name="empty background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-11705" y="-482447"/>
            <a:ext cx="9167400" cy="61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photo background">
  <p:cSld name="full photo background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ight text w/ 4 photos">
  <p:cSld name="right text w/ 4 photos"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/>
          <p:nvPr/>
        </p:nvSpPr>
        <p:spPr>
          <a:xfrm>
            <a:off x="-11705" y="-482447"/>
            <a:ext cx="9167400" cy="61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7"/>
          <p:cNvSpPr/>
          <p:nvPr/>
        </p:nvSpPr>
        <p:spPr>
          <a:xfrm>
            <a:off x="-11705" y="-482447"/>
            <a:ext cx="9167400" cy="61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7"/>
          <p:cNvSpPr txBox="1"/>
          <p:nvPr/>
        </p:nvSpPr>
        <p:spPr>
          <a:xfrm>
            <a:off x="-742950" y="1289050"/>
            <a:ext cx="69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7"/>
          <p:cNvSpPr/>
          <p:nvPr>
            <p:ph idx="2" type="pic"/>
          </p:nvPr>
        </p:nvSpPr>
        <p:spPr>
          <a:xfrm>
            <a:off x="707246" y="1164461"/>
            <a:ext cx="2501400" cy="16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7"/>
          <p:cNvSpPr/>
          <p:nvPr>
            <p:ph idx="3" type="pic"/>
          </p:nvPr>
        </p:nvSpPr>
        <p:spPr>
          <a:xfrm>
            <a:off x="3321954" y="1318200"/>
            <a:ext cx="1688400" cy="11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7"/>
          <p:cNvSpPr/>
          <p:nvPr>
            <p:ph idx="4" type="pic"/>
          </p:nvPr>
        </p:nvSpPr>
        <p:spPr>
          <a:xfrm>
            <a:off x="435024" y="2949088"/>
            <a:ext cx="27738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7"/>
          <p:cNvSpPr/>
          <p:nvPr>
            <p:ph idx="5" type="pic"/>
          </p:nvPr>
        </p:nvSpPr>
        <p:spPr>
          <a:xfrm>
            <a:off x="3321953" y="2560112"/>
            <a:ext cx="19620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pasted-image.pdf" id="69" name="Google Shape;6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3386" y="990600"/>
            <a:ext cx="173860" cy="1738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sted-image.pdf" id="70" name="Google Shape;7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5283854" y="3860241"/>
            <a:ext cx="169261" cy="16926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ight text w/ 4 photos alt footer">
  <p:cSld name="right text w/ 4 photos alt footer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/>
          <p:nvPr/>
        </p:nvSpPr>
        <p:spPr>
          <a:xfrm>
            <a:off x="-11705" y="-482447"/>
            <a:ext cx="9167400" cy="61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8"/>
          <p:cNvSpPr/>
          <p:nvPr/>
        </p:nvSpPr>
        <p:spPr>
          <a:xfrm>
            <a:off x="-11705" y="-482447"/>
            <a:ext cx="9167400" cy="61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8"/>
          <p:cNvSpPr txBox="1"/>
          <p:nvPr/>
        </p:nvSpPr>
        <p:spPr>
          <a:xfrm>
            <a:off x="-742950" y="1289050"/>
            <a:ext cx="69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8"/>
          <p:cNvSpPr/>
          <p:nvPr>
            <p:ph idx="2" type="pic"/>
          </p:nvPr>
        </p:nvSpPr>
        <p:spPr>
          <a:xfrm>
            <a:off x="707246" y="1164461"/>
            <a:ext cx="2501400" cy="16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8"/>
          <p:cNvSpPr/>
          <p:nvPr>
            <p:ph idx="3" type="pic"/>
          </p:nvPr>
        </p:nvSpPr>
        <p:spPr>
          <a:xfrm>
            <a:off x="3321954" y="1318200"/>
            <a:ext cx="1688400" cy="11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8"/>
          <p:cNvSpPr/>
          <p:nvPr>
            <p:ph idx="4" type="pic"/>
          </p:nvPr>
        </p:nvSpPr>
        <p:spPr>
          <a:xfrm>
            <a:off x="435024" y="2949088"/>
            <a:ext cx="27738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8"/>
          <p:cNvSpPr/>
          <p:nvPr>
            <p:ph idx="5" type="pic"/>
          </p:nvPr>
        </p:nvSpPr>
        <p:spPr>
          <a:xfrm>
            <a:off x="3321953" y="2560112"/>
            <a:ext cx="19620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pasted-image.pdf" id="80" name="Google Shape;8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3386" y="990600"/>
            <a:ext cx="173860" cy="1738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sted-image.pdf" id="81" name="Google Shape;8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5283854" y="3860241"/>
            <a:ext cx="169261" cy="1692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8"/>
          <p:cNvCxnSpPr/>
          <p:nvPr/>
        </p:nvCxnSpPr>
        <p:spPr>
          <a:xfrm>
            <a:off x="2054180" y="341007"/>
            <a:ext cx="8992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ash"/>
            <a:miter lim="8000"/>
            <a:headEnd len="sm" w="sm" type="none"/>
            <a:tailEnd len="sm" w="sm" type="none"/>
          </a:ln>
        </p:spPr>
      </p:cxn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ight side text + 1 picture">
  <p:cSld name="right side text + 1 picture"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/>
          <p:nvPr/>
        </p:nvSpPr>
        <p:spPr>
          <a:xfrm>
            <a:off x="-11705" y="-482447"/>
            <a:ext cx="9167400" cy="61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9"/>
          <p:cNvSpPr/>
          <p:nvPr>
            <p:ph idx="2" type="pic"/>
          </p:nvPr>
        </p:nvSpPr>
        <p:spPr>
          <a:xfrm>
            <a:off x="713720" y="1029950"/>
            <a:ext cx="4414500" cy="29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pasted-image.pdf" id="87" name="Google Shape;8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7685" y="843914"/>
            <a:ext cx="186035" cy="1860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sted-image.pdf" id="88" name="Google Shape;8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5128260" y="3977640"/>
            <a:ext cx="186036" cy="18603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right side text + 1 picture alt footer">
  <p:cSld name="1_right side text + 1 picture alt footer"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/>
          <p:nvPr/>
        </p:nvSpPr>
        <p:spPr>
          <a:xfrm>
            <a:off x="-11705" y="-482447"/>
            <a:ext cx="9167400" cy="61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0"/>
          <p:cNvSpPr/>
          <p:nvPr>
            <p:ph idx="2" type="pic"/>
          </p:nvPr>
        </p:nvSpPr>
        <p:spPr>
          <a:xfrm>
            <a:off x="713720" y="1029950"/>
            <a:ext cx="4414500" cy="29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pasted-image.pdf" id="93" name="Google Shape;93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7685" y="843914"/>
            <a:ext cx="186035" cy="1860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sted-image.pdf" id="94" name="Google Shape;9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5128260" y="3977640"/>
            <a:ext cx="186036" cy="1860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20"/>
          <p:cNvCxnSpPr/>
          <p:nvPr/>
        </p:nvCxnSpPr>
        <p:spPr>
          <a:xfrm>
            <a:off x="2054180" y="341007"/>
            <a:ext cx="8992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ash"/>
            <a:miter lim="8000"/>
            <a:headEnd len="sm" w="sm" type="none"/>
            <a:tailEnd len="sm" w="sm" type="none"/>
          </a:ln>
        </p:spPr>
      </p:cxnSp>
      <p:sp>
        <p:nvSpPr>
          <p:cNvPr id="96" name="Google Shape;96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side photo">
  <p:cSld name="left side photo"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/>
          <p:nvPr>
            <p:ph idx="2" type="pic"/>
          </p:nvPr>
        </p:nvSpPr>
        <p:spPr>
          <a:xfrm>
            <a:off x="0" y="0"/>
            <a:ext cx="4457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icture">
  <p:cSld name="big picture"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/>
          <p:nvPr/>
        </p:nvSpPr>
        <p:spPr>
          <a:xfrm>
            <a:off x="-11705" y="-482447"/>
            <a:ext cx="9167400" cy="61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2"/>
          <p:cNvSpPr txBox="1"/>
          <p:nvPr/>
        </p:nvSpPr>
        <p:spPr>
          <a:xfrm>
            <a:off x="-742950" y="1289050"/>
            <a:ext cx="69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asted-image.pdf" id="103" name="Google Shape;103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2900" y="342900"/>
            <a:ext cx="173860" cy="1738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sted-image.pdf" id="104" name="Google Shape;10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8643544" y="4631339"/>
            <a:ext cx="169261" cy="16926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2"/>
          <p:cNvSpPr/>
          <p:nvPr>
            <p:ph idx="2" type="pic"/>
          </p:nvPr>
        </p:nvSpPr>
        <p:spPr>
          <a:xfrm>
            <a:off x="342900" y="1066225"/>
            <a:ext cx="8126700" cy="3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06" name="Google Shape;106;p22"/>
          <p:cNvCxnSpPr/>
          <p:nvPr/>
        </p:nvCxnSpPr>
        <p:spPr>
          <a:xfrm>
            <a:off x="2054180" y="341007"/>
            <a:ext cx="8992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ash"/>
            <a:miter lim="8000"/>
            <a:headEnd len="sm" w="sm" type="none"/>
            <a:tailEnd len="sm" w="sm" type="none"/>
          </a:ln>
        </p:spPr>
      </p:cxnSp>
      <p:sp>
        <p:nvSpPr>
          <p:cNvPr id="107" name="Google Shape;107;p22"/>
          <p:cNvSpPr txBox="1"/>
          <p:nvPr>
            <p:ph idx="12" type="sldNum"/>
          </p:nvPr>
        </p:nvSpPr>
        <p:spPr>
          <a:xfrm>
            <a:off x="85396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22"/>
          <p:cNvSpPr txBox="1"/>
          <p:nvPr>
            <p:ph type="title"/>
          </p:nvPr>
        </p:nvSpPr>
        <p:spPr>
          <a:xfrm>
            <a:off x="409425" y="503250"/>
            <a:ext cx="56808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collage">
  <p:cSld name="picture collage"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/>
          <p:nvPr/>
        </p:nvSpPr>
        <p:spPr>
          <a:xfrm>
            <a:off x="-11705" y="-482447"/>
            <a:ext cx="9167400" cy="61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3"/>
          <p:cNvSpPr/>
          <p:nvPr/>
        </p:nvSpPr>
        <p:spPr>
          <a:xfrm>
            <a:off x="-11705" y="-482447"/>
            <a:ext cx="9167400" cy="61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3"/>
          <p:cNvSpPr txBox="1"/>
          <p:nvPr/>
        </p:nvSpPr>
        <p:spPr>
          <a:xfrm>
            <a:off x="-742950" y="1289050"/>
            <a:ext cx="69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asted-image.pdf" id="113" name="Google Shape;113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2900" y="342900"/>
            <a:ext cx="173860" cy="1738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sted-image.pdf" id="114" name="Google Shape;11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8643544" y="4631339"/>
            <a:ext cx="169261" cy="16926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3"/>
          <p:cNvSpPr/>
          <p:nvPr>
            <p:ph idx="2" type="pic"/>
          </p:nvPr>
        </p:nvSpPr>
        <p:spPr>
          <a:xfrm>
            <a:off x="516760" y="516761"/>
            <a:ext cx="24180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16" name="Google Shape;116;p23"/>
          <p:cNvCxnSpPr/>
          <p:nvPr/>
        </p:nvCxnSpPr>
        <p:spPr>
          <a:xfrm>
            <a:off x="2054180" y="341007"/>
            <a:ext cx="8992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ash"/>
            <a:miter lim="8000"/>
            <a:headEnd len="sm" w="sm" type="none"/>
            <a:tailEnd len="sm" w="sm" type="none"/>
          </a:ln>
        </p:spPr>
      </p:cxnSp>
      <p:sp>
        <p:nvSpPr>
          <p:cNvPr id="117" name="Google Shape;117;p23"/>
          <p:cNvSpPr/>
          <p:nvPr>
            <p:ph idx="3" type="pic"/>
          </p:nvPr>
        </p:nvSpPr>
        <p:spPr>
          <a:xfrm>
            <a:off x="6225483" y="2112461"/>
            <a:ext cx="2418000" cy="25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23"/>
          <p:cNvSpPr/>
          <p:nvPr>
            <p:ph idx="4" type="pic"/>
          </p:nvPr>
        </p:nvSpPr>
        <p:spPr>
          <a:xfrm>
            <a:off x="6225482" y="517092"/>
            <a:ext cx="24180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23"/>
          <p:cNvSpPr/>
          <p:nvPr>
            <p:ph idx="5" type="pic"/>
          </p:nvPr>
        </p:nvSpPr>
        <p:spPr>
          <a:xfrm>
            <a:off x="3108680" y="519503"/>
            <a:ext cx="2942400" cy="25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23"/>
          <p:cNvSpPr/>
          <p:nvPr>
            <p:ph idx="6" type="pic"/>
          </p:nvPr>
        </p:nvSpPr>
        <p:spPr>
          <a:xfrm>
            <a:off x="3108680" y="3241385"/>
            <a:ext cx="2942400" cy="13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79900" y="0"/>
            <a:ext cx="975800" cy="51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tem circle pictures">
  <p:cSld name="three item circle pictures"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/>
          <p:nvPr/>
        </p:nvSpPr>
        <p:spPr>
          <a:xfrm>
            <a:off x="531726" y="618739"/>
            <a:ext cx="1852200" cy="18522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p24"/>
          <p:cNvCxnSpPr/>
          <p:nvPr/>
        </p:nvCxnSpPr>
        <p:spPr>
          <a:xfrm>
            <a:off x="2249723" y="2068408"/>
            <a:ext cx="1069500" cy="752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6" name="Google Shape;126;p24"/>
          <p:cNvSpPr/>
          <p:nvPr/>
        </p:nvSpPr>
        <p:spPr>
          <a:xfrm>
            <a:off x="3217776" y="2282840"/>
            <a:ext cx="1852200" cy="18522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Google Shape;127;p24"/>
          <p:cNvCxnSpPr/>
          <p:nvPr/>
        </p:nvCxnSpPr>
        <p:spPr>
          <a:xfrm flipH="1" rot="10800000">
            <a:off x="5008559" y="2375081"/>
            <a:ext cx="1280700" cy="4533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8" name="Google Shape;128;p24"/>
          <p:cNvSpPr/>
          <p:nvPr/>
        </p:nvSpPr>
        <p:spPr>
          <a:xfrm>
            <a:off x="6227676" y="1143352"/>
            <a:ext cx="1852200" cy="18522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4"/>
          <p:cNvSpPr/>
          <p:nvPr>
            <p:ph idx="2" type="pic"/>
          </p:nvPr>
        </p:nvSpPr>
        <p:spPr>
          <a:xfrm>
            <a:off x="600592" y="687605"/>
            <a:ext cx="1714500" cy="17145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4"/>
          <p:cNvSpPr/>
          <p:nvPr>
            <p:ph idx="3" type="pic"/>
          </p:nvPr>
        </p:nvSpPr>
        <p:spPr>
          <a:xfrm>
            <a:off x="3286642" y="2351707"/>
            <a:ext cx="1714500" cy="17145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4"/>
          <p:cNvSpPr/>
          <p:nvPr>
            <p:ph idx="4" type="pic"/>
          </p:nvPr>
        </p:nvSpPr>
        <p:spPr>
          <a:xfrm>
            <a:off x="6296542" y="1212218"/>
            <a:ext cx="1714500" cy="17145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32" name="Google Shape;132;p24"/>
          <p:cNvCxnSpPr/>
          <p:nvPr/>
        </p:nvCxnSpPr>
        <p:spPr>
          <a:xfrm>
            <a:off x="2054180" y="341007"/>
            <a:ext cx="8992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ash"/>
            <a:miter lim="8000"/>
            <a:headEnd len="sm" w="sm" type="none"/>
            <a:tailEnd len="sm" w="sm" type="none"/>
          </a:ln>
        </p:spPr>
      </p:cxnSp>
      <p:sp>
        <p:nvSpPr>
          <p:cNvPr id="133" name="Google Shape;133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79900" y="0"/>
            <a:ext cx="975800" cy="51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background alt footer">
  <p:cSld name="empty background alt footer">
    <p:bg>
      <p:bgPr>
        <a:solidFill>
          <a:srgbClr val="FFFF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/>
          <p:nvPr/>
        </p:nvSpPr>
        <p:spPr>
          <a:xfrm>
            <a:off x="-11705" y="-482447"/>
            <a:ext cx="9167400" cy="61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VT-grid-02.png" id="137" name="Google Shape;13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08705" y="4630516"/>
            <a:ext cx="795060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79900" y="0"/>
            <a:ext cx="975800" cy="51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ight side photo">
  <p:cSld name="right side photo"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/>
          <p:nvPr>
            <p:ph idx="2" type="pic"/>
          </p:nvPr>
        </p:nvSpPr>
        <p:spPr>
          <a:xfrm>
            <a:off x="4686300" y="0"/>
            <a:ext cx="4457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79900" y="0"/>
            <a:ext cx="975800" cy="51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o page">
  <p:cSld name="bio page">
    <p:bg>
      <p:bgPr>
        <a:solidFill>
          <a:srgbClr val="FFFFF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/>
          <p:nvPr/>
        </p:nvSpPr>
        <p:spPr>
          <a:xfrm>
            <a:off x="7470650" y="4767860"/>
            <a:ext cx="1869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7"/>
          <p:cNvSpPr/>
          <p:nvPr/>
        </p:nvSpPr>
        <p:spPr>
          <a:xfrm>
            <a:off x="6450424" y="2750996"/>
            <a:ext cx="1852200" cy="18522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7"/>
          <p:cNvSpPr/>
          <p:nvPr/>
        </p:nvSpPr>
        <p:spPr>
          <a:xfrm>
            <a:off x="531726" y="618739"/>
            <a:ext cx="1852200" cy="18522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7"/>
          <p:cNvSpPr/>
          <p:nvPr>
            <p:ph idx="2" type="pic"/>
          </p:nvPr>
        </p:nvSpPr>
        <p:spPr>
          <a:xfrm>
            <a:off x="600592" y="687605"/>
            <a:ext cx="1714500" cy="17145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7"/>
          <p:cNvSpPr/>
          <p:nvPr>
            <p:ph idx="3" type="pic"/>
          </p:nvPr>
        </p:nvSpPr>
        <p:spPr>
          <a:xfrm>
            <a:off x="6519004" y="2819863"/>
            <a:ext cx="1714500" cy="17145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79900" y="0"/>
            <a:ext cx="975800" cy="51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graphic empty background">
  <p:cSld name="gray graphic empty background"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/>
          <p:nvPr/>
        </p:nvSpPr>
        <p:spPr>
          <a:xfrm>
            <a:off x="0" y="0"/>
            <a:ext cx="3771900" cy="51435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5" name="Google Shape;155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79900" y="0"/>
            <a:ext cx="975800" cy="51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0"/>
          </a:schemeClr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sted-image.pdf" id="160" name="Google Shape;16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611" y="335763"/>
            <a:ext cx="393657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9"/>
          <p:cNvSpPr/>
          <p:nvPr/>
        </p:nvSpPr>
        <p:spPr>
          <a:xfrm>
            <a:off x="567300" y="1105050"/>
            <a:ext cx="8639400" cy="16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</a:pPr>
            <a:r>
              <a:rPr b="1" lang="en" sz="3600">
                <a:latin typeface="Calibri"/>
                <a:ea typeface="Calibri"/>
                <a:cs typeface="Calibri"/>
                <a:sym typeface="Calibri"/>
              </a:rPr>
              <a:t>FIREWORKS: A Fast, Efficient, and Safe Serverless Framework using VM-level post-JIT Snapshot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9"/>
          <p:cNvSpPr/>
          <p:nvPr/>
        </p:nvSpPr>
        <p:spPr>
          <a:xfrm>
            <a:off x="456150" y="3110425"/>
            <a:ext cx="7843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Arial"/>
              <a:buNone/>
            </a:pPr>
            <a:r>
              <a:rPr b="1" lang="en" sz="1800">
                <a:solidFill>
                  <a:srgbClr val="2125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Wonseok Shin</a:t>
            </a:r>
            <a:r>
              <a:rPr b="1" baseline="30000" lang="en" sz="1800">
                <a:solidFill>
                  <a:srgbClr val="00702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en" sz="1800">
                <a:solidFill>
                  <a:srgbClr val="2125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Wook-Hee Kim</a:t>
            </a:r>
            <a:r>
              <a:rPr b="1" baseline="30000" lang="en" sz="1800">
                <a:solidFill>
                  <a:srgbClr val="1155C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" sz="1800">
                <a:solidFill>
                  <a:srgbClr val="2125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,Changwoo Min</a:t>
            </a:r>
            <a:r>
              <a:rPr b="1" baseline="30000" lang="en" sz="180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3</a:t>
            </a:r>
            <a:endParaRPr b="1" baseline="30000" sz="1800">
              <a:solidFill>
                <a:schemeClr val="accent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Arial"/>
              <a:buNone/>
            </a:pPr>
            <a:r>
              <a:t/>
            </a:r>
            <a:endParaRPr b="1" sz="1800">
              <a:solidFill>
                <a:srgbClr val="2125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Arial"/>
              <a:buNone/>
            </a:pPr>
            <a:r>
              <a:rPr b="1" baseline="30000" lang="en" sz="1800">
                <a:solidFill>
                  <a:srgbClr val="00702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en" sz="1800">
                <a:solidFill>
                  <a:srgbClr val="2125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SK Telecom, </a:t>
            </a:r>
            <a:r>
              <a:rPr b="1" baseline="30000" lang="en" sz="1800">
                <a:solidFill>
                  <a:srgbClr val="1155C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" sz="1800">
                <a:solidFill>
                  <a:srgbClr val="2125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Konkuk University, </a:t>
            </a:r>
            <a:r>
              <a:rPr b="1" baseline="30000" lang="en" sz="180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lang="en" sz="1800">
                <a:solidFill>
                  <a:srgbClr val="2125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Virginia Tech</a:t>
            </a:r>
            <a:endParaRPr b="1" sz="1800">
              <a:solidFill>
                <a:srgbClr val="2125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9"/>
          <p:cNvSpPr txBox="1"/>
          <p:nvPr/>
        </p:nvSpPr>
        <p:spPr>
          <a:xfrm>
            <a:off x="8299950" y="3572150"/>
            <a:ext cx="2751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164" name="Google Shape;164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5" name="Google Shape;165;p29"/>
          <p:cNvPicPr preferRelativeResize="0"/>
          <p:nvPr/>
        </p:nvPicPr>
        <p:blipFill rotWithShape="1">
          <a:blip r:embed="rId4">
            <a:alphaModFix/>
          </a:blip>
          <a:srcRect b="82454" l="0" r="85714" t="12551"/>
          <a:stretch/>
        </p:blipFill>
        <p:spPr>
          <a:xfrm>
            <a:off x="567300" y="513629"/>
            <a:ext cx="2097902" cy="393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5107" y="3797350"/>
            <a:ext cx="1700893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sted-image.pdf" id="167" name="Google Shape;16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8299961" y="2445413"/>
            <a:ext cx="393657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8"/>
          <p:cNvSpPr/>
          <p:nvPr/>
        </p:nvSpPr>
        <p:spPr>
          <a:xfrm>
            <a:off x="556625" y="1902050"/>
            <a:ext cx="3532200" cy="284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8225" lIns="93225" spcFirstLastPara="1" rIns="93225" wrap="square" tIns="482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3" name="Google Shape;373;p38"/>
          <p:cNvGrpSpPr/>
          <p:nvPr/>
        </p:nvGrpSpPr>
        <p:grpSpPr>
          <a:xfrm>
            <a:off x="610178" y="1987258"/>
            <a:ext cx="2589000" cy="1503900"/>
            <a:chOff x="610178" y="1987258"/>
            <a:chExt cx="2589000" cy="1503900"/>
          </a:xfrm>
        </p:grpSpPr>
        <p:sp>
          <p:nvSpPr>
            <p:cNvPr id="374" name="Google Shape;374;p38"/>
            <p:cNvSpPr/>
            <p:nvPr/>
          </p:nvSpPr>
          <p:spPr>
            <a:xfrm>
              <a:off x="709625" y="2094225"/>
              <a:ext cx="2370300" cy="3471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MicroVM Manager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709625" y="3062525"/>
              <a:ext cx="2370300" cy="3471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Snapshotter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610178" y="1987258"/>
              <a:ext cx="2589000" cy="15039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717685" y="2578375"/>
              <a:ext cx="2370300" cy="3471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Code annotator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8" name="Google Shape;378;p38"/>
          <p:cNvGrpSpPr/>
          <p:nvPr/>
        </p:nvGrpSpPr>
        <p:grpSpPr>
          <a:xfrm>
            <a:off x="4434725" y="1607638"/>
            <a:ext cx="3438600" cy="2158013"/>
            <a:chOff x="4434725" y="1607638"/>
            <a:chExt cx="3438600" cy="2158013"/>
          </a:xfrm>
        </p:grpSpPr>
        <p:sp>
          <p:nvSpPr>
            <p:cNvPr id="379" name="Google Shape;379;p38"/>
            <p:cNvSpPr/>
            <p:nvPr/>
          </p:nvSpPr>
          <p:spPr>
            <a:xfrm>
              <a:off x="4434725" y="1902050"/>
              <a:ext cx="3438600" cy="1863600"/>
            </a:xfrm>
            <a:prstGeom prst="rect">
              <a:avLst/>
            </a:prstGeom>
            <a:solidFill>
              <a:srgbClr val="EDEDED"/>
            </a:solidFill>
            <a:ln cap="flat" cmpd="sng" w="9525">
              <a:solidFill>
                <a:srgbClr val="A7A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38"/>
            <p:cNvSpPr txBox="1"/>
            <p:nvPr/>
          </p:nvSpPr>
          <p:spPr>
            <a:xfrm>
              <a:off x="5201026" y="1607638"/>
              <a:ext cx="1919400" cy="23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Sandbox</a:t>
              </a:r>
              <a:endParaRPr sz="1800" strike="noStrike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1" name="Google Shape;381;p38"/>
          <p:cNvSpPr/>
          <p:nvPr>
            <p:ph idx="2" type="pic"/>
          </p:nvPr>
        </p:nvSpPr>
        <p:spPr>
          <a:xfrm>
            <a:off x="342900" y="1028700"/>
            <a:ext cx="8424300" cy="561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We suggest </a:t>
            </a: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</a:rPr>
              <a:t>FIREWORKS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, a way to solve the challenges and realize a post-JIT snapshot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382" name="Google Shape;382;p38"/>
          <p:cNvSpPr txBox="1"/>
          <p:nvPr>
            <p:ph idx="12" type="sldNum"/>
          </p:nvPr>
        </p:nvSpPr>
        <p:spPr>
          <a:xfrm>
            <a:off x="85396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3" name="Google Shape;383;p38"/>
          <p:cNvSpPr txBox="1"/>
          <p:nvPr>
            <p:ph type="title"/>
          </p:nvPr>
        </p:nvSpPr>
        <p:spPr>
          <a:xfrm>
            <a:off x="342900" y="361500"/>
            <a:ext cx="8231700" cy="5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Our solution : FIREWORKS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38"/>
          <p:cNvSpPr txBox="1"/>
          <p:nvPr/>
        </p:nvSpPr>
        <p:spPr>
          <a:xfrm>
            <a:off x="610174" y="1607650"/>
            <a:ext cx="34386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FIREWORKS</a:t>
            </a:r>
            <a:endParaRPr sz="1800" strike="noStrike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5" name="Google Shape;38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1127" y="3049552"/>
            <a:ext cx="548700" cy="5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8"/>
          <p:cNvSpPr txBox="1"/>
          <p:nvPr/>
        </p:nvSpPr>
        <p:spPr>
          <a:xfrm>
            <a:off x="3886034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861F41"/>
                </a:solidFill>
              </a:rPr>
              <a:t>‹#›</a:t>
            </a:fld>
            <a:endParaRPr sz="1300">
              <a:solidFill>
                <a:srgbClr val="861F41"/>
              </a:solidFill>
            </a:endParaRPr>
          </a:p>
        </p:txBody>
      </p:sp>
      <p:grpSp>
        <p:nvGrpSpPr>
          <p:cNvPr id="387" name="Google Shape;387;p38"/>
          <p:cNvGrpSpPr/>
          <p:nvPr/>
        </p:nvGrpSpPr>
        <p:grpSpPr>
          <a:xfrm>
            <a:off x="610175" y="3658003"/>
            <a:ext cx="2589000" cy="1024500"/>
            <a:chOff x="610175" y="3658003"/>
            <a:chExt cx="2589000" cy="1024500"/>
          </a:xfrm>
        </p:grpSpPr>
        <p:sp>
          <p:nvSpPr>
            <p:cNvPr id="388" name="Google Shape;388;p38"/>
            <p:cNvSpPr/>
            <p:nvPr/>
          </p:nvSpPr>
          <p:spPr>
            <a:xfrm>
              <a:off x="610175" y="3658003"/>
              <a:ext cx="2589000" cy="1024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717675" y="3772475"/>
              <a:ext cx="2370300" cy="3471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Invoker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709625" y="4253850"/>
              <a:ext cx="2370300" cy="3471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Parameter passer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1" name="Google Shape;391;p38"/>
          <p:cNvSpPr/>
          <p:nvPr/>
        </p:nvSpPr>
        <p:spPr>
          <a:xfrm>
            <a:off x="4434874" y="4352099"/>
            <a:ext cx="3438600" cy="39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A7A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38"/>
          <p:cNvSpPr/>
          <p:nvPr/>
        </p:nvSpPr>
        <p:spPr>
          <a:xfrm>
            <a:off x="4434874" y="3869900"/>
            <a:ext cx="3438600" cy="39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A7A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Operating System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3" name="Google Shape;393;p38"/>
          <p:cNvGrpSpPr/>
          <p:nvPr/>
        </p:nvGrpSpPr>
        <p:grpSpPr>
          <a:xfrm>
            <a:off x="4675875" y="2144400"/>
            <a:ext cx="2969700" cy="1499875"/>
            <a:chOff x="4675875" y="2144400"/>
            <a:chExt cx="2969700" cy="1499875"/>
          </a:xfrm>
        </p:grpSpPr>
        <p:sp>
          <p:nvSpPr>
            <p:cNvPr id="394" name="Google Shape;394;p38"/>
            <p:cNvSpPr/>
            <p:nvPr/>
          </p:nvSpPr>
          <p:spPr>
            <a:xfrm>
              <a:off x="4675875" y="2629975"/>
              <a:ext cx="2969700" cy="548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8225" lIns="93225" spcFirstLastPara="1" rIns="93225" wrap="square" tIns="48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User code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Calibri"/>
                  <a:ea typeface="Calibri"/>
                  <a:cs typeface="Calibri"/>
                  <a:sym typeface="Calibri"/>
                </a:rPr>
                <a:t>&lt;/&gt;</a:t>
              </a:r>
              <a:endParaRPr b="1" sz="1800" strike="noStrike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38"/>
            <p:cNvSpPr/>
            <p:nvPr/>
          </p:nvSpPr>
          <p:spPr>
            <a:xfrm>
              <a:off x="4675875" y="2144400"/>
              <a:ext cx="2969700" cy="3936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8225" lIns="93225" spcFirstLastPara="1" rIns="93225" wrap="square" tIns="48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@RequestJIT(function name)</a:t>
              </a:r>
              <a:endParaRPr sz="1800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4675875" y="3250675"/>
              <a:ext cx="2969700" cy="3936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8225" lIns="93225" spcFirstLastPara="1" rIns="93225" wrap="square" tIns="48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Snapshot_request()</a:t>
              </a:r>
              <a:endParaRPr sz="1800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7" name="Google Shape;397;p38"/>
          <p:cNvSpPr/>
          <p:nvPr/>
        </p:nvSpPr>
        <p:spPr>
          <a:xfrm>
            <a:off x="3558325" y="2429850"/>
            <a:ext cx="7584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8"/>
          <p:cNvSpPr/>
          <p:nvPr/>
        </p:nvSpPr>
        <p:spPr>
          <a:xfrm rot="10800000">
            <a:off x="3805500" y="3149875"/>
            <a:ext cx="7584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8"/>
          <p:cNvSpPr/>
          <p:nvPr/>
        </p:nvSpPr>
        <p:spPr>
          <a:xfrm>
            <a:off x="3863650" y="3149875"/>
            <a:ext cx="7584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8"/>
          <p:cNvSpPr/>
          <p:nvPr/>
        </p:nvSpPr>
        <p:spPr>
          <a:xfrm>
            <a:off x="4675875" y="2613685"/>
            <a:ext cx="2969700" cy="56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8225" lIns="93225" spcFirstLastPara="1" rIns="93225" wrap="square" tIns="482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JITed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User code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&lt;/&gt;</a:t>
            </a:r>
            <a:endParaRPr b="1" sz="1800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9"/>
          <p:cNvSpPr txBox="1"/>
          <p:nvPr/>
        </p:nvSpPr>
        <p:spPr>
          <a:xfrm>
            <a:off x="571500" y="2624950"/>
            <a:ext cx="3823800" cy="18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optfn</a:t>
            </a:r>
            <a:r>
              <a:rPr b="1" lang="en" sz="12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  try {</a:t>
            </a:r>
            <a:endParaRPr b="1" sz="12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    %OptimizeFunctionOnNextCall(main);</a:t>
            </a:r>
            <a:endParaRPr b="1" sz="12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2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  catch (e) {</a:t>
            </a:r>
            <a:endParaRPr b="1" sz="12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console.log(e);</a:t>
            </a:r>
            <a:endParaRPr b="1" sz="12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2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6" name="Google Shape;406;p39"/>
          <p:cNvSpPr/>
          <p:nvPr/>
        </p:nvSpPr>
        <p:spPr>
          <a:xfrm>
            <a:off x="4716000" y="2614725"/>
            <a:ext cx="3823800" cy="185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9"/>
          <p:cNvSpPr/>
          <p:nvPr/>
        </p:nvSpPr>
        <p:spPr>
          <a:xfrm>
            <a:off x="529000" y="2614725"/>
            <a:ext cx="3823800" cy="184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9"/>
          <p:cNvSpPr/>
          <p:nvPr>
            <p:ph idx="2" type="pic"/>
          </p:nvPr>
        </p:nvSpPr>
        <p:spPr>
          <a:xfrm>
            <a:off x="571500" y="685225"/>
            <a:ext cx="8126700" cy="3426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09" name="Google Shape;409;p39"/>
          <p:cNvSpPr txBox="1"/>
          <p:nvPr>
            <p:ph idx="12" type="sldNum"/>
          </p:nvPr>
        </p:nvSpPr>
        <p:spPr>
          <a:xfrm>
            <a:off x="85396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0" name="Google Shape;410;p39"/>
          <p:cNvSpPr/>
          <p:nvPr>
            <p:ph idx="2" type="pic"/>
          </p:nvPr>
        </p:nvSpPr>
        <p:spPr>
          <a:xfrm>
            <a:off x="342900" y="1033475"/>
            <a:ext cx="8196900" cy="1433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Use source code annotation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0000"/>
                </a:solidFill>
              </a:rPr>
              <a:t>Modern highly-optimized language runtimes already support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annotation to trigger JIT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rgbClr val="000000"/>
                </a:solidFill>
              </a:rPr>
              <a:t>at the program loading time.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0000"/>
                </a:solidFill>
              </a:rPr>
              <a:t>We re-purpose this feature to create a post-JIT VM-level snapshot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411" name="Google Shape;411;p39"/>
          <p:cNvSpPr txBox="1"/>
          <p:nvPr/>
        </p:nvSpPr>
        <p:spPr>
          <a:xfrm>
            <a:off x="4772975" y="2651600"/>
            <a:ext cx="3000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@jit</a:t>
            </a:r>
            <a:r>
              <a:rPr lang="en" sz="13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(cache</a:t>
            </a:r>
            <a:r>
              <a:rPr lang="en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3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3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06287E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3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(x, y):</a:t>
            </a:r>
            <a:endParaRPr sz="13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3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3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" sz="1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3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y</a:t>
            </a:r>
            <a:endParaRPr sz="13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2" name="Google Shape;412;p39"/>
          <p:cNvSpPr/>
          <p:nvPr/>
        </p:nvSpPr>
        <p:spPr>
          <a:xfrm>
            <a:off x="4830625" y="2767175"/>
            <a:ext cx="1607700" cy="203400"/>
          </a:xfrm>
          <a:prstGeom prst="roundRect">
            <a:avLst>
              <a:gd fmla="val 0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9"/>
          <p:cNvSpPr/>
          <p:nvPr/>
        </p:nvSpPr>
        <p:spPr>
          <a:xfrm>
            <a:off x="906625" y="3144175"/>
            <a:ext cx="3157200" cy="203400"/>
          </a:xfrm>
          <a:prstGeom prst="roundRect">
            <a:avLst>
              <a:gd fmla="val 0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9"/>
          <p:cNvSpPr txBox="1"/>
          <p:nvPr/>
        </p:nvSpPr>
        <p:spPr>
          <a:xfrm>
            <a:off x="1743738" y="4481350"/>
            <a:ext cx="12990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Node.js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39"/>
          <p:cNvSpPr txBox="1"/>
          <p:nvPr/>
        </p:nvSpPr>
        <p:spPr>
          <a:xfrm>
            <a:off x="6111750" y="4481350"/>
            <a:ext cx="10323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Python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39"/>
          <p:cNvSpPr txBox="1"/>
          <p:nvPr>
            <p:ph type="title"/>
          </p:nvPr>
        </p:nvSpPr>
        <p:spPr>
          <a:xfrm>
            <a:off x="342900" y="361500"/>
            <a:ext cx="8231700" cy="5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How can we manipulate JIT compilation?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0"/>
          <p:cNvSpPr/>
          <p:nvPr>
            <p:ph idx="2" type="pic"/>
          </p:nvPr>
        </p:nvSpPr>
        <p:spPr>
          <a:xfrm>
            <a:off x="647700" y="1593975"/>
            <a:ext cx="8126700" cy="3426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22" name="Google Shape;422;p40"/>
          <p:cNvSpPr txBox="1"/>
          <p:nvPr>
            <p:ph idx="12" type="sldNum"/>
          </p:nvPr>
        </p:nvSpPr>
        <p:spPr>
          <a:xfrm>
            <a:off x="85396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3" name="Google Shape;423;p40"/>
          <p:cNvSpPr/>
          <p:nvPr>
            <p:ph idx="2" type="pic"/>
          </p:nvPr>
        </p:nvSpPr>
        <p:spPr>
          <a:xfrm>
            <a:off x="352979" y="1030121"/>
            <a:ext cx="8126700" cy="108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Place</a:t>
            </a:r>
            <a:r>
              <a:rPr b="1"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rgbClr val="000000"/>
                </a:solidFill>
              </a:rPr>
              <a:t>a trigger of making a snapshot in </a:t>
            </a:r>
            <a:r>
              <a:rPr b="1" lang="en" sz="1800">
                <a:solidFill>
                  <a:schemeClr val="dk1"/>
                </a:solidFill>
              </a:rPr>
              <a:t>user code</a:t>
            </a:r>
            <a:endParaRPr b="1"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Only a function knows</a:t>
            </a:r>
            <a:r>
              <a:rPr lang="en" sz="1800">
                <a:solidFill>
                  <a:srgbClr val="000000"/>
                </a:solidFill>
              </a:rPr>
              <a:t> that the code is optimized and ready to run, rather than the environment that manages it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</p:txBody>
      </p:sp>
      <p:sp>
        <p:nvSpPr>
          <p:cNvPr id="424" name="Google Shape;424;p40"/>
          <p:cNvSpPr txBox="1"/>
          <p:nvPr/>
        </p:nvSpPr>
        <p:spPr>
          <a:xfrm>
            <a:off x="2050425" y="2128275"/>
            <a:ext cx="13191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FIREWORKS</a:t>
            </a:r>
            <a:endParaRPr b="1" strike="noStrike"/>
          </a:p>
        </p:txBody>
      </p:sp>
      <p:sp>
        <p:nvSpPr>
          <p:cNvPr id="425" name="Google Shape;425;p40"/>
          <p:cNvSpPr txBox="1"/>
          <p:nvPr/>
        </p:nvSpPr>
        <p:spPr>
          <a:xfrm>
            <a:off x="4922950" y="2128175"/>
            <a:ext cx="20028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Annotated function</a:t>
            </a:r>
            <a:endParaRPr b="1" strike="noStrike"/>
          </a:p>
        </p:txBody>
      </p:sp>
      <p:cxnSp>
        <p:nvCxnSpPr>
          <p:cNvPr id="426" name="Google Shape;426;p40"/>
          <p:cNvCxnSpPr>
            <a:stCxn id="424" idx="2"/>
          </p:cNvCxnSpPr>
          <p:nvPr/>
        </p:nvCxnSpPr>
        <p:spPr>
          <a:xfrm>
            <a:off x="2709975" y="2521875"/>
            <a:ext cx="0" cy="249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7" name="Google Shape;427;p40"/>
          <p:cNvCxnSpPr>
            <a:stCxn id="425" idx="2"/>
          </p:cNvCxnSpPr>
          <p:nvPr/>
        </p:nvCxnSpPr>
        <p:spPr>
          <a:xfrm>
            <a:off x="5924350" y="2521775"/>
            <a:ext cx="0" cy="250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8" name="Google Shape;428;p40"/>
          <p:cNvSpPr txBox="1"/>
          <p:nvPr/>
        </p:nvSpPr>
        <p:spPr>
          <a:xfrm>
            <a:off x="5924425" y="3010875"/>
            <a:ext cx="15051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9" name="Google Shape;429;p40"/>
          <p:cNvCxnSpPr/>
          <p:nvPr/>
        </p:nvCxnSpPr>
        <p:spPr>
          <a:xfrm flipH="1">
            <a:off x="2804600" y="4459450"/>
            <a:ext cx="3027000" cy="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0" name="Google Shape;430;p40"/>
          <p:cNvSpPr txBox="1"/>
          <p:nvPr>
            <p:ph type="title"/>
          </p:nvPr>
        </p:nvSpPr>
        <p:spPr>
          <a:xfrm>
            <a:off x="342900" y="361500"/>
            <a:ext cx="8231700" cy="5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Do we know when to create a snapshot?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40"/>
          <p:cNvSpPr txBox="1"/>
          <p:nvPr/>
        </p:nvSpPr>
        <p:spPr>
          <a:xfrm>
            <a:off x="2945900" y="3775050"/>
            <a:ext cx="274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to make a snapshot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/>
              <a:t>HTTP request)</a:t>
            </a:r>
            <a:endParaRPr/>
          </a:p>
        </p:txBody>
      </p:sp>
      <p:sp>
        <p:nvSpPr>
          <p:cNvPr id="432" name="Google Shape;432;p40"/>
          <p:cNvSpPr txBox="1"/>
          <p:nvPr/>
        </p:nvSpPr>
        <p:spPr>
          <a:xfrm>
            <a:off x="6033450" y="2576775"/>
            <a:ext cx="2506200" cy="40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17171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71717"/>
                </a:solidFill>
                <a:latin typeface="Calibri"/>
                <a:ea typeface="Calibri"/>
                <a:cs typeface="Calibri"/>
                <a:sym typeface="Calibri"/>
              </a:rPr>
              <a:t>Python, Nodejs runtime</a:t>
            </a:r>
            <a:endParaRPr b="1" sz="1600">
              <a:solidFill>
                <a:srgbClr val="17171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40"/>
          <p:cNvSpPr txBox="1"/>
          <p:nvPr/>
        </p:nvSpPr>
        <p:spPr>
          <a:xfrm>
            <a:off x="6033450" y="3062200"/>
            <a:ext cx="2506200" cy="40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17171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71717"/>
                </a:solidFill>
                <a:latin typeface="Calibri"/>
                <a:ea typeface="Calibri"/>
                <a:cs typeface="Calibri"/>
                <a:sym typeface="Calibri"/>
              </a:rPr>
              <a:t>Import package</a:t>
            </a:r>
            <a:endParaRPr b="1" sz="1600">
              <a:solidFill>
                <a:srgbClr val="17171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40"/>
          <p:cNvSpPr txBox="1"/>
          <p:nvPr/>
        </p:nvSpPr>
        <p:spPr>
          <a:xfrm>
            <a:off x="6033450" y="3535500"/>
            <a:ext cx="2506200" cy="67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@jit(cache=True) 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 main(params):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40"/>
          <p:cNvSpPr txBox="1"/>
          <p:nvPr/>
        </p:nvSpPr>
        <p:spPr>
          <a:xfrm>
            <a:off x="6033438" y="4265675"/>
            <a:ext cx="2506200" cy="43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napshot_request()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1"/>
          <p:cNvSpPr txBox="1"/>
          <p:nvPr>
            <p:ph idx="12" type="sldNum"/>
          </p:nvPr>
        </p:nvSpPr>
        <p:spPr>
          <a:xfrm>
            <a:off x="85396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1" name="Google Shape;441;p41"/>
          <p:cNvSpPr txBox="1"/>
          <p:nvPr/>
        </p:nvSpPr>
        <p:spPr>
          <a:xfrm>
            <a:off x="342900" y="1028700"/>
            <a:ext cx="8279700" cy="11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Redefine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Running a function as loading a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memory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snapshot file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Sandbox #1 runs by loading the memory snapshot file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Sandbox #2 can share the memory in a copy-on-write manner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41"/>
          <p:cNvSpPr txBox="1"/>
          <p:nvPr>
            <p:ph type="title"/>
          </p:nvPr>
        </p:nvSpPr>
        <p:spPr>
          <a:xfrm>
            <a:off x="342900" y="361500"/>
            <a:ext cx="8231700" cy="5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How we can reduce memory footprint?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41"/>
          <p:cNvSpPr/>
          <p:nvPr/>
        </p:nvSpPr>
        <p:spPr>
          <a:xfrm>
            <a:off x="2694829" y="4650400"/>
            <a:ext cx="826200" cy="24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BDBDB"/>
          </a:solidFill>
          <a:ln cap="flat" cmpd="sng" w="9525">
            <a:solidFill>
              <a:srgbClr val="7578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1"/>
          <p:cNvSpPr txBox="1"/>
          <p:nvPr/>
        </p:nvSpPr>
        <p:spPr>
          <a:xfrm>
            <a:off x="1633775" y="4506701"/>
            <a:ext cx="109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equ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ests</a:t>
            </a:r>
            <a:endParaRPr/>
          </a:p>
        </p:txBody>
      </p:sp>
      <p:sp>
        <p:nvSpPr>
          <p:cNvPr id="445" name="Google Shape;445;p41"/>
          <p:cNvSpPr/>
          <p:nvPr/>
        </p:nvSpPr>
        <p:spPr>
          <a:xfrm>
            <a:off x="2166200" y="3575350"/>
            <a:ext cx="3771300" cy="601500"/>
          </a:xfrm>
          <a:prstGeom prst="rect">
            <a:avLst/>
          </a:prstGeom>
          <a:solidFill>
            <a:srgbClr val="A5A5A5"/>
          </a:solidFill>
          <a:ln cap="flat" cmpd="sng" w="9525">
            <a:solidFill>
              <a:srgbClr val="75787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1"/>
          <p:cNvSpPr/>
          <p:nvPr/>
        </p:nvSpPr>
        <p:spPr>
          <a:xfrm>
            <a:off x="3043647" y="3674651"/>
            <a:ext cx="677100" cy="393600"/>
          </a:xfrm>
          <a:prstGeom prst="roundRect">
            <a:avLst>
              <a:gd fmla="val 1513" name="adj"/>
            </a:avLst>
          </a:prstGeom>
          <a:solidFill>
            <a:srgbClr val="FFFFFF"/>
          </a:solidFill>
          <a:ln cap="flat" cmpd="sng" w="9525">
            <a:solidFill>
              <a:srgbClr val="7578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MicroVM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OS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41"/>
          <p:cNvSpPr/>
          <p:nvPr/>
        </p:nvSpPr>
        <p:spPr>
          <a:xfrm>
            <a:off x="3720936" y="3674651"/>
            <a:ext cx="598800" cy="393600"/>
          </a:xfrm>
          <a:prstGeom prst="roundRect">
            <a:avLst>
              <a:gd fmla="val 1513" name="adj"/>
            </a:avLst>
          </a:prstGeom>
          <a:solidFill>
            <a:srgbClr val="FFFFFF"/>
          </a:solidFill>
          <a:ln cap="flat" cmpd="sng" w="9525">
            <a:solidFill>
              <a:srgbClr val="7578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ibrary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41"/>
          <p:cNvSpPr/>
          <p:nvPr/>
        </p:nvSpPr>
        <p:spPr>
          <a:xfrm>
            <a:off x="4311870" y="3674651"/>
            <a:ext cx="598800" cy="393600"/>
          </a:xfrm>
          <a:prstGeom prst="roundRect">
            <a:avLst>
              <a:gd fmla="val 1513" name="adj"/>
            </a:avLst>
          </a:prstGeom>
          <a:solidFill>
            <a:srgbClr val="FFFFFF"/>
          </a:solidFill>
          <a:ln cap="flat" cmpd="sng" w="9525">
            <a:solidFill>
              <a:srgbClr val="7578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untime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41"/>
          <p:cNvSpPr/>
          <p:nvPr/>
        </p:nvSpPr>
        <p:spPr>
          <a:xfrm>
            <a:off x="4891110" y="3674651"/>
            <a:ext cx="598800" cy="393600"/>
          </a:xfrm>
          <a:prstGeom prst="roundRect">
            <a:avLst>
              <a:gd fmla="val 1513" name="adj"/>
            </a:avLst>
          </a:prstGeom>
          <a:solidFill>
            <a:srgbClr val="FFFFFF"/>
          </a:solidFill>
          <a:ln cap="flat" cmpd="sng" w="9525">
            <a:solidFill>
              <a:srgbClr val="7578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JITed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code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41"/>
          <p:cNvSpPr txBox="1"/>
          <p:nvPr/>
        </p:nvSpPr>
        <p:spPr>
          <a:xfrm>
            <a:off x="2217374" y="3575350"/>
            <a:ext cx="8262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Physical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memory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1" name="Google Shape;451;p41"/>
          <p:cNvCxnSpPr/>
          <p:nvPr/>
        </p:nvCxnSpPr>
        <p:spPr>
          <a:xfrm rot="10800000">
            <a:off x="3940654" y="3268451"/>
            <a:ext cx="1554900" cy="411600"/>
          </a:xfrm>
          <a:prstGeom prst="straightConnector1">
            <a:avLst/>
          </a:prstGeom>
          <a:noFill/>
          <a:ln cap="flat" cmpd="sng" w="9525">
            <a:solidFill>
              <a:srgbClr val="75787B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52" name="Google Shape;452;p41"/>
          <p:cNvSpPr/>
          <p:nvPr/>
        </p:nvSpPr>
        <p:spPr>
          <a:xfrm>
            <a:off x="1478741" y="2864104"/>
            <a:ext cx="677100" cy="393600"/>
          </a:xfrm>
          <a:prstGeom prst="roundRect">
            <a:avLst>
              <a:gd fmla="val 1513" name="adj"/>
            </a:avLst>
          </a:prstGeom>
          <a:solidFill>
            <a:srgbClr val="FFFFFF"/>
          </a:solidFill>
          <a:ln cap="flat" cmpd="sng" w="9525">
            <a:solidFill>
              <a:srgbClr val="7578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MicroVM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OS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41"/>
          <p:cNvSpPr/>
          <p:nvPr/>
        </p:nvSpPr>
        <p:spPr>
          <a:xfrm>
            <a:off x="2156042" y="2864104"/>
            <a:ext cx="598800" cy="393600"/>
          </a:xfrm>
          <a:prstGeom prst="roundRect">
            <a:avLst>
              <a:gd fmla="val 1513" name="adj"/>
            </a:avLst>
          </a:prstGeom>
          <a:solidFill>
            <a:srgbClr val="FFFFFF"/>
          </a:solidFill>
          <a:ln cap="flat" cmpd="sng" w="9525">
            <a:solidFill>
              <a:srgbClr val="7578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ibrary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41"/>
          <p:cNvSpPr/>
          <p:nvPr/>
        </p:nvSpPr>
        <p:spPr>
          <a:xfrm>
            <a:off x="2746985" y="2864104"/>
            <a:ext cx="598800" cy="393600"/>
          </a:xfrm>
          <a:prstGeom prst="roundRect">
            <a:avLst>
              <a:gd fmla="val 1513" name="adj"/>
            </a:avLst>
          </a:prstGeom>
          <a:solidFill>
            <a:srgbClr val="FFFFFF"/>
          </a:solidFill>
          <a:ln cap="flat" cmpd="sng" w="9525">
            <a:solidFill>
              <a:srgbClr val="7578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untime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41"/>
          <p:cNvSpPr/>
          <p:nvPr/>
        </p:nvSpPr>
        <p:spPr>
          <a:xfrm>
            <a:off x="3326235" y="2864104"/>
            <a:ext cx="598800" cy="393600"/>
          </a:xfrm>
          <a:prstGeom prst="roundRect">
            <a:avLst>
              <a:gd fmla="val 1513" name="adj"/>
            </a:avLst>
          </a:prstGeom>
          <a:solidFill>
            <a:srgbClr val="FFFFFF"/>
          </a:solidFill>
          <a:ln cap="flat" cmpd="sng" w="9525">
            <a:solidFill>
              <a:srgbClr val="7578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JITed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code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41"/>
          <p:cNvSpPr/>
          <p:nvPr/>
        </p:nvSpPr>
        <p:spPr>
          <a:xfrm>
            <a:off x="3922075" y="2864104"/>
            <a:ext cx="496200" cy="393600"/>
          </a:xfrm>
          <a:prstGeom prst="roundRect">
            <a:avLst>
              <a:gd fmla="val 1513" name="adj"/>
            </a:avLst>
          </a:prstGeom>
          <a:solidFill>
            <a:srgbClr val="DBDBDB"/>
          </a:solidFill>
          <a:ln cap="flat" cmpd="sng" w="9525">
            <a:solidFill>
              <a:srgbClr val="7578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tate1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7" name="Google Shape;457;p41"/>
          <p:cNvCxnSpPr/>
          <p:nvPr/>
        </p:nvCxnSpPr>
        <p:spPr>
          <a:xfrm rot="10800000">
            <a:off x="1483841" y="3256204"/>
            <a:ext cx="1591800" cy="457200"/>
          </a:xfrm>
          <a:prstGeom prst="straightConnector1">
            <a:avLst/>
          </a:prstGeom>
          <a:noFill/>
          <a:ln cap="flat" cmpd="sng" w="9525">
            <a:solidFill>
              <a:srgbClr val="75787B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58" name="Google Shape;458;p41"/>
          <p:cNvSpPr txBox="1"/>
          <p:nvPr/>
        </p:nvSpPr>
        <p:spPr>
          <a:xfrm>
            <a:off x="2323259" y="2393475"/>
            <a:ext cx="121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Sandbox #1</a:t>
            </a:r>
            <a:endParaRPr sz="1200"/>
          </a:p>
        </p:txBody>
      </p:sp>
      <p:cxnSp>
        <p:nvCxnSpPr>
          <p:cNvPr id="459" name="Google Shape;459;p41"/>
          <p:cNvCxnSpPr/>
          <p:nvPr/>
        </p:nvCxnSpPr>
        <p:spPr>
          <a:xfrm flipH="1" rot="10800000">
            <a:off x="1065168" y="3454027"/>
            <a:ext cx="7126200" cy="22200"/>
          </a:xfrm>
          <a:prstGeom prst="straightConnector1">
            <a:avLst/>
          </a:prstGeom>
          <a:noFill/>
          <a:ln cap="flat" cmpd="sng" w="9525">
            <a:solidFill>
              <a:srgbClr val="75787B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60" name="Google Shape;460;p41"/>
          <p:cNvSpPr/>
          <p:nvPr/>
        </p:nvSpPr>
        <p:spPr>
          <a:xfrm>
            <a:off x="4579095" y="2864104"/>
            <a:ext cx="677100" cy="393600"/>
          </a:xfrm>
          <a:prstGeom prst="roundRect">
            <a:avLst>
              <a:gd fmla="val 1513" name="adj"/>
            </a:avLst>
          </a:prstGeom>
          <a:solidFill>
            <a:srgbClr val="FFFFFF"/>
          </a:solidFill>
          <a:ln cap="flat" cmpd="sng" w="9525">
            <a:solidFill>
              <a:srgbClr val="7578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MicroVM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OS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41"/>
          <p:cNvSpPr/>
          <p:nvPr/>
        </p:nvSpPr>
        <p:spPr>
          <a:xfrm>
            <a:off x="5256396" y="2864104"/>
            <a:ext cx="598800" cy="393600"/>
          </a:xfrm>
          <a:prstGeom prst="roundRect">
            <a:avLst>
              <a:gd fmla="val 1513" name="adj"/>
            </a:avLst>
          </a:prstGeom>
          <a:solidFill>
            <a:srgbClr val="FFFFFF"/>
          </a:solidFill>
          <a:ln cap="flat" cmpd="sng" w="9525">
            <a:solidFill>
              <a:srgbClr val="7578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ibrary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41"/>
          <p:cNvSpPr/>
          <p:nvPr/>
        </p:nvSpPr>
        <p:spPr>
          <a:xfrm>
            <a:off x="5847340" y="2864104"/>
            <a:ext cx="598800" cy="393600"/>
          </a:xfrm>
          <a:prstGeom prst="roundRect">
            <a:avLst>
              <a:gd fmla="val 1513" name="adj"/>
            </a:avLst>
          </a:prstGeom>
          <a:solidFill>
            <a:srgbClr val="FFFFFF"/>
          </a:solidFill>
          <a:ln cap="flat" cmpd="sng" w="9525">
            <a:solidFill>
              <a:srgbClr val="7578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untime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41"/>
          <p:cNvSpPr/>
          <p:nvPr/>
        </p:nvSpPr>
        <p:spPr>
          <a:xfrm>
            <a:off x="6426590" y="2864104"/>
            <a:ext cx="598800" cy="393600"/>
          </a:xfrm>
          <a:prstGeom prst="roundRect">
            <a:avLst>
              <a:gd fmla="val 1513" name="adj"/>
            </a:avLst>
          </a:prstGeom>
          <a:solidFill>
            <a:srgbClr val="FFFFFF"/>
          </a:solidFill>
          <a:ln cap="flat" cmpd="sng" w="9525">
            <a:solidFill>
              <a:srgbClr val="7578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JITed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code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41"/>
          <p:cNvSpPr/>
          <p:nvPr/>
        </p:nvSpPr>
        <p:spPr>
          <a:xfrm>
            <a:off x="7028150" y="2864075"/>
            <a:ext cx="496200" cy="393600"/>
          </a:xfrm>
          <a:prstGeom prst="roundRect">
            <a:avLst>
              <a:gd fmla="val 1513" name="adj"/>
            </a:avLst>
          </a:prstGeom>
          <a:solidFill>
            <a:srgbClr val="DBDBDB"/>
          </a:solidFill>
          <a:ln cap="flat" cmpd="sng" w="9525">
            <a:solidFill>
              <a:srgbClr val="7578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tate2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41"/>
          <p:cNvSpPr txBox="1"/>
          <p:nvPr/>
        </p:nvSpPr>
        <p:spPr>
          <a:xfrm>
            <a:off x="5017762" y="2319438"/>
            <a:ext cx="121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Sandbox #2</a:t>
            </a:r>
            <a:endParaRPr sz="1200"/>
          </a:p>
        </p:txBody>
      </p:sp>
      <p:cxnSp>
        <p:nvCxnSpPr>
          <p:cNvPr id="466" name="Google Shape;466;p41"/>
          <p:cNvCxnSpPr/>
          <p:nvPr/>
        </p:nvCxnSpPr>
        <p:spPr>
          <a:xfrm flipH="1" rot="10800000">
            <a:off x="3075675" y="3243875"/>
            <a:ext cx="1532100" cy="457200"/>
          </a:xfrm>
          <a:prstGeom prst="straightConnector1">
            <a:avLst/>
          </a:prstGeom>
          <a:noFill/>
          <a:ln cap="flat" cmpd="sng" w="9525">
            <a:solidFill>
              <a:srgbClr val="75787B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41"/>
          <p:cNvCxnSpPr/>
          <p:nvPr/>
        </p:nvCxnSpPr>
        <p:spPr>
          <a:xfrm flipH="1" rot="10800000">
            <a:off x="5448175" y="3256175"/>
            <a:ext cx="1581600" cy="444900"/>
          </a:xfrm>
          <a:prstGeom prst="straightConnector1">
            <a:avLst/>
          </a:prstGeom>
          <a:noFill/>
          <a:ln cap="flat" cmpd="sng" w="9525">
            <a:solidFill>
              <a:srgbClr val="75787B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68" name="Google Shape;468;p41"/>
          <p:cNvSpPr/>
          <p:nvPr/>
        </p:nvSpPr>
        <p:spPr>
          <a:xfrm>
            <a:off x="6178975" y="3534913"/>
            <a:ext cx="520800" cy="601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1"/>
          <p:cNvSpPr/>
          <p:nvPr/>
        </p:nvSpPr>
        <p:spPr>
          <a:xfrm>
            <a:off x="6209356" y="3610165"/>
            <a:ext cx="86062" cy="194774"/>
          </a:xfrm>
          <a:custGeom>
            <a:rect b="b" l="l" r="r" t="t"/>
            <a:pathLst>
              <a:path extrusionOk="0" h="11486" w="4476">
                <a:moveTo>
                  <a:pt x="2449" y="0"/>
                </a:moveTo>
                <a:cubicBezTo>
                  <a:pt x="2055" y="563"/>
                  <a:pt x="-254" y="2365"/>
                  <a:pt x="84" y="3378"/>
                </a:cubicBezTo>
                <a:cubicBezTo>
                  <a:pt x="422" y="4392"/>
                  <a:pt x="4476" y="5124"/>
                  <a:pt x="4476" y="6081"/>
                </a:cubicBezTo>
                <a:cubicBezTo>
                  <a:pt x="4476" y="7038"/>
                  <a:pt x="84" y="8220"/>
                  <a:pt x="84" y="9121"/>
                </a:cubicBezTo>
                <a:cubicBezTo>
                  <a:pt x="84" y="10022"/>
                  <a:pt x="3744" y="11092"/>
                  <a:pt x="4476" y="11486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470" name="Google Shape;470;p41"/>
          <p:cNvCxnSpPr/>
          <p:nvPr/>
        </p:nvCxnSpPr>
        <p:spPr>
          <a:xfrm rot="10800000">
            <a:off x="6236650" y="3885225"/>
            <a:ext cx="471900" cy="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1" name="Google Shape;471;p41"/>
          <p:cNvSpPr txBox="1"/>
          <p:nvPr/>
        </p:nvSpPr>
        <p:spPr>
          <a:xfrm>
            <a:off x="6291298" y="3511363"/>
            <a:ext cx="122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Create snapshot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41"/>
          <p:cNvSpPr/>
          <p:nvPr/>
        </p:nvSpPr>
        <p:spPr>
          <a:xfrm>
            <a:off x="3471625" y="2215825"/>
            <a:ext cx="496200" cy="54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3" name="Google Shape;473;p41"/>
          <p:cNvCxnSpPr/>
          <p:nvPr/>
        </p:nvCxnSpPr>
        <p:spPr>
          <a:xfrm rot="10800000">
            <a:off x="3598825" y="2390725"/>
            <a:ext cx="397500" cy="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4" name="Google Shape;474;p41"/>
          <p:cNvSpPr txBox="1"/>
          <p:nvPr/>
        </p:nvSpPr>
        <p:spPr>
          <a:xfrm>
            <a:off x="3655788" y="2131550"/>
            <a:ext cx="109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Load snapshot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41"/>
          <p:cNvSpPr/>
          <p:nvPr/>
        </p:nvSpPr>
        <p:spPr>
          <a:xfrm>
            <a:off x="3578100" y="2489525"/>
            <a:ext cx="111900" cy="240603"/>
          </a:xfrm>
          <a:custGeom>
            <a:rect b="b" l="l" r="r" t="t"/>
            <a:pathLst>
              <a:path extrusionOk="0" h="11486" w="4476">
                <a:moveTo>
                  <a:pt x="2449" y="0"/>
                </a:moveTo>
                <a:cubicBezTo>
                  <a:pt x="2055" y="563"/>
                  <a:pt x="-254" y="2365"/>
                  <a:pt x="84" y="3378"/>
                </a:cubicBezTo>
                <a:cubicBezTo>
                  <a:pt x="422" y="4392"/>
                  <a:pt x="4476" y="5124"/>
                  <a:pt x="4476" y="6081"/>
                </a:cubicBezTo>
                <a:cubicBezTo>
                  <a:pt x="4476" y="7038"/>
                  <a:pt x="84" y="8220"/>
                  <a:pt x="84" y="9121"/>
                </a:cubicBezTo>
                <a:cubicBezTo>
                  <a:pt x="84" y="10022"/>
                  <a:pt x="3744" y="11092"/>
                  <a:pt x="4476" y="11486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pic>
        <p:nvPicPr>
          <p:cNvPr id="476" name="Google Shape;47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977" y="4570702"/>
            <a:ext cx="548700" cy="5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41"/>
          <p:cNvSpPr/>
          <p:nvPr/>
        </p:nvSpPr>
        <p:spPr>
          <a:xfrm>
            <a:off x="3866500" y="4182900"/>
            <a:ext cx="333600" cy="338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DBDBDB"/>
          </a:solidFill>
          <a:ln cap="flat" cmpd="sng" w="9525">
            <a:solidFill>
              <a:srgbClr val="7578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8" name="Google Shape;478;p41"/>
          <p:cNvCxnSpPr/>
          <p:nvPr/>
        </p:nvCxnSpPr>
        <p:spPr>
          <a:xfrm flipH="1" rot="10800000">
            <a:off x="1065168" y="4413627"/>
            <a:ext cx="7126200" cy="22200"/>
          </a:xfrm>
          <a:prstGeom prst="straightConnector1">
            <a:avLst/>
          </a:prstGeom>
          <a:noFill/>
          <a:ln cap="flat" cmpd="sng" w="9525">
            <a:solidFill>
              <a:srgbClr val="75787B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79" name="Google Shape;479;p41"/>
          <p:cNvSpPr txBox="1"/>
          <p:nvPr/>
        </p:nvSpPr>
        <p:spPr>
          <a:xfrm>
            <a:off x="4519625" y="4506700"/>
            <a:ext cx="159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Snapshot file</a:t>
            </a:r>
            <a:endParaRPr/>
          </a:p>
        </p:txBody>
      </p:sp>
      <p:sp>
        <p:nvSpPr>
          <p:cNvPr id="480" name="Google Shape;480;p41"/>
          <p:cNvSpPr txBox="1"/>
          <p:nvPr/>
        </p:nvSpPr>
        <p:spPr>
          <a:xfrm>
            <a:off x="4645338" y="3147875"/>
            <a:ext cx="1595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Copy-on-write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41"/>
          <p:cNvSpPr/>
          <p:nvPr/>
        </p:nvSpPr>
        <p:spPr>
          <a:xfrm>
            <a:off x="6177750" y="2215825"/>
            <a:ext cx="496200" cy="54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2" name="Google Shape;482;p41"/>
          <p:cNvCxnSpPr/>
          <p:nvPr/>
        </p:nvCxnSpPr>
        <p:spPr>
          <a:xfrm rot="10800000">
            <a:off x="6304950" y="2390725"/>
            <a:ext cx="397500" cy="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3" name="Google Shape;483;p41"/>
          <p:cNvSpPr txBox="1"/>
          <p:nvPr/>
        </p:nvSpPr>
        <p:spPr>
          <a:xfrm>
            <a:off x="6361913" y="2131550"/>
            <a:ext cx="109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oad snapshot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41"/>
          <p:cNvSpPr/>
          <p:nvPr/>
        </p:nvSpPr>
        <p:spPr>
          <a:xfrm>
            <a:off x="6284225" y="2489525"/>
            <a:ext cx="111900" cy="240603"/>
          </a:xfrm>
          <a:custGeom>
            <a:rect b="b" l="l" r="r" t="t"/>
            <a:pathLst>
              <a:path extrusionOk="0" h="11486" w="4476">
                <a:moveTo>
                  <a:pt x="2449" y="0"/>
                </a:moveTo>
                <a:cubicBezTo>
                  <a:pt x="2055" y="563"/>
                  <a:pt x="-254" y="2365"/>
                  <a:pt x="84" y="3378"/>
                </a:cubicBezTo>
                <a:cubicBezTo>
                  <a:pt x="422" y="4392"/>
                  <a:pt x="4476" y="5124"/>
                  <a:pt x="4476" y="6081"/>
                </a:cubicBezTo>
                <a:cubicBezTo>
                  <a:pt x="4476" y="7038"/>
                  <a:pt x="84" y="8220"/>
                  <a:pt x="84" y="9121"/>
                </a:cubicBezTo>
                <a:cubicBezTo>
                  <a:pt x="84" y="10022"/>
                  <a:pt x="3744" y="11092"/>
                  <a:pt x="4476" y="11486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9" name="Google Shape;489;p42"/>
          <p:cNvGraphicFramePr/>
          <p:nvPr/>
        </p:nvGraphicFramePr>
        <p:xfrm>
          <a:off x="4002713" y="184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{A8B91BFA-B841-4886-9E84-882A9E3E575A}</a:tableStyleId>
              </a:tblPr>
              <a:tblGrid>
                <a:gridCol w="1603775"/>
                <a:gridCol w="1603775"/>
                <a:gridCol w="1603775"/>
              </a:tblGrid>
              <a:tr h="700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Firecracker MMDS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8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iptables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9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Network namespace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90" name="Google Shape;490;p42"/>
          <p:cNvSpPr/>
          <p:nvPr>
            <p:ph idx="2" type="pic"/>
          </p:nvPr>
        </p:nvSpPr>
        <p:spPr>
          <a:xfrm>
            <a:off x="3924300" y="1066225"/>
            <a:ext cx="8126700" cy="3426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91" name="Google Shape;491;p42"/>
          <p:cNvSpPr txBox="1"/>
          <p:nvPr>
            <p:ph idx="12" type="sldNum"/>
          </p:nvPr>
        </p:nvSpPr>
        <p:spPr>
          <a:xfrm>
            <a:off x="85396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2" name="Google Shape;492;p42"/>
          <p:cNvSpPr/>
          <p:nvPr>
            <p:ph idx="2" type="pic"/>
          </p:nvPr>
        </p:nvSpPr>
        <p:spPr>
          <a:xfrm>
            <a:off x="342900" y="1329900"/>
            <a:ext cx="3581400" cy="328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Take advantage of MMDS, iptables NAT and network namespace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chemeClr val="dk1"/>
                </a:solidFill>
              </a:rPr>
              <a:t>MicroVM metadata service (MMDS)</a:t>
            </a:r>
            <a:r>
              <a:rPr lang="en" sz="1800">
                <a:solidFill>
                  <a:srgbClr val="000000"/>
                </a:solidFill>
              </a:rPr>
              <a:t> inserts unique information of the microVM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chemeClr val="dk1"/>
                </a:solidFill>
              </a:rPr>
              <a:t>iptables NAT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rgbClr val="000000"/>
                </a:solidFill>
              </a:rPr>
              <a:t>map the same ip to different exposed IP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0000"/>
                </a:solidFill>
              </a:rPr>
              <a:t>conflict for the same device.               ⇒  own </a:t>
            </a:r>
            <a:r>
              <a:rPr b="1" lang="en" sz="1800">
                <a:solidFill>
                  <a:schemeClr val="dk1"/>
                </a:solidFill>
              </a:rPr>
              <a:t>network namespace. </a:t>
            </a:r>
            <a:endParaRPr b="1" sz="1800">
              <a:solidFill>
                <a:srgbClr val="000000"/>
              </a:solidFill>
            </a:endParaRPr>
          </a:p>
        </p:txBody>
      </p:sp>
      <p:sp>
        <p:nvSpPr>
          <p:cNvPr id="493" name="Google Shape;493;p42"/>
          <p:cNvSpPr txBox="1"/>
          <p:nvPr/>
        </p:nvSpPr>
        <p:spPr>
          <a:xfrm>
            <a:off x="7632518" y="2331400"/>
            <a:ext cx="135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42"/>
          <p:cNvSpPr txBox="1"/>
          <p:nvPr>
            <p:ph type="title"/>
          </p:nvPr>
        </p:nvSpPr>
        <p:spPr>
          <a:xfrm>
            <a:off x="342900" y="361500"/>
            <a:ext cx="8231700" cy="7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How to solve the problem of duplication IP and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MAC using the same snapshot?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42"/>
          <p:cNvSpPr/>
          <p:nvPr/>
        </p:nvSpPr>
        <p:spPr>
          <a:xfrm>
            <a:off x="5942275" y="1125500"/>
            <a:ext cx="2517300" cy="3936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the same snapshot file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6" name="Google Shape;496;p42"/>
          <p:cNvGrpSpPr/>
          <p:nvPr/>
        </p:nvGrpSpPr>
        <p:grpSpPr>
          <a:xfrm>
            <a:off x="5997213" y="2475553"/>
            <a:ext cx="2401588" cy="687566"/>
            <a:chOff x="5997213" y="2475553"/>
            <a:chExt cx="2401588" cy="687566"/>
          </a:xfrm>
        </p:grpSpPr>
        <p:sp>
          <p:nvSpPr>
            <p:cNvPr id="497" name="Google Shape;497;p42"/>
            <p:cNvSpPr/>
            <p:nvPr/>
          </p:nvSpPr>
          <p:spPr>
            <a:xfrm>
              <a:off x="5997213" y="2856520"/>
              <a:ext cx="822300" cy="306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A.A.A.A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42"/>
            <p:cNvSpPr/>
            <p:nvPr/>
          </p:nvSpPr>
          <p:spPr>
            <a:xfrm>
              <a:off x="7576500" y="2856520"/>
              <a:ext cx="822300" cy="306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B.B.B.B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99" name="Google Shape;499;p42"/>
            <p:cNvGrpSpPr/>
            <p:nvPr/>
          </p:nvGrpSpPr>
          <p:grpSpPr>
            <a:xfrm>
              <a:off x="6208275" y="2475553"/>
              <a:ext cx="1979475" cy="306600"/>
              <a:chOff x="6208275" y="2475553"/>
              <a:chExt cx="1979475" cy="306600"/>
            </a:xfrm>
          </p:grpSpPr>
          <p:sp>
            <p:nvSpPr>
              <p:cNvPr id="500" name="Google Shape;500;p42"/>
              <p:cNvSpPr/>
              <p:nvPr/>
            </p:nvSpPr>
            <p:spPr>
              <a:xfrm rot="5400000">
                <a:off x="6255075" y="2428753"/>
                <a:ext cx="306600" cy="4002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501;p42"/>
              <p:cNvSpPr/>
              <p:nvPr/>
            </p:nvSpPr>
            <p:spPr>
              <a:xfrm rot="5400000">
                <a:off x="7834350" y="2428753"/>
                <a:ext cx="306600" cy="4002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02" name="Google Shape;502;p42"/>
          <p:cNvGrpSpPr/>
          <p:nvPr/>
        </p:nvGrpSpPr>
        <p:grpSpPr>
          <a:xfrm>
            <a:off x="5849700" y="4114003"/>
            <a:ext cx="2654000" cy="676647"/>
            <a:chOff x="5849700" y="4114003"/>
            <a:chExt cx="2654000" cy="676647"/>
          </a:xfrm>
        </p:grpSpPr>
        <p:sp>
          <p:nvSpPr>
            <p:cNvPr id="503" name="Google Shape;503;p42"/>
            <p:cNvSpPr/>
            <p:nvPr/>
          </p:nvSpPr>
          <p:spPr>
            <a:xfrm rot="5400000">
              <a:off x="6255075" y="4067203"/>
              <a:ext cx="306600" cy="4002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42"/>
            <p:cNvSpPr/>
            <p:nvPr/>
          </p:nvSpPr>
          <p:spPr>
            <a:xfrm rot="5400000">
              <a:off x="7834350" y="4067203"/>
              <a:ext cx="306600" cy="4002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42"/>
            <p:cNvSpPr/>
            <p:nvPr/>
          </p:nvSpPr>
          <p:spPr>
            <a:xfrm>
              <a:off x="5849700" y="4484050"/>
              <a:ext cx="1117500" cy="306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Sandbox #</a:t>
              </a: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42"/>
            <p:cNvSpPr/>
            <p:nvPr/>
          </p:nvSpPr>
          <p:spPr>
            <a:xfrm>
              <a:off x="7471700" y="4484050"/>
              <a:ext cx="1032000" cy="306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Sandbox #2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7" name="Google Shape;507;p42"/>
          <p:cNvGrpSpPr/>
          <p:nvPr/>
        </p:nvGrpSpPr>
        <p:grpSpPr>
          <a:xfrm>
            <a:off x="5638800" y="1599024"/>
            <a:ext cx="3151717" cy="857951"/>
            <a:chOff x="5638800" y="1599024"/>
            <a:chExt cx="3151717" cy="857951"/>
          </a:xfrm>
        </p:grpSpPr>
        <p:grpSp>
          <p:nvGrpSpPr>
            <p:cNvPr id="508" name="Google Shape;508;p42"/>
            <p:cNvGrpSpPr/>
            <p:nvPr/>
          </p:nvGrpSpPr>
          <p:grpSpPr>
            <a:xfrm>
              <a:off x="6208275" y="1599024"/>
              <a:ext cx="1979475" cy="377700"/>
              <a:chOff x="6208275" y="1599024"/>
              <a:chExt cx="1979475" cy="377700"/>
            </a:xfrm>
          </p:grpSpPr>
          <p:sp>
            <p:nvSpPr>
              <p:cNvPr id="509" name="Google Shape;509;p42"/>
              <p:cNvSpPr/>
              <p:nvPr/>
            </p:nvSpPr>
            <p:spPr>
              <a:xfrm rot="5400000">
                <a:off x="6219525" y="1587774"/>
                <a:ext cx="377700" cy="400200"/>
              </a:xfrm>
              <a:prstGeom prst="rightArrow">
                <a:avLst>
                  <a:gd fmla="val 53036" name="adj1"/>
                  <a:gd fmla="val 50000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42"/>
              <p:cNvSpPr/>
              <p:nvPr/>
            </p:nvSpPr>
            <p:spPr>
              <a:xfrm rot="5400000">
                <a:off x="7798800" y="1587774"/>
                <a:ext cx="377700" cy="400200"/>
              </a:xfrm>
              <a:prstGeom prst="rightArrow">
                <a:avLst>
                  <a:gd fmla="val 53036" name="adj1"/>
                  <a:gd fmla="val 50000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1" name="Google Shape;511;p42"/>
            <p:cNvSpPr txBox="1"/>
            <p:nvPr/>
          </p:nvSpPr>
          <p:spPr>
            <a:xfrm>
              <a:off x="5638800" y="1995275"/>
              <a:ext cx="1527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hostname-A</a:t>
              </a:r>
              <a:endParaRPr/>
            </a:p>
          </p:txBody>
        </p:sp>
        <p:sp>
          <p:nvSpPr>
            <p:cNvPr id="512" name="Google Shape;512;p42"/>
            <p:cNvSpPr txBox="1"/>
            <p:nvPr/>
          </p:nvSpPr>
          <p:spPr>
            <a:xfrm>
              <a:off x="7262917" y="1995270"/>
              <a:ext cx="1527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hostname-B</a:t>
              </a:r>
              <a:endParaRPr/>
            </a:p>
          </p:txBody>
        </p:sp>
      </p:grpSp>
      <p:grpSp>
        <p:nvGrpSpPr>
          <p:cNvPr id="513" name="Google Shape;513;p42"/>
          <p:cNvGrpSpPr/>
          <p:nvPr/>
        </p:nvGrpSpPr>
        <p:grpSpPr>
          <a:xfrm>
            <a:off x="5659125" y="3237503"/>
            <a:ext cx="3115884" cy="813047"/>
            <a:chOff x="5659125" y="3237503"/>
            <a:chExt cx="3115884" cy="813047"/>
          </a:xfrm>
        </p:grpSpPr>
        <p:sp>
          <p:nvSpPr>
            <p:cNvPr id="514" name="Google Shape;514;p42"/>
            <p:cNvSpPr/>
            <p:nvPr/>
          </p:nvSpPr>
          <p:spPr>
            <a:xfrm>
              <a:off x="6243375" y="3809950"/>
              <a:ext cx="330000" cy="240600"/>
            </a:xfrm>
            <a:prstGeom prst="snip2SameRect">
              <a:avLst>
                <a:gd fmla="val 37147" name="adj1"/>
                <a:gd fmla="val 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42"/>
            <p:cNvSpPr/>
            <p:nvPr/>
          </p:nvSpPr>
          <p:spPr>
            <a:xfrm>
              <a:off x="7822650" y="3809950"/>
              <a:ext cx="330000" cy="240600"/>
            </a:xfrm>
            <a:prstGeom prst="snip2SameRect">
              <a:avLst>
                <a:gd fmla="val 37147" name="adj1"/>
                <a:gd fmla="val 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6" name="Google Shape;516;p42"/>
            <p:cNvGrpSpPr/>
            <p:nvPr/>
          </p:nvGrpSpPr>
          <p:grpSpPr>
            <a:xfrm>
              <a:off x="6208275" y="3237503"/>
              <a:ext cx="1979475" cy="306600"/>
              <a:chOff x="6208275" y="3237503"/>
              <a:chExt cx="1979475" cy="306600"/>
            </a:xfrm>
          </p:grpSpPr>
          <p:sp>
            <p:nvSpPr>
              <p:cNvPr id="517" name="Google Shape;517;p42"/>
              <p:cNvSpPr/>
              <p:nvPr/>
            </p:nvSpPr>
            <p:spPr>
              <a:xfrm rot="5400000">
                <a:off x="6255075" y="3190703"/>
                <a:ext cx="306600" cy="4002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42"/>
              <p:cNvSpPr/>
              <p:nvPr/>
            </p:nvSpPr>
            <p:spPr>
              <a:xfrm rot="5400000">
                <a:off x="7834350" y="3190703"/>
                <a:ext cx="306600" cy="4002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9" name="Google Shape;519;p42"/>
            <p:cNvSpPr txBox="1"/>
            <p:nvPr/>
          </p:nvSpPr>
          <p:spPr>
            <a:xfrm>
              <a:off x="5659125" y="3401475"/>
              <a:ext cx="149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net1:tap0</a:t>
              </a:r>
              <a:endParaRPr/>
            </a:p>
          </p:txBody>
        </p:sp>
        <p:sp>
          <p:nvSpPr>
            <p:cNvPr id="520" name="Google Shape;520;p42"/>
            <p:cNvSpPr txBox="1"/>
            <p:nvPr/>
          </p:nvSpPr>
          <p:spPr>
            <a:xfrm>
              <a:off x="7276509" y="3401481"/>
              <a:ext cx="149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net2:tap0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3"/>
          <p:cNvSpPr/>
          <p:nvPr/>
        </p:nvSpPr>
        <p:spPr>
          <a:xfrm>
            <a:off x="2325275" y="2378525"/>
            <a:ext cx="1865700" cy="249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43"/>
          <p:cNvSpPr/>
          <p:nvPr>
            <p:ph idx="2" type="pic"/>
          </p:nvPr>
        </p:nvSpPr>
        <p:spPr>
          <a:xfrm>
            <a:off x="342900" y="685225"/>
            <a:ext cx="8126700" cy="45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27" name="Google Shape;527;p43"/>
          <p:cNvSpPr txBox="1"/>
          <p:nvPr>
            <p:ph idx="12" type="sldNum"/>
          </p:nvPr>
        </p:nvSpPr>
        <p:spPr>
          <a:xfrm>
            <a:off x="85396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8" name="Google Shape;528;p43"/>
          <p:cNvSpPr/>
          <p:nvPr>
            <p:ph idx="2" type="pic"/>
          </p:nvPr>
        </p:nvSpPr>
        <p:spPr>
          <a:xfrm>
            <a:off x="342900" y="1408475"/>
            <a:ext cx="8326500" cy="78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Create a repository</a:t>
            </a:r>
            <a:r>
              <a:rPr lang="en" sz="1800">
                <a:solidFill>
                  <a:srgbClr val="000000"/>
                </a:solidFill>
              </a:rPr>
              <a:t> that can be delivered between users and functions in the sandbox, and add logic to check it</a:t>
            </a:r>
            <a:endParaRPr b="1" sz="1800">
              <a:solidFill>
                <a:srgbClr val="000000"/>
              </a:solidFill>
            </a:endParaRPr>
          </a:p>
        </p:txBody>
      </p:sp>
      <p:sp>
        <p:nvSpPr>
          <p:cNvPr id="529" name="Google Shape;529;p43"/>
          <p:cNvSpPr txBox="1"/>
          <p:nvPr/>
        </p:nvSpPr>
        <p:spPr>
          <a:xfrm>
            <a:off x="5154750" y="2495163"/>
            <a:ext cx="1621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Sandbox </a:t>
            </a:r>
            <a:r>
              <a:rPr i="0" lang="en" sz="1600" u="none" cap="none" strike="noStrike"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600" strike="noStrike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0" name="Google Shape;530;p43"/>
          <p:cNvGrpSpPr/>
          <p:nvPr/>
        </p:nvGrpSpPr>
        <p:grpSpPr>
          <a:xfrm>
            <a:off x="2792476" y="4508115"/>
            <a:ext cx="980497" cy="196787"/>
            <a:chOff x="1026360" y="3219480"/>
            <a:chExt cx="638220" cy="128100"/>
          </a:xfrm>
        </p:grpSpPr>
        <p:sp>
          <p:nvSpPr>
            <p:cNvPr id="531" name="Google Shape;531;p43"/>
            <p:cNvSpPr/>
            <p:nvPr/>
          </p:nvSpPr>
          <p:spPr>
            <a:xfrm>
              <a:off x="1026360" y="3219480"/>
              <a:ext cx="128100" cy="128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8225" lIns="93225" spcFirstLastPara="1" rIns="93225" wrap="square" tIns="482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 strike="noStrike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strike="noStrike"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000" strike="noStrike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 strike="noStrike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43"/>
            <p:cNvSpPr/>
            <p:nvPr/>
          </p:nvSpPr>
          <p:spPr>
            <a:xfrm>
              <a:off x="1154520" y="3219480"/>
              <a:ext cx="128100" cy="128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8225" lIns="93225" spcFirstLastPara="1" rIns="93225" wrap="square" tIns="482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 strike="noStrike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strike="noStrike"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000" strike="noStrike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 strike="noStrike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43"/>
            <p:cNvSpPr/>
            <p:nvPr/>
          </p:nvSpPr>
          <p:spPr>
            <a:xfrm>
              <a:off x="1283040" y="3219480"/>
              <a:ext cx="128100" cy="128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8225" lIns="93225" spcFirstLastPara="1" rIns="93225" wrap="square" tIns="482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 strike="noStrike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strike="noStrike"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000" strike="noStrike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 strike="noStrike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43"/>
            <p:cNvSpPr/>
            <p:nvPr/>
          </p:nvSpPr>
          <p:spPr>
            <a:xfrm>
              <a:off x="1408320" y="3219480"/>
              <a:ext cx="128100" cy="128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8225" lIns="93225" spcFirstLastPara="1" rIns="93225" wrap="square" tIns="482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 strike="noStrike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strike="noStrike"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000" strike="noStrike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 strike="noStrike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43"/>
            <p:cNvSpPr/>
            <p:nvPr/>
          </p:nvSpPr>
          <p:spPr>
            <a:xfrm>
              <a:off x="1536480" y="3219480"/>
              <a:ext cx="128100" cy="128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8225" lIns="93225" spcFirstLastPara="1" rIns="93225" wrap="square" tIns="482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 strike="noStrike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strike="noStrike"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000" strike="noStrike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 strike="noStrike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6" name="Google Shape;536;p43"/>
          <p:cNvSpPr txBox="1"/>
          <p:nvPr/>
        </p:nvSpPr>
        <p:spPr>
          <a:xfrm>
            <a:off x="2497768" y="4208175"/>
            <a:ext cx="2318100" cy="1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Sandbox </a:t>
            </a:r>
            <a:r>
              <a:rPr lang="en" strike="noStrike">
                <a:latin typeface="Calibri"/>
                <a:ea typeface="Calibri"/>
                <a:cs typeface="Calibri"/>
                <a:sym typeface="Calibri"/>
              </a:rPr>
              <a:t>#N queue</a:t>
            </a:r>
            <a:endParaRPr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43"/>
          <p:cNvSpPr txBox="1"/>
          <p:nvPr/>
        </p:nvSpPr>
        <p:spPr>
          <a:xfrm>
            <a:off x="3256994" y="4039773"/>
            <a:ext cx="4911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noStrike">
                <a:latin typeface="Calibri"/>
                <a:ea typeface="Calibri"/>
                <a:cs typeface="Calibri"/>
                <a:sym typeface="Calibri"/>
              </a:rPr>
              <a:t>...</a:t>
            </a:r>
            <a:endParaRPr strike="noStrike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8" name="Google Shape;538;p43"/>
          <p:cNvGrpSpPr/>
          <p:nvPr/>
        </p:nvGrpSpPr>
        <p:grpSpPr>
          <a:xfrm>
            <a:off x="2762611" y="2794122"/>
            <a:ext cx="980497" cy="196787"/>
            <a:chOff x="1017720" y="2886480"/>
            <a:chExt cx="638220" cy="128100"/>
          </a:xfrm>
        </p:grpSpPr>
        <p:sp>
          <p:nvSpPr>
            <p:cNvPr id="539" name="Google Shape;539;p43"/>
            <p:cNvSpPr/>
            <p:nvPr/>
          </p:nvSpPr>
          <p:spPr>
            <a:xfrm>
              <a:off x="1017720" y="2886480"/>
              <a:ext cx="128100" cy="128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8225" lIns="93225" spcFirstLastPara="1" rIns="93225" wrap="square" tIns="482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 strike="noStrike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strike="noStrike"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000" strike="noStrike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 strike="noStrike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43"/>
            <p:cNvSpPr/>
            <p:nvPr/>
          </p:nvSpPr>
          <p:spPr>
            <a:xfrm>
              <a:off x="1145880" y="2886480"/>
              <a:ext cx="128100" cy="128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8225" lIns="93225" spcFirstLastPara="1" rIns="93225" wrap="square" tIns="482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 strike="noStrike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strike="noStrike"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000" strike="noStrike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 strike="noStrike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43"/>
            <p:cNvSpPr/>
            <p:nvPr/>
          </p:nvSpPr>
          <p:spPr>
            <a:xfrm>
              <a:off x="1274400" y="2886480"/>
              <a:ext cx="128100" cy="128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8225" lIns="93225" spcFirstLastPara="1" rIns="93225" wrap="square" tIns="482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 strike="noStrike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strike="noStrike"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000" strike="noStrike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 strike="noStrike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1399680" y="2886480"/>
              <a:ext cx="128100" cy="128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8225" lIns="93225" spcFirstLastPara="1" rIns="93225" wrap="square" tIns="482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 strike="noStrike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strike="noStrike"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000" strike="noStrike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 strike="noStrike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1527840" y="2886480"/>
              <a:ext cx="128100" cy="128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8225" lIns="93225" spcFirstLastPara="1" rIns="93225" wrap="square" tIns="482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 strike="noStrike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strike="noStrike"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000" strike="noStrike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 strike="noStrike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4" name="Google Shape;544;p43"/>
          <p:cNvSpPr txBox="1"/>
          <p:nvPr/>
        </p:nvSpPr>
        <p:spPr>
          <a:xfrm>
            <a:off x="2469175" y="2457525"/>
            <a:ext cx="1865700" cy="1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Sandbox</a:t>
            </a:r>
            <a:r>
              <a:rPr lang="en" strike="noStrike">
                <a:latin typeface="Calibri"/>
                <a:ea typeface="Calibri"/>
                <a:cs typeface="Calibri"/>
                <a:sym typeface="Calibri"/>
              </a:rPr>
              <a:t> #1 queue</a:t>
            </a:r>
            <a:endParaRPr strike="noStrike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5" name="Google Shape;545;p43"/>
          <p:cNvGrpSpPr/>
          <p:nvPr/>
        </p:nvGrpSpPr>
        <p:grpSpPr>
          <a:xfrm>
            <a:off x="2762611" y="3336759"/>
            <a:ext cx="980497" cy="196787"/>
            <a:chOff x="1017720" y="2886480"/>
            <a:chExt cx="638220" cy="128100"/>
          </a:xfrm>
        </p:grpSpPr>
        <p:sp>
          <p:nvSpPr>
            <p:cNvPr id="546" name="Google Shape;546;p43"/>
            <p:cNvSpPr/>
            <p:nvPr/>
          </p:nvSpPr>
          <p:spPr>
            <a:xfrm>
              <a:off x="1017720" y="2886480"/>
              <a:ext cx="128100" cy="128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8225" lIns="93225" spcFirstLastPara="1" rIns="93225" wrap="square" tIns="482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 strike="noStrike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strike="noStrike"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000" strike="noStrike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 strike="noStrike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1145880" y="2886480"/>
              <a:ext cx="128100" cy="128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8225" lIns="93225" spcFirstLastPara="1" rIns="93225" wrap="square" tIns="482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 strike="noStrike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strike="noStrike"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000" strike="noStrike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 strike="noStrike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1274400" y="2886480"/>
              <a:ext cx="128100" cy="128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8225" lIns="93225" spcFirstLastPara="1" rIns="93225" wrap="square" tIns="482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 strike="noStrike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strike="noStrike"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000" strike="noStrike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 strike="noStrike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1399680" y="2886480"/>
              <a:ext cx="128100" cy="128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8225" lIns="93225" spcFirstLastPara="1" rIns="93225" wrap="square" tIns="482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 strike="noStrike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strike="noStrike"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000" strike="noStrike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 strike="noStrike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1527840" y="2886480"/>
              <a:ext cx="128100" cy="128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8225" lIns="93225" spcFirstLastPara="1" rIns="93225" wrap="square" tIns="482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 strike="noStrike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strike="noStrike"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000" strike="noStrike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 strike="noStrike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1" name="Google Shape;551;p43"/>
          <p:cNvSpPr txBox="1"/>
          <p:nvPr/>
        </p:nvSpPr>
        <p:spPr>
          <a:xfrm>
            <a:off x="2469175" y="3037739"/>
            <a:ext cx="1865700" cy="1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Sandbox </a:t>
            </a:r>
            <a:r>
              <a:rPr lang="en" strike="noStrike"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trike="noStrike">
                <a:latin typeface="Calibri"/>
                <a:ea typeface="Calibri"/>
                <a:cs typeface="Calibri"/>
                <a:sym typeface="Calibri"/>
              </a:rPr>
              <a:t> queue</a:t>
            </a:r>
            <a:endParaRPr strike="noStrike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2" name="Google Shape;552;p43"/>
          <p:cNvGrpSpPr/>
          <p:nvPr/>
        </p:nvGrpSpPr>
        <p:grpSpPr>
          <a:xfrm>
            <a:off x="2762611" y="3955595"/>
            <a:ext cx="980497" cy="196787"/>
            <a:chOff x="1017720" y="2886480"/>
            <a:chExt cx="638220" cy="128100"/>
          </a:xfrm>
        </p:grpSpPr>
        <p:sp>
          <p:nvSpPr>
            <p:cNvPr id="553" name="Google Shape;553;p43"/>
            <p:cNvSpPr/>
            <p:nvPr/>
          </p:nvSpPr>
          <p:spPr>
            <a:xfrm>
              <a:off x="1017720" y="2886480"/>
              <a:ext cx="128100" cy="1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8225" lIns="93225" spcFirstLastPara="1" rIns="93225" wrap="square" tIns="482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 strike="noStrike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strike="noStrike"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000" strike="noStrike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 strike="noStrike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1145880" y="2886480"/>
              <a:ext cx="128100" cy="1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8225" lIns="93225" spcFirstLastPara="1" rIns="93225" wrap="square" tIns="482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 strike="noStrike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strike="noStrike"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000" strike="noStrike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 strike="noStrike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1274400" y="2886480"/>
              <a:ext cx="128100" cy="1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8225" lIns="93225" spcFirstLastPara="1" rIns="93225" wrap="square" tIns="482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 strike="noStrike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strike="noStrike"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000" strike="noStrike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 strike="noStrike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1399680" y="2886480"/>
              <a:ext cx="128100" cy="1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8225" lIns="93225" spcFirstLastPara="1" rIns="93225" wrap="square" tIns="482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 strike="noStrike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strike="noStrike"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000" strike="noStrike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 strike="noStrike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1527840" y="2886480"/>
              <a:ext cx="128100" cy="1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8225" lIns="93225" spcFirstLastPara="1" rIns="93225" wrap="square" tIns="482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 strike="noStrike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strike="noStrike"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000" strike="noStrike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 strike="noStrike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8" name="Google Shape;558;p43"/>
          <p:cNvSpPr txBox="1"/>
          <p:nvPr/>
        </p:nvSpPr>
        <p:spPr>
          <a:xfrm>
            <a:off x="2469175" y="3617954"/>
            <a:ext cx="1865700" cy="1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Sandbox </a:t>
            </a:r>
            <a:r>
              <a:rPr lang="en" strike="noStrike"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 strike="noStrike">
                <a:latin typeface="Calibri"/>
                <a:ea typeface="Calibri"/>
                <a:cs typeface="Calibri"/>
                <a:sym typeface="Calibri"/>
              </a:rPr>
              <a:t> queue</a:t>
            </a:r>
            <a:endParaRPr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43"/>
          <p:cNvSpPr txBox="1"/>
          <p:nvPr>
            <p:ph type="title"/>
          </p:nvPr>
        </p:nvSpPr>
        <p:spPr>
          <a:xfrm>
            <a:off x="342900" y="361500"/>
            <a:ext cx="8471100" cy="85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How can we pass multiple users’ arguments to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the same running state of a memory snapshot?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43"/>
          <p:cNvSpPr txBox="1"/>
          <p:nvPr/>
        </p:nvSpPr>
        <p:spPr>
          <a:xfrm>
            <a:off x="573950" y="3098275"/>
            <a:ext cx="14661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Insert user’s arguments</a:t>
            </a:r>
            <a:endParaRPr/>
          </a:p>
        </p:txBody>
      </p:sp>
      <p:sp>
        <p:nvSpPr>
          <p:cNvPr id="561" name="Google Shape;561;p43"/>
          <p:cNvSpPr/>
          <p:nvPr/>
        </p:nvSpPr>
        <p:spPr>
          <a:xfrm>
            <a:off x="5232300" y="2916850"/>
            <a:ext cx="1466100" cy="19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0000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2" name="Google Shape;562;p43"/>
          <p:cNvCxnSpPr/>
          <p:nvPr/>
        </p:nvCxnSpPr>
        <p:spPr>
          <a:xfrm flipH="1">
            <a:off x="4018650" y="3362225"/>
            <a:ext cx="1167300" cy="686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3" name="Google Shape;563;p43"/>
          <p:cNvCxnSpPr/>
          <p:nvPr/>
        </p:nvCxnSpPr>
        <p:spPr>
          <a:xfrm>
            <a:off x="4087950" y="4131675"/>
            <a:ext cx="1090800" cy="235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4" name="Google Shape;564;p43"/>
          <p:cNvCxnSpPr/>
          <p:nvPr/>
        </p:nvCxnSpPr>
        <p:spPr>
          <a:xfrm>
            <a:off x="5405275" y="3312700"/>
            <a:ext cx="396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5" name="Google Shape;565;p43"/>
          <p:cNvCxnSpPr/>
          <p:nvPr/>
        </p:nvCxnSpPr>
        <p:spPr>
          <a:xfrm>
            <a:off x="5612061" y="3319741"/>
            <a:ext cx="5400" cy="1231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6" name="Google Shape;566;p43"/>
          <p:cNvSpPr/>
          <p:nvPr/>
        </p:nvSpPr>
        <p:spPr>
          <a:xfrm>
            <a:off x="1705075" y="3914075"/>
            <a:ext cx="1025850" cy="268850"/>
          </a:xfrm>
          <a:custGeom>
            <a:rect b="b" l="l" r="r" t="t"/>
            <a:pathLst>
              <a:path extrusionOk="0" h="10754" w="41034">
                <a:moveTo>
                  <a:pt x="0" y="0"/>
                </a:moveTo>
                <a:cubicBezTo>
                  <a:pt x="1698" y="1745"/>
                  <a:pt x="4905" y="9339"/>
                  <a:pt x="10188" y="10471"/>
                </a:cubicBezTo>
                <a:cubicBezTo>
                  <a:pt x="15471" y="11603"/>
                  <a:pt x="26555" y="7500"/>
                  <a:pt x="31696" y="6792"/>
                </a:cubicBezTo>
                <a:cubicBezTo>
                  <a:pt x="36837" y="6085"/>
                  <a:pt x="39478" y="6320"/>
                  <a:pt x="41034" y="6226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id="567" name="Google Shape;56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7116" y="3318803"/>
            <a:ext cx="610025" cy="610025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43"/>
          <p:cNvSpPr txBox="1"/>
          <p:nvPr/>
        </p:nvSpPr>
        <p:spPr>
          <a:xfrm>
            <a:off x="2325275" y="2041425"/>
            <a:ext cx="1865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Parameter passer</a:t>
            </a:r>
            <a:endParaRPr sz="1600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4"/>
          <p:cNvSpPr/>
          <p:nvPr>
            <p:ph idx="2" type="pic"/>
          </p:nvPr>
        </p:nvSpPr>
        <p:spPr>
          <a:xfrm>
            <a:off x="544200" y="3349750"/>
            <a:ext cx="4945800" cy="1400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00000"/>
                </a:solidFill>
              </a:rPr>
              <a:t>Code annotation</a:t>
            </a:r>
            <a:endParaRPr i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00000"/>
                </a:solidFill>
              </a:rPr>
              <a:t>Argument passing</a:t>
            </a:r>
            <a:endParaRPr i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00000"/>
                </a:solidFill>
              </a:rPr>
              <a:t>Request snapshot from a function</a:t>
            </a:r>
            <a:endParaRPr i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00000"/>
                </a:solidFill>
              </a:rPr>
              <a:t>Multiple </a:t>
            </a:r>
            <a:r>
              <a:rPr i="1" lang="en" sz="1800">
                <a:solidFill>
                  <a:srgbClr val="000000"/>
                </a:solidFill>
              </a:rPr>
              <a:t>sandboxes from one memory snapshot</a:t>
            </a:r>
            <a:endParaRPr i="1" sz="1800">
              <a:solidFill>
                <a:srgbClr val="000000"/>
              </a:solidFill>
            </a:endParaRPr>
          </a:p>
        </p:txBody>
      </p:sp>
      <p:sp>
        <p:nvSpPr>
          <p:cNvPr id="574" name="Google Shape;574;p44"/>
          <p:cNvSpPr txBox="1"/>
          <p:nvPr>
            <p:ph idx="12" type="sldNum"/>
          </p:nvPr>
        </p:nvSpPr>
        <p:spPr>
          <a:xfrm>
            <a:off x="85396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5" name="Google Shape;575;p44"/>
          <p:cNvSpPr txBox="1"/>
          <p:nvPr>
            <p:ph type="title"/>
          </p:nvPr>
        </p:nvSpPr>
        <p:spPr>
          <a:xfrm>
            <a:off x="342900" y="361500"/>
            <a:ext cx="8231700" cy="5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FIREWORKS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4"/>
          <p:cNvSpPr/>
          <p:nvPr/>
        </p:nvSpPr>
        <p:spPr>
          <a:xfrm>
            <a:off x="2622000" y="1354390"/>
            <a:ext cx="1128000" cy="513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VM-level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44"/>
          <p:cNvSpPr/>
          <p:nvPr/>
        </p:nvSpPr>
        <p:spPr>
          <a:xfrm>
            <a:off x="3894750" y="1354390"/>
            <a:ext cx="1128000" cy="513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Post-JIT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44"/>
          <p:cNvSpPr/>
          <p:nvPr/>
        </p:nvSpPr>
        <p:spPr>
          <a:xfrm>
            <a:off x="5167500" y="1354390"/>
            <a:ext cx="1128000" cy="513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Snapshot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9" name="Google Shape;579;p44"/>
          <p:cNvCxnSpPr/>
          <p:nvPr/>
        </p:nvCxnSpPr>
        <p:spPr>
          <a:xfrm>
            <a:off x="2716500" y="1775455"/>
            <a:ext cx="939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0" name="Google Shape;580;p44"/>
          <p:cNvCxnSpPr/>
          <p:nvPr/>
        </p:nvCxnSpPr>
        <p:spPr>
          <a:xfrm>
            <a:off x="3942000" y="1775455"/>
            <a:ext cx="939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1" name="Google Shape;581;p44"/>
          <p:cNvCxnSpPr/>
          <p:nvPr/>
        </p:nvCxnSpPr>
        <p:spPr>
          <a:xfrm>
            <a:off x="5262000" y="1775455"/>
            <a:ext cx="939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2" name="Google Shape;582;p44"/>
          <p:cNvSpPr txBox="1"/>
          <p:nvPr/>
        </p:nvSpPr>
        <p:spPr>
          <a:xfrm>
            <a:off x="1227450" y="2093600"/>
            <a:ext cx="2427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High isolation level</a:t>
            </a:r>
            <a:endParaRPr/>
          </a:p>
        </p:txBody>
      </p:sp>
      <p:sp>
        <p:nvSpPr>
          <p:cNvPr id="583" name="Google Shape;583;p44"/>
          <p:cNvSpPr txBox="1"/>
          <p:nvPr/>
        </p:nvSpPr>
        <p:spPr>
          <a:xfrm>
            <a:off x="3427500" y="2675800"/>
            <a:ext cx="206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Fast execution</a:t>
            </a:r>
            <a:endParaRPr/>
          </a:p>
        </p:txBody>
      </p:sp>
      <p:sp>
        <p:nvSpPr>
          <p:cNvPr id="584" name="Google Shape;584;p44"/>
          <p:cNvSpPr txBox="1"/>
          <p:nvPr/>
        </p:nvSpPr>
        <p:spPr>
          <a:xfrm>
            <a:off x="6072925" y="2193525"/>
            <a:ext cx="274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Low-latency start up</a:t>
            </a:r>
            <a:endParaRPr/>
          </a:p>
        </p:txBody>
      </p:sp>
      <p:sp>
        <p:nvSpPr>
          <p:cNvPr id="585" name="Google Shape;585;p44"/>
          <p:cNvSpPr txBox="1"/>
          <p:nvPr/>
        </p:nvSpPr>
        <p:spPr>
          <a:xfrm>
            <a:off x="5861700" y="3001050"/>
            <a:ext cx="274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Memory efficiency</a:t>
            </a:r>
            <a:endParaRPr/>
          </a:p>
        </p:txBody>
      </p:sp>
      <p:cxnSp>
        <p:nvCxnSpPr>
          <p:cNvPr id="586" name="Google Shape;586;p44"/>
          <p:cNvCxnSpPr/>
          <p:nvPr/>
        </p:nvCxnSpPr>
        <p:spPr>
          <a:xfrm flipH="1">
            <a:off x="2668000" y="1798125"/>
            <a:ext cx="543600" cy="39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7" name="Google Shape;587;p44"/>
          <p:cNvCxnSpPr/>
          <p:nvPr/>
        </p:nvCxnSpPr>
        <p:spPr>
          <a:xfrm>
            <a:off x="4471975" y="1798125"/>
            <a:ext cx="0" cy="1013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8" name="Google Shape;588;p44"/>
          <p:cNvCxnSpPr/>
          <p:nvPr/>
        </p:nvCxnSpPr>
        <p:spPr>
          <a:xfrm>
            <a:off x="5744725" y="1822825"/>
            <a:ext cx="556200" cy="531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9" name="Google Shape;589;p44"/>
          <p:cNvCxnSpPr/>
          <p:nvPr/>
        </p:nvCxnSpPr>
        <p:spPr>
          <a:xfrm>
            <a:off x="5670600" y="1835200"/>
            <a:ext cx="432600" cy="1260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5"/>
          <p:cNvSpPr txBox="1"/>
          <p:nvPr>
            <p:ph type="title"/>
          </p:nvPr>
        </p:nvSpPr>
        <p:spPr>
          <a:xfrm>
            <a:off x="342900" y="361500"/>
            <a:ext cx="8231700" cy="5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Implementation &amp; Evaluation Methodology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45"/>
          <p:cNvSpPr txBox="1"/>
          <p:nvPr>
            <p:ph idx="12" type="sldNum"/>
          </p:nvPr>
        </p:nvSpPr>
        <p:spPr>
          <a:xfrm>
            <a:off x="85396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6" name="Google Shape;596;p45"/>
          <p:cNvSpPr/>
          <p:nvPr>
            <p:ph idx="2" type="pic"/>
          </p:nvPr>
        </p:nvSpPr>
        <p:spPr>
          <a:xfrm>
            <a:off x="342900" y="1028675"/>
            <a:ext cx="8355000" cy="2271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Implementation</a:t>
            </a:r>
            <a:endParaRPr b="1"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0000"/>
                </a:solidFill>
              </a:rPr>
              <a:t>Firecracker v0.24.0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0000"/>
                </a:solidFill>
              </a:rPr>
              <a:t>3,000 lines of Bash code for microVM manager, Invoker, Code annotator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0000"/>
                </a:solidFill>
              </a:rPr>
              <a:t>500 lines of Node.js, Python for Snapshotter, Parameter passer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0000"/>
                </a:solidFill>
              </a:rPr>
              <a:t>40 lines of C++ for Node.js V8 Source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0000"/>
                </a:solidFill>
              </a:rPr>
              <a:t>17,480 lines of Node.js, Python borrowed code with modification from FaasDom and SeverlessBench Benchmark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597" name="Google Shape;597;p45"/>
          <p:cNvSpPr txBox="1"/>
          <p:nvPr/>
        </p:nvSpPr>
        <p:spPr>
          <a:xfrm>
            <a:off x="4815375" y="4663975"/>
            <a:ext cx="399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*1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[DEBS20] Faasdom: a benchmark suite for serverless computing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*2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[SoCC20] Characterizing serverless platforms with serverlessbench.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45"/>
          <p:cNvSpPr/>
          <p:nvPr>
            <p:ph idx="2" type="pic"/>
          </p:nvPr>
        </p:nvSpPr>
        <p:spPr>
          <a:xfrm>
            <a:off x="342900" y="3470950"/>
            <a:ext cx="8355000" cy="1278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Evaluation Methodology</a:t>
            </a:r>
            <a:endParaRPr b="1"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chemeClr val="dk1"/>
                </a:solidFill>
              </a:rPr>
              <a:t>FaaSdom Benchmark</a:t>
            </a:r>
            <a:r>
              <a:rPr b="1" lang="en" sz="1000">
                <a:solidFill>
                  <a:srgbClr val="000000"/>
                </a:solidFill>
              </a:rPr>
              <a:t>*1</a:t>
            </a:r>
            <a:r>
              <a:rPr lang="en" sz="1800">
                <a:solidFill>
                  <a:srgbClr val="000000"/>
                </a:solidFill>
              </a:rPr>
              <a:t>  represents basic performance in serverless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ServerlessBench</a:t>
            </a:r>
            <a:r>
              <a:rPr b="1" lang="en" sz="1000">
                <a:solidFill>
                  <a:srgbClr val="000000"/>
                </a:solidFill>
              </a:rPr>
              <a:t>*2</a:t>
            </a:r>
            <a:r>
              <a:rPr lang="en" sz="1800">
                <a:solidFill>
                  <a:srgbClr val="000000"/>
                </a:solidFill>
              </a:rPr>
              <a:t>  measures the real-world serverless application performance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6"/>
          <p:cNvSpPr/>
          <p:nvPr>
            <p:ph idx="2" type="pic"/>
          </p:nvPr>
        </p:nvSpPr>
        <p:spPr>
          <a:xfrm>
            <a:off x="495300" y="380425"/>
            <a:ext cx="8126700" cy="3426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04" name="Google Shape;604;p46"/>
          <p:cNvSpPr txBox="1"/>
          <p:nvPr>
            <p:ph idx="12" type="sldNum"/>
          </p:nvPr>
        </p:nvSpPr>
        <p:spPr>
          <a:xfrm>
            <a:off x="85396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5" name="Google Shape;605;p46"/>
          <p:cNvSpPr txBox="1"/>
          <p:nvPr/>
        </p:nvSpPr>
        <p:spPr>
          <a:xfrm>
            <a:off x="342900" y="1028700"/>
            <a:ext cx="8278800" cy="29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How much can FIREWORKS reduce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start-up time and function execution time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of various serverless applications?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How effective are FIREWORKS’s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choices (VM-level snapshot, post-JIT snapshot)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in improving performance and saving memory usage?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How much </a:t>
            </a:r>
            <a:r>
              <a:rPr lang="en" sz="1800">
                <a:solidFill>
                  <a:srgbClr val="171717"/>
                </a:solidFill>
                <a:latin typeface="Calibri"/>
                <a:ea typeface="Calibri"/>
                <a:cs typeface="Calibri"/>
                <a:sym typeface="Calibri"/>
              </a:rPr>
              <a:t>memory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can Fireworks save by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sharing memory snapshots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across sandboxes?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46"/>
          <p:cNvSpPr txBox="1"/>
          <p:nvPr>
            <p:ph type="title"/>
          </p:nvPr>
        </p:nvSpPr>
        <p:spPr>
          <a:xfrm>
            <a:off x="342900" y="361500"/>
            <a:ext cx="8231700" cy="5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Evaluation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" name="Google Shape;611;p47"/>
          <p:cNvPicPr preferRelativeResize="0"/>
          <p:nvPr/>
        </p:nvPicPr>
        <p:blipFill rotWithShape="1">
          <a:blip r:embed="rId3">
            <a:alphaModFix/>
          </a:blip>
          <a:srcRect b="8396" l="21606" r="22273" t="66768"/>
          <a:stretch/>
        </p:blipFill>
        <p:spPr>
          <a:xfrm>
            <a:off x="37275" y="2728600"/>
            <a:ext cx="9025176" cy="2306226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47"/>
          <p:cNvSpPr txBox="1"/>
          <p:nvPr>
            <p:ph idx="12" type="sldNum"/>
          </p:nvPr>
        </p:nvSpPr>
        <p:spPr>
          <a:xfrm>
            <a:off x="8745127" y="4749850"/>
            <a:ext cx="419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3" name="Google Shape;613;p47"/>
          <p:cNvSpPr txBox="1"/>
          <p:nvPr>
            <p:ph type="title"/>
          </p:nvPr>
        </p:nvSpPr>
        <p:spPr>
          <a:xfrm>
            <a:off x="342900" y="361500"/>
            <a:ext cx="8231700" cy="5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Microbenchmark : Python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4" name="Google Shape;61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6300" y="1159250"/>
            <a:ext cx="1364225" cy="118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47"/>
          <p:cNvPicPr preferRelativeResize="0"/>
          <p:nvPr/>
        </p:nvPicPr>
        <p:blipFill rotWithShape="1">
          <a:blip r:embed="rId5">
            <a:alphaModFix/>
          </a:blip>
          <a:srcRect b="0" l="0" r="35136" t="27844"/>
          <a:stretch/>
        </p:blipFill>
        <p:spPr>
          <a:xfrm>
            <a:off x="2668300" y="1255300"/>
            <a:ext cx="2061472" cy="858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6" name="Google Shape;616;p47"/>
          <p:cNvGrpSpPr/>
          <p:nvPr/>
        </p:nvGrpSpPr>
        <p:grpSpPr>
          <a:xfrm>
            <a:off x="5424950" y="940238"/>
            <a:ext cx="970975" cy="1372588"/>
            <a:chOff x="5272550" y="2235638"/>
            <a:chExt cx="970975" cy="1372588"/>
          </a:xfrm>
        </p:grpSpPr>
        <p:sp>
          <p:nvSpPr>
            <p:cNvPr id="617" name="Google Shape;617;p47"/>
            <p:cNvSpPr/>
            <p:nvPr/>
          </p:nvSpPr>
          <p:spPr>
            <a:xfrm>
              <a:off x="5391125" y="2824200"/>
              <a:ext cx="701750" cy="784025"/>
            </a:xfrm>
            <a:prstGeom prst="flowChartProcess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7"/>
            <p:cNvSpPr/>
            <p:nvPr/>
          </p:nvSpPr>
          <p:spPr>
            <a:xfrm>
              <a:off x="5688275" y="3162500"/>
              <a:ext cx="92100" cy="921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7"/>
            <p:cNvSpPr/>
            <p:nvPr/>
          </p:nvSpPr>
          <p:spPr>
            <a:xfrm>
              <a:off x="5620925" y="3095150"/>
              <a:ext cx="226800" cy="2268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7"/>
            <p:cNvSpPr/>
            <p:nvPr/>
          </p:nvSpPr>
          <p:spPr>
            <a:xfrm>
              <a:off x="5442425" y="2916650"/>
              <a:ext cx="583800" cy="5838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7"/>
            <p:cNvSpPr/>
            <p:nvPr/>
          </p:nvSpPr>
          <p:spPr>
            <a:xfrm rot="8607096">
              <a:off x="5875668" y="3301861"/>
              <a:ext cx="111991" cy="216724"/>
            </a:xfrm>
            <a:prstGeom prst="flowChartManualOperation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2" name="Google Shape;622;p47"/>
            <p:cNvCxnSpPr/>
            <p:nvPr/>
          </p:nvCxnSpPr>
          <p:spPr>
            <a:xfrm>
              <a:off x="5476025" y="2532850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23" name="Google Shape;623;p47"/>
            <p:cNvCxnSpPr/>
            <p:nvPr/>
          </p:nvCxnSpPr>
          <p:spPr>
            <a:xfrm>
              <a:off x="5539700" y="2532850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24" name="Google Shape;624;p47"/>
            <p:cNvCxnSpPr/>
            <p:nvPr/>
          </p:nvCxnSpPr>
          <p:spPr>
            <a:xfrm>
              <a:off x="5606775" y="2532850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25" name="Google Shape;625;p47"/>
            <p:cNvCxnSpPr/>
            <p:nvPr/>
          </p:nvCxnSpPr>
          <p:spPr>
            <a:xfrm rot="10800000">
              <a:off x="5997038" y="2532850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26" name="Google Shape;626;p47"/>
            <p:cNvCxnSpPr/>
            <p:nvPr/>
          </p:nvCxnSpPr>
          <p:spPr>
            <a:xfrm rot="10800000">
              <a:off x="5933363" y="2532850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27" name="Google Shape;627;p47"/>
            <p:cNvCxnSpPr/>
            <p:nvPr/>
          </p:nvCxnSpPr>
          <p:spPr>
            <a:xfrm rot="10800000">
              <a:off x="5866288" y="2532850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28" name="Google Shape;628;p47"/>
            <p:cNvSpPr txBox="1"/>
            <p:nvPr/>
          </p:nvSpPr>
          <p:spPr>
            <a:xfrm>
              <a:off x="5272550" y="2235638"/>
              <a:ext cx="534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alibri"/>
                  <a:ea typeface="Calibri"/>
                  <a:cs typeface="Calibri"/>
                  <a:sym typeface="Calibri"/>
                </a:rPr>
                <a:t>write</a:t>
              </a:r>
              <a:endParaRPr sz="10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47"/>
            <p:cNvSpPr txBox="1"/>
            <p:nvPr/>
          </p:nvSpPr>
          <p:spPr>
            <a:xfrm>
              <a:off x="5709225" y="2235638"/>
              <a:ext cx="534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alibri"/>
                  <a:ea typeface="Calibri"/>
                  <a:cs typeface="Calibri"/>
                  <a:sym typeface="Calibri"/>
                </a:rPr>
                <a:t>read</a:t>
              </a:r>
              <a:endParaRPr sz="10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0" name="Google Shape;630;p47"/>
          <p:cNvGrpSpPr/>
          <p:nvPr/>
        </p:nvGrpSpPr>
        <p:grpSpPr>
          <a:xfrm>
            <a:off x="7159287" y="1486700"/>
            <a:ext cx="1696811" cy="462700"/>
            <a:chOff x="7083087" y="2705900"/>
            <a:chExt cx="1696811" cy="462700"/>
          </a:xfrm>
        </p:grpSpPr>
        <p:pic>
          <p:nvPicPr>
            <p:cNvPr id="631" name="Google Shape;631;p47"/>
            <p:cNvPicPr preferRelativeResize="0"/>
            <p:nvPr/>
          </p:nvPicPr>
          <p:blipFill rotWithShape="1">
            <a:blip r:embed="rId6">
              <a:alphaModFix/>
            </a:blip>
            <a:srcRect b="29387" l="18440" r="19823" t="28151"/>
            <a:stretch/>
          </p:blipFill>
          <p:spPr>
            <a:xfrm>
              <a:off x="7083087" y="2791183"/>
              <a:ext cx="548700" cy="3774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2" name="Google Shape;632;p4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317199" y="2705900"/>
              <a:ext cx="462700" cy="4627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33" name="Google Shape;633;p47"/>
            <p:cNvCxnSpPr/>
            <p:nvPr/>
          </p:nvCxnSpPr>
          <p:spPr>
            <a:xfrm>
              <a:off x="7662200" y="2883925"/>
              <a:ext cx="6366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34" name="Google Shape;634;p47"/>
            <p:cNvCxnSpPr/>
            <p:nvPr/>
          </p:nvCxnSpPr>
          <p:spPr>
            <a:xfrm>
              <a:off x="7662200" y="3028950"/>
              <a:ext cx="6366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</p:grpSp>
      <p:sp>
        <p:nvSpPr>
          <p:cNvPr id="635" name="Google Shape;635;p47"/>
          <p:cNvSpPr txBox="1"/>
          <p:nvPr/>
        </p:nvSpPr>
        <p:spPr>
          <a:xfrm>
            <a:off x="342900" y="2312825"/>
            <a:ext cx="2061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faas-fact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47"/>
          <p:cNvSpPr txBox="1"/>
          <p:nvPr/>
        </p:nvSpPr>
        <p:spPr>
          <a:xfrm>
            <a:off x="2598075" y="2312825"/>
            <a:ext cx="2061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faas-matrix-mult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47"/>
          <p:cNvSpPr txBox="1"/>
          <p:nvPr/>
        </p:nvSpPr>
        <p:spPr>
          <a:xfrm>
            <a:off x="4853250" y="2312825"/>
            <a:ext cx="2061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faas-diskio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47"/>
          <p:cNvSpPr txBox="1"/>
          <p:nvPr/>
        </p:nvSpPr>
        <p:spPr>
          <a:xfrm>
            <a:off x="6976888" y="2312825"/>
            <a:ext cx="2061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faas-netlatency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9" name="Google Shape;639;p47"/>
          <p:cNvGrpSpPr/>
          <p:nvPr/>
        </p:nvGrpSpPr>
        <p:grpSpPr>
          <a:xfrm>
            <a:off x="2049750" y="4670080"/>
            <a:ext cx="7056025" cy="239100"/>
            <a:chOff x="2049750" y="4670080"/>
            <a:chExt cx="7056025" cy="239100"/>
          </a:xfrm>
        </p:grpSpPr>
        <p:cxnSp>
          <p:nvCxnSpPr>
            <p:cNvPr id="640" name="Google Shape;640;p47"/>
            <p:cNvCxnSpPr/>
            <p:nvPr/>
          </p:nvCxnSpPr>
          <p:spPr>
            <a:xfrm flipH="1" rot="10800000">
              <a:off x="2049750" y="4670080"/>
              <a:ext cx="583500" cy="23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1" name="Google Shape;641;p47"/>
            <p:cNvCxnSpPr/>
            <p:nvPr/>
          </p:nvCxnSpPr>
          <p:spPr>
            <a:xfrm flipH="1" rot="10800000">
              <a:off x="4216675" y="4670080"/>
              <a:ext cx="583500" cy="23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2" name="Google Shape;642;p47"/>
            <p:cNvCxnSpPr/>
            <p:nvPr/>
          </p:nvCxnSpPr>
          <p:spPr>
            <a:xfrm flipH="1" rot="10800000">
              <a:off x="6383600" y="4670080"/>
              <a:ext cx="583500" cy="23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3" name="Google Shape;643;p47"/>
            <p:cNvCxnSpPr/>
            <p:nvPr/>
          </p:nvCxnSpPr>
          <p:spPr>
            <a:xfrm flipH="1" rot="10800000">
              <a:off x="8522275" y="4670080"/>
              <a:ext cx="583500" cy="23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/>
          <p:nvPr>
            <p:ph idx="2" type="pic"/>
          </p:nvPr>
        </p:nvSpPr>
        <p:spPr>
          <a:xfrm>
            <a:off x="342900" y="1028700"/>
            <a:ext cx="7988400" cy="3426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0000"/>
                </a:solidFill>
              </a:rPr>
              <a:t>Serverless computing is now mainstream in the cloud era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0000"/>
                </a:solidFill>
              </a:rPr>
              <a:t>Amazon Lambda, Microsoft Azure, Google Cloud, IBM Cloud Functions 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provide their serverless computing models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0000"/>
                </a:solidFill>
              </a:rPr>
              <a:t>Developers </a:t>
            </a:r>
            <a:r>
              <a:rPr b="1" lang="en" sz="1800">
                <a:solidFill>
                  <a:schemeClr val="dk1"/>
                </a:solidFill>
              </a:rPr>
              <a:t>do not need to effort</a:t>
            </a:r>
            <a:r>
              <a:rPr lang="en" sz="1800">
                <a:solidFill>
                  <a:srgbClr val="000000"/>
                </a:solidFill>
              </a:rPr>
              <a:t> into administration</a:t>
            </a:r>
            <a:br>
              <a:rPr lang="en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0000"/>
                </a:solidFill>
              </a:rPr>
              <a:t>It offers significant </a:t>
            </a:r>
            <a:r>
              <a:rPr b="1" lang="en" sz="1800">
                <a:solidFill>
                  <a:schemeClr val="dk1"/>
                </a:solidFill>
              </a:rPr>
              <a:t>scalability </a:t>
            </a:r>
            <a:r>
              <a:rPr lang="en" sz="1800">
                <a:solidFill>
                  <a:srgbClr val="000000"/>
                </a:solidFill>
              </a:rPr>
              <a:t>for the resource provisioning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0000"/>
                </a:solidFill>
              </a:rPr>
              <a:t>The serverless introduces </a:t>
            </a:r>
            <a:r>
              <a:rPr b="1" lang="en" sz="1800">
                <a:solidFill>
                  <a:schemeClr val="dk1"/>
                </a:solidFill>
              </a:rPr>
              <a:t>pay-as-you-go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73" name="Google Shape;173;p30"/>
          <p:cNvSpPr txBox="1"/>
          <p:nvPr>
            <p:ph idx="12" type="sldNum"/>
          </p:nvPr>
        </p:nvSpPr>
        <p:spPr>
          <a:xfrm>
            <a:off x="85396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30"/>
          <p:cNvSpPr txBox="1"/>
          <p:nvPr>
            <p:ph type="title"/>
          </p:nvPr>
        </p:nvSpPr>
        <p:spPr>
          <a:xfrm>
            <a:off x="342900" y="361500"/>
            <a:ext cx="8231700" cy="5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Here is Serverless Computing!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8" name="Google Shape;648;p48"/>
          <p:cNvPicPr preferRelativeResize="0"/>
          <p:nvPr/>
        </p:nvPicPr>
        <p:blipFill rotWithShape="1">
          <a:blip r:embed="rId3">
            <a:alphaModFix/>
          </a:blip>
          <a:srcRect b="18801" l="21109" r="51503" t="54025"/>
          <a:stretch/>
        </p:blipFill>
        <p:spPr>
          <a:xfrm>
            <a:off x="2984038" y="2830375"/>
            <a:ext cx="3802502" cy="204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Google Shape;64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8225" y="1062655"/>
            <a:ext cx="1507800" cy="19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48"/>
          <p:cNvSpPr txBox="1"/>
          <p:nvPr>
            <p:ph idx="12" type="sldNum"/>
          </p:nvPr>
        </p:nvSpPr>
        <p:spPr>
          <a:xfrm>
            <a:off x="85396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1" name="Google Shape;651;p48"/>
          <p:cNvSpPr/>
          <p:nvPr/>
        </p:nvSpPr>
        <p:spPr>
          <a:xfrm>
            <a:off x="342900" y="1066225"/>
            <a:ext cx="8664600" cy="17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FIREWORKS can make</a:t>
            </a: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 565 sandboxes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, and Firecracker can make </a:t>
            </a: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337 sandboxes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without the swap memory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It allows FIREWORKS to consolidate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167%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more sandbox than Firecracker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2" name="Google Shape;652;p48"/>
          <p:cNvPicPr preferRelativeResize="0"/>
          <p:nvPr/>
        </p:nvPicPr>
        <p:blipFill rotWithShape="1">
          <a:blip r:embed="rId5">
            <a:alphaModFix/>
          </a:blip>
          <a:srcRect b="17321" l="16098" r="15976" t="18020"/>
          <a:stretch/>
        </p:blipFill>
        <p:spPr>
          <a:xfrm>
            <a:off x="5390625" y="2854225"/>
            <a:ext cx="279925" cy="26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48"/>
          <p:cNvPicPr preferRelativeResize="0"/>
          <p:nvPr/>
        </p:nvPicPr>
        <p:blipFill rotWithShape="1">
          <a:blip r:embed="rId5">
            <a:alphaModFix/>
          </a:blip>
          <a:srcRect b="17321" l="16098" r="15976" t="18020"/>
          <a:stretch/>
        </p:blipFill>
        <p:spPr>
          <a:xfrm>
            <a:off x="6425100" y="2886031"/>
            <a:ext cx="279925" cy="266469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48"/>
          <p:cNvSpPr txBox="1"/>
          <p:nvPr>
            <p:ph type="title"/>
          </p:nvPr>
        </p:nvSpPr>
        <p:spPr>
          <a:xfrm>
            <a:off x="342900" y="361500"/>
            <a:ext cx="8231700" cy="5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Memory Usage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9"/>
          <p:cNvSpPr/>
          <p:nvPr>
            <p:ph idx="2" type="pic"/>
          </p:nvPr>
        </p:nvSpPr>
        <p:spPr>
          <a:xfrm>
            <a:off x="342900" y="990025"/>
            <a:ext cx="8126700" cy="4079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Seeking a 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</a:rPr>
              <a:t>safe</a:t>
            </a:r>
            <a:r>
              <a:rPr b="1" lang="en" sz="1800">
                <a:solidFill>
                  <a:schemeClr val="dk1"/>
                </a:solidFill>
              </a:rPr>
              <a:t>, efficient, high performance</a:t>
            </a:r>
            <a:r>
              <a:rPr lang="en" sz="1800">
                <a:solidFill>
                  <a:schemeClr val="dk1"/>
                </a:solidFill>
              </a:rPr>
              <a:t> serverless framework continues.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FIREWORKS</a:t>
            </a:r>
            <a:r>
              <a:rPr lang="en" sz="1800">
                <a:solidFill>
                  <a:schemeClr val="dk1"/>
                </a:solidFill>
              </a:rPr>
              <a:t> can get </a:t>
            </a:r>
            <a:r>
              <a:rPr b="1" lang="en" sz="1800">
                <a:solidFill>
                  <a:schemeClr val="dk1"/>
                </a:solidFill>
              </a:rPr>
              <a:t>all three:</a:t>
            </a:r>
            <a:r>
              <a:rPr lang="en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We </a:t>
            </a:r>
            <a:r>
              <a:rPr b="1" lang="en" sz="1800">
                <a:solidFill>
                  <a:schemeClr val="dk1"/>
                </a:solidFill>
              </a:rPr>
              <a:t>designed</a:t>
            </a:r>
            <a:r>
              <a:rPr lang="en" sz="1800">
                <a:solidFill>
                  <a:schemeClr val="dk1"/>
                </a:solidFill>
              </a:rPr>
              <a:t>, </a:t>
            </a:r>
            <a:r>
              <a:rPr b="1" lang="en" sz="1800">
                <a:solidFill>
                  <a:schemeClr val="dk1"/>
                </a:solidFill>
              </a:rPr>
              <a:t>implemented</a:t>
            </a:r>
            <a:r>
              <a:rPr lang="en" sz="1800">
                <a:solidFill>
                  <a:schemeClr val="dk1"/>
                </a:solidFill>
              </a:rPr>
              <a:t>, and </a:t>
            </a:r>
            <a:r>
              <a:rPr b="1" lang="en" sz="1800">
                <a:solidFill>
                  <a:schemeClr val="dk1"/>
                </a:solidFill>
              </a:rPr>
              <a:t>evaluated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new serverless framework </a:t>
            </a:r>
            <a:r>
              <a:rPr lang="en" sz="1800">
                <a:solidFill>
                  <a:schemeClr val="dk1"/>
                </a:solidFill>
              </a:rPr>
              <a:t>by using VM-level snapshots and JIT-based snapshots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20 time shorter (cold) startup time, 7 times lower memory footprint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The achievements give a </a:t>
            </a:r>
            <a:r>
              <a:rPr b="1" i="1" lang="en" sz="1800">
                <a:solidFill>
                  <a:srgbClr val="000000"/>
                </a:solidFill>
              </a:rPr>
              <a:t>guidance</a:t>
            </a:r>
            <a:r>
              <a:rPr lang="en" sz="1800">
                <a:solidFill>
                  <a:srgbClr val="000000"/>
                </a:solidFill>
              </a:rPr>
              <a:t> to utilize </a:t>
            </a:r>
            <a:r>
              <a:rPr b="1" lang="en" sz="1800">
                <a:solidFill>
                  <a:srgbClr val="000000"/>
                </a:solidFill>
              </a:rPr>
              <a:t>JIT</a:t>
            </a:r>
            <a:r>
              <a:rPr lang="en" sz="1800">
                <a:solidFill>
                  <a:srgbClr val="000000"/>
                </a:solidFill>
              </a:rPr>
              <a:t> and </a:t>
            </a:r>
            <a:r>
              <a:rPr b="1" lang="en" sz="1800">
                <a:solidFill>
                  <a:srgbClr val="000000"/>
                </a:solidFill>
              </a:rPr>
              <a:t>Snapshot</a:t>
            </a:r>
            <a:r>
              <a:rPr lang="en" sz="1800">
                <a:solidFill>
                  <a:srgbClr val="000000"/>
                </a:solidFill>
              </a:rPr>
              <a:t> in the serverless computing.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60" name="Google Shape;660;p49"/>
          <p:cNvSpPr txBox="1"/>
          <p:nvPr>
            <p:ph idx="12" type="sldNum"/>
          </p:nvPr>
        </p:nvSpPr>
        <p:spPr>
          <a:xfrm>
            <a:off x="85396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1" name="Google Shape;661;p49"/>
          <p:cNvSpPr txBox="1"/>
          <p:nvPr>
            <p:ph type="title"/>
          </p:nvPr>
        </p:nvSpPr>
        <p:spPr>
          <a:xfrm>
            <a:off x="342900" y="361500"/>
            <a:ext cx="8231700" cy="5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49"/>
          <p:cNvSpPr/>
          <p:nvPr/>
        </p:nvSpPr>
        <p:spPr>
          <a:xfrm>
            <a:off x="3850725" y="1740140"/>
            <a:ext cx="1128000" cy="513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VM-level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49"/>
          <p:cNvSpPr/>
          <p:nvPr/>
        </p:nvSpPr>
        <p:spPr>
          <a:xfrm>
            <a:off x="5123475" y="1740140"/>
            <a:ext cx="1128000" cy="513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Post-JIT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49"/>
          <p:cNvSpPr/>
          <p:nvPr/>
        </p:nvSpPr>
        <p:spPr>
          <a:xfrm>
            <a:off x="6396225" y="1740140"/>
            <a:ext cx="1128000" cy="513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Snapshot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5" name="Google Shape;665;p49"/>
          <p:cNvCxnSpPr/>
          <p:nvPr/>
        </p:nvCxnSpPr>
        <p:spPr>
          <a:xfrm>
            <a:off x="3945225" y="2161205"/>
            <a:ext cx="939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6" name="Google Shape;666;p49"/>
          <p:cNvCxnSpPr/>
          <p:nvPr/>
        </p:nvCxnSpPr>
        <p:spPr>
          <a:xfrm>
            <a:off x="5170725" y="2161205"/>
            <a:ext cx="939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7" name="Google Shape;667;p49"/>
          <p:cNvCxnSpPr/>
          <p:nvPr/>
        </p:nvCxnSpPr>
        <p:spPr>
          <a:xfrm>
            <a:off x="6490725" y="2161205"/>
            <a:ext cx="939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8" name="Google Shape;668;p49"/>
          <p:cNvCxnSpPr/>
          <p:nvPr/>
        </p:nvCxnSpPr>
        <p:spPr>
          <a:xfrm>
            <a:off x="4405525" y="2164750"/>
            <a:ext cx="2400" cy="41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9" name="Google Shape;669;p49"/>
          <p:cNvCxnSpPr/>
          <p:nvPr/>
        </p:nvCxnSpPr>
        <p:spPr>
          <a:xfrm flipH="1">
            <a:off x="5684250" y="2150450"/>
            <a:ext cx="2400" cy="428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0" name="Google Shape;670;p49"/>
          <p:cNvCxnSpPr/>
          <p:nvPr/>
        </p:nvCxnSpPr>
        <p:spPr>
          <a:xfrm flipH="1">
            <a:off x="6960225" y="2174275"/>
            <a:ext cx="12300" cy="404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1" name="Google Shape;671;p49"/>
          <p:cNvSpPr txBox="1"/>
          <p:nvPr/>
        </p:nvSpPr>
        <p:spPr>
          <a:xfrm>
            <a:off x="3850725" y="2465075"/>
            <a:ext cx="112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Safe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49"/>
          <p:cNvSpPr txBox="1"/>
          <p:nvPr/>
        </p:nvSpPr>
        <p:spPr>
          <a:xfrm>
            <a:off x="4817400" y="2465075"/>
            <a:ext cx="173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High performance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49"/>
          <p:cNvSpPr txBox="1"/>
          <p:nvPr/>
        </p:nvSpPr>
        <p:spPr>
          <a:xfrm>
            <a:off x="6396225" y="2465075"/>
            <a:ext cx="112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Efficiency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/>
          <p:nvPr/>
        </p:nvSpPr>
        <p:spPr>
          <a:xfrm>
            <a:off x="1084713" y="2906175"/>
            <a:ext cx="2044800" cy="933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1"/>
          <p:cNvSpPr/>
          <p:nvPr>
            <p:ph idx="2" type="pic"/>
          </p:nvPr>
        </p:nvSpPr>
        <p:spPr>
          <a:xfrm>
            <a:off x="342900" y="1028700"/>
            <a:ext cx="7988400" cy="7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0000"/>
                </a:solidFill>
              </a:rPr>
              <a:t>Application can consist of small serverless functions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0000"/>
                </a:solidFill>
              </a:rPr>
              <a:t>Serverless computing is Function-as-a-Service (</a:t>
            </a:r>
            <a:r>
              <a:rPr b="1" lang="en" sz="1800">
                <a:solidFill>
                  <a:schemeClr val="dk1"/>
                </a:solidFill>
              </a:rPr>
              <a:t>FaaS</a:t>
            </a:r>
            <a:r>
              <a:rPr lang="en" sz="1800">
                <a:solidFill>
                  <a:srgbClr val="000000"/>
                </a:solidFill>
              </a:rPr>
              <a:t>)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81" name="Google Shape;181;p31"/>
          <p:cNvSpPr txBox="1"/>
          <p:nvPr>
            <p:ph idx="12" type="sldNum"/>
          </p:nvPr>
        </p:nvSpPr>
        <p:spPr>
          <a:xfrm>
            <a:off x="85396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31"/>
          <p:cNvSpPr txBox="1"/>
          <p:nvPr>
            <p:ph type="title"/>
          </p:nvPr>
        </p:nvSpPr>
        <p:spPr>
          <a:xfrm>
            <a:off x="342900" y="361500"/>
            <a:ext cx="8231700" cy="5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What is Serverless Computing?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3" name="Google Shape;183;p31"/>
          <p:cNvGrpSpPr/>
          <p:nvPr/>
        </p:nvGrpSpPr>
        <p:grpSpPr>
          <a:xfrm>
            <a:off x="1247454" y="3295285"/>
            <a:ext cx="360704" cy="360704"/>
            <a:chOff x="3622400" y="1926900"/>
            <a:chExt cx="742800" cy="742800"/>
          </a:xfrm>
        </p:grpSpPr>
        <p:pic>
          <p:nvPicPr>
            <p:cNvPr id="184" name="Google Shape;184;p31"/>
            <p:cNvPicPr preferRelativeResize="0"/>
            <p:nvPr/>
          </p:nvPicPr>
          <p:blipFill rotWithShape="1">
            <a:blip r:embed="rId3">
              <a:alphaModFix/>
            </a:blip>
            <a:srcRect b="0" l="50509" r="0" t="0"/>
            <a:stretch/>
          </p:blipFill>
          <p:spPr>
            <a:xfrm>
              <a:off x="3799249" y="1993000"/>
              <a:ext cx="389126" cy="610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" name="Google Shape;185;p31"/>
            <p:cNvSpPr/>
            <p:nvPr/>
          </p:nvSpPr>
          <p:spPr>
            <a:xfrm>
              <a:off x="3622400" y="1926900"/>
              <a:ext cx="742800" cy="7428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" name="Google Shape;186;p31"/>
          <p:cNvGrpSpPr/>
          <p:nvPr/>
        </p:nvGrpSpPr>
        <p:grpSpPr>
          <a:xfrm>
            <a:off x="6578054" y="2274985"/>
            <a:ext cx="360704" cy="360704"/>
            <a:chOff x="3622400" y="1926900"/>
            <a:chExt cx="742800" cy="742800"/>
          </a:xfrm>
        </p:grpSpPr>
        <p:pic>
          <p:nvPicPr>
            <p:cNvPr id="187" name="Google Shape;187;p31"/>
            <p:cNvPicPr preferRelativeResize="0"/>
            <p:nvPr/>
          </p:nvPicPr>
          <p:blipFill rotWithShape="1">
            <a:blip r:embed="rId3">
              <a:alphaModFix/>
            </a:blip>
            <a:srcRect b="0" l="50509" r="0" t="0"/>
            <a:stretch/>
          </p:blipFill>
          <p:spPr>
            <a:xfrm>
              <a:off x="3799249" y="1993000"/>
              <a:ext cx="389126" cy="610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Google Shape;188;p31"/>
            <p:cNvSpPr/>
            <p:nvPr/>
          </p:nvSpPr>
          <p:spPr>
            <a:xfrm>
              <a:off x="3622400" y="1926900"/>
              <a:ext cx="742800" cy="7428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" name="Google Shape;189;p31"/>
          <p:cNvGrpSpPr/>
          <p:nvPr/>
        </p:nvGrpSpPr>
        <p:grpSpPr>
          <a:xfrm>
            <a:off x="6578054" y="3975310"/>
            <a:ext cx="360704" cy="360704"/>
            <a:chOff x="3622400" y="1926900"/>
            <a:chExt cx="742800" cy="742800"/>
          </a:xfrm>
        </p:grpSpPr>
        <p:pic>
          <p:nvPicPr>
            <p:cNvPr id="190" name="Google Shape;190;p31"/>
            <p:cNvPicPr preferRelativeResize="0"/>
            <p:nvPr/>
          </p:nvPicPr>
          <p:blipFill rotWithShape="1">
            <a:blip r:embed="rId3">
              <a:alphaModFix/>
            </a:blip>
            <a:srcRect b="0" l="50509" r="0" t="0"/>
            <a:stretch/>
          </p:blipFill>
          <p:spPr>
            <a:xfrm>
              <a:off x="3799249" y="1993000"/>
              <a:ext cx="389126" cy="610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31"/>
            <p:cNvSpPr/>
            <p:nvPr/>
          </p:nvSpPr>
          <p:spPr>
            <a:xfrm>
              <a:off x="3622400" y="1926900"/>
              <a:ext cx="742800" cy="7428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31"/>
          <p:cNvGrpSpPr/>
          <p:nvPr/>
        </p:nvGrpSpPr>
        <p:grpSpPr>
          <a:xfrm>
            <a:off x="1686104" y="3295285"/>
            <a:ext cx="360704" cy="360704"/>
            <a:chOff x="3622400" y="1926900"/>
            <a:chExt cx="742800" cy="742800"/>
          </a:xfrm>
        </p:grpSpPr>
        <p:pic>
          <p:nvPicPr>
            <p:cNvPr id="193" name="Google Shape;193;p31"/>
            <p:cNvPicPr preferRelativeResize="0"/>
            <p:nvPr/>
          </p:nvPicPr>
          <p:blipFill rotWithShape="1">
            <a:blip r:embed="rId3">
              <a:alphaModFix/>
            </a:blip>
            <a:srcRect b="0" l="50509" r="0" t="0"/>
            <a:stretch/>
          </p:blipFill>
          <p:spPr>
            <a:xfrm>
              <a:off x="3799249" y="1993000"/>
              <a:ext cx="389126" cy="610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4" name="Google Shape;194;p31"/>
            <p:cNvSpPr/>
            <p:nvPr/>
          </p:nvSpPr>
          <p:spPr>
            <a:xfrm>
              <a:off x="3622400" y="1926900"/>
              <a:ext cx="742800" cy="7428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31"/>
          <p:cNvGrpSpPr/>
          <p:nvPr/>
        </p:nvGrpSpPr>
        <p:grpSpPr>
          <a:xfrm>
            <a:off x="2124754" y="3295285"/>
            <a:ext cx="360704" cy="360704"/>
            <a:chOff x="3622400" y="1926900"/>
            <a:chExt cx="742800" cy="742800"/>
          </a:xfrm>
        </p:grpSpPr>
        <p:pic>
          <p:nvPicPr>
            <p:cNvPr id="196" name="Google Shape;196;p31"/>
            <p:cNvPicPr preferRelativeResize="0"/>
            <p:nvPr/>
          </p:nvPicPr>
          <p:blipFill rotWithShape="1">
            <a:blip r:embed="rId3">
              <a:alphaModFix/>
            </a:blip>
            <a:srcRect b="0" l="50509" r="0" t="0"/>
            <a:stretch/>
          </p:blipFill>
          <p:spPr>
            <a:xfrm>
              <a:off x="3799249" y="1993000"/>
              <a:ext cx="389126" cy="610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31"/>
            <p:cNvSpPr/>
            <p:nvPr/>
          </p:nvSpPr>
          <p:spPr>
            <a:xfrm>
              <a:off x="3622400" y="1926900"/>
              <a:ext cx="742800" cy="7428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31"/>
          <p:cNvGrpSpPr/>
          <p:nvPr/>
        </p:nvGrpSpPr>
        <p:grpSpPr>
          <a:xfrm>
            <a:off x="2563404" y="3295285"/>
            <a:ext cx="360704" cy="360704"/>
            <a:chOff x="3622400" y="1926900"/>
            <a:chExt cx="742800" cy="742800"/>
          </a:xfrm>
        </p:grpSpPr>
        <p:pic>
          <p:nvPicPr>
            <p:cNvPr id="199" name="Google Shape;199;p31"/>
            <p:cNvPicPr preferRelativeResize="0"/>
            <p:nvPr/>
          </p:nvPicPr>
          <p:blipFill rotWithShape="1">
            <a:blip r:embed="rId3">
              <a:alphaModFix/>
            </a:blip>
            <a:srcRect b="0" l="50509" r="0" t="0"/>
            <a:stretch/>
          </p:blipFill>
          <p:spPr>
            <a:xfrm>
              <a:off x="3799249" y="1993000"/>
              <a:ext cx="389126" cy="610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" name="Google Shape;200;p31"/>
            <p:cNvSpPr/>
            <p:nvPr/>
          </p:nvSpPr>
          <p:spPr>
            <a:xfrm>
              <a:off x="3622400" y="1926900"/>
              <a:ext cx="742800" cy="7428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" name="Google Shape;201;p31"/>
          <p:cNvGrpSpPr/>
          <p:nvPr/>
        </p:nvGrpSpPr>
        <p:grpSpPr>
          <a:xfrm>
            <a:off x="7055329" y="3975310"/>
            <a:ext cx="360704" cy="360704"/>
            <a:chOff x="3622400" y="1926900"/>
            <a:chExt cx="742800" cy="742800"/>
          </a:xfrm>
        </p:grpSpPr>
        <p:pic>
          <p:nvPicPr>
            <p:cNvPr id="202" name="Google Shape;202;p31"/>
            <p:cNvPicPr preferRelativeResize="0"/>
            <p:nvPr/>
          </p:nvPicPr>
          <p:blipFill rotWithShape="1">
            <a:blip r:embed="rId3">
              <a:alphaModFix/>
            </a:blip>
            <a:srcRect b="0" l="50509" r="0" t="0"/>
            <a:stretch/>
          </p:blipFill>
          <p:spPr>
            <a:xfrm>
              <a:off x="3799249" y="1993000"/>
              <a:ext cx="389126" cy="610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3" name="Google Shape;203;p31"/>
            <p:cNvSpPr/>
            <p:nvPr/>
          </p:nvSpPr>
          <p:spPr>
            <a:xfrm>
              <a:off x="3622400" y="1926900"/>
              <a:ext cx="742800" cy="7428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04" name="Google Shape;204;p31"/>
          <p:cNvCxnSpPr/>
          <p:nvPr/>
        </p:nvCxnSpPr>
        <p:spPr>
          <a:xfrm>
            <a:off x="1332338" y="3125475"/>
            <a:ext cx="145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05" name="Google Shape;205;p31"/>
          <p:cNvCxnSpPr/>
          <p:nvPr/>
        </p:nvCxnSpPr>
        <p:spPr>
          <a:xfrm>
            <a:off x="6578063" y="2140325"/>
            <a:ext cx="335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06" name="Google Shape;206;p31"/>
          <p:cNvCxnSpPr/>
          <p:nvPr/>
        </p:nvCxnSpPr>
        <p:spPr>
          <a:xfrm>
            <a:off x="6578063" y="3838300"/>
            <a:ext cx="802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07" name="Google Shape;207;p31"/>
          <p:cNvSpPr/>
          <p:nvPr/>
        </p:nvSpPr>
        <p:spPr>
          <a:xfrm>
            <a:off x="6347813" y="2048350"/>
            <a:ext cx="802800" cy="785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1"/>
          <p:cNvSpPr/>
          <p:nvPr/>
        </p:nvSpPr>
        <p:spPr>
          <a:xfrm>
            <a:off x="6347813" y="3682675"/>
            <a:ext cx="1301700" cy="785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1"/>
          <p:cNvSpPr/>
          <p:nvPr/>
        </p:nvSpPr>
        <p:spPr>
          <a:xfrm>
            <a:off x="3773575" y="2278275"/>
            <a:ext cx="1837200" cy="2189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1"/>
          <p:cNvSpPr txBox="1"/>
          <p:nvPr/>
        </p:nvSpPr>
        <p:spPr>
          <a:xfrm>
            <a:off x="4014163" y="1732088"/>
            <a:ext cx="1457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1"/>
          <p:cNvSpPr/>
          <p:nvPr/>
        </p:nvSpPr>
        <p:spPr>
          <a:xfrm>
            <a:off x="3970100" y="2430675"/>
            <a:ext cx="1457400" cy="513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Micro s</a:t>
            </a:r>
            <a:r>
              <a:rPr lang="en">
                <a:solidFill>
                  <a:schemeClr val="lt1"/>
                </a:solidFill>
              </a:rPr>
              <a:t>ervice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2" name="Google Shape;212;p31"/>
          <p:cNvSpPr/>
          <p:nvPr/>
        </p:nvSpPr>
        <p:spPr>
          <a:xfrm>
            <a:off x="3970100" y="3096675"/>
            <a:ext cx="1457400" cy="513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Micro service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3" name="Google Shape;213;p31"/>
          <p:cNvSpPr/>
          <p:nvPr/>
        </p:nvSpPr>
        <p:spPr>
          <a:xfrm>
            <a:off x="3970100" y="3762675"/>
            <a:ext cx="1457400" cy="513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Micro service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4" name="Google Shape;214;p31"/>
          <p:cNvSpPr/>
          <p:nvPr/>
        </p:nvSpPr>
        <p:spPr>
          <a:xfrm>
            <a:off x="3501038" y="3116325"/>
            <a:ext cx="389100" cy="513600"/>
          </a:xfrm>
          <a:prstGeom prst="leftBrace">
            <a:avLst>
              <a:gd fmla="val 50000" name="adj1"/>
              <a:gd fmla="val 52633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1"/>
          <p:cNvSpPr/>
          <p:nvPr/>
        </p:nvSpPr>
        <p:spPr>
          <a:xfrm rot="10800000">
            <a:off x="5458363" y="2430675"/>
            <a:ext cx="389100" cy="513600"/>
          </a:xfrm>
          <a:prstGeom prst="leftBrace">
            <a:avLst>
              <a:gd fmla="val 50000" name="adj1"/>
              <a:gd fmla="val 52633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1"/>
          <p:cNvSpPr/>
          <p:nvPr/>
        </p:nvSpPr>
        <p:spPr>
          <a:xfrm rot="10800000">
            <a:off x="5458363" y="3762675"/>
            <a:ext cx="389100" cy="513600"/>
          </a:xfrm>
          <a:prstGeom prst="leftBrace">
            <a:avLst>
              <a:gd fmla="val 50000" name="adj1"/>
              <a:gd fmla="val 52633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32"/>
          <p:cNvGrpSpPr/>
          <p:nvPr/>
        </p:nvGrpSpPr>
        <p:grpSpPr>
          <a:xfrm>
            <a:off x="1529500" y="2244194"/>
            <a:ext cx="497700" cy="513600"/>
            <a:chOff x="1148500" y="2816750"/>
            <a:chExt cx="497700" cy="513600"/>
          </a:xfrm>
        </p:grpSpPr>
        <p:sp>
          <p:nvSpPr>
            <p:cNvPr id="222" name="Google Shape;222;p32"/>
            <p:cNvSpPr/>
            <p:nvPr/>
          </p:nvSpPr>
          <p:spPr>
            <a:xfrm>
              <a:off x="1148500" y="2816750"/>
              <a:ext cx="497700" cy="513600"/>
            </a:xfrm>
            <a:prstGeom prst="rect">
              <a:avLst/>
            </a:prstGeom>
            <a:solidFill>
              <a:srgbClr val="EDEDED"/>
            </a:solidFill>
            <a:ln cap="flat" cmpd="sng" w="9525">
              <a:solidFill>
                <a:srgbClr val="A7A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Calibri"/>
                  <a:ea typeface="Calibri"/>
                  <a:cs typeface="Calibri"/>
                  <a:sym typeface="Calibri"/>
                </a:rPr>
                <a:t>sandbox</a:t>
              </a:r>
              <a:endParaRPr b="1" sz="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3" name="Google Shape;223;p32"/>
            <p:cNvGrpSpPr/>
            <p:nvPr/>
          </p:nvGrpSpPr>
          <p:grpSpPr>
            <a:xfrm>
              <a:off x="1266406" y="2881746"/>
              <a:ext cx="262208" cy="262208"/>
              <a:chOff x="3622400" y="1926900"/>
              <a:chExt cx="742800" cy="742800"/>
            </a:xfrm>
          </p:grpSpPr>
          <p:pic>
            <p:nvPicPr>
              <p:cNvPr id="224" name="Google Shape;224;p32"/>
              <p:cNvPicPr preferRelativeResize="0"/>
              <p:nvPr/>
            </p:nvPicPr>
            <p:blipFill rotWithShape="1">
              <a:blip r:embed="rId3">
                <a:alphaModFix/>
              </a:blip>
              <a:srcRect b="0" l="50509" r="0" t="0"/>
              <a:stretch/>
            </p:blipFill>
            <p:spPr>
              <a:xfrm>
                <a:off x="3799249" y="1993000"/>
                <a:ext cx="389126" cy="6105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5" name="Google Shape;225;p32"/>
              <p:cNvSpPr/>
              <p:nvPr/>
            </p:nvSpPr>
            <p:spPr>
              <a:xfrm>
                <a:off x="3622400" y="1926900"/>
                <a:ext cx="742800" cy="742800"/>
              </a:xfrm>
              <a:prstGeom prst="ellipse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6" name="Google Shape;226;p32"/>
          <p:cNvSpPr/>
          <p:nvPr/>
        </p:nvSpPr>
        <p:spPr>
          <a:xfrm>
            <a:off x="1362475" y="3376150"/>
            <a:ext cx="2105700" cy="148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A7A7A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2"/>
          <p:cNvSpPr txBox="1"/>
          <p:nvPr>
            <p:ph idx="12" type="sldNum"/>
          </p:nvPr>
        </p:nvSpPr>
        <p:spPr>
          <a:xfrm>
            <a:off x="85396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32"/>
          <p:cNvSpPr txBox="1"/>
          <p:nvPr>
            <p:ph type="title"/>
          </p:nvPr>
        </p:nvSpPr>
        <p:spPr>
          <a:xfrm>
            <a:off x="342900" y="361500"/>
            <a:ext cx="8231700" cy="5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What is Serverless Computing?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2"/>
          <p:cNvSpPr/>
          <p:nvPr/>
        </p:nvSpPr>
        <p:spPr>
          <a:xfrm>
            <a:off x="1529500" y="4383425"/>
            <a:ext cx="1797900" cy="39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A7A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230" name="Google Shape;230;p32"/>
          <p:cNvSpPr/>
          <p:nvPr/>
        </p:nvSpPr>
        <p:spPr>
          <a:xfrm>
            <a:off x="1529500" y="3901225"/>
            <a:ext cx="1797900" cy="39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A7A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Operating System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2"/>
          <p:cNvSpPr/>
          <p:nvPr/>
        </p:nvSpPr>
        <p:spPr>
          <a:xfrm>
            <a:off x="1529500" y="3419025"/>
            <a:ext cx="1797900" cy="39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A7A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Hypervisor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2" name="Google Shape;232;p32"/>
          <p:cNvGrpSpPr/>
          <p:nvPr/>
        </p:nvGrpSpPr>
        <p:grpSpPr>
          <a:xfrm>
            <a:off x="1529500" y="2816750"/>
            <a:ext cx="497700" cy="513600"/>
            <a:chOff x="1148500" y="2816750"/>
            <a:chExt cx="497700" cy="513600"/>
          </a:xfrm>
        </p:grpSpPr>
        <p:sp>
          <p:nvSpPr>
            <p:cNvPr id="233" name="Google Shape;233;p32"/>
            <p:cNvSpPr/>
            <p:nvPr/>
          </p:nvSpPr>
          <p:spPr>
            <a:xfrm>
              <a:off x="1148500" y="2816750"/>
              <a:ext cx="497700" cy="513600"/>
            </a:xfrm>
            <a:prstGeom prst="rect">
              <a:avLst/>
            </a:prstGeom>
            <a:solidFill>
              <a:srgbClr val="EDEDED"/>
            </a:solidFill>
            <a:ln cap="flat" cmpd="sng" w="9525">
              <a:solidFill>
                <a:srgbClr val="A7A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Calibri"/>
                  <a:ea typeface="Calibri"/>
                  <a:cs typeface="Calibri"/>
                  <a:sym typeface="Calibri"/>
                </a:rPr>
                <a:t>sandbox</a:t>
              </a:r>
              <a:endParaRPr b="1" sz="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4" name="Google Shape;234;p32"/>
            <p:cNvGrpSpPr/>
            <p:nvPr/>
          </p:nvGrpSpPr>
          <p:grpSpPr>
            <a:xfrm>
              <a:off x="1266406" y="2881746"/>
              <a:ext cx="262208" cy="262208"/>
              <a:chOff x="3622400" y="1926900"/>
              <a:chExt cx="742800" cy="742800"/>
            </a:xfrm>
          </p:grpSpPr>
          <p:pic>
            <p:nvPicPr>
              <p:cNvPr id="235" name="Google Shape;235;p32"/>
              <p:cNvPicPr preferRelativeResize="0"/>
              <p:nvPr/>
            </p:nvPicPr>
            <p:blipFill rotWithShape="1">
              <a:blip r:embed="rId3">
                <a:alphaModFix/>
              </a:blip>
              <a:srcRect b="0" l="50509" r="0" t="0"/>
              <a:stretch/>
            </p:blipFill>
            <p:spPr>
              <a:xfrm>
                <a:off x="3799249" y="1993000"/>
                <a:ext cx="389126" cy="6105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6" name="Google Shape;236;p32"/>
              <p:cNvSpPr/>
              <p:nvPr/>
            </p:nvSpPr>
            <p:spPr>
              <a:xfrm>
                <a:off x="3622400" y="1926900"/>
                <a:ext cx="742800" cy="742800"/>
              </a:xfrm>
              <a:prstGeom prst="ellipse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7" name="Google Shape;237;p32"/>
          <p:cNvSpPr/>
          <p:nvPr>
            <p:ph idx="2" type="pic"/>
          </p:nvPr>
        </p:nvSpPr>
        <p:spPr>
          <a:xfrm>
            <a:off x="342900" y="1028700"/>
            <a:ext cx="7988400" cy="1065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0000"/>
                </a:solidFill>
              </a:rPr>
              <a:t>Inside the serverless, each function runs </a:t>
            </a:r>
            <a:r>
              <a:rPr b="1" lang="en" sz="1800">
                <a:solidFill>
                  <a:schemeClr val="dk1"/>
                </a:solidFill>
              </a:rPr>
              <a:t>in its own sandbox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chemeClr val="dk1"/>
                </a:solidFill>
              </a:rPr>
              <a:t>Cloud operator</a:t>
            </a:r>
            <a:r>
              <a:rPr lang="en" sz="1800">
                <a:solidFill>
                  <a:srgbClr val="000000"/>
                </a:solidFill>
              </a:rPr>
              <a:t> manages functions flexibly for users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0000"/>
                </a:solidFill>
              </a:rPr>
              <a:t>In function, m</a:t>
            </a:r>
            <a:r>
              <a:rPr lang="en" sz="1800">
                <a:solidFill>
                  <a:srgbClr val="000000"/>
                </a:solidFill>
              </a:rPr>
              <a:t>ost used languages and runtime(</a:t>
            </a:r>
            <a:r>
              <a:rPr b="1" lang="en" sz="1800">
                <a:solidFill>
                  <a:schemeClr val="dk1"/>
                </a:solidFill>
              </a:rPr>
              <a:t>90%</a:t>
            </a:r>
            <a:r>
              <a:rPr lang="en" sz="1800">
                <a:solidFill>
                  <a:srgbClr val="000000"/>
                </a:solidFill>
              </a:rPr>
              <a:t>) is</a:t>
            </a:r>
            <a:r>
              <a:rPr b="1" lang="en" sz="1800">
                <a:solidFill>
                  <a:srgbClr val="000000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interpreter language</a:t>
            </a:r>
            <a:endParaRPr sz="1800">
              <a:solidFill>
                <a:srgbClr val="000000"/>
              </a:solidFill>
            </a:endParaRPr>
          </a:p>
        </p:txBody>
      </p:sp>
      <p:cxnSp>
        <p:nvCxnSpPr>
          <p:cNvPr id="238" name="Google Shape;238;p32"/>
          <p:cNvCxnSpPr/>
          <p:nvPr/>
        </p:nvCxnSpPr>
        <p:spPr>
          <a:xfrm flipH="1" rot="10800000">
            <a:off x="1529488" y="2092625"/>
            <a:ext cx="1808100" cy="1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grpSp>
        <p:nvGrpSpPr>
          <p:cNvPr id="239" name="Google Shape;239;p32"/>
          <p:cNvGrpSpPr/>
          <p:nvPr/>
        </p:nvGrpSpPr>
        <p:grpSpPr>
          <a:xfrm>
            <a:off x="2179600" y="2829213"/>
            <a:ext cx="497700" cy="513600"/>
            <a:chOff x="1148500" y="2816750"/>
            <a:chExt cx="497700" cy="513600"/>
          </a:xfrm>
        </p:grpSpPr>
        <p:sp>
          <p:nvSpPr>
            <p:cNvPr id="240" name="Google Shape;240;p32"/>
            <p:cNvSpPr/>
            <p:nvPr/>
          </p:nvSpPr>
          <p:spPr>
            <a:xfrm>
              <a:off x="1148500" y="2816750"/>
              <a:ext cx="497700" cy="513600"/>
            </a:xfrm>
            <a:prstGeom prst="rect">
              <a:avLst/>
            </a:prstGeom>
            <a:solidFill>
              <a:srgbClr val="EDEDED"/>
            </a:solidFill>
            <a:ln cap="flat" cmpd="sng" w="9525">
              <a:solidFill>
                <a:srgbClr val="A7A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Calibri"/>
                  <a:ea typeface="Calibri"/>
                  <a:cs typeface="Calibri"/>
                  <a:sym typeface="Calibri"/>
                </a:rPr>
                <a:t>sandbox</a:t>
              </a:r>
              <a:endParaRPr b="1" sz="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1" name="Google Shape;241;p32"/>
            <p:cNvGrpSpPr/>
            <p:nvPr/>
          </p:nvGrpSpPr>
          <p:grpSpPr>
            <a:xfrm>
              <a:off x="1266406" y="2881746"/>
              <a:ext cx="262208" cy="262208"/>
              <a:chOff x="3622400" y="1926900"/>
              <a:chExt cx="742800" cy="742800"/>
            </a:xfrm>
          </p:grpSpPr>
          <p:pic>
            <p:nvPicPr>
              <p:cNvPr id="242" name="Google Shape;242;p32"/>
              <p:cNvPicPr preferRelativeResize="0"/>
              <p:nvPr/>
            </p:nvPicPr>
            <p:blipFill rotWithShape="1">
              <a:blip r:embed="rId3">
                <a:alphaModFix/>
              </a:blip>
              <a:srcRect b="0" l="50509" r="0" t="0"/>
              <a:stretch/>
            </p:blipFill>
            <p:spPr>
              <a:xfrm>
                <a:off x="3799249" y="1993000"/>
                <a:ext cx="389126" cy="6105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3" name="Google Shape;243;p32"/>
              <p:cNvSpPr/>
              <p:nvPr/>
            </p:nvSpPr>
            <p:spPr>
              <a:xfrm>
                <a:off x="3622400" y="1926900"/>
                <a:ext cx="742800" cy="742800"/>
              </a:xfrm>
              <a:prstGeom prst="ellipse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4" name="Google Shape;244;p32"/>
          <p:cNvGrpSpPr/>
          <p:nvPr/>
        </p:nvGrpSpPr>
        <p:grpSpPr>
          <a:xfrm>
            <a:off x="2829700" y="2829200"/>
            <a:ext cx="497700" cy="513600"/>
            <a:chOff x="1148500" y="2816750"/>
            <a:chExt cx="497700" cy="513600"/>
          </a:xfrm>
        </p:grpSpPr>
        <p:sp>
          <p:nvSpPr>
            <p:cNvPr id="245" name="Google Shape;245;p32"/>
            <p:cNvSpPr/>
            <p:nvPr/>
          </p:nvSpPr>
          <p:spPr>
            <a:xfrm>
              <a:off x="1148500" y="2816750"/>
              <a:ext cx="497700" cy="513600"/>
            </a:xfrm>
            <a:prstGeom prst="rect">
              <a:avLst/>
            </a:prstGeom>
            <a:solidFill>
              <a:srgbClr val="EDEDED"/>
            </a:solidFill>
            <a:ln cap="flat" cmpd="sng" w="9525">
              <a:solidFill>
                <a:srgbClr val="A7A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Calibri"/>
                  <a:ea typeface="Calibri"/>
                  <a:cs typeface="Calibri"/>
                  <a:sym typeface="Calibri"/>
                </a:rPr>
                <a:t>sandbox</a:t>
              </a:r>
              <a:endParaRPr b="1" sz="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6" name="Google Shape;246;p32"/>
            <p:cNvGrpSpPr/>
            <p:nvPr/>
          </p:nvGrpSpPr>
          <p:grpSpPr>
            <a:xfrm>
              <a:off x="1266406" y="2881746"/>
              <a:ext cx="262208" cy="262208"/>
              <a:chOff x="3622400" y="1926900"/>
              <a:chExt cx="742800" cy="742800"/>
            </a:xfrm>
          </p:grpSpPr>
          <p:pic>
            <p:nvPicPr>
              <p:cNvPr id="247" name="Google Shape;247;p32"/>
              <p:cNvPicPr preferRelativeResize="0"/>
              <p:nvPr/>
            </p:nvPicPr>
            <p:blipFill rotWithShape="1">
              <a:blip r:embed="rId3">
                <a:alphaModFix/>
              </a:blip>
              <a:srcRect b="0" l="50509" r="0" t="0"/>
              <a:stretch/>
            </p:blipFill>
            <p:spPr>
              <a:xfrm>
                <a:off x="3799249" y="1993000"/>
                <a:ext cx="389126" cy="6105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8" name="Google Shape;248;p32"/>
              <p:cNvSpPr/>
              <p:nvPr/>
            </p:nvSpPr>
            <p:spPr>
              <a:xfrm>
                <a:off x="3622400" y="1926900"/>
                <a:ext cx="742800" cy="742800"/>
              </a:xfrm>
              <a:prstGeom prst="ellipse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9" name="Google Shape;249;p32"/>
          <p:cNvGrpSpPr/>
          <p:nvPr/>
        </p:nvGrpSpPr>
        <p:grpSpPr>
          <a:xfrm>
            <a:off x="2179600" y="2247313"/>
            <a:ext cx="497700" cy="513600"/>
            <a:chOff x="1148500" y="2816750"/>
            <a:chExt cx="497700" cy="513600"/>
          </a:xfrm>
        </p:grpSpPr>
        <p:sp>
          <p:nvSpPr>
            <p:cNvPr id="250" name="Google Shape;250;p32"/>
            <p:cNvSpPr/>
            <p:nvPr/>
          </p:nvSpPr>
          <p:spPr>
            <a:xfrm>
              <a:off x="1148500" y="2816750"/>
              <a:ext cx="497700" cy="513600"/>
            </a:xfrm>
            <a:prstGeom prst="rect">
              <a:avLst/>
            </a:prstGeom>
            <a:solidFill>
              <a:srgbClr val="EDEDED"/>
            </a:solidFill>
            <a:ln cap="flat" cmpd="sng" w="9525">
              <a:solidFill>
                <a:srgbClr val="A7A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Calibri"/>
                  <a:ea typeface="Calibri"/>
                  <a:cs typeface="Calibri"/>
                  <a:sym typeface="Calibri"/>
                </a:rPr>
                <a:t>sandbox</a:t>
              </a:r>
              <a:endParaRPr b="1" sz="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1" name="Google Shape;251;p32"/>
            <p:cNvGrpSpPr/>
            <p:nvPr/>
          </p:nvGrpSpPr>
          <p:grpSpPr>
            <a:xfrm>
              <a:off x="1266406" y="2881746"/>
              <a:ext cx="262208" cy="262208"/>
              <a:chOff x="3622400" y="1926900"/>
              <a:chExt cx="742800" cy="742800"/>
            </a:xfrm>
          </p:grpSpPr>
          <p:pic>
            <p:nvPicPr>
              <p:cNvPr id="252" name="Google Shape;252;p32"/>
              <p:cNvPicPr preferRelativeResize="0"/>
              <p:nvPr/>
            </p:nvPicPr>
            <p:blipFill rotWithShape="1">
              <a:blip r:embed="rId3">
                <a:alphaModFix/>
              </a:blip>
              <a:srcRect b="0" l="50509" r="0" t="0"/>
              <a:stretch/>
            </p:blipFill>
            <p:spPr>
              <a:xfrm>
                <a:off x="3799249" y="1993000"/>
                <a:ext cx="389126" cy="6105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3" name="Google Shape;253;p32"/>
              <p:cNvSpPr/>
              <p:nvPr/>
            </p:nvSpPr>
            <p:spPr>
              <a:xfrm>
                <a:off x="3622400" y="1926900"/>
                <a:ext cx="742800" cy="742800"/>
              </a:xfrm>
              <a:prstGeom prst="ellipse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4" name="Google Shape;254;p32"/>
          <p:cNvGrpSpPr/>
          <p:nvPr/>
        </p:nvGrpSpPr>
        <p:grpSpPr>
          <a:xfrm>
            <a:off x="2829700" y="2247300"/>
            <a:ext cx="497700" cy="513600"/>
            <a:chOff x="1148500" y="2816750"/>
            <a:chExt cx="497700" cy="513600"/>
          </a:xfrm>
        </p:grpSpPr>
        <p:sp>
          <p:nvSpPr>
            <p:cNvPr id="255" name="Google Shape;255;p32"/>
            <p:cNvSpPr/>
            <p:nvPr/>
          </p:nvSpPr>
          <p:spPr>
            <a:xfrm>
              <a:off x="1148500" y="2816750"/>
              <a:ext cx="497700" cy="513600"/>
            </a:xfrm>
            <a:prstGeom prst="rect">
              <a:avLst/>
            </a:prstGeom>
            <a:solidFill>
              <a:srgbClr val="EDEDED"/>
            </a:solidFill>
            <a:ln cap="flat" cmpd="sng" w="9525">
              <a:solidFill>
                <a:srgbClr val="A7A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Calibri"/>
                  <a:ea typeface="Calibri"/>
                  <a:cs typeface="Calibri"/>
                  <a:sym typeface="Calibri"/>
                </a:rPr>
                <a:t>sandbox</a:t>
              </a:r>
              <a:endParaRPr b="1" sz="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6" name="Google Shape;256;p32"/>
            <p:cNvGrpSpPr/>
            <p:nvPr/>
          </p:nvGrpSpPr>
          <p:grpSpPr>
            <a:xfrm>
              <a:off x="1266406" y="2881746"/>
              <a:ext cx="262208" cy="262208"/>
              <a:chOff x="3622400" y="1926900"/>
              <a:chExt cx="742800" cy="742800"/>
            </a:xfrm>
          </p:grpSpPr>
          <p:pic>
            <p:nvPicPr>
              <p:cNvPr id="257" name="Google Shape;257;p32"/>
              <p:cNvPicPr preferRelativeResize="0"/>
              <p:nvPr/>
            </p:nvPicPr>
            <p:blipFill rotWithShape="1">
              <a:blip r:embed="rId3">
                <a:alphaModFix/>
              </a:blip>
              <a:srcRect b="0" l="50509" r="0" t="0"/>
              <a:stretch/>
            </p:blipFill>
            <p:spPr>
              <a:xfrm>
                <a:off x="3799249" y="1993000"/>
                <a:ext cx="389126" cy="6105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8" name="Google Shape;258;p32"/>
              <p:cNvSpPr/>
              <p:nvPr/>
            </p:nvSpPr>
            <p:spPr>
              <a:xfrm>
                <a:off x="3622400" y="1926900"/>
                <a:ext cx="742800" cy="742800"/>
              </a:xfrm>
              <a:prstGeom prst="ellipse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9" name="Google Shape;259;p32"/>
          <p:cNvGrpSpPr/>
          <p:nvPr/>
        </p:nvGrpSpPr>
        <p:grpSpPr>
          <a:xfrm>
            <a:off x="4559792" y="2554903"/>
            <a:ext cx="4254216" cy="2357305"/>
            <a:chOff x="4101300" y="2094600"/>
            <a:chExt cx="4712769" cy="2764194"/>
          </a:xfrm>
        </p:grpSpPr>
        <p:pic>
          <p:nvPicPr>
            <p:cNvPr id="260" name="Google Shape;260;p32" title="Chart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01300" y="2094600"/>
              <a:ext cx="4027674" cy="2490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1" name="Google Shape;261;p32"/>
            <p:cNvSpPr/>
            <p:nvPr/>
          </p:nvSpPr>
          <p:spPr>
            <a:xfrm>
              <a:off x="7437600" y="3606425"/>
              <a:ext cx="548700" cy="288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2"/>
            <p:cNvSpPr txBox="1"/>
            <p:nvPr/>
          </p:nvSpPr>
          <p:spPr>
            <a:xfrm>
              <a:off x="5455569" y="4461894"/>
              <a:ext cx="33585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alibri"/>
                  <a:ea typeface="Calibri"/>
                  <a:cs typeface="Calibri"/>
                  <a:sym typeface="Calibri"/>
                </a:rPr>
                <a:t>* serverless benchmark report AWS lambda 2020</a:t>
              </a:r>
              <a:endParaRPr sz="100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3" name="Google Shape;263;p32"/>
            <p:cNvCxnSpPr/>
            <p:nvPr/>
          </p:nvCxnSpPr>
          <p:spPr>
            <a:xfrm flipH="1">
              <a:off x="6408375" y="3679125"/>
              <a:ext cx="1096200" cy="52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64" name="Google Shape;264;p32"/>
            <p:cNvCxnSpPr/>
            <p:nvPr/>
          </p:nvCxnSpPr>
          <p:spPr>
            <a:xfrm rot="10800000">
              <a:off x="5112100" y="3204875"/>
              <a:ext cx="2403000" cy="642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2" type="sldNum"/>
          </p:nvPr>
        </p:nvSpPr>
        <p:spPr>
          <a:xfrm>
            <a:off x="85396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33"/>
          <p:cNvSpPr txBox="1"/>
          <p:nvPr>
            <p:ph type="title"/>
          </p:nvPr>
        </p:nvSpPr>
        <p:spPr>
          <a:xfrm>
            <a:off x="342900" y="361500"/>
            <a:ext cx="8231700" cy="5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Characteristics of </a:t>
            </a: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Serverless Computing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3"/>
          <p:cNvSpPr/>
          <p:nvPr>
            <p:ph idx="2" type="pic"/>
          </p:nvPr>
        </p:nvSpPr>
        <p:spPr>
          <a:xfrm>
            <a:off x="342900" y="1028700"/>
            <a:ext cx="8231700" cy="352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chemeClr val="dk1"/>
                </a:solidFill>
              </a:rPr>
              <a:t>On-demand execution 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500">
                <a:solidFill>
                  <a:srgbClr val="1717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resources for functions are created on-demand when invoked 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chemeClr val="dk1"/>
                </a:solidFill>
              </a:rPr>
              <a:t>S</a:t>
            </a:r>
            <a:r>
              <a:rPr b="1" lang="en" sz="1800">
                <a:solidFill>
                  <a:schemeClr val="dk1"/>
                </a:solidFill>
              </a:rPr>
              <a:t>horter execution time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500">
                <a:solidFill>
                  <a:srgbClr val="1717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Functions </a:t>
            </a:r>
            <a:r>
              <a:rPr lang="en" sz="1500">
                <a:solidFill>
                  <a:srgbClr val="1717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 the serverless run in a short span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0000"/>
                </a:solidFill>
              </a:rPr>
              <a:t>Cloud operators aim to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consolidate a large number of serverless functions</a:t>
            </a:r>
            <a:r>
              <a:rPr lang="en" sz="1800">
                <a:solidFill>
                  <a:srgbClr val="000000"/>
                </a:solidFill>
              </a:rPr>
              <a:t> in a few machines to utilize server’s resources more efficiently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/>
          <p:nvPr>
            <p:ph idx="2" type="pic"/>
          </p:nvPr>
        </p:nvSpPr>
        <p:spPr>
          <a:xfrm>
            <a:off x="342900" y="1028700"/>
            <a:ext cx="8471100" cy="1313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(1) Long </a:t>
            </a:r>
            <a:r>
              <a:rPr b="1" lang="en" sz="1800">
                <a:solidFill>
                  <a:schemeClr val="dk1"/>
                </a:solidFill>
              </a:rPr>
              <a:t>startup</a:t>
            </a:r>
            <a:r>
              <a:rPr b="1" lang="en" sz="1800">
                <a:solidFill>
                  <a:schemeClr val="dk1"/>
                </a:solidFill>
              </a:rPr>
              <a:t> time penalty </a:t>
            </a:r>
            <a:endParaRPr b="1"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0000"/>
                </a:solidFill>
              </a:rPr>
              <a:t>Long booting time of VM, OS, container and runtime</a:t>
            </a:r>
            <a:endParaRPr sz="1800">
              <a:solidFill>
                <a:srgbClr val="000000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0000"/>
                </a:solidFill>
              </a:rPr>
              <a:t>1st request = cold start, subsequent requests = warm start(can be expired)</a:t>
            </a:r>
            <a:endParaRPr sz="1800">
              <a:solidFill>
                <a:srgbClr val="000000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0000"/>
                </a:solidFill>
              </a:rPr>
              <a:t>In some cases, startup time &gt; </a:t>
            </a:r>
            <a:r>
              <a:rPr lang="en" sz="1800">
                <a:solidFill>
                  <a:srgbClr val="000000"/>
                </a:solidFill>
              </a:rPr>
              <a:t>execution time of function 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77" name="Google Shape;277;p34"/>
          <p:cNvSpPr txBox="1"/>
          <p:nvPr>
            <p:ph idx="12" type="sldNum"/>
          </p:nvPr>
        </p:nvSpPr>
        <p:spPr>
          <a:xfrm>
            <a:off x="85396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34"/>
          <p:cNvSpPr txBox="1"/>
          <p:nvPr>
            <p:ph type="title"/>
          </p:nvPr>
        </p:nvSpPr>
        <p:spPr>
          <a:xfrm>
            <a:off x="342900" y="361500"/>
            <a:ext cx="8231700" cy="5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Problems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4"/>
          <p:cNvSpPr txBox="1"/>
          <p:nvPr/>
        </p:nvSpPr>
        <p:spPr>
          <a:xfrm>
            <a:off x="342900" y="2341800"/>
            <a:ext cx="8574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(2) Unpredictability in Just-In-Time(JIT) compilation of interpreter language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Short execution time of the function is not suitable for JIT compilation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4"/>
          <p:cNvSpPr txBox="1"/>
          <p:nvPr/>
        </p:nvSpPr>
        <p:spPr>
          <a:xfrm>
            <a:off x="342900" y="3155675"/>
            <a:ext cx="84711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(3) Memory is bottleneck in the consolidation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Cloud operators retain the functions in memory for a while waiting</a:t>
            </a:r>
            <a:endParaRPr/>
          </a:p>
        </p:txBody>
      </p:sp>
      <p:sp>
        <p:nvSpPr>
          <p:cNvPr id="281" name="Google Shape;281;p34"/>
          <p:cNvSpPr txBox="1"/>
          <p:nvPr/>
        </p:nvSpPr>
        <p:spPr>
          <a:xfrm>
            <a:off x="342900" y="3866368"/>
            <a:ext cx="84711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(4) Security challenge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" sz="18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igh consolidated serverless environment needs robust isolation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"/>
          <p:cNvSpPr txBox="1"/>
          <p:nvPr>
            <p:ph idx="12" type="sldNum"/>
          </p:nvPr>
        </p:nvSpPr>
        <p:spPr>
          <a:xfrm>
            <a:off x="85396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35"/>
          <p:cNvSpPr txBox="1"/>
          <p:nvPr>
            <p:ph type="title"/>
          </p:nvPr>
        </p:nvSpPr>
        <p:spPr>
          <a:xfrm>
            <a:off x="342900" y="361500"/>
            <a:ext cx="8231700" cy="5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Our approach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5"/>
          <p:cNvSpPr/>
          <p:nvPr/>
        </p:nvSpPr>
        <p:spPr>
          <a:xfrm>
            <a:off x="335925" y="1100275"/>
            <a:ext cx="2741100" cy="675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7578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Low-latency start up time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5"/>
          <p:cNvSpPr/>
          <p:nvPr/>
        </p:nvSpPr>
        <p:spPr>
          <a:xfrm>
            <a:off x="346810" y="2024681"/>
            <a:ext cx="2741100" cy="675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7578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Fast e</a:t>
            </a: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xecution time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" name="Google Shape;290;p35"/>
          <p:cNvGrpSpPr/>
          <p:nvPr/>
        </p:nvGrpSpPr>
        <p:grpSpPr>
          <a:xfrm>
            <a:off x="3153614" y="1181125"/>
            <a:ext cx="1763197" cy="513600"/>
            <a:chOff x="3153614" y="1181125"/>
            <a:chExt cx="1763197" cy="513600"/>
          </a:xfrm>
        </p:grpSpPr>
        <p:sp>
          <p:nvSpPr>
            <p:cNvPr id="291" name="Google Shape;291;p35"/>
            <p:cNvSpPr/>
            <p:nvPr/>
          </p:nvSpPr>
          <p:spPr>
            <a:xfrm>
              <a:off x="3153614" y="1299925"/>
              <a:ext cx="548700" cy="27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cap="flat" cmpd="sng" w="9525">
              <a:solidFill>
                <a:srgbClr val="7578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5"/>
            <p:cNvSpPr/>
            <p:nvPr/>
          </p:nvSpPr>
          <p:spPr>
            <a:xfrm>
              <a:off x="3788811" y="1181125"/>
              <a:ext cx="1128000" cy="5136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Snapshot</a:t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293" name="Google Shape;293;p35"/>
          <p:cNvGrpSpPr/>
          <p:nvPr/>
        </p:nvGrpSpPr>
        <p:grpSpPr>
          <a:xfrm>
            <a:off x="3178328" y="2079269"/>
            <a:ext cx="3035947" cy="513600"/>
            <a:chOff x="3178328" y="2079269"/>
            <a:chExt cx="3035947" cy="513600"/>
          </a:xfrm>
        </p:grpSpPr>
        <p:sp>
          <p:nvSpPr>
            <p:cNvPr id="294" name="Google Shape;294;p35"/>
            <p:cNvSpPr/>
            <p:nvPr/>
          </p:nvSpPr>
          <p:spPr>
            <a:xfrm>
              <a:off x="3178328" y="2224329"/>
              <a:ext cx="548700" cy="27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cap="flat" cmpd="sng" w="9525">
              <a:solidFill>
                <a:srgbClr val="7578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5"/>
            <p:cNvSpPr/>
            <p:nvPr/>
          </p:nvSpPr>
          <p:spPr>
            <a:xfrm>
              <a:off x="3813525" y="2079269"/>
              <a:ext cx="1128000" cy="5136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Post-JIT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96" name="Google Shape;296;p35"/>
            <p:cNvSpPr/>
            <p:nvPr/>
          </p:nvSpPr>
          <p:spPr>
            <a:xfrm>
              <a:off x="5086275" y="2079269"/>
              <a:ext cx="1128000" cy="5136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Snapshot</a:t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297" name="Google Shape;297;p35"/>
          <p:cNvSpPr/>
          <p:nvPr/>
        </p:nvSpPr>
        <p:spPr>
          <a:xfrm>
            <a:off x="346810" y="2921601"/>
            <a:ext cx="2741100" cy="675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7578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Memory </a:t>
            </a: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efficiency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8" name="Google Shape;298;p35"/>
          <p:cNvGrpSpPr/>
          <p:nvPr/>
        </p:nvGrpSpPr>
        <p:grpSpPr>
          <a:xfrm>
            <a:off x="3178328" y="2976190"/>
            <a:ext cx="4308697" cy="513600"/>
            <a:chOff x="3178328" y="2976190"/>
            <a:chExt cx="4308697" cy="513600"/>
          </a:xfrm>
        </p:grpSpPr>
        <p:sp>
          <p:nvSpPr>
            <p:cNvPr id="299" name="Google Shape;299;p35"/>
            <p:cNvSpPr/>
            <p:nvPr/>
          </p:nvSpPr>
          <p:spPr>
            <a:xfrm>
              <a:off x="3178328" y="3121249"/>
              <a:ext cx="548700" cy="27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cap="flat" cmpd="sng" w="9525">
              <a:solidFill>
                <a:srgbClr val="7578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3813525" y="2976190"/>
              <a:ext cx="1128000" cy="5136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Sharing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5086275" y="2976190"/>
              <a:ext cx="1128000" cy="5136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Post-JIT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6359025" y="2976190"/>
              <a:ext cx="1128000" cy="5136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Snapshot</a:t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303" name="Google Shape;303;p35"/>
          <p:cNvSpPr/>
          <p:nvPr/>
        </p:nvSpPr>
        <p:spPr>
          <a:xfrm>
            <a:off x="346810" y="3857650"/>
            <a:ext cx="2741100" cy="675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7578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Robust isolation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4" name="Google Shape;304;p35"/>
          <p:cNvGrpSpPr/>
          <p:nvPr/>
        </p:nvGrpSpPr>
        <p:grpSpPr>
          <a:xfrm>
            <a:off x="3178328" y="3912240"/>
            <a:ext cx="5581447" cy="513600"/>
            <a:chOff x="3178328" y="3912240"/>
            <a:chExt cx="5581447" cy="513600"/>
          </a:xfrm>
        </p:grpSpPr>
        <p:sp>
          <p:nvSpPr>
            <p:cNvPr id="305" name="Google Shape;305;p35"/>
            <p:cNvSpPr/>
            <p:nvPr/>
          </p:nvSpPr>
          <p:spPr>
            <a:xfrm>
              <a:off x="3178328" y="4057299"/>
              <a:ext cx="548700" cy="27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cap="flat" cmpd="sng" w="9525">
              <a:solidFill>
                <a:srgbClr val="7578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3813525" y="3912240"/>
              <a:ext cx="1128000" cy="5136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Sharing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5086275" y="3912240"/>
              <a:ext cx="1128000" cy="5136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VM-level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6359025" y="3912240"/>
              <a:ext cx="1128000" cy="5136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Post-JIT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7631775" y="3912240"/>
              <a:ext cx="1128000" cy="5136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Snapshot</a:t>
              </a: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6"/>
          <p:cNvSpPr txBox="1"/>
          <p:nvPr>
            <p:ph idx="12" type="sldNum"/>
          </p:nvPr>
        </p:nvSpPr>
        <p:spPr>
          <a:xfrm>
            <a:off x="85396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5" name="Google Shape;315;p36"/>
          <p:cNvSpPr txBox="1"/>
          <p:nvPr>
            <p:ph type="title"/>
          </p:nvPr>
        </p:nvSpPr>
        <p:spPr>
          <a:xfrm>
            <a:off x="342900" y="361500"/>
            <a:ext cx="8231700" cy="5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Our approach : VM-level post-JIT snapshot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6"/>
          <p:cNvSpPr/>
          <p:nvPr>
            <p:ph idx="2" type="pic"/>
          </p:nvPr>
        </p:nvSpPr>
        <p:spPr>
          <a:xfrm>
            <a:off x="342900" y="1028700"/>
            <a:ext cx="8638200" cy="744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Installation phase</a:t>
            </a:r>
            <a:r>
              <a:rPr lang="en" sz="1800">
                <a:solidFill>
                  <a:srgbClr val="000000"/>
                </a:solidFill>
              </a:rPr>
              <a:t> : create a memory snapshot with JIT compilation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Invocation phase</a:t>
            </a:r>
            <a:r>
              <a:rPr lang="en" sz="1800">
                <a:solidFill>
                  <a:srgbClr val="000000"/>
                </a:solidFill>
              </a:rPr>
              <a:t> : load the memory snapshot on a sandbox as a new function</a:t>
            </a:r>
            <a:endParaRPr sz="1800">
              <a:solidFill>
                <a:srgbClr val="000000"/>
              </a:solidFill>
            </a:endParaRPr>
          </a:p>
        </p:txBody>
      </p:sp>
      <p:grpSp>
        <p:nvGrpSpPr>
          <p:cNvPr id="317" name="Google Shape;317;p36"/>
          <p:cNvGrpSpPr/>
          <p:nvPr/>
        </p:nvGrpSpPr>
        <p:grpSpPr>
          <a:xfrm>
            <a:off x="342900" y="1624025"/>
            <a:ext cx="4598700" cy="3099175"/>
            <a:chOff x="342900" y="1624025"/>
            <a:chExt cx="4598700" cy="3099175"/>
          </a:xfrm>
        </p:grpSpPr>
        <p:sp>
          <p:nvSpPr>
            <p:cNvPr id="318" name="Google Shape;318;p36"/>
            <p:cNvSpPr/>
            <p:nvPr/>
          </p:nvSpPr>
          <p:spPr>
            <a:xfrm>
              <a:off x="342900" y="2004900"/>
              <a:ext cx="4598700" cy="2718300"/>
            </a:xfrm>
            <a:prstGeom prst="roundRect">
              <a:avLst>
                <a:gd fmla="val 0" name="adj"/>
              </a:avLst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6"/>
            <p:cNvSpPr/>
            <p:nvPr/>
          </p:nvSpPr>
          <p:spPr>
            <a:xfrm>
              <a:off x="527300" y="2191475"/>
              <a:ext cx="1602300" cy="393600"/>
            </a:xfrm>
            <a:prstGeom prst="rect">
              <a:avLst/>
            </a:prstGeom>
            <a:solidFill>
              <a:srgbClr val="434343"/>
            </a:solidFill>
            <a:ln cap="flat" cmpd="sng" w="9525">
              <a:solidFill>
                <a:srgbClr val="A7A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User code</a:t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0" name="Google Shape;320;p36"/>
            <p:cNvGrpSpPr/>
            <p:nvPr/>
          </p:nvGrpSpPr>
          <p:grpSpPr>
            <a:xfrm>
              <a:off x="507268" y="2508878"/>
              <a:ext cx="1602300" cy="582900"/>
              <a:chOff x="735868" y="1899278"/>
              <a:chExt cx="1602300" cy="582900"/>
            </a:xfrm>
          </p:grpSpPr>
          <p:sp>
            <p:nvSpPr>
              <p:cNvPr id="321" name="Google Shape;321;p36"/>
              <p:cNvSpPr txBox="1"/>
              <p:nvPr/>
            </p:nvSpPr>
            <p:spPr>
              <a:xfrm>
                <a:off x="735868" y="1899278"/>
                <a:ext cx="16023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JIT Compilation</a:t>
                </a:r>
                <a:endParaRPr sz="1200"/>
              </a:p>
            </p:txBody>
          </p:sp>
          <p:cxnSp>
            <p:nvCxnSpPr>
              <p:cNvPr id="322" name="Google Shape;322;p36"/>
              <p:cNvCxnSpPr>
                <a:stCxn id="321" idx="2"/>
                <a:endCxn id="323" idx="0"/>
              </p:cNvCxnSpPr>
              <p:nvPr/>
            </p:nvCxnSpPr>
            <p:spPr>
              <a:xfrm>
                <a:off x="1537018" y="2268578"/>
                <a:ext cx="0" cy="213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324" name="Google Shape;324;p36"/>
            <p:cNvCxnSpPr/>
            <p:nvPr/>
          </p:nvCxnSpPr>
          <p:spPr>
            <a:xfrm>
              <a:off x="3866938" y="3364050"/>
              <a:ext cx="4050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325" name="Google Shape;325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97647" y="3089701"/>
              <a:ext cx="548700" cy="548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6" name="Google Shape;326;p36"/>
            <p:cNvSpPr/>
            <p:nvPr/>
          </p:nvSpPr>
          <p:spPr>
            <a:xfrm>
              <a:off x="2310338" y="2511250"/>
              <a:ext cx="1530900" cy="1996800"/>
            </a:xfrm>
            <a:prstGeom prst="rect">
              <a:avLst/>
            </a:prstGeom>
            <a:solidFill>
              <a:srgbClr val="EDEDED"/>
            </a:solidFill>
            <a:ln cap="flat" cmpd="sng" w="9525">
              <a:solidFill>
                <a:srgbClr val="A7A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alibri"/>
                  <a:ea typeface="Calibri"/>
                  <a:cs typeface="Calibri"/>
                  <a:sym typeface="Calibri"/>
                </a:rPr>
                <a:t>sandbox</a:t>
              </a:r>
              <a:endParaRPr sz="16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36"/>
            <p:cNvSpPr/>
            <p:nvPr/>
          </p:nvSpPr>
          <p:spPr>
            <a:xfrm>
              <a:off x="2505188" y="3726150"/>
              <a:ext cx="1141200" cy="393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A7A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alibri"/>
                  <a:ea typeface="Calibri"/>
                  <a:cs typeface="Calibri"/>
                  <a:sym typeface="Calibri"/>
                </a:rPr>
                <a:t>runtime</a:t>
              </a:r>
              <a:endParaRPr b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6"/>
            <p:cNvSpPr/>
            <p:nvPr/>
          </p:nvSpPr>
          <p:spPr>
            <a:xfrm>
              <a:off x="2505188" y="3223850"/>
              <a:ext cx="1141200" cy="393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A7A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alibri"/>
                  <a:ea typeface="Calibri"/>
                  <a:cs typeface="Calibri"/>
                  <a:sym typeface="Calibri"/>
                </a:rPr>
                <a:t>library</a:t>
              </a:r>
              <a:endParaRPr b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36"/>
            <p:cNvSpPr/>
            <p:nvPr/>
          </p:nvSpPr>
          <p:spPr>
            <a:xfrm>
              <a:off x="2505188" y="2721550"/>
              <a:ext cx="1141200" cy="3936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A7A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JITed code</a:t>
              </a:r>
              <a:endParaRPr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36"/>
            <p:cNvSpPr txBox="1"/>
            <p:nvPr/>
          </p:nvSpPr>
          <p:spPr>
            <a:xfrm>
              <a:off x="3870100" y="2436275"/>
              <a:ext cx="9846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Create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memory snapshot</a:t>
              </a:r>
              <a:endParaRPr sz="1200"/>
            </a:p>
          </p:txBody>
        </p:sp>
        <p:pic>
          <p:nvPicPr>
            <p:cNvPr id="331" name="Google Shape;331;p36"/>
            <p:cNvPicPr preferRelativeResize="0"/>
            <p:nvPr/>
          </p:nvPicPr>
          <p:blipFill rotWithShape="1">
            <a:blip r:embed="rId4">
              <a:alphaModFix/>
            </a:blip>
            <a:srcRect b="39382" l="0" r="62496" t="30002"/>
            <a:stretch/>
          </p:blipFill>
          <p:spPr>
            <a:xfrm>
              <a:off x="527300" y="3362450"/>
              <a:ext cx="1602300" cy="1131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2" name="Google Shape;332;p36"/>
            <p:cNvSpPr txBox="1"/>
            <p:nvPr/>
          </p:nvSpPr>
          <p:spPr>
            <a:xfrm>
              <a:off x="507268" y="2987053"/>
              <a:ext cx="1602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Machine code</a:t>
              </a:r>
              <a:endParaRPr sz="1200"/>
            </a:p>
          </p:txBody>
        </p:sp>
        <p:cxnSp>
          <p:nvCxnSpPr>
            <p:cNvPr id="333" name="Google Shape;333;p36"/>
            <p:cNvCxnSpPr>
              <a:stCxn id="331" idx="3"/>
              <a:endCxn id="329" idx="1"/>
            </p:cNvCxnSpPr>
            <p:nvPr/>
          </p:nvCxnSpPr>
          <p:spPr>
            <a:xfrm flipH="1" rot="10800000">
              <a:off x="2129600" y="2918413"/>
              <a:ext cx="375600" cy="1009800"/>
            </a:xfrm>
            <a:prstGeom prst="straightConnector1">
              <a:avLst/>
            </a:prstGeom>
            <a:noFill/>
            <a:ln cap="flat" cmpd="sng" w="19050">
              <a:solidFill>
                <a:srgbClr val="17171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34" name="Google Shape;334;p36"/>
            <p:cNvSpPr txBox="1"/>
            <p:nvPr/>
          </p:nvSpPr>
          <p:spPr>
            <a:xfrm>
              <a:off x="342900" y="1624025"/>
              <a:ext cx="1995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800">
                  <a:latin typeface="Calibri"/>
                  <a:ea typeface="Calibri"/>
                  <a:cs typeface="Calibri"/>
                  <a:sym typeface="Calibri"/>
                </a:rPr>
                <a:t>Installation phase</a:t>
              </a:r>
              <a:endParaRPr i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5" name="Google Shape;335;p36"/>
          <p:cNvGrpSpPr/>
          <p:nvPr/>
        </p:nvGrpSpPr>
        <p:grpSpPr>
          <a:xfrm>
            <a:off x="5078425" y="1624025"/>
            <a:ext cx="3735600" cy="3099175"/>
            <a:chOff x="5078425" y="1624025"/>
            <a:chExt cx="3735600" cy="3099175"/>
          </a:xfrm>
        </p:grpSpPr>
        <p:sp>
          <p:nvSpPr>
            <p:cNvPr id="336" name="Google Shape;336;p36"/>
            <p:cNvSpPr/>
            <p:nvPr/>
          </p:nvSpPr>
          <p:spPr>
            <a:xfrm>
              <a:off x="5078425" y="2004900"/>
              <a:ext cx="3735600" cy="2718300"/>
            </a:xfrm>
            <a:prstGeom prst="roundRect">
              <a:avLst>
                <a:gd fmla="val 0" name="adj"/>
              </a:avLst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6"/>
            <p:cNvSpPr txBox="1"/>
            <p:nvPr/>
          </p:nvSpPr>
          <p:spPr>
            <a:xfrm>
              <a:off x="5078425" y="1624025"/>
              <a:ext cx="1810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800">
                  <a:latin typeface="Calibri"/>
                  <a:ea typeface="Calibri"/>
                  <a:cs typeface="Calibri"/>
                  <a:sym typeface="Calibri"/>
                </a:rPr>
                <a:t>Invocation</a:t>
              </a:r>
              <a:r>
                <a:rPr i="1" lang="en" sz="1800">
                  <a:latin typeface="Calibri"/>
                  <a:ea typeface="Calibri"/>
                  <a:cs typeface="Calibri"/>
                  <a:sym typeface="Calibri"/>
                </a:rPr>
                <a:t> phase</a:t>
              </a:r>
              <a:endParaRPr i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38" name="Google Shape;338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78597" y="3089701"/>
              <a:ext cx="548700" cy="548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Google Shape;339;p36"/>
            <p:cNvSpPr txBox="1"/>
            <p:nvPr/>
          </p:nvSpPr>
          <p:spPr>
            <a:xfrm>
              <a:off x="5660650" y="2436275"/>
              <a:ext cx="9846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Load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m</a:t>
              </a:r>
              <a:r>
                <a:rPr lang="en" sz="1200"/>
                <a:t>emory snapshot</a:t>
              </a:r>
              <a:endParaRPr sz="1200"/>
            </a:p>
          </p:txBody>
        </p:sp>
        <p:grpSp>
          <p:nvGrpSpPr>
            <p:cNvPr id="340" name="Google Shape;340;p36"/>
            <p:cNvGrpSpPr/>
            <p:nvPr/>
          </p:nvGrpSpPr>
          <p:grpSpPr>
            <a:xfrm>
              <a:off x="7520850" y="2146800"/>
              <a:ext cx="548888" cy="2434500"/>
              <a:chOff x="7886550" y="2288700"/>
              <a:chExt cx="548888" cy="2434500"/>
            </a:xfrm>
          </p:grpSpPr>
          <p:sp>
            <p:nvSpPr>
              <p:cNvPr id="341" name="Google Shape;341;p36"/>
              <p:cNvSpPr/>
              <p:nvPr/>
            </p:nvSpPr>
            <p:spPr>
              <a:xfrm>
                <a:off x="7886550" y="2911500"/>
                <a:ext cx="548700" cy="566100"/>
              </a:xfrm>
              <a:prstGeom prst="rect">
                <a:avLst/>
              </a:prstGeom>
              <a:solidFill>
                <a:srgbClr val="EDEDED"/>
              </a:solidFill>
              <a:ln cap="flat" cmpd="sng" w="9525">
                <a:solidFill>
                  <a:srgbClr val="A7A7A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latin typeface="Calibri"/>
                    <a:ea typeface="Calibri"/>
                    <a:cs typeface="Calibri"/>
                    <a:sym typeface="Calibri"/>
                  </a:rPr>
                  <a:t>sandbox</a:t>
                </a:r>
                <a:endParaRPr sz="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42" name="Google Shape;342;p36"/>
              <p:cNvGrpSpPr/>
              <p:nvPr/>
            </p:nvGrpSpPr>
            <p:grpSpPr>
              <a:xfrm>
                <a:off x="8016568" y="2983171"/>
                <a:ext cx="289023" cy="289023"/>
                <a:chOff x="3622400" y="1926900"/>
                <a:chExt cx="742800" cy="742800"/>
              </a:xfrm>
            </p:grpSpPr>
            <p:pic>
              <p:nvPicPr>
                <p:cNvPr id="343" name="Google Shape;343;p36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50509" r="0" t="0"/>
                <a:stretch/>
              </p:blipFill>
              <p:spPr>
                <a:xfrm>
                  <a:off x="3799249" y="1993000"/>
                  <a:ext cx="389126" cy="6105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44" name="Google Shape;344;p36"/>
                <p:cNvSpPr/>
                <p:nvPr/>
              </p:nvSpPr>
              <p:spPr>
                <a:xfrm>
                  <a:off x="3622400" y="1926900"/>
                  <a:ext cx="742800" cy="742800"/>
                </a:xfrm>
                <a:prstGeom prst="ellipse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45" name="Google Shape;345;p36"/>
              <p:cNvSpPr/>
              <p:nvPr/>
            </p:nvSpPr>
            <p:spPr>
              <a:xfrm>
                <a:off x="7886738" y="2288700"/>
                <a:ext cx="548700" cy="566100"/>
              </a:xfrm>
              <a:prstGeom prst="rect">
                <a:avLst/>
              </a:prstGeom>
              <a:solidFill>
                <a:srgbClr val="EDEDED"/>
              </a:solidFill>
              <a:ln cap="flat" cmpd="sng" w="9525">
                <a:solidFill>
                  <a:srgbClr val="A7A7A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latin typeface="Calibri"/>
                    <a:ea typeface="Calibri"/>
                    <a:cs typeface="Calibri"/>
                    <a:sym typeface="Calibri"/>
                  </a:rPr>
                  <a:t>sandbox</a:t>
                </a:r>
                <a:endParaRPr sz="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46" name="Google Shape;346;p36"/>
              <p:cNvGrpSpPr/>
              <p:nvPr/>
            </p:nvGrpSpPr>
            <p:grpSpPr>
              <a:xfrm>
                <a:off x="8016756" y="2360371"/>
                <a:ext cx="289023" cy="289023"/>
                <a:chOff x="3622400" y="1926900"/>
                <a:chExt cx="742800" cy="742800"/>
              </a:xfrm>
            </p:grpSpPr>
            <p:pic>
              <p:nvPicPr>
                <p:cNvPr id="347" name="Google Shape;347;p36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50509" r="0" t="0"/>
                <a:stretch/>
              </p:blipFill>
              <p:spPr>
                <a:xfrm>
                  <a:off x="3799249" y="1993000"/>
                  <a:ext cx="389126" cy="6105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48" name="Google Shape;348;p36"/>
                <p:cNvSpPr/>
                <p:nvPr/>
              </p:nvSpPr>
              <p:spPr>
                <a:xfrm>
                  <a:off x="3622400" y="1926900"/>
                  <a:ext cx="742800" cy="742800"/>
                </a:xfrm>
                <a:prstGeom prst="ellipse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49" name="Google Shape;349;p36"/>
              <p:cNvSpPr/>
              <p:nvPr/>
            </p:nvSpPr>
            <p:spPr>
              <a:xfrm>
                <a:off x="7886738" y="3534300"/>
                <a:ext cx="548700" cy="566100"/>
              </a:xfrm>
              <a:prstGeom prst="rect">
                <a:avLst/>
              </a:prstGeom>
              <a:solidFill>
                <a:srgbClr val="EDEDED"/>
              </a:solidFill>
              <a:ln cap="flat" cmpd="sng" w="9525">
                <a:solidFill>
                  <a:srgbClr val="A7A7A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latin typeface="Calibri"/>
                    <a:ea typeface="Calibri"/>
                    <a:cs typeface="Calibri"/>
                    <a:sym typeface="Calibri"/>
                  </a:rPr>
                  <a:t>sandbox</a:t>
                </a:r>
                <a:endParaRPr sz="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50" name="Google Shape;350;p36"/>
              <p:cNvGrpSpPr/>
              <p:nvPr/>
            </p:nvGrpSpPr>
            <p:grpSpPr>
              <a:xfrm>
                <a:off x="8016756" y="3605971"/>
                <a:ext cx="289023" cy="289023"/>
                <a:chOff x="3622400" y="1926900"/>
                <a:chExt cx="742800" cy="742800"/>
              </a:xfrm>
            </p:grpSpPr>
            <p:pic>
              <p:nvPicPr>
                <p:cNvPr id="351" name="Google Shape;351;p36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50509" r="0" t="0"/>
                <a:stretch/>
              </p:blipFill>
              <p:spPr>
                <a:xfrm>
                  <a:off x="3799249" y="1993000"/>
                  <a:ext cx="389126" cy="6105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52" name="Google Shape;352;p36"/>
                <p:cNvSpPr/>
                <p:nvPr/>
              </p:nvSpPr>
              <p:spPr>
                <a:xfrm>
                  <a:off x="3622400" y="1926900"/>
                  <a:ext cx="742800" cy="742800"/>
                </a:xfrm>
                <a:prstGeom prst="ellipse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53" name="Google Shape;353;p36"/>
              <p:cNvSpPr/>
              <p:nvPr/>
            </p:nvSpPr>
            <p:spPr>
              <a:xfrm>
                <a:off x="7886738" y="4157100"/>
                <a:ext cx="548700" cy="566100"/>
              </a:xfrm>
              <a:prstGeom prst="rect">
                <a:avLst/>
              </a:prstGeom>
              <a:solidFill>
                <a:srgbClr val="EDEDED"/>
              </a:solidFill>
              <a:ln cap="flat" cmpd="sng" w="9525">
                <a:solidFill>
                  <a:srgbClr val="A7A7A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latin typeface="Calibri"/>
                    <a:ea typeface="Calibri"/>
                    <a:cs typeface="Calibri"/>
                    <a:sym typeface="Calibri"/>
                  </a:rPr>
                  <a:t>sandbox</a:t>
                </a:r>
                <a:endParaRPr sz="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54" name="Google Shape;354;p36"/>
              <p:cNvGrpSpPr/>
              <p:nvPr/>
            </p:nvGrpSpPr>
            <p:grpSpPr>
              <a:xfrm>
                <a:off x="8016756" y="4228771"/>
                <a:ext cx="289023" cy="289023"/>
                <a:chOff x="3622400" y="1926900"/>
                <a:chExt cx="742800" cy="742800"/>
              </a:xfrm>
            </p:grpSpPr>
            <p:pic>
              <p:nvPicPr>
                <p:cNvPr id="355" name="Google Shape;355;p36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50509" r="0" t="0"/>
                <a:stretch/>
              </p:blipFill>
              <p:spPr>
                <a:xfrm>
                  <a:off x="3799249" y="1993000"/>
                  <a:ext cx="389126" cy="6105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56" name="Google Shape;356;p36"/>
                <p:cNvSpPr/>
                <p:nvPr/>
              </p:nvSpPr>
              <p:spPr>
                <a:xfrm>
                  <a:off x="3622400" y="1926900"/>
                  <a:ext cx="742800" cy="742800"/>
                </a:xfrm>
                <a:prstGeom prst="ellipse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357" name="Google Shape;357;p36"/>
            <p:cNvCxnSpPr>
              <a:endCxn id="345" idx="1"/>
            </p:cNvCxnSpPr>
            <p:nvPr/>
          </p:nvCxnSpPr>
          <p:spPr>
            <a:xfrm flipH="1" rot="10800000">
              <a:off x="6427238" y="2429850"/>
              <a:ext cx="1093800" cy="9342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358" name="Google Shape;358;p36"/>
            <p:cNvCxnSpPr>
              <a:stCxn id="338" idx="3"/>
              <a:endCxn id="353" idx="1"/>
            </p:cNvCxnSpPr>
            <p:nvPr/>
          </p:nvCxnSpPr>
          <p:spPr>
            <a:xfrm>
              <a:off x="6427298" y="3364051"/>
              <a:ext cx="1093800" cy="934200"/>
            </a:xfrm>
            <a:prstGeom prst="bentConnector3">
              <a:avLst>
                <a:gd fmla="val 49997" name="adj1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359" name="Google Shape;359;p36"/>
            <p:cNvCxnSpPr>
              <a:stCxn id="338" idx="3"/>
              <a:endCxn id="349" idx="1"/>
            </p:cNvCxnSpPr>
            <p:nvPr/>
          </p:nvCxnSpPr>
          <p:spPr>
            <a:xfrm>
              <a:off x="6427298" y="3364051"/>
              <a:ext cx="1093800" cy="311400"/>
            </a:xfrm>
            <a:prstGeom prst="bentConnector3">
              <a:avLst>
                <a:gd fmla="val 49997" name="adj1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360" name="Google Shape;360;p36"/>
            <p:cNvCxnSpPr>
              <a:stCxn id="338" idx="3"/>
              <a:endCxn id="341" idx="1"/>
            </p:cNvCxnSpPr>
            <p:nvPr/>
          </p:nvCxnSpPr>
          <p:spPr>
            <a:xfrm flipH="1" rot="10800000">
              <a:off x="6427298" y="3052651"/>
              <a:ext cx="1093500" cy="311400"/>
            </a:xfrm>
            <a:prstGeom prst="bentConnector3">
              <a:avLst>
                <a:gd fmla="val 50002" name="adj1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7"/>
          <p:cNvSpPr/>
          <p:nvPr>
            <p:ph idx="2" type="pic"/>
          </p:nvPr>
        </p:nvSpPr>
        <p:spPr>
          <a:xfrm>
            <a:off x="342900" y="1028700"/>
            <a:ext cx="8471100" cy="372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Installation phase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How can we manipulate JIT compilation?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Do we know when creating a snapshot?</a:t>
            </a:r>
            <a:endParaRPr sz="18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Invocation phase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How we can reduce a memory footprint?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rgbClr val="000000"/>
                </a:solidFill>
              </a:rPr>
              <a:t>How to solve the problem of duplicated IP and MAC using the same snapshot?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rgbClr val="000000"/>
                </a:solidFill>
              </a:rPr>
              <a:t>How can we pass multiple users’ arguments to the same running state of a memory snapshot?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366" name="Google Shape;366;p37"/>
          <p:cNvSpPr txBox="1"/>
          <p:nvPr>
            <p:ph idx="12" type="sldNum"/>
          </p:nvPr>
        </p:nvSpPr>
        <p:spPr>
          <a:xfrm>
            <a:off x="85396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7" name="Google Shape;367;p37"/>
          <p:cNvSpPr txBox="1"/>
          <p:nvPr>
            <p:ph type="title"/>
          </p:nvPr>
        </p:nvSpPr>
        <p:spPr>
          <a:xfrm>
            <a:off x="342900" y="361500"/>
            <a:ext cx="8231700" cy="5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Challenges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Theme Colors 2">
      <a:dk1>
        <a:srgbClr val="861F41"/>
      </a:dk1>
      <a:lt1>
        <a:srgbClr val="FFFFFF"/>
      </a:lt1>
      <a:dk2>
        <a:srgbClr val="75787B"/>
      </a:dk2>
      <a:lt2>
        <a:srgbClr val="DBDBDB"/>
      </a:lt2>
      <a:accent1>
        <a:srgbClr val="861F41"/>
      </a:accent1>
      <a:accent2>
        <a:srgbClr val="E87731"/>
      </a:accent2>
      <a:accent3>
        <a:srgbClr val="A5A5A5"/>
      </a:accent3>
      <a:accent4>
        <a:srgbClr val="417C79"/>
      </a:accent4>
      <a:accent5>
        <a:srgbClr val="E5E1E6"/>
      </a:accent5>
      <a:accent6>
        <a:srgbClr val="003C7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