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ang Woo Min"/>
  <p:cmAuthor clrIdx="1" id="1" initials="" lastIdx="1" name="Mohannad Ismail"/>
  <p:cmAuthor clrIdx="2" id="2" initials="" lastIdx="1" name="K Jelesniansk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5T15:20:32.179">
    <p:pos x="2348" y="1440"/>
    <p:text>If possible, please find out and replace it a vector graphic. Also, emphasize 70% of all security bugs are memory safety issues.</p:text>
  </p:cm>
  <p:cm authorId="1" idx="1" dt="2021-10-24T06:52:08.366">
    <p:pos x="2348" y="1440"/>
    <p:text>There isn't anything on 2021 but I can just remove the year mentioned here. 
What do you mean exactly by a vector graphic? There aren't any other graphs in Microsoft's article.</p:text>
  </p:cm>
  <p:cm authorId="2" idx="1" dt="2021-10-25T15:20:32.179">
    <p:pos x="2348" y="1440"/>
    <p:text>I think Changwoo means potentially from a difference more recent source. OR re-make the graphic so it is scalable and more slide friendly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2b72eb8a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62b72eb8a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c984cc49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f9c984cc49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99" name="Google Shape;99;gf9c984cc49_0_9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9c984cc49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9c984cc49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49182af4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f749182af4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749182af4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148" name="Google Shape;148;gf749182af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c984cc49_0_6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156" name="Google Shape;156;gf9c984cc49_0_6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8aca782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8aca782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12" y="973360"/>
            <a:ext cx="499200" cy="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T-GoogleSlide-KrisTranslated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tem circle pictures">
  <p:cSld name="three item circle pictures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531726" y="618739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249723" y="2068408"/>
            <a:ext cx="1069500" cy="75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217776" y="2282840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flipH="1" rot="10800000">
            <a:off x="5008559" y="2375081"/>
            <a:ext cx="1280400" cy="453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/>
          <p:nvPr/>
        </p:nvSpPr>
        <p:spPr>
          <a:xfrm>
            <a:off x="6227676" y="1143352"/>
            <a:ext cx="1852200" cy="1852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>
            <p:ph idx="2" type="pic"/>
          </p:nvPr>
        </p:nvSpPr>
        <p:spPr>
          <a:xfrm>
            <a:off x="600592" y="687605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/>
          <p:nvPr>
            <p:ph idx="3" type="pic"/>
          </p:nvPr>
        </p:nvSpPr>
        <p:spPr>
          <a:xfrm>
            <a:off x="3286642" y="2351707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/>
          <p:nvPr>
            <p:ph idx="4" type="pic"/>
          </p:nvPr>
        </p:nvSpPr>
        <p:spPr>
          <a:xfrm>
            <a:off x="6296542" y="1212218"/>
            <a:ext cx="1714500" cy="1714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8" name="Google Shape;68;p13"/>
          <p:cNvCxnSpPr/>
          <p:nvPr/>
        </p:nvCxnSpPr>
        <p:spPr>
          <a:xfrm>
            <a:off x="2054180" y="341007"/>
            <a:ext cx="8992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background">
  <p:cSld name="empty background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graphic empty background">
  <p:cSld name="gray graphic empty background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3771900" cy="5143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side text + 1 picture">
  <p:cSld name="right side text + 1 picture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11705" y="-482447"/>
            <a:ext cx="9167400" cy="6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>
            <p:ph idx="2" type="pic"/>
          </p:nvPr>
        </p:nvSpPr>
        <p:spPr>
          <a:xfrm>
            <a:off x="713720" y="1029950"/>
            <a:ext cx="44145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asted-image.pdf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685" y="843914"/>
            <a:ext cx="186035" cy="186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128260" y="3977640"/>
            <a:ext cx="186036" cy="18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73900" y="719275"/>
            <a:ext cx="83466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06" y="12890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lt1"/>
                </a:solidFill>
              </a:defRPr>
            </a:lvl1pPr>
            <a:lvl2pPr lvl="1">
              <a:buNone/>
              <a:defRPr sz="1200">
                <a:solidFill>
                  <a:schemeClr val="lt1"/>
                </a:solidFill>
              </a:defRPr>
            </a:lvl2pPr>
            <a:lvl3pPr lvl="2">
              <a:buNone/>
              <a:defRPr sz="1200">
                <a:solidFill>
                  <a:schemeClr val="lt1"/>
                </a:solidFill>
              </a:defRPr>
            </a:lvl3pPr>
            <a:lvl4pPr lvl="3">
              <a:buNone/>
              <a:defRPr sz="1200">
                <a:solidFill>
                  <a:schemeClr val="lt1"/>
                </a:solidFill>
              </a:defRPr>
            </a:lvl4pPr>
            <a:lvl5pPr lvl="4">
              <a:buNone/>
              <a:defRPr sz="1200">
                <a:solidFill>
                  <a:schemeClr val="lt1"/>
                </a:solidFill>
              </a:defRPr>
            </a:lvl5pPr>
            <a:lvl6pPr lvl="5">
              <a:buNone/>
              <a:defRPr sz="1200">
                <a:solidFill>
                  <a:schemeClr val="lt1"/>
                </a:solidFill>
              </a:defRPr>
            </a:lvl6pPr>
            <a:lvl7pPr lvl="6">
              <a:buNone/>
              <a:defRPr sz="1200">
                <a:solidFill>
                  <a:schemeClr val="lt1"/>
                </a:solidFill>
              </a:defRPr>
            </a:lvl7pPr>
            <a:lvl8pPr lvl="7">
              <a:buNone/>
              <a:defRPr sz="1200">
                <a:solidFill>
                  <a:schemeClr val="lt1"/>
                </a:solidFill>
              </a:defRPr>
            </a:lvl8pPr>
            <a:lvl9pPr lvl="8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771475"/>
            <a:ext cx="3999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771475"/>
            <a:ext cx="3999900" cy="3416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06" y="12890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50" y="4815500"/>
            <a:ext cx="9144000" cy="3369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7" y="4954821"/>
            <a:ext cx="1404225" cy="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3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1"/>
                </a:solidFill>
              </a:defRPr>
            </a:lvl1pPr>
            <a:lvl2pPr lvl="1" rtl="0">
              <a:buNone/>
              <a:defRPr sz="1200">
                <a:solidFill>
                  <a:schemeClr val="lt1"/>
                </a:solidFill>
              </a:defRPr>
            </a:lvl2pPr>
            <a:lvl3pPr lvl="2" rtl="0">
              <a:buNone/>
              <a:defRPr sz="1200">
                <a:solidFill>
                  <a:schemeClr val="lt1"/>
                </a:solidFill>
              </a:defRPr>
            </a:lvl3pPr>
            <a:lvl4pPr lvl="3" rtl="0">
              <a:buNone/>
              <a:defRPr sz="1200">
                <a:solidFill>
                  <a:schemeClr val="lt1"/>
                </a:solidFill>
              </a:defRPr>
            </a:lvl4pPr>
            <a:lvl5pPr lvl="4" rtl="0">
              <a:buNone/>
              <a:defRPr sz="1200">
                <a:solidFill>
                  <a:schemeClr val="lt1"/>
                </a:solidFill>
              </a:defRPr>
            </a:lvl5pPr>
            <a:lvl6pPr lvl="5" rtl="0">
              <a:buNone/>
              <a:defRPr sz="1200">
                <a:solidFill>
                  <a:schemeClr val="lt1"/>
                </a:solidFill>
              </a:defRPr>
            </a:lvl6pPr>
            <a:lvl7pPr lvl="6" rtl="0">
              <a:buNone/>
              <a:defRPr sz="1200">
                <a:solidFill>
                  <a:schemeClr val="lt1"/>
                </a:solidFill>
              </a:defRPr>
            </a:lvl7pPr>
            <a:lvl8pPr lvl="7" rtl="0">
              <a:buNone/>
              <a:defRPr sz="1200">
                <a:solidFill>
                  <a:schemeClr val="lt1"/>
                </a:solidFill>
              </a:defRPr>
            </a:lvl8pPr>
            <a:lvl9pPr lvl="8" rtl="0">
              <a:buNone/>
              <a:defRPr sz="12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27425" lIns="36575" spcFirstLastPara="1" rIns="27425" wrap="square" tIns="27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27425" lIns="36575" spcFirstLastPara="1" rIns="27425" wrap="square" tIns="27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101275" y="633925"/>
            <a:ext cx="2551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548775" y="718474"/>
            <a:ext cx="8520600" cy="20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100"/>
              <a:t>VIP: Safeguard Value Invariant Property for Thwarting Critical Memory Corruption Attacks</a:t>
            </a:r>
            <a:endParaRPr b="1" sz="200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67925" y="2571750"/>
            <a:ext cx="8520600" cy="7926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Mohannad Ismail</a:t>
            </a:r>
            <a:r>
              <a:rPr lang="en" sz="1400">
                <a:solidFill>
                  <a:schemeClr val="dk1"/>
                </a:solidFill>
              </a:rPr>
              <a:t> (Virginia Tech), Jinwoo Yom (Virginia Tech), Christopher Jelesnianski (Virginia Tech), Yeongjin Jang (Oregon State University), Changwoo Min (Virginia Tech)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50" y="4065300"/>
            <a:ext cx="2023825" cy="10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877" y="4153327"/>
            <a:ext cx="247967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76733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63400" y="3254850"/>
            <a:ext cx="8880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CCS '21:  Proceedings of the 2021 ACM SIGSAC Conference on Computer and Communications Security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27975" y="766375"/>
            <a:ext cx="77499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Microsoft reported that </a:t>
            </a:r>
            <a:r>
              <a:rPr b="1" lang="en" sz="1800">
                <a:solidFill>
                  <a:schemeClr val="dk2"/>
                </a:solidFill>
              </a:rPr>
              <a:t>70%</a:t>
            </a:r>
            <a:r>
              <a:rPr lang="en" sz="1800">
                <a:solidFill>
                  <a:schemeClr val="dk2"/>
                </a:solidFill>
              </a:rPr>
              <a:t> of all security bugs are due to various </a:t>
            </a:r>
            <a:r>
              <a:rPr b="1" lang="en" sz="1800">
                <a:solidFill>
                  <a:schemeClr val="dk2"/>
                </a:solidFill>
              </a:rPr>
              <a:t>memory safety</a:t>
            </a:r>
            <a:r>
              <a:rPr lang="en" sz="1800">
                <a:solidFill>
                  <a:schemeClr val="dk2"/>
                </a:solidFill>
              </a:rPr>
              <a:t> issues.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Top three memory corruption attacks: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Heap out-of-bounds.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Use-after-free.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Type confusion.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450" y="2287525"/>
            <a:ext cx="4974199" cy="21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140795" y="124425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Memory corruption vulnerability is root of all </a:t>
            </a:r>
            <a:r>
              <a:rPr lang="en" sz="2500"/>
              <a:t>EVIL</a:t>
            </a:r>
            <a:endParaRPr sz="20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9"/>
          <p:cNvGrpSpPr/>
          <p:nvPr/>
        </p:nvGrpSpPr>
        <p:grpSpPr>
          <a:xfrm>
            <a:off x="750890" y="1648063"/>
            <a:ext cx="7639038" cy="825750"/>
            <a:chOff x="4729" y="215833"/>
            <a:chExt cx="10185384" cy="1101000"/>
          </a:xfrm>
        </p:grpSpPr>
        <p:sp>
          <p:nvSpPr>
            <p:cNvPr id="102" name="Google Shape;102;p19"/>
            <p:cNvSpPr/>
            <p:nvPr/>
          </p:nvSpPr>
          <p:spPr>
            <a:xfrm>
              <a:off x="4729" y="215833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555291" y="215833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STEP 1</a:t>
              </a:r>
              <a:endParaRPr sz="11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482257" y="215833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3032819" y="215833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STEP 2</a:t>
              </a:r>
              <a:endParaRPr sz="1100"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4959785" y="215833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 txBox="1"/>
            <p:nvPr/>
          </p:nvSpPr>
          <p:spPr>
            <a:xfrm>
              <a:off x="5510347" y="215833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STEP 3</a:t>
              </a:r>
              <a:endParaRPr sz="110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7437313" y="215833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7987875" y="215833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STEP 4</a:t>
              </a:r>
              <a:endParaRPr sz="1100"/>
            </a:p>
          </p:txBody>
        </p:sp>
      </p:grpSp>
      <p:cxnSp>
        <p:nvCxnSpPr>
          <p:cNvPr id="110" name="Google Shape;110;p19"/>
          <p:cNvCxnSpPr/>
          <p:nvPr/>
        </p:nvCxnSpPr>
        <p:spPr>
          <a:xfrm rot="10800000">
            <a:off x="7211573" y="2766144"/>
            <a:ext cx="600" cy="2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1" name="Google Shape;111;p19"/>
          <p:cNvCxnSpPr/>
          <p:nvPr/>
        </p:nvCxnSpPr>
        <p:spPr>
          <a:xfrm rot="10800000">
            <a:off x="5381663" y="2766144"/>
            <a:ext cx="600" cy="2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3551753" y="2766144"/>
            <a:ext cx="600" cy="2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" name="Google Shape;113;p19"/>
          <p:cNvCxnSpPr/>
          <p:nvPr/>
        </p:nvCxnSpPr>
        <p:spPr>
          <a:xfrm rot="10800000">
            <a:off x="1721843" y="2766144"/>
            <a:ext cx="600" cy="2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" name="Google Shape;114;p19"/>
          <p:cNvSpPr/>
          <p:nvPr/>
        </p:nvSpPr>
        <p:spPr>
          <a:xfrm>
            <a:off x="1038288" y="3287988"/>
            <a:ext cx="1367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 program layout.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651938" y="3316038"/>
            <a:ext cx="1749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Locate sensitive data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(e.g., code pointers).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587013" y="3309000"/>
            <a:ext cx="15567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Corrupt sensitive data.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6224363" y="3287988"/>
            <a:ext cx="197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corrupted data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6328503" y="1648063"/>
            <a:ext cx="2064600" cy="825750"/>
            <a:chOff x="7437313" y="-597434"/>
            <a:chExt cx="2752800" cy="1101000"/>
          </a:xfrm>
        </p:grpSpPr>
        <p:sp>
          <p:nvSpPr>
            <p:cNvPr id="119" name="Google Shape;119;p19"/>
            <p:cNvSpPr/>
            <p:nvPr/>
          </p:nvSpPr>
          <p:spPr>
            <a:xfrm>
              <a:off x="7437313" y="-597434"/>
              <a:ext cx="2752800" cy="1101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7987842" y="-597434"/>
              <a:ext cx="1651800" cy="11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000" lIns="75000" spcFirstLastPara="1" rIns="25000" wrap="square" tIns="2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STEP 4</a:t>
              </a:r>
              <a:endParaRPr sz="1100">
                <a:solidFill>
                  <a:schemeClr val="accent2"/>
                </a:solidFill>
              </a:endParaRPr>
            </a:p>
          </p:txBody>
        </p:sp>
      </p:grpSp>
      <p:sp>
        <p:nvSpPr>
          <p:cNvPr id="121" name="Google Shape;121;p19"/>
          <p:cNvSpPr/>
          <p:nvPr/>
        </p:nvSpPr>
        <p:spPr>
          <a:xfrm>
            <a:off x="6871963" y="2558538"/>
            <a:ext cx="679800" cy="679800"/>
          </a:xfrm>
          <a:prstGeom prst="mathMultiply">
            <a:avLst>
              <a:gd fmla="val 10870" name="adj1"/>
            </a:avLst>
          </a:prstGeom>
          <a:solidFill>
            <a:schemeClr val="accen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433512" y="1307114"/>
            <a:ext cx="1785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Solution</a:t>
            </a:r>
            <a:endParaRPr b="1" i="0" u="none" cap="none" strike="noStrike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4413" y="3287988"/>
            <a:ext cx="1974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Use corrupted data</a:t>
            </a:r>
            <a:endParaRPr strike="sng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NOT allow attackers to use the corrupted data.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134250" y="98125"/>
            <a:ext cx="88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Breaking</a:t>
            </a:r>
            <a:r>
              <a:rPr lang="en" sz="2500"/>
              <a:t> an essential step in memory corruption attacks</a:t>
            </a:r>
            <a:endParaRPr sz="2500"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60800" y="736775"/>
            <a:ext cx="4599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Our intuition behind VIP originates from a common pattern in programs: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i="1" lang="en" sz="1700">
                <a:solidFill>
                  <a:schemeClr val="dk2"/>
                </a:solidFill>
              </a:rPr>
              <a:t>Security-sensitive data should never be changed between two legitimate writes so there is a period such that security-sensitive data </a:t>
            </a:r>
            <a:r>
              <a:rPr i="1" lang="en" sz="1700">
                <a:solidFill>
                  <a:schemeClr val="dk2"/>
                </a:solidFill>
              </a:rPr>
              <a:t>is</a:t>
            </a:r>
            <a:r>
              <a:rPr i="1" lang="en" sz="1700">
                <a:solidFill>
                  <a:schemeClr val="dk2"/>
                </a:solidFill>
              </a:rPr>
              <a:t> immutable.</a:t>
            </a:r>
            <a:endParaRPr i="1" sz="1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This period is represented by the state transition diagram, that relies on VIP primitives to enforce value integrity of security-sensitive data.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129795" y="102303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Value Invariant Property (VIP)</a:t>
            </a:r>
            <a:endParaRPr sz="2500"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16548"/>
          <a:stretch/>
        </p:blipFill>
        <p:spPr>
          <a:xfrm>
            <a:off x="5062050" y="1275162"/>
            <a:ext cx="3725150" cy="25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260800" y="648246"/>
            <a:ext cx="84387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VIP maintains a shadow copy of sensitive data in an isolated “safe” region.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VIP checks and verifies value integrity instead of tracking control-flow.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The safe region is protected with Intel MPK, so we can unlock the safe region when access is needed by the program, and then lock it to prevent illegitimate access.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128835" y="10265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Overview of Value Invariant Property (VIP)</a:t>
            </a:r>
            <a:endParaRPr sz="2500"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25" y="3327399"/>
            <a:ext cx="5121825" cy="12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4346163" y="3320550"/>
            <a:ext cx="2799300" cy="1298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710863" y="2995050"/>
            <a:ext cx="1434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MPK protected!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1096361" y="942975"/>
            <a:ext cx="406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05875" y="719800"/>
            <a:ext cx="79623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Fully implemented prototype that enforces VIP.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Four Defense Mechanisms: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Control flow integrity (VIP-CFI)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Text"/>
              <a:buChar char="■"/>
            </a:pPr>
            <a:r>
              <a:rPr lang="en" sz="1800">
                <a:solidFill>
                  <a:schemeClr val="dk2"/>
                </a:solidFill>
              </a:rPr>
              <a:t>Protects </a:t>
            </a:r>
            <a:r>
              <a:rPr b="1" i="1" lang="en" sz="1800">
                <a:solidFill>
                  <a:schemeClr val="dk2"/>
                </a:solidFill>
              </a:rPr>
              <a:t>all</a:t>
            </a:r>
            <a:r>
              <a:rPr lang="en" sz="1800">
                <a:solidFill>
                  <a:schemeClr val="dk2"/>
                </a:solidFill>
              </a:rPr>
              <a:t> code pointers.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C++ VTable pointers protection (VIP-VTPtr)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Text"/>
              <a:buChar char="■"/>
            </a:pPr>
            <a:r>
              <a:rPr lang="en" sz="1800">
                <a:solidFill>
                  <a:schemeClr val="dk2"/>
                </a:solidFill>
              </a:rPr>
              <a:t>Protects </a:t>
            </a:r>
            <a:r>
              <a:rPr b="1" i="1" lang="en" sz="1800">
                <a:solidFill>
                  <a:schemeClr val="dk2"/>
                </a:solidFill>
              </a:rPr>
              <a:t>all</a:t>
            </a:r>
            <a:r>
              <a:rPr lang="en" sz="1800">
                <a:solidFill>
                  <a:schemeClr val="dk2"/>
                </a:solidFill>
              </a:rPr>
              <a:t> virtual function table pointers (VTPtrs).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Code pointer integrity (VIP-CPI)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Text"/>
              <a:buChar char="■"/>
            </a:pPr>
            <a:r>
              <a:rPr lang="en" sz="1800">
                <a:solidFill>
                  <a:schemeClr val="dk2"/>
                </a:solidFill>
              </a:rPr>
              <a:t>VIP-CFI and VIP-VTPtr protection + </a:t>
            </a:r>
            <a:r>
              <a:rPr b="1" i="1" lang="en" sz="1800">
                <a:solidFill>
                  <a:schemeClr val="dk2"/>
                </a:solidFill>
              </a:rPr>
              <a:t>all</a:t>
            </a:r>
            <a:r>
              <a:rPr lang="en" sz="1800">
                <a:solidFill>
                  <a:schemeClr val="dk2"/>
                </a:solidFill>
              </a:rPr>
              <a:t> sensitive object pointer protections.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HyperSpace heap metadata protection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 sz="1800">
                <a:solidFill>
                  <a:schemeClr val="dk2"/>
                </a:solidFill>
              </a:rPr>
              <a:t>Protect against inline heap metadata corruption attacks.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HyperSpace</a:t>
            </a:r>
            <a:endParaRPr sz="25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282700" y="701550"/>
            <a:ext cx="7749900" cy="3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Frequent usage of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wrpkru</a:t>
            </a:r>
            <a:r>
              <a:rPr lang="en" sz="1600">
                <a:solidFill>
                  <a:schemeClr val="dk2"/>
                </a:solidFill>
              </a:rPr>
              <a:t> to modify safe region can incur significant overhead.</a:t>
            </a:r>
            <a:endParaRPr sz="16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Six major optimizations: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Inlining DVI functions.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Not instrumenting objects in the SafeStack.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Runtime checks to reduce permission changes.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Coalescing permission changes within a Basic Block.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Coalescing permission changes within a safe function.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Huge Page enabled.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842750" y="1638693"/>
            <a:ext cx="5465400" cy="969300"/>
          </a:xfrm>
          <a:prstGeom prst="rect">
            <a:avLst/>
          </a:prstGeom>
          <a:noFill/>
          <a:ln cap="flat" cmpd="sng" w="19050">
            <a:solidFill>
              <a:srgbClr val="8300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347000" y="1918600"/>
            <a:ext cx="2244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3003F"/>
                </a:solidFill>
              </a:rPr>
              <a:t>Reduces </a:t>
            </a:r>
            <a:r>
              <a:rPr lang="en">
                <a:solidFill>
                  <a:srgbClr val="83003F"/>
                </a:solidFill>
                <a:latin typeface="Courier New"/>
                <a:ea typeface="Courier New"/>
                <a:cs typeface="Courier New"/>
                <a:sym typeface="Courier New"/>
              </a:rPr>
              <a:t>wrpkru</a:t>
            </a:r>
            <a:r>
              <a:rPr lang="en">
                <a:solidFill>
                  <a:srgbClr val="83003F"/>
                </a:solidFill>
              </a:rPr>
              <a:t> usage!</a:t>
            </a:r>
            <a:endParaRPr>
              <a:solidFill>
                <a:srgbClr val="83003F"/>
              </a:solidFill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Optimizations and evaluation</a:t>
            </a:r>
            <a:endParaRPr sz="2500"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678238" y="3129175"/>
            <a:ext cx="4159500" cy="125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</a:rPr>
              <a:t>Performance/Memory evaluation with:</a:t>
            </a:r>
            <a:endParaRPr sz="1900">
              <a:solidFill>
                <a:srgbClr val="59595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○"/>
            </a:pPr>
            <a:r>
              <a:rPr lang="en" sz="1900">
                <a:solidFill>
                  <a:srgbClr val="595959"/>
                </a:solidFill>
              </a:rPr>
              <a:t>SPEC CPU 2006</a:t>
            </a:r>
            <a:endParaRPr sz="1900">
              <a:solidFill>
                <a:srgbClr val="59595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○"/>
            </a:pPr>
            <a:r>
              <a:rPr lang="en" sz="1900">
                <a:solidFill>
                  <a:srgbClr val="595959"/>
                </a:solidFill>
              </a:rPr>
              <a:t>NGINX (v1.14.2)</a:t>
            </a:r>
            <a:endParaRPr sz="1900">
              <a:solidFill>
                <a:srgbClr val="59595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○"/>
            </a:pPr>
            <a:r>
              <a:rPr lang="en" sz="1900">
                <a:solidFill>
                  <a:srgbClr val="595959"/>
                </a:solidFill>
              </a:rPr>
              <a:t>PostgreSQL</a:t>
            </a:r>
            <a:endParaRPr sz="1900">
              <a:solidFill>
                <a:srgbClr val="595959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306263" y="3129175"/>
            <a:ext cx="4159500" cy="125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</a:rPr>
              <a:t>Security evaluation with:</a:t>
            </a:r>
            <a:endParaRPr sz="1900">
              <a:solidFill>
                <a:srgbClr val="59595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○"/>
            </a:pPr>
            <a:r>
              <a:rPr lang="en" sz="1900">
                <a:solidFill>
                  <a:srgbClr val="595959"/>
                </a:solidFill>
              </a:rPr>
              <a:t>3 real-world exploits (CVEs)</a:t>
            </a:r>
            <a:endParaRPr sz="1900">
              <a:solidFill>
                <a:srgbClr val="595959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○"/>
            </a:pPr>
            <a:r>
              <a:rPr lang="en" sz="1900">
                <a:solidFill>
                  <a:srgbClr val="595959"/>
                </a:solidFill>
              </a:rPr>
              <a:t>6 synthesized attacks</a:t>
            </a:r>
            <a:endParaRPr sz="1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73895" y="76200"/>
            <a:ext cx="87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173900" y="719275"/>
            <a:ext cx="8346600" cy="3371400"/>
          </a:xfrm>
          <a:prstGeom prst="rect">
            <a:avLst/>
          </a:prstGeom>
        </p:spPr>
        <p:txBody>
          <a:bodyPr anchorCtr="0" anchor="t" bIns="27425" lIns="36575" spcFirstLastPara="1" rIns="27425" wrap="square" tIns="27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Value Invariant Property (VIP) is a new defense policy that provides a versatile and elegant solution to thwarting memory corruption exploits.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Our prototype, HyperSpace, enforces VIP to provide various security mechanisms with the strongest guarantee (VIP-CPI) with low performance and memory overhead.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/>
              <a:t>Contributions: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VIP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HyperSpace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Optimization of HyperSpace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Thorough evaluation of HyperSpace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72450" y="4823899"/>
            <a:ext cx="548700" cy="3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2969150" y="4340275"/>
            <a:ext cx="2756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Thank You !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T-GoogleSlide-KrisTranslate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