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ang Woo Min"/>
  <p:cmAuthor clrIdx="1" id="1" initials="" lastIdx="1" name="Mohannad Ismail"/>
  <p:cmAuthor clrIdx="2" id="2" initials="" lastIdx="1" name="K Jelesniansk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5T15:20:32.179">
    <p:pos x="2348" y="1440"/>
    <p:text>If possible, please find out and replace it a vector graphic. Also, emphasize 70% of all security bugs are memory safety issues.</p:text>
  </p:cm>
  <p:cm authorId="1" idx="1" dt="2021-10-24T06:52:08.366">
    <p:pos x="2348" y="1440"/>
    <p:text>There isn't anything on 2021 but I can just remove the year mentioned here. 
What do you mean exactly by a vector graphic? There aren't any other graphs in Microsoft's article.</p:text>
  </p:cm>
  <p:cm authorId="2" idx="1" dt="2021-10-25T15:20:32.179">
    <p:pos x="2348" y="1440"/>
    <p:text>I think Changwoo means potentially from a difference more recent source. OR re-make the graphic so it is scalable and more slide friendly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9c984cc49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f9c984cc49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9c984cc49_0_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f9c984cc49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c984cc49_0_3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307" name="Google Shape;307;gf9c984cc49_0_3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c984cc49_0_4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317" name="Google Shape;317;gf9c984cc49_0_4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9c984cc49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f9c984cc49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9c984cc49_0_5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gf9c984cc49_0_5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9c984cc49_0_5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349" name="Google Shape;349;gf9c984cc49_0_5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749182af4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367" name="Google Shape;367;gf749182af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9c984cc49_0_5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f9c984cc49_0_5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9c984cc49_0_6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397" name="Google Shape;397;gf9c984cc49_0_6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2b72eb8a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62b72eb8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9c984cc49_0_7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rimson Text"/>
              <a:buChar char="-"/>
            </a:pPr>
            <a:r>
              <a:t/>
            </a:r>
            <a:endParaRPr sz="12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406" name="Google Shape;406;gf9c984cc49_0_7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672d81fc7_1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rimson Text"/>
              <a:buChar char="-"/>
            </a:pPr>
            <a:r>
              <a:t/>
            </a:r>
            <a:endParaRPr sz="12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424" name="Google Shape;424;gf672d81fc7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9c984cc49_0_6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gf9c984cc49_0_6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9c984cc49_0_6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460" name="Google Shape;460;gf9c984cc49_0_6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9c984cc49_0_8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gf9c984cc49_0_8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9c984cc49_0_1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f9c984cc49_0_1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9c984cc49_0_9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f9c984cc49_0_9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9c984cc49_0_8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f9c984cc49_0_8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9c984cc49_0_8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f9c984cc49_0_8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9c984cc49_0_8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f9c984cc49_0_8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2b72eb8a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f62b72eb8a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9c984cc49_0_1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gf9c984cc49_0_1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9c984cc49_0_1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f9c984cc49_0_1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672d81fc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f672d81fc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9c984cc49_0_1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gf9c984cc49_0_12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8aca782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8aca782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2b72eb8a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62b72eb8a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62b72eb8a_0_3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62b72eb8a_0_3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c984cc4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f9c984cc49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168" name="Google Shape;168;gf9c984cc49_0_9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9c984cc49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f9c984cc49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c984cc49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9c984cc49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749182af4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f749182af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12" y="973360"/>
            <a:ext cx="499200" cy="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T-GoogleSlide-KrisTranslated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tem circle pictures">
  <p:cSld name="three item circle pictures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531726" y="618739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249723" y="2068408"/>
            <a:ext cx="1069500" cy="75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217776" y="2282840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flipH="1" rot="10800000">
            <a:off x="5008559" y="2375081"/>
            <a:ext cx="1280400" cy="45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/>
          <p:nvPr/>
        </p:nvSpPr>
        <p:spPr>
          <a:xfrm>
            <a:off x="6227676" y="1143352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600592" y="687605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/>
          <p:nvPr>
            <p:ph idx="3" type="pic"/>
          </p:nvPr>
        </p:nvSpPr>
        <p:spPr>
          <a:xfrm>
            <a:off x="3286642" y="2351707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/>
          <p:nvPr>
            <p:ph idx="4" type="pic"/>
          </p:nvPr>
        </p:nvSpPr>
        <p:spPr>
          <a:xfrm>
            <a:off x="6296542" y="1212218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13"/>
          <p:cNvCxnSpPr/>
          <p:nvPr/>
        </p:nvCxnSpPr>
        <p:spPr>
          <a:xfrm>
            <a:off x="2054180" y="341007"/>
            <a:ext cx="8992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background">
  <p:cSld name="empty background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graphic empty background">
  <p:cSld name="gray graphic empty background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3771900" cy="5143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side text + 1 picture">
  <p:cSld name="right side text + 1 picture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>
            <p:ph idx="2" type="pic"/>
          </p:nvPr>
        </p:nvSpPr>
        <p:spPr>
          <a:xfrm>
            <a:off x="713720" y="1029950"/>
            <a:ext cx="44145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sted-image.pdf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685" y="843914"/>
            <a:ext cx="186035" cy="186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128260" y="3977640"/>
            <a:ext cx="186036" cy="18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lt1"/>
                </a:solidFill>
              </a:defRPr>
            </a:lvl1pPr>
            <a:lvl2pPr lvl="1">
              <a:buNone/>
              <a:defRPr sz="1200">
                <a:solidFill>
                  <a:schemeClr val="lt1"/>
                </a:solidFill>
              </a:defRPr>
            </a:lvl2pPr>
            <a:lvl3pPr lvl="2">
              <a:buNone/>
              <a:defRPr sz="1200">
                <a:solidFill>
                  <a:schemeClr val="lt1"/>
                </a:solidFill>
              </a:defRPr>
            </a:lvl3pPr>
            <a:lvl4pPr lvl="3">
              <a:buNone/>
              <a:defRPr sz="1200">
                <a:solidFill>
                  <a:schemeClr val="lt1"/>
                </a:solidFill>
              </a:defRPr>
            </a:lvl4pPr>
            <a:lvl5pPr lvl="4">
              <a:buNone/>
              <a:defRPr sz="1200">
                <a:solidFill>
                  <a:schemeClr val="lt1"/>
                </a:solidFill>
              </a:defRPr>
            </a:lvl5pPr>
            <a:lvl6pPr lvl="5">
              <a:buNone/>
              <a:defRPr sz="1200">
                <a:solidFill>
                  <a:schemeClr val="lt1"/>
                </a:solidFill>
              </a:defRPr>
            </a:lvl6pPr>
            <a:lvl7pPr lvl="6">
              <a:buNone/>
              <a:defRPr sz="1200">
                <a:solidFill>
                  <a:schemeClr val="lt1"/>
                </a:solidFill>
              </a:defRPr>
            </a:lvl7pPr>
            <a:lvl8pPr lvl="7">
              <a:buNone/>
              <a:defRPr sz="1200">
                <a:solidFill>
                  <a:schemeClr val="lt1"/>
                </a:solidFill>
              </a:defRPr>
            </a:lvl8pPr>
            <a:lvl9pPr lvl="8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1"/>
                </a:solidFill>
              </a:defRPr>
            </a:lvl1pPr>
            <a:lvl2pPr lvl="1" rtl="0">
              <a:buNone/>
              <a:defRPr sz="1200">
                <a:solidFill>
                  <a:schemeClr val="lt1"/>
                </a:solidFill>
              </a:defRPr>
            </a:lvl2pPr>
            <a:lvl3pPr lvl="2" rtl="0">
              <a:buNone/>
              <a:defRPr sz="1200">
                <a:solidFill>
                  <a:schemeClr val="lt1"/>
                </a:solidFill>
              </a:defRPr>
            </a:lvl3pPr>
            <a:lvl4pPr lvl="3" rtl="0">
              <a:buNone/>
              <a:defRPr sz="1200">
                <a:solidFill>
                  <a:schemeClr val="lt1"/>
                </a:solidFill>
              </a:defRPr>
            </a:lvl4pPr>
            <a:lvl5pPr lvl="4" rtl="0">
              <a:buNone/>
              <a:defRPr sz="1200">
                <a:solidFill>
                  <a:schemeClr val="lt1"/>
                </a:solidFill>
              </a:defRPr>
            </a:lvl5pPr>
            <a:lvl6pPr lvl="5" rtl="0">
              <a:buNone/>
              <a:defRPr sz="1200">
                <a:solidFill>
                  <a:schemeClr val="lt1"/>
                </a:solidFill>
              </a:defRPr>
            </a:lvl6pPr>
            <a:lvl7pPr lvl="6" rtl="0">
              <a:buNone/>
              <a:defRPr sz="1200">
                <a:solidFill>
                  <a:schemeClr val="lt1"/>
                </a:solidFill>
              </a:defRPr>
            </a:lvl7pPr>
            <a:lvl8pPr lvl="7" rtl="0">
              <a:buNone/>
              <a:defRPr sz="1200">
                <a:solidFill>
                  <a:schemeClr val="lt1"/>
                </a:solidFill>
              </a:defRPr>
            </a:lvl8pPr>
            <a:lvl9pPr lvl="8" rtl="0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101275" y="633925"/>
            <a:ext cx="2551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548775" y="718474"/>
            <a:ext cx="8520600" cy="20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100"/>
              <a:t>VIP: Safeguard Value Invariant Property for Thwarting Critical Memory Corruption Attacks</a:t>
            </a:r>
            <a:endParaRPr b="1" sz="20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67925" y="2571750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Mohannad Ismail</a:t>
            </a:r>
            <a:r>
              <a:rPr lang="en" sz="1400">
                <a:solidFill>
                  <a:schemeClr val="dk1"/>
                </a:solidFill>
              </a:rPr>
              <a:t> (Virginia Tech), Jinwoo Yom (Virginia Tech), Christopher Jelesnianski (Virginia Tech), Yeongjin Jang (Oregon State University), Changwoo Min (Virginia Tech)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50" y="4065300"/>
            <a:ext cx="2023825" cy="10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877" y="4153327"/>
            <a:ext cx="247967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63400" y="3254850"/>
            <a:ext cx="8880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CCS '21:  Proceedings of the 2021 ACM SIGSAC Conference on Computer and Communications Security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799" y="695750"/>
            <a:ext cx="4794449" cy="3751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/>
          <p:nvPr/>
        </p:nvSpPr>
        <p:spPr>
          <a:xfrm>
            <a:off x="4217150" y="2019875"/>
            <a:ext cx="47691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880127" y="1241950"/>
            <a:ext cx="1206900" cy="23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881575" y="922800"/>
            <a:ext cx="1153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28075" y="3286150"/>
            <a:ext cx="532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9" name="Google Shape;229;p26"/>
          <p:cNvSpPr txBox="1"/>
          <p:nvPr/>
        </p:nvSpPr>
        <p:spPr>
          <a:xfrm>
            <a:off x="104375" y="1241950"/>
            <a:ext cx="579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873675" y="3175134"/>
            <a:ext cx="1213200" cy="41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655700" y="2213725"/>
            <a:ext cx="33666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4689550" y="3300875"/>
            <a:ext cx="33666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689550" y="3656600"/>
            <a:ext cx="33666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4689550" y="4012325"/>
            <a:ext cx="33666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76942" y="2761418"/>
            <a:ext cx="1213200" cy="41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4217150" y="2370150"/>
            <a:ext cx="47691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876942" y="1813655"/>
            <a:ext cx="1213200" cy="94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4217150" y="1818275"/>
            <a:ext cx="47691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4217150" y="2757300"/>
            <a:ext cx="47691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4217150" y="3113025"/>
            <a:ext cx="47691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873675" y="2761418"/>
            <a:ext cx="1213200" cy="41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func = &amp;X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883312" y="2761406"/>
            <a:ext cx="1213200" cy="41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Malicious ptr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886497" y="1813655"/>
            <a:ext cx="1206900" cy="1361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4217150" y="3498163"/>
            <a:ext cx="4769100" cy="2016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264202" y="1241950"/>
            <a:ext cx="1206900" cy="23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2261050" y="2761418"/>
            <a:ext cx="1213200" cy="41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func = &amp;X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257750" y="922800"/>
            <a:ext cx="1153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region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2261050" y="2761418"/>
            <a:ext cx="1213200" cy="41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5645000" y="3824350"/>
            <a:ext cx="33666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5590800" y="3743350"/>
            <a:ext cx="3080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// validation failed, program aborted!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217150" y="3824338"/>
            <a:ext cx="4769100" cy="201600"/>
          </a:xfrm>
          <a:prstGeom prst="rect">
            <a:avLst/>
          </a:prstGeom>
          <a:solidFill>
            <a:srgbClr val="6CF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633325" y="2592950"/>
            <a:ext cx="2965800" cy="69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24625" y="2328750"/>
            <a:ext cx="121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Mismatched!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54" name="Google Shape;254;p26"/>
          <p:cNvSpPr txBox="1"/>
          <p:nvPr>
            <p:ph type="title"/>
          </p:nvPr>
        </p:nvSpPr>
        <p:spPr>
          <a:xfrm>
            <a:off x="104370" y="8665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Main concept of VIP for Control data</a:t>
            </a:r>
            <a:endParaRPr sz="2400"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0" y="2817350"/>
            <a:ext cx="324841" cy="31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202" y="2786450"/>
            <a:ext cx="277174" cy="3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24" y="591100"/>
            <a:ext cx="3719961" cy="42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/>
          <p:nvPr/>
        </p:nvSpPr>
        <p:spPr>
          <a:xfrm>
            <a:off x="4666150" y="2724097"/>
            <a:ext cx="4138800" cy="1974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791100" y="1169150"/>
            <a:ext cx="788400" cy="8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2791100" y="2275700"/>
            <a:ext cx="788400" cy="8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2617400" y="857750"/>
            <a:ext cx="101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A’s VTable 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595050" y="1964300"/>
            <a:ext cx="106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B’s VTable 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2791100" y="1288825"/>
            <a:ext cx="788400" cy="3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func1()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2791100" y="2385475"/>
            <a:ext cx="788400" cy="3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func2()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14000" y="1195425"/>
            <a:ext cx="1111800" cy="15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10000" y="882150"/>
            <a:ext cx="101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114000" y="2359210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114000" y="1977660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450238" y="1728813"/>
            <a:ext cx="1060500" cy="546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</a:t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114000" y="1589985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4666150" y="2945152"/>
            <a:ext cx="4138800" cy="1974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4666150" y="3406650"/>
            <a:ext cx="4138800" cy="1974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666150" y="3873889"/>
            <a:ext cx="4138800" cy="1974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4666150" y="4339769"/>
            <a:ext cx="4138800" cy="197400"/>
          </a:xfrm>
          <a:prstGeom prst="rect">
            <a:avLst/>
          </a:prstGeom>
          <a:solidFill>
            <a:srgbClr val="6CF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123100" y="1973973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281" name="Google Shape;281;p27"/>
          <p:cNvCxnSpPr>
            <a:stCxn id="280" idx="3"/>
            <a:endCxn id="274" idx="1"/>
          </p:cNvCxnSpPr>
          <p:nvPr/>
        </p:nvCxnSpPr>
        <p:spPr>
          <a:xfrm flipH="1" rot="10800000">
            <a:off x="1234900" y="2002323"/>
            <a:ext cx="2838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7"/>
          <p:cNvSpPr/>
          <p:nvPr/>
        </p:nvSpPr>
        <p:spPr>
          <a:xfrm>
            <a:off x="1450225" y="1728813"/>
            <a:ext cx="1060500" cy="546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Class A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123100" y="1582423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1450238" y="1728813"/>
            <a:ext cx="1060500" cy="546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</a:t>
            </a:r>
            <a:endParaRPr/>
          </a:p>
        </p:txBody>
      </p:sp>
      <p:cxnSp>
        <p:nvCxnSpPr>
          <p:cNvPr id="285" name="Google Shape;285;p27"/>
          <p:cNvCxnSpPr>
            <a:stCxn id="283" idx="3"/>
            <a:endCxn id="284" idx="1"/>
          </p:cNvCxnSpPr>
          <p:nvPr/>
        </p:nvCxnSpPr>
        <p:spPr>
          <a:xfrm>
            <a:off x="1234900" y="1776373"/>
            <a:ext cx="2838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7"/>
          <p:cNvCxnSpPr>
            <a:stCxn id="284" idx="3"/>
            <a:endCxn id="269" idx="1"/>
          </p:cNvCxnSpPr>
          <p:nvPr/>
        </p:nvCxnSpPr>
        <p:spPr>
          <a:xfrm>
            <a:off x="2442375" y="2002263"/>
            <a:ext cx="348600" cy="55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7"/>
          <p:cNvCxnSpPr>
            <a:stCxn id="280" idx="3"/>
          </p:cNvCxnSpPr>
          <p:nvPr/>
        </p:nvCxnSpPr>
        <p:spPr>
          <a:xfrm flipH="1" rot="10800000">
            <a:off x="1234900" y="1998723"/>
            <a:ext cx="292500" cy="1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7"/>
          <p:cNvSpPr/>
          <p:nvPr/>
        </p:nvSpPr>
        <p:spPr>
          <a:xfrm>
            <a:off x="123075" y="3142275"/>
            <a:ext cx="1111800" cy="14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123225" y="2830875"/>
            <a:ext cx="2273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Region + data status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123075" y="3803417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123075" y="3415741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123075" y="3801542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123075" y="3413400"/>
            <a:ext cx="1111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1234875" y="3415750"/>
            <a:ext cx="194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</a:t>
            </a:r>
            <a:r>
              <a:rPr lang="en">
                <a:solidFill>
                  <a:srgbClr val="B7B7B7"/>
                </a:solidFill>
              </a:rPr>
              <a:t>,Initialized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1234875" y="3805700"/>
            <a:ext cx="194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</a:t>
            </a:r>
            <a:r>
              <a:rPr lang="en">
                <a:solidFill>
                  <a:srgbClr val="B7B7B7"/>
                </a:solidFill>
              </a:rPr>
              <a:t>,Initialized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1234875" y="3801550"/>
            <a:ext cx="194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Registered,Initialized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1234875" y="3805700"/>
            <a:ext cx="194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Registered,Initialized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1234875" y="3415750"/>
            <a:ext cx="194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Registered,Initialized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1314375" y="3801550"/>
            <a:ext cx="1867500" cy="38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2617400" y="4215350"/>
            <a:ext cx="1867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Can’t use deregistered data!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1366200" y="1193550"/>
            <a:ext cx="1293600" cy="1551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1527444" y="882138"/>
            <a:ext cx="97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303" name="Google Shape;303;p27"/>
          <p:cNvSpPr txBox="1"/>
          <p:nvPr>
            <p:ph type="title"/>
          </p:nvPr>
        </p:nvSpPr>
        <p:spPr>
          <a:xfrm>
            <a:off x="173900" y="76200"/>
            <a:ext cx="79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concept of VIP for C++ VTable use-after-free</a:t>
            </a:r>
            <a:endParaRPr sz="2500"/>
          </a:p>
        </p:txBody>
      </p:sp>
      <p:sp>
        <p:nvSpPr>
          <p:cNvPr id="304" name="Google Shape;304;p2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1096350" y="719975"/>
            <a:ext cx="7208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63" y="3074274"/>
            <a:ext cx="5121825" cy="12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/>
          <p:nvPr/>
        </p:nvSpPr>
        <p:spPr>
          <a:xfrm>
            <a:off x="173900" y="853575"/>
            <a:ext cx="85716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The s</a:t>
            </a:r>
            <a:r>
              <a:rPr lang="en" sz="1900">
                <a:solidFill>
                  <a:schemeClr val="dk2"/>
                </a:solidFill>
              </a:rPr>
              <a:t>afe memory region is created by VIP’s modified Kernel</a:t>
            </a:r>
            <a:r>
              <a:rPr lang="en" sz="1900">
                <a:solidFill>
                  <a:schemeClr val="dk2"/>
                </a:solidFill>
              </a:rPr>
              <a:t>.</a:t>
            </a:r>
            <a:endParaRPr sz="1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Application’s memory space is bisected into regular and safe memory regions.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Status bitmap region holds the status bits for data that exists in the safe memory region.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8 byte in safe memory =&gt; 2 bits in status bitmap.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Maximum memory overhead is bounded to 103.1%.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%gs</a:t>
            </a:r>
            <a:r>
              <a:rPr lang="en" sz="1600">
                <a:solidFill>
                  <a:schemeClr val="dk2"/>
                </a:solidFill>
              </a:rPr>
              <a:t> register holds the start address of safe region and used for fast safe region access.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VIP safe memory region</a:t>
            </a:r>
            <a:endParaRPr sz="2500"/>
          </a:p>
        </p:txBody>
      </p:sp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/>
          <p:nvPr/>
        </p:nvSpPr>
        <p:spPr>
          <a:xfrm>
            <a:off x="1847387" y="1922236"/>
            <a:ext cx="41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1720650" y="1631827"/>
            <a:ext cx="57027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9"/>
          <p:cNvSpPr txBox="1"/>
          <p:nvPr>
            <p:ph type="title"/>
          </p:nvPr>
        </p:nvSpPr>
        <p:spPr>
          <a:xfrm>
            <a:off x="185395" y="11637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</a:t>
            </a:r>
            <a:r>
              <a:rPr lang="en" sz="2500"/>
              <a:t>ecurity of the safe memory region</a:t>
            </a:r>
            <a:endParaRPr sz="2500"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185400" y="861975"/>
            <a:ext cx="8513700" cy="3140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issue with the use of the safe region is how to secure it from being maliciously corrupted.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works, such as CPI [1], relied on information hiding.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challenge is ensuring that the only way to access the safe region is through the legitimate program logic.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overcome this challenge, we rely on Intel’s Memory Protection Keys (MPK).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leveraging MPK, we can unlock the safe region when access is needed by the program, and then lock it to prevent illegitimate access.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173900" y="4418150"/>
            <a:ext cx="779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Volodymyr Kuznetsov, László Szekeres, Mathias Payer, George Candea, R Sekar, and Dawn Song. 2014. Code-Pointer Integrity. In Proceedings of the 11th USENIX Symposium on Operating Systems Design and Implementation (OSDI). Broomfield, Colorado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88" y="3078274"/>
            <a:ext cx="5121825" cy="12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231575" y="767550"/>
            <a:ext cx="82410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Intel’s new hardware primitive.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Utilizes previously unused 4 bits in each page table for upto 16 different fine-grained access control keys.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New user-accessible register (PKRU) with Access/Write disable bits for each key.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PKRU is a CPU register; thus, is thread-local.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Two new instructions: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rdpkru</a:t>
            </a:r>
            <a:r>
              <a:rPr lang="en" sz="1600">
                <a:solidFill>
                  <a:schemeClr val="dk2"/>
                </a:solidFill>
              </a:rPr>
              <a:t> - for reading page permission.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wrpkru</a:t>
            </a:r>
            <a:r>
              <a:rPr lang="en" sz="1600">
                <a:solidFill>
                  <a:schemeClr val="dk2"/>
                </a:solidFill>
              </a:rPr>
              <a:t> - for modifying page permission.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4068325" y="3071425"/>
            <a:ext cx="2799300" cy="1298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5433025" y="2745925"/>
            <a:ext cx="1434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MPK protected!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7002875" y="3265125"/>
            <a:ext cx="1199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Read-only access</a:t>
            </a:r>
            <a:endParaRPr sz="1000"/>
          </a:p>
        </p:txBody>
      </p:sp>
      <p:sp>
        <p:nvSpPr>
          <p:cNvPr id="335" name="Google Shape;335;p30"/>
          <p:cNvSpPr txBox="1"/>
          <p:nvPr/>
        </p:nvSpPr>
        <p:spPr>
          <a:xfrm>
            <a:off x="7002875" y="3742000"/>
            <a:ext cx="1260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Read/Write access</a:t>
            </a:r>
            <a:endParaRPr sz="1000"/>
          </a:p>
        </p:txBody>
      </p:sp>
      <p:cxnSp>
        <p:nvCxnSpPr>
          <p:cNvPr id="336" name="Google Shape;336;p30"/>
          <p:cNvCxnSpPr/>
          <p:nvPr/>
        </p:nvCxnSpPr>
        <p:spPr>
          <a:xfrm flipH="1">
            <a:off x="7600325" y="3590625"/>
            <a:ext cx="48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37" name="Google Shape;337;p3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Memory Protection Keys (MPK)</a:t>
            </a:r>
            <a:endParaRPr sz="2500"/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251900" y="661525"/>
            <a:ext cx="4708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Introduction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Value Invariant Property</a:t>
            </a:r>
            <a:r>
              <a:rPr lang="en" sz="1800">
                <a:solidFill>
                  <a:srgbClr val="CCCCCC"/>
                </a:solidFill>
              </a:rPr>
              <a:t> (VIP)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HyperSpace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Implementation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Evaluation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Discussion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5" name="Google Shape;345;p31"/>
          <p:cNvSpPr txBox="1"/>
          <p:nvPr>
            <p:ph type="title"/>
          </p:nvPr>
        </p:nvSpPr>
        <p:spPr>
          <a:xfrm>
            <a:off x="122745" y="888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Outline</a:t>
            </a:r>
            <a:endParaRPr sz="2500"/>
          </a:p>
        </p:txBody>
      </p:sp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173900" y="4296143"/>
            <a:ext cx="5869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These restrictions are enforced by HyperSpace with MPK.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53" name="Google Shape;353;p32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HyperSpace</a:t>
            </a:r>
            <a:endParaRPr sz="2500"/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32"/>
          <p:cNvPicPr preferRelativeResize="0"/>
          <p:nvPr/>
        </p:nvPicPr>
        <p:blipFill rotWithShape="1">
          <a:blip r:embed="rId3">
            <a:alphaModFix/>
          </a:blip>
          <a:srcRect b="0" l="0" r="0" t="16548"/>
          <a:stretch/>
        </p:blipFill>
        <p:spPr>
          <a:xfrm>
            <a:off x="5941500" y="1570450"/>
            <a:ext cx="3079650" cy="21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2"/>
          <p:cNvSpPr/>
          <p:nvPr/>
        </p:nvSpPr>
        <p:spPr>
          <a:xfrm>
            <a:off x="173900" y="576570"/>
            <a:ext cx="5635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HyperSpace manages the state of a memory location.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173900" y="886718"/>
            <a:ext cx="56355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When a program starts, the entire memory space is in a </a:t>
            </a:r>
            <a:r>
              <a:rPr b="1" lang="en" sz="1600">
                <a:solidFill>
                  <a:schemeClr val="dk2"/>
                </a:solidFill>
              </a:rPr>
              <a:t>non-sensitive state</a:t>
            </a:r>
            <a:r>
              <a:rPr lang="en" sz="1600">
                <a:solidFill>
                  <a:schemeClr val="dk2"/>
                </a:solidFill>
              </a:rPr>
              <a:t>, meaning that no memory location stores security-sensitive data.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168984" y="1672273"/>
            <a:ext cx="56355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HyperSpace first requires the location to be registered upon its allocation. Then, the memory will be in a </a:t>
            </a:r>
            <a:r>
              <a:rPr b="1" lang="en" sz="1600">
                <a:solidFill>
                  <a:schemeClr val="dk2"/>
                </a:solidFill>
              </a:rPr>
              <a:t>sensitive, uninitialized state.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168947" y="2465472"/>
            <a:ext cx="56355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Once the security-sensitive data is written to the memory location, the memory will be in a </a:t>
            </a:r>
            <a:r>
              <a:rPr b="1" lang="en" sz="1600">
                <a:solidFill>
                  <a:schemeClr val="dk2"/>
                </a:solidFill>
              </a:rPr>
              <a:t>sensitive, initialized state.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183113" y="3257716"/>
            <a:ext cx="56355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If we know a write should be the final one until the deallocation of the memory, then we can put the memory into a </a:t>
            </a:r>
            <a:r>
              <a:rPr b="1" lang="en" sz="1600">
                <a:solidFill>
                  <a:schemeClr val="dk2"/>
                </a:solidFill>
              </a:rPr>
              <a:t>sensitive, finalized state</a:t>
            </a:r>
            <a:r>
              <a:rPr lang="en" sz="1600">
                <a:solidFill>
                  <a:schemeClr val="dk2"/>
                </a:solidFill>
              </a:rPr>
              <a:t>, and HyperSpace does not allow any further writes to that memory location.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7073002" y="1672275"/>
            <a:ext cx="784500" cy="3771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7073000" y="2347075"/>
            <a:ext cx="784500" cy="4095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6304573" y="2911748"/>
            <a:ext cx="784500" cy="4095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7857500" y="2911750"/>
            <a:ext cx="784500" cy="4095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305875" y="776050"/>
            <a:ext cx="796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Fully implemented prototype that enforces VIP.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Four Defense Mechanisms: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Control flow integrity (VIP-CFI)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Text"/>
              <a:buChar char="■"/>
            </a:pPr>
            <a:r>
              <a:rPr lang="en" sz="1800">
                <a:solidFill>
                  <a:schemeClr val="dk2"/>
                </a:solidFill>
              </a:rPr>
              <a:t>Protects </a:t>
            </a:r>
            <a:r>
              <a:rPr b="1" i="1" lang="en" sz="1800">
                <a:solidFill>
                  <a:schemeClr val="dk2"/>
                </a:solidFill>
              </a:rPr>
              <a:t>all</a:t>
            </a:r>
            <a:r>
              <a:rPr lang="en" sz="1800">
                <a:solidFill>
                  <a:schemeClr val="dk2"/>
                </a:solidFill>
              </a:rPr>
              <a:t> code pointers.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C++ VTable pointers protection (VIP-VTPtr)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Text"/>
              <a:buChar char="■"/>
            </a:pPr>
            <a:r>
              <a:rPr lang="en" sz="1800">
                <a:solidFill>
                  <a:schemeClr val="dk2"/>
                </a:solidFill>
              </a:rPr>
              <a:t>Protects </a:t>
            </a:r>
            <a:r>
              <a:rPr b="1" i="1" lang="en" sz="1800">
                <a:solidFill>
                  <a:schemeClr val="dk2"/>
                </a:solidFill>
              </a:rPr>
              <a:t>all</a:t>
            </a:r>
            <a:r>
              <a:rPr lang="en" sz="1800">
                <a:solidFill>
                  <a:schemeClr val="dk2"/>
                </a:solidFill>
              </a:rPr>
              <a:t> virtual function table pointers (VTPtrs).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Code pointer integrity (VIP-CPI)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Text"/>
              <a:buChar char="■"/>
            </a:pPr>
            <a:r>
              <a:rPr lang="en" sz="1800">
                <a:solidFill>
                  <a:schemeClr val="dk2"/>
                </a:solidFill>
              </a:rPr>
              <a:t>VIP-CFI and VIP-VTPtr protection + </a:t>
            </a:r>
            <a:r>
              <a:rPr b="1" i="1" lang="en" sz="1800">
                <a:solidFill>
                  <a:schemeClr val="dk2"/>
                </a:solidFill>
              </a:rPr>
              <a:t>all</a:t>
            </a:r>
            <a:r>
              <a:rPr lang="en" sz="1800">
                <a:solidFill>
                  <a:schemeClr val="dk2"/>
                </a:solidFill>
              </a:rPr>
              <a:t> sensitive object pointer protections.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HyperSpace heap metadata protection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 sz="1800">
                <a:solidFill>
                  <a:schemeClr val="dk2"/>
                </a:solidFill>
              </a:rPr>
              <a:t>Protect against inline heap metadata corruption attacks.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3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HyperSpace</a:t>
            </a:r>
            <a:endParaRPr sz="2500"/>
          </a:p>
        </p:txBody>
      </p:sp>
      <p:sp>
        <p:nvSpPr>
          <p:cNvPr id="372" name="Google Shape;372;p3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/>
          <p:nvPr/>
        </p:nvSpPr>
        <p:spPr>
          <a:xfrm>
            <a:off x="333875" y="723500"/>
            <a:ext cx="7749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Sensitive data varies for each security mechanism: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All function pointers.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950" y="3391388"/>
            <a:ext cx="18097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575" y="3419975"/>
            <a:ext cx="1666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300" y="2356625"/>
            <a:ext cx="22669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0300" y="1670813"/>
            <a:ext cx="2057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0300" y="1350300"/>
            <a:ext cx="19812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4"/>
          <p:cNvSpPr txBox="1"/>
          <p:nvPr/>
        </p:nvSpPr>
        <p:spPr>
          <a:xfrm>
            <a:off x="3841925" y="994700"/>
            <a:ext cx="123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</a:t>
            </a:r>
            <a:r>
              <a:rPr lang="en">
                <a:solidFill>
                  <a:srgbClr val="83003F"/>
                </a:solidFill>
              </a:rPr>
              <a:t> VIP-C</a:t>
            </a:r>
            <a:r>
              <a:rPr lang="en">
                <a:solidFill>
                  <a:srgbClr val="83003F"/>
                </a:solidFill>
              </a:rPr>
              <a:t>FI</a:t>
            </a:r>
            <a:endParaRPr>
              <a:solidFill>
                <a:srgbClr val="83003F"/>
              </a:solidFill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3799188" y="2710478"/>
            <a:ext cx="1212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</a:t>
            </a:r>
            <a:r>
              <a:rPr lang="en">
                <a:solidFill>
                  <a:srgbClr val="83003F"/>
                </a:solidFill>
              </a:rPr>
              <a:t> VIP-VTPtr</a:t>
            </a:r>
            <a:endParaRPr>
              <a:solidFill>
                <a:srgbClr val="83003F"/>
              </a:solidFill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4122900" y="3014638"/>
            <a:ext cx="11175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 </a:t>
            </a:r>
            <a:r>
              <a:rPr lang="en">
                <a:solidFill>
                  <a:schemeClr val="accent2"/>
                </a:solidFill>
              </a:rPr>
              <a:t>VIP</a:t>
            </a:r>
            <a:r>
              <a:rPr lang="en">
                <a:solidFill>
                  <a:schemeClr val="accent2"/>
                </a:solidFill>
              </a:rPr>
              <a:t>-CPI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4858863" y="2710466"/>
            <a:ext cx="1044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r>
              <a:rPr lang="en">
                <a:solidFill>
                  <a:schemeClr val="accent2"/>
                </a:solidFill>
              </a:rPr>
              <a:t> VIP-CPI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4915100" y="994700"/>
            <a:ext cx="11175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r>
              <a:rPr lang="en">
                <a:solidFill>
                  <a:schemeClr val="accent2"/>
                </a:solidFill>
              </a:rPr>
              <a:t> VIP-CPI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sensitive data?</a:t>
            </a:r>
            <a:endParaRPr sz="2500"/>
          </a:p>
        </p:txBody>
      </p:sp>
      <p:sp>
        <p:nvSpPr>
          <p:cNvPr id="389" name="Google Shape;389;p3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0" name="Google Shape;390;p34"/>
          <p:cNvCxnSpPr/>
          <p:nvPr/>
        </p:nvCxnSpPr>
        <p:spPr>
          <a:xfrm rot="10800000">
            <a:off x="2678190" y="3709416"/>
            <a:ext cx="426000" cy="8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4"/>
          <p:cNvCxnSpPr/>
          <p:nvPr/>
        </p:nvCxnSpPr>
        <p:spPr>
          <a:xfrm rot="10800000">
            <a:off x="5049665" y="3741563"/>
            <a:ext cx="426000" cy="8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4"/>
          <p:cNvSpPr/>
          <p:nvPr/>
        </p:nvSpPr>
        <p:spPr>
          <a:xfrm>
            <a:off x="337358" y="2723930"/>
            <a:ext cx="7749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VTPtrs in C++ objects.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328703" y="4153349"/>
            <a:ext cx="77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How can we detect these sensitive data?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Recursive static analysis/Instrumentation.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331987" y="3009683"/>
            <a:ext cx="7749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Sensitive Object pointers.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/>
          <p:nvPr/>
        </p:nvSpPr>
        <p:spPr>
          <a:xfrm>
            <a:off x="282700" y="701550"/>
            <a:ext cx="7749900" cy="3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MPK is fast, but it’s not fast enough: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rdpkru</a:t>
            </a:r>
            <a:r>
              <a:rPr lang="en" sz="1600">
                <a:solidFill>
                  <a:schemeClr val="dk2"/>
                </a:solidFill>
              </a:rPr>
              <a:t> ~0.5 CPU cycles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wrpkru</a:t>
            </a:r>
            <a:r>
              <a:rPr lang="en" sz="1600">
                <a:solidFill>
                  <a:schemeClr val="dk2"/>
                </a:solidFill>
              </a:rPr>
              <a:t> ~23.3 CPU cycles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Frequent usage of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wrpkru</a:t>
            </a:r>
            <a:r>
              <a:rPr lang="en" sz="1600">
                <a:solidFill>
                  <a:schemeClr val="dk2"/>
                </a:solidFill>
              </a:rPr>
              <a:t> to modify safe region can incur significant overhead.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There is no single optimization that significantly improved performance across all components.</a:t>
            </a:r>
            <a:endParaRPr sz="16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Six major optimizations: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Inlining DVI functions.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Not instrumenting objects in the SafeStack.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Runtime checks to reduce permission changes.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Coalescing permission changes within a Basic Block.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Coalescing permission changes within a safe function.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Huge Page enabled.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802575" y="2852243"/>
            <a:ext cx="5465400" cy="969300"/>
          </a:xfrm>
          <a:prstGeom prst="rect">
            <a:avLst/>
          </a:prstGeom>
          <a:noFill/>
          <a:ln cap="flat" cmpd="sng" w="19050">
            <a:solidFill>
              <a:srgbClr val="8300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6306825" y="3132150"/>
            <a:ext cx="2244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3003F"/>
                </a:solidFill>
              </a:rPr>
              <a:t>Reduces </a:t>
            </a:r>
            <a:r>
              <a:rPr lang="en">
                <a:solidFill>
                  <a:srgbClr val="83003F"/>
                </a:solidFill>
                <a:latin typeface="Courier New"/>
                <a:ea typeface="Courier New"/>
                <a:cs typeface="Courier New"/>
                <a:sym typeface="Courier New"/>
              </a:rPr>
              <a:t>wrpkru</a:t>
            </a:r>
            <a:r>
              <a:rPr lang="en">
                <a:solidFill>
                  <a:srgbClr val="83003F"/>
                </a:solidFill>
              </a:rPr>
              <a:t> usage!</a:t>
            </a:r>
            <a:endParaRPr>
              <a:solidFill>
                <a:srgbClr val="83003F"/>
              </a:solidFill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Optimization</a:t>
            </a:r>
            <a:endParaRPr sz="2500"/>
          </a:p>
        </p:txBody>
      </p:sp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27975" y="766375"/>
            <a:ext cx="77499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Microsoft reported that </a:t>
            </a:r>
            <a:r>
              <a:rPr b="1" lang="en" sz="1800">
                <a:solidFill>
                  <a:schemeClr val="dk2"/>
                </a:solidFill>
              </a:rPr>
              <a:t>70%</a:t>
            </a:r>
            <a:r>
              <a:rPr lang="en" sz="1800">
                <a:solidFill>
                  <a:schemeClr val="dk2"/>
                </a:solidFill>
              </a:rPr>
              <a:t> of all security bugs are due to various </a:t>
            </a:r>
            <a:r>
              <a:rPr b="1" lang="en" sz="1800">
                <a:solidFill>
                  <a:schemeClr val="dk2"/>
                </a:solidFill>
              </a:rPr>
              <a:t>memory safety</a:t>
            </a:r>
            <a:r>
              <a:rPr lang="en" sz="1800">
                <a:solidFill>
                  <a:schemeClr val="dk2"/>
                </a:solidFill>
              </a:rPr>
              <a:t> issues.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Top three memory corruption attacks: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Heap out-of-bounds.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Use-after-free.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Type confusion.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450" y="2287525"/>
            <a:ext cx="4974199" cy="21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140795" y="1244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Memory corruption vulnerability is root of all </a:t>
            </a:r>
            <a:r>
              <a:rPr lang="en" sz="2500"/>
              <a:t>EVIL</a:t>
            </a:r>
            <a:endParaRPr sz="20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p36"/>
          <p:cNvCxnSpPr/>
          <p:nvPr/>
        </p:nvCxnSpPr>
        <p:spPr>
          <a:xfrm>
            <a:off x="4177972" y="1953934"/>
            <a:ext cx="0" cy="2699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36"/>
          <p:cNvSpPr/>
          <p:nvPr/>
        </p:nvSpPr>
        <p:spPr>
          <a:xfrm>
            <a:off x="720125" y="4477831"/>
            <a:ext cx="295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Before</a:t>
            </a:r>
            <a:endParaRPr sz="1100"/>
          </a:p>
        </p:txBody>
      </p:sp>
      <p:sp>
        <p:nvSpPr>
          <p:cNvPr id="410" name="Google Shape;410;p36"/>
          <p:cNvSpPr/>
          <p:nvPr/>
        </p:nvSpPr>
        <p:spPr>
          <a:xfrm>
            <a:off x="4854925" y="4448856"/>
            <a:ext cx="295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After</a:t>
            </a:r>
            <a:endParaRPr sz="1100"/>
          </a:p>
        </p:txBody>
      </p:sp>
      <p:sp>
        <p:nvSpPr>
          <p:cNvPr id="411" name="Google Shape;411;p3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Optimization: Basic-block level coalescing</a:t>
            </a:r>
            <a:endParaRPr sz="2500"/>
          </a:p>
        </p:txBody>
      </p:sp>
      <p:sp>
        <p:nvSpPr>
          <p:cNvPr id="412" name="Google Shape;412;p3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36"/>
          <p:cNvSpPr txBox="1"/>
          <p:nvPr>
            <p:ph idx="1" type="body"/>
          </p:nvPr>
        </p:nvSpPr>
        <p:spPr>
          <a:xfrm>
            <a:off x="173900" y="546225"/>
            <a:ext cx="8346600" cy="936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reduce the unnecessary toggling of safe memory region permissions, we introduce an optimization technique to coalesce a series of HyperSpace protection instrumentation within a basic block.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memory writes in a coalescing-safe basic block are guaranteed to not be capable of corrupting arbitrary memory locations.</a:t>
            </a:r>
            <a:endParaRPr/>
          </a:p>
        </p:txBody>
      </p:sp>
      <p:pic>
        <p:nvPicPr>
          <p:cNvPr id="414" name="Google Shape;4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75" y="2064962"/>
            <a:ext cx="3955072" cy="226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724" y="2538134"/>
            <a:ext cx="4066200" cy="172692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/>
          <p:nvPr/>
        </p:nvSpPr>
        <p:spPr>
          <a:xfrm>
            <a:off x="523825" y="3453194"/>
            <a:ext cx="1612800" cy="1452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523825" y="3208444"/>
            <a:ext cx="1612800" cy="1452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523825" y="3697944"/>
            <a:ext cx="1612800" cy="1452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9" name="Google Shape;419;p36"/>
          <p:cNvCxnSpPr>
            <a:stCxn id="417" idx="3"/>
          </p:cNvCxnSpPr>
          <p:nvPr/>
        </p:nvCxnSpPr>
        <p:spPr>
          <a:xfrm>
            <a:off x="2136625" y="3281044"/>
            <a:ext cx="25728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6"/>
          <p:cNvCxnSpPr>
            <a:stCxn id="418" idx="3"/>
          </p:cNvCxnSpPr>
          <p:nvPr/>
        </p:nvCxnSpPr>
        <p:spPr>
          <a:xfrm>
            <a:off x="2136625" y="3770544"/>
            <a:ext cx="2572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6"/>
          <p:cNvSpPr/>
          <p:nvPr/>
        </p:nvSpPr>
        <p:spPr>
          <a:xfrm>
            <a:off x="2125025" y="3443444"/>
            <a:ext cx="150000" cy="1647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37"/>
          <p:cNvCxnSpPr/>
          <p:nvPr/>
        </p:nvCxnSpPr>
        <p:spPr>
          <a:xfrm>
            <a:off x="4177972" y="1717137"/>
            <a:ext cx="0" cy="2699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p37"/>
          <p:cNvSpPr/>
          <p:nvPr/>
        </p:nvSpPr>
        <p:spPr>
          <a:xfrm>
            <a:off x="720125" y="4515172"/>
            <a:ext cx="295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Before</a:t>
            </a:r>
            <a:endParaRPr sz="1100"/>
          </a:p>
        </p:txBody>
      </p:sp>
      <p:sp>
        <p:nvSpPr>
          <p:cNvPr id="428" name="Google Shape;428;p37"/>
          <p:cNvSpPr/>
          <p:nvPr/>
        </p:nvSpPr>
        <p:spPr>
          <a:xfrm>
            <a:off x="4840625" y="4515184"/>
            <a:ext cx="295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After</a:t>
            </a:r>
            <a:endParaRPr sz="1100"/>
          </a:p>
        </p:txBody>
      </p:sp>
      <p:sp>
        <p:nvSpPr>
          <p:cNvPr id="429" name="Google Shape;429;p3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Optimization: Function-level coalescing</a:t>
            </a:r>
            <a:endParaRPr sz="2500"/>
          </a:p>
        </p:txBody>
      </p:sp>
      <p:sp>
        <p:nvSpPr>
          <p:cNvPr id="430" name="Google Shape;430;p3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73900" y="622834"/>
            <a:ext cx="8079900" cy="936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</a:t>
            </a:r>
            <a:r>
              <a:rPr lang="en"/>
              <a:t>ll basic blocks in the function are coalescing-safe.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does not contain any indirect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direct call targets are coalescing-safe functions.</a:t>
            </a:r>
            <a:endParaRPr/>
          </a:p>
        </p:txBody>
      </p:sp>
      <p:pic>
        <p:nvPicPr>
          <p:cNvPr id="432" name="Google Shape;4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1899"/>
            <a:ext cx="3311369" cy="24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63" y="1537050"/>
            <a:ext cx="3008924" cy="30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/>
          <p:nvPr/>
        </p:nvSpPr>
        <p:spPr>
          <a:xfrm>
            <a:off x="965850" y="2409825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7"/>
          <p:cNvCxnSpPr>
            <a:stCxn id="434" idx="3"/>
          </p:cNvCxnSpPr>
          <p:nvPr/>
        </p:nvCxnSpPr>
        <p:spPr>
          <a:xfrm flipH="1" rot="10800000">
            <a:off x="2275050" y="2178225"/>
            <a:ext cx="23301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7"/>
          <p:cNvCxnSpPr>
            <a:stCxn id="437" idx="3"/>
          </p:cNvCxnSpPr>
          <p:nvPr/>
        </p:nvCxnSpPr>
        <p:spPr>
          <a:xfrm flipH="1" rot="10800000">
            <a:off x="2270288" y="3957575"/>
            <a:ext cx="23160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7"/>
          <p:cNvSpPr/>
          <p:nvPr/>
        </p:nvSpPr>
        <p:spPr>
          <a:xfrm>
            <a:off x="2253625" y="2560897"/>
            <a:ext cx="150000" cy="1647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965850" y="2595550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444125" y="2937134"/>
            <a:ext cx="150000" cy="1647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1156350" y="2971788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2444125" y="3137122"/>
            <a:ext cx="150000" cy="1647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1156350" y="3171775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2406025" y="3418322"/>
            <a:ext cx="150000" cy="1647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1118250" y="3452975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2406025" y="3606834"/>
            <a:ext cx="150000" cy="1647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1118250" y="3641488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2253625" y="3991834"/>
            <a:ext cx="150000" cy="1647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965850" y="4026488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961088" y="4214975"/>
            <a:ext cx="1309200" cy="954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251900" y="661525"/>
            <a:ext cx="4708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Introduction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Value Invariant Property</a:t>
            </a:r>
            <a:r>
              <a:rPr lang="en" sz="1800">
                <a:solidFill>
                  <a:srgbClr val="CCCCCC"/>
                </a:solidFill>
              </a:rPr>
              <a:t> (VIP)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HyperSpace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Evaluation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Discussion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6" name="Google Shape;456;p38"/>
          <p:cNvSpPr txBox="1"/>
          <p:nvPr>
            <p:ph type="title"/>
          </p:nvPr>
        </p:nvSpPr>
        <p:spPr>
          <a:xfrm>
            <a:off x="122745" y="888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Outline</a:t>
            </a:r>
            <a:endParaRPr sz="2500"/>
          </a:p>
        </p:txBody>
      </p:sp>
      <p:sp>
        <p:nvSpPr>
          <p:cNvPr id="457" name="Google Shape;457;p3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8" y="1798815"/>
            <a:ext cx="5800726" cy="284779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/>
          <p:nvPr/>
        </p:nvSpPr>
        <p:spPr>
          <a:xfrm>
            <a:off x="-317330" y="2415045"/>
            <a:ext cx="2935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VIP</a:t>
            </a:r>
            <a:r>
              <a:rPr lang="en" sz="1900">
                <a:solidFill>
                  <a:schemeClr val="dk1"/>
                </a:solidFill>
              </a:rPr>
              <a:t> API library</a:t>
            </a:r>
            <a:endParaRPr sz="1100"/>
          </a:p>
        </p:txBody>
      </p:sp>
      <p:sp>
        <p:nvSpPr>
          <p:cNvPr id="464" name="Google Shape;464;p39"/>
          <p:cNvSpPr/>
          <p:nvPr/>
        </p:nvSpPr>
        <p:spPr>
          <a:xfrm>
            <a:off x="155426" y="2746725"/>
            <a:ext cx="188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Library for VIP primitives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(505 LoC)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255720" y="861560"/>
            <a:ext cx="2935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LLVM Compiler pass</a:t>
            </a:r>
            <a:endParaRPr sz="1100"/>
          </a:p>
        </p:txBody>
      </p:sp>
      <p:sp>
        <p:nvSpPr>
          <p:cNvPr id="466" name="Google Shape;466;p39"/>
          <p:cNvSpPr/>
          <p:nvPr/>
        </p:nvSpPr>
        <p:spPr>
          <a:xfrm>
            <a:off x="1716226" y="1193238"/>
            <a:ext cx="20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Custom compiler pass for static analysis and instrumentation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(2516 LoC)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928895" y="861560"/>
            <a:ext cx="2935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Linux Kernel modification</a:t>
            </a:r>
            <a:endParaRPr sz="1100"/>
          </a:p>
        </p:txBody>
      </p:sp>
      <p:sp>
        <p:nvSpPr>
          <p:cNvPr id="468" name="Google Shape;468;p39"/>
          <p:cNvSpPr/>
          <p:nvPr/>
        </p:nvSpPr>
        <p:spPr>
          <a:xfrm>
            <a:off x="5510516" y="1193245"/>
            <a:ext cx="177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Bisect the memory layout of </a:t>
            </a:r>
            <a:r>
              <a:rPr lang="en">
                <a:solidFill>
                  <a:schemeClr val="dk2"/>
                </a:solidFill>
              </a:rPr>
              <a:t> VIP enabled executables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(378 LoC)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775075" y="2692550"/>
            <a:ext cx="2461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+Additional support</a:t>
            </a:r>
            <a:endParaRPr sz="1100"/>
          </a:p>
        </p:txBody>
      </p:sp>
      <p:sp>
        <p:nvSpPr>
          <p:cNvPr id="470" name="Google Shape;470;p39"/>
          <p:cNvSpPr/>
          <p:nvPr/>
        </p:nvSpPr>
        <p:spPr>
          <a:xfrm>
            <a:off x="7119474" y="3111330"/>
            <a:ext cx="177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ptmalloc inlining for heap metadata protection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rimson Text"/>
              <a:buNone/>
            </a:pPr>
            <a:r>
              <a:rPr lang="en">
                <a:solidFill>
                  <a:schemeClr val="dk2"/>
                </a:solidFill>
              </a:rPr>
              <a:t>(902 LoC)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71" name="Google Shape;4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725" y="2124400"/>
            <a:ext cx="1351925" cy="10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6950" y="3524150"/>
            <a:ext cx="1042244" cy="8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825" y="2235800"/>
            <a:ext cx="970150" cy="9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0950" y="3490838"/>
            <a:ext cx="879250" cy="8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9"/>
          <p:cNvSpPr txBox="1"/>
          <p:nvPr/>
        </p:nvSpPr>
        <p:spPr>
          <a:xfrm>
            <a:off x="3663250" y="3748525"/>
            <a:ext cx="990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HyperSpace Implementation</a:t>
            </a:r>
            <a:endParaRPr sz="2500"/>
          </a:p>
        </p:txBody>
      </p:sp>
      <p:sp>
        <p:nvSpPr>
          <p:cNvPr id="477" name="Google Shape;477;p3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251900" y="661525"/>
            <a:ext cx="4708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Introduction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Value Invariant Property</a:t>
            </a:r>
            <a:r>
              <a:rPr lang="en" sz="1800">
                <a:solidFill>
                  <a:srgbClr val="CCCCCC"/>
                </a:solidFill>
              </a:rPr>
              <a:t> (VIP)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HyperSpace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Evaluation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Discussion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4" name="Google Shape;484;p40"/>
          <p:cNvSpPr txBox="1"/>
          <p:nvPr>
            <p:ph type="title"/>
          </p:nvPr>
        </p:nvSpPr>
        <p:spPr>
          <a:xfrm>
            <a:off x="122745" y="888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Outline</a:t>
            </a:r>
            <a:endParaRPr sz="2500"/>
          </a:p>
        </p:txBody>
      </p:sp>
      <p:sp>
        <p:nvSpPr>
          <p:cNvPr id="485" name="Google Shape;485;p4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/>
          <p:nvPr/>
        </p:nvSpPr>
        <p:spPr>
          <a:xfrm>
            <a:off x="319225" y="767300"/>
            <a:ext cx="77499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2 x Intel Xeon Silver 4116 processor (2.10 GHz)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128GB DRAM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12 Cores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Fedora 28 Server Edition + Linux Kernel v5.0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Compiled using LLVM </a:t>
            </a:r>
            <a:r>
              <a:rPr lang="en" sz="1900">
                <a:solidFill>
                  <a:schemeClr val="dk2"/>
                </a:solidFill>
              </a:rPr>
              <a:t>SafeStack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Linked with GNU gold v2.29.1-23.fc28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4691200" y="2847875"/>
            <a:ext cx="4159500" cy="125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Performance/Memory evaluation with: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SPEC CPU 2006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NGINX (v1.14.2)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PostgreSQL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492" name="Google Shape;492;p41"/>
          <p:cNvSpPr/>
          <p:nvPr/>
        </p:nvSpPr>
        <p:spPr>
          <a:xfrm>
            <a:off x="319225" y="2847875"/>
            <a:ext cx="4159500" cy="125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Security evaluation with: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3 real-world exploits (CVEs)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6 synthesized attacks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493" name="Google Shape;493;p4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Evaluation setup</a:t>
            </a:r>
            <a:endParaRPr sz="2500"/>
          </a:p>
        </p:txBody>
      </p:sp>
      <p:sp>
        <p:nvSpPr>
          <p:cNvPr id="494" name="Google Shape;494;p4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173900" y="543150"/>
            <a:ext cx="8847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We evaluated HyperSpace with </a:t>
            </a:r>
            <a:r>
              <a:rPr b="1" lang="en" sz="1600">
                <a:solidFill>
                  <a:schemeClr val="dk2"/>
                </a:solidFill>
              </a:rPr>
              <a:t>three</a:t>
            </a:r>
            <a:r>
              <a:rPr b="1" lang="en" sz="1600">
                <a:solidFill>
                  <a:schemeClr val="dk2"/>
                </a:solidFill>
              </a:rPr>
              <a:t> real-world exploits</a:t>
            </a:r>
            <a:r>
              <a:rPr lang="en" sz="1600">
                <a:solidFill>
                  <a:schemeClr val="dk2"/>
                </a:solidFill>
              </a:rPr>
              <a:t> and </a:t>
            </a:r>
            <a:r>
              <a:rPr b="1" lang="en" sz="1600">
                <a:solidFill>
                  <a:schemeClr val="dk2"/>
                </a:solidFill>
              </a:rPr>
              <a:t>six synthesized attacks</a:t>
            </a:r>
            <a:r>
              <a:rPr lang="en" sz="1600">
                <a:solidFill>
                  <a:schemeClr val="dk2"/>
                </a:solidFill>
              </a:rPr>
              <a:t>. These attacks demonstrate the effectiveness and versatility of HyperSpace.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01" name="Google Shape;501;p42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Security Evaluation</a:t>
            </a:r>
            <a:endParaRPr sz="2500"/>
          </a:p>
        </p:txBody>
      </p:sp>
      <p:sp>
        <p:nvSpPr>
          <p:cNvPr id="502" name="Google Shape;502;p4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180167" y="1117107"/>
            <a:ext cx="88473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Real-world exploits: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CVE-2016-10190 : Heap-based buffer overflow in ffmpeg.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CVE-2015-8668   : Heap-based buffer overflow in libtiff.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CVE-2014-1912   : Buffer overflow in Python2.7.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All </a:t>
            </a:r>
            <a:r>
              <a:rPr b="1" lang="en" sz="1600">
                <a:solidFill>
                  <a:schemeClr val="dk2"/>
                </a:solidFill>
              </a:rPr>
              <a:t>prevented when using VIP-CFI/CPI, since exploit occurs on sensitive pointers.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185070" y="2468688"/>
            <a:ext cx="88473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C++ VTPtr synthesized attacks: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CFIXX C++ test suite released by Burow et al (VTPtr hijacking attacks).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COOP attack.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All </a:t>
            </a:r>
            <a:r>
              <a:rPr b="1" lang="en" sz="1600">
                <a:solidFill>
                  <a:schemeClr val="dk2"/>
                </a:solidFill>
              </a:rPr>
              <a:t>prevented using VIP-CFI/CPI protection since we protect the VTPtrs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184845" y="3538697"/>
            <a:ext cx="88473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Synthesized heap attack: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Overwrite inline metadata of an allocated heap memory during “unlink”; while removing a memory </a:t>
            </a:r>
            <a:r>
              <a:rPr lang="en" sz="1600">
                <a:solidFill>
                  <a:schemeClr val="dk2"/>
                </a:solidFill>
              </a:rPr>
              <a:t>chunk</a:t>
            </a:r>
            <a:r>
              <a:rPr lang="en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HyperSpace’s heap metadata protection can defend this, since we write/assert the metadata during all malloc/free functions.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3"/>
          <p:cNvPicPr preferRelativeResize="0"/>
          <p:nvPr/>
        </p:nvPicPr>
        <p:blipFill rotWithShape="1">
          <a:blip r:embed="rId3">
            <a:alphaModFix/>
          </a:blip>
          <a:srcRect b="1826" l="0" r="0" t="0"/>
          <a:stretch/>
        </p:blipFill>
        <p:spPr>
          <a:xfrm>
            <a:off x="-11500" y="795025"/>
            <a:ext cx="9144000" cy="2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3"/>
          <p:cNvSpPr/>
          <p:nvPr/>
        </p:nvSpPr>
        <p:spPr>
          <a:xfrm>
            <a:off x="406500" y="727925"/>
            <a:ext cx="487500" cy="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/>
          <p:nvPr/>
        </p:nvSpPr>
        <p:spPr>
          <a:xfrm>
            <a:off x="2084750" y="3110025"/>
            <a:ext cx="22857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Heap Metadata Protection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Average: 1.40%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Median: -0.23%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406500" y="3274850"/>
            <a:ext cx="15387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HyperSpace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14" name="Google Shape;514;p4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Runtime overhead of HyperSpace</a:t>
            </a:r>
            <a:endParaRPr sz="2500"/>
          </a:p>
        </p:txBody>
      </p:sp>
      <p:sp>
        <p:nvSpPr>
          <p:cNvPr id="515" name="Google Shape;515;p4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43"/>
          <p:cNvSpPr/>
          <p:nvPr/>
        </p:nvSpPr>
        <p:spPr>
          <a:xfrm>
            <a:off x="4370450" y="3110025"/>
            <a:ext cx="18657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VIP-CFI + VTPtr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Average: 1.02%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Median: 0.23%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6502900" y="3104487"/>
            <a:ext cx="228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VIP</a:t>
            </a:r>
            <a:r>
              <a:rPr lang="en">
                <a:solidFill>
                  <a:schemeClr val="dk2"/>
                </a:solidFill>
              </a:rPr>
              <a:t>-CPI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Average: 6.35%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Median: 0.67%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/>
          <p:nvPr/>
        </p:nvSpPr>
        <p:spPr>
          <a:xfrm>
            <a:off x="406500" y="727925"/>
            <a:ext cx="487500" cy="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4"/>
          <p:cNvSpPr/>
          <p:nvPr/>
        </p:nvSpPr>
        <p:spPr>
          <a:xfrm>
            <a:off x="5524900" y="1513025"/>
            <a:ext cx="35859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Optimizations</a:t>
            </a:r>
            <a:endParaRPr sz="1900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INLN 	= DVI API inlining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SS 	= SafeStack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RNT 	= Runtime permission check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CBB	= Basic Block-level coalescing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CFN	= Function-level coalescing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HGP	= Huge Page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24" name="Google Shape;524;p44"/>
          <p:cNvPicPr preferRelativeResize="0"/>
          <p:nvPr/>
        </p:nvPicPr>
        <p:blipFill rotWithShape="1">
          <a:blip r:embed="rId3">
            <a:alphaModFix/>
          </a:blip>
          <a:srcRect b="1777" l="0" r="0" t="0"/>
          <a:stretch/>
        </p:blipFill>
        <p:spPr>
          <a:xfrm>
            <a:off x="101275" y="1503550"/>
            <a:ext cx="5220100" cy="20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Impact of the optimization techniques</a:t>
            </a:r>
            <a:endParaRPr sz="2500"/>
          </a:p>
        </p:txBody>
      </p:sp>
      <p:sp>
        <p:nvSpPr>
          <p:cNvPr id="526" name="Google Shape;526;p4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/>
          <p:nvPr/>
        </p:nvSpPr>
        <p:spPr>
          <a:xfrm>
            <a:off x="6251900" y="999100"/>
            <a:ext cx="26952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HyperSpace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VIP</a:t>
            </a:r>
            <a:r>
              <a:rPr lang="en" sz="1900">
                <a:solidFill>
                  <a:schemeClr val="dk2"/>
                </a:solidFill>
              </a:rPr>
              <a:t>-CPI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-"/>
            </a:pPr>
            <a:r>
              <a:rPr lang="en" sz="1900">
                <a:solidFill>
                  <a:schemeClr val="dk2"/>
                </a:solidFill>
              </a:rPr>
              <a:t>Average: 15.47%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-"/>
            </a:pPr>
            <a:r>
              <a:rPr lang="en" sz="1900">
                <a:solidFill>
                  <a:schemeClr val="dk2"/>
                </a:solidFill>
              </a:rPr>
              <a:t>Median: 5.88%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VIP-CFI+VTPtr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-"/>
            </a:pPr>
            <a:r>
              <a:rPr lang="en" sz="1900">
                <a:solidFill>
                  <a:schemeClr val="dk2"/>
                </a:solidFill>
              </a:rPr>
              <a:t>Average: 14.42%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-"/>
            </a:pPr>
            <a:r>
              <a:rPr lang="en" sz="1900">
                <a:solidFill>
                  <a:schemeClr val="dk2"/>
                </a:solidFill>
              </a:rPr>
              <a:t>Median: 5.27%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532" name="Google Shape;532;p4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Memory overhead of HyperSpace</a:t>
            </a:r>
            <a:endParaRPr sz="2500"/>
          </a:p>
        </p:txBody>
      </p:sp>
      <p:sp>
        <p:nvSpPr>
          <p:cNvPr id="533" name="Google Shape;533;p4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300"/>
            <a:ext cx="5947101" cy="247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260" y="871025"/>
            <a:ext cx="5925565" cy="36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3378950" y="2096076"/>
            <a:ext cx="55386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262575" y="1318150"/>
            <a:ext cx="1477800" cy="23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262575" y="999000"/>
            <a:ext cx="1477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09075" y="3362350"/>
            <a:ext cx="532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5" name="Google Shape;105;p19"/>
          <p:cNvSpPr txBox="1"/>
          <p:nvPr/>
        </p:nvSpPr>
        <p:spPr>
          <a:xfrm>
            <a:off x="485375" y="1318150"/>
            <a:ext cx="579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254675" y="3262475"/>
            <a:ext cx="1485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689550" y="4012325"/>
            <a:ext cx="33666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258675" y="2846375"/>
            <a:ext cx="1485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378950" y="2289927"/>
            <a:ext cx="55386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258675" y="1893150"/>
            <a:ext cx="1485600" cy="95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378950" y="1894475"/>
            <a:ext cx="55386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378950" y="2642655"/>
            <a:ext cx="55386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378950" y="3009869"/>
            <a:ext cx="5538600" cy="2016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254675" y="2846375"/>
            <a:ext cx="1485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func = &amp;X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266475" y="2846363"/>
            <a:ext cx="1485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Malicious ptr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270375" y="1893150"/>
            <a:ext cx="1477800" cy="13692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378950" y="3371334"/>
            <a:ext cx="5538600" cy="2016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386296" y="3729924"/>
            <a:ext cx="5538600" cy="2016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128070" y="104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500"/>
              <a:t>Vulnerable Control Data Example</a:t>
            </a:r>
            <a:endParaRPr sz="320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900" y="2898725"/>
            <a:ext cx="324841" cy="31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251900" y="661525"/>
            <a:ext cx="4708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Introduction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Value Invariant Property</a:t>
            </a:r>
            <a:r>
              <a:rPr lang="en" sz="1800">
                <a:solidFill>
                  <a:srgbClr val="CCCCCC"/>
                </a:solidFill>
              </a:rPr>
              <a:t> (VIP)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HyperSpace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Evaluation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Discussion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1" name="Google Shape;541;p46"/>
          <p:cNvSpPr txBox="1"/>
          <p:nvPr>
            <p:ph type="title"/>
          </p:nvPr>
        </p:nvSpPr>
        <p:spPr>
          <a:xfrm>
            <a:off x="122745" y="888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Outline</a:t>
            </a:r>
            <a:endParaRPr sz="2500"/>
          </a:p>
        </p:txBody>
      </p:sp>
      <p:sp>
        <p:nvSpPr>
          <p:cNvPr id="542" name="Google Shape;542;p4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/>
          <p:nvPr/>
        </p:nvSpPr>
        <p:spPr>
          <a:xfrm>
            <a:off x="278050" y="1008000"/>
            <a:ext cx="82848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Could MPK be misused?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Because all MPK instructions, including wrpkru, are unprivileged instructions, if an attacker could subvert the control flow and change the MPK permission of the safe region to read-writable, then she is able to bypass HyperSpace defenses. </a:t>
            </a:r>
            <a:endParaRPr sz="18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However, such an attack is unfeasible if the control flow is protected by HyperSpace’s control flow hijacking defenses (e.g., VIP-CFI/CPI).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8" name="Google Shape;548;p4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Discussion</a:t>
            </a:r>
            <a:endParaRPr sz="2500"/>
          </a:p>
        </p:txBody>
      </p:sp>
      <p:sp>
        <p:nvSpPr>
          <p:cNvPr id="549" name="Google Shape;549;p4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/>
          <p:nvPr/>
        </p:nvSpPr>
        <p:spPr>
          <a:xfrm>
            <a:off x="257175" y="648900"/>
            <a:ext cx="87975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Control Flow Integrity (CFI):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OS-CFI [1] incurs 7.1% and 𝜇CFI [2] incurs 9.9% performance overhead running SPEC CPU2006 Benchmark suite (while also requiring one </a:t>
            </a:r>
            <a:r>
              <a:rPr lang="en" sz="1500">
                <a:solidFill>
                  <a:schemeClr val="dk2"/>
                </a:solidFill>
              </a:rPr>
              <a:t>dedicated</a:t>
            </a:r>
            <a:r>
              <a:rPr lang="en" sz="1500">
                <a:solidFill>
                  <a:schemeClr val="dk2"/>
                </a:solidFill>
              </a:rPr>
              <a:t> CPU core for trace analysis).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VIP-CPI incurs less overhead (6.18%) while guaranteeing better security and does not require running additional threads for protection.</a:t>
            </a:r>
            <a:endParaRPr sz="15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Code Pointer Integrity (CPI):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CPI [3] suffers from reliance on information hiding</a:t>
            </a:r>
            <a:r>
              <a:rPr lang="en" sz="1500">
                <a:solidFill>
                  <a:schemeClr val="dk2"/>
                </a:solidFill>
              </a:rPr>
              <a:t> to protect its safe region.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VIP’s optimized use of MPK solves this. We have several optimizations that reduce the performance overhead, and guarantee better security.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VIP also goes a step further by protecting heap metadata which is not considered in CPI.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Object Type Integrity (OTI):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OTI [4] incurs 4.98% of performance overhead in the SPEC CPU2006 benchmark. 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VIP offers better performance as well as greater protection coverage. Our evaluation of VIP-CFI+VTPtr incurs only 0.88% of performance overhead.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555" name="Google Shape;555;p48"/>
          <p:cNvSpPr txBox="1"/>
          <p:nvPr>
            <p:ph type="title"/>
          </p:nvPr>
        </p:nvSpPr>
        <p:spPr>
          <a:xfrm>
            <a:off x="173900" y="76200"/>
            <a:ext cx="88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Comparison with the state-of-the-art</a:t>
            </a:r>
            <a:endParaRPr sz="2500"/>
          </a:p>
        </p:txBody>
      </p:sp>
      <p:sp>
        <p:nvSpPr>
          <p:cNvPr id="556" name="Google Shape;556;p4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-23150" y="4042475"/>
            <a:ext cx="9217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[1] Mustakimur Rahman Khandaker, Wenqing Liu, Abu Naser, Zhi Wang, and Jie Yang. 2019. Origin-sensitive Control Flow Integrity. In Proceedings of the 28th USENIX Security Symposium (Security).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[2] Hong Hu, Chenxiong Qian, Carter Yagemann, Simon Pak Ho Chung, William R. Harris, Taesoo Kim, and Wenke Lee. 2018. Enforcing Unique Code Target Property for Control-Flow Integrity. In Proceedings of the 25th ACM Conference on Computer and Communications Security (CCS).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[3] Volodymyr Kuznetsov, László Szekeres, Mathias Payer, George Candea, R Sekar, and Dawn Song. 2014. Code-Pointer Integrity. In Proceedings of the 11th USENIX Symposium on Operating Systems Design and Implementation (OSDI). 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[4] Nathan Burow, Derrick McKee, Scott A. Carr, and Mathias Payer. 2018. CFIXX: Object Type Integrity for C++ Virtual Dispatch. In Proceedings of the 2018 Annual Network and Distributed System Security Symposium (NDSS).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9"/>
          <p:cNvSpPr/>
          <p:nvPr/>
        </p:nvSpPr>
        <p:spPr>
          <a:xfrm>
            <a:off x="251900" y="661525"/>
            <a:ext cx="4708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Introduction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Value Invariant Property</a:t>
            </a:r>
            <a:r>
              <a:rPr lang="en" sz="1800">
                <a:solidFill>
                  <a:srgbClr val="CCCCCC"/>
                </a:solidFill>
              </a:rPr>
              <a:t> (VIP)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HyperSpace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Evaluation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Discussion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Conclusion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4" name="Google Shape;564;p49"/>
          <p:cNvSpPr txBox="1"/>
          <p:nvPr>
            <p:ph type="title"/>
          </p:nvPr>
        </p:nvSpPr>
        <p:spPr>
          <a:xfrm>
            <a:off x="122745" y="888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Outline</a:t>
            </a:r>
            <a:endParaRPr sz="2500"/>
          </a:p>
        </p:txBody>
      </p:sp>
      <p:sp>
        <p:nvSpPr>
          <p:cNvPr id="565" name="Google Shape;565;p4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571" name="Google Shape;571;p50"/>
          <p:cNvSpPr txBox="1"/>
          <p:nvPr>
            <p:ph idx="1" type="body"/>
          </p:nvPr>
        </p:nvSpPr>
        <p:spPr>
          <a:xfrm>
            <a:off x="173900" y="719275"/>
            <a:ext cx="8346600" cy="3371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Value Invariant Property (VIP) is a new defense policy that provides a versatile and elegant solution to thwarting memory corruption exploits.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Our prototype, HyperSpace, enforces VIP to provide various security mechanisms with the strongest guarantee (VIP-CPI) having 6.35% runtime overhead and 15.47% memory overhead.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Contributions: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VIP.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HyperSpace.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Optimization of HyperSpace.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Thorough evaluation of HyperSpace. </a:t>
            </a:r>
            <a:endParaRPr/>
          </a:p>
        </p:txBody>
      </p:sp>
      <p:sp>
        <p:nvSpPr>
          <p:cNvPr id="572" name="Google Shape;572;p5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2969150" y="4340275"/>
            <a:ext cx="2756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Thank You !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790" y="831975"/>
            <a:ext cx="3236234" cy="37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186550" y="185475"/>
            <a:ext cx="820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C++ VTable pointer </a:t>
            </a:r>
            <a:r>
              <a:rPr lang="en" sz="2500">
                <a:solidFill>
                  <a:schemeClr val="dk1"/>
                </a:solidFill>
              </a:rPr>
              <a:t>Use-after-free example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666150" y="2753611"/>
            <a:ext cx="3600600" cy="1779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002400" y="1822875"/>
            <a:ext cx="747000" cy="8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002400" y="3152250"/>
            <a:ext cx="747000" cy="8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828700" y="1511463"/>
            <a:ext cx="101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A’s VTable 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806350" y="2840838"/>
            <a:ext cx="106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B’s VTable 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002400" y="1942550"/>
            <a:ext cx="747000" cy="3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func1()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002400" y="3262025"/>
            <a:ext cx="747000" cy="3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func2()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65375" y="1574950"/>
            <a:ext cx="1015800" cy="23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66594" y="1255800"/>
            <a:ext cx="97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65375" y="3533800"/>
            <a:ext cx="1015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65375" y="3152250"/>
            <a:ext cx="1015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661538" y="2605350"/>
            <a:ext cx="1060500" cy="546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65375" y="2764575"/>
            <a:ext cx="1015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666150" y="2952761"/>
            <a:ext cx="3600600" cy="1779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666150" y="3368529"/>
            <a:ext cx="3600600" cy="1779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666150" y="3789468"/>
            <a:ext cx="3600600" cy="177900"/>
          </a:xfrm>
          <a:prstGeom prst="rect">
            <a:avLst/>
          </a:prstGeom>
          <a:solidFill>
            <a:srgbClr val="FFDF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666150" y="4209184"/>
            <a:ext cx="3600600" cy="177900"/>
          </a:xfrm>
          <a:prstGeom prst="rect">
            <a:avLst/>
          </a:prstGeom>
          <a:solidFill>
            <a:srgbClr val="FF0000">
              <a:alpha val="3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5400" y="3152250"/>
            <a:ext cx="1015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46" name="Google Shape;146;p20"/>
          <p:cNvCxnSpPr>
            <a:stCxn id="145" idx="3"/>
            <a:endCxn id="139" idx="1"/>
          </p:cNvCxnSpPr>
          <p:nvPr/>
        </p:nvCxnSpPr>
        <p:spPr>
          <a:xfrm flipH="1" rot="10800000">
            <a:off x="1381200" y="2878800"/>
            <a:ext cx="34860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1661525" y="2605350"/>
            <a:ext cx="1060500" cy="546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Class A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65375" y="2764575"/>
            <a:ext cx="10158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661538" y="2605350"/>
            <a:ext cx="1060500" cy="546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</a:t>
            </a:r>
            <a:endParaRPr/>
          </a:p>
        </p:txBody>
      </p:sp>
      <p:cxnSp>
        <p:nvCxnSpPr>
          <p:cNvPr id="150" name="Google Shape;150;p20"/>
          <p:cNvCxnSpPr>
            <a:stCxn id="148" idx="3"/>
            <a:endCxn id="149" idx="1"/>
          </p:cNvCxnSpPr>
          <p:nvPr/>
        </p:nvCxnSpPr>
        <p:spPr>
          <a:xfrm flipH="1" rot="10800000">
            <a:off x="1381175" y="2878725"/>
            <a:ext cx="3486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9" idx="3"/>
            <a:endCxn id="134" idx="1"/>
          </p:cNvCxnSpPr>
          <p:nvPr/>
        </p:nvCxnSpPr>
        <p:spPr>
          <a:xfrm>
            <a:off x="2653675" y="2878800"/>
            <a:ext cx="348600" cy="55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 flipH="1" rot="10800000">
            <a:off x="1381175" y="2878800"/>
            <a:ext cx="348600" cy="4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/>
          <p:nvPr/>
        </p:nvSpPr>
        <p:spPr>
          <a:xfrm>
            <a:off x="1529625" y="1576925"/>
            <a:ext cx="1293600" cy="2374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1529627" y="1255800"/>
            <a:ext cx="1293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096350" y="740875"/>
            <a:ext cx="5796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08350" y="740875"/>
            <a:ext cx="77499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Incur high overhead (e.g., DFI [OSDI06]):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Frequent metadata lookup.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Excessive instrumentation.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Require additional resources (e.g., uCFI [CCS18]):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Dedicated CPU cores for background analysis.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Are narrow-scoped defense (e.g., OTI [NDSS18]):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Needs to be used orthogonally with other defense techniques to provide stronger security.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Problems with state-of-the-art techniques</a:t>
            </a:r>
            <a:endParaRPr sz="2500"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2"/>
          <p:cNvGrpSpPr/>
          <p:nvPr/>
        </p:nvGrpSpPr>
        <p:grpSpPr>
          <a:xfrm>
            <a:off x="750890" y="1648063"/>
            <a:ext cx="7639038" cy="825750"/>
            <a:chOff x="4729" y="215833"/>
            <a:chExt cx="10185384" cy="1101000"/>
          </a:xfrm>
        </p:grpSpPr>
        <p:sp>
          <p:nvSpPr>
            <p:cNvPr id="171" name="Google Shape;171;p22"/>
            <p:cNvSpPr/>
            <p:nvPr/>
          </p:nvSpPr>
          <p:spPr>
            <a:xfrm>
              <a:off x="4729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555291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1</a:t>
              </a:r>
              <a:endParaRPr sz="1100"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482257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>
              <a:off x="3032819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2</a:t>
              </a:r>
              <a:endParaRPr sz="1100"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4959785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5510347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3</a:t>
              </a:r>
              <a:endParaRPr sz="1100"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437313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7987875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  <a:endParaRPr sz="1100"/>
            </a:p>
          </p:txBody>
        </p:sp>
      </p:grpSp>
      <p:cxnSp>
        <p:nvCxnSpPr>
          <p:cNvPr id="179" name="Google Shape;179;p22"/>
          <p:cNvCxnSpPr/>
          <p:nvPr/>
        </p:nvCxnSpPr>
        <p:spPr>
          <a:xfrm rot="10800000">
            <a:off x="721157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0" name="Google Shape;180;p22"/>
          <p:cNvCxnSpPr/>
          <p:nvPr/>
        </p:nvCxnSpPr>
        <p:spPr>
          <a:xfrm rot="10800000">
            <a:off x="538166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1" name="Google Shape;181;p22"/>
          <p:cNvCxnSpPr/>
          <p:nvPr/>
        </p:nvCxnSpPr>
        <p:spPr>
          <a:xfrm rot="10800000">
            <a:off x="355175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2" name="Google Shape;182;p22"/>
          <p:cNvCxnSpPr/>
          <p:nvPr/>
        </p:nvCxnSpPr>
        <p:spPr>
          <a:xfrm rot="10800000">
            <a:off x="172184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3" name="Google Shape;183;p22"/>
          <p:cNvSpPr/>
          <p:nvPr/>
        </p:nvSpPr>
        <p:spPr>
          <a:xfrm>
            <a:off x="1038288" y="3287988"/>
            <a:ext cx="1367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 program layout.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2651938" y="3316038"/>
            <a:ext cx="1749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Locate sensitive data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(e.g., code pointers).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587013" y="3309000"/>
            <a:ext cx="15567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Corrupt sensitive data.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6224363" y="3287988"/>
            <a:ext cx="197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corrupted data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2"/>
          <p:cNvGrpSpPr/>
          <p:nvPr/>
        </p:nvGrpSpPr>
        <p:grpSpPr>
          <a:xfrm>
            <a:off x="6328503" y="1648063"/>
            <a:ext cx="2064600" cy="825750"/>
            <a:chOff x="7437313" y="-597434"/>
            <a:chExt cx="2752800" cy="1101000"/>
          </a:xfrm>
        </p:grpSpPr>
        <p:sp>
          <p:nvSpPr>
            <p:cNvPr id="188" name="Google Shape;188;p22"/>
            <p:cNvSpPr/>
            <p:nvPr/>
          </p:nvSpPr>
          <p:spPr>
            <a:xfrm>
              <a:off x="7437313" y="-597434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7987842" y="-597434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  <a:endParaRPr sz="1100">
                <a:solidFill>
                  <a:schemeClr val="accent2"/>
                </a:solidFill>
              </a:endParaRPr>
            </a:p>
          </p:txBody>
        </p:sp>
      </p:grpSp>
      <p:sp>
        <p:nvSpPr>
          <p:cNvPr id="190" name="Google Shape;190;p22"/>
          <p:cNvSpPr/>
          <p:nvPr/>
        </p:nvSpPr>
        <p:spPr>
          <a:xfrm>
            <a:off x="6871963" y="2558538"/>
            <a:ext cx="679800" cy="679800"/>
          </a:xfrm>
          <a:prstGeom prst="mathMultiply">
            <a:avLst>
              <a:gd fmla="val 10870" name="adj1"/>
            </a:avLst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433512" y="1307114"/>
            <a:ext cx="1785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Solution</a:t>
            </a:r>
            <a:endParaRPr b="1" i="0" u="none" cap="none" strike="noStrike"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224413" y="3287988"/>
            <a:ext cx="1974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Use corrupted data</a:t>
            </a:r>
            <a:endParaRPr strike="sng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NOT allow attackers to use the corrupted data.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134250" y="98125"/>
            <a:ext cx="88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Breaking an essential step in memory corruption attacks</a:t>
            </a:r>
            <a:endParaRPr sz="2500"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251900" y="661525"/>
            <a:ext cx="4708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rabicPeriod"/>
            </a:pPr>
            <a:r>
              <a:rPr lang="en" sz="1800">
                <a:solidFill>
                  <a:srgbClr val="CCCCCC"/>
                </a:solidFill>
              </a:rPr>
              <a:t>Introduction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b="1" lang="en" sz="1800">
                <a:solidFill>
                  <a:srgbClr val="595959"/>
                </a:solidFill>
              </a:rPr>
              <a:t>Value Invariant Property</a:t>
            </a:r>
            <a:r>
              <a:rPr b="1" lang="en" sz="1800">
                <a:solidFill>
                  <a:srgbClr val="595959"/>
                </a:solidFill>
              </a:rPr>
              <a:t> (VIP)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HyperSpace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Implementation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Evaluation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Discussion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122745" y="888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Outline</a:t>
            </a:r>
            <a:endParaRPr sz="2500"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260800" y="736775"/>
            <a:ext cx="8294700" cy="3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Our intuition behind VIP originates from a common pattern in programs: </a:t>
            </a:r>
            <a:endParaRPr sz="20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i="1" lang="en" sz="1700">
                <a:solidFill>
                  <a:schemeClr val="dk2"/>
                </a:solidFill>
              </a:rPr>
              <a:t>Security-sensitive data should never be changed between two legitimate writes so there is a period such that security-sensitive data </a:t>
            </a:r>
            <a:r>
              <a:rPr i="1" lang="en" sz="1700">
                <a:solidFill>
                  <a:schemeClr val="dk2"/>
                </a:solidFill>
              </a:rPr>
              <a:t>is</a:t>
            </a:r>
            <a:r>
              <a:rPr i="1" lang="en" sz="1700">
                <a:solidFill>
                  <a:schemeClr val="dk2"/>
                </a:solidFill>
              </a:rPr>
              <a:t> immutable.</a:t>
            </a:r>
            <a:endParaRPr i="1" sz="1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This period is represented by the state transition diagram, that relies on VIP primitives to enforce value integrity of security-sensitive data.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129795" y="102303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Overview of Value Invariant Property (VIP)</a:t>
            </a:r>
            <a:endParaRPr sz="2500"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16548"/>
          <a:stretch/>
        </p:blipFill>
        <p:spPr>
          <a:xfrm>
            <a:off x="3028375" y="2647950"/>
            <a:ext cx="3079650" cy="2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260800" y="736775"/>
            <a:ext cx="84387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VIP maintains a shadow copy of sensitive data in an isolated “safe” region.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VIP checks and verifies value integrity instead of tracking control-flow.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To provide value integrity, VIP checks if the “value” of sensitive data is corrupted or not.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If corruption is detected, VIP will raise a security exception.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Compromised application is halted and prevented from executing further.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128835" y="10265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Overview of Value Invariant Property (VIP)</a:t>
            </a:r>
            <a:endParaRPr sz="2500"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T-GoogleSlide-KrisTranslate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