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Syncopate"/>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0D657D-F24E-48B2-A58F-E39EB4D3C928}">
  <a:tblStyle styleId="{650D657D-F24E-48B2-A58F-E39EB4D3C9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Syncopate-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yncopate-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My name is Christopher Jelesnianski</a:t>
            </a:r>
            <a:endParaRPr/>
          </a:p>
          <a:p>
            <a:pPr indent="0" lvl="0" marL="0" rtl="0" algn="l">
              <a:spcBef>
                <a:spcPts val="0"/>
              </a:spcBef>
              <a:spcAft>
                <a:spcPts val="0"/>
              </a:spcAft>
              <a:buNone/>
            </a:pPr>
            <a:r>
              <a:rPr lang="en"/>
              <a:t>This work regarding system call protection is a joint effort between </a:t>
            </a:r>
            <a:r>
              <a:rPr lang="en"/>
              <a:t>myself, Mohannad Ismail, Dr Jang, Dr. Williams and Dr. Min</a:t>
            </a:r>
            <a:endParaRPr/>
          </a:p>
          <a:p>
            <a:pPr indent="0" lvl="0" marL="0" rtl="0" algn="l">
              <a:spcBef>
                <a:spcPts val="0"/>
              </a:spcBef>
              <a:spcAft>
                <a:spcPts val="0"/>
              </a:spcAft>
              <a:buNone/>
            </a:pPr>
            <a:r>
              <a:rPr lang="en"/>
              <a:t>So lets get into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fb62dea0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fb62dea0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key idea behind our work is observing attacker abuse of system call invocation and shoring up defenses.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introduce a new concept called System Call Integrity that is comprised of 3 primary contexts, all concerned with ensuring legitimate system call usage.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for the system call below     execve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System Call Integrity enforces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reached legitimately with an expected control-flow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invoked correctly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and that none of it's arguments are corrupted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fb62dea0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fb62dea0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key idea behind our work is observing attacker abuse of system call invocation and shoring up defenses.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introduce a new concept called System Call Integrity that is comprised of 3 primary contexts, all concerned with ensuring legitimate system call usage.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for the system call below     execve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System Call Integrity enforces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reached legitimately with an expected control-flow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invoked correctly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and that none of it's arguments are corrupted</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66d28ee5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266d28ee5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66d28ee5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66d28ee5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66d28ee5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66d28ee5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66d28ee5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66d28ee5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fb061613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fb061613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66d28ee5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66d28ee5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66d28ee5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66d28ee5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66d28ee5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66d28ee5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Callable - are system calls never used by the application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dbe102d0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dbe102d0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takeaway today is that system calls are important and should be respected as much, but thats not the case, They are a two-sided coin</a:t>
            </a:r>
            <a:endParaRPr/>
          </a:p>
          <a:p>
            <a:pPr indent="0" lvl="0" marL="0" rtl="0" algn="l">
              <a:spcBef>
                <a:spcPts val="0"/>
              </a:spcBef>
              <a:spcAft>
                <a:spcPts val="0"/>
              </a:spcAft>
              <a:buNone/>
            </a:pPr>
            <a:r>
              <a:rPr lang="en"/>
              <a:t>There exist minimal protections, with Linux seccomp being the only deployed system call allowlist/denylist mechanism</a:t>
            </a:r>
            <a:endParaRPr/>
          </a:p>
          <a:p>
            <a:pPr indent="0" lvl="0" marL="0" rtl="0" algn="l">
              <a:spcBef>
                <a:spcPts val="0"/>
              </a:spcBef>
              <a:spcAft>
                <a:spcPts val="0"/>
              </a:spcAft>
              <a:buNone/>
            </a:pPr>
            <a:r>
              <a:rPr lang="en"/>
              <a:t>Work has been proposed in this area, but it all focuses on eliminating surface area and usability of seccomp.</a:t>
            </a:r>
            <a:endParaRPr/>
          </a:p>
          <a:p>
            <a:pPr indent="0" lvl="0" marL="0" rtl="0" algn="l">
              <a:spcBef>
                <a:spcPts val="0"/>
              </a:spcBef>
              <a:spcAft>
                <a:spcPts val="0"/>
              </a:spcAft>
              <a:buNone/>
            </a:pPr>
            <a:r>
              <a:rPr lang="en"/>
              <a:t>The goal of System Call Integrity is to ensure legitimate usage of system calls and even if an application has vulnerabilities, it can still be “contained” by SCI to not allow execution to go beyond the scope of that vulnerable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Linux introduces strong isolation boundaries and segregates the virtual memory into user space and kernel space to provide memory protection and hardware protection from malicious or errant software behavior [1]. All privileged functions, such as process scheduling, IPC (Inter-process communication), memory management, and network management et al., can only be executed in the kernel space. The only interface for switching from user space to kernel space is via the system call mechanism.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latest stable Linux kernel (v5.18) provides about 350 system calls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fb061613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1fb061613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66d28ee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66d28ee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fb06161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fb06161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df1d30abf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df1d30abf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Compiler Analysis is static and walks through entire LLVM IR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1fb62dea0b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1fb62dea0b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talk less here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266d28ee5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266d28ee5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talk less here</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266d28ee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266d28ee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talk less here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21dc7bc557_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21dc7bc557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595959"/>
                </a:solidFill>
              </a:rPr>
              <a:t>How to check Call Type Context?</a:t>
            </a:r>
            <a:endParaRPr b="1" sz="1400">
              <a:solidFill>
                <a:srgbClr val="595959"/>
              </a:solidFill>
            </a:endParaRPr>
          </a:p>
          <a:p>
            <a:pPr indent="0" lvl="0" marL="0" rtl="0" algn="l">
              <a:spcBef>
                <a:spcPts val="0"/>
              </a:spcBef>
              <a:spcAft>
                <a:spcPts val="0"/>
              </a:spcAft>
              <a:buClr>
                <a:schemeClr val="dk1"/>
              </a:buClr>
              <a:buSzPts val="1100"/>
              <a:buFont typeface="Arial"/>
              <a:buNone/>
            </a:pPr>
            <a:r>
              <a:rPr lang="en" sz="1400">
                <a:solidFill>
                  <a:srgbClr val="595959"/>
                </a:solidFill>
              </a:rPr>
              <a:t>	Use PC &amp; callsite type (assembly)</a:t>
            </a:r>
            <a:endParaRPr sz="1400">
              <a:solidFill>
                <a:srgbClr val="595959"/>
              </a:solidFill>
            </a:endParaRPr>
          </a:p>
          <a:p>
            <a:pPr indent="0" lvl="0" marL="0" rtl="0" algn="l">
              <a:spcBef>
                <a:spcPts val="0"/>
              </a:spcBef>
              <a:spcAft>
                <a:spcPts val="0"/>
              </a:spcAft>
              <a:buClr>
                <a:schemeClr val="dk1"/>
              </a:buClr>
              <a:buSzPts val="1100"/>
              <a:buFont typeface="Arial"/>
              <a:buNone/>
            </a:pPr>
            <a:r>
              <a:rPr b="1" lang="en" sz="1400">
                <a:solidFill>
                  <a:srgbClr val="595959"/>
                </a:solidFill>
              </a:rPr>
              <a:t>How to check Control Flow Context?</a:t>
            </a:r>
            <a:endParaRPr b="1" sz="1400">
              <a:solidFill>
                <a:srgbClr val="595959"/>
              </a:solidFill>
            </a:endParaRPr>
          </a:p>
          <a:p>
            <a:pPr indent="0" lvl="0" marL="0" rtl="0" algn="l">
              <a:spcBef>
                <a:spcPts val="0"/>
              </a:spcBef>
              <a:spcAft>
                <a:spcPts val="0"/>
              </a:spcAft>
              <a:buClr>
                <a:schemeClr val="dk1"/>
              </a:buClr>
              <a:buSzPts val="1100"/>
              <a:buFont typeface="Arial"/>
              <a:buNone/>
            </a:pPr>
            <a:r>
              <a:rPr lang="en" sz="1400">
                <a:solidFill>
                  <a:srgbClr val="595959"/>
                </a:solidFill>
              </a:rPr>
              <a:t>	Use process stack (&amp; perform unwinding)</a:t>
            </a:r>
            <a:endParaRPr sz="1400">
              <a:solidFill>
                <a:srgbClr val="595959"/>
              </a:solidFill>
            </a:endParaRPr>
          </a:p>
          <a:p>
            <a:pPr indent="0" lvl="0" marL="0" rtl="0" algn="l">
              <a:spcBef>
                <a:spcPts val="0"/>
              </a:spcBef>
              <a:spcAft>
                <a:spcPts val="0"/>
              </a:spcAft>
              <a:buClr>
                <a:schemeClr val="dk1"/>
              </a:buClr>
              <a:buSzPts val="1100"/>
              <a:buFont typeface="Arial"/>
              <a:buNone/>
            </a:pPr>
            <a:r>
              <a:rPr b="1" lang="en" sz="1400">
                <a:solidFill>
                  <a:srgbClr val="595959"/>
                </a:solidFill>
              </a:rPr>
              <a:t>How to check Argument Context?</a:t>
            </a:r>
            <a:endParaRPr b="1" sz="1400">
              <a:solidFill>
                <a:srgbClr val="595959"/>
              </a:solidFill>
            </a:endParaRPr>
          </a:p>
          <a:p>
            <a:pPr indent="0" lvl="0" marL="0" rtl="0" algn="l">
              <a:spcBef>
                <a:spcPts val="0"/>
              </a:spcBef>
              <a:spcAft>
                <a:spcPts val="0"/>
              </a:spcAft>
              <a:buClr>
                <a:schemeClr val="dk1"/>
              </a:buClr>
              <a:buSzPts val="1100"/>
              <a:buFont typeface="Arial"/>
              <a:buNone/>
            </a:pPr>
            <a:r>
              <a:rPr lang="en" sz="1400">
                <a:solidFill>
                  <a:srgbClr val="595959"/>
                </a:solidFill>
              </a:rPr>
              <a:t>	Use registers &amp; Instrumentation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b6978fbcf0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b6978fbcf0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1dbe102d0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1dbe102d0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dbe102d0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dbe102d0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System call are a controlled way to reach the OS, but jumping out can will break the system</a:t>
            </a:r>
            <a:endParaRPr sz="16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fb62dea0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fb62dea0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d18b8684c0_5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d18b8684c0_5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d18b8684c0_5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d18b8684c0_5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d18b8684c0_5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d18b8684c0_5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1dbe102d0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1dbe102d0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1dbe102d0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1dbe102d0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maximizing </a:t>
            </a:r>
            <a:r>
              <a:rPr lang="en"/>
              <a:t>security</a:t>
            </a:r>
            <a:r>
              <a:rPr lang="en"/>
              <a:t> “specifically” around system calls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dbe102d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dbe102d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df1d30abf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df1d30abf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df1d30abf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df1d30abf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df1d30abf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df1d30abf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fb62dea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fb62dea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Security sensitive system calls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system call are a controlled way to reach the OS, but jumping out can will break the system</a:t>
            </a:r>
            <a:endParaRPr sz="16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df1d30abf7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df1d30abf7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fb62dea0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fb62dea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Security sensitive system calls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system call are a controlled way to reach the OS, but jumping out can will break the system</a:t>
            </a:r>
            <a:endParaRPr sz="16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dbe102d0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dbe102d0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95959"/>
                </a:solidFill>
              </a:rPr>
              <a:t>Explain what seccomp is exactly</a:t>
            </a:r>
            <a:endParaRPr sz="1400">
              <a:solidFill>
                <a:srgbClr val="595959"/>
              </a:solidFill>
            </a:endParaRPr>
          </a:p>
          <a:p>
            <a:pPr indent="0" lvl="0" marL="0" rtl="0" algn="l">
              <a:lnSpc>
                <a:spcPct val="115000"/>
              </a:lnSpc>
              <a:spcBef>
                <a:spcPts val="0"/>
              </a:spcBef>
              <a:spcAft>
                <a:spcPts val="0"/>
              </a:spcAft>
              <a:buNone/>
            </a:pPr>
            <a:r>
              <a:rPr lang="en" sz="1400">
                <a:solidFill>
                  <a:srgbClr val="595959"/>
                </a:solidFill>
              </a:rPr>
              <a:t>	</a:t>
            </a:r>
            <a:r>
              <a:rPr lang="en" sz="1400">
                <a:solidFill>
                  <a:srgbClr val="595959"/>
                </a:solidFill>
              </a:rPr>
              <a:t>this</a:t>
            </a:r>
            <a:r>
              <a:rPr lang="en" sz="1400">
                <a:solidFill>
                  <a:srgbClr val="595959"/>
                </a:solidFill>
              </a:rPr>
              <a:t> is allow/deny list</a:t>
            </a:r>
            <a:endParaRPr sz="1400">
              <a:solidFill>
                <a:srgbClr val="595959"/>
              </a:solidFill>
            </a:endParaRPr>
          </a:p>
          <a:p>
            <a:pPr indent="0" lvl="0" marL="0" rtl="0" algn="l">
              <a:spcBef>
                <a:spcPts val="0"/>
              </a:spcBef>
              <a:spcAft>
                <a:spcPts val="0"/>
              </a:spcAft>
              <a:buClr>
                <a:schemeClr val="dk1"/>
              </a:buClr>
              <a:buSzPts val="1100"/>
              <a:buFont typeface="Arial"/>
              <a:buNone/>
            </a:pPr>
            <a:r>
              <a:rPr lang="en" sz="1400">
                <a:solidFill>
                  <a:srgbClr val="FF0000"/>
                </a:solidFill>
              </a:rPr>
              <a:t>Filtering = finding minimal set</a:t>
            </a:r>
            <a:endParaRPr sz="1400">
              <a:solidFill>
                <a:srgbClr val="FF0000"/>
              </a:solidFill>
            </a:endParaRPr>
          </a:p>
          <a:p>
            <a:pPr indent="0" lvl="0" marL="0" rtl="0" algn="l">
              <a:spcBef>
                <a:spcPts val="0"/>
              </a:spcBef>
              <a:spcAft>
                <a:spcPts val="0"/>
              </a:spcAft>
              <a:buClr>
                <a:schemeClr val="dk1"/>
              </a:buClr>
              <a:buSzPts val="1100"/>
              <a:buFont typeface="Arial"/>
              <a:buNone/>
            </a:pPr>
            <a:r>
              <a:rPr lang="en" sz="1400">
                <a:solidFill>
                  <a:srgbClr val="FF0000"/>
                </a:solidFill>
              </a:rPr>
              <a:t>(not sufficient)</a:t>
            </a:r>
            <a:endParaRPr sz="1400">
              <a:solidFill>
                <a:srgbClr val="595959"/>
              </a:solidFill>
            </a:endParaRPr>
          </a:p>
          <a:p>
            <a:pPr indent="0" lvl="0" marL="0" rtl="0" algn="l">
              <a:lnSpc>
                <a:spcPct val="115000"/>
              </a:lnSpc>
              <a:spcBef>
                <a:spcPts val="0"/>
              </a:spcBef>
              <a:spcAft>
                <a:spcPts val="0"/>
              </a:spcAft>
              <a:buNone/>
            </a:pPr>
            <a:r>
              <a:t/>
            </a:r>
            <a:endParaRPr sz="1400">
              <a:solidFill>
                <a:srgbClr val="595959"/>
              </a:solidFill>
            </a:endParaRPr>
          </a:p>
          <a:p>
            <a:pPr indent="0" lvl="0" marL="0" rtl="0" algn="l">
              <a:lnSpc>
                <a:spcPct val="115000"/>
              </a:lnSpc>
              <a:spcBef>
                <a:spcPts val="0"/>
              </a:spcBef>
              <a:spcAft>
                <a:spcPts val="0"/>
              </a:spcAft>
              <a:buNone/>
            </a:pPr>
            <a:r>
              <a:rPr lang="en" sz="1400">
                <a:solidFill>
                  <a:srgbClr val="595959"/>
                </a:solidFill>
              </a:rPr>
              <a:t>there are some research efforts to improve seccomp such as automation  and </a:t>
            </a:r>
            <a:r>
              <a:rPr lang="en" sz="1400">
                <a:solidFill>
                  <a:srgbClr val="595959"/>
                </a:solidFill>
              </a:rPr>
              <a:t>refinement</a:t>
            </a:r>
            <a:r>
              <a:rPr lang="en" sz="1400">
                <a:solidFill>
                  <a:srgbClr val="595959"/>
                </a:solidFill>
              </a:rPr>
              <a:t> </a:t>
            </a:r>
            <a:endParaRPr sz="1400">
              <a:solidFill>
                <a:srgbClr val="595959"/>
              </a:solidFill>
            </a:endParaRPr>
          </a:p>
          <a:p>
            <a:pPr indent="0" lvl="0" marL="0" rtl="0" algn="l">
              <a:lnSpc>
                <a:spcPct val="115000"/>
              </a:lnSpc>
              <a:spcBef>
                <a:spcPts val="0"/>
              </a:spcBef>
              <a:spcAft>
                <a:spcPts val="0"/>
              </a:spcAft>
              <a:buNone/>
            </a:pPr>
            <a:r>
              <a:rPr lang="en" sz="1400">
                <a:solidFill>
                  <a:srgbClr val="595959"/>
                </a:solidFill>
              </a:rPr>
              <a:t>BUT</a:t>
            </a:r>
            <a:endParaRPr sz="1400">
              <a:solidFill>
                <a:srgbClr val="595959"/>
              </a:solidFill>
            </a:endParaRPr>
          </a:p>
          <a:p>
            <a:pPr indent="0" lvl="0" marL="0" rtl="0" algn="l">
              <a:lnSpc>
                <a:spcPct val="115000"/>
              </a:lnSpc>
              <a:spcBef>
                <a:spcPts val="0"/>
              </a:spcBef>
              <a:spcAft>
                <a:spcPts val="0"/>
              </a:spcAft>
              <a:buNone/>
            </a:pPr>
            <a:r>
              <a:rPr lang="en" sz="1400">
                <a:solidFill>
                  <a:srgbClr val="595959"/>
                </a:solidFill>
              </a:rPr>
              <a:t>the core limitation is still coarse grained </a:t>
            </a:r>
            <a:endParaRPr sz="1400">
              <a:solidFill>
                <a:srgbClr val="595959"/>
              </a:solidFill>
            </a:endParaRPr>
          </a:p>
          <a:p>
            <a:pPr indent="0" lvl="0" marL="0" rtl="0" algn="l">
              <a:lnSpc>
                <a:spcPct val="115000"/>
              </a:lnSpc>
              <a:spcBef>
                <a:spcPts val="0"/>
              </a:spcBef>
              <a:spcAft>
                <a:spcPts val="0"/>
              </a:spcAft>
              <a:buNone/>
            </a:pPr>
            <a:r>
              <a:t/>
            </a:r>
            <a:endParaRPr sz="1400">
              <a:solidFill>
                <a:srgbClr val="595959"/>
              </a:solidFill>
            </a:endParaRPr>
          </a:p>
          <a:p>
            <a:pPr indent="0" lvl="0" marL="0" rtl="0" algn="l">
              <a:lnSpc>
                <a:spcPct val="115000"/>
              </a:lnSpc>
              <a:spcBef>
                <a:spcPts val="0"/>
              </a:spcBef>
              <a:spcAft>
                <a:spcPts val="0"/>
              </a:spcAft>
              <a:buNone/>
            </a:pPr>
            <a:r>
              <a:rPr lang="en" sz="1400">
                <a:solidFill>
                  <a:srgbClr val="595959"/>
                </a:solidFill>
              </a:rPr>
              <a:t>and bottom line these defenses cannot handle core insight 1  (bullet 2)</a:t>
            </a:r>
            <a:endParaRPr sz="1400">
              <a:solidFill>
                <a:srgbClr val="595959"/>
              </a:solidFill>
            </a:endParaRPr>
          </a:p>
          <a:p>
            <a:pPr indent="0" lvl="0" marL="0" rtl="0" algn="l">
              <a:lnSpc>
                <a:spcPct val="115000"/>
              </a:lnSpc>
              <a:spcBef>
                <a:spcPts val="0"/>
              </a:spcBef>
              <a:spcAft>
                <a:spcPts val="0"/>
              </a:spcAft>
              <a:buNone/>
            </a:pPr>
            <a:r>
              <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System calls that cannot be disabled because of </a:t>
            </a:r>
            <a:r>
              <a:rPr b="1" lang="en" sz="1400">
                <a:solidFill>
                  <a:srgbClr val="6AA84F"/>
                </a:solidFill>
              </a:rPr>
              <a:t>core process necessity</a:t>
            </a:r>
            <a:r>
              <a:rPr lang="en" sz="1400">
                <a:solidFill>
                  <a:srgbClr val="595959"/>
                </a:solidFill>
              </a:rPr>
              <a:t> coincidently are security-sensitive and are the ones abused by attackers!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1daf6dc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1daf6dc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key idea behind our work is observing attacker abuse of system call invocation and shoring up defenses.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introduce a new concept called System Call Integrity that is comprised of 3 primary contexts, all concerned with ensuring legitimate system call usage.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for the system call below     execve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System Call Integrity enforces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reached legitimately with an expected control-flow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invoked correctly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and that none of it's arguments are corrupted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fb62dea0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fb62dea0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key idea behind our work is observing attacker abuse of system call invocation and shoring up defenses.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introduce a new concept called System Call Integrity that is comprised of 3 primary contexts, all concerned with ensuring legitimate system call usage.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for the system call below     execve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System Call Integrity enforces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reached legitimately with an expected control-flow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invoked correctly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and that none of it's arguments are corrupted</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fb62dea0b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fb62dea0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key idea behind our work is observing attacker abuse of system call invocation and shoring up defenses.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introduce a new concept called System Call Integrity that is comprised of 3 primary contexts, all concerned with ensuring legitimate system call usage.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for the system call below     execve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System Call Integrity enforces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reached legitimately with an expected control-flow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is invoked correctly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and that none of it's arguments are corrupted</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3443725"/>
            <a:ext cx="8520600" cy="792600"/>
          </a:xfrm>
          <a:prstGeom prst="rect">
            <a:avLst/>
          </a:prstGeom>
        </p:spPr>
        <p:txBody>
          <a:bodyPr anchorCtr="0" anchor="t" bIns="27425" lIns="36575" spcFirstLastPara="1" rIns="27425" wrap="square" tIns="27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546612" y="973360"/>
            <a:ext cx="499200" cy="499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1"/>
          <p:cNvSpPr txBox="1"/>
          <p:nvPr>
            <p:ph idx="1" type="body"/>
          </p:nvPr>
        </p:nvSpPr>
        <p:spPr>
          <a:xfrm>
            <a:off x="311700" y="4230575"/>
            <a:ext cx="5998800" cy="605100"/>
          </a:xfrm>
          <a:prstGeom prst="rect">
            <a:avLst/>
          </a:prstGeom>
        </p:spPr>
        <p:txBody>
          <a:bodyPr anchorCtr="0" anchor="ctr" bIns="27425" lIns="36575" spcFirstLastPara="1" rIns="27425" wrap="square" tIns="27425">
            <a:noAutofit/>
          </a:bodyPr>
          <a:lstStyle>
            <a:lvl1pPr indent="-228600" lvl="0" marL="457200">
              <a:lnSpc>
                <a:spcPct val="100000"/>
              </a:lnSpc>
              <a:spcBef>
                <a:spcPts val="0"/>
              </a:spcBef>
              <a:spcAft>
                <a:spcPts val="0"/>
              </a:spcAft>
              <a:buSzPts val="1800"/>
              <a:buNone/>
              <a:defRPr/>
            </a:lvl1pPr>
          </a:lstStyle>
          <a:p/>
        </p:txBody>
      </p:sp>
      <p:sp>
        <p:nvSpPr>
          <p:cNvPr id="59" name="Google Shape;59;p11"/>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p:nvPr>
            <p:ph idx="1" type="body"/>
          </p:nvPr>
        </p:nvSpPr>
        <p:spPr>
          <a:xfrm>
            <a:off x="311700" y="3152225"/>
            <a:ext cx="8520600" cy="1300800"/>
          </a:xfrm>
          <a:prstGeom prst="rect">
            <a:avLst/>
          </a:prstGeom>
        </p:spPr>
        <p:txBody>
          <a:bodyPr anchorCtr="0" anchor="t" bIns="27425" lIns="36575" spcFirstLastPara="1" rIns="27425" wrap="square" tIns="27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3" name="Google Shape;63;p12"/>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T-GoogleSlide-KrisTranslated" type="blank">
  <p:cSld name="BLANK">
    <p:spTree>
      <p:nvGrpSpPr>
        <p:cNvPr id="64" name="Shape 64"/>
        <p:cNvGrpSpPr/>
        <p:nvPr/>
      </p:nvGrpSpPr>
      <p:grpSpPr>
        <a:xfrm>
          <a:off x="0" y="0"/>
          <a:ext cx="0" cy="0"/>
          <a:chOff x="0" y="0"/>
          <a:chExt cx="0" cy="0"/>
        </a:xfrm>
      </p:grpSpPr>
      <p:sp>
        <p:nvSpPr>
          <p:cNvPr id="65" name="Google Shape;65;p13"/>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Bottom Label">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 name="Google Shape;17;p3"/>
          <p:cNvSpPr txBox="1"/>
          <p:nvPr>
            <p:ph idx="1" type="subTitle"/>
          </p:nvPr>
        </p:nvSpPr>
        <p:spPr>
          <a:xfrm>
            <a:off x="311700" y="3443725"/>
            <a:ext cx="8520600" cy="792600"/>
          </a:xfrm>
          <a:prstGeom prst="rect">
            <a:avLst/>
          </a:prstGeom>
        </p:spPr>
        <p:txBody>
          <a:bodyPr anchorCtr="0" anchor="t" bIns="27425" lIns="36575" spcFirstLastPara="1" rIns="27425" wrap="square" tIns="27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8" name="Google Shape;18;p3"/>
          <p:cNvPicPr preferRelativeResize="0"/>
          <p:nvPr/>
        </p:nvPicPr>
        <p:blipFill>
          <a:blip r:embed="rId2">
            <a:alphaModFix/>
          </a:blip>
          <a:stretch>
            <a:fillRect/>
          </a:stretch>
        </p:blipFill>
        <p:spPr>
          <a:xfrm>
            <a:off x="546612" y="973360"/>
            <a:ext cx="499200" cy="499200"/>
          </a:xfrm>
          <a:prstGeom prst="rect">
            <a:avLst/>
          </a:prstGeom>
          <a:noFill/>
          <a:ln>
            <a:noFill/>
          </a:ln>
        </p:spPr>
      </p:pic>
      <p:sp>
        <p:nvSpPr>
          <p:cNvPr id="19" name="Google Shape;19;p3"/>
          <p:cNvSpPr/>
          <p:nvPr/>
        </p:nvSpPr>
        <p:spPr>
          <a:xfrm>
            <a:off x="50" y="4815500"/>
            <a:ext cx="9144000" cy="336900"/>
          </a:xfrm>
          <a:prstGeom prst="rect">
            <a:avLst/>
          </a:prstGeom>
          <a:solidFill>
            <a:srgbClr val="861F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3"/>
          <p:cNvPicPr preferRelativeResize="0"/>
          <p:nvPr/>
        </p:nvPicPr>
        <p:blipFill>
          <a:blip r:embed="rId3">
            <a:alphaModFix/>
          </a:blip>
          <a:stretch>
            <a:fillRect/>
          </a:stretch>
        </p:blipFill>
        <p:spPr>
          <a:xfrm>
            <a:off x="109637" y="4954821"/>
            <a:ext cx="1404225" cy="127175"/>
          </a:xfrm>
          <a:prstGeom prst="rect">
            <a:avLst/>
          </a:prstGeom>
          <a:noFill/>
          <a:ln>
            <a:noFill/>
          </a:ln>
        </p:spPr>
      </p:pic>
      <p:sp>
        <p:nvSpPr>
          <p:cNvPr id="21" name="Google Shape;21;p3"/>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lvl1pPr lvl="0" rtl="0">
              <a:buNone/>
              <a:defRPr sz="1200">
                <a:solidFill>
                  <a:schemeClr val="lt1"/>
                </a:solidFill>
              </a:defRPr>
            </a:lvl1pPr>
            <a:lvl2pPr lvl="1" rtl="0">
              <a:buNone/>
              <a:defRPr sz="1200">
                <a:solidFill>
                  <a:schemeClr val="lt1"/>
                </a:solidFill>
              </a:defRPr>
            </a:lvl2pPr>
            <a:lvl3pPr lvl="2" rtl="0">
              <a:buNone/>
              <a:defRPr sz="1200">
                <a:solidFill>
                  <a:schemeClr val="lt1"/>
                </a:solidFill>
              </a:defRPr>
            </a:lvl3pPr>
            <a:lvl4pPr lvl="3" rtl="0">
              <a:buNone/>
              <a:defRPr sz="1200">
                <a:solidFill>
                  <a:schemeClr val="lt1"/>
                </a:solidFill>
              </a:defRPr>
            </a:lvl4pPr>
            <a:lvl5pPr lvl="4" rtl="0">
              <a:buNone/>
              <a:defRPr sz="1200">
                <a:solidFill>
                  <a:schemeClr val="lt1"/>
                </a:solidFill>
              </a:defRPr>
            </a:lvl5pPr>
            <a:lvl6pPr lvl="5" rtl="0">
              <a:buNone/>
              <a:defRPr sz="1200">
                <a:solidFill>
                  <a:schemeClr val="lt1"/>
                </a:solidFill>
              </a:defRPr>
            </a:lvl6pPr>
            <a:lvl7pPr lvl="6" rtl="0">
              <a:buNone/>
              <a:defRPr sz="1200">
                <a:solidFill>
                  <a:schemeClr val="lt1"/>
                </a:solidFill>
              </a:defRPr>
            </a:lvl7pPr>
            <a:lvl8pPr lvl="7" rtl="0">
              <a:buNone/>
              <a:defRPr sz="1200">
                <a:solidFill>
                  <a:schemeClr val="lt1"/>
                </a:solidFill>
              </a:defRPr>
            </a:lvl8pPr>
            <a:lvl9pPr lvl="8" rtl="0">
              <a:buNone/>
              <a:defRPr sz="12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173900" y="719275"/>
            <a:ext cx="8346600" cy="3416400"/>
          </a:xfrm>
          <a:prstGeom prst="rect">
            <a:avLst/>
          </a:prstGeom>
        </p:spPr>
        <p:txBody>
          <a:bodyPr anchorCtr="0" anchor="t" bIns="27425" lIns="36575" spcFirstLastPara="1" rIns="27425" wrap="square" tIns="27425">
            <a:noAutofit/>
          </a:bodyPr>
          <a:lstStyle>
            <a:lvl1pPr indent="-342900" lvl="0" marL="457200">
              <a:lnSpc>
                <a:spcPct val="100000"/>
              </a:lnSpc>
              <a:spcBef>
                <a:spcPts val="0"/>
              </a:spcBef>
              <a:spcAft>
                <a:spcPts val="0"/>
              </a:spcAft>
              <a:buSzPts val="18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pic>
        <p:nvPicPr>
          <p:cNvPr id="28" name="Google Shape;28;p5"/>
          <p:cNvPicPr preferRelativeResize="0"/>
          <p:nvPr/>
        </p:nvPicPr>
        <p:blipFill>
          <a:blip r:embed="rId2">
            <a:alphaModFix/>
          </a:blip>
          <a:stretch>
            <a:fillRect/>
          </a:stretch>
        </p:blipFill>
        <p:spPr>
          <a:xfrm>
            <a:off x="97706" y="128907"/>
            <a:ext cx="269825" cy="269825"/>
          </a:xfrm>
          <a:prstGeom prst="rect">
            <a:avLst/>
          </a:prstGeom>
          <a:noFill/>
          <a:ln>
            <a:noFill/>
          </a:ln>
        </p:spPr>
      </p:pic>
      <p:sp>
        <p:nvSpPr>
          <p:cNvPr id="29" name="Google Shape;29;p5"/>
          <p:cNvSpPr/>
          <p:nvPr/>
        </p:nvSpPr>
        <p:spPr>
          <a:xfrm>
            <a:off x="50" y="4815500"/>
            <a:ext cx="9144000" cy="336900"/>
          </a:xfrm>
          <a:prstGeom prst="rect">
            <a:avLst/>
          </a:prstGeom>
          <a:solidFill>
            <a:srgbClr val="861F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3">
            <a:alphaModFix/>
          </a:blip>
          <a:stretch>
            <a:fillRect/>
          </a:stretch>
        </p:blipFill>
        <p:spPr>
          <a:xfrm>
            <a:off x="109637" y="4954821"/>
            <a:ext cx="1404225" cy="127175"/>
          </a:xfrm>
          <a:prstGeom prst="rect">
            <a:avLst/>
          </a:prstGeom>
          <a:noFill/>
          <a:ln>
            <a:noFill/>
          </a:ln>
        </p:spPr>
      </p:pic>
      <p:sp>
        <p:nvSpPr>
          <p:cNvPr id="31" name="Google Shape;31;p5"/>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lvl1pPr lvl="0">
              <a:buNone/>
              <a:defRPr sz="1200">
                <a:solidFill>
                  <a:schemeClr val="lt1"/>
                </a:solidFill>
              </a:defRPr>
            </a:lvl1pPr>
            <a:lvl2pPr lvl="1">
              <a:buNone/>
              <a:defRPr sz="1200">
                <a:solidFill>
                  <a:schemeClr val="lt1"/>
                </a:solidFill>
              </a:defRPr>
            </a:lvl2pPr>
            <a:lvl3pPr lvl="2">
              <a:buNone/>
              <a:defRPr sz="1200">
                <a:solidFill>
                  <a:schemeClr val="lt1"/>
                </a:solidFill>
              </a:defRPr>
            </a:lvl3pPr>
            <a:lvl4pPr lvl="3">
              <a:buNone/>
              <a:defRPr sz="1200">
                <a:solidFill>
                  <a:schemeClr val="lt1"/>
                </a:solidFill>
              </a:defRPr>
            </a:lvl4pPr>
            <a:lvl5pPr lvl="4">
              <a:buNone/>
              <a:defRPr sz="1200">
                <a:solidFill>
                  <a:schemeClr val="lt1"/>
                </a:solidFill>
              </a:defRPr>
            </a:lvl5pPr>
            <a:lvl6pPr lvl="5">
              <a:buNone/>
              <a:defRPr sz="1200">
                <a:solidFill>
                  <a:schemeClr val="lt1"/>
                </a:solidFill>
              </a:defRPr>
            </a:lvl6pPr>
            <a:lvl7pPr lvl="6">
              <a:buNone/>
              <a:defRPr sz="1200">
                <a:solidFill>
                  <a:schemeClr val="lt1"/>
                </a:solidFill>
              </a:defRPr>
            </a:lvl7pPr>
            <a:lvl8pPr lvl="7">
              <a:buNone/>
              <a:defRPr sz="1200">
                <a:solidFill>
                  <a:schemeClr val="lt1"/>
                </a:solidFill>
              </a:defRPr>
            </a:lvl8pPr>
            <a:lvl9pPr lvl="8">
              <a:buNone/>
              <a:defRPr sz="12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idx="1" type="body"/>
          </p:nvPr>
        </p:nvSpPr>
        <p:spPr>
          <a:xfrm>
            <a:off x="311700" y="771475"/>
            <a:ext cx="3999900" cy="3416400"/>
          </a:xfrm>
          <a:prstGeom prst="rect">
            <a:avLst/>
          </a:prstGeom>
        </p:spPr>
        <p:txBody>
          <a:bodyPr anchorCtr="0" anchor="t" bIns="27425" lIns="36575" spcFirstLastPara="1" rIns="27425" wrap="square" tIns="27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6"/>
          <p:cNvSpPr txBox="1"/>
          <p:nvPr>
            <p:ph idx="2" type="body"/>
          </p:nvPr>
        </p:nvSpPr>
        <p:spPr>
          <a:xfrm>
            <a:off x="4832400" y="771475"/>
            <a:ext cx="3999900" cy="3416400"/>
          </a:xfrm>
          <a:prstGeom prst="rect">
            <a:avLst/>
          </a:prstGeom>
        </p:spPr>
        <p:txBody>
          <a:bodyPr anchorCtr="0" anchor="t" bIns="27425" lIns="36575" spcFirstLastPara="1" rIns="27425" wrap="square" tIns="27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6"/>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6"/>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7" name="Google Shape;37;p6"/>
          <p:cNvPicPr preferRelativeResize="0"/>
          <p:nvPr/>
        </p:nvPicPr>
        <p:blipFill>
          <a:blip r:embed="rId2">
            <a:alphaModFix/>
          </a:blip>
          <a:stretch>
            <a:fillRect/>
          </a:stretch>
        </p:blipFill>
        <p:spPr>
          <a:xfrm>
            <a:off x="97706" y="128907"/>
            <a:ext cx="269825" cy="269825"/>
          </a:xfrm>
          <a:prstGeom prst="rect">
            <a:avLst/>
          </a:prstGeom>
          <a:noFill/>
          <a:ln>
            <a:noFill/>
          </a:ln>
        </p:spPr>
      </p:pic>
      <p:sp>
        <p:nvSpPr>
          <p:cNvPr id="38" name="Google Shape;38;p6"/>
          <p:cNvSpPr/>
          <p:nvPr/>
        </p:nvSpPr>
        <p:spPr>
          <a:xfrm>
            <a:off x="50" y="4815500"/>
            <a:ext cx="9144000" cy="336900"/>
          </a:xfrm>
          <a:prstGeom prst="rect">
            <a:avLst/>
          </a:prstGeom>
          <a:solidFill>
            <a:srgbClr val="861F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 name="Google Shape;39;p6"/>
          <p:cNvPicPr preferRelativeResize="0"/>
          <p:nvPr/>
        </p:nvPicPr>
        <p:blipFill>
          <a:blip r:embed="rId3">
            <a:alphaModFix/>
          </a:blip>
          <a:stretch>
            <a:fillRect/>
          </a:stretch>
        </p:blipFill>
        <p:spPr>
          <a:xfrm>
            <a:off x="109637" y="4954821"/>
            <a:ext cx="1404225" cy="127175"/>
          </a:xfrm>
          <a:prstGeom prst="rect">
            <a:avLst/>
          </a:prstGeom>
          <a:noFill/>
          <a:ln>
            <a:noFill/>
          </a:ln>
        </p:spPr>
      </p:pic>
      <p:sp>
        <p:nvSpPr>
          <p:cNvPr id="40" name="Google Shape;40;p6"/>
          <p:cNvSpPr txBox="1"/>
          <p:nvPr>
            <p:ph idx="3" type="sldNum"/>
          </p:nvPr>
        </p:nvSpPr>
        <p:spPr>
          <a:xfrm>
            <a:off x="8472450" y="4823899"/>
            <a:ext cx="548700" cy="336900"/>
          </a:xfrm>
          <a:prstGeom prst="rect">
            <a:avLst/>
          </a:prstGeom>
        </p:spPr>
        <p:txBody>
          <a:bodyPr anchorCtr="0" anchor="ctr" bIns="91425" lIns="91425" spcFirstLastPara="1" rIns="91425" wrap="square" tIns="91425">
            <a:noAutofit/>
          </a:bodyPr>
          <a:lstStyle>
            <a:lvl1pPr lvl="0" rtl="0">
              <a:buNone/>
              <a:defRPr sz="1200">
                <a:solidFill>
                  <a:schemeClr val="lt1"/>
                </a:solidFill>
              </a:defRPr>
            </a:lvl1pPr>
            <a:lvl2pPr lvl="1" rtl="0">
              <a:buNone/>
              <a:defRPr sz="1200">
                <a:solidFill>
                  <a:schemeClr val="lt1"/>
                </a:solidFill>
              </a:defRPr>
            </a:lvl2pPr>
            <a:lvl3pPr lvl="2" rtl="0">
              <a:buNone/>
              <a:defRPr sz="1200">
                <a:solidFill>
                  <a:schemeClr val="lt1"/>
                </a:solidFill>
              </a:defRPr>
            </a:lvl3pPr>
            <a:lvl4pPr lvl="3" rtl="0">
              <a:buNone/>
              <a:defRPr sz="1200">
                <a:solidFill>
                  <a:schemeClr val="lt1"/>
                </a:solidFill>
              </a:defRPr>
            </a:lvl4pPr>
            <a:lvl5pPr lvl="4" rtl="0">
              <a:buNone/>
              <a:defRPr sz="1200">
                <a:solidFill>
                  <a:schemeClr val="lt1"/>
                </a:solidFill>
              </a:defRPr>
            </a:lvl5pPr>
            <a:lvl6pPr lvl="5" rtl="0">
              <a:buNone/>
              <a:defRPr sz="1200">
                <a:solidFill>
                  <a:schemeClr val="lt1"/>
                </a:solidFill>
              </a:defRPr>
            </a:lvl6pPr>
            <a:lvl7pPr lvl="6" rtl="0">
              <a:buNone/>
              <a:defRPr sz="1200">
                <a:solidFill>
                  <a:schemeClr val="lt1"/>
                </a:solidFill>
              </a:defRPr>
            </a:lvl7pPr>
            <a:lvl8pPr lvl="7" rtl="0">
              <a:buNone/>
              <a:defRPr sz="1200">
                <a:solidFill>
                  <a:schemeClr val="lt1"/>
                </a:solidFill>
              </a:defRPr>
            </a:lvl8pPr>
            <a:lvl9pPr lvl="8" rtl="0">
              <a:buNone/>
              <a:defRPr sz="12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7"/>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idx="1" type="body"/>
          </p:nvPr>
        </p:nvSpPr>
        <p:spPr>
          <a:xfrm>
            <a:off x="311700" y="1389600"/>
            <a:ext cx="2808000" cy="3179400"/>
          </a:xfrm>
          <a:prstGeom prst="rect">
            <a:avLst/>
          </a:prstGeom>
        </p:spPr>
        <p:txBody>
          <a:bodyPr anchorCtr="0" anchor="t" bIns="27425" lIns="36575" spcFirstLastPara="1" rIns="27425" wrap="square" tIns="27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 name="Google Shape;47;p8"/>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0" name="Google Shape;50;p9"/>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10"/>
          <p:cNvSpPr txBox="1"/>
          <p:nvPr>
            <p:ph idx="1" type="subTitle"/>
          </p:nvPr>
        </p:nvSpPr>
        <p:spPr>
          <a:xfrm>
            <a:off x="265500" y="2803075"/>
            <a:ext cx="4045200" cy="1235100"/>
          </a:xfrm>
          <a:prstGeom prst="rect">
            <a:avLst/>
          </a:prstGeom>
        </p:spPr>
        <p:txBody>
          <a:bodyPr anchorCtr="0" anchor="t" bIns="27425" lIns="36575" spcFirstLastPara="1" rIns="27425" wrap="square" tIns="27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10"/>
          <p:cNvSpPr txBox="1"/>
          <p:nvPr>
            <p:ph idx="2" type="body"/>
          </p:nvPr>
        </p:nvSpPr>
        <p:spPr>
          <a:xfrm>
            <a:off x="4939500" y="724075"/>
            <a:ext cx="3837000" cy="3695100"/>
          </a:xfrm>
          <a:prstGeom prst="rect">
            <a:avLst/>
          </a:prstGeom>
        </p:spPr>
        <p:txBody>
          <a:bodyPr anchorCtr="0" anchor="ctr" bIns="27425" lIns="36575" spcFirstLastPara="1" rIns="27425" wrap="square" tIns="27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6" name="Google Shape;56;p10"/>
          <p:cNvSpPr txBox="1"/>
          <p:nvPr>
            <p:ph idx="12" type="sldNum"/>
          </p:nvPr>
        </p:nvSpPr>
        <p:spPr>
          <a:xfrm>
            <a:off x="8472458" y="476733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27425" lIns="36575" spcFirstLastPara="1" rIns="27425" wrap="square" tIns="27425">
            <a:noAutofit/>
          </a:bodyPr>
          <a:lstStyle>
            <a:lvl1pPr indent="-342900" lvl="0" marL="457200">
              <a:lnSpc>
                <a:spcPct val="100000"/>
              </a:lnSpc>
              <a:spcBef>
                <a:spcPts val="0"/>
              </a:spcBef>
              <a:spcAft>
                <a:spcPts val="0"/>
              </a:spcAft>
              <a:buClr>
                <a:schemeClr val="dk2"/>
              </a:buClr>
              <a:buSzPts val="1800"/>
              <a:buChar char="●"/>
              <a:defRPr sz="1800">
                <a:solidFill>
                  <a:schemeClr val="dk2"/>
                </a:solidFill>
              </a:defRPr>
            </a:lvl1pPr>
            <a:lvl2pPr indent="-317500" lvl="1" marL="914400">
              <a:lnSpc>
                <a:spcPct val="100000"/>
              </a:lnSpc>
              <a:spcBef>
                <a:spcPts val="0"/>
              </a:spcBef>
              <a:spcAft>
                <a:spcPts val="0"/>
              </a:spcAft>
              <a:buClr>
                <a:schemeClr val="dk2"/>
              </a:buClr>
              <a:buSzPts val="1400"/>
              <a:buChar char="○"/>
              <a:defRPr>
                <a:solidFill>
                  <a:schemeClr val="dk2"/>
                </a:solidFill>
              </a:defRPr>
            </a:lvl2pPr>
            <a:lvl3pPr indent="-317500" lvl="2" marL="1371600">
              <a:lnSpc>
                <a:spcPct val="100000"/>
              </a:lnSpc>
              <a:spcBef>
                <a:spcPts val="0"/>
              </a:spcBef>
              <a:spcAft>
                <a:spcPts val="0"/>
              </a:spcAft>
              <a:buClr>
                <a:schemeClr val="dk2"/>
              </a:buClr>
              <a:buSzPts val="1400"/>
              <a:buChar char="■"/>
              <a:defRPr>
                <a:solidFill>
                  <a:schemeClr val="dk2"/>
                </a:solidFill>
              </a:defRPr>
            </a:lvl3pPr>
            <a:lvl4pPr indent="-317500" lvl="3" marL="1828800">
              <a:lnSpc>
                <a:spcPct val="100000"/>
              </a:lnSpc>
              <a:spcBef>
                <a:spcPts val="0"/>
              </a:spcBef>
              <a:spcAft>
                <a:spcPts val="0"/>
              </a:spcAft>
              <a:buClr>
                <a:schemeClr val="dk2"/>
              </a:buClr>
              <a:buSzPts val="1400"/>
              <a:buChar char="●"/>
              <a:defRPr>
                <a:solidFill>
                  <a:schemeClr val="dk2"/>
                </a:solidFill>
              </a:defRPr>
            </a:lvl4pPr>
            <a:lvl5pPr indent="-317500" lvl="4" marL="2286000">
              <a:lnSpc>
                <a:spcPct val="100000"/>
              </a:lnSpc>
              <a:spcBef>
                <a:spcPts val="0"/>
              </a:spcBef>
              <a:spcAft>
                <a:spcPts val="0"/>
              </a:spcAft>
              <a:buClr>
                <a:schemeClr val="dk2"/>
              </a:buClr>
              <a:buSzPts val="1400"/>
              <a:buChar char="○"/>
              <a:defRPr>
                <a:solidFill>
                  <a:schemeClr val="dk2"/>
                </a:solidFill>
              </a:defRPr>
            </a:lvl5pPr>
            <a:lvl6pPr indent="-317500" lvl="5" marL="2743200">
              <a:lnSpc>
                <a:spcPct val="100000"/>
              </a:lnSpc>
              <a:spcBef>
                <a:spcPts val="0"/>
              </a:spcBef>
              <a:spcAft>
                <a:spcPts val="0"/>
              </a:spcAft>
              <a:buClr>
                <a:schemeClr val="dk2"/>
              </a:buClr>
              <a:buSzPts val="1400"/>
              <a:buChar char="■"/>
              <a:defRPr>
                <a:solidFill>
                  <a:schemeClr val="dk2"/>
                </a:solidFill>
              </a:defRPr>
            </a:lvl6pPr>
            <a:lvl7pPr indent="-317500" lvl="6" marL="3200400">
              <a:lnSpc>
                <a:spcPct val="100000"/>
              </a:lnSpc>
              <a:spcBef>
                <a:spcPts val="0"/>
              </a:spcBef>
              <a:spcAft>
                <a:spcPts val="0"/>
              </a:spcAft>
              <a:buClr>
                <a:schemeClr val="dk2"/>
              </a:buClr>
              <a:buSzPts val="1400"/>
              <a:buChar char="●"/>
              <a:defRPr>
                <a:solidFill>
                  <a:schemeClr val="dk2"/>
                </a:solidFill>
              </a:defRPr>
            </a:lvl7pPr>
            <a:lvl8pPr indent="-317500" lvl="7" marL="3657600">
              <a:lnSpc>
                <a:spcPct val="100000"/>
              </a:lnSpc>
              <a:spcBef>
                <a:spcPts val="0"/>
              </a:spcBef>
              <a:spcAft>
                <a:spcPts val="0"/>
              </a:spcAft>
              <a:buClr>
                <a:schemeClr val="dk2"/>
              </a:buClr>
              <a:buSzPts val="1400"/>
              <a:buChar char="○"/>
              <a:defRPr>
                <a:solidFill>
                  <a:schemeClr val="dk2"/>
                </a:solidFill>
              </a:defRPr>
            </a:lvl8pPr>
            <a:lvl9pPr indent="-317500" lvl="8" marL="4114800">
              <a:lnSpc>
                <a:spcPct val="100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76733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solidFill>
                <a:srgbClr val="FFFFFF"/>
              </a:solidFill>
            </a:endParaRPr>
          </a:p>
        </p:txBody>
      </p:sp>
      <p:sp>
        <p:nvSpPr>
          <p:cNvPr id="9" name="Google Shape;9;p1"/>
          <p:cNvSpPr txBox="1"/>
          <p:nvPr/>
        </p:nvSpPr>
        <p:spPr>
          <a:xfrm>
            <a:off x="6101275" y="633925"/>
            <a:ext cx="2551500" cy="1149000"/>
          </a:xfrm>
          <a:prstGeom prst="rect">
            <a:avLst/>
          </a:prstGeom>
          <a:noFill/>
          <a:ln>
            <a:noFill/>
          </a:ln>
        </p:spPr>
        <p:txBody>
          <a:bodyPr anchorCtr="0" anchor="t" bIns="27425" lIns="36575" spcFirstLastPara="1" rIns="27425" wrap="square" tIns="27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0.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7.png"/><Relationship Id="rId9" Type="http://schemas.openxmlformats.org/officeDocument/2006/relationships/image" Target="../media/image34.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35.png"/><Relationship Id="rId5"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6.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85800" y="820750"/>
            <a:ext cx="8372400" cy="2060100"/>
          </a:xfrm>
          <a:prstGeom prst="rect">
            <a:avLst/>
          </a:prstGeom>
        </p:spPr>
        <p:txBody>
          <a:bodyPr anchorCtr="0" anchor="t" bIns="91425" lIns="91425" spcFirstLastPara="1" rIns="91425" wrap="square" tIns="91425">
            <a:noAutofit/>
          </a:bodyPr>
          <a:lstStyle/>
          <a:p>
            <a:pPr indent="0" lvl="0" marL="0" rtl="0" algn="ctr">
              <a:lnSpc>
                <a:spcPct val="100000"/>
              </a:lnSpc>
              <a:spcBef>
                <a:spcPts val="2400"/>
              </a:spcBef>
              <a:spcAft>
                <a:spcPts val="0"/>
              </a:spcAft>
              <a:buNone/>
            </a:pPr>
            <a:r>
              <a:rPr b="1" lang="en" sz="3300"/>
              <a:t>Protect the System Call, </a:t>
            </a:r>
            <a:br>
              <a:rPr b="1" lang="en" sz="3300"/>
            </a:br>
            <a:r>
              <a:rPr b="1" lang="en" sz="3300"/>
              <a:t>Protect (most of) the World with BASTION</a:t>
            </a:r>
            <a:endParaRPr b="1" sz="3300"/>
          </a:p>
        </p:txBody>
      </p:sp>
      <p:sp>
        <p:nvSpPr>
          <p:cNvPr id="71" name="Google Shape;71;p14"/>
          <p:cNvSpPr txBox="1"/>
          <p:nvPr>
            <p:ph idx="1" type="subTitle"/>
          </p:nvPr>
        </p:nvSpPr>
        <p:spPr>
          <a:xfrm>
            <a:off x="1365300" y="3084366"/>
            <a:ext cx="6413400" cy="554100"/>
          </a:xfrm>
          <a:prstGeom prst="rect">
            <a:avLst/>
          </a:prstGeom>
        </p:spPr>
        <p:txBody>
          <a:bodyPr anchorCtr="0" anchor="t" bIns="27425" lIns="36575" spcFirstLastPara="1" rIns="27425" wrap="square" tIns="27425">
            <a:noAutofit/>
          </a:bodyPr>
          <a:lstStyle/>
          <a:p>
            <a:pPr indent="0" lvl="0" marL="0" rtl="0" algn="ctr">
              <a:lnSpc>
                <a:spcPct val="100000"/>
              </a:lnSpc>
              <a:spcBef>
                <a:spcPts val="0"/>
              </a:spcBef>
              <a:spcAft>
                <a:spcPts val="0"/>
              </a:spcAft>
              <a:buNone/>
            </a:pPr>
            <a:r>
              <a:rPr b="1" lang="en" sz="1800">
                <a:solidFill>
                  <a:schemeClr val="dk1"/>
                </a:solidFill>
              </a:rPr>
              <a:t>Christopher Jelesnianski, </a:t>
            </a:r>
            <a:r>
              <a:rPr lang="en" sz="1800">
                <a:solidFill>
                  <a:schemeClr val="dk1"/>
                </a:solidFill>
              </a:rPr>
              <a:t>Mohannad Ismail, Yeongjin Jang*, Dan Williams, Changwoo Min</a:t>
            </a:r>
            <a:endParaRPr b="1" sz="1800">
              <a:solidFill>
                <a:schemeClr val="dk1"/>
              </a:solidFill>
            </a:endParaRPr>
          </a:p>
        </p:txBody>
      </p:sp>
      <p:pic>
        <p:nvPicPr>
          <p:cNvPr id="72" name="Google Shape;72;p14"/>
          <p:cNvPicPr preferRelativeResize="0"/>
          <p:nvPr/>
        </p:nvPicPr>
        <p:blipFill>
          <a:blip r:embed="rId3">
            <a:alphaModFix/>
          </a:blip>
          <a:stretch>
            <a:fillRect/>
          </a:stretch>
        </p:blipFill>
        <p:spPr>
          <a:xfrm>
            <a:off x="1565675" y="3926075"/>
            <a:ext cx="2023825" cy="1065176"/>
          </a:xfrm>
          <a:prstGeom prst="rect">
            <a:avLst/>
          </a:prstGeom>
          <a:noFill/>
          <a:ln>
            <a:noFill/>
          </a:ln>
        </p:spPr>
      </p:pic>
      <p:pic>
        <p:nvPicPr>
          <p:cNvPr id="73" name="Google Shape;73;p14"/>
          <p:cNvPicPr preferRelativeResize="0"/>
          <p:nvPr/>
        </p:nvPicPr>
        <p:blipFill>
          <a:blip r:embed="rId4">
            <a:alphaModFix/>
          </a:blip>
          <a:stretch>
            <a:fillRect/>
          </a:stretch>
        </p:blipFill>
        <p:spPr>
          <a:xfrm>
            <a:off x="4813125" y="3971525"/>
            <a:ext cx="2435700" cy="974276"/>
          </a:xfrm>
          <a:prstGeom prst="rect">
            <a:avLst/>
          </a:prstGeom>
          <a:noFill/>
          <a:ln>
            <a:noFill/>
          </a:ln>
        </p:spPr>
      </p:pic>
      <p:sp>
        <p:nvSpPr>
          <p:cNvPr id="74" name="Google Shape;74;p14"/>
          <p:cNvSpPr txBox="1"/>
          <p:nvPr/>
        </p:nvSpPr>
        <p:spPr>
          <a:xfrm>
            <a:off x="4725800" y="4029625"/>
            <a:ext cx="499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p:nvPr/>
        </p:nvSpPr>
        <p:spPr>
          <a:xfrm>
            <a:off x="1984775" y="3993925"/>
            <a:ext cx="777600" cy="33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nvSpPr>
        <p:spPr>
          <a:xfrm>
            <a:off x="1918200" y="3928875"/>
            <a:ext cx="56409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Courier New"/>
                <a:ea typeface="Courier New"/>
                <a:cs typeface="Courier New"/>
                <a:sym typeface="Courier New"/>
              </a:rPr>
              <a:t>execve( ctx-&gt;path, ctx-&gt;argv, ctx-&gt;envp );</a:t>
            </a:r>
            <a:endParaRPr b="1"/>
          </a:p>
        </p:txBody>
      </p:sp>
      <p:sp>
        <p:nvSpPr>
          <p:cNvPr id="212" name="Google Shape;212;p23"/>
          <p:cNvSpPr/>
          <p:nvPr/>
        </p:nvSpPr>
        <p:spPr>
          <a:xfrm>
            <a:off x="540175" y="3731275"/>
            <a:ext cx="960300" cy="906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 Introduction of </a:t>
            </a:r>
            <a:r>
              <a:rPr b="1" lang="en"/>
              <a:t>System Call Integrity</a:t>
            </a:r>
            <a:endParaRPr b="1"/>
          </a:p>
        </p:txBody>
      </p:sp>
      <p:sp>
        <p:nvSpPr>
          <p:cNvPr id="214" name="Google Shape;214;p23"/>
          <p:cNvSpPr txBox="1"/>
          <p:nvPr>
            <p:ph idx="1" type="body"/>
          </p:nvPr>
        </p:nvSpPr>
        <p:spPr>
          <a:xfrm>
            <a:off x="173900" y="719275"/>
            <a:ext cx="3926100" cy="906600"/>
          </a:xfrm>
          <a:prstGeom prst="rect">
            <a:avLst/>
          </a:prstGeom>
        </p:spPr>
        <p:txBody>
          <a:bodyPr anchorCtr="0" anchor="t" bIns="27425" lIns="36575" spcFirstLastPara="1" rIns="27425" wrap="square" tIns="27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System Call Integrity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Comprised of </a:t>
            </a:r>
            <a:r>
              <a:rPr b="1" lang="en">
                <a:solidFill>
                  <a:schemeClr val="dk1"/>
                </a:solidFill>
              </a:rPr>
              <a:t>three</a:t>
            </a:r>
            <a:r>
              <a:rPr lang="en">
                <a:solidFill>
                  <a:schemeClr val="dk1"/>
                </a:solidFill>
              </a:rPr>
              <a:t> </a:t>
            </a:r>
            <a:r>
              <a:rPr b="1" lang="en">
                <a:solidFill>
                  <a:schemeClr val="dk1"/>
                </a:solidFill>
              </a:rPr>
              <a:t>contexts</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Based on attacker pattern insight</a:t>
            </a:r>
            <a:endParaRPr>
              <a:solidFill>
                <a:schemeClr val="dk1"/>
              </a:solidFill>
            </a:endParaRPr>
          </a:p>
        </p:txBody>
      </p:sp>
      <p:sp>
        <p:nvSpPr>
          <p:cNvPr id="215" name="Google Shape;215;p23"/>
          <p:cNvSpPr txBox="1"/>
          <p:nvPr/>
        </p:nvSpPr>
        <p:spPr>
          <a:xfrm>
            <a:off x="248700" y="1915825"/>
            <a:ext cx="3703500" cy="132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1"/>
                </a:solidFill>
              </a:rPr>
              <a:t>Attacker Pattern Insight:</a:t>
            </a:r>
            <a:endParaRPr b="1" sz="1800" u="sng">
              <a:solidFill>
                <a:schemeClr val="dk1"/>
              </a:solidFill>
            </a:endParaRPr>
          </a:p>
          <a:p>
            <a:pPr indent="0" lvl="0" marL="0" rtl="0" algn="l">
              <a:spcBef>
                <a:spcPts val="0"/>
              </a:spcBef>
              <a:spcAft>
                <a:spcPts val="0"/>
              </a:spcAft>
              <a:buNone/>
            </a:pPr>
            <a:r>
              <a:t/>
            </a:r>
            <a:endParaRPr b="1" sz="400" u="sng">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How are system calls </a:t>
            </a:r>
            <a:r>
              <a:rPr b="1" lang="en" sz="1600">
                <a:solidFill>
                  <a:schemeClr val="dk1"/>
                </a:solidFill>
              </a:rPr>
              <a:t>invoked</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How are system calls </a:t>
            </a:r>
            <a:r>
              <a:rPr b="1" lang="en" sz="1600">
                <a:solidFill>
                  <a:schemeClr val="dk1"/>
                </a:solidFill>
              </a:rPr>
              <a:t>reached</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What is passed to system calls?</a:t>
            </a:r>
            <a:endParaRPr sz="1600">
              <a:solidFill>
                <a:schemeClr val="dk1"/>
              </a:solidFill>
            </a:endParaRPr>
          </a:p>
        </p:txBody>
      </p:sp>
      <p:sp>
        <p:nvSpPr>
          <p:cNvPr id="216" name="Google Shape;216;p23"/>
          <p:cNvSpPr txBox="1"/>
          <p:nvPr/>
        </p:nvSpPr>
        <p:spPr>
          <a:xfrm>
            <a:off x="8472450" y="4823899"/>
            <a:ext cx="548700" cy="33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rgbClr val="FFFFFF"/>
                </a:solidFill>
              </a:rPr>
              <a:t>‹#›</a:t>
            </a:fld>
            <a:endParaRPr sz="1200">
              <a:solidFill>
                <a:srgbClr val="FFFFFF"/>
              </a:solidFill>
            </a:endParaRPr>
          </a:p>
        </p:txBody>
      </p:sp>
      <p:pic>
        <p:nvPicPr>
          <p:cNvPr id="217" name="Google Shape;217;p23"/>
          <p:cNvPicPr preferRelativeResize="0"/>
          <p:nvPr/>
        </p:nvPicPr>
        <p:blipFill>
          <a:blip r:embed="rId3">
            <a:alphaModFix/>
          </a:blip>
          <a:stretch>
            <a:fillRect/>
          </a:stretch>
        </p:blipFill>
        <p:spPr>
          <a:xfrm flipH="1">
            <a:off x="602322" y="3772237"/>
            <a:ext cx="830975" cy="830975"/>
          </a:xfrm>
          <a:prstGeom prst="rect">
            <a:avLst/>
          </a:prstGeom>
          <a:noFill/>
          <a:ln>
            <a:noFill/>
          </a:ln>
        </p:spPr>
      </p:pic>
      <p:sp>
        <p:nvSpPr>
          <p:cNvPr id="218" name="Google Shape;218;p23"/>
          <p:cNvSpPr/>
          <p:nvPr/>
        </p:nvSpPr>
        <p:spPr>
          <a:xfrm>
            <a:off x="350900" y="3533875"/>
            <a:ext cx="295500" cy="286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a:t>
            </a:r>
            <a:endParaRPr/>
          </a:p>
        </p:txBody>
      </p:sp>
      <p:sp>
        <p:nvSpPr>
          <p:cNvPr id="219" name="Google Shape;219;p23"/>
          <p:cNvSpPr/>
          <p:nvPr/>
        </p:nvSpPr>
        <p:spPr>
          <a:xfrm>
            <a:off x="1789466" y="3810972"/>
            <a:ext cx="295500" cy="286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a:t>
            </a:r>
            <a:endParaRPr/>
          </a:p>
        </p:txBody>
      </p:sp>
      <p:sp>
        <p:nvSpPr>
          <p:cNvPr id="220" name="Google Shape;220;p23"/>
          <p:cNvSpPr txBox="1"/>
          <p:nvPr/>
        </p:nvSpPr>
        <p:spPr>
          <a:xfrm>
            <a:off x="5595950" y="1035239"/>
            <a:ext cx="3001200" cy="830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u="sng"/>
              <a:t>Call-Type Context</a:t>
            </a:r>
            <a:endParaRPr b="1" sz="1800" u="sng"/>
          </a:p>
          <a:p>
            <a:pPr indent="0" lvl="0" marL="0" rtl="0" algn="l">
              <a:spcBef>
                <a:spcPts val="0"/>
              </a:spcBef>
              <a:spcAft>
                <a:spcPts val="0"/>
              </a:spcAft>
              <a:buNone/>
            </a:pPr>
            <a:r>
              <a:rPr lang="en"/>
              <a:t>Is this system call allowed to be called indirectly or at all?</a:t>
            </a:r>
            <a:endParaRPr/>
          </a:p>
        </p:txBody>
      </p:sp>
      <p:cxnSp>
        <p:nvCxnSpPr>
          <p:cNvPr id="221" name="Google Shape;221;p23"/>
          <p:cNvCxnSpPr/>
          <p:nvPr/>
        </p:nvCxnSpPr>
        <p:spPr>
          <a:xfrm flipH="1" rot="10800000">
            <a:off x="3795300" y="2047525"/>
            <a:ext cx="1722300" cy="708900"/>
          </a:xfrm>
          <a:prstGeom prst="straightConnector1">
            <a:avLst/>
          </a:prstGeom>
          <a:noFill/>
          <a:ln cap="flat" cmpd="sng" w="28575">
            <a:solidFill>
              <a:schemeClr val="dk2"/>
            </a:solidFill>
            <a:prstDash val="solid"/>
            <a:round/>
            <a:headEnd len="med" w="med" type="none"/>
            <a:tailEnd len="med" w="med" type="triangle"/>
          </a:ln>
        </p:spPr>
      </p:cxnSp>
      <p:cxnSp>
        <p:nvCxnSpPr>
          <p:cNvPr id="222" name="Google Shape;222;p23"/>
          <p:cNvCxnSpPr/>
          <p:nvPr/>
        </p:nvCxnSpPr>
        <p:spPr>
          <a:xfrm flipH="1" rot="10800000">
            <a:off x="3799900" y="1172525"/>
            <a:ext cx="1759200" cy="1286100"/>
          </a:xfrm>
          <a:prstGeom prst="straightConnector1">
            <a:avLst/>
          </a:prstGeom>
          <a:noFill/>
          <a:ln cap="flat" cmpd="sng" w="28575">
            <a:solidFill>
              <a:schemeClr val="dk2"/>
            </a:solidFill>
            <a:prstDash val="solid"/>
            <a:round/>
            <a:headEnd len="med" w="med" type="none"/>
            <a:tailEnd len="med" w="med" type="triangle"/>
          </a:ln>
        </p:spPr>
      </p:cxnSp>
      <p:sp>
        <p:nvSpPr>
          <p:cNvPr id="223" name="Google Shape;223;p23"/>
          <p:cNvSpPr txBox="1"/>
          <p:nvPr/>
        </p:nvSpPr>
        <p:spPr>
          <a:xfrm>
            <a:off x="5595950" y="1904421"/>
            <a:ext cx="3001200" cy="876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u="sng">
                <a:solidFill>
                  <a:schemeClr val="dk1"/>
                </a:solidFill>
              </a:rPr>
              <a:t>Control-Flow Context</a:t>
            </a:r>
            <a:endParaRPr sz="1800"/>
          </a:p>
          <a:p>
            <a:pPr indent="0" lvl="0" marL="0" rtl="0" algn="l">
              <a:spcBef>
                <a:spcPts val="0"/>
              </a:spcBef>
              <a:spcAft>
                <a:spcPts val="0"/>
              </a:spcAft>
              <a:buNone/>
            </a:pPr>
            <a:r>
              <a:rPr lang="en"/>
              <a:t>Does the live stack trace match expected program control-flow?</a:t>
            </a:r>
            <a:endParaRPr/>
          </a:p>
        </p:txBody>
      </p:sp>
      <p:pic>
        <p:nvPicPr>
          <p:cNvPr id="224" name="Google Shape;224;p23"/>
          <p:cNvPicPr preferRelativeResize="0"/>
          <p:nvPr/>
        </p:nvPicPr>
        <p:blipFill>
          <a:blip r:embed="rId4">
            <a:alphaModFix/>
          </a:blip>
          <a:stretch>
            <a:fillRect/>
          </a:stretch>
        </p:blipFill>
        <p:spPr>
          <a:xfrm>
            <a:off x="3519850" y="893725"/>
            <a:ext cx="374426" cy="374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p:nvPr/>
        </p:nvSpPr>
        <p:spPr>
          <a:xfrm>
            <a:off x="1984775" y="3993925"/>
            <a:ext cx="777600" cy="33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2955050" y="3993922"/>
            <a:ext cx="3878400" cy="33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540175" y="3731275"/>
            <a:ext cx="960300" cy="9066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 Introduction of </a:t>
            </a:r>
            <a:r>
              <a:rPr b="1" lang="en"/>
              <a:t>System Call Integrity</a:t>
            </a:r>
            <a:endParaRPr b="1"/>
          </a:p>
        </p:txBody>
      </p:sp>
      <p:sp>
        <p:nvSpPr>
          <p:cNvPr id="233" name="Google Shape;233;p24"/>
          <p:cNvSpPr txBox="1"/>
          <p:nvPr>
            <p:ph idx="1" type="body"/>
          </p:nvPr>
        </p:nvSpPr>
        <p:spPr>
          <a:xfrm>
            <a:off x="173900" y="719275"/>
            <a:ext cx="3926100" cy="906600"/>
          </a:xfrm>
          <a:prstGeom prst="rect">
            <a:avLst/>
          </a:prstGeom>
        </p:spPr>
        <p:txBody>
          <a:bodyPr anchorCtr="0" anchor="t" bIns="27425" lIns="36575" spcFirstLastPara="1" rIns="27425" wrap="square" tIns="27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System Call Integrity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Comprised of </a:t>
            </a:r>
            <a:r>
              <a:rPr b="1" lang="en">
                <a:solidFill>
                  <a:schemeClr val="dk1"/>
                </a:solidFill>
              </a:rPr>
              <a:t>t</a:t>
            </a:r>
            <a:r>
              <a:rPr b="1" lang="en">
                <a:solidFill>
                  <a:schemeClr val="dk1"/>
                </a:solidFill>
              </a:rPr>
              <a:t>hree</a:t>
            </a:r>
            <a:r>
              <a:rPr lang="en">
                <a:solidFill>
                  <a:schemeClr val="dk1"/>
                </a:solidFill>
              </a:rPr>
              <a:t> </a:t>
            </a:r>
            <a:r>
              <a:rPr b="1" lang="en">
                <a:solidFill>
                  <a:schemeClr val="dk1"/>
                </a:solidFill>
              </a:rPr>
              <a:t>c</a:t>
            </a:r>
            <a:r>
              <a:rPr b="1" lang="en">
                <a:solidFill>
                  <a:schemeClr val="dk1"/>
                </a:solidFill>
              </a:rPr>
              <a:t>ontexts</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Based on attacker pattern insight</a:t>
            </a:r>
            <a:endParaRPr>
              <a:solidFill>
                <a:schemeClr val="dk1"/>
              </a:solidFill>
            </a:endParaRPr>
          </a:p>
        </p:txBody>
      </p:sp>
      <p:sp>
        <p:nvSpPr>
          <p:cNvPr id="234" name="Google Shape;234;p24"/>
          <p:cNvSpPr txBox="1"/>
          <p:nvPr/>
        </p:nvSpPr>
        <p:spPr>
          <a:xfrm>
            <a:off x="248700" y="1915825"/>
            <a:ext cx="3703500" cy="132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1"/>
                </a:solidFill>
              </a:rPr>
              <a:t>Attacker Pattern Insight:</a:t>
            </a:r>
            <a:endParaRPr b="1" sz="1800" u="sng">
              <a:solidFill>
                <a:schemeClr val="dk1"/>
              </a:solidFill>
            </a:endParaRPr>
          </a:p>
          <a:p>
            <a:pPr indent="0" lvl="0" marL="0" rtl="0" algn="l">
              <a:spcBef>
                <a:spcPts val="0"/>
              </a:spcBef>
              <a:spcAft>
                <a:spcPts val="0"/>
              </a:spcAft>
              <a:buNone/>
            </a:pPr>
            <a:r>
              <a:t/>
            </a:r>
            <a:endParaRPr b="1" sz="400" u="sng">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How are system calls </a:t>
            </a:r>
            <a:r>
              <a:rPr b="1" lang="en" sz="1600">
                <a:solidFill>
                  <a:schemeClr val="dk1"/>
                </a:solidFill>
              </a:rPr>
              <a:t>invoked</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How are system calls </a:t>
            </a:r>
            <a:r>
              <a:rPr b="1" lang="en" sz="1600">
                <a:solidFill>
                  <a:schemeClr val="dk1"/>
                </a:solidFill>
              </a:rPr>
              <a:t>reached</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rPr>
              <a:t>What</a:t>
            </a:r>
            <a:r>
              <a:rPr lang="en" sz="1600">
                <a:solidFill>
                  <a:schemeClr val="dk1"/>
                </a:solidFill>
              </a:rPr>
              <a:t> </a:t>
            </a:r>
            <a:r>
              <a:rPr b="1" lang="en" sz="1600">
                <a:solidFill>
                  <a:schemeClr val="dk1"/>
                </a:solidFill>
              </a:rPr>
              <a:t>is</a:t>
            </a:r>
            <a:r>
              <a:rPr lang="en" sz="1600">
                <a:solidFill>
                  <a:schemeClr val="dk1"/>
                </a:solidFill>
              </a:rPr>
              <a:t> </a:t>
            </a:r>
            <a:r>
              <a:rPr b="1" lang="en" sz="1600">
                <a:solidFill>
                  <a:schemeClr val="dk1"/>
                </a:solidFill>
              </a:rPr>
              <a:t>passed</a:t>
            </a:r>
            <a:r>
              <a:rPr lang="en" sz="1600">
                <a:solidFill>
                  <a:schemeClr val="dk1"/>
                </a:solidFill>
              </a:rPr>
              <a:t> to system calls?</a:t>
            </a:r>
            <a:endParaRPr sz="1600">
              <a:solidFill>
                <a:schemeClr val="dk1"/>
              </a:solidFill>
            </a:endParaRPr>
          </a:p>
        </p:txBody>
      </p:sp>
      <p:sp>
        <p:nvSpPr>
          <p:cNvPr id="235" name="Google Shape;235;p24"/>
          <p:cNvSpPr txBox="1"/>
          <p:nvPr/>
        </p:nvSpPr>
        <p:spPr>
          <a:xfrm>
            <a:off x="1918200" y="3928875"/>
            <a:ext cx="56409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Courier New"/>
                <a:ea typeface="Courier New"/>
                <a:cs typeface="Courier New"/>
                <a:sym typeface="Courier New"/>
              </a:rPr>
              <a:t>execve( ctx-&gt;path, ctx-&gt;argv, ctx-&gt;envp );</a:t>
            </a:r>
            <a:endParaRPr b="1"/>
          </a:p>
        </p:txBody>
      </p:sp>
      <p:sp>
        <p:nvSpPr>
          <p:cNvPr id="236" name="Google Shape;236;p24"/>
          <p:cNvSpPr txBox="1"/>
          <p:nvPr/>
        </p:nvSpPr>
        <p:spPr>
          <a:xfrm>
            <a:off x="8472450" y="4823899"/>
            <a:ext cx="548700" cy="33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rgbClr val="FFFFFF"/>
                </a:solidFill>
              </a:rPr>
              <a:t>‹#›</a:t>
            </a:fld>
            <a:endParaRPr sz="1200">
              <a:solidFill>
                <a:srgbClr val="FFFFFF"/>
              </a:solidFill>
            </a:endParaRPr>
          </a:p>
        </p:txBody>
      </p:sp>
      <p:pic>
        <p:nvPicPr>
          <p:cNvPr id="237" name="Google Shape;237;p24"/>
          <p:cNvPicPr preferRelativeResize="0"/>
          <p:nvPr/>
        </p:nvPicPr>
        <p:blipFill>
          <a:blip r:embed="rId3">
            <a:alphaModFix/>
          </a:blip>
          <a:stretch>
            <a:fillRect/>
          </a:stretch>
        </p:blipFill>
        <p:spPr>
          <a:xfrm flipH="1">
            <a:off x="602322" y="3772237"/>
            <a:ext cx="830975" cy="830975"/>
          </a:xfrm>
          <a:prstGeom prst="rect">
            <a:avLst/>
          </a:prstGeom>
          <a:noFill/>
          <a:ln>
            <a:noFill/>
          </a:ln>
        </p:spPr>
      </p:pic>
      <p:sp>
        <p:nvSpPr>
          <p:cNvPr id="238" name="Google Shape;238;p24"/>
          <p:cNvSpPr/>
          <p:nvPr/>
        </p:nvSpPr>
        <p:spPr>
          <a:xfrm>
            <a:off x="350900" y="3533875"/>
            <a:ext cx="295500" cy="286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a:t>
            </a:r>
            <a:endParaRPr/>
          </a:p>
        </p:txBody>
      </p:sp>
      <p:sp>
        <p:nvSpPr>
          <p:cNvPr id="239" name="Google Shape;239;p24"/>
          <p:cNvSpPr/>
          <p:nvPr/>
        </p:nvSpPr>
        <p:spPr>
          <a:xfrm>
            <a:off x="1789466" y="3810972"/>
            <a:ext cx="295500" cy="286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a:t>
            </a:r>
            <a:endParaRPr/>
          </a:p>
        </p:txBody>
      </p:sp>
      <p:sp>
        <p:nvSpPr>
          <p:cNvPr id="240" name="Google Shape;240;p24"/>
          <p:cNvSpPr/>
          <p:nvPr/>
        </p:nvSpPr>
        <p:spPr>
          <a:xfrm>
            <a:off x="2789300" y="3801738"/>
            <a:ext cx="295500" cy="286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3</a:t>
            </a:r>
            <a:endParaRPr/>
          </a:p>
        </p:txBody>
      </p:sp>
      <p:sp>
        <p:nvSpPr>
          <p:cNvPr id="241" name="Google Shape;241;p24"/>
          <p:cNvSpPr txBox="1"/>
          <p:nvPr/>
        </p:nvSpPr>
        <p:spPr>
          <a:xfrm>
            <a:off x="5595975" y="2736600"/>
            <a:ext cx="3001200" cy="906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u="sng">
                <a:solidFill>
                  <a:schemeClr val="dk1"/>
                </a:solidFill>
              </a:rPr>
              <a:t>Argument Integrity Context</a:t>
            </a:r>
            <a:endParaRPr sz="1800"/>
          </a:p>
          <a:p>
            <a:pPr indent="0" lvl="0" marL="0" rtl="0" algn="l">
              <a:spcBef>
                <a:spcPts val="0"/>
              </a:spcBef>
              <a:spcAft>
                <a:spcPts val="0"/>
              </a:spcAft>
              <a:buNone/>
            </a:pPr>
            <a:r>
              <a:rPr lang="en"/>
              <a:t>Are any arguments corrupted?</a:t>
            </a:r>
            <a:endParaRPr/>
          </a:p>
        </p:txBody>
      </p:sp>
      <p:sp>
        <p:nvSpPr>
          <p:cNvPr id="242" name="Google Shape;242;p24"/>
          <p:cNvSpPr txBox="1"/>
          <p:nvPr/>
        </p:nvSpPr>
        <p:spPr>
          <a:xfrm>
            <a:off x="5595950" y="1035239"/>
            <a:ext cx="3001200" cy="830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u="sng"/>
              <a:t>Call-Type Context</a:t>
            </a:r>
            <a:endParaRPr b="1" sz="1800" u="sng"/>
          </a:p>
          <a:p>
            <a:pPr indent="0" lvl="0" marL="0" rtl="0" algn="l">
              <a:spcBef>
                <a:spcPts val="0"/>
              </a:spcBef>
              <a:spcAft>
                <a:spcPts val="0"/>
              </a:spcAft>
              <a:buNone/>
            </a:pPr>
            <a:r>
              <a:rPr lang="en"/>
              <a:t>Is this system call allowed to be called indirectly?</a:t>
            </a:r>
            <a:endParaRPr/>
          </a:p>
        </p:txBody>
      </p:sp>
      <p:cxnSp>
        <p:nvCxnSpPr>
          <p:cNvPr id="243" name="Google Shape;243;p24"/>
          <p:cNvCxnSpPr/>
          <p:nvPr/>
        </p:nvCxnSpPr>
        <p:spPr>
          <a:xfrm flipH="1" rot="10800000">
            <a:off x="3795300" y="2047525"/>
            <a:ext cx="1722300" cy="708900"/>
          </a:xfrm>
          <a:prstGeom prst="straightConnector1">
            <a:avLst/>
          </a:prstGeom>
          <a:noFill/>
          <a:ln cap="flat" cmpd="sng" w="28575">
            <a:solidFill>
              <a:schemeClr val="dk2"/>
            </a:solidFill>
            <a:prstDash val="solid"/>
            <a:round/>
            <a:headEnd len="med" w="med" type="none"/>
            <a:tailEnd len="med" w="med" type="triangle"/>
          </a:ln>
        </p:spPr>
      </p:cxnSp>
      <p:cxnSp>
        <p:nvCxnSpPr>
          <p:cNvPr id="244" name="Google Shape;244;p24"/>
          <p:cNvCxnSpPr/>
          <p:nvPr/>
        </p:nvCxnSpPr>
        <p:spPr>
          <a:xfrm flipH="1" rot="10800000">
            <a:off x="3799900" y="1172525"/>
            <a:ext cx="1759200" cy="1286100"/>
          </a:xfrm>
          <a:prstGeom prst="straightConnector1">
            <a:avLst/>
          </a:prstGeom>
          <a:noFill/>
          <a:ln cap="flat" cmpd="sng" w="28575">
            <a:solidFill>
              <a:schemeClr val="dk2"/>
            </a:solidFill>
            <a:prstDash val="solid"/>
            <a:round/>
            <a:headEnd len="med" w="med" type="none"/>
            <a:tailEnd len="med" w="med" type="triangle"/>
          </a:ln>
        </p:spPr>
      </p:cxnSp>
      <p:cxnSp>
        <p:nvCxnSpPr>
          <p:cNvPr id="245" name="Google Shape;245;p24"/>
          <p:cNvCxnSpPr/>
          <p:nvPr/>
        </p:nvCxnSpPr>
        <p:spPr>
          <a:xfrm flipH="1" rot="10800000">
            <a:off x="3795300" y="2899675"/>
            <a:ext cx="1680600" cy="110700"/>
          </a:xfrm>
          <a:prstGeom prst="straightConnector1">
            <a:avLst/>
          </a:prstGeom>
          <a:noFill/>
          <a:ln cap="flat" cmpd="sng" w="28575">
            <a:solidFill>
              <a:schemeClr val="dk2"/>
            </a:solidFill>
            <a:prstDash val="solid"/>
            <a:round/>
            <a:headEnd len="med" w="med" type="none"/>
            <a:tailEnd len="med" w="med" type="triangle"/>
          </a:ln>
        </p:spPr>
      </p:cxnSp>
      <p:sp>
        <p:nvSpPr>
          <p:cNvPr id="246" name="Google Shape;246;p24"/>
          <p:cNvSpPr txBox="1"/>
          <p:nvPr/>
        </p:nvSpPr>
        <p:spPr>
          <a:xfrm>
            <a:off x="5595950" y="1904421"/>
            <a:ext cx="3001200" cy="876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u="sng">
                <a:solidFill>
                  <a:schemeClr val="dk1"/>
                </a:solidFill>
              </a:rPr>
              <a:t>Control-Flow Context</a:t>
            </a:r>
            <a:endParaRPr sz="1800"/>
          </a:p>
          <a:p>
            <a:pPr indent="0" lvl="0" marL="0" rtl="0" algn="l">
              <a:spcBef>
                <a:spcPts val="0"/>
              </a:spcBef>
              <a:spcAft>
                <a:spcPts val="0"/>
              </a:spcAft>
              <a:buNone/>
            </a:pPr>
            <a:r>
              <a:rPr lang="en"/>
              <a:t>Does the live stack trace match expected program control-flow?</a:t>
            </a:r>
            <a:endParaRPr/>
          </a:p>
        </p:txBody>
      </p:sp>
      <p:pic>
        <p:nvPicPr>
          <p:cNvPr id="247" name="Google Shape;247;p24"/>
          <p:cNvPicPr preferRelativeResize="0"/>
          <p:nvPr/>
        </p:nvPicPr>
        <p:blipFill>
          <a:blip r:embed="rId4">
            <a:alphaModFix/>
          </a:blip>
          <a:stretch>
            <a:fillRect/>
          </a:stretch>
        </p:blipFill>
        <p:spPr>
          <a:xfrm>
            <a:off x="3519850" y="893725"/>
            <a:ext cx="374426" cy="374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253" name="Google Shape;253;p25"/>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- 1 -  </a:t>
            </a:r>
            <a:r>
              <a:rPr b="1" lang="en"/>
              <a:t>Call Type Context</a:t>
            </a:r>
            <a:endParaRPr b="1"/>
          </a:p>
        </p:txBody>
      </p:sp>
      <p:sp>
        <p:nvSpPr>
          <p:cNvPr id="254" name="Google Shape;254;p25"/>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255" name="Google Shape;255;p25"/>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25"/>
          <p:cNvPicPr preferRelativeResize="0"/>
          <p:nvPr/>
        </p:nvPicPr>
        <p:blipFill>
          <a:blip r:embed="rId3">
            <a:alphaModFix/>
          </a:blip>
          <a:stretch>
            <a:fillRect/>
          </a:stretch>
        </p:blipFill>
        <p:spPr>
          <a:xfrm>
            <a:off x="8374700" y="128675"/>
            <a:ext cx="646450" cy="64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262" name="Google Shape;262;p26"/>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- 1 -  </a:t>
            </a:r>
            <a:r>
              <a:rPr b="1" lang="en"/>
              <a:t>Call Type Context</a:t>
            </a:r>
            <a:endParaRPr b="1"/>
          </a:p>
        </p:txBody>
      </p:sp>
      <p:sp>
        <p:nvSpPr>
          <p:cNvPr id="263" name="Google Shape;263;p26"/>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264" name="Google Shape;264;p26"/>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5" name="Google Shape;265;p26"/>
          <p:cNvGrpSpPr/>
          <p:nvPr/>
        </p:nvGrpSpPr>
        <p:grpSpPr>
          <a:xfrm>
            <a:off x="2138450" y="1886827"/>
            <a:ext cx="1283700" cy="799147"/>
            <a:chOff x="2277079" y="2260208"/>
            <a:chExt cx="1283700" cy="799147"/>
          </a:xfrm>
        </p:grpSpPr>
        <p:pic>
          <p:nvPicPr>
            <p:cNvPr id="266" name="Google Shape;266;p26"/>
            <p:cNvPicPr preferRelativeResize="0"/>
            <p:nvPr/>
          </p:nvPicPr>
          <p:blipFill>
            <a:blip r:embed="rId3">
              <a:alphaModFix/>
            </a:blip>
            <a:stretch>
              <a:fillRect/>
            </a:stretch>
          </p:blipFill>
          <p:spPr>
            <a:xfrm>
              <a:off x="2591312" y="2260208"/>
              <a:ext cx="548700" cy="548700"/>
            </a:xfrm>
            <a:prstGeom prst="rect">
              <a:avLst/>
            </a:prstGeom>
            <a:noFill/>
            <a:ln>
              <a:noFill/>
            </a:ln>
          </p:spPr>
        </p:pic>
        <p:sp>
          <p:nvSpPr>
            <p:cNvPr id="267" name="Google Shape;267;p26"/>
            <p:cNvSpPr txBox="1"/>
            <p:nvPr/>
          </p:nvSpPr>
          <p:spPr>
            <a:xfrm>
              <a:off x="2277079" y="2739555"/>
              <a:ext cx="12837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Not-Callable</a:t>
              </a:r>
              <a:endParaRPr sz="1300">
                <a:solidFill>
                  <a:schemeClr val="dk2"/>
                </a:solidFill>
              </a:endParaRPr>
            </a:p>
          </p:txBody>
        </p:sp>
      </p:grpSp>
      <p:pic>
        <p:nvPicPr>
          <p:cNvPr id="268" name="Google Shape;268;p26"/>
          <p:cNvPicPr preferRelativeResize="0"/>
          <p:nvPr/>
        </p:nvPicPr>
        <p:blipFill>
          <a:blip r:embed="rId4">
            <a:alphaModFix/>
          </a:blip>
          <a:stretch>
            <a:fillRect/>
          </a:stretch>
        </p:blipFill>
        <p:spPr>
          <a:xfrm>
            <a:off x="8374700" y="128675"/>
            <a:ext cx="646450" cy="64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274" name="Google Shape;274;p27"/>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- 1 -  </a:t>
            </a:r>
            <a:r>
              <a:rPr b="1" lang="en"/>
              <a:t>Call Type Context</a:t>
            </a:r>
            <a:endParaRPr b="1"/>
          </a:p>
        </p:txBody>
      </p:sp>
      <p:sp>
        <p:nvSpPr>
          <p:cNvPr id="275" name="Google Shape;275;p27"/>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276" name="Google Shape;276;p27"/>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7" name="Google Shape;277;p27"/>
          <p:cNvGrpSpPr/>
          <p:nvPr/>
        </p:nvGrpSpPr>
        <p:grpSpPr>
          <a:xfrm>
            <a:off x="2138450" y="1886827"/>
            <a:ext cx="1283700" cy="799147"/>
            <a:chOff x="2277079" y="2260208"/>
            <a:chExt cx="1283700" cy="799147"/>
          </a:xfrm>
        </p:grpSpPr>
        <p:pic>
          <p:nvPicPr>
            <p:cNvPr id="278" name="Google Shape;278;p27"/>
            <p:cNvPicPr preferRelativeResize="0"/>
            <p:nvPr/>
          </p:nvPicPr>
          <p:blipFill>
            <a:blip r:embed="rId3">
              <a:alphaModFix/>
            </a:blip>
            <a:stretch>
              <a:fillRect/>
            </a:stretch>
          </p:blipFill>
          <p:spPr>
            <a:xfrm>
              <a:off x="2591312" y="2260208"/>
              <a:ext cx="548700" cy="548700"/>
            </a:xfrm>
            <a:prstGeom prst="rect">
              <a:avLst/>
            </a:prstGeom>
            <a:noFill/>
            <a:ln>
              <a:noFill/>
            </a:ln>
          </p:spPr>
        </p:pic>
        <p:sp>
          <p:nvSpPr>
            <p:cNvPr id="279" name="Google Shape;279;p27"/>
            <p:cNvSpPr txBox="1"/>
            <p:nvPr/>
          </p:nvSpPr>
          <p:spPr>
            <a:xfrm>
              <a:off x="2277079" y="2739555"/>
              <a:ext cx="12837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Not-Callable</a:t>
              </a:r>
              <a:endParaRPr sz="1300">
                <a:solidFill>
                  <a:schemeClr val="dk2"/>
                </a:solidFill>
              </a:endParaRPr>
            </a:p>
          </p:txBody>
        </p:sp>
      </p:grpSp>
      <p:grpSp>
        <p:nvGrpSpPr>
          <p:cNvPr id="280" name="Google Shape;280;p27"/>
          <p:cNvGrpSpPr/>
          <p:nvPr/>
        </p:nvGrpSpPr>
        <p:grpSpPr>
          <a:xfrm>
            <a:off x="467075" y="3145545"/>
            <a:ext cx="1318200" cy="833732"/>
            <a:chOff x="-1190650" y="4465540"/>
            <a:chExt cx="1318200" cy="833732"/>
          </a:xfrm>
        </p:grpSpPr>
        <p:sp>
          <p:nvSpPr>
            <p:cNvPr id="281" name="Google Shape;281;p27"/>
            <p:cNvSpPr txBox="1"/>
            <p:nvPr/>
          </p:nvSpPr>
          <p:spPr>
            <a:xfrm>
              <a:off x="-1190650" y="4751472"/>
              <a:ext cx="1318200" cy="54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rPr>
                <a:t>Directly</a:t>
              </a:r>
              <a:endParaRPr b="1">
                <a:solidFill>
                  <a:schemeClr val="dk1"/>
                </a:solidFill>
              </a:endParaRPr>
            </a:p>
            <a:p>
              <a:pPr indent="0" lvl="0" marL="0" rtl="0" algn="ctr">
                <a:spcBef>
                  <a:spcPts val="0"/>
                </a:spcBef>
                <a:spcAft>
                  <a:spcPts val="0"/>
                </a:spcAft>
                <a:buNone/>
              </a:pPr>
              <a:r>
                <a:rPr b="1" lang="en">
                  <a:solidFill>
                    <a:schemeClr val="dk1"/>
                  </a:solidFill>
                </a:rPr>
                <a:t>Callable</a:t>
              </a:r>
              <a:endParaRPr b="1">
                <a:solidFill>
                  <a:schemeClr val="dk1"/>
                </a:solidFill>
              </a:endParaRPr>
            </a:p>
            <a:p>
              <a:pPr indent="0" lvl="0" marL="0" rtl="0" algn="ctr">
                <a:spcBef>
                  <a:spcPts val="0"/>
                </a:spcBef>
                <a:spcAft>
                  <a:spcPts val="0"/>
                </a:spcAft>
                <a:buNone/>
              </a:pPr>
              <a:r>
                <a:rPr lang="en">
                  <a:solidFill>
                    <a:schemeClr val="dk2"/>
                  </a:solidFill>
                </a:rPr>
                <a:t>traditional</a:t>
              </a:r>
              <a:endParaRPr>
                <a:solidFill>
                  <a:schemeClr val="dk2"/>
                </a:solidFill>
              </a:endParaRPr>
            </a:p>
            <a:p>
              <a:pPr indent="0" lvl="0" marL="0" rtl="0" algn="ctr">
                <a:spcBef>
                  <a:spcPts val="0"/>
                </a:spcBef>
                <a:spcAft>
                  <a:spcPts val="0"/>
                </a:spcAft>
                <a:buNone/>
              </a:pPr>
              <a:r>
                <a:rPr lang="en">
                  <a:solidFill>
                    <a:schemeClr val="dk2"/>
                  </a:solidFill>
                </a:rPr>
                <a:t>direct call</a:t>
              </a:r>
              <a:endParaRPr>
                <a:solidFill>
                  <a:schemeClr val="dk2"/>
                </a:solidFill>
              </a:endParaRPr>
            </a:p>
          </p:txBody>
        </p:sp>
        <p:pic>
          <p:nvPicPr>
            <p:cNvPr id="282" name="Google Shape;282;p27"/>
            <p:cNvPicPr preferRelativeResize="0"/>
            <p:nvPr/>
          </p:nvPicPr>
          <p:blipFill rotWithShape="1">
            <a:blip r:embed="rId4">
              <a:alphaModFix/>
            </a:blip>
            <a:srcRect b="21852" l="0" r="0" t="20580"/>
            <a:stretch/>
          </p:blipFill>
          <p:spPr>
            <a:xfrm>
              <a:off x="-789776" y="4465540"/>
              <a:ext cx="548700" cy="315887"/>
            </a:xfrm>
            <a:prstGeom prst="rect">
              <a:avLst/>
            </a:prstGeom>
            <a:noFill/>
            <a:ln>
              <a:noFill/>
            </a:ln>
          </p:spPr>
        </p:pic>
      </p:grpSp>
      <p:pic>
        <p:nvPicPr>
          <p:cNvPr id="283" name="Google Shape;283;p27"/>
          <p:cNvPicPr preferRelativeResize="0"/>
          <p:nvPr/>
        </p:nvPicPr>
        <p:blipFill>
          <a:blip r:embed="rId5">
            <a:alphaModFix/>
          </a:blip>
          <a:stretch>
            <a:fillRect/>
          </a:stretch>
        </p:blipFill>
        <p:spPr>
          <a:xfrm>
            <a:off x="8374700" y="128675"/>
            <a:ext cx="646450" cy="64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289" name="Google Shape;289;p28"/>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- 1 -  </a:t>
            </a:r>
            <a:r>
              <a:rPr b="1" lang="en"/>
              <a:t>Call Type Context</a:t>
            </a:r>
            <a:endParaRPr b="1"/>
          </a:p>
        </p:txBody>
      </p:sp>
      <p:sp>
        <p:nvSpPr>
          <p:cNvPr id="290" name="Google Shape;290;p28"/>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291" name="Google Shape;291;p28"/>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2" name="Google Shape;292;p28"/>
          <p:cNvGrpSpPr/>
          <p:nvPr/>
        </p:nvGrpSpPr>
        <p:grpSpPr>
          <a:xfrm>
            <a:off x="2138450" y="1886827"/>
            <a:ext cx="1283700" cy="799147"/>
            <a:chOff x="2277079" y="2260208"/>
            <a:chExt cx="1283700" cy="799147"/>
          </a:xfrm>
        </p:grpSpPr>
        <p:pic>
          <p:nvPicPr>
            <p:cNvPr id="293" name="Google Shape;293;p28"/>
            <p:cNvPicPr preferRelativeResize="0"/>
            <p:nvPr/>
          </p:nvPicPr>
          <p:blipFill>
            <a:blip r:embed="rId3">
              <a:alphaModFix/>
            </a:blip>
            <a:stretch>
              <a:fillRect/>
            </a:stretch>
          </p:blipFill>
          <p:spPr>
            <a:xfrm>
              <a:off x="2591312" y="2260208"/>
              <a:ext cx="548700" cy="548700"/>
            </a:xfrm>
            <a:prstGeom prst="rect">
              <a:avLst/>
            </a:prstGeom>
            <a:noFill/>
            <a:ln>
              <a:noFill/>
            </a:ln>
          </p:spPr>
        </p:pic>
        <p:sp>
          <p:nvSpPr>
            <p:cNvPr id="294" name="Google Shape;294;p28"/>
            <p:cNvSpPr txBox="1"/>
            <p:nvPr/>
          </p:nvSpPr>
          <p:spPr>
            <a:xfrm>
              <a:off x="2277079" y="2739555"/>
              <a:ext cx="12837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Not-Callable</a:t>
              </a:r>
              <a:endParaRPr sz="1300">
                <a:solidFill>
                  <a:schemeClr val="dk2"/>
                </a:solidFill>
              </a:endParaRPr>
            </a:p>
          </p:txBody>
        </p:sp>
      </p:grpSp>
      <p:grpSp>
        <p:nvGrpSpPr>
          <p:cNvPr id="295" name="Google Shape;295;p28"/>
          <p:cNvGrpSpPr/>
          <p:nvPr/>
        </p:nvGrpSpPr>
        <p:grpSpPr>
          <a:xfrm>
            <a:off x="467075" y="3145545"/>
            <a:ext cx="1318200" cy="833732"/>
            <a:chOff x="-1190650" y="4465540"/>
            <a:chExt cx="1318200" cy="833732"/>
          </a:xfrm>
        </p:grpSpPr>
        <p:sp>
          <p:nvSpPr>
            <p:cNvPr id="296" name="Google Shape;296;p28"/>
            <p:cNvSpPr txBox="1"/>
            <p:nvPr/>
          </p:nvSpPr>
          <p:spPr>
            <a:xfrm>
              <a:off x="-1190650" y="4751472"/>
              <a:ext cx="1318200" cy="54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rPr>
                <a:t>Directly</a:t>
              </a:r>
              <a:endParaRPr b="1">
                <a:solidFill>
                  <a:schemeClr val="dk1"/>
                </a:solidFill>
              </a:endParaRPr>
            </a:p>
            <a:p>
              <a:pPr indent="0" lvl="0" marL="0" rtl="0" algn="ctr">
                <a:spcBef>
                  <a:spcPts val="0"/>
                </a:spcBef>
                <a:spcAft>
                  <a:spcPts val="0"/>
                </a:spcAft>
                <a:buNone/>
              </a:pPr>
              <a:r>
                <a:rPr b="1" lang="en">
                  <a:solidFill>
                    <a:schemeClr val="dk1"/>
                  </a:solidFill>
                </a:rPr>
                <a:t>Callable</a:t>
              </a:r>
              <a:endParaRPr b="1">
                <a:solidFill>
                  <a:schemeClr val="dk1"/>
                </a:solidFill>
              </a:endParaRPr>
            </a:p>
            <a:p>
              <a:pPr indent="0" lvl="0" marL="0" rtl="0" algn="ctr">
                <a:spcBef>
                  <a:spcPts val="0"/>
                </a:spcBef>
                <a:spcAft>
                  <a:spcPts val="0"/>
                </a:spcAft>
                <a:buNone/>
              </a:pPr>
              <a:r>
                <a:rPr lang="en">
                  <a:solidFill>
                    <a:schemeClr val="dk2"/>
                  </a:solidFill>
                </a:rPr>
                <a:t>traditional</a:t>
              </a:r>
              <a:endParaRPr>
                <a:solidFill>
                  <a:schemeClr val="dk2"/>
                </a:solidFill>
              </a:endParaRPr>
            </a:p>
            <a:p>
              <a:pPr indent="0" lvl="0" marL="0" rtl="0" algn="ctr">
                <a:spcBef>
                  <a:spcPts val="0"/>
                </a:spcBef>
                <a:spcAft>
                  <a:spcPts val="0"/>
                </a:spcAft>
                <a:buNone/>
              </a:pPr>
              <a:r>
                <a:rPr lang="en">
                  <a:solidFill>
                    <a:schemeClr val="dk2"/>
                  </a:solidFill>
                </a:rPr>
                <a:t>direct call</a:t>
              </a:r>
              <a:endParaRPr>
                <a:solidFill>
                  <a:schemeClr val="dk2"/>
                </a:solidFill>
              </a:endParaRPr>
            </a:p>
          </p:txBody>
        </p:sp>
        <p:pic>
          <p:nvPicPr>
            <p:cNvPr id="297" name="Google Shape;297;p28"/>
            <p:cNvPicPr preferRelativeResize="0"/>
            <p:nvPr/>
          </p:nvPicPr>
          <p:blipFill rotWithShape="1">
            <a:blip r:embed="rId4">
              <a:alphaModFix/>
            </a:blip>
            <a:srcRect b="21852" l="0" r="0" t="20580"/>
            <a:stretch/>
          </p:blipFill>
          <p:spPr>
            <a:xfrm>
              <a:off x="-789776" y="4465540"/>
              <a:ext cx="548700" cy="315887"/>
            </a:xfrm>
            <a:prstGeom prst="rect">
              <a:avLst/>
            </a:prstGeom>
            <a:noFill/>
            <a:ln>
              <a:noFill/>
            </a:ln>
          </p:spPr>
        </p:pic>
      </p:grpSp>
      <p:grpSp>
        <p:nvGrpSpPr>
          <p:cNvPr id="298" name="Google Shape;298;p28"/>
          <p:cNvGrpSpPr/>
          <p:nvPr/>
        </p:nvGrpSpPr>
        <p:grpSpPr>
          <a:xfrm>
            <a:off x="1789650" y="3117494"/>
            <a:ext cx="1908300" cy="1094546"/>
            <a:chOff x="1865850" y="3317709"/>
            <a:chExt cx="1908300" cy="1094546"/>
          </a:xfrm>
        </p:grpSpPr>
        <p:sp>
          <p:nvSpPr>
            <p:cNvPr id="299" name="Google Shape;299;p28"/>
            <p:cNvSpPr txBox="1"/>
            <p:nvPr/>
          </p:nvSpPr>
          <p:spPr>
            <a:xfrm>
              <a:off x="1865850" y="3788255"/>
              <a:ext cx="19083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Indirectly-Callable</a:t>
              </a:r>
              <a:endParaRPr b="1">
                <a:solidFill>
                  <a:schemeClr val="dk1"/>
                </a:solidFill>
              </a:endParaRPr>
            </a:p>
            <a:p>
              <a:pPr indent="0" lvl="0" marL="0" rtl="0" algn="ctr">
                <a:spcBef>
                  <a:spcPts val="0"/>
                </a:spcBef>
                <a:spcAft>
                  <a:spcPts val="0"/>
                </a:spcAft>
                <a:buNone/>
              </a:pPr>
              <a:r>
                <a:rPr lang="en">
                  <a:solidFill>
                    <a:schemeClr val="dk2"/>
                  </a:solidFill>
                </a:rPr>
                <a:t>code pointers</a:t>
              </a:r>
              <a:endParaRPr>
                <a:solidFill>
                  <a:schemeClr val="dk2"/>
                </a:solidFill>
              </a:endParaRPr>
            </a:p>
          </p:txBody>
        </p:sp>
        <p:pic>
          <p:nvPicPr>
            <p:cNvPr id="300" name="Google Shape;300;p28"/>
            <p:cNvPicPr preferRelativeResize="0"/>
            <p:nvPr/>
          </p:nvPicPr>
          <p:blipFill>
            <a:blip r:embed="rId5">
              <a:alphaModFix/>
            </a:blip>
            <a:stretch>
              <a:fillRect/>
            </a:stretch>
          </p:blipFill>
          <p:spPr>
            <a:xfrm>
              <a:off x="2582150" y="3317709"/>
              <a:ext cx="548700" cy="548700"/>
            </a:xfrm>
            <a:prstGeom prst="rect">
              <a:avLst/>
            </a:prstGeom>
            <a:noFill/>
            <a:ln>
              <a:noFill/>
            </a:ln>
          </p:spPr>
        </p:pic>
      </p:grpSp>
      <p:pic>
        <p:nvPicPr>
          <p:cNvPr id="301" name="Google Shape;301;p28"/>
          <p:cNvPicPr preferRelativeResize="0"/>
          <p:nvPr/>
        </p:nvPicPr>
        <p:blipFill>
          <a:blip r:embed="rId6">
            <a:alphaModFix/>
          </a:blip>
          <a:stretch>
            <a:fillRect/>
          </a:stretch>
        </p:blipFill>
        <p:spPr>
          <a:xfrm>
            <a:off x="8374700" y="128675"/>
            <a:ext cx="646450" cy="64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a:t>
            </a:r>
            <a:r>
              <a:rPr lang="en" sz="1600">
                <a:latin typeface="Courier New"/>
                <a:ea typeface="Courier New"/>
                <a:cs typeface="Courier New"/>
                <a:sym typeface="Courier New"/>
              </a:rPr>
              <a:t>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a:t>
            </a:r>
            <a:r>
              <a:rPr lang="en" sz="1600">
                <a:latin typeface="Courier New"/>
                <a:ea typeface="Courier New"/>
                <a:cs typeface="Courier New"/>
                <a:sym typeface="Courier New"/>
              </a:rPr>
              <a:t>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grpSp>
        <p:nvGrpSpPr>
          <p:cNvPr id="307" name="Google Shape;307;p29"/>
          <p:cNvGrpSpPr/>
          <p:nvPr/>
        </p:nvGrpSpPr>
        <p:grpSpPr>
          <a:xfrm>
            <a:off x="554443" y="1835103"/>
            <a:ext cx="3120295" cy="904127"/>
            <a:chOff x="173900" y="2049200"/>
            <a:chExt cx="3992700" cy="1298100"/>
          </a:xfrm>
        </p:grpSpPr>
        <p:sp>
          <p:nvSpPr>
            <p:cNvPr id="308" name="Google Shape;308;p29"/>
            <p:cNvSpPr/>
            <p:nvPr/>
          </p:nvSpPr>
          <p:spPr>
            <a:xfrm>
              <a:off x="173900" y="2049200"/>
              <a:ext cx="3992700" cy="12981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9"/>
            <p:cNvSpPr txBox="1"/>
            <p:nvPr/>
          </p:nvSpPr>
          <p:spPr>
            <a:xfrm>
              <a:off x="408810" y="2353539"/>
              <a:ext cx="1870200" cy="488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i="1" lang="en">
                  <a:solidFill>
                    <a:schemeClr val="dk2"/>
                  </a:solidFill>
                </a:rPr>
                <a:t>Applicable</a:t>
              </a:r>
              <a:r>
                <a:rPr b="1" i="1" lang="en">
                  <a:solidFill>
                    <a:schemeClr val="dk2"/>
                  </a:solidFill>
                </a:rPr>
                <a:t> </a:t>
              </a:r>
              <a:r>
                <a:rPr b="1" i="1" lang="en">
                  <a:solidFill>
                    <a:schemeClr val="dk2"/>
                  </a:solidFill>
                </a:rPr>
                <a:t>to</a:t>
              </a:r>
              <a:endParaRPr b="1" i="1">
                <a:solidFill>
                  <a:schemeClr val="dk2"/>
                </a:solidFill>
              </a:endParaRPr>
            </a:p>
            <a:p>
              <a:pPr indent="0" lvl="0" marL="0" rtl="0" algn="ctr">
                <a:spcBef>
                  <a:spcPts val="0"/>
                </a:spcBef>
                <a:spcAft>
                  <a:spcPts val="0"/>
                </a:spcAft>
                <a:buNone/>
              </a:pPr>
              <a:r>
                <a:rPr b="1" i="1" lang="en">
                  <a:solidFill>
                    <a:schemeClr val="dk2"/>
                  </a:solidFill>
                </a:rPr>
                <a:t>All System Calls</a:t>
              </a:r>
              <a:endParaRPr b="1" i="1">
                <a:solidFill>
                  <a:schemeClr val="dk2"/>
                </a:solidFill>
              </a:endParaRPr>
            </a:p>
          </p:txBody>
        </p:sp>
      </p:grpSp>
      <p:sp>
        <p:nvSpPr>
          <p:cNvPr id="310" name="Google Shape;310;p29"/>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a:t>
            </a:r>
            <a:r>
              <a:rPr lang="en"/>
              <a:t> - 1 -  </a:t>
            </a:r>
            <a:r>
              <a:rPr b="1" lang="en"/>
              <a:t>Call Type Context</a:t>
            </a:r>
            <a:endParaRPr b="1"/>
          </a:p>
        </p:txBody>
      </p:sp>
      <p:sp>
        <p:nvSpPr>
          <p:cNvPr id="311" name="Google Shape;311;p29"/>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312" name="Google Shape;312;p29"/>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3" name="Google Shape;313;p29"/>
          <p:cNvGrpSpPr/>
          <p:nvPr/>
        </p:nvGrpSpPr>
        <p:grpSpPr>
          <a:xfrm>
            <a:off x="2138450" y="1886827"/>
            <a:ext cx="1283700" cy="799147"/>
            <a:chOff x="2277079" y="2260208"/>
            <a:chExt cx="1283700" cy="799147"/>
          </a:xfrm>
        </p:grpSpPr>
        <p:pic>
          <p:nvPicPr>
            <p:cNvPr id="314" name="Google Shape;314;p29"/>
            <p:cNvPicPr preferRelativeResize="0"/>
            <p:nvPr/>
          </p:nvPicPr>
          <p:blipFill>
            <a:blip r:embed="rId3">
              <a:alphaModFix/>
            </a:blip>
            <a:stretch>
              <a:fillRect/>
            </a:stretch>
          </p:blipFill>
          <p:spPr>
            <a:xfrm>
              <a:off x="2591312" y="2260208"/>
              <a:ext cx="548700" cy="548700"/>
            </a:xfrm>
            <a:prstGeom prst="rect">
              <a:avLst/>
            </a:prstGeom>
            <a:noFill/>
            <a:ln>
              <a:noFill/>
            </a:ln>
          </p:spPr>
        </p:pic>
        <p:sp>
          <p:nvSpPr>
            <p:cNvPr id="315" name="Google Shape;315;p29"/>
            <p:cNvSpPr txBox="1"/>
            <p:nvPr/>
          </p:nvSpPr>
          <p:spPr>
            <a:xfrm>
              <a:off x="2277079" y="2739555"/>
              <a:ext cx="12837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Not-Callable</a:t>
              </a:r>
              <a:endParaRPr sz="1300">
                <a:solidFill>
                  <a:schemeClr val="dk2"/>
                </a:solidFill>
              </a:endParaRPr>
            </a:p>
          </p:txBody>
        </p:sp>
      </p:grpSp>
      <p:grpSp>
        <p:nvGrpSpPr>
          <p:cNvPr id="316" name="Google Shape;316;p29"/>
          <p:cNvGrpSpPr/>
          <p:nvPr/>
        </p:nvGrpSpPr>
        <p:grpSpPr>
          <a:xfrm>
            <a:off x="467075" y="3145545"/>
            <a:ext cx="1318200" cy="833732"/>
            <a:chOff x="-1190650" y="4465540"/>
            <a:chExt cx="1318200" cy="833732"/>
          </a:xfrm>
        </p:grpSpPr>
        <p:sp>
          <p:nvSpPr>
            <p:cNvPr id="317" name="Google Shape;317;p29"/>
            <p:cNvSpPr txBox="1"/>
            <p:nvPr/>
          </p:nvSpPr>
          <p:spPr>
            <a:xfrm>
              <a:off x="-1190650" y="4751472"/>
              <a:ext cx="1318200" cy="54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rPr>
                <a:t>Directly</a:t>
              </a:r>
              <a:endParaRPr b="1">
                <a:solidFill>
                  <a:schemeClr val="dk1"/>
                </a:solidFill>
              </a:endParaRPr>
            </a:p>
            <a:p>
              <a:pPr indent="0" lvl="0" marL="0" rtl="0" algn="ctr">
                <a:spcBef>
                  <a:spcPts val="0"/>
                </a:spcBef>
                <a:spcAft>
                  <a:spcPts val="0"/>
                </a:spcAft>
                <a:buNone/>
              </a:pPr>
              <a:r>
                <a:rPr b="1" lang="en">
                  <a:solidFill>
                    <a:schemeClr val="dk1"/>
                  </a:solidFill>
                </a:rPr>
                <a:t>Callable</a:t>
              </a:r>
              <a:endParaRPr b="1">
                <a:solidFill>
                  <a:schemeClr val="dk1"/>
                </a:solidFill>
              </a:endParaRPr>
            </a:p>
            <a:p>
              <a:pPr indent="0" lvl="0" marL="0" rtl="0" algn="ctr">
                <a:spcBef>
                  <a:spcPts val="0"/>
                </a:spcBef>
                <a:spcAft>
                  <a:spcPts val="0"/>
                </a:spcAft>
                <a:buNone/>
              </a:pPr>
              <a:r>
                <a:rPr lang="en">
                  <a:solidFill>
                    <a:schemeClr val="dk2"/>
                  </a:solidFill>
                </a:rPr>
                <a:t>traditional</a:t>
              </a:r>
              <a:endParaRPr>
                <a:solidFill>
                  <a:schemeClr val="dk2"/>
                </a:solidFill>
              </a:endParaRPr>
            </a:p>
            <a:p>
              <a:pPr indent="0" lvl="0" marL="0" rtl="0" algn="ctr">
                <a:spcBef>
                  <a:spcPts val="0"/>
                </a:spcBef>
                <a:spcAft>
                  <a:spcPts val="0"/>
                </a:spcAft>
                <a:buNone/>
              </a:pPr>
              <a:r>
                <a:rPr lang="en">
                  <a:solidFill>
                    <a:schemeClr val="dk2"/>
                  </a:solidFill>
                </a:rPr>
                <a:t>direct call</a:t>
              </a:r>
              <a:endParaRPr>
                <a:solidFill>
                  <a:schemeClr val="dk2"/>
                </a:solidFill>
              </a:endParaRPr>
            </a:p>
          </p:txBody>
        </p:sp>
        <p:pic>
          <p:nvPicPr>
            <p:cNvPr id="318" name="Google Shape;318;p29"/>
            <p:cNvPicPr preferRelativeResize="0"/>
            <p:nvPr/>
          </p:nvPicPr>
          <p:blipFill rotWithShape="1">
            <a:blip r:embed="rId4">
              <a:alphaModFix/>
            </a:blip>
            <a:srcRect b="21852" l="0" r="0" t="20580"/>
            <a:stretch/>
          </p:blipFill>
          <p:spPr>
            <a:xfrm>
              <a:off x="-789776" y="4465540"/>
              <a:ext cx="548700" cy="315887"/>
            </a:xfrm>
            <a:prstGeom prst="rect">
              <a:avLst/>
            </a:prstGeom>
            <a:noFill/>
            <a:ln>
              <a:noFill/>
            </a:ln>
          </p:spPr>
        </p:pic>
      </p:grpSp>
      <p:grpSp>
        <p:nvGrpSpPr>
          <p:cNvPr id="319" name="Google Shape;319;p29"/>
          <p:cNvGrpSpPr/>
          <p:nvPr/>
        </p:nvGrpSpPr>
        <p:grpSpPr>
          <a:xfrm>
            <a:off x="1789650" y="3117494"/>
            <a:ext cx="1908300" cy="1094546"/>
            <a:chOff x="1865850" y="3317709"/>
            <a:chExt cx="1908300" cy="1094546"/>
          </a:xfrm>
        </p:grpSpPr>
        <p:sp>
          <p:nvSpPr>
            <p:cNvPr id="320" name="Google Shape;320;p29"/>
            <p:cNvSpPr txBox="1"/>
            <p:nvPr/>
          </p:nvSpPr>
          <p:spPr>
            <a:xfrm>
              <a:off x="1865850" y="3788255"/>
              <a:ext cx="19083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Indirectly-Callable</a:t>
              </a:r>
              <a:endParaRPr b="1">
                <a:solidFill>
                  <a:schemeClr val="dk1"/>
                </a:solidFill>
              </a:endParaRPr>
            </a:p>
            <a:p>
              <a:pPr indent="0" lvl="0" marL="0" rtl="0" algn="ctr">
                <a:spcBef>
                  <a:spcPts val="0"/>
                </a:spcBef>
                <a:spcAft>
                  <a:spcPts val="0"/>
                </a:spcAft>
                <a:buNone/>
              </a:pPr>
              <a:r>
                <a:rPr lang="en">
                  <a:solidFill>
                    <a:schemeClr val="dk2"/>
                  </a:solidFill>
                </a:rPr>
                <a:t>code pointers</a:t>
              </a:r>
              <a:endParaRPr>
                <a:solidFill>
                  <a:schemeClr val="dk2"/>
                </a:solidFill>
              </a:endParaRPr>
            </a:p>
          </p:txBody>
        </p:sp>
        <p:pic>
          <p:nvPicPr>
            <p:cNvPr id="321" name="Google Shape;321;p29"/>
            <p:cNvPicPr preferRelativeResize="0"/>
            <p:nvPr/>
          </p:nvPicPr>
          <p:blipFill>
            <a:blip r:embed="rId5">
              <a:alphaModFix/>
            </a:blip>
            <a:stretch>
              <a:fillRect/>
            </a:stretch>
          </p:blipFill>
          <p:spPr>
            <a:xfrm>
              <a:off x="2582150" y="3317709"/>
              <a:ext cx="548700" cy="548700"/>
            </a:xfrm>
            <a:prstGeom prst="rect">
              <a:avLst/>
            </a:prstGeom>
            <a:noFill/>
            <a:ln>
              <a:noFill/>
            </a:ln>
          </p:spPr>
        </p:pic>
      </p:grpSp>
      <p:pic>
        <p:nvPicPr>
          <p:cNvPr id="322" name="Google Shape;322;p29"/>
          <p:cNvPicPr preferRelativeResize="0"/>
          <p:nvPr/>
        </p:nvPicPr>
        <p:blipFill>
          <a:blip r:embed="rId6">
            <a:alphaModFix/>
          </a:blip>
          <a:stretch>
            <a:fillRect/>
          </a:stretch>
        </p:blipFill>
        <p:spPr>
          <a:xfrm>
            <a:off x="8374700" y="128675"/>
            <a:ext cx="646450" cy="64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grpSp>
        <p:nvGrpSpPr>
          <p:cNvPr id="328" name="Google Shape;328;p30"/>
          <p:cNvGrpSpPr/>
          <p:nvPr/>
        </p:nvGrpSpPr>
        <p:grpSpPr>
          <a:xfrm>
            <a:off x="554443" y="1835103"/>
            <a:ext cx="3120295" cy="904127"/>
            <a:chOff x="173900" y="2049200"/>
            <a:chExt cx="3992700" cy="1298100"/>
          </a:xfrm>
        </p:grpSpPr>
        <p:sp>
          <p:nvSpPr>
            <p:cNvPr id="329" name="Google Shape;329;p30"/>
            <p:cNvSpPr/>
            <p:nvPr/>
          </p:nvSpPr>
          <p:spPr>
            <a:xfrm>
              <a:off x="173900" y="2049200"/>
              <a:ext cx="3992700" cy="12981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30"/>
            <p:cNvSpPr txBox="1"/>
            <p:nvPr/>
          </p:nvSpPr>
          <p:spPr>
            <a:xfrm>
              <a:off x="408810" y="2353539"/>
              <a:ext cx="1870200" cy="488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i="1" lang="en">
                  <a:solidFill>
                    <a:schemeClr val="dk2"/>
                  </a:solidFill>
                </a:rPr>
                <a:t>Applicable to</a:t>
              </a:r>
              <a:endParaRPr b="1" i="1">
                <a:solidFill>
                  <a:schemeClr val="dk2"/>
                </a:solidFill>
              </a:endParaRPr>
            </a:p>
            <a:p>
              <a:pPr indent="0" lvl="0" marL="0" rtl="0" algn="ctr">
                <a:spcBef>
                  <a:spcPts val="0"/>
                </a:spcBef>
                <a:spcAft>
                  <a:spcPts val="0"/>
                </a:spcAft>
                <a:buNone/>
              </a:pPr>
              <a:r>
                <a:rPr b="1" i="1" lang="en">
                  <a:solidFill>
                    <a:schemeClr val="dk2"/>
                  </a:solidFill>
                </a:rPr>
                <a:t>All System Calls</a:t>
              </a:r>
              <a:endParaRPr b="1" i="1">
                <a:solidFill>
                  <a:schemeClr val="dk2"/>
                </a:solidFill>
              </a:endParaRPr>
            </a:p>
          </p:txBody>
        </p:sp>
      </p:grpSp>
      <p:grpSp>
        <p:nvGrpSpPr>
          <p:cNvPr id="331" name="Google Shape;331;p30"/>
          <p:cNvGrpSpPr/>
          <p:nvPr/>
        </p:nvGrpSpPr>
        <p:grpSpPr>
          <a:xfrm>
            <a:off x="554450" y="2817575"/>
            <a:ext cx="3120295" cy="1496700"/>
            <a:chOff x="173899" y="3322580"/>
            <a:chExt cx="3992701" cy="1496700"/>
          </a:xfrm>
        </p:grpSpPr>
        <p:sp>
          <p:nvSpPr>
            <p:cNvPr id="332" name="Google Shape;332;p30"/>
            <p:cNvSpPr/>
            <p:nvPr/>
          </p:nvSpPr>
          <p:spPr>
            <a:xfrm>
              <a:off x="173900" y="3322580"/>
              <a:ext cx="3992700" cy="14967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30"/>
            <p:cNvSpPr txBox="1"/>
            <p:nvPr/>
          </p:nvSpPr>
          <p:spPr>
            <a:xfrm>
              <a:off x="173899" y="3359280"/>
              <a:ext cx="3992700" cy="232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i="1" lang="en">
                  <a:solidFill>
                    <a:schemeClr val="dk2"/>
                  </a:solidFill>
                </a:rPr>
                <a:t>Sensitive System Calls Only</a:t>
              </a:r>
              <a:endParaRPr b="1" i="1">
                <a:solidFill>
                  <a:schemeClr val="dk2"/>
                </a:solidFill>
              </a:endParaRPr>
            </a:p>
          </p:txBody>
        </p:sp>
      </p:grpSp>
      <p:sp>
        <p:nvSpPr>
          <p:cNvPr id="334" name="Google Shape;334;p30"/>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- 1 -  </a:t>
            </a:r>
            <a:r>
              <a:rPr b="1" lang="en"/>
              <a:t>Call Type Context</a:t>
            </a:r>
            <a:endParaRPr b="1"/>
          </a:p>
        </p:txBody>
      </p:sp>
      <p:sp>
        <p:nvSpPr>
          <p:cNvPr id="335" name="Google Shape;335;p30"/>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336" name="Google Shape;336;p30"/>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7" name="Google Shape;337;p30"/>
          <p:cNvGrpSpPr/>
          <p:nvPr/>
        </p:nvGrpSpPr>
        <p:grpSpPr>
          <a:xfrm>
            <a:off x="2138450" y="1886827"/>
            <a:ext cx="1283700" cy="799147"/>
            <a:chOff x="2277079" y="2260208"/>
            <a:chExt cx="1283700" cy="799147"/>
          </a:xfrm>
        </p:grpSpPr>
        <p:pic>
          <p:nvPicPr>
            <p:cNvPr id="338" name="Google Shape;338;p30"/>
            <p:cNvPicPr preferRelativeResize="0"/>
            <p:nvPr/>
          </p:nvPicPr>
          <p:blipFill>
            <a:blip r:embed="rId3">
              <a:alphaModFix/>
            </a:blip>
            <a:stretch>
              <a:fillRect/>
            </a:stretch>
          </p:blipFill>
          <p:spPr>
            <a:xfrm>
              <a:off x="2591312" y="2260208"/>
              <a:ext cx="548700" cy="548700"/>
            </a:xfrm>
            <a:prstGeom prst="rect">
              <a:avLst/>
            </a:prstGeom>
            <a:noFill/>
            <a:ln>
              <a:noFill/>
            </a:ln>
          </p:spPr>
        </p:pic>
        <p:sp>
          <p:nvSpPr>
            <p:cNvPr id="339" name="Google Shape;339;p30"/>
            <p:cNvSpPr txBox="1"/>
            <p:nvPr/>
          </p:nvSpPr>
          <p:spPr>
            <a:xfrm>
              <a:off x="2277079" y="2739555"/>
              <a:ext cx="12837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Not-Callable</a:t>
              </a:r>
              <a:endParaRPr sz="1300">
                <a:solidFill>
                  <a:schemeClr val="dk2"/>
                </a:solidFill>
              </a:endParaRPr>
            </a:p>
          </p:txBody>
        </p:sp>
      </p:grpSp>
      <p:grpSp>
        <p:nvGrpSpPr>
          <p:cNvPr id="340" name="Google Shape;340;p30"/>
          <p:cNvGrpSpPr/>
          <p:nvPr/>
        </p:nvGrpSpPr>
        <p:grpSpPr>
          <a:xfrm>
            <a:off x="467075" y="3145545"/>
            <a:ext cx="1318200" cy="833732"/>
            <a:chOff x="-1190650" y="4465540"/>
            <a:chExt cx="1318200" cy="833732"/>
          </a:xfrm>
        </p:grpSpPr>
        <p:sp>
          <p:nvSpPr>
            <p:cNvPr id="341" name="Google Shape;341;p30"/>
            <p:cNvSpPr txBox="1"/>
            <p:nvPr/>
          </p:nvSpPr>
          <p:spPr>
            <a:xfrm>
              <a:off x="-1190650" y="4751472"/>
              <a:ext cx="1318200" cy="54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rPr>
                <a:t>Directly</a:t>
              </a:r>
              <a:endParaRPr b="1">
                <a:solidFill>
                  <a:schemeClr val="dk1"/>
                </a:solidFill>
              </a:endParaRPr>
            </a:p>
            <a:p>
              <a:pPr indent="0" lvl="0" marL="0" rtl="0" algn="ctr">
                <a:spcBef>
                  <a:spcPts val="0"/>
                </a:spcBef>
                <a:spcAft>
                  <a:spcPts val="0"/>
                </a:spcAft>
                <a:buNone/>
              </a:pPr>
              <a:r>
                <a:rPr b="1" lang="en">
                  <a:solidFill>
                    <a:schemeClr val="dk1"/>
                  </a:solidFill>
                </a:rPr>
                <a:t>Callable</a:t>
              </a:r>
              <a:endParaRPr b="1">
                <a:solidFill>
                  <a:schemeClr val="dk1"/>
                </a:solidFill>
              </a:endParaRPr>
            </a:p>
            <a:p>
              <a:pPr indent="0" lvl="0" marL="0" rtl="0" algn="ctr">
                <a:spcBef>
                  <a:spcPts val="0"/>
                </a:spcBef>
                <a:spcAft>
                  <a:spcPts val="0"/>
                </a:spcAft>
                <a:buNone/>
              </a:pPr>
              <a:r>
                <a:rPr lang="en">
                  <a:solidFill>
                    <a:schemeClr val="dk2"/>
                  </a:solidFill>
                </a:rPr>
                <a:t>traditional</a:t>
              </a:r>
              <a:endParaRPr>
                <a:solidFill>
                  <a:schemeClr val="dk2"/>
                </a:solidFill>
              </a:endParaRPr>
            </a:p>
            <a:p>
              <a:pPr indent="0" lvl="0" marL="0" rtl="0" algn="ctr">
                <a:spcBef>
                  <a:spcPts val="0"/>
                </a:spcBef>
                <a:spcAft>
                  <a:spcPts val="0"/>
                </a:spcAft>
                <a:buNone/>
              </a:pPr>
              <a:r>
                <a:rPr lang="en">
                  <a:solidFill>
                    <a:schemeClr val="dk2"/>
                  </a:solidFill>
                </a:rPr>
                <a:t>direct call</a:t>
              </a:r>
              <a:endParaRPr>
                <a:solidFill>
                  <a:schemeClr val="dk2"/>
                </a:solidFill>
              </a:endParaRPr>
            </a:p>
          </p:txBody>
        </p:sp>
        <p:pic>
          <p:nvPicPr>
            <p:cNvPr id="342" name="Google Shape;342;p30"/>
            <p:cNvPicPr preferRelativeResize="0"/>
            <p:nvPr/>
          </p:nvPicPr>
          <p:blipFill rotWithShape="1">
            <a:blip r:embed="rId4">
              <a:alphaModFix/>
            </a:blip>
            <a:srcRect b="21852" l="0" r="0" t="20580"/>
            <a:stretch/>
          </p:blipFill>
          <p:spPr>
            <a:xfrm>
              <a:off x="-789776" y="4465540"/>
              <a:ext cx="548700" cy="315887"/>
            </a:xfrm>
            <a:prstGeom prst="rect">
              <a:avLst/>
            </a:prstGeom>
            <a:noFill/>
            <a:ln>
              <a:noFill/>
            </a:ln>
          </p:spPr>
        </p:pic>
      </p:grpSp>
      <p:grpSp>
        <p:nvGrpSpPr>
          <p:cNvPr id="343" name="Google Shape;343;p30"/>
          <p:cNvGrpSpPr/>
          <p:nvPr/>
        </p:nvGrpSpPr>
        <p:grpSpPr>
          <a:xfrm>
            <a:off x="1789650" y="3117494"/>
            <a:ext cx="1908300" cy="1094546"/>
            <a:chOff x="1865850" y="3317709"/>
            <a:chExt cx="1908300" cy="1094546"/>
          </a:xfrm>
        </p:grpSpPr>
        <p:sp>
          <p:nvSpPr>
            <p:cNvPr id="344" name="Google Shape;344;p30"/>
            <p:cNvSpPr txBox="1"/>
            <p:nvPr/>
          </p:nvSpPr>
          <p:spPr>
            <a:xfrm>
              <a:off x="1865850" y="3788255"/>
              <a:ext cx="19083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Indirectly-Callable</a:t>
              </a:r>
              <a:endParaRPr b="1">
                <a:solidFill>
                  <a:schemeClr val="dk1"/>
                </a:solidFill>
              </a:endParaRPr>
            </a:p>
            <a:p>
              <a:pPr indent="0" lvl="0" marL="0" rtl="0" algn="ctr">
                <a:spcBef>
                  <a:spcPts val="0"/>
                </a:spcBef>
                <a:spcAft>
                  <a:spcPts val="0"/>
                </a:spcAft>
                <a:buNone/>
              </a:pPr>
              <a:r>
                <a:rPr lang="en">
                  <a:solidFill>
                    <a:schemeClr val="dk2"/>
                  </a:solidFill>
                </a:rPr>
                <a:t>code pointers</a:t>
              </a:r>
              <a:endParaRPr>
                <a:solidFill>
                  <a:schemeClr val="dk2"/>
                </a:solidFill>
              </a:endParaRPr>
            </a:p>
          </p:txBody>
        </p:sp>
        <p:pic>
          <p:nvPicPr>
            <p:cNvPr id="345" name="Google Shape;345;p30"/>
            <p:cNvPicPr preferRelativeResize="0"/>
            <p:nvPr/>
          </p:nvPicPr>
          <p:blipFill>
            <a:blip r:embed="rId5">
              <a:alphaModFix/>
            </a:blip>
            <a:stretch>
              <a:fillRect/>
            </a:stretch>
          </p:blipFill>
          <p:spPr>
            <a:xfrm>
              <a:off x="2582150" y="3317709"/>
              <a:ext cx="548700" cy="548700"/>
            </a:xfrm>
            <a:prstGeom prst="rect">
              <a:avLst/>
            </a:prstGeom>
            <a:noFill/>
            <a:ln>
              <a:noFill/>
            </a:ln>
          </p:spPr>
        </p:pic>
      </p:grpSp>
      <p:pic>
        <p:nvPicPr>
          <p:cNvPr id="346" name="Google Shape;346;p30"/>
          <p:cNvPicPr preferRelativeResize="0"/>
          <p:nvPr/>
        </p:nvPicPr>
        <p:blipFill>
          <a:blip r:embed="rId6">
            <a:alphaModFix/>
          </a:blip>
          <a:stretch>
            <a:fillRect/>
          </a:stretch>
        </p:blipFill>
        <p:spPr>
          <a:xfrm>
            <a:off x="8374700" y="128675"/>
            <a:ext cx="646450" cy="64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p:nvPr/>
        </p:nvSpPr>
        <p:spPr>
          <a:xfrm>
            <a:off x="4799225" y="3200695"/>
            <a:ext cx="4268700" cy="536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grpSp>
        <p:nvGrpSpPr>
          <p:cNvPr id="353" name="Google Shape;353;p31"/>
          <p:cNvGrpSpPr/>
          <p:nvPr/>
        </p:nvGrpSpPr>
        <p:grpSpPr>
          <a:xfrm>
            <a:off x="554443" y="1835103"/>
            <a:ext cx="3120295" cy="904127"/>
            <a:chOff x="173900" y="2049200"/>
            <a:chExt cx="3992700" cy="1298100"/>
          </a:xfrm>
        </p:grpSpPr>
        <p:sp>
          <p:nvSpPr>
            <p:cNvPr id="354" name="Google Shape;354;p31"/>
            <p:cNvSpPr/>
            <p:nvPr/>
          </p:nvSpPr>
          <p:spPr>
            <a:xfrm>
              <a:off x="173900" y="2049200"/>
              <a:ext cx="3992700" cy="12981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31"/>
            <p:cNvSpPr txBox="1"/>
            <p:nvPr/>
          </p:nvSpPr>
          <p:spPr>
            <a:xfrm>
              <a:off x="408810" y="2353539"/>
              <a:ext cx="1870200" cy="488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i="1" lang="en">
                  <a:solidFill>
                    <a:schemeClr val="dk2"/>
                  </a:solidFill>
                </a:rPr>
                <a:t>Applicable to</a:t>
              </a:r>
              <a:endParaRPr b="1" i="1">
                <a:solidFill>
                  <a:schemeClr val="dk2"/>
                </a:solidFill>
              </a:endParaRPr>
            </a:p>
            <a:p>
              <a:pPr indent="0" lvl="0" marL="0" rtl="0" algn="ctr">
                <a:spcBef>
                  <a:spcPts val="0"/>
                </a:spcBef>
                <a:spcAft>
                  <a:spcPts val="0"/>
                </a:spcAft>
                <a:buNone/>
              </a:pPr>
              <a:r>
                <a:rPr b="1" i="1" lang="en">
                  <a:solidFill>
                    <a:schemeClr val="dk2"/>
                  </a:solidFill>
                </a:rPr>
                <a:t>All System Calls</a:t>
              </a:r>
              <a:endParaRPr b="1" i="1">
                <a:solidFill>
                  <a:schemeClr val="dk2"/>
                </a:solidFill>
              </a:endParaRPr>
            </a:p>
          </p:txBody>
        </p:sp>
      </p:grpSp>
      <p:grpSp>
        <p:nvGrpSpPr>
          <p:cNvPr id="356" name="Google Shape;356;p31"/>
          <p:cNvGrpSpPr/>
          <p:nvPr/>
        </p:nvGrpSpPr>
        <p:grpSpPr>
          <a:xfrm>
            <a:off x="554450" y="2817575"/>
            <a:ext cx="3120295" cy="1496700"/>
            <a:chOff x="173899" y="3322580"/>
            <a:chExt cx="3992701" cy="1496700"/>
          </a:xfrm>
        </p:grpSpPr>
        <p:sp>
          <p:nvSpPr>
            <p:cNvPr id="357" name="Google Shape;357;p31"/>
            <p:cNvSpPr/>
            <p:nvPr/>
          </p:nvSpPr>
          <p:spPr>
            <a:xfrm>
              <a:off x="173900" y="3322580"/>
              <a:ext cx="3992700" cy="14967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31"/>
            <p:cNvSpPr txBox="1"/>
            <p:nvPr/>
          </p:nvSpPr>
          <p:spPr>
            <a:xfrm>
              <a:off x="173899" y="3359280"/>
              <a:ext cx="3992700" cy="232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i="1" lang="en">
                  <a:solidFill>
                    <a:schemeClr val="dk2"/>
                  </a:solidFill>
                </a:rPr>
                <a:t>Sensitive System Calls Only</a:t>
              </a:r>
              <a:endParaRPr b="1" i="1">
                <a:solidFill>
                  <a:schemeClr val="dk2"/>
                </a:solidFill>
              </a:endParaRPr>
            </a:p>
          </p:txBody>
        </p:sp>
      </p:grpSp>
      <p:sp>
        <p:nvSpPr>
          <p:cNvPr id="359" name="Google Shape;359;p31"/>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- 1 -  </a:t>
            </a:r>
            <a:r>
              <a:rPr b="1" lang="en"/>
              <a:t>Call Type Context</a:t>
            </a:r>
            <a:endParaRPr b="1"/>
          </a:p>
        </p:txBody>
      </p:sp>
      <p:sp>
        <p:nvSpPr>
          <p:cNvPr id="360" name="Google Shape;360;p31"/>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361" name="Google Shape;361;p31"/>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62" name="Google Shape;362;p31"/>
          <p:cNvGrpSpPr/>
          <p:nvPr/>
        </p:nvGrpSpPr>
        <p:grpSpPr>
          <a:xfrm>
            <a:off x="2138450" y="1886827"/>
            <a:ext cx="1283700" cy="799147"/>
            <a:chOff x="2277079" y="2260208"/>
            <a:chExt cx="1283700" cy="799147"/>
          </a:xfrm>
        </p:grpSpPr>
        <p:pic>
          <p:nvPicPr>
            <p:cNvPr id="363" name="Google Shape;363;p31"/>
            <p:cNvPicPr preferRelativeResize="0"/>
            <p:nvPr/>
          </p:nvPicPr>
          <p:blipFill>
            <a:blip r:embed="rId3">
              <a:alphaModFix/>
            </a:blip>
            <a:stretch>
              <a:fillRect/>
            </a:stretch>
          </p:blipFill>
          <p:spPr>
            <a:xfrm>
              <a:off x="2591312" y="2260208"/>
              <a:ext cx="548700" cy="548700"/>
            </a:xfrm>
            <a:prstGeom prst="rect">
              <a:avLst/>
            </a:prstGeom>
            <a:noFill/>
            <a:ln>
              <a:noFill/>
            </a:ln>
          </p:spPr>
        </p:pic>
        <p:sp>
          <p:nvSpPr>
            <p:cNvPr id="364" name="Google Shape;364;p31"/>
            <p:cNvSpPr txBox="1"/>
            <p:nvPr/>
          </p:nvSpPr>
          <p:spPr>
            <a:xfrm>
              <a:off x="2277079" y="2739555"/>
              <a:ext cx="12837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Not-Callable</a:t>
              </a:r>
              <a:endParaRPr sz="1300">
                <a:solidFill>
                  <a:schemeClr val="dk2"/>
                </a:solidFill>
              </a:endParaRPr>
            </a:p>
          </p:txBody>
        </p:sp>
      </p:grpSp>
      <p:grpSp>
        <p:nvGrpSpPr>
          <p:cNvPr id="365" name="Google Shape;365;p31"/>
          <p:cNvGrpSpPr/>
          <p:nvPr/>
        </p:nvGrpSpPr>
        <p:grpSpPr>
          <a:xfrm>
            <a:off x="467075" y="3145545"/>
            <a:ext cx="1318200" cy="833732"/>
            <a:chOff x="-1190650" y="4465540"/>
            <a:chExt cx="1318200" cy="833732"/>
          </a:xfrm>
        </p:grpSpPr>
        <p:sp>
          <p:nvSpPr>
            <p:cNvPr id="366" name="Google Shape;366;p31"/>
            <p:cNvSpPr txBox="1"/>
            <p:nvPr/>
          </p:nvSpPr>
          <p:spPr>
            <a:xfrm>
              <a:off x="-1190650" y="4751472"/>
              <a:ext cx="1318200" cy="54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rPr>
                <a:t>Directly</a:t>
              </a:r>
              <a:endParaRPr b="1">
                <a:solidFill>
                  <a:schemeClr val="dk1"/>
                </a:solidFill>
              </a:endParaRPr>
            </a:p>
            <a:p>
              <a:pPr indent="0" lvl="0" marL="0" rtl="0" algn="ctr">
                <a:spcBef>
                  <a:spcPts val="0"/>
                </a:spcBef>
                <a:spcAft>
                  <a:spcPts val="0"/>
                </a:spcAft>
                <a:buNone/>
              </a:pPr>
              <a:r>
                <a:rPr b="1" lang="en">
                  <a:solidFill>
                    <a:schemeClr val="dk1"/>
                  </a:solidFill>
                </a:rPr>
                <a:t>Callable</a:t>
              </a:r>
              <a:endParaRPr b="1">
                <a:solidFill>
                  <a:schemeClr val="dk1"/>
                </a:solidFill>
              </a:endParaRPr>
            </a:p>
            <a:p>
              <a:pPr indent="0" lvl="0" marL="0" rtl="0" algn="ctr">
                <a:spcBef>
                  <a:spcPts val="0"/>
                </a:spcBef>
                <a:spcAft>
                  <a:spcPts val="0"/>
                </a:spcAft>
                <a:buNone/>
              </a:pPr>
              <a:r>
                <a:rPr lang="en">
                  <a:solidFill>
                    <a:schemeClr val="dk2"/>
                  </a:solidFill>
                </a:rPr>
                <a:t>traditional</a:t>
              </a:r>
              <a:endParaRPr>
                <a:solidFill>
                  <a:schemeClr val="dk2"/>
                </a:solidFill>
              </a:endParaRPr>
            </a:p>
            <a:p>
              <a:pPr indent="0" lvl="0" marL="0" rtl="0" algn="ctr">
                <a:spcBef>
                  <a:spcPts val="0"/>
                </a:spcBef>
                <a:spcAft>
                  <a:spcPts val="0"/>
                </a:spcAft>
                <a:buNone/>
              </a:pPr>
              <a:r>
                <a:rPr lang="en">
                  <a:solidFill>
                    <a:schemeClr val="dk2"/>
                  </a:solidFill>
                </a:rPr>
                <a:t>direct call</a:t>
              </a:r>
              <a:endParaRPr>
                <a:solidFill>
                  <a:schemeClr val="dk2"/>
                </a:solidFill>
              </a:endParaRPr>
            </a:p>
          </p:txBody>
        </p:sp>
        <p:pic>
          <p:nvPicPr>
            <p:cNvPr id="367" name="Google Shape;367;p31"/>
            <p:cNvPicPr preferRelativeResize="0"/>
            <p:nvPr/>
          </p:nvPicPr>
          <p:blipFill rotWithShape="1">
            <a:blip r:embed="rId4">
              <a:alphaModFix/>
            </a:blip>
            <a:srcRect b="21852" l="0" r="0" t="20580"/>
            <a:stretch/>
          </p:blipFill>
          <p:spPr>
            <a:xfrm>
              <a:off x="-789776" y="4465540"/>
              <a:ext cx="548700" cy="315887"/>
            </a:xfrm>
            <a:prstGeom prst="rect">
              <a:avLst/>
            </a:prstGeom>
            <a:noFill/>
            <a:ln>
              <a:noFill/>
            </a:ln>
          </p:spPr>
        </p:pic>
      </p:grpSp>
      <p:grpSp>
        <p:nvGrpSpPr>
          <p:cNvPr id="368" name="Google Shape;368;p31"/>
          <p:cNvGrpSpPr/>
          <p:nvPr/>
        </p:nvGrpSpPr>
        <p:grpSpPr>
          <a:xfrm>
            <a:off x="1789650" y="3117494"/>
            <a:ext cx="1908300" cy="1094546"/>
            <a:chOff x="1865850" y="3317709"/>
            <a:chExt cx="1908300" cy="1094546"/>
          </a:xfrm>
        </p:grpSpPr>
        <p:sp>
          <p:nvSpPr>
            <p:cNvPr id="369" name="Google Shape;369;p31"/>
            <p:cNvSpPr txBox="1"/>
            <p:nvPr/>
          </p:nvSpPr>
          <p:spPr>
            <a:xfrm>
              <a:off x="1865850" y="3788255"/>
              <a:ext cx="19083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Indirectly-Callable</a:t>
              </a:r>
              <a:endParaRPr b="1">
                <a:solidFill>
                  <a:schemeClr val="dk1"/>
                </a:solidFill>
              </a:endParaRPr>
            </a:p>
            <a:p>
              <a:pPr indent="0" lvl="0" marL="0" rtl="0" algn="ctr">
                <a:spcBef>
                  <a:spcPts val="0"/>
                </a:spcBef>
                <a:spcAft>
                  <a:spcPts val="0"/>
                </a:spcAft>
                <a:buNone/>
              </a:pPr>
              <a:r>
                <a:rPr lang="en">
                  <a:solidFill>
                    <a:schemeClr val="dk2"/>
                  </a:solidFill>
                </a:rPr>
                <a:t>code pointers</a:t>
              </a:r>
              <a:endParaRPr>
                <a:solidFill>
                  <a:schemeClr val="dk2"/>
                </a:solidFill>
              </a:endParaRPr>
            </a:p>
          </p:txBody>
        </p:sp>
        <p:pic>
          <p:nvPicPr>
            <p:cNvPr id="370" name="Google Shape;370;p31"/>
            <p:cNvPicPr preferRelativeResize="0"/>
            <p:nvPr/>
          </p:nvPicPr>
          <p:blipFill>
            <a:blip r:embed="rId5">
              <a:alphaModFix/>
            </a:blip>
            <a:stretch>
              <a:fillRect/>
            </a:stretch>
          </p:blipFill>
          <p:spPr>
            <a:xfrm>
              <a:off x="2582150" y="3317709"/>
              <a:ext cx="548700" cy="548700"/>
            </a:xfrm>
            <a:prstGeom prst="rect">
              <a:avLst/>
            </a:prstGeom>
            <a:noFill/>
            <a:ln>
              <a:noFill/>
            </a:ln>
          </p:spPr>
        </p:pic>
      </p:grpSp>
      <p:pic>
        <p:nvPicPr>
          <p:cNvPr id="371" name="Google Shape;371;p31"/>
          <p:cNvPicPr preferRelativeResize="0"/>
          <p:nvPr/>
        </p:nvPicPr>
        <p:blipFill>
          <a:blip r:embed="rId6">
            <a:alphaModFix/>
          </a:blip>
          <a:stretch>
            <a:fillRect/>
          </a:stretch>
        </p:blipFill>
        <p:spPr>
          <a:xfrm>
            <a:off x="8374700" y="128675"/>
            <a:ext cx="646450" cy="64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p:nvPr/>
        </p:nvSpPr>
        <p:spPr>
          <a:xfrm>
            <a:off x="4799225" y="3200695"/>
            <a:ext cx="4268700" cy="536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flags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b2 ){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grpSp>
        <p:nvGrpSpPr>
          <p:cNvPr id="378" name="Google Shape;378;p32"/>
          <p:cNvGrpSpPr/>
          <p:nvPr/>
        </p:nvGrpSpPr>
        <p:grpSpPr>
          <a:xfrm>
            <a:off x="554443" y="1835103"/>
            <a:ext cx="3120295" cy="904127"/>
            <a:chOff x="173900" y="2049200"/>
            <a:chExt cx="3992700" cy="1298100"/>
          </a:xfrm>
        </p:grpSpPr>
        <p:sp>
          <p:nvSpPr>
            <p:cNvPr id="379" name="Google Shape;379;p32"/>
            <p:cNvSpPr/>
            <p:nvPr/>
          </p:nvSpPr>
          <p:spPr>
            <a:xfrm>
              <a:off x="173900" y="2049200"/>
              <a:ext cx="3992700" cy="12981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32"/>
            <p:cNvSpPr txBox="1"/>
            <p:nvPr/>
          </p:nvSpPr>
          <p:spPr>
            <a:xfrm>
              <a:off x="408810" y="2353539"/>
              <a:ext cx="1870200" cy="488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i="1" lang="en">
                  <a:solidFill>
                    <a:schemeClr val="dk2"/>
                  </a:solidFill>
                </a:rPr>
                <a:t>Applicable to</a:t>
              </a:r>
              <a:endParaRPr b="1" i="1">
                <a:solidFill>
                  <a:schemeClr val="dk2"/>
                </a:solidFill>
              </a:endParaRPr>
            </a:p>
            <a:p>
              <a:pPr indent="0" lvl="0" marL="0" rtl="0" algn="ctr">
                <a:spcBef>
                  <a:spcPts val="0"/>
                </a:spcBef>
                <a:spcAft>
                  <a:spcPts val="0"/>
                </a:spcAft>
                <a:buNone/>
              </a:pPr>
              <a:r>
                <a:rPr b="1" i="1" lang="en">
                  <a:solidFill>
                    <a:schemeClr val="dk2"/>
                  </a:solidFill>
                </a:rPr>
                <a:t>All System Calls</a:t>
              </a:r>
              <a:endParaRPr b="1" i="1">
                <a:solidFill>
                  <a:schemeClr val="dk2"/>
                </a:solidFill>
              </a:endParaRPr>
            </a:p>
          </p:txBody>
        </p:sp>
      </p:grpSp>
      <p:grpSp>
        <p:nvGrpSpPr>
          <p:cNvPr id="381" name="Google Shape;381;p32"/>
          <p:cNvGrpSpPr/>
          <p:nvPr/>
        </p:nvGrpSpPr>
        <p:grpSpPr>
          <a:xfrm>
            <a:off x="554450" y="2817575"/>
            <a:ext cx="3120295" cy="1496700"/>
            <a:chOff x="173899" y="3322580"/>
            <a:chExt cx="3992701" cy="1496700"/>
          </a:xfrm>
        </p:grpSpPr>
        <p:sp>
          <p:nvSpPr>
            <p:cNvPr id="382" name="Google Shape;382;p32"/>
            <p:cNvSpPr/>
            <p:nvPr/>
          </p:nvSpPr>
          <p:spPr>
            <a:xfrm>
              <a:off x="173900" y="3322580"/>
              <a:ext cx="3992700" cy="14967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32"/>
            <p:cNvSpPr txBox="1"/>
            <p:nvPr/>
          </p:nvSpPr>
          <p:spPr>
            <a:xfrm>
              <a:off x="173899" y="3359280"/>
              <a:ext cx="3992700" cy="232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i="1" lang="en">
                  <a:solidFill>
                    <a:schemeClr val="dk2"/>
                  </a:solidFill>
                </a:rPr>
                <a:t>Sensitive System Calls Only</a:t>
              </a:r>
              <a:endParaRPr b="1" i="1">
                <a:solidFill>
                  <a:schemeClr val="dk2"/>
                </a:solidFill>
              </a:endParaRPr>
            </a:p>
          </p:txBody>
        </p:sp>
      </p:grpSp>
      <p:sp>
        <p:nvSpPr>
          <p:cNvPr id="384" name="Google Shape;384;p32"/>
          <p:cNvSpPr txBox="1"/>
          <p:nvPr>
            <p:ph type="title"/>
          </p:nvPr>
        </p:nvSpPr>
        <p:spPr>
          <a:xfrm>
            <a:off x="173901" y="76200"/>
            <a:ext cx="877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- 1 -  </a:t>
            </a:r>
            <a:r>
              <a:rPr b="1" lang="en"/>
              <a:t>Call Type Context</a:t>
            </a:r>
            <a:endParaRPr b="1"/>
          </a:p>
        </p:txBody>
      </p:sp>
      <p:sp>
        <p:nvSpPr>
          <p:cNvPr id="385" name="Google Shape;385;p32"/>
          <p:cNvSpPr txBox="1"/>
          <p:nvPr>
            <p:ph idx="1" type="body"/>
          </p:nvPr>
        </p:nvSpPr>
        <p:spPr>
          <a:xfrm>
            <a:off x="173900" y="719275"/>
            <a:ext cx="4211400" cy="1008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sz="1600" u="sng"/>
              <a:t>Guarantee</a:t>
            </a:r>
            <a:r>
              <a:rPr lang="en" sz="1600"/>
              <a:t>: Only permitted system calls are allowed to be called in their expected manner</a:t>
            </a:r>
            <a:endParaRPr sz="1200"/>
          </a:p>
          <a:p>
            <a:pPr indent="0" lvl="0" marL="0" rtl="0" algn="l">
              <a:spcBef>
                <a:spcPts val="0"/>
              </a:spcBef>
              <a:spcAft>
                <a:spcPts val="0"/>
              </a:spcAft>
              <a:buNone/>
            </a:pPr>
            <a:r>
              <a:t/>
            </a:r>
            <a:endParaRPr sz="400"/>
          </a:p>
          <a:p>
            <a:pPr indent="-317500" lvl="0" marL="457200" rtl="0" algn="l">
              <a:spcBef>
                <a:spcPts val="0"/>
              </a:spcBef>
              <a:spcAft>
                <a:spcPts val="0"/>
              </a:spcAft>
              <a:buSzPts val="1400"/>
              <a:buChar char="●"/>
            </a:pPr>
            <a:r>
              <a:rPr lang="en" sz="1400"/>
              <a:t>Assigned Per-System-Call</a:t>
            </a:r>
            <a:endParaRPr sz="1400"/>
          </a:p>
          <a:p>
            <a:pPr indent="-317500" lvl="0" marL="457200" rtl="0" algn="l">
              <a:spcBef>
                <a:spcPts val="0"/>
              </a:spcBef>
              <a:spcAft>
                <a:spcPts val="0"/>
              </a:spcAft>
              <a:buSzPts val="1400"/>
              <a:buChar char="●"/>
            </a:pPr>
            <a:r>
              <a:rPr lang="en" sz="1400"/>
              <a:t>3 Types</a:t>
            </a:r>
            <a:endParaRPr sz="1400"/>
          </a:p>
        </p:txBody>
      </p:sp>
      <p:sp>
        <p:nvSpPr>
          <p:cNvPr id="386" name="Google Shape;386;p32"/>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87" name="Google Shape;387;p32"/>
          <p:cNvGrpSpPr/>
          <p:nvPr/>
        </p:nvGrpSpPr>
        <p:grpSpPr>
          <a:xfrm>
            <a:off x="2138450" y="1886827"/>
            <a:ext cx="1283700" cy="799147"/>
            <a:chOff x="2277079" y="2260208"/>
            <a:chExt cx="1283700" cy="799147"/>
          </a:xfrm>
        </p:grpSpPr>
        <p:pic>
          <p:nvPicPr>
            <p:cNvPr id="388" name="Google Shape;388;p32"/>
            <p:cNvPicPr preferRelativeResize="0"/>
            <p:nvPr/>
          </p:nvPicPr>
          <p:blipFill>
            <a:blip r:embed="rId3">
              <a:alphaModFix/>
            </a:blip>
            <a:stretch>
              <a:fillRect/>
            </a:stretch>
          </p:blipFill>
          <p:spPr>
            <a:xfrm>
              <a:off x="2591312" y="2260208"/>
              <a:ext cx="548700" cy="548700"/>
            </a:xfrm>
            <a:prstGeom prst="rect">
              <a:avLst/>
            </a:prstGeom>
            <a:noFill/>
            <a:ln>
              <a:noFill/>
            </a:ln>
          </p:spPr>
        </p:pic>
        <p:sp>
          <p:nvSpPr>
            <p:cNvPr id="389" name="Google Shape;389;p32"/>
            <p:cNvSpPr txBox="1"/>
            <p:nvPr/>
          </p:nvSpPr>
          <p:spPr>
            <a:xfrm>
              <a:off x="2277079" y="2739555"/>
              <a:ext cx="12837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Not-Callable</a:t>
              </a:r>
              <a:endParaRPr sz="1300">
                <a:solidFill>
                  <a:schemeClr val="dk2"/>
                </a:solidFill>
              </a:endParaRPr>
            </a:p>
          </p:txBody>
        </p:sp>
      </p:grpSp>
      <p:grpSp>
        <p:nvGrpSpPr>
          <p:cNvPr id="390" name="Google Shape;390;p32"/>
          <p:cNvGrpSpPr/>
          <p:nvPr/>
        </p:nvGrpSpPr>
        <p:grpSpPr>
          <a:xfrm>
            <a:off x="467075" y="3145545"/>
            <a:ext cx="1318200" cy="833732"/>
            <a:chOff x="-1190650" y="4465540"/>
            <a:chExt cx="1318200" cy="833732"/>
          </a:xfrm>
        </p:grpSpPr>
        <p:sp>
          <p:nvSpPr>
            <p:cNvPr id="391" name="Google Shape;391;p32"/>
            <p:cNvSpPr txBox="1"/>
            <p:nvPr/>
          </p:nvSpPr>
          <p:spPr>
            <a:xfrm>
              <a:off x="-1190650" y="4751472"/>
              <a:ext cx="1318200" cy="54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rPr>
                <a:t>Directly</a:t>
              </a:r>
              <a:endParaRPr b="1">
                <a:solidFill>
                  <a:schemeClr val="dk1"/>
                </a:solidFill>
              </a:endParaRPr>
            </a:p>
            <a:p>
              <a:pPr indent="0" lvl="0" marL="0" rtl="0" algn="ctr">
                <a:spcBef>
                  <a:spcPts val="0"/>
                </a:spcBef>
                <a:spcAft>
                  <a:spcPts val="0"/>
                </a:spcAft>
                <a:buNone/>
              </a:pPr>
              <a:r>
                <a:rPr b="1" lang="en">
                  <a:solidFill>
                    <a:schemeClr val="dk1"/>
                  </a:solidFill>
                </a:rPr>
                <a:t>Callable</a:t>
              </a:r>
              <a:endParaRPr b="1">
                <a:solidFill>
                  <a:schemeClr val="dk1"/>
                </a:solidFill>
              </a:endParaRPr>
            </a:p>
            <a:p>
              <a:pPr indent="0" lvl="0" marL="0" rtl="0" algn="ctr">
                <a:spcBef>
                  <a:spcPts val="0"/>
                </a:spcBef>
                <a:spcAft>
                  <a:spcPts val="0"/>
                </a:spcAft>
                <a:buNone/>
              </a:pPr>
              <a:r>
                <a:rPr lang="en">
                  <a:solidFill>
                    <a:schemeClr val="dk2"/>
                  </a:solidFill>
                </a:rPr>
                <a:t>traditional</a:t>
              </a:r>
              <a:endParaRPr>
                <a:solidFill>
                  <a:schemeClr val="dk2"/>
                </a:solidFill>
              </a:endParaRPr>
            </a:p>
            <a:p>
              <a:pPr indent="0" lvl="0" marL="0" rtl="0" algn="ctr">
                <a:spcBef>
                  <a:spcPts val="0"/>
                </a:spcBef>
                <a:spcAft>
                  <a:spcPts val="0"/>
                </a:spcAft>
                <a:buNone/>
              </a:pPr>
              <a:r>
                <a:rPr lang="en">
                  <a:solidFill>
                    <a:schemeClr val="dk2"/>
                  </a:solidFill>
                </a:rPr>
                <a:t>direct call</a:t>
              </a:r>
              <a:endParaRPr>
                <a:solidFill>
                  <a:schemeClr val="dk2"/>
                </a:solidFill>
              </a:endParaRPr>
            </a:p>
          </p:txBody>
        </p:sp>
        <p:pic>
          <p:nvPicPr>
            <p:cNvPr id="392" name="Google Shape;392;p32"/>
            <p:cNvPicPr preferRelativeResize="0"/>
            <p:nvPr/>
          </p:nvPicPr>
          <p:blipFill rotWithShape="1">
            <a:blip r:embed="rId4">
              <a:alphaModFix/>
            </a:blip>
            <a:srcRect b="21852" l="0" r="0" t="20580"/>
            <a:stretch/>
          </p:blipFill>
          <p:spPr>
            <a:xfrm>
              <a:off x="-789776" y="4465540"/>
              <a:ext cx="548700" cy="315887"/>
            </a:xfrm>
            <a:prstGeom prst="rect">
              <a:avLst/>
            </a:prstGeom>
            <a:noFill/>
            <a:ln>
              <a:noFill/>
            </a:ln>
          </p:spPr>
        </p:pic>
      </p:grpSp>
      <p:grpSp>
        <p:nvGrpSpPr>
          <p:cNvPr id="393" name="Google Shape;393;p32"/>
          <p:cNvGrpSpPr/>
          <p:nvPr/>
        </p:nvGrpSpPr>
        <p:grpSpPr>
          <a:xfrm>
            <a:off x="1789650" y="3117494"/>
            <a:ext cx="1908300" cy="1094546"/>
            <a:chOff x="1865850" y="3317709"/>
            <a:chExt cx="1908300" cy="1094546"/>
          </a:xfrm>
        </p:grpSpPr>
        <p:sp>
          <p:nvSpPr>
            <p:cNvPr id="394" name="Google Shape;394;p32"/>
            <p:cNvSpPr txBox="1"/>
            <p:nvPr/>
          </p:nvSpPr>
          <p:spPr>
            <a:xfrm>
              <a:off x="1865850" y="3788255"/>
              <a:ext cx="19083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Indirectly-Callable</a:t>
              </a:r>
              <a:endParaRPr b="1">
                <a:solidFill>
                  <a:schemeClr val="dk1"/>
                </a:solidFill>
              </a:endParaRPr>
            </a:p>
            <a:p>
              <a:pPr indent="0" lvl="0" marL="0" rtl="0" algn="ctr">
                <a:spcBef>
                  <a:spcPts val="0"/>
                </a:spcBef>
                <a:spcAft>
                  <a:spcPts val="0"/>
                </a:spcAft>
                <a:buNone/>
              </a:pPr>
              <a:r>
                <a:rPr lang="en">
                  <a:solidFill>
                    <a:schemeClr val="dk2"/>
                  </a:solidFill>
                </a:rPr>
                <a:t>code pointers</a:t>
              </a:r>
              <a:endParaRPr>
                <a:solidFill>
                  <a:schemeClr val="dk2"/>
                </a:solidFill>
              </a:endParaRPr>
            </a:p>
          </p:txBody>
        </p:sp>
        <p:pic>
          <p:nvPicPr>
            <p:cNvPr id="395" name="Google Shape;395;p32"/>
            <p:cNvPicPr preferRelativeResize="0"/>
            <p:nvPr/>
          </p:nvPicPr>
          <p:blipFill>
            <a:blip r:embed="rId5">
              <a:alphaModFix/>
            </a:blip>
            <a:stretch>
              <a:fillRect/>
            </a:stretch>
          </p:blipFill>
          <p:spPr>
            <a:xfrm>
              <a:off x="2582150" y="3317709"/>
              <a:ext cx="548700" cy="548700"/>
            </a:xfrm>
            <a:prstGeom prst="rect">
              <a:avLst/>
            </a:prstGeom>
            <a:noFill/>
            <a:ln>
              <a:noFill/>
            </a:ln>
          </p:spPr>
        </p:pic>
      </p:grpSp>
      <p:graphicFrame>
        <p:nvGraphicFramePr>
          <p:cNvPr id="396" name="Google Shape;396;p32"/>
          <p:cNvGraphicFramePr/>
          <p:nvPr/>
        </p:nvGraphicFramePr>
        <p:xfrm>
          <a:off x="4959000" y="4019390"/>
          <a:ext cx="3000000" cy="3000000"/>
        </p:xfrm>
        <a:graphic>
          <a:graphicData uri="http://schemas.openxmlformats.org/drawingml/2006/table">
            <a:tbl>
              <a:tblPr>
                <a:noFill/>
                <a:tableStyleId>{650D657D-F24E-48B2-A58F-E39EB4D3C928}</a:tableStyleId>
              </a:tblPr>
              <a:tblGrid>
                <a:gridCol w="1621350"/>
                <a:gridCol w="1621350"/>
              </a:tblGrid>
              <a:tr h="156750">
                <a:tc>
                  <a:txBody>
                    <a:bodyPr/>
                    <a:lstStyle/>
                    <a:p>
                      <a:pPr indent="0" lvl="0" marL="0" rtl="0" algn="l">
                        <a:spcBef>
                          <a:spcPts val="0"/>
                        </a:spcBef>
                        <a:spcAft>
                          <a:spcPts val="0"/>
                        </a:spcAft>
                        <a:buNone/>
                      </a:pPr>
                      <a:r>
                        <a:rPr lang="en" sz="1200"/>
                        <a:t>System Call</a:t>
                      </a:r>
                      <a:endParaRPr sz="1200"/>
                    </a:p>
                  </a:txBody>
                  <a:tcPr marT="36575" marB="36575" marR="36575" marL="36575">
                    <a:solidFill>
                      <a:schemeClr val="lt2"/>
                    </a:solidFill>
                  </a:tcPr>
                </a:tc>
                <a:tc>
                  <a:txBody>
                    <a:bodyPr/>
                    <a:lstStyle/>
                    <a:p>
                      <a:pPr indent="0" lvl="0" marL="0" rtl="0" algn="l">
                        <a:spcBef>
                          <a:spcPts val="0"/>
                        </a:spcBef>
                        <a:spcAft>
                          <a:spcPts val="0"/>
                        </a:spcAft>
                        <a:buNone/>
                      </a:pPr>
                      <a:r>
                        <a:rPr lang="en" sz="1200"/>
                        <a:t>Call Type</a:t>
                      </a:r>
                      <a:endParaRPr sz="1200"/>
                    </a:p>
                  </a:txBody>
                  <a:tcPr marT="36575" marB="36575" marR="36575" marL="36575">
                    <a:solidFill>
                      <a:schemeClr val="lt2"/>
                    </a:solidFill>
                  </a:tcPr>
                </a:tc>
              </a:tr>
              <a:tr h="156750">
                <a:tc>
                  <a:txBody>
                    <a:bodyPr/>
                    <a:lstStyle/>
                    <a:p>
                      <a:pPr indent="0" lvl="0" marL="0" rtl="0" algn="l">
                        <a:spcBef>
                          <a:spcPts val="0"/>
                        </a:spcBef>
                        <a:spcAft>
                          <a:spcPts val="0"/>
                        </a:spcAft>
                        <a:buNone/>
                      </a:pPr>
                      <a:r>
                        <a:rPr b="1" lang="en" sz="1200">
                          <a:latin typeface="Courier New"/>
                          <a:ea typeface="Courier New"/>
                          <a:cs typeface="Courier New"/>
                          <a:sym typeface="Courier New"/>
                        </a:rPr>
                        <a:t>mmap</a:t>
                      </a:r>
                      <a:endParaRPr b="1" sz="1200">
                        <a:latin typeface="Courier New"/>
                        <a:ea typeface="Courier New"/>
                        <a:cs typeface="Courier New"/>
                        <a:sym typeface="Courier New"/>
                      </a:endParaRPr>
                    </a:p>
                  </a:txBody>
                  <a:tcPr marT="36575" marB="36575" marR="36575" marL="36575">
                    <a:solidFill>
                      <a:srgbClr val="D9EAD3"/>
                    </a:solidFill>
                  </a:tcPr>
                </a:tc>
                <a:tc>
                  <a:txBody>
                    <a:bodyPr/>
                    <a:lstStyle/>
                    <a:p>
                      <a:pPr indent="0" lvl="0" marL="0" rtl="0" algn="l">
                        <a:spcBef>
                          <a:spcPts val="0"/>
                        </a:spcBef>
                        <a:spcAft>
                          <a:spcPts val="0"/>
                        </a:spcAft>
                        <a:buNone/>
                      </a:pPr>
                      <a:r>
                        <a:rPr lang="en" sz="1200"/>
                        <a:t>Directly-Callable</a:t>
                      </a:r>
                      <a:endParaRPr sz="1200"/>
                    </a:p>
                  </a:txBody>
                  <a:tcPr marT="36575" marB="36575" marR="36575" marL="36575">
                    <a:solidFill>
                      <a:srgbClr val="D9EAD3"/>
                    </a:solidFill>
                  </a:tcPr>
                </a:tc>
              </a:tr>
              <a:tr h="170250">
                <a:tc>
                  <a:txBody>
                    <a:bodyPr/>
                    <a:lstStyle/>
                    <a:p>
                      <a:pPr indent="0" lvl="0" marL="0" rtl="0" algn="l">
                        <a:spcBef>
                          <a:spcPts val="0"/>
                        </a:spcBef>
                        <a:spcAft>
                          <a:spcPts val="0"/>
                        </a:spcAft>
                        <a:buNone/>
                      </a:pPr>
                      <a:r>
                        <a:rPr b="1" lang="en" sz="1200">
                          <a:latin typeface="Courier New"/>
                          <a:ea typeface="Courier New"/>
                          <a:cs typeface="Courier New"/>
                          <a:sym typeface="Courier New"/>
                        </a:rPr>
                        <a:t>mprotect</a:t>
                      </a:r>
                      <a:endParaRPr b="1" sz="1200">
                        <a:latin typeface="Courier New"/>
                        <a:ea typeface="Courier New"/>
                        <a:cs typeface="Courier New"/>
                        <a:sym typeface="Courier New"/>
                      </a:endParaRPr>
                    </a:p>
                  </a:txBody>
                  <a:tcPr marT="36575" marB="36575" marR="36575" marL="36575">
                    <a:solidFill>
                      <a:srgbClr val="F4CCCC"/>
                    </a:solidFill>
                  </a:tcPr>
                </a:tc>
                <a:tc>
                  <a:txBody>
                    <a:bodyPr/>
                    <a:lstStyle/>
                    <a:p>
                      <a:pPr indent="0" lvl="0" marL="0" rtl="0" algn="l">
                        <a:spcBef>
                          <a:spcPts val="0"/>
                        </a:spcBef>
                        <a:spcAft>
                          <a:spcPts val="0"/>
                        </a:spcAft>
                        <a:buNone/>
                      </a:pPr>
                      <a:r>
                        <a:rPr lang="en" sz="1200"/>
                        <a:t>Not-Callable</a:t>
                      </a:r>
                      <a:endParaRPr sz="1200"/>
                    </a:p>
                  </a:txBody>
                  <a:tcPr marT="36575" marB="36575" marR="36575" marL="36575">
                    <a:solidFill>
                      <a:srgbClr val="F4CCCC"/>
                    </a:solidFill>
                  </a:tcPr>
                </a:tc>
              </a:tr>
            </a:tbl>
          </a:graphicData>
        </a:graphic>
      </p:graphicFrame>
      <p:grpSp>
        <p:nvGrpSpPr>
          <p:cNvPr id="397" name="Google Shape;397;p32"/>
          <p:cNvGrpSpPr/>
          <p:nvPr/>
        </p:nvGrpSpPr>
        <p:grpSpPr>
          <a:xfrm>
            <a:off x="1035624" y="4368741"/>
            <a:ext cx="3392151" cy="744125"/>
            <a:chOff x="2708099" y="3885963"/>
            <a:chExt cx="3392151" cy="744125"/>
          </a:xfrm>
        </p:grpSpPr>
        <p:sp>
          <p:nvSpPr>
            <p:cNvPr id="398" name="Google Shape;398;p32"/>
            <p:cNvSpPr/>
            <p:nvPr/>
          </p:nvSpPr>
          <p:spPr>
            <a:xfrm>
              <a:off x="2708100" y="4078738"/>
              <a:ext cx="3326400" cy="5301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txBox="1"/>
            <p:nvPr/>
          </p:nvSpPr>
          <p:spPr>
            <a:xfrm>
              <a:off x="3190250" y="4099988"/>
              <a:ext cx="2910000" cy="530100"/>
            </a:xfrm>
            <a:prstGeom prst="rect">
              <a:avLst/>
            </a:prstGeom>
            <a:noFill/>
            <a:ln>
              <a:noFill/>
            </a:ln>
          </p:spPr>
          <p:txBody>
            <a:bodyPr anchorCtr="0" anchor="t" bIns="36575" lIns="45700" spcFirstLastPara="1" rIns="45700" wrap="square" tIns="45700">
              <a:noAutofit/>
            </a:bodyPr>
            <a:lstStyle/>
            <a:p>
              <a:pPr indent="0" lvl="0" marL="0" rtl="0" algn="l">
                <a:spcBef>
                  <a:spcPts val="0"/>
                </a:spcBef>
                <a:spcAft>
                  <a:spcPts val="0"/>
                </a:spcAft>
                <a:buNone/>
              </a:pPr>
              <a:r>
                <a:rPr lang="en">
                  <a:solidFill>
                    <a:srgbClr val="000000"/>
                  </a:solidFill>
                </a:rPr>
                <a:t>Sensitive system call</a:t>
              </a:r>
              <a:r>
                <a:rPr lang="en"/>
                <a:t> use is</a:t>
              </a:r>
              <a:r>
                <a:rPr lang="en">
                  <a:solidFill>
                    <a:srgbClr val="000000"/>
                  </a:solidFill>
                </a:rPr>
                <a:t> </a:t>
              </a:r>
              <a:r>
                <a:rPr b="1" lang="en">
                  <a:solidFill>
                    <a:srgbClr val="000000"/>
                  </a:solidFill>
                </a:rPr>
                <a:t>sparse</a:t>
              </a:r>
              <a:r>
                <a:rPr lang="en">
                  <a:solidFill>
                    <a:srgbClr val="000000"/>
                  </a:solidFill>
                </a:rPr>
                <a:t> &amp; rarely invoked </a:t>
              </a:r>
              <a:r>
                <a:rPr b="1" lang="en">
                  <a:solidFill>
                    <a:srgbClr val="000000"/>
                  </a:solidFill>
                </a:rPr>
                <a:t>indirectly</a:t>
              </a:r>
              <a:r>
                <a:rPr lang="en">
                  <a:solidFill>
                    <a:srgbClr val="000000"/>
                  </a:solidFill>
                </a:rPr>
                <a:t>.</a:t>
              </a:r>
              <a:endParaRPr>
                <a:solidFill>
                  <a:srgbClr val="595959"/>
                </a:solidFill>
              </a:endParaRPr>
            </a:p>
          </p:txBody>
        </p:sp>
        <p:sp>
          <p:nvSpPr>
            <p:cNvPr id="400" name="Google Shape;400;p32"/>
            <p:cNvSpPr/>
            <p:nvPr/>
          </p:nvSpPr>
          <p:spPr>
            <a:xfrm>
              <a:off x="2708099" y="3885963"/>
              <a:ext cx="3326400" cy="193200"/>
            </a:xfrm>
            <a:prstGeom prst="rect">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5840799" y="3921746"/>
              <a:ext cx="136800" cy="113700"/>
            </a:xfrm>
            <a:prstGeom prst="rect">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32"/>
            <p:cNvPicPr preferRelativeResize="0"/>
            <p:nvPr/>
          </p:nvPicPr>
          <p:blipFill>
            <a:blip r:embed="rId6">
              <a:alphaModFix/>
            </a:blip>
            <a:stretch>
              <a:fillRect/>
            </a:stretch>
          </p:blipFill>
          <p:spPr>
            <a:xfrm>
              <a:off x="2732710" y="4105997"/>
              <a:ext cx="459150" cy="459150"/>
            </a:xfrm>
            <a:prstGeom prst="rect">
              <a:avLst/>
            </a:prstGeom>
            <a:noFill/>
            <a:ln>
              <a:noFill/>
            </a:ln>
          </p:spPr>
        </p:pic>
      </p:grpSp>
      <p:pic>
        <p:nvPicPr>
          <p:cNvPr id="403" name="Google Shape;403;p32"/>
          <p:cNvPicPr preferRelativeResize="0"/>
          <p:nvPr/>
        </p:nvPicPr>
        <p:blipFill>
          <a:blip r:embed="rId7">
            <a:alphaModFix/>
          </a:blip>
          <a:stretch>
            <a:fillRect/>
          </a:stretch>
        </p:blipFill>
        <p:spPr>
          <a:xfrm>
            <a:off x="8374700" y="128675"/>
            <a:ext cx="646450" cy="64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a:t>
            </a:r>
            <a:endParaRPr/>
          </a:p>
        </p:txBody>
      </p:sp>
      <p:sp>
        <p:nvSpPr>
          <p:cNvPr id="80" name="Google Shape;80;p15"/>
          <p:cNvSpPr txBox="1"/>
          <p:nvPr>
            <p:ph idx="1" type="body"/>
          </p:nvPr>
        </p:nvSpPr>
        <p:spPr>
          <a:xfrm>
            <a:off x="173900" y="719275"/>
            <a:ext cx="8938200" cy="4233600"/>
          </a:xfrm>
          <a:prstGeom prst="rect">
            <a:avLst/>
          </a:prstGeom>
        </p:spPr>
        <p:txBody>
          <a:bodyPr anchorCtr="0" anchor="t" bIns="27425" lIns="36575" spcFirstLastPara="1" rIns="27425" wrap="square" tIns="27425">
            <a:noAutofit/>
          </a:bodyPr>
          <a:lstStyle/>
          <a:p>
            <a:pPr indent="-342900" lvl="0" marL="457200" rtl="0" algn="l">
              <a:lnSpc>
                <a:spcPct val="150000"/>
              </a:lnSpc>
              <a:spcBef>
                <a:spcPts val="0"/>
              </a:spcBef>
              <a:spcAft>
                <a:spcPts val="0"/>
              </a:spcAft>
              <a:buSzPts val="1800"/>
              <a:buChar char="●"/>
            </a:pPr>
            <a:r>
              <a:rPr lang="en"/>
              <a:t>System Calls are important</a:t>
            </a:r>
            <a:endParaRPr/>
          </a:p>
          <a:p>
            <a:pPr indent="-317500" lvl="1" marL="914400" rtl="0" algn="l">
              <a:lnSpc>
                <a:spcPct val="150000"/>
              </a:lnSpc>
              <a:spcBef>
                <a:spcPts val="0"/>
              </a:spcBef>
              <a:spcAft>
                <a:spcPts val="0"/>
              </a:spcAft>
              <a:buSzPts val="1400"/>
              <a:buChar char="○"/>
            </a:pPr>
            <a:r>
              <a:rPr b="1" lang="en"/>
              <a:t>Core API interface</a:t>
            </a:r>
            <a:r>
              <a:rPr lang="en"/>
              <a:t> between </a:t>
            </a:r>
            <a:r>
              <a:rPr i="1" lang="en"/>
              <a:t>processes</a:t>
            </a:r>
            <a:r>
              <a:rPr lang="en"/>
              <a:t> and the </a:t>
            </a:r>
            <a:r>
              <a:rPr i="1" lang="en"/>
              <a:t>Operating System</a:t>
            </a:r>
            <a:endParaRPr i="1"/>
          </a:p>
          <a:p>
            <a:pPr indent="-317500" lvl="1" marL="914400" rtl="0" algn="l">
              <a:lnSpc>
                <a:spcPct val="150000"/>
              </a:lnSpc>
              <a:spcBef>
                <a:spcPts val="0"/>
              </a:spcBef>
              <a:spcAft>
                <a:spcPts val="0"/>
              </a:spcAft>
              <a:buSzPts val="1400"/>
              <a:buChar char="○"/>
            </a:pPr>
            <a:r>
              <a:rPr b="1" lang="en"/>
              <a:t>Prevalent medium</a:t>
            </a:r>
            <a:r>
              <a:rPr lang="en"/>
              <a:t> for code reuse to compromise entire system from a vulnerable application</a:t>
            </a:r>
            <a:endParaRPr/>
          </a:p>
          <a:p>
            <a:pPr indent="0" lvl="0" marL="0" rtl="0" algn="l">
              <a:lnSpc>
                <a:spcPct val="150000"/>
              </a:lnSpc>
              <a:spcBef>
                <a:spcPts val="0"/>
              </a:spcBef>
              <a:spcAft>
                <a:spcPts val="0"/>
              </a:spcAft>
              <a:buNone/>
            </a:pPr>
            <a:r>
              <a:t/>
            </a:r>
            <a:endParaRPr sz="600"/>
          </a:p>
          <a:p>
            <a:pPr indent="-342900" lvl="0" marL="457200" rtl="0" algn="l">
              <a:lnSpc>
                <a:spcPct val="150000"/>
              </a:lnSpc>
              <a:spcBef>
                <a:spcPts val="0"/>
              </a:spcBef>
              <a:spcAft>
                <a:spcPts val="0"/>
              </a:spcAft>
              <a:buSzPts val="1800"/>
              <a:buChar char="●"/>
            </a:pPr>
            <a:r>
              <a:rPr lang="en"/>
              <a:t>Minimal guarding of System Calls</a:t>
            </a:r>
            <a:endParaRPr/>
          </a:p>
          <a:p>
            <a:pPr indent="-317500" lvl="1" marL="914400" rtl="0" algn="l">
              <a:lnSpc>
                <a:spcPct val="150000"/>
              </a:lnSpc>
              <a:spcBef>
                <a:spcPts val="0"/>
              </a:spcBef>
              <a:spcAft>
                <a:spcPts val="0"/>
              </a:spcAft>
              <a:buSzPts val="1400"/>
              <a:buFont typeface="Courier New"/>
              <a:buChar char="○"/>
            </a:pPr>
            <a:r>
              <a:rPr lang="en"/>
              <a:t>Linux</a:t>
            </a:r>
            <a:r>
              <a:rPr b="1" lang="en"/>
              <a:t> </a:t>
            </a:r>
            <a:r>
              <a:rPr b="1" lang="en">
                <a:latin typeface="Courier New"/>
                <a:ea typeface="Courier New"/>
                <a:cs typeface="Courier New"/>
                <a:sym typeface="Courier New"/>
              </a:rPr>
              <a:t>seccomp</a:t>
            </a:r>
            <a:endParaRPr b="1">
              <a:latin typeface="Courier New"/>
              <a:ea typeface="Courier New"/>
              <a:cs typeface="Courier New"/>
              <a:sym typeface="Courier New"/>
            </a:endParaRPr>
          </a:p>
          <a:p>
            <a:pPr indent="-317500" lvl="1" marL="914400" rtl="0" algn="l">
              <a:lnSpc>
                <a:spcPct val="150000"/>
              </a:lnSpc>
              <a:spcBef>
                <a:spcPts val="0"/>
              </a:spcBef>
              <a:spcAft>
                <a:spcPts val="0"/>
              </a:spcAft>
              <a:buSzPts val="1400"/>
              <a:buChar char="○"/>
            </a:pPr>
            <a:r>
              <a:rPr lang="en"/>
              <a:t>Eliminating surface area instead of eliminating abuse</a:t>
            </a:r>
            <a:endParaRPr/>
          </a:p>
          <a:p>
            <a:pPr indent="-317500" lvl="1" marL="914400" rtl="0" algn="l">
              <a:lnSpc>
                <a:spcPct val="150000"/>
              </a:lnSpc>
              <a:spcBef>
                <a:spcPts val="0"/>
              </a:spcBef>
              <a:spcAft>
                <a:spcPts val="0"/>
              </a:spcAft>
              <a:buSzPts val="1400"/>
              <a:buChar char="○"/>
            </a:pPr>
            <a:r>
              <a:rPr b="1" lang="en"/>
              <a:t>Coarse-grained</a:t>
            </a:r>
            <a:r>
              <a:rPr lang="en"/>
              <a:t> defenses</a:t>
            </a:r>
            <a:endParaRPr/>
          </a:p>
          <a:p>
            <a:pPr indent="0" lvl="0" marL="0" rtl="0" algn="l">
              <a:lnSpc>
                <a:spcPct val="150000"/>
              </a:lnSpc>
              <a:spcBef>
                <a:spcPts val="0"/>
              </a:spcBef>
              <a:spcAft>
                <a:spcPts val="0"/>
              </a:spcAft>
              <a:buNone/>
            </a:pPr>
            <a:r>
              <a:t/>
            </a:r>
            <a:endParaRPr sz="600"/>
          </a:p>
          <a:p>
            <a:pPr indent="-342900" lvl="0" marL="457200" rtl="0" algn="l">
              <a:lnSpc>
                <a:spcPct val="150000"/>
              </a:lnSpc>
              <a:spcBef>
                <a:spcPts val="0"/>
              </a:spcBef>
              <a:spcAft>
                <a:spcPts val="0"/>
              </a:spcAft>
              <a:buSzPts val="1800"/>
              <a:buChar char="●"/>
            </a:pPr>
            <a:r>
              <a:rPr b="1" lang="en"/>
              <a:t>System Call Integrity</a:t>
            </a:r>
            <a:r>
              <a:rPr lang="en"/>
              <a:t>: A targeted methodology to shore up system call defenses</a:t>
            </a:r>
            <a:endParaRPr/>
          </a:p>
          <a:p>
            <a:pPr indent="-317500" lvl="1" marL="914400" rtl="0" algn="l">
              <a:lnSpc>
                <a:spcPct val="150000"/>
              </a:lnSpc>
              <a:spcBef>
                <a:spcPts val="0"/>
              </a:spcBef>
              <a:spcAft>
                <a:spcPts val="0"/>
              </a:spcAft>
              <a:buSzPts val="1400"/>
              <a:buChar char="○"/>
            </a:pPr>
            <a:r>
              <a:rPr b="1" lang="en"/>
              <a:t>Protection of the system</a:t>
            </a:r>
            <a:r>
              <a:rPr lang="en"/>
              <a:t>, </a:t>
            </a:r>
            <a:r>
              <a:rPr i="1" lang="en"/>
              <a:t>not protection of the application</a:t>
            </a:r>
            <a:endParaRPr i="1"/>
          </a:p>
          <a:p>
            <a:pPr indent="-317500" lvl="1" marL="914400" rtl="0" algn="l">
              <a:lnSpc>
                <a:spcPct val="150000"/>
              </a:lnSpc>
              <a:spcBef>
                <a:spcPts val="0"/>
              </a:spcBef>
              <a:spcAft>
                <a:spcPts val="0"/>
              </a:spcAft>
              <a:buSzPts val="1400"/>
              <a:buChar char="○"/>
            </a:pPr>
            <a:r>
              <a:rPr lang="en"/>
              <a:t>Fine-grained &amp; specialized protection that is efficient </a:t>
            </a:r>
            <a:r>
              <a:rPr i="1" lang="en"/>
              <a:t>and</a:t>
            </a:r>
            <a:r>
              <a:rPr lang="en"/>
              <a:t> strong</a:t>
            </a:r>
            <a:endParaRPr/>
          </a:p>
        </p:txBody>
      </p:sp>
      <p:sp>
        <p:nvSpPr>
          <p:cNvPr id="81" name="Google Shape;81;p15"/>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a:t>
            </a:r>
            <a:r>
              <a:rPr b="1" lang="en" sz="1600">
                <a:latin typeface="Courier New"/>
                <a:ea typeface="Courier New"/>
                <a:cs typeface="Courier New"/>
                <a:sym typeface="Courier New"/>
              </a:rPr>
              <a:t>foo (</a:t>
            </a:r>
            <a:r>
              <a:rPr lang="en" sz="1600">
                <a:latin typeface="Courier New"/>
                <a:ea typeface="Courier New"/>
                <a:cs typeface="Courier New"/>
                <a:sym typeface="Courier New"/>
              </a:rPr>
              <a:t> int f0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a:t>
            </a:r>
            <a:r>
              <a:rPr b="1" lang="en" sz="1600">
                <a:latin typeface="Courier New"/>
                <a:ea typeface="Courier New"/>
                <a:cs typeface="Courier New"/>
                <a:sym typeface="Courier New"/>
              </a:rPr>
              <a:t>bar(</a:t>
            </a:r>
            <a:r>
              <a:rPr lang="en" sz="1600">
                <a:latin typeface="Courier New"/>
                <a:ea typeface="Courier New"/>
                <a:cs typeface="Courier New"/>
                <a:sym typeface="Courier New"/>
              </a:rPr>
              <a:t> x1, flags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a:t>
            </a:r>
            <a:r>
              <a:rPr b="1" lang="en" sz="1600">
                <a:latin typeface="Courier New"/>
                <a:ea typeface="Courier New"/>
                <a:cs typeface="Courier New"/>
                <a:sym typeface="Courier New"/>
              </a:rPr>
              <a:t>bar (</a:t>
            </a:r>
            <a:r>
              <a:rPr lang="en" sz="1600">
                <a:latin typeface="Courier New"/>
                <a:ea typeface="Courier New"/>
                <a:cs typeface="Courier New"/>
                <a:sym typeface="Courier New"/>
              </a:rPr>
              <a:t> char*  b1, int b2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409" name="Google Shape;409;p33"/>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33"/>
          <p:cNvSpPr txBox="1"/>
          <p:nvPr>
            <p:ph type="title"/>
          </p:nvPr>
        </p:nvSpPr>
        <p:spPr>
          <a:xfrm>
            <a:off x="173900" y="76200"/>
            <a:ext cx="859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a:t>
            </a:r>
            <a:r>
              <a:rPr lang="en"/>
              <a:t>  - 2 -  </a:t>
            </a:r>
            <a:r>
              <a:rPr b="1" lang="en"/>
              <a:t>Control Flow Context</a:t>
            </a:r>
            <a:endParaRPr b="1"/>
          </a:p>
        </p:txBody>
      </p:sp>
      <p:pic>
        <p:nvPicPr>
          <p:cNvPr id="411" name="Google Shape;411;p33"/>
          <p:cNvPicPr preferRelativeResize="0"/>
          <p:nvPr/>
        </p:nvPicPr>
        <p:blipFill>
          <a:blip r:embed="rId3">
            <a:alphaModFix/>
          </a:blip>
          <a:stretch>
            <a:fillRect/>
          </a:stretch>
        </p:blipFill>
        <p:spPr>
          <a:xfrm>
            <a:off x="8374700" y="128675"/>
            <a:ext cx="646450" cy="646450"/>
          </a:xfrm>
          <a:prstGeom prst="rect">
            <a:avLst/>
          </a:prstGeom>
          <a:noFill/>
          <a:ln>
            <a:noFill/>
          </a:ln>
        </p:spPr>
      </p:pic>
      <p:sp>
        <p:nvSpPr>
          <p:cNvPr id="412" name="Google Shape;412;p33"/>
          <p:cNvSpPr txBox="1"/>
          <p:nvPr>
            <p:ph idx="1" type="body"/>
          </p:nvPr>
        </p:nvSpPr>
        <p:spPr>
          <a:xfrm>
            <a:off x="173900" y="719275"/>
            <a:ext cx="4197600" cy="1329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u="sng"/>
              <a:t>Guarantee</a:t>
            </a:r>
            <a:r>
              <a:rPr lang="en"/>
              <a:t>: A sensitive system call is reached and invoked only through legitimate control-flow paths during runtime</a:t>
            </a:r>
            <a:endParaRPr sz="1400"/>
          </a:p>
        </p:txBody>
      </p:sp>
      <p:pic>
        <p:nvPicPr>
          <p:cNvPr id="413" name="Google Shape;413;p33"/>
          <p:cNvPicPr preferRelativeResize="0"/>
          <p:nvPr/>
        </p:nvPicPr>
        <p:blipFill>
          <a:blip r:embed="rId4">
            <a:alphaModFix/>
          </a:blip>
          <a:stretch>
            <a:fillRect/>
          </a:stretch>
        </p:blipFill>
        <p:spPr>
          <a:xfrm>
            <a:off x="1660975" y="2126913"/>
            <a:ext cx="1007900" cy="1007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idx="1" type="body"/>
          </p:nvPr>
        </p:nvSpPr>
        <p:spPr>
          <a:xfrm>
            <a:off x="4430900"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a:t>
            </a:r>
            <a:r>
              <a:rPr b="1" lang="en" sz="1600">
                <a:latin typeface="Courier New"/>
                <a:ea typeface="Courier New"/>
                <a:cs typeface="Courier New"/>
                <a:sym typeface="Courier New"/>
              </a:rPr>
              <a:t>foo (</a:t>
            </a:r>
            <a:r>
              <a:rPr lang="en" sz="1600">
                <a:latin typeface="Courier New"/>
                <a:ea typeface="Courier New"/>
                <a:cs typeface="Courier New"/>
                <a:sym typeface="Courier New"/>
              </a:rPr>
              <a:t> int f0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a:t>
            </a:r>
            <a:r>
              <a:rPr lang="en" sz="1600">
                <a:latin typeface="Courier New"/>
                <a:ea typeface="Courier New"/>
                <a:cs typeface="Courier New"/>
                <a:sym typeface="Courier New"/>
              </a:rPr>
              <a:t>int flags = MAP_ANON|MAP_SHARED;</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a:t>
            </a:r>
            <a:r>
              <a:rPr b="1" lang="en" sz="1600">
                <a:latin typeface="Courier New"/>
                <a:ea typeface="Courier New"/>
                <a:cs typeface="Courier New"/>
                <a:sym typeface="Courier New"/>
              </a:rPr>
              <a:t>bar(</a:t>
            </a:r>
            <a:r>
              <a:rPr lang="en" sz="1600">
                <a:latin typeface="Courier New"/>
                <a:ea typeface="Courier New"/>
                <a:cs typeface="Courier New"/>
                <a:sym typeface="Courier New"/>
              </a:rPr>
              <a:t> x1, flags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a:t>
            </a:r>
            <a:r>
              <a:rPr b="1" lang="en" sz="1600">
                <a:latin typeface="Courier New"/>
                <a:ea typeface="Courier New"/>
                <a:cs typeface="Courier New"/>
                <a:sym typeface="Courier New"/>
              </a:rPr>
              <a:t>bar (</a:t>
            </a:r>
            <a:r>
              <a:rPr lang="en" sz="1600">
                <a:latin typeface="Courier New"/>
                <a:ea typeface="Courier New"/>
                <a:cs typeface="Courier New"/>
                <a:sym typeface="Courier New"/>
              </a:rPr>
              <a:t> char*  b1, int b2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lang="en" sz="1600">
                <a:latin typeface="Courier New"/>
                <a:ea typeface="Courier New"/>
                <a:cs typeface="Courier New"/>
                <a:sym typeface="Courier New"/>
              </a:rPr>
              <a:t>	int prots = PROT_READ|PROT_WRITE;</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NULL, gshm-&gt;size, prots, b2,</a:t>
            </a:r>
            <a:endParaRPr sz="1600">
              <a:latin typeface="Courier New"/>
              <a:ea typeface="Courier New"/>
              <a:cs typeface="Courier New"/>
              <a:sym typeface="Courier New"/>
            </a:endParaRPr>
          </a:p>
          <a:p>
            <a:pPr indent="457200" lvl="0" marL="457200" rtl="0" algn="l">
              <a:spcBef>
                <a:spcPts val="0"/>
              </a:spcBef>
              <a:spcAft>
                <a:spcPts val="0"/>
              </a:spcAft>
              <a:buNone/>
            </a:pPr>
            <a:r>
              <a:rPr lang="en" sz="1600">
                <a:latin typeface="Courier New"/>
                <a:ea typeface="Courier New"/>
                <a:cs typeface="Courier New"/>
                <a:sym typeface="Courier New"/>
              </a:rPr>
              <a:t>-1, 0 </a:t>
            </a:r>
            <a:r>
              <a:rPr b="1" lang="en" sz="1600">
                <a:latin typeface="Courier New"/>
                <a:ea typeface="Courier New"/>
                <a:cs typeface="Courier New"/>
                <a:sym typeface="Courier New"/>
              </a:rPr>
              <a: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419" name="Google Shape;419;p34"/>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34"/>
          <p:cNvSpPr txBox="1"/>
          <p:nvPr>
            <p:ph type="title"/>
          </p:nvPr>
        </p:nvSpPr>
        <p:spPr>
          <a:xfrm>
            <a:off x="173900" y="76200"/>
            <a:ext cx="859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  - 2 -  </a:t>
            </a:r>
            <a:r>
              <a:rPr b="1" lang="en"/>
              <a:t>Control Flow Context</a:t>
            </a:r>
            <a:endParaRPr b="1"/>
          </a:p>
        </p:txBody>
      </p:sp>
      <p:pic>
        <p:nvPicPr>
          <p:cNvPr id="421" name="Google Shape;421;p34"/>
          <p:cNvPicPr preferRelativeResize="0"/>
          <p:nvPr/>
        </p:nvPicPr>
        <p:blipFill>
          <a:blip r:embed="rId3">
            <a:alphaModFix/>
          </a:blip>
          <a:stretch>
            <a:fillRect/>
          </a:stretch>
        </p:blipFill>
        <p:spPr>
          <a:xfrm>
            <a:off x="8374700" y="128675"/>
            <a:ext cx="646450" cy="646450"/>
          </a:xfrm>
          <a:prstGeom prst="rect">
            <a:avLst/>
          </a:prstGeom>
          <a:noFill/>
          <a:ln>
            <a:noFill/>
          </a:ln>
        </p:spPr>
      </p:pic>
      <p:sp>
        <p:nvSpPr>
          <p:cNvPr id="422" name="Google Shape;422;p34"/>
          <p:cNvSpPr txBox="1"/>
          <p:nvPr>
            <p:ph idx="1" type="body"/>
          </p:nvPr>
        </p:nvSpPr>
        <p:spPr>
          <a:xfrm>
            <a:off x="173900" y="719275"/>
            <a:ext cx="4197600" cy="13299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u="sng"/>
              <a:t>Guarantee</a:t>
            </a:r>
            <a:r>
              <a:rPr lang="en"/>
              <a:t>: A sensitive system call is reached and invoked only through legitimate control-flow paths during runtime</a:t>
            </a:r>
            <a:endParaRPr sz="1400"/>
          </a:p>
        </p:txBody>
      </p:sp>
      <p:graphicFrame>
        <p:nvGraphicFramePr>
          <p:cNvPr id="423" name="Google Shape;423;p34"/>
          <p:cNvGraphicFramePr/>
          <p:nvPr/>
        </p:nvGraphicFramePr>
        <p:xfrm>
          <a:off x="5833863" y="3820145"/>
          <a:ext cx="3000000" cy="3000000"/>
        </p:xfrm>
        <a:graphic>
          <a:graphicData uri="http://schemas.openxmlformats.org/drawingml/2006/table">
            <a:tbl>
              <a:tblPr>
                <a:noFill/>
                <a:tableStyleId>{650D657D-F24E-48B2-A58F-E39EB4D3C928}</a:tableStyleId>
              </a:tblPr>
              <a:tblGrid>
                <a:gridCol w="1755975"/>
              </a:tblGrid>
              <a:tr h="256025">
                <a:tc>
                  <a:txBody>
                    <a:bodyPr/>
                    <a:lstStyle/>
                    <a:p>
                      <a:pPr indent="0" lvl="0" marL="0" rtl="0" algn="ctr">
                        <a:spcBef>
                          <a:spcPts val="0"/>
                        </a:spcBef>
                        <a:spcAft>
                          <a:spcPts val="0"/>
                        </a:spcAft>
                        <a:buNone/>
                      </a:pPr>
                      <a:r>
                        <a:rPr lang="en" sz="1200"/>
                        <a:t>Valid Control Flow</a:t>
                      </a:r>
                      <a:endParaRPr sz="1200"/>
                    </a:p>
                  </a:txBody>
                  <a:tcPr marT="36575" marB="36575" marR="36575" marL="36575">
                    <a:solidFill>
                      <a:schemeClr val="lt2"/>
                    </a:solidFill>
                  </a:tcPr>
                </a:tc>
              </a:tr>
              <a:tr h="256025">
                <a:tc>
                  <a:txBody>
                    <a:bodyPr/>
                    <a:lstStyle/>
                    <a:p>
                      <a:pPr indent="0" lvl="0" marL="0" rtl="0" algn="l">
                        <a:spcBef>
                          <a:spcPts val="0"/>
                        </a:spcBef>
                        <a:spcAft>
                          <a:spcPts val="0"/>
                        </a:spcAft>
                        <a:buNone/>
                      </a:pPr>
                      <a:r>
                        <a:rPr b="1" lang="en" sz="1200">
                          <a:latin typeface="Courier New"/>
                          <a:ea typeface="Courier New"/>
                          <a:cs typeface="Courier New"/>
                          <a:sym typeface="Courier New"/>
                        </a:rPr>
                        <a:t> bar &lt; foo</a:t>
                      </a:r>
                      <a:endParaRPr b="1" sz="1200">
                        <a:latin typeface="Courier New"/>
                        <a:ea typeface="Courier New"/>
                        <a:cs typeface="Courier New"/>
                        <a:sym typeface="Courier New"/>
                      </a:endParaRPr>
                    </a:p>
                  </a:txBody>
                  <a:tcPr marT="36575" marB="36575" marR="36575" marL="36575"/>
                </a:tc>
              </a:tr>
              <a:tr h="256025">
                <a:tc>
                  <a:txBody>
                    <a:bodyPr/>
                    <a:lstStyle/>
                    <a:p>
                      <a:pPr indent="0" lvl="0" marL="0" rtl="0" algn="l">
                        <a:spcBef>
                          <a:spcPts val="0"/>
                        </a:spcBef>
                        <a:spcAft>
                          <a:spcPts val="0"/>
                        </a:spcAft>
                        <a:buNone/>
                      </a:pPr>
                      <a:r>
                        <a:rPr b="1" lang="en" sz="1200">
                          <a:latin typeface="Courier New"/>
                          <a:ea typeface="Courier New"/>
                          <a:cs typeface="Courier New"/>
                          <a:sym typeface="Courier New"/>
                        </a:rPr>
                        <a:t> mmap &lt; bar</a:t>
                      </a:r>
                      <a:endParaRPr b="1" sz="1200">
                        <a:latin typeface="Courier New"/>
                        <a:ea typeface="Courier New"/>
                        <a:cs typeface="Courier New"/>
                        <a:sym typeface="Courier New"/>
                      </a:endParaRPr>
                    </a:p>
                  </a:txBody>
                  <a:tcPr marT="36575" marB="36575" marR="36575" marL="36575"/>
                </a:tc>
              </a:tr>
              <a:tr h="256025">
                <a:tc>
                  <a:txBody>
                    <a:bodyPr/>
                    <a:lstStyle/>
                    <a:p>
                      <a:pPr indent="0" lvl="0" marL="0" rtl="0" algn="l">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txBody>
                  <a:tcPr marT="36575" marB="36575" marR="36575" marL="36575"/>
                </a:tc>
              </a:tr>
            </a:tbl>
          </a:graphicData>
        </a:graphic>
      </p:graphicFrame>
      <p:pic>
        <p:nvPicPr>
          <p:cNvPr id="424" name="Google Shape;424;p34"/>
          <p:cNvPicPr preferRelativeResize="0"/>
          <p:nvPr/>
        </p:nvPicPr>
        <p:blipFill>
          <a:blip r:embed="rId4">
            <a:alphaModFix/>
          </a:blip>
          <a:stretch>
            <a:fillRect/>
          </a:stretch>
        </p:blipFill>
        <p:spPr>
          <a:xfrm>
            <a:off x="1660975" y="2126913"/>
            <a:ext cx="1007900" cy="1007900"/>
          </a:xfrm>
          <a:prstGeom prst="rect">
            <a:avLst/>
          </a:prstGeom>
          <a:noFill/>
          <a:ln>
            <a:noFill/>
          </a:ln>
        </p:spPr>
      </p:pic>
      <p:grpSp>
        <p:nvGrpSpPr>
          <p:cNvPr id="425" name="Google Shape;425;p34"/>
          <p:cNvGrpSpPr/>
          <p:nvPr/>
        </p:nvGrpSpPr>
        <p:grpSpPr>
          <a:xfrm>
            <a:off x="5308300" y="1425775"/>
            <a:ext cx="587525" cy="1983800"/>
            <a:chOff x="5384500" y="1349575"/>
            <a:chExt cx="587525" cy="1983800"/>
          </a:xfrm>
        </p:grpSpPr>
        <p:sp>
          <p:nvSpPr>
            <p:cNvPr id="426" name="Google Shape;426;p34"/>
            <p:cNvSpPr/>
            <p:nvPr/>
          </p:nvSpPr>
          <p:spPr>
            <a:xfrm>
              <a:off x="5384500" y="1349575"/>
              <a:ext cx="587525" cy="729850"/>
            </a:xfrm>
            <a:custGeom>
              <a:rect b="b" l="l" r="r" t="t"/>
              <a:pathLst>
                <a:path extrusionOk="0" h="29194" w="23501">
                  <a:moveTo>
                    <a:pt x="0" y="29194"/>
                  </a:moveTo>
                  <a:cubicBezTo>
                    <a:pt x="3856" y="27174"/>
                    <a:pt x="20886" y="21942"/>
                    <a:pt x="23135" y="17076"/>
                  </a:cubicBezTo>
                  <a:cubicBezTo>
                    <a:pt x="25384" y="12210"/>
                    <a:pt x="15102" y="2846"/>
                    <a:pt x="13495" y="0"/>
                  </a:cubicBezTo>
                </a:path>
              </a:pathLst>
            </a:custGeom>
            <a:noFill/>
            <a:ln cap="flat" cmpd="sng" w="28575">
              <a:solidFill>
                <a:srgbClr val="FF0000"/>
              </a:solidFill>
              <a:prstDash val="solid"/>
              <a:round/>
              <a:headEnd len="med" w="med" type="none"/>
              <a:tailEnd len="med" w="med" type="triangle"/>
            </a:ln>
          </p:spPr>
        </p:sp>
        <p:sp>
          <p:nvSpPr>
            <p:cNvPr id="427" name="Google Shape;427;p34"/>
            <p:cNvSpPr/>
            <p:nvPr/>
          </p:nvSpPr>
          <p:spPr>
            <a:xfrm>
              <a:off x="5512350" y="2855225"/>
              <a:ext cx="393400" cy="478150"/>
            </a:xfrm>
            <a:custGeom>
              <a:rect b="b" l="l" r="r" t="t"/>
              <a:pathLst>
                <a:path extrusionOk="0" h="19126" w="15736">
                  <a:moveTo>
                    <a:pt x="0" y="19126"/>
                  </a:moveTo>
                  <a:cubicBezTo>
                    <a:pt x="2596" y="17851"/>
                    <a:pt x="14345" y="14663"/>
                    <a:pt x="15574" y="11475"/>
                  </a:cubicBezTo>
                  <a:cubicBezTo>
                    <a:pt x="16804" y="8287"/>
                    <a:pt x="8743" y="1913"/>
                    <a:pt x="7377" y="0"/>
                  </a:cubicBezTo>
                </a:path>
              </a:pathLst>
            </a:custGeom>
            <a:noFill/>
            <a:ln cap="flat" cmpd="sng" w="28575">
              <a:solidFill>
                <a:srgbClr val="FF0000"/>
              </a:solidFill>
              <a:prstDash val="solid"/>
              <a:round/>
              <a:headEnd len="med" w="med" type="none"/>
              <a:tailEnd len="med" w="med" type="triangle"/>
            </a:ln>
          </p:spPr>
        </p:sp>
      </p:grpSp>
      <p:grpSp>
        <p:nvGrpSpPr>
          <p:cNvPr id="428" name="Google Shape;428;p34"/>
          <p:cNvGrpSpPr/>
          <p:nvPr/>
        </p:nvGrpSpPr>
        <p:grpSpPr>
          <a:xfrm>
            <a:off x="590435" y="3557088"/>
            <a:ext cx="2997627" cy="744125"/>
            <a:chOff x="2708110" y="3885963"/>
            <a:chExt cx="2997627" cy="744125"/>
          </a:xfrm>
        </p:grpSpPr>
        <p:sp>
          <p:nvSpPr>
            <p:cNvPr id="429" name="Google Shape;429;p34"/>
            <p:cNvSpPr/>
            <p:nvPr/>
          </p:nvSpPr>
          <p:spPr>
            <a:xfrm>
              <a:off x="2708110" y="4078738"/>
              <a:ext cx="2973300" cy="5301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txBox="1"/>
            <p:nvPr/>
          </p:nvSpPr>
          <p:spPr>
            <a:xfrm>
              <a:off x="3190238" y="4099988"/>
              <a:ext cx="2515500" cy="530100"/>
            </a:xfrm>
            <a:prstGeom prst="rect">
              <a:avLst/>
            </a:prstGeom>
            <a:noFill/>
            <a:ln>
              <a:noFill/>
            </a:ln>
          </p:spPr>
          <p:txBody>
            <a:bodyPr anchorCtr="0" anchor="t" bIns="36575" lIns="45700" spcFirstLastPara="1" rIns="45700" wrap="square" tIns="45700">
              <a:noAutofit/>
            </a:bodyPr>
            <a:lstStyle/>
            <a:p>
              <a:pPr indent="0" lvl="0" marL="0" rtl="0" algn="l">
                <a:spcBef>
                  <a:spcPts val="0"/>
                </a:spcBef>
                <a:spcAft>
                  <a:spcPts val="0"/>
                </a:spcAft>
                <a:buNone/>
              </a:pPr>
              <a:r>
                <a:rPr lang="en">
                  <a:solidFill>
                    <a:schemeClr val="dk1"/>
                  </a:solidFill>
                </a:rPr>
                <a:t>Call chains of sensitive system calls are usually </a:t>
              </a:r>
              <a:r>
                <a:rPr b="1" lang="en">
                  <a:solidFill>
                    <a:schemeClr val="dk1"/>
                  </a:solidFill>
                </a:rPr>
                <a:t>short</a:t>
              </a:r>
              <a:r>
                <a:rPr lang="en">
                  <a:solidFill>
                    <a:schemeClr val="dk1"/>
                  </a:solidFill>
                </a:rPr>
                <a:t>!</a:t>
              </a:r>
              <a:endParaRPr>
                <a:solidFill>
                  <a:schemeClr val="dk1"/>
                </a:solidFill>
              </a:endParaRPr>
            </a:p>
          </p:txBody>
        </p:sp>
        <p:sp>
          <p:nvSpPr>
            <p:cNvPr id="431" name="Google Shape;431;p34"/>
            <p:cNvSpPr/>
            <p:nvPr/>
          </p:nvSpPr>
          <p:spPr>
            <a:xfrm>
              <a:off x="2708110" y="3885963"/>
              <a:ext cx="2973300" cy="193200"/>
            </a:xfrm>
            <a:prstGeom prst="rect">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4"/>
            <p:cNvSpPr/>
            <p:nvPr/>
          </p:nvSpPr>
          <p:spPr>
            <a:xfrm>
              <a:off x="5480307" y="3921746"/>
              <a:ext cx="136800" cy="113700"/>
            </a:xfrm>
            <a:prstGeom prst="rect">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3" name="Google Shape;433;p34"/>
            <p:cNvPicPr preferRelativeResize="0"/>
            <p:nvPr/>
          </p:nvPicPr>
          <p:blipFill>
            <a:blip r:embed="rId5">
              <a:alphaModFix/>
            </a:blip>
            <a:stretch>
              <a:fillRect/>
            </a:stretch>
          </p:blipFill>
          <p:spPr>
            <a:xfrm>
              <a:off x="2732710" y="4105997"/>
              <a:ext cx="459150" cy="45915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35"/>
          <p:cNvPicPr preferRelativeResize="0"/>
          <p:nvPr/>
        </p:nvPicPr>
        <p:blipFill>
          <a:blip r:embed="rId3">
            <a:alphaModFix/>
          </a:blip>
          <a:stretch>
            <a:fillRect/>
          </a:stretch>
        </p:blipFill>
        <p:spPr>
          <a:xfrm>
            <a:off x="8374700" y="128675"/>
            <a:ext cx="646450" cy="646450"/>
          </a:xfrm>
          <a:prstGeom prst="rect">
            <a:avLst/>
          </a:prstGeom>
          <a:noFill/>
          <a:ln>
            <a:noFill/>
          </a:ln>
        </p:spPr>
      </p:pic>
      <p:sp>
        <p:nvSpPr>
          <p:cNvPr id="439" name="Google Shape;439;p35"/>
          <p:cNvSpPr txBox="1"/>
          <p:nvPr>
            <p:ph idx="1" type="body"/>
          </p:nvPr>
        </p:nvSpPr>
        <p:spPr>
          <a:xfrm>
            <a:off x="173900" y="719275"/>
            <a:ext cx="4158000" cy="14565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u="sng"/>
              <a:t>Guarantee</a:t>
            </a:r>
            <a:r>
              <a:rPr b="1" lang="en"/>
              <a:t>:</a:t>
            </a:r>
            <a:r>
              <a:rPr lang="en"/>
              <a:t> A sensitive system call can only use valid arguments when being invoked </a:t>
            </a:r>
            <a:endParaRPr/>
          </a:p>
          <a:p>
            <a:pPr indent="-342900" lvl="0" marL="457200" rtl="0" algn="l">
              <a:spcBef>
                <a:spcPts val="0"/>
              </a:spcBef>
              <a:spcAft>
                <a:spcPts val="0"/>
              </a:spcAft>
              <a:buSzPts val="1800"/>
              <a:buChar char="●"/>
            </a:pPr>
            <a:r>
              <a:rPr b="1" i="1" lang="en"/>
              <a:t>Even if</a:t>
            </a:r>
            <a:r>
              <a:rPr lang="en"/>
              <a:t> attackers have access to memory corruption vulnerabilities</a:t>
            </a:r>
            <a:endParaRPr b="1" u="sng"/>
          </a:p>
        </p:txBody>
      </p:sp>
      <p:sp>
        <p:nvSpPr>
          <p:cNvPr id="440" name="Google Shape;440;p35"/>
          <p:cNvSpPr txBox="1"/>
          <p:nvPr>
            <p:ph idx="12" type="sldNum"/>
          </p:nvPr>
        </p:nvSpPr>
        <p:spPr>
          <a:xfrm>
            <a:off x="8472450" y="481706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35"/>
          <p:cNvSpPr txBox="1"/>
          <p:nvPr>
            <p:ph type="title"/>
          </p:nvPr>
        </p:nvSpPr>
        <p:spPr>
          <a:xfrm>
            <a:off x="173900" y="76200"/>
            <a:ext cx="878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Integrity</a:t>
            </a:r>
            <a:r>
              <a:rPr lang="en"/>
              <a:t>  - 3 -  </a:t>
            </a:r>
            <a:r>
              <a:rPr b="1" lang="en"/>
              <a:t>Argument Integrity Context</a:t>
            </a:r>
            <a:endParaRPr b="1"/>
          </a:p>
        </p:txBody>
      </p:sp>
      <p:grpSp>
        <p:nvGrpSpPr>
          <p:cNvPr id="442" name="Google Shape;442;p35"/>
          <p:cNvGrpSpPr/>
          <p:nvPr/>
        </p:nvGrpSpPr>
        <p:grpSpPr>
          <a:xfrm>
            <a:off x="4920213" y="2962981"/>
            <a:ext cx="4025700" cy="489794"/>
            <a:chOff x="4920213" y="2962981"/>
            <a:chExt cx="4025700" cy="489794"/>
          </a:xfrm>
        </p:grpSpPr>
        <p:sp>
          <p:nvSpPr>
            <p:cNvPr id="443" name="Google Shape;443;p35"/>
            <p:cNvSpPr/>
            <p:nvPr/>
          </p:nvSpPr>
          <p:spPr>
            <a:xfrm>
              <a:off x="4920213" y="2962981"/>
              <a:ext cx="4025700" cy="230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7786982" y="3206775"/>
              <a:ext cx="676200" cy="246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35"/>
          <p:cNvSpPr/>
          <p:nvPr/>
        </p:nvSpPr>
        <p:spPr>
          <a:xfrm>
            <a:off x="6368313" y="3206775"/>
            <a:ext cx="1258200" cy="2460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35"/>
          <p:cNvGrpSpPr/>
          <p:nvPr/>
        </p:nvGrpSpPr>
        <p:grpSpPr>
          <a:xfrm>
            <a:off x="5375738" y="3206775"/>
            <a:ext cx="784150" cy="457925"/>
            <a:chOff x="5375738" y="3206775"/>
            <a:chExt cx="784150" cy="457925"/>
          </a:xfrm>
        </p:grpSpPr>
        <p:sp>
          <p:nvSpPr>
            <p:cNvPr id="447" name="Google Shape;447;p35"/>
            <p:cNvSpPr/>
            <p:nvPr/>
          </p:nvSpPr>
          <p:spPr>
            <a:xfrm>
              <a:off x="5631888" y="3206775"/>
              <a:ext cx="528000" cy="246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5842938" y="3473300"/>
              <a:ext cx="171600" cy="191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p:nvPr/>
          </p:nvSpPr>
          <p:spPr>
            <a:xfrm>
              <a:off x="5375738" y="3473300"/>
              <a:ext cx="256200" cy="191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35"/>
          <p:cNvGrpSpPr/>
          <p:nvPr/>
        </p:nvGrpSpPr>
        <p:grpSpPr>
          <a:xfrm>
            <a:off x="4920213" y="1708200"/>
            <a:ext cx="4040825" cy="1744575"/>
            <a:chOff x="4920213" y="1708200"/>
            <a:chExt cx="4040825" cy="1744575"/>
          </a:xfrm>
        </p:grpSpPr>
        <p:sp>
          <p:nvSpPr>
            <p:cNvPr id="451" name="Google Shape;451;p35"/>
            <p:cNvSpPr/>
            <p:nvPr/>
          </p:nvSpPr>
          <p:spPr>
            <a:xfrm>
              <a:off x="7798041" y="2689625"/>
              <a:ext cx="289500" cy="2460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4920213" y="1708200"/>
              <a:ext cx="3918600" cy="2460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5981088" y="1954200"/>
              <a:ext cx="676200" cy="2460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8671538" y="3206775"/>
              <a:ext cx="289500" cy="2460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5" name="Google Shape;455;p35"/>
            <p:cNvCxnSpPr>
              <a:stCxn id="451" idx="0"/>
              <a:endCxn id="453" idx="2"/>
            </p:cNvCxnSpPr>
            <p:nvPr/>
          </p:nvCxnSpPr>
          <p:spPr>
            <a:xfrm flipH="1" rot="5400000">
              <a:off x="6886341" y="1633175"/>
              <a:ext cx="489300" cy="1623600"/>
            </a:xfrm>
            <a:prstGeom prst="bentConnector3">
              <a:avLst>
                <a:gd fmla="val 50013" name="adj1"/>
              </a:avLst>
            </a:prstGeom>
            <a:noFill/>
            <a:ln cap="flat" cmpd="sng" w="9525">
              <a:solidFill>
                <a:srgbClr val="38761D"/>
              </a:solidFill>
              <a:prstDash val="solid"/>
              <a:round/>
              <a:headEnd len="med" w="med" type="none"/>
              <a:tailEnd len="med" w="med" type="triangle"/>
            </a:ln>
          </p:spPr>
        </p:cxnSp>
      </p:grpSp>
      <p:sp>
        <p:nvSpPr>
          <p:cNvPr id="456" name="Google Shape;456;p35"/>
          <p:cNvSpPr txBox="1"/>
          <p:nvPr>
            <p:ph idx="1" type="body"/>
          </p:nvPr>
        </p:nvSpPr>
        <p:spPr>
          <a:xfrm>
            <a:off x="4431963" y="828898"/>
            <a:ext cx="4721100" cy="2795400"/>
          </a:xfrm>
          <a:prstGeom prst="rect">
            <a:avLst/>
          </a:prstGeom>
        </p:spPr>
        <p:txBody>
          <a:bodyPr anchorCtr="0" anchor="t" bIns="27425" lIns="36575" spcFirstLastPara="1" rIns="27425" wrap="square" tIns="27425">
            <a:noAutofit/>
          </a:bodyPr>
          <a:lstStyle/>
          <a:p>
            <a:pPr indent="0" lvl="0" marL="0" rtl="0" algn="ctr">
              <a:spcBef>
                <a:spcPts val="0"/>
              </a:spcBef>
              <a:spcAft>
                <a:spcPts val="0"/>
              </a:spcAft>
              <a:buNone/>
            </a:pPr>
            <a:r>
              <a:rPr lang="en" sz="1400" u="sng">
                <a:solidFill>
                  <a:schemeClr val="dk1"/>
                </a:solidFill>
              </a:rPr>
              <a:t>Example</a:t>
            </a:r>
            <a:endParaRPr sz="1400" u="sng">
              <a:solidFill>
                <a:schemeClr val="dk1"/>
              </a:solidFill>
            </a:endParaRPr>
          </a:p>
          <a:p>
            <a:pPr indent="0" lvl="0" marL="0" rtl="0" algn="ctr">
              <a:spcBef>
                <a:spcPts val="0"/>
              </a:spcBef>
              <a:spcAft>
                <a:spcPts val="0"/>
              </a:spcAft>
              <a:buNone/>
            </a:pPr>
            <a:r>
              <a:t/>
            </a:r>
            <a:endParaRPr sz="1400" u="sng">
              <a:solidFill>
                <a:schemeClr val="dk1"/>
              </a:solidFill>
            </a:endParaRPr>
          </a:p>
          <a:p>
            <a:pPr indent="0" lvl="0" marL="0" rtl="0" algn="l">
              <a:spcBef>
                <a:spcPts val="0"/>
              </a:spcBef>
              <a:spcAft>
                <a:spcPts val="0"/>
              </a:spcAft>
              <a:buNone/>
            </a:pPr>
            <a:r>
              <a:rPr lang="en" sz="1200">
                <a:latin typeface="Courier New"/>
                <a:ea typeface="Courier New"/>
                <a:cs typeface="Courier New"/>
                <a:sym typeface="Courier New"/>
              </a:rPr>
              <a:t>1 </a:t>
            </a:r>
            <a:r>
              <a:rPr lang="en" sz="1600">
                <a:latin typeface="Courier New"/>
                <a:ea typeface="Courier New"/>
                <a:cs typeface="Courier New"/>
                <a:sym typeface="Courier New"/>
              </a:rPr>
              <a:t>void foo ( int f0 ){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r>
              <a:rPr b="1" lang="en" sz="1600">
                <a:latin typeface="Courier New"/>
                <a:ea typeface="Courier New"/>
                <a:cs typeface="Courier New"/>
                <a:sym typeface="Courier New"/>
              </a:rPr>
              <a:t>	int flags = MAP_ANON|MAP_SHARED;</a:t>
            </a:r>
            <a:endParaRPr b="1"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a:t>
            </a:r>
            <a:r>
              <a:rPr lang="en" sz="1600">
                <a:latin typeface="Courier New"/>
                <a:ea typeface="Courier New"/>
                <a:cs typeface="Courier New"/>
                <a:sym typeface="Courier New"/>
              </a:rPr>
              <a:t>	bar( x1, </a:t>
            </a:r>
            <a:r>
              <a:rPr b="1" lang="en" sz="1600">
                <a:latin typeface="Courier New"/>
                <a:ea typeface="Courier New"/>
                <a:cs typeface="Courier New"/>
                <a:sym typeface="Courier New"/>
              </a:rPr>
              <a:t>flags</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a:t>
            </a:r>
            <a:r>
              <a:rPr lang="en" sz="1600">
                <a:latin typeface="Courier New"/>
                <a:ea typeface="Courier New"/>
                <a:cs typeface="Courier New"/>
                <a:sym typeface="Courier New"/>
              </a:rPr>
              <a:t>void bar ( char*  b1, int </a:t>
            </a:r>
            <a:r>
              <a:rPr b="1" lang="en" sz="1600">
                <a:latin typeface="Courier New"/>
                <a:ea typeface="Courier New"/>
                <a:cs typeface="Courier New"/>
                <a:sym typeface="Courier New"/>
              </a:rPr>
              <a:t>b2</a:t>
            </a: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a:t>
            </a:r>
            <a:r>
              <a:rPr b="1" lang="en" sz="1600">
                <a:latin typeface="Courier New"/>
                <a:ea typeface="Courier New"/>
                <a:cs typeface="Courier New"/>
                <a:sym typeface="Courier New"/>
              </a:rPr>
              <a:t>	int prots = PROT_READ|PROT_WRITE;</a:t>
            </a:r>
            <a:endParaRPr b="1"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a:t>
            </a:r>
            <a:r>
              <a:rPr lang="en" sz="1600">
                <a:latin typeface="Courier New"/>
                <a:ea typeface="Courier New"/>
                <a:cs typeface="Courier New"/>
                <a:sym typeface="Courier New"/>
              </a:rPr>
              <a:t>	</a:t>
            </a:r>
            <a:r>
              <a:rPr b="1" lang="en" sz="1600">
                <a:latin typeface="Courier New"/>
                <a:ea typeface="Courier New"/>
                <a:cs typeface="Courier New"/>
                <a:sym typeface="Courier New"/>
              </a:rPr>
              <a:t>mmap</a:t>
            </a:r>
            <a:r>
              <a:rPr lang="en" sz="1600">
                <a:latin typeface="Courier New"/>
                <a:ea typeface="Courier New"/>
                <a:cs typeface="Courier New"/>
                <a:sym typeface="Courier New"/>
              </a:rPr>
              <a:t>( </a:t>
            </a:r>
            <a:r>
              <a:rPr b="1" lang="en" sz="1600">
                <a:latin typeface="Courier New"/>
                <a:ea typeface="Courier New"/>
                <a:cs typeface="Courier New"/>
                <a:sym typeface="Courier New"/>
              </a:rPr>
              <a:t>NULL, gshm-&gt;size,</a:t>
            </a:r>
            <a:r>
              <a:rPr lang="en" sz="1600">
                <a:latin typeface="Courier New"/>
                <a:ea typeface="Courier New"/>
                <a:cs typeface="Courier New"/>
                <a:sym typeface="Courier New"/>
              </a:rPr>
              <a:t> </a:t>
            </a:r>
            <a:r>
              <a:rPr b="1" lang="en" sz="1600">
                <a:latin typeface="Courier New"/>
                <a:ea typeface="Courier New"/>
                <a:cs typeface="Courier New"/>
                <a:sym typeface="Courier New"/>
              </a:rPr>
              <a:t>prots</a:t>
            </a:r>
            <a:r>
              <a:rPr lang="en" sz="1600">
                <a:latin typeface="Courier New"/>
                <a:ea typeface="Courier New"/>
                <a:cs typeface="Courier New"/>
                <a:sym typeface="Courier New"/>
              </a:rPr>
              <a:t>, </a:t>
            </a:r>
            <a:r>
              <a:rPr b="1" lang="en" sz="1600">
                <a:latin typeface="Courier New"/>
                <a:ea typeface="Courier New"/>
                <a:cs typeface="Courier New"/>
                <a:sym typeface="Courier New"/>
              </a:rPr>
              <a:t>b2</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457200" lvl="0" marL="457200" rtl="0" algn="l">
              <a:spcBef>
                <a:spcPts val="0"/>
              </a:spcBef>
              <a:spcAft>
                <a:spcPts val="0"/>
              </a:spcAft>
              <a:buNone/>
            </a:pPr>
            <a:r>
              <a:rPr b="1" lang="en" sz="1600">
                <a:latin typeface="Courier New"/>
                <a:ea typeface="Courier New"/>
                <a:cs typeface="Courier New"/>
                <a:sym typeface="Courier New"/>
              </a:rPr>
              <a:t>-1, 0 </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a:t>
            </a:r>
            <a:r>
              <a:rPr lang="en" sz="1600">
                <a:latin typeface="Courier New"/>
                <a:ea typeface="Courier New"/>
                <a:cs typeface="Courier New"/>
                <a:sym typeface="Courier New"/>
              </a:rPr>
              <a:t>	...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p:txBody>
      </p:sp>
      <p:grpSp>
        <p:nvGrpSpPr>
          <p:cNvPr id="457" name="Google Shape;457;p35"/>
          <p:cNvGrpSpPr/>
          <p:nvPr/>
        </p:nvGrpSpPr>
        <p:grpSpPr>
          <a:xfrm>
            <a:off x="37975" y="2204750"/>
            <a:ext cx="4217726" cy="1676325"/>
            <a:chOff x="37975" y="2357150"/>
            <a:chExt cx="4217726" cy="1676325"/>
          </a:xfrm>
        </p:grpSpPr>
        <p:pic>
          <p:nvPicPr>
            <p:cNvPr id="458" name="Google Shape;458;p35"/>
            <p:cNvPicPr preferRelativeResize="0"/>
            <p:nvPr/>
          </p:nvPicPr>
          <p:blipFill rotWithShape="1">
            <a:blip r:embed="rId4">
              <a:alphaModFix/>
            </a:blip>
            <a:srcRect b="0" l="0" r="0" t="92187"/>
            <a:stretch/>
          </p:blipFill>
          <p:spPr>
            <a:xfrm>
              <a:off x="37975" y="3730624"/>
              <a:ext cx="4217726" cy="302850"/>
            </a:xfrm>
            <a:prstGeom prst="rect">
              <a:avLst/>
            </a:prstGeom>
            <a:noFill/>
            <a:ln>
              <a:noFill/>
            </a:ln>
          </p:spPr>
        </p:pic>
        <p:sp>
          <p:nvSpPr>
            <p:cNvPr id="459" name="Google Shape;459;p35"/>
            <p:cNvSpPr txBox="1"/>
            <p:nvPr/>
          </p:nvSpPr>
          <p:spPr>
            <a:xfrm>
              <a:off x="142750" y="2357150"/>
              <a:ext cx="3884400" cy="14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Argument Type Coverage</a:t>
              </a:r>
              <a:endParaRPr sz="18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Constants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Global Variables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Local Variables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Caller Parameters</a:t>
              </a:r>
              <a:endParaRPr/>
            </a:p>
          </p:txBody>
        </p:sp>
      </p:grpSp>
      <p:grpSp>
        <p:nvGrpSpPr>
          <p:cNvPr id="460" name="Google Shape;460;p35"/>
          <p:cNvGrpSpPr/>
          <p:nvPr/>
        </p:nvGrpSpPr>
        <p:grpSpPr>
          <a:xfrm>
            <a:off x="2401875" y="4028250"/>
            <a:ext cx="3686125" cy="936775"/>
            <a:chOff x="2708113" y="3885950"/>
            <a:chExt cx="3686125" cy="936775"/>
          </a:xfrm>
        </p:grpSpPr>
        <p:sp>
          <p:nvSpPr>
            <p:cNvPr id="461" name="Google Shape;461;p35"/>
            <p:cNvSpPr/>
            <p:nvPr/>
          </p:nvSpPr>
          <p:spPr>
            <a:xfrm>
              <a:off x="2708113" y="4078725"/>
              <a:ext cx="3686100" cy="744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txBox="1"/>
            <p:nvPr/>
          </p:nvSpPr>
          <p:spPr>
            <a:xfrm>
              <a:off x="3190238" y="4099975"/>
              <a:ext cx="3204000" cy="689700"/>
            </a:xfrm>
            <a:prstGeom prst="rect">
              <a:avLst/>
            </a:prstGeom>
            <a:noFill/>
            <a:ln>
              <a:noFill/>
            </a:ln>
          </p:spPr>
          <p:txBody>
            <a:bodyPr anchorCtr="0" anchor="t" bIns="36575" lIns="45700" spcFirstLastPara="1" rIns="45700" wrap="square" tIns="45700">
              <a:noAutofit/>
            </a:bodyPr>
            <a:lstStyle/>
            <a:p>
              <a:pPr indent="0" lvl="0" marL="0" rtl="0" algn="l">
                <a:spcBef>
                  <a:spcPts val="0"/>
                </a:spcBef>
                <a:spcAft>
                  <a:spcPts val="0"/>
                </a:spcAft>
                <a:buNone/>
              </a:pPr>
              <a:r>
                <a:rPr lang="en">
                  <a:solidFill>
                    <a:schemeClr val="dk2"/>
                  </a:solidFill>
                </a:rPr>
                <a:t>Call depth to set system call arguments is fairly shallow – within the same function or only a few functions away.</a:t>
              </a:r>
              <a:endParaRPr>
                <a:solidFill>
                  <a:schemeClr val="dk2"/>
                </a:solidFill>
              </a:endParaRPr>
            </a:p>
          </p:txBody>
        </p:sp>
        <p:sp>
          <p:nvSpPr>
            <p:cNvPr id="463" name="Google Shape;463;p35"/>
            <p:cNvSpPr/>
            <p:nvPr/>
          </p:nvSpPr>
          <p:spPr>
            <a:xfrm>
              <a:off x="2708113" y="3885950"/>
              <a:ext cx="3686100" cy="19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6165674" y="3921746"/>
              <a:ext cx="136800" cy="1137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35"/>
            <p:cNvPicPr preferRelativeResize="0"/>
            <p:nvPr/>
          </p:nvPicPr>
          <p:blipFill>
            <a:blip r:embed="rId5">
              <a:alphaModFix/>
            </a:blip>
            <a:stretch>
              <a:fillRect/>
            </a:stretch>
          </p:blipFill>
          <p:spPr>
            <a:xfrm>
              <a:off x="2732710" y="4258397"/>
              <a:ext cx="459150" cy="4591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6"/>
          <p:cNvSpPr/>
          <p:nvPr/>
        </p:nvSpPr>
        <p:spPr>
          <a:xfrm>
            <a:off x="2373900" y="1235400"/>
            <a:ext cx="4362300" cy="1965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chemeClr val="dk1"/>
                </a:solidFill>
              </a:rPr>
              <a:t>BASTION Runtime Monitor</a:t>
            </a:r>
            <a:endParaRPr>
              <a:solidFill>
                <a:schemeClr val="dk1"/>
              </a:solidFill>
            </a:endParaRPr>
          </a:p>
        </p:txBody>
      </p:sp>
      <p:sp>
        <p:nvSpPr>
          <p:cNvPr id="471" name="Google Shape;471;p36"/>
          <p:cNvSpPr/>
          <p:nvPr/>
        </p:nvSpPr>
        <p:spPr>
          <a:xfrm>
            <a:off x="2373900" y="3444850"/>
            <a:ext cx="4362300" cy="518100"/>
          </a:xfrm>
          <a:prstGeom prst="rect">
            <a:avLst/>
          </a:prstGeom>
          <a:solidFill>
            <a:srgbClr val="B4A7D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dk1"/>
                </a:solidFill>
              </a:rPr>
              <a:t>User Application</a:t>
            </a:r>
            <a:endParaRPr>
              <a:solidFill>
                <a:schemeClr val="dk1"/>
              </a:solidFill>
            </a:endParaRPr>
          </a:p>
        </p:txBody>
      </p:sp>
      <p:sp>
        <p:nvSpPr>
          <p:cNvPr id="472" name="Google Shape;472;p36"/>
          <p:cNvSpPr txBox="1"/>
          <p:nvPr>
            <p:ph type="title"/>
          </p:nvPr>
        </p:nvSpPr>
        <p:spPr>
          <a:xfrm>
            <a:off x="173900" y="76200"/>
            <a:ext cx="83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Overview - System Call Integrity in Practice</a:t>
            </a:r>
            <a:endParaRPr/>
          </a:p>
        </p:txBody>
      </p:sp>
      <p:sp>
        <p:nvSpPr>
          <p:cNvPr id="473" name="Google Shape;473;p36"/>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4" name="Google Shape;474;p36"/>
          <p:cNvSpPr/>
          <p:nvPr/>
        </p:nvSpPr>
        <p:spPr>
          <a:xfrm>
            <a:off x="6982225" y="1236975"/>
            <a:ext cx="1987800" cy="27276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t>Operating System</a:t>
            </a:r>
            <a:endParaRPr u="sng"/>
          </a:p>
          <a:p>
            <a:pPr indent="0" lvl="0" marL="0" rtl="0" algn="ctr">
              <a:spcBef>
                <a:spcPts val="0"/>
              </a:spcBef>
              <a:spcAft>
                <a:spcPts val="0"/>
              </a:spcAft>
              <a:buNone/>
            </a:pPr>
            <a:r>
              <a:t/>
            </a:r>
            <a:endParaRPr/>
          </a:p>
          <a:p>
            <a:pPr indent="0" lvl="0" marL="0" rtl="0" algn="ctr">
              <a:spcBef>
                <a:spcPts val="0"/>
              </a:spcBef>
              <a:spcAft>
                <a:spcPts val="0"/>
              </a:spcAft>
              <a:buNone/>
            </a:pPr>
            <a:r>
              <a:rPr lang="en"/>
              <a:t>Every </a:t>
            </a:r>
            <a:r>
              <a:rPr b="1" i="1" lang="en"/>
              <a:t>Sensitive</a:t>
            </a:r>
            <a:r>
              <a:rPr b="1" lang="en"/>
              <a:t> </a:t>
            </a:r>
            <a:r>
              <a:rPr b="1" i="1" lang="en"/>
              <a:t>System Call</a:t>
            </a:r>
            <a:r>
              <a:rPr lang="en"/>
              <a:t> intercepted by BASTION</a:t>
            </a:r>
            <a:endParaRPr/>
          </a:p>
        </p:txBody>
      </p:sp>
      <p:pic>
        <p:nvPicPr>
          <p:cNvPr id="475" name="Google Shape;475;p36"/>
          <p:cNvPicPr preferRelativeResize="0"/>
          <p:nvPr/>
        </p:nvPicPr>
        <p:blipFill>
          <a:blip r:embed="rId3">
            <a:alphaModFix/>
          </a:blip>
          <a:stretch>
            <a:fillRect/>
          </a:stretch>
        </p:blipFill>
        <p:spPr>
          <a:xfrm>
            <a:off x="7526681" y="2825700"/>
            <a:ext cx="898881" cy="898851"/>
          </a:xfrm>
          <a:prstGeom prst="rect">
            <a:avLst/>
          </a:prstGeom>
          <a:noFill/>
          <a:ln>
            <a:noFill/>
          </a:ln>
        </p:spPr>
      </p:pic>
      <p:sp>
        <p:nvSpPr>
          <p:cNvPr id="476" name="Google Shape;476;p36"/>
          <p:cNvSpPr/>
          <p:nvPr/>
        </p:nvSpPr>
        <p:spPr>
          <a:xfrm>
            <a:off x="162875" y="1235350"/>
            <a:ext cx="1987800" cy="2727600"/>
          </a:xfrm>
          <a:prstGeom prst="rect">
            <a:avLst/>
          </a:prstGeom>
          <a:solidFill>
            <a:srgbClr val="CFE2F3"/>
          </a:solidFill>
          <a:ln>
            <a:noFill/>
          </a:ln>
        </p:spPr>
        <p:txBody>
          <a:bodyPr anchorCtr="0" anchor="t" bIns="91425" lIns="18275" spcFirstLastPara="1" rIns="18275" wrap="square" tIns="91425">
            <a:noAutofit/>
          </a:bodyPr>
          <a:lstStyle/>
          <a:p>
            <a:pPr indent="0" lvl="0" marL="0" rtl="0" algn="ctr">
              <a:lnSpc>
                <a:spcPct val="150000"/>
              </a:lnSpc>
              <a:spcBef>
                <a:spcPts val="0"/>
              </a:spcBef>
              <a:spcAft>
                <a:spcPts val="0"/>
              </a:spcAft>
              <a:buNone/>
            </a:pPr>
            <a:r>
              <a:rPr lang="en" u="sng">
                <a:solidFill>
                  <a:schemeClr val="dk1"/>
                </a:solidFill>
              </a:rPr>
              <a:t>BASTION Compiler</a:t>
            </a:r>
            <a:endParaRPr>
              <a:solidFill>
                <a:schemeClr val="dk1"/>
              </a:solidFill>
            </a:endParaRPr>
          </a:p>
        </p:txBody>
      </p:sp>
      <p:grpSp>
        <p:nvGrpSpPr>
          <p:cNvPr id="477" name="Google Shape;477;p36"/>
          <p:cNvGrpSpPr/>
          <p:nvPr/>
        </p:nvGrpSpPr>
        <p:grpSpPr>
          <a:xfrm>
            <a:off x="176525" y="1651722"/>
            <a:ext cx="1974300" cy="2234200"/>
            <a:chOff x="252725" y="1270722"/>
            <a:chExt cx="1974300" cy="2234200"/>
          </a:xfrm>
        </p:grpSpPr>
        <p:pic>
          <p:nvPicPr>
            <p:cNvPr id="478" name="Google Shape;478;p36"/>
            <p:cNvPicPr preferRelativeResize="0"/>
            <p:nvPr/>
          </p:nvPicPr>
          <p:blipFill rotWithShape="1">
            <a:blip r:embed="rId4">
              <a:alphaModFix/>
            </a:blip>
            <a:srcRect b="0" l="9928" r="10064" t="0"/>
            <a:stretch/>
          </p:blipFill>
          <p:spPr>
            <a:xfrm>
              <a:off x="904175" y="2592146"/>
              <a:ext cx="719100" cy="912777"/>
            </a:xfrm>
            <a:prstGeom prst="rect">
              <a:avLst/>
            </a:prstGeom>
            <a:noFill/>
            <a:ln>
              <a:noFill/>
            </a:ln>
          </p:spPr>
        </p:pic>
        <p:sp>
          <p:nvSpPr>
            <p:cNvPr id="479" name="Google Shape;479;p36"/>
            <p:cNvSpPr txBox="1"/>
            <p:nvPr/>
          </p:nvSpPr>
          <p:spPr>
            <a:xfrm>
              <a:off x="252725" y="1270722"/>
              <a:ext cx="1974300" cy="1557300"/>
            </a:xfrm>
            <a:prstGeom prst="rect">
              <a:avLst/>
            </a:prstGeom>
            <a:noFill/>
            <a:ln>
              <a:noFill/>
            </a:ln>
          </p:spPr>
          <p:txBody>
            <a:bodyPr anchorCtr="0" anchor="t" bIns="0" lIns="0" spcFirstLastPara="1" rIns="0" wrap="square" tIns="0">
              <a:noAutofit/>
            </a:bodyPr>
            <a:lstStyle/>
            <a:p>
              <a:pPr indent="-203200" lvl="0" marL="342900" rtl="0" algn="l">
                <a:lnSpc>
                  <a:spcPct val="115000"/>
                </a:lnSpc>
                <a:spcBef>
                  <a:spcPts val="0"/>
                </a:spcBef>
                <a:spcAft>
                  <a:spcPts val="0"/>
                </a:spcAft>
                <a:buClr>
                  <a:schemeClr val="dk1"/>
                </a:buClr>
                <a:buSzPts val="1400"/>
                <a:buChar char="●"/>
              </a:pPr>
              <a:r>
                <a:rPr lang="en">
                  <a:solidFill>
                    <a:schemeClr val="dk1"/>
                  </a:solidFill>
                </a:rPr>
                <a:t>Static analysis</a:t>
              </a:r>
              <a:endParaRPr>
                <a:solidFill>
                  <a:schemeClr val="dk1"/>
                </a:solidFill>
              </a:endParaRPr>
            </a:p>
            <a:p>
              <a:pPr indent="-114300" lvl="0" marL="34290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203200" lvl="0" marL="342900" rtl="0" algn="l">
                <a:lnSpc>
                  <a:spcPct val="115000"/>
                </a:lnSpc>
                <a:spcBef>
                  <a:spcPts val="0"/>
                </a:spcBef>
                <a:spcAft>
                  <a:spcPts val="0"/>
                </a:spcAft>
                <a:buClr>
                  <a:schemeClr val="dk1"/>
                </a:buClr>
                <a:buSzPts val="1400"/>
                <a:buChar char="●"/>
              </a:pPr>
              <a:r>
                <a:rPr lang="en">
                  <a:solidFill>
                    <a:schemeClr val="dk1"/>
                  </a:solidFill>
                </a:rPr>
                <a:t>Record metadata</a:t>
              </a:r>
              <a:endParaRPr>
                <a:solidFill>
                  <a:schemeClr val="dk1"/>
                </a:solidFill>
              </a:endParaRPr>
            </a:p>
            <a:p>
              <a:pPr indent="-114300" lvl="0" marL="34290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203200" lvl="0" marL="342900" rtl="0" algn="l">
                <a:lnSpc>
                  <a:spcPct val="115000"/>
                </a:lnSpc>
                <a:spcBef>
                  <a:spcPts val="0"/>
                </a:spcBef>
                <a:spcAft>
                  <a:spcPts val="0"/>
                </a:spcAft>
                <a:buClr>
                  <a:schemeClr val="dk1"/>
                </a:buClr>
                <a:buSzPts val="1400"/>
                <a:buChar char="●"/>
              </a:pPr>
              <a:r>
                <a:rPr lang="en">
                  <a:solidFill>
                    <a:schemeClr val="dk1"/>
                  </a:solidFill>
                </a:rPr>
                <a:t>Sensitive variable instrumentation</a:t>
              </a:r>
              <a:endParaRPr>
                <a:solidFill>
                  <a:schemeClr val="dk1"/>
                </a:solidFill>
              </a:endParaRPr>
            </a:p>
            <a:p>
              <a:pPr indent="0" lvl="0" marL="0" rtl="0" algn="l">
                <a:spcBef>
                  <a:spcPts val="0"/>
                </a:spcBef>
                <a:spcAft>
                  <a:spcPts val="0"/>
                </a:spcAft>
                <a:buNone/>
              </a:pPr>
              <a:r>
                <a:t/>
              </a:r>
              <a:endParaRPr/>
            </a:p>
          </p:txBody>
        </p:sp>
      </p:grpSp>
      <p:grpSp>
        <p:nvGrpSpPr>
          <p:cNvPr id="480" name="Google Shape;480;p36"/>
          <p:cNvGrpSpPr/>
          <p:nvPr/>
        </p:nvGrpSpPr>
        <p:grpSpPr>
          <a:xfrm>
            <a:off x="2373900" y="1453088"/>
            <a:ext cx="4004491" cy="1747313"/>
            <a:chOff x="2373900" y="1453088"/>
            <a:chExt cx="4004491" cy="1747313"/>
          </a:xfrm>
        </p:grpSpPr>
        <p:pic>
          <p:nvPicPr>
            <p:cNvPr id="481" name="Google Shape;481;p36"/>
            <p:cNvPicPr preferRelativeResize="0"/>
            <p:nvPr/>
          </p:nvPicPr>
          <p:blipFill>
            <a:blip r:embed="rId5">
              <a:alphaModFix/>
            </a:blip>
            <a:stretch>
              <a:fillRect/>
            </a:stretch>
          </p:blipFill>
          <p:spPr>
            <a:xfrm>
              <a:off x="5659288" y="1453088"/>
              <a:ext cx="719100" cy="719100"/>
            </a:xfrm>
            <a:prstGeom prst="rect">
              <a:avLst/>
            </a:prstGeom>
            <a:noFill/>
            <a:ln>
              <a:noFill/>
            </a:ln>
          </p:spPr>
        </p:pic>
        <p:sp>
          <p:nvSpPr>
            <p:cNvPr id="482" name="Google Shape;482;p36"/>
            <p:cNvSpPr txBox="1"/>
            <p:nvPr/>
          </p:nvSpPr>
          <p:spPr>
            <a:xfrm>
              <a:off x="2373900" y="1643100"/>
              <a:ext cx="2881800" cy="1557300"/>
            </a:xfrm>
            <a:prstGeom prst="rect">
              <a:avLst/>
            </a:prstGeom>
            <a:noFill/>
            <a:ln>
              <a:noFill/>
            </a:ln>
          </p:spPr>
          <p:txBody>
            <a:bodyPr anchorCtr="0" anchor="t" bIns="0" lIns="0" spcFirstLastPara="1" rIns="0" wrap="square" tIns="0">
              <a:noAutofit/>
            </a:bodyPr>
            <a:lstStyle/>
            <a:p>
              <a:pPr indent="-203200" lvl="0" marL="342900" rtl="0" algn="l">
                <a:lnSpc>
                  <a:spcPct val="115000"/>
                </a:lnSpc>
                <a:spcBef>
                  <a:spcPts val="0"/>
                </a:spcBef>
                <a:spcAft>
                  <a:spcPts val="0"/>
                </a:spcAft>
                <a:buClr>
                  <a:schemeClr val="dk1"/>
                </a:buClr>
                <a:buSzPts val="1400"/>
                <a:buChar char="●"/>
              </a:pPr>
              <a:r>
                <a:rPr lang="en">
                  <a:solidFill>
                    <a:schemeClr val="dk1"/>
                  </a:solidFill>
                </a:rPr>
                <a:t>Separate process</a:t>
              </a:r>
              <a:endParaRPr>
                <a:solidFill>
                  <a:schemeClr val="dk1"/>
                </a:solidFill>
              </a:endParaRPr>
            </a:p>
            <a:p>
              <a:pPr indent="-114300" lvl="0" marL="34290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203200" lvl="0" marL="342900" rtl="0" algn="l">
                <a:lnSpc>
                  <a:spcPct val="115000"/>
                </a:lnSpc>
                <a:spcBef>
                  <a:spcPts val="0"/>
                </a:spcBef>
                <a:spcAft>
                  <a:spcPts val="0"/>
                </a:spcAft>
                <a:buClr>
                  <a:schemeClr val="dk1"/>
                </a:buClr>
                <a:buSzPts val="1400"/>
                <a:buChar char="●"/>
              </a:pPr>
              <a:r>
                <a:rPr lang="en">
                  <a:solidFill>
                    <a:schemeClr val="dk1"/>
                  </a:solidFill>
                </a:rPr>
                <a:t>Leverage context metadata</a:t>
              </a:r>
              <a:endParaRPr>
                <a:solidFill>
                  <a:schemeClr val="dk1"/>
                </a:solidFill>
              </a:endParaRPr>
            </a:p>
            <a:p>
              <a:pPr indent="-114300" lvl="0" marL="34290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203200" lvl="0" marL="342900" rtl="0" algn="l">
                <a:lnSpc>
                  <a:spcPct val="115000"/>
                </a:lnSpc>
                <a:spcBef>
                  <a:spcPts val="0"/>
                </a:spcBef>
                <a:spcAft>
                  <a:spcPts val="0"/>
                </a:spcAft>
                <a:buClr>
                  <a:schemeClr val="dk1"/>
                </a:buClr>
                <a:buSzPts val="1400"/>
                <a:buChar char="●"/>
              </a:pPr>
              <a:r>
                <a:rPr lang="en">
                  <a:solidFill>
                    <a:schemeClr val="dk1"/>
                  </a:solidFill>
                </a:rPr>
                <a:t>Dynamic context checking</a:t>
              </a:r>
              <a:endParaRPr>
                <a:solidFill>
                  <a:schemeClr val="dk1"/>
                </a:solidFill>
              </a:endParaRPr>
            </a:p>
            <a:p>
              <a:pPr indent="0" lvl="0" marL="0" rtl="0" algn="l">
                <a:spcBef>
                  <a:spcPts val="0"/>
                </a:spcBef>
                <a:spcAft>
                  <a:spcPts val="0"/>
                </a:spcAft>
                <a:buNone/>
              </a:pPr>
              <a:r>
                <a:t/>
              </a:r>
              <a:endParaRPr/>
            </a:p>
          </p:txBody>
        </p:sp>
        <p:pic>
          <p:nvPicPr>
            <p:cNvPr id="483" name="Google Shape;483;p36"/>
            <p:cNvPicPr preferRelativeResize="0"/>
            <p:nvPr/>
          </p:nvPicPr>
          <p:blipFill>
            <a:blip r:embed="rId6">
              <a:alphaModFix/>
            </a:blip>
            <a:stretch>
              <a:fillRect/>
            </a:stretch>
          </p:blipFill>
          <p:spPr>
            <a:xfrm>
              <a:off x="5659291" y="2321901"/>
              <a:ext cx="719100" cy="7191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7"/>
          <p:cNvSpPr txBox="1"/>
          <p:nvPr/>
        </p:nvSpPr>
        <p:spPr>
          <a:xfrm>
            <a:off x="171850" y="731125"/>
            <a:ext cx="3770400" cy="1178100"/>
          </a:xfrm>
          <a:prstGeom prst="rect">
            <a:avLst/>
          </a:prstGeom>
          <a:noFill/>
          <a:ln>
            <a:noFill/>
          </a:ln>
        </p:spPr>
        <p:txBody>
          <a:bodyPr anchorCtr="0" anchor="t" bIns="0" lIns="36575" spcFirstLastPara="1" rIns="0" wrap="square" tIns="0">
            <a:noAutofit/>
          </a:bodyPr>
          <a:lstStyle/>
          <a:p>
            <a:pPr indent="0" lvl="0" marL="0" rtl="0" algn="l">
              <a:spcBef>
                <a:spcPts val="0"/>
              </a:spcBef>
              <a:spcAft>
                <a:spcPts val="0"/>
              </a:spcAft>
              <a:buNone/>
            </a:pPr>
            <a:r>
              <a:rPr b="1" lang="en" sz="1800">
                <a:solidFill>
                  <a:schemeClr val="dk2"/>
                </a:solidFill>
              </a:rPr>
              <a:t>Procedure</a:t>
            </a:r>
            <a:endParaRPr>
              <a:solidFill>
                <a:schemeClr val="dk1"/>
              </a:solidFill>
            </a:endParaRPr>
          </a:p>
          <a:p>
            <a:pPr indent="-317500" lvl="0" marL="457200" rtl="0" algn="l">
              <a:spcBef>
                <a:spcPts val="0"/>
              </a:spcBef>
              <a:spcAft>
                <a:spcPts val="0"/>
              </a:spcAft>
              <a:buClr>
                <a:schemeClr val="dk2"/>
              </a:buClr>
              <a:buSzPts val="1400"/>
              <a:buChar char="●"/>
            </a:pPr>
            <a:r>
              <a:rPr lang="en">
                <a:solidFill>
                  <a:schemeClr val="dk2"/>
                </a:solidFill>
              </a:rPr>
              <a:t>Instrumented as inline assembly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 variable</a:t>
            </a:r>
            <a:r>
              <a:rPr lang="en">
                <a:solidFill>
                  <a:schemeClr val="dk1"/>
                </a:solidFill>
              </a:rPr>
              <a:t> </a:t>
            </a:r>
            <a:r>
              <a:rPr b="1" lang="en">
                <a:solidFill>
                  <a:schemeClr val="dk1"/>
                </a:solidFill>
              </a:rPr>
              <a:t>use-def chains</a:t>
            </a:r>
            <a:r>
              <a:rPr lang="en">
                <a:solidFill>
                  <a:schemeClr val="dk2"/>
                </a:solidFill>
              </a:rPr>
              <a:t> derived from LLVM IR</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1"/>
                </a:solidFill>
              </a:rPr>
              <a:t>Static and dynamic</a:t>
            </a:r>
            <a:r>
              <a:rPr lang="en">
                <a:solidFill>
                  <a:schemeClr val="dk1"/>
                </a:solidFill>
              </a:rPr>
              <a:t> </a:t>
            </a:r>
            <a:r>
              <a:rPr lang="en">
                <a:solidFill>
                  <a:schemeClr val="dk2"/>
                </a:solidFill>
              </a:rPr>
              <a:t>variable support</a:t>
            </a:r>
            <a:endParaRPr>
              <a:solidFill>
                <a:schemeClr val="dk2"/>
              </a:solidFill>
            </a:endParaRPr>
          </a:p>
        </p:txBody>
      </p:sp>
      <p:sp>
        <p:nvSpPr>
          <p:cNvPr id="489" name="Google Shape;489;p37"/>
          <p:cNvSpPr txBox="1"/>
          <p:nvPr>
            <p:ph idx="1" type="body"/>
          </p:nvPr>
        </p:nvSpPr>
        <p:spPr>
          <a:xfrm>
            <a:off x="4543925" y="524100"/>
            <a:ext cx="4538400" cy="4364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200" u="sng">
              <a:solidFill>
                <a:srgbClr val="000000"/>
              </a:solidFill>
            </a:endParaRPr>
          </a:p>
          <a:p>
            <a:pPr indent="0" lvl="0" marL="0" rtl="0" algn="l">
              <a:spcBef>
                <a:spcPts val="0"/>
              </a:spcBef>
              <a:spcAft>
                <a:spcPts val="0"/>
              </a:spcAft>
              <a:buNone/>
            </a:pPr>
            <a:r>
              <a:rPr lang="en" sz="1200">
                <a:latin typeface="Courier New"/>
                <a:ea typeface="Courier New"/>
                <a:cs typeface="Courier New"/>
                <a:sym typeface="Courier New"/>
              </a:rPr>
              <a:t>1 void foo ( int f0 ){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	int flags = MAP_ANON|MAP_SHARED;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bar( x1, flags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 void bar ( char*  b1, int b2 ){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12	int prots = PROT_READ|PROT_WRITE;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14</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15</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16</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18</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19</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22	mmap( </a:t>
            </a:r>
            <a:r>
              <a:rPr lang="en" sz="1200"/>
              <a:t> </a:t>
            </a:r>
            <a:r>
              <a:rPr lang="en" sz="1200">
                <a:latin typeface="Courier New"/>
                <a:ea typeface="Courier New"/>
                <a:cs typeface="Courier New"/>
                <a:sym typeface="Courier New"/>
              </a:rPr>
              <a:t>NULL,</a:t>
            </a:r>
            <a:r>
              <a:rPr lang="en" sz="1200"/>
              <a:t>  </a:t>
            </a:r>
            <a:r>
              <a:rPr lang="en" sz="1200">
                <a:latin typeface="Courier New"/>
                <a:ea typeface="Courier New"/>
                <a:cs typeface="Courier New"/>
                <a:sym typeface="Courier New"/>
              </a:rPr>
              <a:t>gshm-&gt;size,</a:t>
            </a:r>
            <a:r>
              <a:rPr lang="en" sz="1200"/>
              <a:t>  </a:t>
            </a:r>
            <a:r>
              <a:rPr lang="en" sz="1200">
                <a:latin typeface="Courier New"/>
                <a:ea typeface="Courier New"/>
                <a:cs typeface="Courier New"/>
                <a:sym typeface="Courier New"/>
              </a:rPr>
              <a:t>prots,</a:t>
            </a:r>
            <a:r>
              <a:rPr lang="en" sz="1200"/>
              <a:t>  </a:t>
            </a:r>
            <a:r>
              <a:rPr lang="en" sz="1200">
                <a:latin typeface="Courier New"/>
                <a:ea typeface="Courier New"/>
                <a:cs typeface="Courier New"/>
                <a:sym typeface="Courier New"/>
              </a:rPr>
              <a:t>b2, -1,</a:t>
            </a:r>
            <a:r>
              <a:rPr lang="en" sz="1200"/>
              <a:t>  </a:t>
            </a:r>
            <a:r>
              <a:rPr lang="en" sz="1200">
                <a:latin typeface="Courier New"/>
                <a:ea typeface="Courier New"/>
                <a:cs typeface="Courier New"/>
                <a:sym typeface="Courier New"/>
              </a:rPr>
              <a:t>0</a:t>
            </a:r>
            <a:r>
              <a:rPr lang="en" sz="1200"/>
              <a:t> </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grpSp>
        <p:nvGrpSpPr>
          <p:cNvPr id="490" name="Google Shape;490;p37"/>
          <p:cNvGrpSpPr/>
          <p:nvPr/>
        </p:nvGrpSpPr>
        <p:grpSpPr>
          <a:xfrm>
            <a:off x="4999748" y="1642052"/>
            <a:ext cx="2622900" cy="2737423"/>
            <a:chOff x="4999748" y="1642052"/>
            <a:chExt cx="2622900" cy="2737423"/>
          </a:xfrm>
        </p:grpSpPr>
        <p:sp>
          <p:nvSpPr>
            <p:cNvPr id="491" name="Google Shape;491;p37"/>
            <p:cNvSpPr txBox="1"/>
            <p:nvPr/>
          </p:nvSpPr>
          <p:spPr>
            <a:xfrm>
              <a:off x="5007050" y="1642052"/>
              <a:ext cx="21855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200">
                <a:solidFill>
                  <a:srgbClr val="0097A7"/>
                </a:solidFill>
                <a:latin typeface="Courier New"/>
                <a:ea typeface="Courier New"/>
                <a:cs typeface="Courier New"/>
                <a:sym typeface="Courier New"/>
              </a:endParaRPr>
            </a:p>
          </p:txBody>
        </p:sp>
        <p:sp>
          <p:nvSpPr>
            <p:cNvPr id="492" name="Google Shape;492;p37"/>
            <p:cNvSpPr txBox="1"/>
            <p:nvPr/>
          </p:nvSpPr>
          <p:spPr>
            <a:xfrm>
              <a:off x="4999748" y="3267555"/>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200">
                <a:solidFill>
                  <a:srgbClr val="0097A7"/>
                </a:solidFill>
                <a:latin typeface="Courier New"/>
                <a:ea typeface="Courier New"/>
                <a:cs typeface="Courier New"/>
                <a:sym typeface="Courier New"/>
              </a:endParaRPr>
            </a:p>
          </p:txBody>
        </p:sp>
        <p:sp>
          <p:nvSpPr>
            <p:cNvPr id="493" name="Google Shape;493;p37"/>
            <p:cNvSpPr txBox="1"/>
            <p:nvPr/>
          </p:nvSpPr>
          <p:spPr>
            <a:xfrm>
              <a:off x="4999748" y="3449431"/>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200">
                <a:solidFill>
                  <a:srgbClr val="0097A7"/>
                </a:solidFill>
                <a:latin typeface="Courier New"/>
                <a:ea typeface="Courier New"/>
                <a:cs typeface="Courier New"/>
                <a:sym typeface="Courier New"/>
              </a:endParaRPr>
            </a:p>
          </p:txBody>
        </p:sp>
        <p:sp>
          <p:nvSpPr>
            <p:cNvPr id="494" name="Google Shape;494;p37"/>
            <p:cNvSpPr txBox="1"/>
            <p:nvPr/>
          </p:nvSpPr>
          <p:spPr>
            <a:xfrm>
              <a:off x="4999748" y="3623938"/>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200">
                <a:solidFill>
                  <a:srgbClr val="0097A7"/>
                </a:solidFill>
                <a:latin typeface="Courier New"/>
                <a:ea typeface="Courier New"/>
                <a:cs typeface="Courier New"/>
                <a:sym typeface="Courier New"/>
              </a:endParaRPr>
            </a:p>
          </p:txBody>
        </p:sp>
        <p:sp>
          <p:nvSpPr>
            <p:cNvPr id="495" name="Google Shape;495;p37"/>
            <p:cNvSpPr txBox="1"/>
            <p:nvPr/>
          </p:nvSpPr>
          <p:spPr>
            <a:xfrm>
              <a:off x="4999748" y="3808324"/>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200">
                <a:solidFill>
                  <a:srgbClr val="0097A7"/>
                </a:solidFill>
                <a:latin typeface="Courier New"/>
                <a:ea typeface="Courier New"/>
                <a:cs typeface="Courier New"/>
                <a:sym typeface="Courier New"/>
              </a:endParaRPr>
            </a:p>
          </p:txBody>
        </p:sp>
        <p:sp>
          <p:nvSpPr>
            <p:cNvPr id="496" name="Google Shape;496;p37"/>
            <p:cNvSpPr txBox="1"/>
            <p:nvPr/>
          </p:nvSpPr>
          <p:spPr>
            <a:xfrm>
              <a:off x="4999748" y="3992711"/>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200">
                <a:solidFill>
                  <a:srgbClr val="0097A7"/>
                </a:solidFill>
                <a:latin typeface="Courier New"/>
                <a:ea typeface="Courier New"/>
                <a:cs typeface="Courier New"/>
                <a:sym typeface="Courier New"/>
              </a:endParaRPr>
            </a:p>
          </p:txBody>
        </p:sp>
        <p:sp>
          <p:nvSpPr>
            <p:cNvPr id="497" name="Google Shape;497;p37"/>
            <p:cNvSpPr txBox="1"/>
            <p:nvPr/>
          </p:nvSpPr>
          <p:spPr>
            <a:xfrm>
              <a:off x="4999750" y="4174575"/>
              <a:ext cx="21111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200">
                <a:solidFill>
                  <a:srgbClr val="0097A7"/>
                </a:solidFill>
                <a:latin typeface="Courier New"/>
                <a:ea typeface="Courier New"/>
                <a:cs typeface="Courier New"/>
                <a:sym typeface="Courier New"/>
              </a:endParaRPr>
            </a:p>
          </p:txBody>
        </p:sp>
      </p:grpSp>
      <p:pic>
        <p:nvPicPr>
          <p:cNvPr id="498" name="Google Shape;498;p37"/>
          <p:cNvPicPr preferRelativeResize="0"/>
          <p:nvPr/>
        </p:nvPicPr>
        <p:blipFill rotWithShape="1">
          <a:blip r:embed="rId3">
            <a:alphaModFix/>
          </a:blip>
          <a:srcRect b="0" l="0" r="0" t="92187"/>
          <a:stretch/>
        </p:blipFill>
        <p:spPr>
          <a:xfrm>
            <a:off x="4465538" y="4753506"/>
            <a:ext cx="4217726" cy="302850"/>
          </a:xfrm>
          <a:prstGeom prst="rect">
            <a:avLst/>
          </a:prstGeom>
          <a:noFill/>
          <a:ln>
            <a:noFill/>
          </a:ln>
        </p:spPr>
      </p:pic>
      <p:sp>
        <p:nvSpPr>
          <p:cNvPr id="499" name="Google Shape;499;p37"/>
          <p:cNvSpPr txBox="1"/>
          <p:nvPr>
            <p:ph type="title"/>
          </p:nvPr>
        </p:nvSpPr>
        <p:spPr>
          <a:xfrm>
            <a:off x="173900" y="76200"/>
            <a:ext cx="802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Compiler  -  Argument Integrity Context</a:t>
            </a:r>
            <a:endParaRPr/>
          </a:p>
        </p:txBody>
      </p:sp>
      <p:sp>
        <p:nvSpPr>
          <p:cNvPr id="500" name="Google Shape;500;p37"/>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37"/>
          <p:cNvSpPr txBox="1"/>
          <p:nvPr>
            <p:ph idx="1" type="body"/>
          </p:nvPr>
        </p:nvSpPr>
        <p:spPr>
          <a:xfrm>
            <a:off x="173900" y="2471875"/>
            <a:ext cx="4418700" cy="3051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a:t>Instrumentation</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grpSp>
        <p:nvGrpSpPr>
          <p:cNvPr id="506" name="Google Shape;506;p38"/>
          <p:cNvGrpSpPr/>
          <p:nvPr/>
        </p:nvGrpSpPr>
        <p:grpSpPr>
          <a:xfrm>
            <a:off x="5329200" y="1297369"/>
            <a:ext cx="3130803" cy="3231756"/>
            <a:chOff x="5329200" y="1297369"/>
            <a:chExt cx="3130803" cy="3231756"/>
          </a:xfrm>
        </p:grpSpPr>
        <p:grpSp>
          <p:nvGrpSpPr>
            <p:cNvPr id="507" name="Google Shape;507;p38"/>
            <p:cNvGrpSpPr/>
            <p:nvPr/>
          </p:nvGrpSpPr>
          <p:grpSpPr>
            <a:xfrm>
              <a:off x="5329200" y="1297369"/>
              <a:ext cx="2719400" cy="3231756"/>
              <a:chOff x="5329200" y="1297369"/>
              <a:chExt cx="2719400" cy="3231756"/>
            </a:xfrm>
          </p:grpSpPr>
          <p:sp>
            <p:nvSpPr>
              <p:cNvPr id="508" name="Google Shape;508;p38"/>
              <p:cNvSpPr/>
              <p:nvPr/>
            </p:nvSpPr>
            <p:spPr>
              <a:xfrm>
                <a:off x="7832000" y="4395325"/>
                <a:ext cx="216600" cy="133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09" name="Google Shape;509;p38"/>
              <p:cNvSpPr/>
              <p:nvPr/>
            </p:nvSpPr>
            <p:spPr>
              <a:xfrm>
                <a:off x="7159803" y="2391380"/>
                <a:ext cx="252600" cy="153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10" name="Google Shape;510;p38"/>
              <p:cNvSpPr/>
              <p:nvPr/>
            </p:nvSpPr>
            <p:spPr>
              <a:xfrm>
                <a:off x="5758800" y="1851150"/>
                <a:ext cx="574800" cy="153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11" name="Google Shape;511;p38"/>
              <p:cNvSpPr/>
              <p:nvPr/>
            </p:nvSpPr>
            <p:spPr>
              <a:xfrm>
                <a:off x="5329200" y="1297369"/>
                <a:ext cx="2622900" cy="169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grpSp>
        <p:cxnSp>
          <p:nvCxnSpPr>
            <p:cNvPr id="512" name="Google Shape;512;p38"/>
            <p:cNvCxnSpPr>
              <a:stCxn id="510" idx="3"/>
              <a:endCxn id="511" idx="3"/>
            </p:cNvCxnSpPr>
            <p:nvPr/>
          </p:nvCxnSpPr>
          <p:spPr>
            <a:xfrm flipH="1" rot="10800000">
              <a:off x="6333600" y="1382400"/>
              <a:ext cx="1618500" cy="545400"/>
            </a:xfrm>
            <a:prstGeom prst="bentConnector3">
              <a:avLst>
                <a:gd fmla="val 121240" name="adj1"/>
              </a:avLst>
            </a:prstGeom>
            <a:noFill/>
            <a:ln cap="flat" cmpd="sng" w="9525">
              <a:solidFill>
                <a:schemeClr val="dk2"/>
              </a:solidFill>
              <a:prstDash val="solid"/>
              <a:round/>
              <a:headEnd len="med" w="med" type="none"/>
              <a:tailEnd len="med" w="med" type="triangle"/>
            </a:ln>
          </p:spPr>
        </p:cxnSp>
        <p:grpSp>
          <p:nvGrpSpPr>
            <p:cNvPr id="513" name="Google Shape;513;p38"/>
            <p:cNvGrpSpPr/>
            <p:nvPr/>
          </p:nvGrpSpPr>
          <p:grpSpPr>
            <a:xfrm>
              <a:off x="7412403" y="2467575"/>
              <a:ext cx="1047600" cy="1927750"/>
              <a:chOff x="7412403" y="2467575"/>
              <a:chExt cx="1047600" cy="1927750"/>
            </a:xfrm>
          </p:grpSpPr>
          <p:cxnSp>
            <p:nvCxnSpPr>
              <p:cNvPr id="514" name="Google Shape;514;p38"/>
              <p:cNvCxnSpPr>
                <a:stCxn id="508" idx="0"/>
              </p:cNvCxnSpPr>
              <p:nvPr/>
            </p:nvCxnSpPr>
            <p:spPr>
              <a:xfrm rot="10800000">
                <a:off x="7940300" y="3821425"/>
                <a:ext cx="0" cy="5739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38"/>
              <p:cNvCxnSpPr/>
              <p:nvPr/>
            </p:nvCxnSpPr>
            <p:spPr>
              <a:xfrm>
                <a:off x="7942450" y="3818350"/>
                <a:ext cx="513900" cy="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38"/>
              <p:cNvCxnSpPr/>
              <p:nvPr/>
            </p:nvCxnSpPr>
            <p:spPr>
              <a:xfrm rot="10800000">
                <a:off x="8456375" y="2467575"/>
                <a:ext cx="0" cy="13542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38"/>
              <p:cNvCxnSpPr>
                <a:stCxn id="509" idx="3"/>
              </p:cNvCxnSpPr>
              <p:nvPr/>
            </p:nvCxnSpPr>
            <p:spPr>
              <a:xfrm>
                <a:off x="7412403" y="2468030"/>
                <a:ext cx="1047600" cy="0"/>
              </a:xfrm>
              <a:prstGeom prst="straightConnector1">
                <a:avLst/>
              </a:prstGeom>
              <a:noFill/>
              <a:ln cap="flat" cmpd="sng" w="9525">
                <a:solidFill>
                  <a:schemeClr val="dk2"/>
                </a:solidFill>
                <a:prstDash val="solid"/>
                <a:round/>
                <a:headEnd len="med" w="med" type="triangle"/>
                <a:tailEnd len="med" w="med" type="none"/>
              </a:ln>
            </p:spPr>
          </p:cxnSp>
        </p:grpSp>
        <p:grpSp>
          <p:nvGrpSpPr>
            <p:cNvPr id="518" name="Google Shape;518;p38"/>
            <p:cNvGrpSpPr/>
            <p:nvPr/>
          </p:nvGrpSpPr>
          <p:grpSpPr>
            <a:xfrm>
              <a:off x="6046200" y="2004450"/>
              <a:ext cx="1243050" cy="386927"/>
              <a:chOff x="6046200" y="2004450"/>
              <a:chExt cx="1243050" cy="386927"/>
            </a:xfrm>
          </p:grpSpPr>
          <p:cxnSp>
            <p:nvCxnSpPr>
              <p:cNvPr id="519" name="Google Shape;519;p38"/>
              <p:cNvCxnSpPr/>
              <p:nvPr/>
            </p:nvCxnSpPr>
            <p:spPr>
              <a:xfrm rot="10800000">
                <a:off x="7286100" y="2218277"/>
                <a:ext cx="0" cy="1731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38"/>
              <p:cNvCxnSpPr>
                <a:stCxn id="510" idx="2"/>
              </p:cNvCxnSpPr>
              <p:nvPr/>
            </p:nvCxnSpPr>
            <p:spPr>
              <a:xfrm>
                <a:off x="6046200" y="2004450"/>
                <a:ext cx="0" cy="217200"/>
              </a:xfrm>
              <a:prstGeom prst="straightConnector1">
                <a:avLst/>
              </a:prstGeom>
              <a:noFill/>
              <a:ln cap="flat" cmpd="sng" w="9525">
                <a:solidFill>
                  <a:schemeClr val="dk2"/>
                </a:solidFill>
                <a:prstDash val="solid"/>
                <a:round/>
                <a:headEnd len="med" w="med" type="triangle"/>
                <a:tailEnd len="med" w="med" type="none"/>
              </a:ln>
            </p:spPr>
          </p:cxnSp>
          <p:cxnSp>
            <p:nvCxnSpPr>
              <p:cNvPr id="521" name="Google Shape;521;p38"/>
              <p:cNvCxnSpPr/>
              <p:nvPr/>
            </p:nvCxnSpPr>
            <p:spPr>
              <a:xfrm rot="10800000">
                <a:off x="6046350" y="2219975"/>
                <a:ext cx="12429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2" name="Google Shape;522;p38"/>
          <p:cNvGrpSpPr/>
          <p:nvPr/>
        </p:nvGrpSpPr>
        <p:grpSpPr>
          <a:xfrm>
            <a:off x="5350850" y="2766394"/>
            <a:ext cx="2998800" cy="1759575"/>
            <a:chOff x="5318150" y="2713900"/>
            <a:chExt cx="2998800" cy="1759575"/>
          </a:xfrm>
        </p:grpSpPr>
        <p:sp>
          <p:nvSpPr>
            <p:cNvPr id="523" name="Google Shape;523;p38"/>
            <p:cNvSpPr/>
            <p:nvPr/>
          </p:nvSpPr>
          <p:spPr>
            <a:xfrm>
              <a:off x="7174500" y="4339675"/>
              <a:ext cx="479400" cy="133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24" name="Google Shape;524;p38"/>
            <p:cNvSpPr/>
            <p:nvPr/>
          </p:nvSpPr>
          <p:spPr>
            <a:xfrm>
              <a:off x="5318150" y="2713900"/>
              <a:ext cx="2998800" cy="1494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cxnSp>
          <p:nvCxnSpPr>
            <p:cNvPr id="525" name="Google Shape;525;p38"/>
            <p:cNvCxnSpPr>
              <a:stCxn id="523" idx="0"/>
            </p:cNvCxnSpPr>
            <p:nvPr/>
          </p:nvCxnSpPr>
          <p:spPr>
            <a:xfrm rot="-5400000">
              <a:off x="7107600" y="3184075"/>
              <a:ext cx="1462200" cy="849000"/>
            </a:xfrm>
            <a:prstGeom prst="bentConnector3">
              <a:avLst>
                <a:gd fmla="val 50000" name="adj1"/>
              </a:avLst>
            </a:prstGeom>
            <a:noFill/>
            <a:ln cap="flat" cmpd="sng" w="9525">
              <a:solidFill>
                <a:schemeClr val="dk2"/>
              </a:solidFill>
              <a:prstDash val="solid"/>
              <a:round/>
              <a:headEnd len="med" w="med" type="none"/>
              <a:tailEnd len="med" w="med" type="triangle"/>
            </a:ln>
          </p:spPr>
        </p:cxnSp>
      </p:grpSp>
      <p:sp>
        <p:nvSpPr>
          <p:cNvPr id="526" name="Google Shape;526;p38"/>
          <p:cNvSpPr/>
          <p:nvPr/>
        </p:nvSpPr>
        <p:spPr>
          <a:xfrm>
            <a:off x="6123300" y="4395325"/>
            <a:ext cx="933900" cy="133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38"/>
          <p:cNvGrpSpPr/>
          <p:nvPr/>
        </p:nvGrpSpPr>
        <p:grpSpPr>
          <a:xfrm>
            <a:off x="5560025" y="4395325"/>
            <a:ext cx="3123250" cy="133800"/>
            <a:chOff x="5560025" y="4395325"/>
            <a:chExt cx="3123250" cy="133800"/>
          </a:xfrm>
        </p:grpSpPr>
        <p:sp>
          <p:nvSpPr>
            <p:cNvPr id="528" name="Google Shape;528;p38"/>
            <p:cNvSpPr/>
            <p:nvPr/>
          </p:nvSpPr>
          <p:spPr>
            <a:xfrm>
              <a:off x="5560025" y="4395325"/>
              <a:ext cx="411600" cy="133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8215575" y="4395325"/>
              <a:ext cx="189600" cy="133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8559975" y="4395325"/>
              <a:ext cx="123300" cy="133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8"/>
          <p:cNvSpPr txBox="1"/>
          <p:nvPr>
            <p:ph idx="1" type="body"/>
          </p:nvPr>
        </p:nvSpPr>
        <p:spPr>
          <a:xfrm>
            <a:off x="4543925" y="524100"/>
            <a:ext cx="4538400" cy="4364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200" u="sng">
              <a:solidFill>
                <a:srgbClr val="000000"/>
              </a:solidFill>
            </a:endParaRPr>
          </a:p>
          <a:p>
            <a:pPr indent="0" lvl="0" marL="0" rtl="0" algn="l">
              <a:spcBef>
                <a:spcPts val="0"/>
              </a:spcBef>
              <a:spcAft>
                <a:spcPts val="0"/>
              </a:spcAft>
              <a:buNone/>
            </a:pPr>
            <a:r>
              <a:rPr lang="en" sz="1200">
                <a:latin typeface="Courier New"/>
                <a:ea typeface="Courier New"/>
                <a:cs typeface="Courier New"/>
                <a:sym typeface="Courier New"/>
              </a:rPr>
              <a:t>1 void foo ( int f0 ){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	int flags = MAP_ANON|MAP_SHARED;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bar( x1, flags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 void bar ( char*  b1, int b2 ){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12	int prots = PROT_READ|PROT_WRITE;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14</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15</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16</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18</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19</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22	mmap( </a:t>
            </a:r>
            <a:r>
              <a:rPr lang="en" sz="1200"/>
              <a:t> </a:t>
            </a:r>
            <a:r>
              <a:rPr lang="en" sz="1200">
                <a:latin typeface="Courier New"/>
                <a:ea typeface="Courier New"/>
                <a:cs typeface="Courier New"/>
                <a:sym typeface="Courier New"/>
              </a:rPr>
              <a:t>NULL,</a:t>
            </a:r>
            <a:r>
              <a:rPr lang="en" sz="1200"/>
              <a:t>  </a:t>
            </a:r>
            <a:r>
              <a:rPr lang="en" sz="1200">
                <a:latin typeface="Courier New"/>
                <a:ea typeface="Courier New"/>
                <a:cs typeface="Courier New"/>
                <a:sym typeface="Courier New"/>
              </a:rPr>
              <a:t>gshm-&gt;size,</a:t>
            </a:r>
            <a:r>
              <a:rPr lang="en" sz="1200"/>
              <a:t>  </a:t>
            </a:r>
            <a:r>
              <a:rPr lang="en" sz="1200">
                <a:latin typeface="Courier New"/>
                <a:ea typeface="Courier New"/>
                <a:cs typeface="Courier New"/>
                <a:sym typeface="Courier New"/>
              </a:rPr>
              <a:t>prots,</a:t>
            </a:r>
            <a:r>
              <a:rPr lang="en" sz="1200"/>
              <a:t>  </a:t>
            </a:r>
            <a:r>
              <a:rPr lang="en" sz="1200">
                <a:latin typeface="Courier New"/>
                <a:ea typeface="Courier New"/>
                <a:cs typeface="Courier New"/>
                <a:sym typeface="Courier New"/>
              </a:rPr>
              <a:t>b2, -1,</a:t>
            </a:r>
            <a:r>
              <a:rPr lang="en" sz="1200"/>
              <a:t>  </a:t>
            </a:r>
            <a:r>
              <a:rPr lang="en" sz="1200">
                <a:latin typeface="Courier New"/>
                <a:ea typeface="Courier New"/>
                <a:cs typeface="Courier New"/>
                <a:sym typeface="Courier New"/>
              </a:rPr>
              <a:t>0</a:t>
            </a:r>
            <a:r>
              <a:rPr lang="en" sz="1200"/>
              <a:t> </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pic>
        <p:nvPicPr>
          <p:cNvPr id="532" name="Google Shape;532;p38"/>
          <p:cNvPicPr preferRelativeResize="0"/>
          <p:nvPr/>
        </p:nvPicPr>
        <p:blipFill rotWithShape="1">
          <a:blip r:embed="rId3">
            <a:alphaModFix/>
          </a:blip>
          <a:srcRect b="0" l="0" r="0" t="92187"/>
          <a:stretch/>
        </p:blipFill>
        <p:spPr>
          <a:xfrm>
            <a:off x="4465538" y="4753506"/>
            <a:ext cx="4217726" cy="302850"/>
          </a:xfrm>
          <a:prstGeom prst="rect">
            <a:avLst/>
          </a:prstGeom>
          <a:noFill/>
          <a:ln>
            <a:noFill/>
          </a:ln>
        </p:spPr>
      </p:pic>
      <p:sp>
        <p:nvSpPr>
          <p:cNvPr id="533" name="Google Shape;533;p38"/>
          <p:cNvSpPr txBox="1"/>
          <p:nvPr>
            <p:ph type="title"/>
          </p:nvPr>
        </p:nvSpPr>
        <p:spPr>
          <a:xfrm>
            <a:off x="173900" y="76200"/>
            <a:ext cx="802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Compiler  -  Argument Integrity Context</a:t>
            </a:r>
            <a:endParaRPr/>
          </a:p>
        </p:txBody>
      </p:sp>
      <p:sp>
        <p:nvSpPr>
          <p:cNvPr id="534" name="Google Shape;534;p38"/>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35" name="Google Shape;535;p38"/>
          <p:cNvGrpSpPr/>
          <p:nvPr/>
        </p:nvGrpSpPr>
        <p:grpSpPr>
          <a:xfrm>
            <a:off x="5001576" y="1438671"/>
            <a:ext cx="3271808" cy="1681705"/>
            <a:chOff x="5001576" y="1438671"/>
            <a:chExt cx="3271808" cy="1681705"/>
          </a:xfrm>
        </p:grpSpPr>
        <p:sp>
          <p:nvSpPr>
            <p:cNvPr id="536" name="Google Shape;536;p38"/>
            <p:cNvSpPr txBox="1"/>
            <p:nvPr/>
          </p:nvSpPr>
          <p:spPr>
            <a:xfrm>
              <a:off x="5001583" y="2542382"/>
              <a:ext cx="32718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latin typeface="Courier New"/>
                  <a:ea typeface="Courier New"/>
                  <a:cs typeface="Courier New"/>
                  <a:sym typeface="Courier New"/>
                </a:rPr>
                <a:t>ctx_write_mem(&amp;b2, sizeof(int));</a:t>
              </a:r>
              <a:endParaRPr b="1" sz="1200">
                <a:latin typeface="Courier New"/>
                <a:ea typeface="Courier New"/>
                <a:cs typeface="Courier New"/>
                <a:sym typeface="Courier New"/>
              </a:endParaRPr>
            </a:p>
          </p:txBody>
        </p:sp>
        <p:sp>
          <p:nvSpPr>
            <p:cNvPr id="537" name="Google Shape;537;p38"/>
            <p:cNvSpPr txBox="1"/>
            <p:nvPr/>
          </p:nvSpPr>
          <p:spPr>
            <a:xfrm>
              <a:off x="5001584" y="2915476"/>
              <a:ext cx="32718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latin typeface="Courier New"/>
                  <a:ea typeface="Courier New"/>
                  <a:cs typeface="Courier New"/>
                  <a:sym typeface="Courier New"/>
                </a:rPr>
                <a:t>ctx_write_mem(&amp;prots, sizeof(int));</a:t>
              </a:r>
              <a:endParaRPr b="1" sz="1200">
                <a:latin typeface="Courier New"/>
                <a:ea typeface="Courier New"/>
                <a:cs typeface="Courier New"/>
                <a:sym typeface="Courier New"/>
              </a:endParaRPr>
            </a:p>
          </p:txBody>
        </p:sp>
        <p:sp>
          <p:nvSpPr>
            <p:cNvPr id="538" name="Google Shape;538;p38"/>
            <p:cNvSpPr txBox="1"/>
            <p:nvPr/>
          </p:nvSpPr>
          <p:spPr>
            <a:xfrm>
              <a:off x="5001576" y="1438671"/>
              <a:ext cx="32718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latin typeface="Courier New"/>
                  <a:ea typeface="Courier New"/>
                  <a:cs typeface="Courier New"/>
                  <a:sym typeface="Courier New"/>
                </a:rPr>
                <a:t>ctx_write_mem(&amp;flags, sizeof(int));</a:t>
              </a:r>
              <a:endParaRPr b="1" sz="1200">
                <a:latin typeface="Courier New"/>
                <a:ea typeface="Courier New"/>
                <a:cs typeface="Courier New"/>
                <a:sym typeface="Courier New"/>
              </a:endParaRPr>
            </a:p>
          </p:txBody>
        </p:sp>
      </p:grpSp>
      <p:sp>
        <p:nvSpPr>
          <p:cNvPr id="539" name="Google Shape;539;p38"/>
          <p:cNvSpPr txBox="1"/>
          <p:nvPr/>
        </p:nvSpPr>
        <p:spPr>
          <a:xfrm>
            <a:off x="171850" y="731125"/>
            <a:ext cx="3770400" cy="1178100"/>
          </a:xfrm>
          <a:prstGeom prst="rect">
            <a:avLst/>
          </a:prstGeom>
          <a:noFill/>
          <a:ln>
            <a:noFill/>
          </a:ln>
        </p:spPr>
        <p:txBody>
          <a:bodyPr anchorCtr="0" anchor="t" bIns="0" lIns="36575" spcFirstLastPara="1" rIns="0" wrap="square" tIns="0">
            <a:noAutofit/>
          </a:bodyPr>
          <a:lstStyle/>
          <a:p>
            <a:pPr indent="0" lvl="0" marL="0" rtl="0" algn="l">
              <a:spcBef>
                <a:spcPts val="0"/>
              </a:spcBef>
              <a:spcAft>
                <a:spcPts val="0"/>
              </a:spcAft>
              <a:buNone/>
            </a:pPr>
            <a:r>
              <a:rPr b="1" lang="en" sz="1800">
                <a:solidFill>
                  <a:schemeClr val="dk2"/>
                </a:solidFill>
              </a:rPr>
              <a:t>Procedure</a:t>
            </a:r>
            <a:endParaRPr>
              <a:solidFill>
                <a:schemeClr val="dk1"/>
              </a:solidFill>
            </a:endParaRPr>
          </a:p>
          <a:p>
            <a:pPr indent="-317500" lvl="0" marL="457200" rtl="0" algn="l">
              <a:spcBef>
                <a:spcPts val="0"/>
              </a:spcBef>
              <a:spcAft>
                <a:spcPts val="0"/>
              </a:spcAft>
              <a:buClr>
                <a:schemeClr val="dk2"/>
              </a:buClr>
              <a:buSzPts val="1400"/>
              <a:buChar char="●"/>
            </a:pPr>
            <a:r>
              <a:rPr lang="en">
                <a:solidFill>
                  <a:schemeClr val="dk2"/>
                </a:solidFill>
              </a:rPr>
              <a:t>Instrumented as inline assembly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 variable</a:t>
            </a:r>
            <a:r>
              <a:rPr lang="en">
                <a:solidFill>
                  <a:schemeClr val="dk1"/>
                </a:solidFill>
              </a:rPr>
              <a:t> </a:t>
            </a:r>
            <a:r>
              <a:rPr b="1" lang="en">
                <a:solidFill>
                  <a:schemeClr val="dk1"/>
                </a:solidFill>
              </a:rPr>
              <a:t>use-def chains</a:t>
            </a:r>
            <a:r>
              <a:rPr lang="en">
                <a:solidFill>
                  <a:schemeClr val="dk2"/>
                </a:solidFill>
              </a:rPr>
              <a:t> derived from LLVM IR</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1"/>
                </a:solidFill>
              </a:rPr>
              <a:t>Static and dynamic</a:t>
            </a:r>
            <a:r>
              <a:rPr lang="en">
                <a:solidFill>
                  <a:schemeClr val="dk1"/>
                </a:solidFill>
              </a:rPr>
              <a:t> </a:t>
            </a:r>
            <a:r>
              <a:rPr lang="en">
                <a:solidFill>
                  <a:schemeClr val="dk2"/>
                </a:solidFill>
              </a:rPr>
              <a:t>variable support</a:t>
            </a:r>
            <a:endParaRPr>
              <a:solidFill>
                <a:schemeClr val="dk2"/>
              </a:solidFill>
            </a:endParaRPr>
          </a:p>
        </p:txBody>
      </p:sp>
      <p:sp>
        <p:nvSpPr>
          <p:cNvPr id="540" name="Google Shape;540;p38"/>
          <p:cNvSpPr txBox="1"/>
          <p:nvPr/>
        </p:nvSpPr>
        <p:spPr>
          <a:xfrm>
            <a:off x="171850" y="2961350"/>
            <a:ext cx="3994800" cy="859500"/>
          </a:xfrm>
          <a:prstGeom prst="rect">
            <a:avLst/>
          </a:prstGeom>
          <a:noFill/>
          <a:ln>
            <a:noFill/>
          </a:ln>
        </p:spPr>
        <p:txBody>
          <a:bodyPr anchorCtr="0" anchor="t" bIns="27425" lIns="36575" spcFirstLastPara="1" rIns="27425" wrap="square" tIns="27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ctx_write_mem()</a:t>
            </a:r>
            <a:endParaRPr b="1" sz="1800">
              <a:solidFill>
                <a:schemeClr val="dk2"/>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Char char="●"/>
            </a:pPr>
            <a:r>
              <a:rPr lang="en">
                <a:solidFill>
                  <a:schemeClr val="dk2"/>
                </a:solidFill>
              </a:rPr>
              <a:t>Added at each argument </a:t>
            </a:r>
            <a:r>
              <a:rPr lang="en">
                <a:solidFill>
                  <a:schemeClr val="dk2"/>
                </a:solidFill>
                <a:latin typeface="Courier New"/>
                <a:ea typeface="Courier New"/>
                <a:cs typeface="Courier New"/>
                <a:sym typeface="Courier New"/>
              </a:rPr>
              <a:t>write</a:t>
            </a:r>
            <a:r>
              <a:rPr lang="en">
                <a:solidFill>
                  <a:schemeClr val="dk2"/>
                </a:solidFill>
              </a:rPr>
              <a:t> operation </a:t>
            </a:r>
            <a:endParaRPr/>
          </a:p>
        </p:txBody>
      </p:sp>
      <p:sp>
        <p:nvSpPr>
          <p:cNvPr id="541" name="Google Shape;541;p38"/>
          <p:cNvSpPr txBox="1"/>
          <p:nvPr>
            <p:ph idx="1" type="body"/>
          </p:nvPr>
        </p:nvSpPr>
        <p:spPr>
          <a:xfrm>
            <a:off x="173900" y="2471875"/>
            <a:ext cx="4418700" cy="3051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a:t>Instrumentation</a:t>
            </a:r>
            <a:endParaRPr sz="1400"/>
          </a:p>
        </p:txBody>
      </p:sp>
      <p:sp>
        <p:nvSpPr>
          <p:cNvPr id="542" name="Google Shape;542;p38"/>
          <p:cNvSpPr txBox="1"/>
          <p:nvPr>
            <p:ph idx="1" type="body"/>
          </p:nvPr>
        </p:nvSpPr>
        <p:spPr>
          <a:xfrm>
            <a:off x="173900" y="2471875"/>
            <a:ext cx="4418700" cy="3051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a:t>Instrumentation</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grpSp>
        <p:nvGrpSpPr>
          <p:cNvPr id="547" name="Google Shape;547;p39"/>
          <p:cNvGrpSpPr/>
          <p:nvPr/>
        </p:nvGrpSpPr>
        <p:grpSpPr>
          <a:xfrm>
            <a:off x="5329200" y="1297369"/>
            <a:ext cx="3130803" cy="3231756"/>
            <a:chOff x="5329200" y="1297369"/>
            <a:chExt cx="3130803" cy="3231756"/>
          </a:xfrm>
        </p:grpSpPr>
        <p:grpSp>
          <p:nvGrpSpPr>
            <p:cNvPr id="548" name="Google Shape;548;p39"/>
            <p:cNvGrpSpPr/>
            <p:nvPr/>
          </p:nvGrpSpPr>
          <p:grpSpPr>
            <a:xfrm>
              <a:off x="5329200" y="1297369"/>
              <a:ext cx="2719400" cy="3231756"/>
              <a:chOff x="5329200" y="1297369"/>
              <a:chExt cx="2719400" cy="3231756"/>
            </a:xfrm>
          </p:grpSpPr>
          <p:sp>
            <p:nvSpPr>
              <p:cNvPr id="549" name="Google Shape;549;p39"/>
              <p:cNvSpPr/>
              <p:nvPr/>
            </p:nvSpPr>
            <p:spPr>
              <a:xfrm>
                <a:off x="7832000" y="4395325"/>
                <a:ext cx="216600" cy="133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50" name="Google Shape;550;p39"/>
              <p:cNvSpPr/>
              <p:nvPr/>
            </p:nvSpPr>
            <p:spPr>
              <a:xfrm>
                <a:off x="7159803" y="2391380"/>
                <a:ext cx="252600" cy="153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51" name="Google Shape;551;p39"/>
              <p:cNvSpPr/>
              <p:nvPr/>
            </p:nvSpPr>
            <p:spPr>
              <a:xfrm>
                <a:off x="5758800" y="1851150"/>
                <a:ext cx="574800" cy="153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52" name="Google Shape;552;p39"/>
              <p:cNvSpPr/>
              <p:nvPr/>
            </p:nvSpPr>
            <p:spPr>
              <a:xfrm>
                <a:off x="5329200" y="1297369"/>
                <a:ext cx="2622900" cy="169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grpSp>
        <p:cxnSp>
          <p:nvCxnSpPr>
            <p:cNvPr id="553" name="Google Shape;553;p39"/>
            <p:cNvCxnSpPr>
              <a:stCxn id="551" idx="3"/>
              <a:endCxn id="552" idx="3"/>
            </p:cNvCxnSpPr>
            <p:nvPr/>
          </p:nvCxnSpPr>
          <p:spPr>
            <a:xfrm flipH="1" rot="10800000">
              <a:off x="6333600" y="1382400"/>
              <a:ext cx="1618500" cy="545400"/>
            </a:xfrm>
            <a:prstGeom prst="bentConnector3">
              <a:avLst>
                <a:gd fmla="val 121240" name="adj1"/>
              </a:avLst>
            </a:prstGeom>
            <a:noFill/>
            <a:ln cap="flat" cmpd="sng" w="9525">
              <a:solidFill>
                <a:schemeClr val="dk2"/>
              </a:solidFill>
              <a:prstDash val="solid"/>
              <a:round/>
              <a:headEnd len="med" w="med" type="none"/>
              <a:tailEnd len="med" w="med" type="triangle"/>
            </a:ln>
          </p:spPr>
        </p:cxnSp>
        <p:grpSp>
          <p:nvGrpSpPr>
            <p:cNvPr id="554" name="Google Shape;554;p39"/>
            <p:cNvGrpSpPr/>
            <p:nvPr/>
          </p:nvGrpSpPr>
          <p:grpSpPr>
            <a:xfrm>
              <a:off x="7412403" y="2467575"/>
              <a:ext cx="1047600" cy="1927750"/>
              <a:chOff x="7412403" y="2467575"/>
              <a:chExt cx="1047600" cy="1927750"/>
            </a:xfrm>
          </p:grpSpPr>
          <p:cxnSp>
            <p:nvCxnSpPr>
              <p:cNvPr id="555" name="Google Shape;555;p39"/>
              <p:cNvCxnSpPr>
                <a:stCxn id="549" idx="0"/>
              </p:cNvCxnSpPr>
              <p:nvPr/>
            </p:nvCxnSpPr>
            <p:spPr>
              <a:xfrm rot="10800000">
                <a:off x="7940300" y="3821425"/>
                <a:ext cx="0" cy="5739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39"/>
              <p:cNvCxnSpPr/>
              <p:nvPr/>
            </p:nvCxnSpPr>
            <p:spPr>
              <a:xfrm>
                <a:off x="7942450" y="3818350"/>
                <a:ext cx="513900" cy="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39"/>
              <p:cNvCxnSpPr/>
              <p:nvPr/>
            </p:nvCxnSpPr>
            <p:spPr>
              <a:xfrm rot="10800000">
                <a:off x="8456375" y="2467575"/>
                <a:ext cx="0" cy="13542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39"/>
              <p:cNvCxnSpPr>
                <a:stCxn id="550" idx="3"/>
              </p:cNvCxnSpPr>
              <p:nvPr/>
            </p:nvCxnSpPr>
            <p:spPr>
              <a:xfrm>
                <a:off x="7412403" y="2468030"/>
                <a:ext cx="1047600" cy="0"/>
              </a:xfrm>
              <a:prstGeom prst="straightConnector1">
                <a:avLst/>
              </a:prstGeom>
              <a:noFill/>
              <a:ln cap="flat" cmpd="sng" w="9525">
                <a:solidFill>
                  <a:schemeClr val="dk2"/>
                </a:solidFill>
                <a:prstDash val="solid"/>
                <a:round/>
                <a:headEnd len="med" w="med" type="triangle"/>
                <a:tailEnd len="med" w="med" type="none"/>
              </a:ln>
            </p:spPr>
          </p:cxnSp>
        </p:grpSp>
        <p:grpSp>
          <p:nvGrpSpPr>
            <p:cNvPr id="559" name="Google Shape;559;p39"/>
            <p:cNvGrpSpPr/>
            <p:nvPr/>
          </p:nvGrpSpPr>
          <p:grpSpPr>
            <a:xfrm>
              <a:off x="6046200" y="2004450"/>
              <a:ext cx="1243050" cy="386927"/>
              <a:chOff x="6046200" y="2004450"/>
              <a:chExt cx="1243050" cy="386927"/>
            </a:xfrm>
          </p:grpSpPr>
          <p:cxnSp>
            <p:nvCxnSpPr>
              <p:cNvPr id="560" name="Google Shape;560;p39"/>
              <p:cNvCxnSpPr/>
              <p:nvPr/>
            </p:nvCxnSpPr>
            <p:spPr>
              <a:xfrm rot="10800000">
                <a:off x="7286100" y="2218277"/>
                <a:ext cx="0" cy="1731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39"/>
              <p:cNvCxnSpPr>
                <a:stCxn id="551" idx="2"/>
              </p:cNvCxnSpPr>
              <p:nvPr/>
            </p:nvCxnSpPr>
            <p:spPr>
              <a:xfrm>
                <a:off x="6046200" y="2004450"/>
                <a:ext cx="0" cy="217200"/>
              </a:xfrm>
              <a:prstGeom prst="straightConnector1">
                <a:avLst/>
              </a:prstGeom>
              <a:noFill/>
              <a:ln cap="flat" cmpd="sng" w="9525">
                <a:solidFill>
                  <a:schemeClr val="dk2"/>
                </a:solidFill>
                <a:prstDash val="solid"/>
                <a:round/>
                <a:headEnd len="med" w="med" type="triangle"/>
                <a:tailEnd len="med" w="med" type="none"/>
              </a:ln>
            </p:spPr>
          </p:cxnSp>
          <p:cxnSp>
            <p:nvCxnSpPr>
              <p:cNvPr id="562" name="Google Shape;562;p39"/>
              <p:cNvCxnSpPr/>
              <p:nvPr/>
            </p:nvCxnSpPr>
            <p:spPr>
              <a:xfrm rot="10800000">
                <a:off x="6046350" y="2219975"/>
                <a:ext cx="12429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3" name="Google Shape;563;p39"/>
          <p:cNvGrpSpPr/>
          <p:nvPr/>
        </p:nvGrpSpPr>
        <p:grpSpPr>
          <a:xfrm>
            <a:off x="5350850" y="2766394"/>
            <a:ext cx="2998800" cy="1759575"/>
            <a:chOff x="5318150" y="2713900"/>
            <a:chExt cx="2998800" cy="1759575"/>
          </a:xfrm>
        </p:grpSpPr>
        <p:sp>
          <p:nvSpPr>
            <p:cNvPr id="564" name="Google Shape;564;p39"/>
            <p:cNvSpPr/>
            <p:nvPr/>
          </p:nvSpPr>
          <p:spPr>
            <a:xfrm>
              <a:off x="7174500" y="4339675"/>
              <a:ext cx="479400" cy="133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sp>
          <p:nvSpPr>
            <p:cNvPr id="565" name="Google Shape;565;p39"/>
            <p:cNvSpPr/>
            <p:nvPr/>
          </p:nvSpPr>
          <p:spPr>
            <a:xfrm>
              <a:off x="5318150" y="2713900"/>
              <a:ext cx="2998800" cy="1494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p:txBody>
        </p:sp>
        <p:cxnSp>
          <p:nvCxnSpPr>
            <p:cNvPr id="566" name="Google Shape;566;p39"/>
            <p:cNvCxnSpPr>
              <a:stCxn id="564" idx="0"/>
            </p:cNvCxnSpPr>
            <p:nvPr/>
          </p:nvCxnSpPr>
          <p:spPr>
            <a:xfrm rot="-5400000">
              <a:off x="7107600" y="3184075"/>
              <a:ext cx="1462200" cy="849000"/>
            </a:xfrm>
            <a:prstGeom prst="bentConnector3">
              <a:avLst>
                <a:gd fmla="val 50000" name="adj1"/>
              </a:avLst>
            </a:prstGeom>
            <a:noFill/>
            <a:ln cap="flat" cmpd="sng" w="9525">
              <a:solidFill>
                <a:schemeClr val="dk2"/>
              </a:solidFill>
              <a:prstDash val="solid"/>
              <a:round/>
              <a:headEnd len="med" w="med" type="none"/>
              <a:tailEnd len="med" w="med" type="triangle"/>
            </a:ln>
          </p:spPr>
        </p:cxnSp>
      </p:grpSp>
      <p:sp>
        <p:nvSpPr>
          <p:cNvPr id="567" name="Google Shape;567;p39"/>
          <p:cNvSpPr/>
          <p:nvPr/>
        </p:nvSpPr>
        <p:spPr>
          <a:xfrm>
            <a:off x="6123300" y="4395325"/>
            <a:ext cx="933900" cy="133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39"/>
          <p:cNvGrpSpPr/>
          <p:nvPr/>
        </p:nvGrpSpPr>
        <p:grpSpPr>
          <a:xfrm>
            <a:off x="5560025" y="4395325"/>
            <a:ext cx="3123250" cy="133800"/>
            <a:chOff x="5560025" y="4395325"/>
            <a:chExt cx="3123250" cy="133800"/>
          </a:xfrm>
        </p:grpSpPr>
        <p:sp>
          <p:nvSpPr>
            <p:cNvPr id="569" name="Google Shape;569;p39"/>
            <p:cNvSpPr/>
            <p:nvPr/>
          </p:nvSpPr>
          <p:spPr>
            <a:xfrm>
              <a:off x="5560025" y="4395325"/>
              <a:ext cx="411600" cy="133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8215575" y="4395325"/>
              <a:ext cx="189600" cy="133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8559975" y="4395325"/>
              <a:ext cx="123300" cy="133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9"/>
          <p:cNvSpPr txBox="1"/>
          <p:nvPr>
            <p:ph idx="1" type="body"/>
          </p:nvPr>
        </p:nvSpPr>
        <p:spPr>
          <a:xfrm>
            <a:off x="4543925" y="524100"/>
            <a:ext cx="4538400" cy="4364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200" u="sng">
              <a:solidFill>
                <a:srgbClr val="000000"/>
              </a:solidFill>
            </a:endParaRPr>
          </a:p>
          <a:p>
            <a:pPr indent="0" lvl="0" marL="0" rtl="0" algn="l">
              <a:spcBef>
                <a:spcPts val="0"/>
              </a:spcBef>
              <a:spcAft>
                <a:spcPts val="0"/>
              </a:spcAft>
              <a:buNone/>
            </a:pPr>
            <a:r>
              <a:rPr lang="en" sz="1200">
                <a:latin typeface="Courier New"/>
                <a:ea typeface="Courier New"/>
                <a:cs typeface="Courier New"/>
                <a:sym typeface="Courier New"/>
              </a:rPr>
              <a:t>1 void foo ( int f0 ){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4	int flags = MAP_ANON|MAP_SHARED;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6</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7	bar( x1, flags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8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9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10 void bar ( char*  b1, int b2 ){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12	int prots = PROT_READ|PROT_WRITE;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14</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15</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16</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18</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19</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22	mmap( </a:t>
            </a:r>
            <a:r>
              <a:rPr lang="en" sz="1200"/>
              <a:t> </a:t>
            </a:r>
            <a:r>
              <a:rPr lang="en" sz="1200">
                <a:latin typeface="Courier New"/>
                <a:ea typeface="Courier New"/>
                <a:cs typeface="Courier New"/>
                <a:sym typeface="Courier New"/>
              </a:rPr>
              <a:t>NULL,</a:t>
            </a:r>
            <a:r>
              <a:rPr lang="en" sz="1200"/>
              <a:t>  </a:t>
            </a:r>
            <a:r>
              <a:rPr lang="en" sz="1200">
                <a:latin typeface="Courier New"/>
                <a:ea typeface="Courier New"/>
                <a:cs typeface="Courier New"/>
                <a:sym typeface="Courier New"/>
              </a:rPr>
              <a:t>gshm-&gt;size,</a:t>
            </a:r>
            <a:r>
              <a:rPr lang="en" sz="1200"/>
              <a:t>  </a:t>
            </a:r>
            <a:r>
              <a:rPr lang="en" sz="1200">
                <a:latin typeface="Courier New"/>
                <a:ea typeface="Courier New"/>
                <a:cs typeface="Courier New"/>
                <a:sym typeface="Courier New"/>
              </a:rPr>
              <a:t>prots,</a:t>
            </a:r>
            <a:r>
              <a:rPr lang="en" sz="1200"/>
              <a:t>  </a:t>
            </a:r>
            <a:r>
              <a:rPr lang="en" sz="1200">
                <a:latin typeface="Courier New"/>
                <a:ea typeface="Courier New"/>
                <a:cs typeface="Courier New"/>
                <a:sym typeface="Courier New"/>
              </a:rPr>
              <a:t>b2, -1,</a:t>
            </a:r>
            <a:r>
              <a:rPr lang="en" sz="1200"/>
              <a:t>  </a:t>
            </a:r>
            <a:r>
              <a:rPr lang="en" sz="1200">
                <a:latin typeface="Courier New"/>
                <a:ea typeface="Courier New"/>
                <a:cs typeface="Courier New"/>
                <a:sym typeface="Courier New"/>
              </a:rPr>
              <a:t>0</a:t>
            </a:r>
            <a:r>
              <a:rPr lang="en" sz="1200"/>
              <a:t> </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grpSp>
        <p:nvGrpSpPr>
          <p:cNvPr id="573" name="Google Shape;573;p39"/>
          <p:cNvGrpSpPr/>
          <p:nvPr/>
        </p:nvGrpSpPr>
        <p:grpSpPr>
          <a:xfrm>
            <a:off x="4999748" y="1642052"/>
            <a:ext cx="2622900" cy="2737423"/>
            <a:chOff x="4999748" y="1642052"/>
            <a:chExt cx="2622900" cy="2737423"/>
          </a:xfrm>
        </p:grpSpPr>
        <p:sp>
          <p:nvSpPr>
            <p:cNvPr id="574" name="Google Shape;574;p39"/>
            <p:cNvSpPr txBox="1"/>
            <p:nvPr/>
          </p:nvSpPr>
          <p:spPr>
            <a:xfrm>
              <a:off x="5007050" y="1642052"/>
              <a:ext cx="21855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0097A7"/>
                  </a:solidFill>
                  <a:latin typeface="Courier New"/>
                  <a:ea typeface="Courier New"/>
                  <a:cs typeface="Courier New"/>
                  <a:sym typeface="Courier New"/>
                </a:rPr>
                <a:t>ctx_bind_mem_2(&amp;flags);</a:t>
              </a:r>
              <a:endParaRPr b="1" sz="1200">
                <a:solidFill>
                  <a:srgbClr val="0097A7"/>
                </a:solidFill>
                <a:latin typeface="Courier New"/>
                <a:ea typeface="Courier New"/>
                <a:cs typeface="Courier New"/>
                <a:sym typeface="Courier New"/>
              </a:endParaRPr>
            </a:p>
          </p:txBody>
        </p:sp>
        <p:sp>
          <p:nvSpPr>
            <p:cNvPr id="575" name="Google Shape;575;p39"/>
            <p:cNvSpPr txBox="1"/>
            <p:nvPr/>
          </p:nvSpPr>
          <p:spPr>
            <a:xfrm>
              <a:off x="4999748" y="3267555"/>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0097A7"/>
                  </a:solidFill>
                  <a:latin typeface="Courier New"/>
                  <a:ea typeface="Courier New"/>
                  <a:cs typeface="Courier New"/>
                  <a:sym typeface="Courier New"/>
                </a:rPr>
                <a:t>ctx_bind_const_1(NULL);</a:t>
              </a:r>
              <a:endParaRPr b="1" sz="1200">
                <a:solidFill>
                  <a:srgbClr val="0097A7"/>
                </a:solidFill>
                <a:latin typeface="Courier New"/>
                <a:ea typeface="Courier New"/>
                <a:cs typeface="Courier New"/>
                <a:sym typeface="Courier New"/>
              </a:endParaRPr>
            </a:p>
          </p:txBody>
        </p:sp>
        <p:sp>
          <p:nvSpPr>
            <p:cNvPr id="576" name="Google Shape;576;p39"/>
            <p:cNvSpPr txBox="1"/>
            <p:nvPr/>
          </p:nvSpPr>
          <p:spPr>
            <a:xfrm>
              <a:off x="4999748" y="3449431"/>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0097A7"/>
                  </a:solidFill>
                  <a:latin typeface="Courier New"/>
                  <a:ea typeface="Courier New"/>
                  <a:cs typeface="Courier New"/>
                  <a:sym typeface="Courier New"/>
                </a:rPr>
                <a:t>ctx_bind_mem_2(&amp;gshm-&gt;size);</a:t>
              </a:r>
              <a:endParaRPr b="1" sz="1200">
                <a:solidFill>
                  <a:srgbClr val="0097A7"/>
                </a:solidFill>
                <a:latin typeface="Courier New"/>
                <a:ea typeface="Courier New"/>
                <a:cs typeface="Courier New"/>
                <a:sym typeface="Courier New"/>
              </a:endParaRPr>
            </a:p>
          </p:txBody>
        </p:sp>
        <p:sp>
          <p:nvSpPr>
            <p:cNvPr id="577" name="Google Shape;577;p39"/>
            <p:cNvSpPr txBox="1"/>
            <p:nvPr/>
          </p:nvSpPr>
          <p:spPr>
            <a:xfrm>
              <a:off x="4999748" y="3623938"/>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0097A7"/>
                  </a:solidFill>
                  <a:latin typeface="Courier New"/>
                  <a:ea typeface="Courier New"/>
                  <a:cs typeface="Courier New"/>
                  <a:sym typeface="Courier New"/>
                </a:rPr>
                <a:t>ctx_bind_mem_3(&amp;prots);</a:t>
              </a:r>
              <a:endParaRPr b="1" sz="1200">
                <a:solidFill>
                  <a:srgbClr val="0097A7"/>
                </a:solidFill>
                <a:latin typeface="Courier New"/>
                <a:ea typeface="Courier New"/>
                <a:cs typeface="Courier New"/>
                <a:sym typeface="Courier New"/>
              </a:endParaRPr>
            </a:p>
          </p:txBody>
        </p:sp>
        <p:sp>
          <p:nvSpPr>
            <p:cNvPr id="578" name="Google Shape;578;p39"/>
            <p:cNvSpPr txBox="1"/>
            <p:nvPr/>
          </p:nvSpPr>
          <p:spPr>
            <a:xfrm>
              <a:off x="4999748" y="3808324"/>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0097A7"/>
                  </a:solidFill>
                  <a:latin typeface="Courier New"/>
                  <a:ea typeface="Courier New"/>
                  <a:cs typeface="Courier New"/>
                  <a:sym typeface="Courier New"/>
                </a:rPr>
                <a:t>ctx_bind_mem_4(&amp;b2);</a:t>
              </a:r>
              <a:endParaRPr b="1" sz="1200">
                <a:solidFill>
                  <a:srgbClr val="0097A7"/>
                </a:solidFill>
                <a:latin typeface="Courier New"/>
                <a:ea typeface="Courier New"/>
                <a:cs typeface="Courier New"/>
                <a:sym typeface="Courier New"/>
              </a:endParaRPr>
            </a:p>
          </p:txBody>
        </p:sp>
        <p:sp>
          <p:nvSpPr>
            <p:cNvPr id="579" name="Google Shape;579;p39"/>
            <p:cNvSpPr txBox="1"/>
            <p:nvPr/>
          </p:nvSpPr>
          <p:spPr>
            <a:xfrm>
              <a:off x="4999748" y="3992711"/>
              <a:ext cx="26229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0097A7"/>
                  </a:solidFill>
                  <a:latin typeface="Courier New"/>
                  <a:ea typeface="Courier New"/>
                  <a:cs typeface="Courier New"/>
                  <a:sym typeface="Courier New"/>
                </a:rPr>
                <a:t>ctx_bind_const_5(-1);</a:t>
              </a:r>
              <a:endParaRPr b="1" sz="1200">
                <a:solidFill>
                  <a:srgbClr val="0097A7"/>
                </a:solidFill>
                <a:latin typeface="Courier New"/>
                <a:ea typeface="Courier New"/>
                <a:cs typeface="Courier New"/>
                <a:sym typeface="Courier New"/>
              </a:endParaRPr>
            </a:p>
          </p:txBody>
        </p:sp>
        <p:sp>
          <p:nvSpPr>
            <p:cNvPr id="580" name="Google Shape;580;p39"/>
            <p:cNvSpPr txBox="1"/>
            <p:nvPr/>
          </p:nvSpPr>
          <p:spPr>
            <a:xfrm>
              <a:off x="4999750" y="4174575"/>
              <a:ext cx="21111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0097A7"/>
                  </a:solidFill>
                  <a:latin typeface="Courier New"/>
                  <a:ea typeface="Courier New"/>
                  <a:cs typeface="Courier New"/>
                  <a:sym typeface="Courier New"/>
                </a:rPr>
                <a:t>ctx_bind_const_6(0);</a:t>
              </a:r>
              <a:endParaRPr b="1" sz="1200">
                <a:solidFill>
                  <a:srgbClr val="0097A7"/>
                </a:solidFill>
                <a:latin typeface="Courier New"/>
                <a:ea typeface="Courier New"/>
                <a:cs typeface="Courier New"/>
                <a:sym typeface="Courier New"/>
              </a:endParaRPr>
            </a:p>
          </p:txBody>
        </p:sp>
      </p:grpSp>
      <p:pic>
        <p:nvPicPr>
          <p:cNvPr id="581" name="Google Shape;581;p39"/>
          <p:cNvPicPr preferRelativeResize="0"/>
          <p:nvPr/>
        </p:nvPicPr>
        <p:blipFill rotWithShape="1">
          <a:blip r:embed="rId3">
            <a:alphaModFix/>
          </a:blip>
          <a:srcRect b="0" l="0" r="0" t="92187"/>
          <a:stretch/>
        </p:blipFill>
        <p:spPr>
          <a:xfrm>
            <a:off x="4465538" y="4753506"/>
            <a:ext cx="4217726" cy="302850"/>
          </a:xfrm>
          <a:prstGeom prst="rect">
            <a:avLst/>
          </a:prstGeom>
          <a:noFill/>
          <a:ln>
            <a:noFill/>
          </a:ln>
        </p:spPr>
      </p:pic>
      <p:sp>
        <p:nvSpPr>
          <p:cNvPr id="582" name="Google Shape;582;p39"/>
          <p:cNvSpPr txBox="1"/>
          <p:nvPr>
            <p:ph type="title"/>
          </p:nvPr>
        </p:nvSpPr>
        <p:spPr>
          <a:xfrm>
            <a:off x="173900" y="76200"/>
            <a:ext cx="802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Compiler  -  Argument Integrity Context</a:t>
            </a:r>
            <a:endParaRPr/>
          </a:p>
        </p:txBody>
      </p:sp>
      <p:sp>
        <p:nvSpPr>
          <p:cNvPr id="583" name="Google Shape;583;p39"/>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84" name="Google Shape;584;p39"/>
          <p:cNvGrpSpPr/>
          <p:nvPr/>
        </p:nvGrpSpPr>
        <p:grpSpPr>
          <a:xfrm>
            <a:off x="5001576" y="1438671"/>
            <a:ext cx="3271808" cy="1681705"/>
            <a:chOff x="5001576" y="1438671"/>
            <a:chExt cx="3271808" cy="1681705"/>
          </a:xfrm>
        </p:grpSpPr>
        <p:sp>
          <p:nvSpPr>
            <p:cNvPr id="585" name="Google Shape;585;p39"/>
            <p:cNvSpPr txBox="1"/>
            <p:nvPr/>
          </p:nvSpPr>
          <p:spPr>
            <a:xfrm>
              <a:off x="5001583" y="2542382"/>
              <a:ext cx="32718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latin typeface="Courier New"/>
                  <a:ea typeface="Courier New"/>
                  <a:cs typeface="Courier New"/>
                  <a:sym typeface="Courier New"/>
                </a:rPr>
                <a:t>ctx_write_mem(&amp;b2, sizeof(int));</a:t>
              </a:r>
              <a:endParaRPr b="1" sz="1200">
                <a:latin typeface="Courier New"/>
                <a:ea typeface="Courier New"/>
                <a:cs typeface="Courier New"/>
                <a:sym typeface="Courier New"/>
              </a:endParaRPr>
            </a:p>
          </p:txBody>
        </p:sp>
        <p:sp>
          <p:nvSpPr>
            <p:cNvPr id="586" name="Google Shape;586;p39"/>
            <p:cNvSpPr txBox="1"/>
            <p:nvPr/>
          </p:nvSpPr>
          <p:spPr>
            <a:xfrm>
              <a:off x="5001584" y="2915476"/>
              <a:ext cx="32718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latin typeface="Courier New"/>
                  <a:ea typeface="Courier New"/>
                  <a:cs typeface="Courier New"/>
                  <a:sym typeface="Courier New"/>
                </a:rPr>
                <a:t>ctx_write_mem(&amp;prots, sizeof(int));</a:t>
              </a:r>
              <a:endParaRPr b="1" sz="1200">
                <a:latin typeface="Courier New"/>
                <a:ea typeface="Courier New"/>
                <a:cs typeface="Courier New"/>
                <a:sym typeface="Courier New"/>
              </a:endParaRPr>
            </a:p>
          </p:txBody>
        </p:sp>
        <p:sp>
          <p:nvSpPr>
            <p:cNvPr id="587" name="Google Shape;587;p39"/>
            <p:cNvSpPr txBox="1"/>
            <p:nvPr/>
          </p:nvSpPr>
          <p:spPr>
            <a:xfrm>
              <a:off x="5001576" y="1438671"/>
              <a:ext cx="3271800" cy="20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200">
                  <a:latin typeface="Courier New"/>
                  <a:ea typeface="Courier New"/>
                  <a:cs typeface="Courier New"/>
                  <a:sym typeface="Courier New"/>
                </a:rPr>
                <a:t>ctx_write_mem(&amp;flags, sizeof(int));</a:t>
              </a:r>
              <a:endParaRPr b="1" sz="1200">
                <a:latin typeface="Courier New"/>
                <a:ea typeface="Courier New"/>
                <a:cs typeface="Courier New"/>
                <a:sym typeface="Courier New"/>
              </a:endParaRPr>
            </a:p>
          </p:txBody>
        </p:sp>
      </p:grpSp>
      <p:sp>
        <p:nvSpPr>
          <p:cNvPr id="588" name="Google Shape;588;p39"/>
          <p:cNvSpPr txBox="1"/>
          <p:nvPr/>
        </p:nvSpPr>
        <p:spPr>
          <a:xfrm>
            <a:off x="171850" y="2961350"/>
            <a:ext cx="3994800" cy="859500"/>
          </a:xfrm>
          <a:prstGeom prst="rect">
            <a:avLst/>
          </a:prstGeom>
          <a:noFill/>
          <a:ln>
            <a:noFill/>
          </a:ln>
        </p:spPr>
        <p:txBody>
          <a:bodyPr anchorCtr="0" anchor="t" bIns="27425" lIns="36575" spcFirstLastPara="1" rIns="27425" wrap="square" tIns="27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ctx_write_mem()</a:t>
            </a:r>
            <a:endParaRPr b="1" sz="1800">
              <a:solidFill>
                <a:schemeClr val="dk2"/>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Char char="●"/>
            </a:pPr>
            <a:r>
              <a:rPr lang="en">
                <a:solidFill>
                  <a:schemeClr val="dk2"/>
                </a:solidFill>
              </a:rPr>
              <a:t>Added at each argument </a:t>
            </a:r>
            <a:r>
              <a:rPr lang="en">
                <a:solidFill>
                  <a:schemeClr val="dk2"/>
                </a:solidFill>
                <a:latin typeface="Courier New"/>
                <a:ea typeface="Courier New"/>
                <a:cs typeface="Courier New"/>
                <a:sym typeface="Courier New"/>
              </a:rPr>
              <a:t>write</a:t>
            </a:r>
            <a:r>
              <a:rPr lang="en">
                <a:solidFill>
                  <a:schemeClr val="dk2"/>
                </a:solidFill>
              </a:rPr>
              <a:t> operation </a:t>
            </a:r>
            <a:endParaRPr/>
          </a:p>
        </p:txBody>
      </p:sp>
      <p:sp>
        <p:nvSpPr>
          <p:cNvPr id="589" name="Google Shape;589;p39"/>
          <p:cNvSpPr txBox="1"/>
          <p:nvPr/>
        </p:nvSpPr>
        <p:spPr>
          <a:xfrm>
            <a:off x="171850" y="3896200"/>
            <a:ext cx="4336500" cy="979800"/>
          </a:xfrm>
          <a:prstGeom prst="rect">
            <a:avLst/>
          </a:prstGeom>
          <a:noFill/>
          <a:ln>
            <a:noFill/>
          </a:ln>
        </p:spPr>
        <p:txBody>
          <a:bodyPr anchorCtr="0" anchor="t" bIns="27425" lIns="36575" spcFirstLastPara="1" rIns="27425" wrap="square" tIns="27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0097A7"/>
                </a:solidFill>
                <a:latin typeface="Courier New"/>
                <a:ea typeface="Courier New"/>
                <a:cs typeface="Courier New"/>
                <a:sym typeface="Courier New"/>
              </a:rPr>
              <a:t>ctx_bind_mem()/ctx_bind_const()</a:t>
            </a:r>
            <a:endParaRPr b="1" sz="1800">
              <a:solidFill>
                <a:srgbClr val="0097A7"/>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Char char="●"/>
            </a:pPr>
            <a:r>
              <a:rPr lang="en">
                <a:solidFill>
                  <a:schemeClr val="dk2"/>
                </a:solidFill>
              </a:rPr>
              <a:t>Stages expected values for performing </a:t>
            </a:r>
            <a:br>
              <a:rPr lang="en">
                <a:solidFill>
                  <a:schemeClr val="dk2"/>
                </a:solidFill>
              </a:rPr>
            </a:br>
            <a:r>
              <a:rPr lang="en">
                <a:solidFill>
                  <a:schemeClr val="dk2"/>
                </a:solidFill>
              </a:rPr>
              <a:t>runtime checking</a:t>
            </a:r>
            <a:endParaRPr sz="1800">
              <a:solidFill>
                <a:schemeClr val="dk2"/>
              </a:solidFill>
              <a:latin typeface="Courier New"/>
              <a:ea typeface="Courier New"/>
              <a:cs typeface="Courier New"/>
              <a:sym typeface="Courier New"/>
            </a:endParaRPr>
          </a:p>
        </p:txBody>
      </p:sp>
      <p:sp>
        <p:nvSpPr>
          <p:cNvPr id="590" name="Google Shape;590;p39"/>
          <p:cNvSpPr txBox="1"/>
          <p:nvPr>
            <p:ph idx="1" type="body"/>
          </p:nvPr>
        </p:nvSpPr>
        <p:spPr>
          <a:xfrm>
            <a:off x="173900" y="2471875"/>
            <a:ext cx="4418700" cy="3051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a:t>Instrumentation</a:t>
            </a:r>
            <a:endParaRPr sz="1400"/>
          </a:p>
        </p:txBody>
      </p:sp>
      <p:sp>
        <p:nvSpPr>
          <p:cNvPr id="591" name="Google Shape;591;p39"/>
          <p:cNvSpPr txBox="1"/>
          <p:nvPr/>
        </p:nvSpPr>
        <p:spPr>
          <a:xfrm>
            <a:off x="171850" y="731125"/>
            <a:ext cx="3770400" cy="1178100"/>
          </a:xfrm>
          <a:prstGeom prst="rect">
            <a:avLst/>
          </a:prstGeom>
          <a:noFill/>
          <a:ln>
            <a:noFill/>
          </a:ln>
        </p:spPr>
        <p:txBody>
          <a:bodyPr anchorCtr="0" anchor="t" bIns="0" lIns="36575" spcFirstLastPara="1" rIns="0" wrap="square" tIns="0">
            <a:noAutofit/>
          </a:bodyPr>
          <a:lstStyle/>
          <a:p>
            <a:pPr indent="0" lvl="0" marL="0" rtl="0" algn="l">
              <a:spcBef>
                <a:spcPts val="0"/>
              </a:spcBef>
              <a:spcAft>
                <a:spcPts val="0"/>
              </a:spcAft>
              <a:buNone/>
            </a:pPr>
            <a:r>
              <a:rPr b="1" lang="en" sz="1800">
                <a:solidFill>
                  <a:schemeClr val="dk2"/>
                </a:solidFill>
              </a:rPr>
              <a:t>Procedure</a:t>
            </a:r>
            <a:endParaRPr>
              <a:solidFill>
                <a:schemeClr val="dk1"/>
              </a:solidFill>
            </a:endParaRPr>
          </a:p>
          <a:p>
            <a:pPr indent="-317500" lvl="0" marL="457200" rtl="0" algn="l">
              <a:spcBef>
                <a:spcPts val="0"/>
              </a:spcBef>
              <a:spcAft>
                <a:spcPts val="0"/>
              </a:spcAft>
              <a:buClr>
                <a:schemeClr val="dk2"/>
              </a:buClr>
              <a:buSzPts val="1400"/>
              <a:buChar char="●"/>
            </a:pPr>
            <a:r>
              <a:rPr lang="en">
                <a:solidFill>
                  <a:schemeClr val="dk2"/>
                </a:solidFill>
              </a:rPr>
              <a:t>Instrumented as inline assembly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 variable</a:t>
            </a:r>
            <a:r>
              <a:rPr lang="en">
                <a:solidFill>
                  <a:schemeClr val="dk1"/>
                </a:solidFill>
              </a:rPr>
              <a:t> </a:t>
            </a:r>
            <a:r>
              <a:rPr b="1" lang="en">
                <a:solidFill>
                  <a:schemeClr val="dk1"/>
                </a:solidFill>
              </a:rPr>
              <a:t>use-def chains</a:t>
            </a:r>
            <a:r>
              <a:rPr lang="en">
                <a:solidFill>
                  <a:schemeClr val="dk2"/>
                </a:solidFill>
              </a:rPr>
              <a:t> derived from LLVM IR</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1"/>
                </a:solidFill>
              </a:rPr>
              <a:t>Static and dynamic</a:t>
            </a:r>
            <a:r>
              <a:rPr lang="en">
                <a:solidFill>
                  <a:schemeClr val="dk1"/>
                </a:solidFill>
              </a:rPr>
              <a:t> </a:t>
            </a:r>
            <a:r>
              <a:rPr lang="en">
                <a:solidFill>
                  <a:schemeClr val="dk2"/>
                </a:solidFill>
              </a:rPr>
              <a:t>variable support</a:t>
            </a:r>
            <a:endParaRPr>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pSp>
        <p:nvGrpSpPr>
          <p:cNvPr id="596" name="Google Shape;596;p40"/>
          <p:cNvGrpSpPr/>
          <p:nvPr/>
        </p:nvGrpSpPr>
        <p:grpSpPr>
          <a:xfrm>
            <a:off x="5090550" y="1670900"/>
            <a:ext cx="3768725" cy="2525275"/>
            <a:chOff x="5090550" y="1670900"/>
            <a:chExt cx="3768725" cy="2525275"/>
          </a:xfrm>
        </p:grpSpPr>
        <p:sp>
          <p:nvSpPr>
            <p:cNvPr id="597" name="Google Shape;597;p40"/>
            <p:cNvSpPr/>
            <p:nvPr/>
          </p:nvSpPr>
          <p:spPr>
            <a:xfrm>
              <a:off x="5147675" y="3768975"/>
              <a:ext cx="3711600" cy="427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Operating System</a:t>
              </a:r>
              <a:endParaRPr/>
            </a:p>
          </p:txBody>
        </p:sp>
        <p:sp>
          <p:nvSpPr>
            <p:cNvPr id="598" name="Google Shape;598;p40"/>
            <p:cNvSpPr/>
            <p:nvPr/>
          </p:nvSpPr>
          <p:spPr>
            <a:xfrm>
              <a:off x="5090550" y="1670900"/>
              <a:ext cx="1843200" cy="940500"/>
            </a:xfrm>
            <a:prstGeom prst="rect">
              <a:avLst/>
            </a:prstGeom>
            <a:solidFill>
              <a:srgbClr val="FFF2CC"/>
            </a:solidFill>
            <a:ln>
              <a:noFill/>
            </a:ln>
          </p:spPr>
          <p:txBody>
            <a:bodyPr anchorCtr="0" anchor="t" bIns="91425" lIns="45700" spcFirstLastPara="1" rIns="18275" wrap="square" tIns="91425">
              <a:noAutofit/>
            </a:bodyPr>
            <a:lstStyle/>
            <a:p>
              <a:pPr indent="0" lvl="0" marL="0" rtl="0" algn="ctr">
                <a:lnSpc>
                  <a:spcPct val="150000"/>
                </a:lnSpc>
                <a:spcBef>
                  <a:spcPts val="0"/>
                </a:spcBef>
                <a:spcAft>
                  <a:spcPts val="0"/>
                </a:spcAft>
                <a:buNone/>
              </a:pPr>
              <a:r>
                <a:rPr lang="en" u="sng">
                  <a:solidFill>
                    <a:schemeClr val="dk1"/>
                  </a:solidFill>
                </a:rPr>
                <a:t>Monitor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599" name="Google Shape;599;p40"/>
            <p:cNvSpPr/>
            <p:nvPr/>
          </p:nvSpPr>
          <p:spPr>
            <a:xfrm>
              <a:off x="5170917" y="2072105"/>
              <a:ext cx="505500" cy="427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40"/>
            <p:cNvPicPr preferRelativeResize="0"/>
            <p:nvPr/>
          </p:nvPicPr>
          <p:blipFill>
            <a:blip r:embed="rId3">
              <a:alphaModFix/>
            </a:blip>
            <a:stretch>
              <a:fillRect/>
            </a:stretch>
          </p:blipFill>
          <p:spPr>
            <a:xfrm>
              <a:off x="5239177" y="2104789"/>
              <a:ext cx="357900" cy="357900"/>
            </a:xfrm>
            <a:prstGeom prst="rect">
              <a:avLst/>
            </a:prstGeom>
            <a:noFill/>
            <a:ln>
              <a:noFill/>
            </a:ln>
          </p:spPr>
        </p:pic>
      </p:grpSp>
      <p:grpSp>
        <p:nvGrpSpPr>
          <p:cNvPr id="601" name="Google Shape;601;p40"/>
          <p:cNvGrpSpPr/>
          <p:nvPr/>
        </p:nvGrpSpPr>
        <p:grpSpPr>
          <a:xfrm>
            <a:off x="6715785" y="1428085"/>
            <a:ext cx="2201140" cy="1183315"/>
            <a:chOff x="6715785" y="1428085"/>
            <a:chExt cx="2201140" cy="1183315"/>
          </a:xfrm>
        </p:grpSpPr>
        <p:sp>
          <p:nvSpPr>
            <p:cNvPr id="602" name="Google Shape;602;p40"/>
            <p:cNvSpPr/>
            <p:nvPr/>
          </p:nvSpPr>
          <p:spPr>
            <a:xfrm>
              <a:off x="7271125" y="1670900"/>
              <a:ext cx="1645800" cy="940500"/>
            </a:xfrm>
            <a:prstGeom prst="rect">
              <a:avLst/>
            </a:prstGeom>
            <a:solidFill>
              <a:srgbClr val="B4A7D6"/>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u="sng">
                  <a:solidFill>
                    <a:schemeClr val="dk1"/>
                  </a:solidFill>
                </a:rPr>
                <a:t>User Application</a:t>
              </a:r>
              <a:endParaRPr>
                <a:solidFill>
                  <a:schemeClr val="dk1"/>
                </a:solidFill>
              </a:endParaRPr>
            </a:p>
          </p:txBody>
        </p:sp>
        <p:pic>
          <p:nvPicPr>
            <p:cNvPr id="603" name="Google Shape;603;p40"/>
            <p:cNvPicPr preferRelativeResize="0"/>
            <p:nvPr/>
          </p:nvPicPr>
          <p:blipFill>
            <a:blip r:embed="rId4">
              <a:alphaModFix/>
            </a:blip>
            <a:stretch>
              <a:fillRect/>
            </a:stretch>
          </p:blipFill>
          <p:spPr>
            <a:xfrm rot="2700000">
              <a:off x="6829425" y="1541725"/>
              <a:ext cx="548700" cy="548700"/>
            </a:xfrm>
            <a:prstGeom prst="rect">
              <a:avLst/>
            </a:prstGeom>
            <a:noFill/>
            <a:ln>
              <a:noFill/>
            </a:ln>
          </p:spPr>
        </p:pic>
      </p:grpSp>
      <p:sp>
        <p:nvSpPr>
          <p:cNvPr id="604" name="Google Shape;604;p40"/>
          <p:cNvSpPr txBox="1"/>
          <p:nvPr>
            <p:ph type="title"/>
          </p:nvPr>
        </p:nvSpPr>
        <p:spPr>
          <a:xfrm>
            <a:off x="173900" y="76200"/>
            <a:ext cx="804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Design  -  Monitor Component</a:t>
            </a:r>
            <a:endParaRPr/>
          </a:p>
        </p:txBody>
      </p:sp>
      <p:sp>
        <p:nvSpPr>
          <p:cNvPr id="605" name="Google Shape;605;p40"/>
          <p:cNvSpPr txBox="1"/>
          <p:nvPr>
            <p:ph idx="1" type="body"/>
          </p:nvPr>
        </p:nvSpPr>
        <p:spPr>
          <a:xfrm>
            <a:off x="173900" y="719275"/>
            <a:ext cx="4659600" cy="21072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Clr>
                <a:schemeClr val="dk1"/>
              </a:buClr>
              <a:buSzPts val="1100"/>
              <a:buFont typeface="Arial"/>
              <a:buNone/>
            </a:pPr>
            <a:r>
              <a:rPr b="1" lang="en"/>
              <a:t>Monitor Goals:</a:t>
            </a:r>
            <a:endParaRPr b="1"/>
          </a:p>
          <a:p>
            <a:pPr indent="-317500" lvl="0" marL="457200" rtl="0" algn="l">
              <a:spcBef>
                <a:spcPts val="0"/>
              </a:spcBef>
              <a:spcAft>
                <a:spcPts val="0"/>
              </a:spcAft>
              <a:buSzPts val="1400"/>
              <a:buChar char="●"/>
            </a:pPr>
            <a:r>
              <a:rPr lang="en" sz="1400"/>
              <a:t>Act as liaison between application and OS</a:t>
            </a:r>
            <a:endParaRPr sz="1400"/>
          </a:p>
          <a:p>
            <a:pPr indent="-317500" lvl="1" marL="914400" rtl="0" algn="l">
              <a:spcBef>
                <a:spcPts val="0"/>
              </a:spcBef>
              <a:spcAft>
                <a:spcPts val="0"/>
              </a:spcAft>
              <a:buSzPts val="1400"/>
              <a:buChar char="○"/>
            </a:pPr>
            <a:r>
              <a:rPr lang="en"/>
              <a:t>Safeguard system calls from arbitrary use!</a:t>
            </a:r>
            <a:endParaRPr sz="1400"/>
          </a:p>
          <a:p>
            <a:pPr indent="-317500" lvl="0" marL="457200" rtl="0" algn="l">
              <a:spcBef>
                <a:spcPts val="0"/>
              </a:spcBef>
              <a:spcAft>
                <a:spcPts val="0"/>
              </a:spcAft>
              <a:buSzPts val="1400"/>
              <a:buChar char="●"/>
            </a:pPr>
            <a:r>
              <a:rPr lang="en" sz="1400"/>
              <a:t>Separate process </a:t>
            </a:r>
            <a:endParaRPr sz="1400"/>
          </a:p>
          <a:p>
            <a:pPr indent="-317500" lvl="1" marL="914400" rtl="0" algn="l">
              <a:spcBef>
                <a:spcPts val="0"/>
              </a:spcBef>
              <a:spcAft>
                <a:spcPts val="0"/>
              </a:spcAft>
              <a:buSzPts val="1400"/>
              <a:buChar char="○"/>
            </a:pPr>
            <a:r>
              <a:rPr lang="en"/>
              <a:t>Isolates BASTION from untrusted application!</a:t>
            </a:r>
            <a:endParaRPr/>
          </a:p>
          <a:p>
            <a:pPr indent="-317500" lvl="1" marL="914400" rtl="0" algn="l">
              <a:spcBef>
                <a:spcPts val="0"/>
              </a:spcBef>
              <a:spcAft>
                <a:spcPts val="0"/>
              </a:spcAft>
              <a:buSzPts val="1400"/>
              <a:buChar char="○"/>
            </a:pPr>
            <a:r>
              <a:rPr lang="en"/>
              <a:t>Attacker cannot bypass/disable BASTION hooks</a:t>
            </a:r>
            <a:endParaRPr/>
          </a:p>
          <a:p>
            <a:pPr indent="-317500" lvl="0" marL="457200" rtl="0" algn="l">
              <a:spcBef>
                <a:spcPts val="0"/>
              </a:spcBef>
              <a:spcAft>
                <a:spcPts val="0"/>
              </a:spcAft>
              <a:buSzPts val="1400"/>
              <a:buChar char="●"/>
            </a:pPr>
            <a:r>
              <a:rPr lang="en" sz="1400"/>
              <a:t>Only check contexts when system call invoked</a:t>
            </a:r>
            <a:endParaRPr sz="1400"/>
          </a:p>
          <a:p>
            <a:pPr indent="-317500" lvl="1" marL="914400" rtl="0" algn="l">
              <a:spcBef>
                <a:spcPts val="0"/>
              </a:spcBef>
              <a:spcAft>
                <a:spcPts val="0"/>
              </a:spcAft>
              <a:buSzPts val="1400"/>
              <a:buChar char="○"/>
            </a:pPr>
            <a:r>
              <a:rPr lang="en"/>
              <a:t>Minimize interference for max performance!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606" name="Google Shape;606;p40"/>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7" name="Google Shape;607;p40"/>
          <p:cNvPicPr preferRelativeResize="0"/>
          <p:nvPr/>
        </p:nvPicPr>
        <p:blipFill>
          <a:blip r:embed="rId5">
            <a:alphaModFix/>
          </a:blip>
          <a:stretch>
            <a:fillRect/>
          </a:stretch>
        </p:blipFill>
        <p:spPr>
          <a:xfrm>
            <a:off x="8423575" y="76199"/>
            <a:ext cx="646450" cy="646450"/>
          </a:xfrm>
          <a:prstGeom prst="rect">
            <a:avLst/>
          </a:prstGeom>
          <a:noFill/>
          <a:ln>
            <a:noFill/>
          </a:ln>
        </p:spPr>
      </p:pic>
      <p:grpSp>
        <p:nvGrpSpPr>
          <p:cNvPr id="608" name="Google Shape;608;p40"/>
          <p:cNvGrpSpPr/>
          <p:nvPr/>
        </p:nvGrpSpPr>
        <p:grpSpPr>
          <a:xfrm>
            <a:off x="116400" y="2983550"/>
            <a:ext cx="4564800" cy="1611900"/>
            <a:chOff x="268800" y="3212150"/>
            <a:chExt cx="4564800" cy="1611900"/>
          </a:xfrm>
        </p:grpSpPr>
        <p:sp>
          <p:nvSpPr>
            <p:cNvPr id="609" name="Google Shape;609;p40"/>
            <p:cNvSpPr/>
            <p:nvPr/>
          </p:nvSpPr>
          <p:spPr>
            <a:xfrm>
              <a:off x="268800" y="3212150"/>
              <a:ext cx="4564800" cy="1611900"/>
            </a:xfrm>
            <a:prstGeom prst="rect">
              <a:avLst/>
            </a:prstGeom>
            <a:solidFill>
              <a:srgbClr val="FFF2CC"/>
            </a:solidFill>
            <a:ln>
              <a:noFill/>
            </a:ln>
          </p:spPr>
          <p:txBody>
            <a:bodyPr anchorCtr="0" anchor="t" bIns="91425" lIns="45700" spcFirstLastPara="1" rIns="18275" wrap="square" tIns="91425">
              <a:noAutofit/>
            </a:bodyPr>
            <a:lstStyle/>
            <a:p>
              <a:pPr indent="0" lvl="0" marL="0" rtl="0" algn="ctr">
                <a:lnSpc>
                  <a:spcPct val="150000"/>
                </a:lnSpc>
                <a:spcBef>
                  <a:spcPts val="0"/>
                </a:spcBef>
                <a:spcAft>
                  <a:spcPts val="0"/>
                </a:spcAft>
                <a:buNone/>
              </a:pPr>
              <a:r>
                <a:rPr lang="en" u="sng">
                  <a:solidFill>
                    <a:schemeClr val="dk1"/>
                  </a:solidFill>
                </a:rPr>
                <a:t>BASTION Runtime Monitor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610" name="Google Shape;610;p40"/>
            <p:cNvSpPr/>
            <p:nvPr/>
          </p:nvSpPr>
          <p:spPr>
            <a:xfrm>
              <a:off x="358600" y="3579000"/>
              <a:ext cx="1383600" cy="523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1" name="Google Shape;611;p40"/>
            <p:cNvPicPr preferRelativeResize="0"/>
            <p:nvPr/>
          </p:nvPicPr>
          <p:blipFill>
            <a:blip r:embed="rId3">
              <a:alphaModFix/>
            </a:blip>
            <a:stretch>
              <a:fillRect/>
            </a:stretch>
          </p:blipFill>
          <p:spPr>
            <a:xfrm>
              <a:off x="423281" y="3658696"/>
              <a:ext cx="357900" cy="357900"/>
            </a:xfrm>
            <a:prstGeom prst="rect">
              <a:avLst/>
            </a:prstGeom>
            <a:noFill/>
            <a:ln>
              <a:noFill/>
            </a:ln>
          </p:spPr>
        </p:pic>
        <p:sp>
          <p:nvSpPr>
            <p:cNvPr id="612" name="Google Shape;612;p40"/>
            <p:cNvSpPr txBox="1"/>
            <p:nvPr/>
          </p:nvSpPr>
          <p:spPr>
            <a:xfrm>
              <a:off x="850525" y="3590967"/>
              <a:ext cx="891600" cy="357900"/>
            </a:xfrm>
            <a:prstGeom prst="rect">
              <a:avLst/>
            </a:prstGeom>
            <a:noFill/>
            <a:ln>
              <a:noFill/>
            </a:ln>
          </p:spPr>
          <p:txBody>
            <a:bodyPr anchorCtr="0" anchor="t" bIns="36575" lIns="36575" spcFirstLastPara="1" rIns="36575" wrap="square" tIns="36575">
              <a:noAutofit/>
            </a:bodyPr>
            <a:lstStyle/>
            <a:p>
              <a:pPr indent="0" lvl="0" marL="0" rtl="0" algn="l">
                <a:spcBef>
                  <a:spcPts val="0"/>
                </a:spcBef>
                <a:spcAft>
                  <a:spcPts val="0"/>
                </a:spcAft>
                <a:buNone/>
              </a:pPr>
              <a:r>
                <a:rPr b="1" lang="en"/>
                <a:t>Context Metadata</a:t>
              </a:r>
              <a:endParaRPr b="1"/>
            </a:p>
          </p:txBody>
        </p:sp>
        <p:grpSp>
          <p:nvGrpSpPr>
            <p:cNvPr id="613" name="Google Shape;613;p40"/>
            <p:cNvGrpSpPr/>
            <p:nvPr/>
          </p:nvGrpSpPr>
          <p:grpSpPr>
            <a:xfrm>
              <a:off x="1844300" y="3579009"/>
              <a:ext cx="2927400" cy="1134862"/>
              <a:chOff x="6843200" y="1259513"/>
              <a:chExt cx="2927400" cy="1063800"/>
            </a:xfrm>
          </p:grpSpPr>
          <p:sp>
            <p:nvSpPr>
              <p:cNvPr id="614" name="Google Shape;614;p40"/>
              <p:cNvSpPr/>
              <p:nvPr/>
            </p:nvSpPr>
            <p:spPr>
              <a:xfrm>
                <a:off x="6843200" y="1259513"/>
                <a:ext cx="2927400" cy="106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5" name="Google Shape;615;p40"/>
              <p:cNvPicPr preferRelativeResize="0"/>
              <p:nvPr/>
            </p:nvPicPr>
            <p:blipFill>
              <a:blip r:embed="rId6">
                <a:alphaModFix/>
              </a:blip>
              <a:stretch>
                <a:fillRect/>
              </a:stretch>
            </p:blipFill>
            <p:spPr>
              <a:xfrm>
                <a:off x="6967300" y="1320500"/>
                <a:ext cx="357900" cy="357900"/>
              </a:xfrm>
              <a:prstGeom prst="rect">
                <a:avLst/>
              </a:prstGeom>
              <a:noFill/>
              <a:ln>
                <a:noFill/>
              </a:ln>
            </p:spPr>
          </p:pic>
          <p:sp>
            <p:nvSpPr>
              <p:cNvPr id="616" name="Google Shape;616;p40"/>
              <p:cNvSpPr txBox="1"/>
              <p:nvPr/>
            </p:nvSpPr>
            <p:spPr>
              <a:xfrm>
                <a:off x="7408372" y="1347125"/>
                <a:ext cx="2286000" cy="308700"/>
              </a:xfrm>
              <a:prstGeom prst="rect">
                <a:avLst/>
              </a:prstGeom>
              <a:noFill/>
              <a:ln>
                <a:noFill/>
              </a:ln>
            </p:spPr>
            <p:txBody>
              <a:bodyPr anchorCtr="0" anchor="t" bIns="36575" lIns="36575" spcFirstLastPara="1" rIns="36575" wrap="square" tIns="36575">
                <a:noAutofit/>
              </a:bodyPr>
              <a:lstStyle/>
              <a:p>
                <a:pPr indent="0" lvl="0" marL="0" rtl="0" algn="ctr">
                  <a:spcBef>
                    <a:spcPts val="0"/>
                  </a:spcBef>
                  <a:spcAft>
                    <a:spcPts val="0"/>
                  </a:spcAft>
                  <a:buNone/>
                </a:pPr>
                <a:r>
                  <a:rPr b="1" lang="en"/>
                  <a:t>Process State Information</a:t>
                </a:r>
                <a:endParaRPr b="1"/>
              </a:p>
            </p:txBody>
          </p:sp>
          <p:sp>
            <p:nvSpPr>
              <p:cNvPr id="617" name="Google Shape;617;p40"/>
              <p:cNvSpPr/>
              <p:nvPr/>
            </p:nvSpPr>
            <p:spPr>
              <a:xfrm>
                <a:off x="6906500" y="1755356"/>
                <a:ext cx="620700" cy="491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 &amp; code</a:t>
                </a:r>
                <a:endParaRPr/>
              </a:p>
            </p:txBody>
          </p:sp>
          <p:sp>
            <p:nvSpPr>
              <p:cNvPr id="618" name="Google Shape;618;p40"/>
              <p:cNvSpPr/>
              <p:nvPr/>
            </p:nvSpPr>
            <p:spPr>
              <a:xfrm>
                <a:off x="7658450" y="1755356"/>
                <a:ext cx="548700" cy="491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a:t>Stack</a:t>
                </a:r>
                <a:endParaRPr/>
              </a:p>
            </p:txBody>
          </p:sp>
          <p:sp>
            <p:nvSpPr>
              <p:cNvPr id="619" name="Google Shape;619;p40"/>
              <p:cNvSpPr/>
              <p:nvPr/>
            </p:nvSpPr>
            <p:spPr>
              <a:xfrm>
                <a:off x="8338400" y="1755356"/>
                <a:ext cx="1325400" cy="491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a:t>Registers &amp; Instrumentation</a:t>
                </a:r>
                <a:endParaRPr/>
              </a:p>
            </p:txBody>
          </p:sp>
        </p:grpSp>
        <p:sp>
          <p:nvSpPr>
            <p:cNvPr id="620" name="Google Shape;620;p40"/>
            <p:cNvSpPr/>
            <p:nvPr/>
          </p:nvSpPr>
          <p:spPr>
            <a:xfrm>
              <a:off x="358601" y="4190075"/>
              <a:ext cx="1383600" cy="52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621" name="Google Shape;621;p40"/>
            <p:cNvSpPr txBox="1"/>
            <p:nvPr/>
          </p:nvSpPr>
          <p:spPr>
            <a:xfrm>
              <a:off x="633475" y="4169425"/>
              <a:ext cx="11631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Checking Mechanism</a:t>
              </a:r>
              <a:endParaRPr b="1">
                <a:solidFill>
                  <a:schemeClr val="dk1"/>
                </a:solidFill>
              </a:endParaRPr>
            </a:p>
            <a:p>
              <a:pPr indent="0" lvl="0" marL="0" rtl="0" algn="l">
                <a:spcBef>
                  <a:spcPts val="0"/>
                </a:spcBef>
                <a:spcAft>
                  <a:spcPts val="0"/>
                </a:spcAft>
                <a:buNone/>
              </a:pPr>
              <a:r>
                <a:t/>
              </a:r>
              <a:endParaRPr/>
            </a:p>
          </p:txBody>
        </p:sp>
        <p:pic>
          <p:nvPicPr>
            <p:cNvPr id="622" name="Google Shape;622;p40"/>
            <p:cNvPicPr preferRelativeResize="0"/>
            <p:nvPr/>
          </p:nvPicPr>
          <p:blipFill>
            <a:blip r:embed="rId7">
              <a:alphaModFix/>
            </a:blip>
            <a:stretch>
              <a:fillRect/>
            </a:stretch>
          </p:blipFill>
          <p:spPr>
            <a:xfrm>
              <a:off x="374625" y="4273025"/>
              <a:ext cx="357900" cy="357900"/>
            </a:xfrm>
            <a:prstGeom prst="rect">
              <a:avLst/>
            </a:prstGeom>
            <a:noFill/>
            <a:ln>
              <a:noFill/>
            </a:ln>
          </p:spPr>
        </p:pic>
      </p:grpSp>
      <p:grpSp>
        <p:nvGrpSpPr>
          <p:cNvPr id="623" name="Google Shape;623;p40"/>
          <p:cNvGrpSpPr/>
          <p:nvPr/>
        </p:nvGrpSpPr>
        <p:grpSpPr>
          <a:xfrm>
            <a:off x="7250173" y="2412375"/>
            <a:ext cx="1215502" cy="898249"/>
            <a:chOff x="7402573" y="2793375"/>
            <a:chExt cx="1215502" cy="898249"/>
          </a:xfrm>
        </p:grpSpPr>
        <p:pic>
          <p:nvPicPr>
            <p:cNvPr id="624" name="Google Shape;624;p40"/>
            <p:cNvPicPr preferRelativeResize="0"/>
            <p:nvPr/>
          </p:nvPicPr>
          <p:blipFill>
            <a:blip r:embed="rId8">
              <a:alphaModFix/>
            </a:blip>
            <a:stretch>
              <a:fillRect/>
            </a:stretch>
          </p:blipFill>
          <p:spPr>
            <a:xfrm>
              <a:off x="7402573" y="2793375"/>
              <a:ext cx="548700" cy="898249"/>
            </a:xfrm>
            <a:prstGeom prst="rect">
              <a:avLst/>
            </a:prstGeom>
            <a:noFill/>
            <a:ln>
              <a:noFill/>
            </a:ln>
          </p:spPr>
        </p:pic>
        <p:sp>
          <p:nvSpPr>
            <p:cNvPr id="625" name="Google Shape;625;p40"/>
            <p:cNvSpPr txBox="1"/>
            <p:nvPr/>
          </p:nvSpPr>
          <p:spPr>
            <a:xfrm>
              <a:off x="7925975" y="3065657"/>
              <a:ext cx="692100" cy="427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urier New"/>
                  <a:ea typeface="Courier New"/>
                  <a:cs typeface="Courier New"/>
                  <a:sym typeface="Courier New"/>
                </a:rPr>
                <a:t>mmap()</a:t>
              </a:r>
              <a:r>
                <a:rPr lang="en"/>
                <a:t> invoked</a:t>
              </a:r>
              <a:endParaRPr/>
            </a:p>
          </p:txBody>
        </p:sp>
      </p:grpSp>
      <p:grpSp>
        <p:nvGrpSpPr>
          <p:cNvPr id="626" name="Google Shape;626;p40"/>
          <p:cNvGrpSpPr/>
          <p:nvPr/>
        </p:nvGrpSpPr>
        <p:grpSpPr>
          <a:xfrm>
            <a:off x="6374600" y="2505927"/>
            <a:ext cx="2449300" cy="1225797"/>
            <a:chOff x="6374600" y="2124927"/>
            <a:chExt cx="2449300" cy="1225797"/>
          </a:xfrm>
        </p:grpSpPr>
        <p:grpSp>
          <p:nvGrpSpPr>
            <p:cNvPr id="627" name="Google Shape;627;p40"/>
            <p:cNvGrpSpPr/>
            <p:nvPr/>
          </p:nvGrpSpPr>
          <p:grpSpPr>
            <a:xfrm>
              <a:off x="6374600" y="2124927"/>
              <a:ext cx="1318525" cy="1225797"/>
              <a:chOff x="6374600" y="2124927"/>
              <a:chExt cx="1318525" cy="1225797"/>
            </a:xfrm>
          </p:grpSpPr>
          <p:sp>
            <p:nvSpPr>
              <p:cNvPr id="628" name="Google Shape;628;p40"/>
              <p:cNvSpPr/>
              <p:nvPr/>
            </p:nvSpPr>
            <p:spPr>
              <a:xfrm flipH="1" rot="10800000">
                <a:off x="6374600" y="2124927"/>
                <a:ext cx="595800" cy="1017600"/>
              </a:xfrm>
              <a:prstGeom prst="bentArrow">
                <a:avLst>
                  <a:gd fmla="val 25000" name="adj1"/>
                  <a:gd fmla="val 25000" name="adj2"/>
                  <a:gd fmla="val 25000" name="adj3"/>
                  <a:gd fmla="val 43750" name="adj4"/>
                </a:avLst>
              </a:pr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9" name="Google Shape;629;p40"/>
              <p:cNvPicPr preferRelativeResize="0"/>
              <p:nvPr/>
            </p:nvPicPr>
            <p:blipFill>
              <a:blip r:embed="rId5">
                <a:alphaModFix/>
              </a:blip>
              <a:stretch>
                <a:fillRect/>
              </a:stretch>
            </p:blipFill>
            <p:spPr>
              <a:xfrm>
                <a:off x="7046675" y="2704274"/>
                <a:ext cx="646450" cy="646450"/>
              </a:xfrm>
              <a:prstGeom prst="rect">
                <a:avLst/>
              </a:prstGeom>
              <a:noFill/>
              <a:ln>
                <a:noFill/>
              </a:ln>
            </p:spPr>
          </p:pic>
        </p:grpSp>
        <p:pic>
          <p:nvPicPr>
            <p:cNvPr id="630" name="Google Shape;630;p40"/>
            <p:cNvPicPr preferRelativeResize="0"/>
            <p:nvPr/>
          </p:nvPicPr>
          <p:blipFill rotWithShape="1">
            <a:blip r:embed="rId5">
              <a:alphaModFix/>
            </a:blip>
            <a:srcRect b="35273" l="51921" r="3536" t="50390"/>
            <a:stretch/>
          </p:blipFill>
          <p:spPr>
            <a:xfrm>
              <a:off x="7660516" y="3030180"/>
              <a:ext cx="287950" cy="92675"/>
            </a:xfrm>
            <a:prstGeom prst="rect">
              <a:avLst/>
            </a:prstGeom>
            <a:noFill/>
            <a:ln>
              <a:noFill/>
            </a:ln>
          </p:spPr>
        </p:pic>
        <p:pic>
          <p:nvPicPr>
            <p:cNvPr id="631" name="Google Shape;631;p40"/>
            <p:cNvPicPr preferRelativeResize="0"/>
            <p:nvPr/>
          </p:nvPicPr>
          <p:blipFill rotWithShape="1">
            <a:blip r:embed="rId5">
              <a:alphaModFix/>
            </a:blip>
            <a:srcRect b="35273" l="51921" r="3536" t="50390"/>
            <a:stretch/>
          </p:blipFill>
          <p:spPr>
            <a:xfrm>
              <a:off x="7940492" y="3030180"/>
              <a:ext cx="287950" cy="92675"/>
            </a:xfrm>
            <a:prstGeom prst="rect">
              <a:avLst/>
            </a:prstGeom>
            <a:noFill/>
            <a:ln>
              <a:noFill/>
            </a:ln>
          </p:spPr>
        </p:pic>
        <p:pic>
          <p:nvPicPr>
            <p:cNvPr id="632" name="Google Shape;632;p40"/>
            <p:cNvPicPr preferRelativeResize="0"/>
            <p:nvPr/>
          </p:nvPicPr>
          <p:blipFill rotWithShape="1">
            <a:blip r:embed="rId5">
              <a:alphaModFix/>
            </a:blip>
            <a:srcRect b="35273" l="51921" r="3536" t="50390"/>
            <a:stretch/>
          </p:blipFill>
          <p:spPr>
            <a:xfrm>
              <a:off x="8223778" y="3030180"/>
              <a:ext cx="287950" cy="92675"/>
            </a:xfrm>
            <a:prstGeom prst="rect">
              <a:avLst/>
            </a:prstGeom>
            <a:noFill/>
            <a:ln>
              <a:noFill/>
            </a:ln>
          </p:spPr>
        </p:pic>
        <p:pic>
          <p:nvPicPr>
            <p:cNvPr id="633" name="Google Shape;633;p40"/>
            <p:cNvPicPr preferRelativeResize="0"/>
            <p:nvPr/>
          </p:nvPicPr>
          <p:blipFill rotWithShape="1">
            <a:blip r:embed="rId5">
              <a:alphaModFix/>
            </a:blip>
            <a:srcRect b="35274" l="51921" r="-1456" t="50389"/>
            <a:stretch/>
          </p:blipFill>
          <p:spPr>
            <a:xfrm>
              <a:off x="8503674" y="3030175"/>
              <a:ext cx="320225" cy="92675"/>
            </a:xfrm>
            <a:prstGeom prst="rect">
              <a:avLst/>
            </a:prstGeom>
            <a:noFill/>
            <a:ln>
              <a:noFill/>
            </a:ln>
          </p:spPr>
        </p:pic>
      </p:grpSp>
      <p:sp>
        <p:nvSpPr>
          <p:cNvPr id="634" name="Google Shape;634;p40"/>
          <p:cNvSpPr/>
          <p:nvPr/>
        </p:nvSpPr>
        <p:spPr>
          <a:xfrm>
            <a:off x="6943525" y="2104575"/>
            <a:ext cx="403800" cy="384000"/>
          </a:xfrm>
          <a:prstGeom prst="chevron">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40"/>
          <p:cNvGrpSpPr/>
          <p:nvPr/>
        </p:nvGrpSpPr>
        <p:grpSpPr>
          <a:xfrm>
            <a:off x="6333650" y="2072100"/>
            <a:ext cx="505500" cy="427200"/>
            <a:chOff x="6333650" y="1691100"/>
            <a:chExt cx="505500" cy="427200"/>
          </a:xfrm>
        </p:grpSpPr>
        <p:sp>
          <p:nvSpPr>
            <p:cNvPr id="636" name="Google Shape;636;p40"/>
            <p:cNvSpPr/>
            <p:nvPr/>
          </p:nvSpPr>
          <p:spPr>
            <a:xfrm>
              <a:off x="6333650" y="1691100"/>
              <a:ext cx="505500" cy="4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7" name="Google Shape;637;p40"/>
            <p:cNvPicPr preferRelativeResize="0"/>
            <p:nvPr/>
          </p:nvPicPr>
          <p:blipFill>
            <a:blip r:embed="rId6">
              <a:alphaModFix/>
            </a:blip>
            <a:stretch>
              <a:fillRect/>
            </a:stretch>
          </p:blipFill>
          <p:spPr>
            <a:xfrm>
              <a:off x="6427309" y="1737914"/>
              <a:ext cx="315811" cy="336900"/>
            </a:xfrm>
            <a:prstGeom prst="rect">
              <a:avLst/>
            </a:prstGeom>
            <a:noFill/>
            <a:ln>
              <a:noFill/>
            </a:ln>
          </p:spPr>
        </p:pic>
      </p:grpSp>
      <p:grpSp>
        <p:nvGrpSpPr>
          <p:cNvPr id="638" name="Google Shape;638;p40"/>
          <p:cNvGrpSpPr/>
          <p:nvPr/>
        </p:nvGrpSpPr>
        <p:grpSpPr>
          <a:xfrm>
            <a:off x="5611334" y="2042550"/>
            <a:ext cx="804300" cy="496500"/>
            <a:chOff x="5611334" y="1661550"/>
            <a:chExt cx="804300" cy="496500"/>
          </a:xfrm>
        </p:grpSpPr>
        <p:sp>
          <p:nvSpPr>
            <p:cNvPr id="639" name="Google Shape;639;p40"/>
            <p:cNvSpPr/>
            <p:nvPr/>
          </p:nvSpPr>
          <p:spPr>
            <a:xfrm>
              <a:off x="5611334" y="1661550"/>
              <a:ext cx="804300" cy="496500"/>
            </a:xfrm>
            <a:prstGeom prst="diamon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0" name="Google Shape;640;p40"/>
            <p:cNvPicPr preferRelativeResize="0"/>
            <p:nvPr/>
          </p:nvPicPr>
          <p:blipFill>
            <a:blip r:embed="rId7">
              <a:alphaModFix/>
            </a:blip>
            <a:stretch>
              <a:fillRect/>
            </a:stretch>
          </p:blipFill>
          <p:spPr>
            <a:xfrm>
              <a:off x="5824391" y="1707566"/>
              <a:ext cx="357900" cy="357900"/>
            </a:xfrm>
            <a:prstGeom prst="rect">
              <a:avLst/>
            </a:prstGeom>
            <a:noFill/>
            <a:ln>
              <a:noFill/>
            </a:ln>
          </p:spPr>
        </p:pic>
      </p:grpSp>
      <p:grpSp>
        <p:nvGrpSpPr>
          <p:cNvPr id="641" name="Google Shape;641;p40"/>
          <p:cNvGrpSpPr/>
          <p:nvPr/>
        </p:nvGrpSpPr>
        <p:grpSpPr>
          <a:xfrm>
            <a:off x="5609996" y="2042550"/>
            <a:ext cx="804300" cy="496500"/>
            <a:chOff x="5609996" y="1661550"/>
            <a:chExt cx="804300" cy="496500"/>
          </a:xfrm>
        </p:grpSpPr>
        <p:sp>
          <p:nvSpPr>
            <p:cNvPr id="642" name="Google Shape;642;p40"/>
            <p:cNvSpPr/>
            <p:nvPr/>
          </p:nvSpPr>
          <p:spPr>
            <a:xfrm>
              <a:off x="5609996" y="1661550"/>
              <a:ext cx="804300" cy="496500"/>
            </a:xfrm>
            <a:prstGeom prst="diamond">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3" name="Google Shape;643;p40"/>
            <p:cNvPicPr preferRelativeResize="0"/>
            <p:nvPr/>
          </p:nvPicPr>
          <p:blipFill>
            <a:blip r:embed="rId9">
              <a:alphaModFix/>
            </a:blip>
            <a:stretch>
              <a:fillRect/>
            </a:stretch>
          </p:blipFill>
          <p:spPr>
            <a:xfrm>
              <a:off x="5839859" y="1704875"/>
              <a:ext cx="357900" cy="357900"/>
            </a:xfrm>
            <a:prstGeom prst="rect">
              <a:avLst/>
            </a:prstGeom>
            <a:noFill/>
            <a:ln>
              <a:noFill/>
            </a:ln>
          </p:spPr>
        </p:pic>
      </p:grpSp>
      <p:grpSp>
        <p:nvGrpSpPr>
          <p:cNvPr id="644" name="Google Shape;644;p40"/>
          <p:cNvGrpSpPr/>
          <p:nvPr/>
        </p:nvGrpSpPr>
        <p:grpSpPr>
          <a:xfrm>
            <a:off x="7055475" y="3135225"/>
            <a:ext cx="1764200" cy="488875"/>
            <a:chOff x="7055475" y="2754225"/>
            <a:chExt cx="1764200" cy="488875"/>
          </a:xfrm>
        </p:grpSpPr>
        <p:sp>
          <p:nvSpPr>
            <p:cNvPr id="645" name="Google Shape;645;p40"/>
            <p:cNvSpPr/>
            <p:nvPr/>
          </p:nvSpPr>
          <p:spPr>
            <a:xfrm>
              <a:off x="7063550" y="3028000"/>
              <a:ext cx="214200" cy="215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7239275" y="3028000"/>
              <a:ext cx="38700" cy="215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7094700" y="3070950"/>
              <a:ext cx="155400" cy="1308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rot="5400000">
              <a:off x="7117275" y="3077250"/>
              <a:ext cx="93000" cy="1080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7063700" y="2754225"/>
              <a:ext cx="214200" cy="34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7239275" y="2754225"/>
              <a:ext cx="38700" cy="345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rot="-5400000">
              <a:off x="7131100" y="3086739"/>
              <a:ext cx="93000" cy="1080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7055475" y="3172275"/>
              <a:ext cx="9600" cy="34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7377875" y="3033200"/>
              <a:ext cx="1441800" cy="8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4" name="Google Shape;654;p40"/>
          <p:cNvPicPr preferRelativeResize="0"/>
          <p:nvPr/>
        </p:nvPicPr>
        <p:blipFill>
          <a:blip r:embed="rId8">
            <a:alphaModFix/>
          </a:blip>
          <a:stretch>
            <a:fillRect/>
          </a:stretch>
        </p:blipFill>
        <p:spPr>
          <a:xfrm rot="10800000">
            <a:off x="7641503" y="2464451"/>
            <a:ext cx="624375" cy="1308724"/>
          </a:xfrm>
          <a:prstGeom prst="rect">
            <a:avLst/>
          </a:prstGeom>
          <a:noFill/>
          <a:ln>
            <a:noFill/>
          </a:ln>
        </p:spPr>
      </p:pic>
      <p:sp>
        <p:nvSpPr>
          <p:cNvPr id="655" name="Google Shape;655;p40"/>
          <p:cNvSpPr txBox="1"/>
          <p:nvPr/>
        </p:nvSpPr>
        <p:spPr>
          <a:xfrm>
            <a:off x="8095875" y="3112275"/>
            <a:ext cx="10194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mmap()</a:t>
            </a:r>
            <a:r>
              <a:rPr lang="en">
                <a:solidFill>
                  <a:schemeClr val="dk1"/>
                </a:solidFill>
              </a:rPr>
              <a:t> completed</a:t>
            </a:r>
            <a:endParaRPr>
              <a:solidFill>
                <a:schemeClr val="dk1"/>
              </a:solidFill>
            </a:endParaRPr>
          </a:p>
        </p:txBody>
      </p:sp>
      <p:sp>
        <p:nvSpPr>
          <p:cNvPr id="656" name="Google Shape;656;p40"/>
          <p:cNvSpPr txBox="1"/>
          <p:nvPr/>
        </p:nvSpPr>
        <p:spPr>
          <a:xfrm>
            <a:off x="5388875" y="1103050"/>
            <a:ext cx="3229200" cy="3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t>Runtime Monitor Procedure</a:t>
            </a:r>
            <a:endParaRPr b="1"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6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6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1"/>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Prototype </a:t>
            </a:r>
            <a:r>
              <a:rPr lang="en"/>
              <a:t>Implementation</a:t>
            </a:r>
            <a:endParaRPr/>
          </a:p>
        </p:txBody>
      </p:sp>
      <p:sp>
        <p:nvSpPr>
          <p:cNvPr id="662" name="Google Shape;662;p41"/>
          <p:cNvSpPr txBox="1"/>
          <p:nvPr>
            <p:ph idx="1" type="body"/>
          </p:nvPr>
        </p:nvSpPr>
        <p:spPr>
          <a:xfrm>
            <a:off x="173900" y="719275"/>
            <a:ext cx="4125000" cy="4029600"/>
          </a:xfrm>
          <a:prstGeom prst="rect">
            <a:avLst/>
          </a:prstGeom>
        </p:spPr>
        <p:txBody>
          <a:bodyPr anchorCtr="0" anchor="t" bIns="27425" lIns="36575" spcFirstLastPara="1" rIns="27425" wrap="square" tIns="27425">
            <a:noAutofit/>
          </a:bodyPr>
          <a:lstStyle/>
          <a:p>
            <a:pPr indent="-342900" lvl="0" marL="457200" rtl="0" algn="l">
              <a:spcBef>
                <a:spcPts val="0"/>
              </a:spcBef>
              <a:spcAft>
                <a:spcPts val="0"/>
              </a:spcAft>
              <a:buSzPts val="1800"/>
              <a:buChar char="●"/>
            </a:pPr>
            <a:r>
              <a:rPr lang="en"/>
              <a:t>BASTION Compiler</a:t>
            </a:r>
            <a:endParaRPr/>
          </a:p>
          <a:p>
            <a:pPr indent="-317500" lvl="1" marL="914400" rtl="0" algn="l">
              <a:spcBef>
                <a:spcPts val="0"/>
              </a:spcBef>
              <a:spcAft>
                <a:spcPts val="0"/>
              </a:spcAft>
              <a:buSzPts val="1400"/>
              <a:buChar char="○"/>
            </a:pPr>
            <a:r>
              <a:rPr lang="en"/>
              <a:t>LLVM 10.0.0</a:t>
            </a:r>
            <a:endParaRPr/>
          </a:p>
          <a:p>
            <a:pPr indent="-317500" lvl="1" marL="914400" rtl="0" algn="l">
              <a:spcBef>
                <a:spcPts val="0"/>
              </a:spcBef>
              <a:spcAft>
                <a:spcPts val="0"/>
              </a:spcAft>
              <a:buSzPts val="1400"/>
              <a:buChar char="○"/>
            </a:pPr>
            <a:r>
              <a:rPr lang="en"/>
              <a:t>~4K LoC</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
              <a:t>BASTION Library API</a:t>
            </a:r>
            <a:endParaRPr/>
          </a:p>
          <a:p>
            <a:pPr indent="-317500" lvl="1" marL="914400" rtl="0" algn="l">
              <a:spcBef>
                <a:spcPts val="0"/>
              </a:spcBef>
              <a:spcAft>
                <a:spcPts val="0"/>
              </a:spcAft>
              <a:buSzPts val="1400"/>
              <a:buChar char="○"/>
            </a:pPr>
            <a:r>
              <a:rPr lang="en"/>
              <a:t>~700 LoC</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BASTION Monitor</a:t>
            </a:r>
            <a:endParaRPr/>
          </a:p>
          <a:p>
            <a:pPr indent="-317500" lvl="1" marL="914400" rtl="0" algn="l">
              <a:spcBef>
                <a:spcPts val="0"/>
              </a:spcBef>
              <a:spcAft>
                <a:spcPts val="0"/>
              </a:spcAft>
              <a:buSzPts val="1400"/>
              <a:buChar char="○"/>
            </a:pPr>
            <a:r>
              <a:rPr lang="en"/>
              <a:t>~8K LoC</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seccomp-BPF</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ptrace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System</a:t>
            </a:r>
            <a:endParaRPr/>
          </a:p>
          <a:p>
            <a:pPr indent="-317500" lvl="1" marL="914400" rtl="0" algn="l">
              <a:spcBef>
                <a:spcPts val="0"/>
              </a:spcBef>
              <a:spcAft>
                <a:spcPts val="0"/>
              </a:spcAft>
              <a:buSzPts val="1400"/>
              <a:buChar char="○"/>
            </a:pPr>
            <a:r>
              <a:rPr lang="en"/>
              <a:t>X86-64</a:t>
            </a:r>
            <a:endParaRPr/>
          </a:p>
          <a:p>
            <a:pPr indent="-317500" lvl="1" marL="914400" rtl="0" algn="l">
              <a:spcBef>
                <a:spcPts val="0"/>
              </a:spcBef>
              <a:spcAft>
                <a:spcPts val="0"/>
              </a:spcAft>
              <a:buSzPts val="1400"/>
              <a:buChar char="○"/>
            </a:pPr>
            <a:r>
              <a:rPr lang="en"/>
              <a:t>Linux 5.19.14</a:t>
            </a:r>
            <a:endParaRPr/>
          </a:p>
          <a:p>
            <a:pPr indent="0" lvl="0" marL="0" rtl="0" algn="l">
              <a:spcBef>
                <a:spcPts val="0"/>
              </a:spcBef>
              <a:spcAft>
                <a:spcPts val="0"/>
              </a:spcAft>
              <a:buNone/>
            </a:pPr>
            <a:r>
              <a:t/>
            </a:r>
            <a:endParaRPr/>
          </a:p>
        </p:txBody>
      </p:sp>
      <p:sp>
        <p:nvSpPr>
          <p:cNvPr id="663" name="Google Shape;663;p41"/>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4" name="Google Shape;664;p41"/>
          <p:cNvPicPr preferRelativeResize="0"/>
          <p:nvPr/>
        </p:nvPicPr>
        <p:blipFill>
          <a:blip r:embed="rId3">
            <a:alphaModFix/>
          </a:blip>
          <a:stretch>
            <a:fillRect/>
          </a:stretch>
        </p:blipFill>
        <p:spPr>
          <a:xfrm>
            <a:off x="2266600" y="3753251"/>
            <a:ext cx="603351" cy="714475"/>
          </a:xfrm>
          <a:prstGeom prst="rect">
            <a:avLst/>
          </a:prstGeom>
          <a:noFill/>
          <a:ln>
            <a:noFill/>
          </a:ln>
        </p:spPr>
      </p:pic>
      <p:grpSp>
        <p:nvGrpSpPr>
          <p:cNvPr id="665" name="Google Shape;665;p41"/>
          <p:cNvGrpSpPr/>
          <p:nvPr/>
        </p:nvGrpSpPr>
        <p:grpSpPr>
          <a:xfrm>
            <a:off x="5661099" y="129029"/>
            <a:ext cx="1872644" cy="1846018"/>
            <a:chOff x="4376194" y="76200"/>
            <a:chExt cx="2579400" cy="2542724"/>
          </a:xfrm>
        </p:grpSpPr>
        <p:pic>
          <p:nvPicPr>
            <p:cNvPr id="666" name="Google Shape;666;p41"/>
            <p:cNvPicPr preferRelativeResize="0"/>
            <p:nvPr/>
          </p:nvPicPr>
          <p:blipFill>
            <a:blip r:embed="rId4">
              <a:alphaModFix/>
            </a:blip>
            <a:stretch>
              <a:fillRect/>
            </a:stretch>
          </p:blipFill>
          <p:spPr>
            <a:xfrm>
              <a:off x="4376201" y="76200"/>
              <a:ext cx="2277900" cy="1710326"/>
            </a:xfrm>
            <a:prstGeom prst="rect">
              <a:avLst/>
            </a:prstGeom>
            <a:noFill/>
            <a:ln>
              <a:noFill/>
            </a:ln>
          </p:spPr>
        </p:pic>
        <p:sp>
          <p:nvSpPr>
            <p:cNvPr id="667" name="Google Shape;667;p41"/>
            <p:cNvSpPr txBox="1"/>
            <p:nvPr/>
          </p:nvSpPr>
          <p:spPr>
            <a:xfrm>
              <a:off x="4376194" y="1662525"/>
              <a:ext cx="2579400" cy="956400"/>
            </a:xfrm>
            <a:prstGeom prst="rect">
              <a:avLst/>
            </a:prstGeom>
            <a:noFill/>
            <a:ln>
              <a:noFill/>
            </a:ln>
          </p:spPr>
          <p:txBody>
            <a:bodyPr anchorCtr="0" anchor="t" bIns="27425" lIns="27425" spcFirstLastPara="1" rIns="27425" wrap="square" tIns="27425">
              <a:noAutofit/>
            </a:bodyPr>
            <a:lstStyle/>
            <a:p>
              <a:pPr indent="0" lvl="0" marL="0" rtl="0" algn="ctr">
                <a:spcBef>
                  <a:spcPts val="0"/>
                </a:spcBef>
                <a:spcAft>
                  <a:spcPts val="0"/>
                </a:spcAft>
                <a:buNone/>
              </a:pPr>
              <a:r>
                <a:rPr b="1" lang="en" sz="2900">
                  <a:latin typeface="Syncopate"/>
                  <a:ea typeface="Syncopate"/>
                  <a:cs typeface="Syncopate"/>
                  <a:sym typeface="Syncopate"/>
                </a:rPr>
                <a:t>LLVM</a:t>
              </a:r>
              <a:endParaRPr b="1" sz="2900">
                <a:latin typeface="Syncopate"/>
                <a:ea typeface="Syncopate"/>
                <a:cs typeface="Syncopate"/>
                <a:sym typeface="Syncopate"/>
              </a:endParaRPr>
            </a:p>
            <a:p>
              <a:pPr indent="0" lvl="0" marL="0" rtl="0" algn="ctr">
                <a:spcBef>
                  <a:spcPts val="0"/>
                </a:spcBef>
                <a:spcAft>
                  <a:spcPts val="0"/>
                </a:spcAft>
                <a:buNone/>
              </a:pPr>
              <a:r>
                <a:rPr b="1" lang="en" sz="1200"/>
                <a:t>Compiler Infrastructure</a:t>
              </a:r>
              <a:endParaRPr b="1" sz="1200"/>
            </a:p>
          </p:txBody>
        </p:sp>
      </p:grpSp>
      <p:sp>
        <p:nvSpPr>
          <p:cNvPr id="668" name="Google Shape;668;p41"/>
          <p:cNvSpPr txBox="1"/>
          <p:nvPr>
            <p:ph idx="1" type="body"/>
          </p:nvPr>
        </p:nvSpPr>
        <p:spPr>
          <a:xfrm>
            <a:off x="3527350" y="2700475"/>
            <a:ext cx="5486100" cy="2066100"/>
          </a:xfrm>
          <a:prstGeom prst="rect">
            <a:avLst/>
          </a:prstGeom>
        </p:spPr>
        <p:txBody>
          <a:bodyPr anchorCtr="0" anchor="t" bIns="27425" lIns="36575" spcFirstLastPara="1" rIns="27425" wrap="square" tIns="27425">
            <a:noAutofit/>
          </a:bodyPr>
          <a:lstStyle/>
          <a:p>
            <a:pPr indent="0" lvl="0" marL="0" rtl="0" algn="l">
              <a:lnSpc>
                <a:spcPct val="115000"/>
              </a:lnSpc>
              <a:spcBef>
                <a:spcPts val="0"/>
              </a:spcBef>
              <a:spcAft>
                <a:spcPts val="0"/>
              </a:spcAft>
              <a:buClr>
                <a:schemeClr val="dk1"/>
              </a:buClr>
              <a:buSzPts val="1100"/>
              <a:buFont typeface="Arial"/>
              <a:buNone/>
            </a:pPr>
            <a:r>
              <a:rPr b="1" i="1" lang="en" sz="1600" u="sng">
                <a:solidFill>
                  <a:srgbClr val="CC0000"/>
                </a:solidFill>
              </a:rPr>
              <a:t>Security-Sensitive</a:t>
            </a:r>
            <a:r>
              <a:rPr b="1" lang="en" sz="1600" u="sng"/>
              <a:t> System Calls (20)</a:t>
            </a:r>
            <a:endParaRPr b="1" sz="1600" u="sng"/>
          </a:p>
          <a:p>
            <a:pPr indent="0" lvl="0" marL="0" rtl="0" algn="l">
              <a:spcBef>
                <a:spcPts val="0"/>
              </a:spcBef>
              <a:spcAft>
                <a:spcPts val="0"/>
              </a:spcAft>
              <a:buClr>
                <a:schemeClr val="dk1"/>
              </a:buClr>
              <a:buSzPts val="1100"/>
              <a:buFont typeface="Arial"/>
              <a:buNone/>
            </a:pPr>
            <a:r>
              <a:rPr b="1" lang="en" sz="1400"/>
              <a:t>Arbitrary Code Execution</a:t>
            </a:r>
            <a:endParaRPr b="1" sz="1400"/>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	execve, execveat, fork, vfork, clone, ptrace</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t>Memory Permission Changes</a:t>
            </a:r>
            <a:endParaRPr b="1" sz="1400"/>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	mprotect, mmap, mremap, remap_file_pages</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t>Privilege Escalation</a:t>
            </a:r>
            <a:endParaRPr b="1" sz="1400"/>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	chmod, setuid, setgid, setreuid</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t>Networking Reconfiguration</a:t>
            </a:r>
            <a:endParaRPr b="1" sz="1400"/>
          </a:p>
          <a:p>
            <a:pPr indent="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	socket, bind, connect, listen, accept, accept4</a:t>
            </a:r>
            <a:endParaRPr sz="1400">
              <a:solidFill>
                <a:schemeClr val="dk1"/>
              </a:solidFill>
            </a:endParaRPr>
          </a:p>
          <a:p>
            <a:pPr indent="0" lvl="0" marL="0" rtl="0" algn="l">
              <a:spcBef>
                <a:spcPts val="0"/>
              </a:spcBef>
              <a:spcAft>
                <a:spcPts val="0"/>
              </a:spcAft>
              <a:buNone/>
            </a:pPr>
            <a:r>
              <a:t/>
            </a:r>
            <a:endParaRPr/>
          </a:p>
        </p:txBody>
      </p:sp>
      <p:pic>
        <p:nvPicPr>
          <p:cNvPr id="669" name="Google Shape;669;p41"/>
          <p:cNvPicPr preferRelativeResize="0"/>
          <p:nvPr/>
        </p:nvPicPr>
        <p:blipFill>
          <a:blip r:embed="rId5">
            <a:alphaModFix/>
          </a:blip>
          <a:stretch>
            <a:fillRect/>
          </a:stretch>
        </p:blipFill>
        <p:spPr>
          <a:xfrm>
            <a:off x="7195773" y="2299023"/>
            <a:ext cx="755124" cy="755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2"/>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Evaluation</a:t>
            </a:r>
            <a:endParaRPr/>
          </a:p>
        </p:txBody>
      </p:sp>
      <p:sp>
        <p:nvSpPr>
          <p:cNvPr id="675" name="Google Shape;675;p42"/>
          <p:cNvSpPr txBox="1"/>
          <p:nvPr>
            <p:ph idx="1" type="body"/>
          </p:nvPr>
        </p:nvSpPr>
        <p:spPr>
          <a:xfrm>
            <a:off x="173900" y="719275"/>
            <a:ext cx="7790400" cy="16101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u="sng"/>
              <a:t>Evaluation Summary</a:t>
            </a:r>
            <a:endParaRPr b="1" u="sng"/>
          </a:p>
          <a:p>
            <a:pPr indent="0" lvl="0" marL="0" rtl="0" algn="l">
              <a:spcBef>
                <a:spcPts val="0"/>
              </a:spcBef>
              <a:spcAft>
                <a:spcPts val="0"/>
              </a:spcAft>
              <a:buNone/>
            </a:pPr>
            <a:r>
              <a:t/>
            </a:r>
            <a:endParaRPr sz="600" u="sng"/>
          </a:p>
          <a:p>
            <a:pPr indent="-317500" lvl="0" marL="457200" rtl="0" algn="l">
              <a:spcBef>
                <a:spcPts val="0"/>
              </a:spcBef>
              <a:spcAft>
                <a:spcPts val="0"/>
              </a:spcAft>
              <a:buSzPts val="1400"/>
              <a:buChar char="●"/>
            </a:pPr>
            <a:r>
              <a:rPr lang="en" sz="1400"/>
              <a:t>Performance:	System-call &amp; I/O Intensive Applications</a:t>
            </a:r>
            <a:endParaRPr sz="1400"/>
          </a:p>
          <a:p>
            <a:pPr indent="-317500" lvl="2" marL="1371600" rtl="0" algn="l">
              <a:spcBef>
                <a:spcPts val="0"/>
              </a:spcBef>
              <a:spcAft>
                <a:spcPts val="0"/>
              </a:spcAft>
              <a:buSzPts val="1400"/>
              <a:buChar char="■"/>
            </a:pPr>
            <a:r>
              <a:rPr b="1" lang="en"/>
              <a:t>NGINX</a:t>
            </a:r>
            <a:r>
              <a:rPr lang="en"/>
              <a:t>	- Most widely deployed web server</a:t>
            </a:r>
            <a:endParaRPr/>
          </a:p>
          <a:p>
            <a:pPr indent="-317500" lvl="2" marL="1371600" rtl="0" algn="l">
              <a:spcBef>
                <a:spcPts val="0"/>
              </a:spcBef>
              <a:spcAft>
                <a:spcPts val="0"/>
              </a:spcAft>
              <a:buSzPts val="1400"/>
              <a:buChar char="■"/>
            </a:pPr>
            <a:r>
              <a:rPr b="1" lang="en"/>
              <a:t>SQLite</a:t>
            </a:r>
            <a:r>
              <a:rPr lang="en"/>
              <a:t>	- Database Engine</a:t>
            </a:r>
            <a:endParaRPr/>
          </a:p>
          <a:p>
            <a:pPr indent="-317500" lvl="2" marL="1371600" rtl="0" algn="l">
              <a:spcBef>
                <a:spcPts val="0"/>
              </a:spcBef>
              <a:spcAft>
                <a:spcPts val="0"/>
              </a:spcAft>
              <a:buSzPts val="1400"/>
              <a:buChar char="■"/>
            </a:pPr>
            <a:r>
              <a:rPr b="1" lang="en"/>
              <a:t>vsFTPd</a:t>
            </a:r>
            <a:r>
              <a:rPr lang="en"/>
              <a:t>	- FTP server</a:t>
            </a:r>
            <a:endParaRPr/>
          </a:p>
          <a:p>
            <a:pPr indent="0" lvl="0" marL="0" rtl="0" algn="l">
              <a:spcBef>
                <a:spcPts val="0"/>
              </a:spcBef>
              <a:spcAft>
                <a:spcPts val="0"/>
              </a:spcAft>
              <a:buNone/>
            </a:pPr>
            <a:r>
              <a:t/>
            </a:r>
            <a:endParaRPr sz="600"/>
          </a:p>
          <a:p>
            <a:pPr indent="-317500" lvl="0" marL="457200" rtl="0" algn="l">
              <a:spcBef>
                <a:spcPts val="0"/>
              </a:spcBef>
              <a:spcAft>
                <a:spcPts val="0"/>
              </a:spcAft>
              <a:buSzPts val="1400"/>
              <a:buChar char="●"/>
            </a:pPr>
            <a:r>
              <a:rPr lang="en" sz="1400"/>
              <a:t>Security:		</a:t>
            </a:r>
            <a:r>
              <a:rPr b="1" lang="en" sz="1400"/>
              <a:t>32 Attack Study</a:t>
            </a:r>
            <a:r>
              <a:rPr lang="en" sz="1400"/>
              <a:t>: ROP payloads, real-world CVEs, &amp; synthesized attacks</a:t>
            </a:r>
            <a:endParaRPr/>
          </a:p>
        </p:txBody>
      </p:sp>
      <p:sp>
        <p:nvSpPr>
          <p:cNvPr id="676" name="Google Shape;676;p42"/>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7" name="Google Shape;677;p42"/>
          <p:cNvSpPr txBox="1"/>
          <p:nvPr/>
        </p:nvSpPr>
        <p:spPr>
          <a:xfrm>
            <a:off x="173900" y="2328175"/>
            <a:ext cx="7585800" cy="2191500"/>
          </a:xfrm>
          <a:prstGeom prst="rect">
            <a:avLst/>
          </a:prstGeom>
          <a:noFill/>
          <a:ln>
            <a:noFill/>
          </a:ln>
        </p:spPr>
        <p:txBody>
          <a:bodyPr anchorCtr="0" anchor="t" bIns="27425" lIns="36575" spcFirstLastPara="1" rIns="27425" wrap="square" tIns="27425">
            <a:noAutofit/>
          </a:bodyPr>
          <a:lstStyle/>
          <a:p>
            <a:pPr indent="0" lvl="0" marL="0" rtl="0" algn="l">
              <a:spcBef>
                <a:spcPts val="0"/>
              </a:spcBef>
              <a:spcAft>
                <a:spcPts val="0"/>
              </a:spcAft>
              <a:buNone/>
            </a:pPr>
            <a:r>
              <a:rPr b="1" lang="en" sz="1800" u="sng">
                <a:solidFill>
                  <a:srgbClr val="595959"/>
                </a:solidFill>
              </a:rPr>
              <a:t>Evaluation Questions</a:t>
            </a:r>
            <a:endParaRPr b="1" sz="1800" u="sng">
              <a:solidFill>
                <a:srgbClr val="595959"/>
              </a:solidFill>
            </a:endParaRPr>
          </a:p>
          <a:p>
            <a:pPr indent="457200" lvl="0" marL="914400" rtl="0" algn="l">
              <a:spcBef>
                <a:spcPts val="0"/>
              </a:spcBef>
              <a:spcAft>
                <a:spcPts val="0"/>
              </a:spcAft>
              <a:buNone/>
            </a:pPr>
            <a:r>
              <a:t/>
            </a:r>
            <a:endParaRPr b="1">
              <a:solidFill>
                <a:schemeClr val="dk2"/>
              </a:solidFill>
            </a:endParaRPr>
          </a:p>
          <a:p>
            <a:pPr indent="457200" lvl="0" marL="914400" rtl="0" algn="l">
              <a:spcBef>
                <a:spcPts val="0"/>
              </a:spcBef>
              <a:spcAft>
                <a:spcPts val="0"/>
              </a:spcAft>
              <a:buNone/>
            </a:pPr>
            <a:r>
              <a:rPr b="1" lang="en">
                <a:solidFill>
                  <a:schemeClr val="dk2"/>
                </a:solidFill>
              </a:rPr>
              <a:t>Performance</a:t>
            </a:r>
            <a:endParaRPr b="1">
              <a:solidFill>
                <a:schemeClr val="dk2"/>
              </a:solidFill>
            </a:endParaRPr>
          </a:p>
          <a:p>
            <a:pPr indent="-317500" lvl="0" marL="1828800" rtl="0" algn="l">
              <a:spcBef>
                <a:spcPts val="0"/>
              </a:spcBef>
              <a:spcAft>
                <a:spcPts val="0"/>
              </a:spcAft>
              <a:buClr>
                <a:schemeClr val="dk2"/>
              </a:buClr>
              <a:buSzPts val="1400"/>
              <a:buAutoNum type="arabicParenR"/>
            </a:pPr>
            <a:r>
              <a:rPr lang="en">
                <a:solidFill>
                  <a:schemeClr val="dk2"/>
                </a:solidFill>
              </a:rPr>
              <a:t>What is each context’s performance impact?</a:t>
            </a:r>
            <a:endParaRPr>
              <a:solidFill>
                <a:schemeClr val="dk2"/>
              </a:solidFill>
            </a:endParaRPr>
          </a:p>
          <a:p>
            <a:pPr indent="-317500" lvl="0" marL="1828800" rtl="0" algn="l">
              <a:spcBef>
                <a:spcPts val="0"/>
              </a:spcBef>
              <a:spcAft>
                <a:spcPts val="0"/>
              </a:spcAft>
              <a:buClr>
                <a:schemeClr val="dk2"/>
              </a:buClr>
              <a:buSzPts val="1400"/>
              <a:buAutoNum type="arabicParenR"/>
            </a:pPr>
            <a:r>
              <a:rPr lang="en">
                <a:solidFill>
                  <a:schemeClr val="dk2"/>
                </a:solidFill>
              </a:rPr>
              <a:t>How much overall performance overhead does BASTION impose?</a:t>
            </a:r>
            <a:endParaRPr>
              <a:solidFill>
                <a:schemeClr val="dk2"/>
              </a:solidFill>
            </a:endParaRPr>
          </a:p>
          <a:p>
            <a:pPr indent="0" lvl="0" marL="0" rtl="0" algn="l">
              <a:spcBef>
                <a:spcPts val="0"/>
              </a:spcBef>
              <a:spcAft>
                <a:spcPts val="0"/>
              </a:spcAft>
              <a:buNone/>
            </a:pPr>
            <a:r>
              <a:t/>
            </a:r>
            <a:endParaRPr>
              <a:solidFill>
                <a:schemeClr val="dk2"/>
              </a:solidFill>
            </a:endParaRPr>
          </a:p>
          <a:p>
            <a:pPr indent="457200" lvl="0" marL="914400" rtl="0" algn="l">
              <a:spcBef>
                <a:spcPts val="0"/>
              </a:spcBef>
              <a:spcAft>
                <a:spcPts val="0"/>
              </a:spcAft>
              <a:buNone/>
            </a:pPr>
            <a:r>
              <a:rPr b="1" lang="en">
                <a:solidFill>
                  <a:schemeClr val="dk2"/>
                </a:solidFill>
              </a:rPr>
              <a:t>Security</a:t>
            </a:r>
            <a:endParaRPr b="1">
              <a:solidFill>
                <a:schemeClr val="dk2"/>
              </a:solidFill>
            </a:endParaRPr>
          </a:p>
          <a:p>
            <a:pPr indent="-317500" lvl="0" marL="1828800" rtl="0" algn="l">
              <a:spcBef>
                <a:spcPts val="0"/>
              </a:spcBef>
              <a:spcAft>
                <a:spcPts val="0"/>
              </a:spcAft>
              <a:buClr>
                <a:schemeClr val="dk2"/>
              </a:buClr>
              <a:buSzPts val="1400"/>
              <a:buAutoNum type="arabicParenR"/>
            </a:pPr>
            <a:r>
              <a:rPr lang="en">
                <a:solidFill>
                  <a:schemeClr val="dk2"/>
                </a:solidFill>
              </a:rPr>
              <a:t>How secure is BASTION?</a:t>
            </a:r>
            <a:endParaRPr>
              <a:solidFill>
                <a:schemeClr val="dk2"/>
              </a:solidFill>
            </a:endParaRPr>
          </a:p>
          <a:p>
            <a:pPr indent="-317500" lvl="0" marL="1828800" rtl="0" algn="l">
              <a:spcBef>
                <a:spcPts val="0"/>
              </a:spcBef>
              <a:spcAft>
                <a:spcPts val="0"/>
              </a:spcAft>
              <a:buClr>
                <a:schemeClr val="dk2"/>
              </a:buClr>
              <a:buSzPts val="1400"/>
              <a:buAutoNum type="arabicParenR"/>
            </a:pPr>
            <a:r>
              <a:rPr lang="en">
                <a:solidFill>
                  <a:schemeClr val="dk2"/>
                </a:solidFill>
              </a:rPr>
              <a:t>How does BASTION defend against different attack strategies?</a:t>
            </a:r>
            <a:endParaRPr>
              <a:solidFill>
                <a:schemeClr val="dk2"/>
              </a:solidFill>
            </a:endParaRPr>
          </a:p>
          <a:p>
            <a:pPr indent="-317500" lvl="0" marL="1828800" rtl="0" algn="l">
              <a:spcBef>
                <a:spcPts val="0"/>
              </a:spcBef>
              <a:spcAft>
                <a:spcPts val="0"/>
              </a:spcAft>
              <a:buClr>
                <a:schemeClr val="dk2"/>
              </a:buClr>
              <a:buSzPts val="1400"/>
              <a:buAutoNum type="arabicParenR"/>
            </a:pPr>
            <a:r>
              <a:rPr lang="en">
                <a:solidFill>
                  <a:schemeClr val="dk2"/>
                </a:solidFill>
              </a:rPr>
              <a:t>How does BASTION compare to other security archetypes?</a:t>
            </a:r>
            <a:endParaRPr>
              <a:solidFill>
                <a:schemeClr val="dk2"/>
              </a:solidFill>
            </a:endParaRPr>
          </a:p>
        </p:txBody>
      </p:sp>
      <p:pic>
        <p:nvPicPr>
          <p:cNvPr id="678" name="Google Shape;678;p42"/>
          <p:cNvPicPr preferRelativeResize="0"/>
          <p:nvPr/>
        </p:nvPicPr>
        <p:blipFill rotWithShape="1">
          <a:blip r:embed="rId3">
            <a:alphaModFix/>
          </a:blip>
          <a:srcRect b="17840" l="0" r="0" t="16688"/>
          <a:stretch/>
        </p:blipFill>
        <p:spPr>
          <a:xfrm>
            <a:off x="545299" y="2909949"/>
            <a:ext cx="708349" cy="463771"/>
          </a:xfrm>
          <a:prstGeom prst="rect">
            <a:avLst/>
          </a:prstGeom>
          <a:noFill/>
          <a:ln>
            <a:noFill/>
          </a:ln>
        </p:spPr>
      </p:pic>
      <p:pic>
        <p:nvPicPr>
          <p:cNvPr id="679" name="Google Shape;679;p42"/>
          <p:cNvPicPr preferRelativeResize="0"/>
          <p:nvPr/>
        </p:nvPicPr>
        <p:blipFill>
          <a:blip r:embed="rId4">
            <a:alphaModFix/>
          </a:blip>
          <a:stretch>
            <a:fillRect/>
          </a:stretch>
        </p:blipFill>
        <p:spPr>
          <a:xfrm>
            <a:off x="531613" y="3725699"/>
            <a:ext cx="708355" cy="70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p:nvPr/>
        </p:nvSpPr>
        <p:spPr>
          <a:xfrm>
            <a:off x="4753100" y="2114325"/>
            <a:ext cx="4191900" cy="2640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Medium for Critical Attacks</a:t>
            </a:r>
            <a:endParaRPr/>
          </a:p>
        </p:txBody>
      </p:sp>
      <p:sp>
        <p:nvSpPr>
          <p:cNvPr id="88" name="Google Shape;88;p16"/>
          <p:cNvSpPr txBox="1"/>
          <p:nvPr>
            <p:ph idx="1" type="body"/>
          </p:nvPr>
        </p:nvSpPr>
        <p:spPr>
          <a:xfrm>
            <a:off x="173900" y="719275"/>
            <a:ext cx="8664900" cy="1445100"/>
          </a:xfrm>
          <a:prstGeom prst="rect">
            <a:avLst/>
          </a:prstGeom>
        </p:spPr>
        <p:txBody>
          <a:bodyPr anchorCtr="0" anchor="t" bIns="27425" lIns="36575" spcFirstLastPara="1" rIns="27425" wrap="square" tIns="27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Many </a:t>
            </a:r>
            <a:r>
              <a:rPr b="1" lang="en" sz="1600">
                <a:solidFill>
                  <a:schemeClr val="dk1"/>
                </a:solidFill>
              </a:rPr>
              <a:t>code re-use attacks end-goal</a:t>
            </a:r>
            <a:r>
              <a:rPr lang="en" sz="1600">
                <a:solidFill>
                  <a:schemeClr val="dk1"/>
                </a:solidFill>
              </a:rPr>
              <a:t> require leveraging a system call</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Memory vulnerabilities continue to persist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Attacker </a:t>
            </a:r>
            <a:r>
              <a:rPr i="1" lang="en" sz="1600">
                <a:solidFill>
                  <a:schemeClr val="dk1"/>
                </a:solidFill>
              </a:rPr>
              <a:t>intermediate</a:t>
            </a:r>
            <a:r>
              <a:rPr lang="en" sz="1600">
                <a:solidFill>
                  <a:schemeClr val="dk1"/>
                </a:solidFill>
              </a:rPr>
              <a:t> steps may cause undefined behavior in application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But, cannot leave application process scope </a:t>
            </a:r>
            <a:r>
              <a:rPr b="1" lang="en" sz="1600">
                <a:solidFill>
                  <a:schemeClr val="dk1"/>
                </a:solidFill>
              </a:rPr>
              <a:t>without system call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Majority system calls are </a:t>
            </a:r>
            <a:r>
              <a:rPr b="1" lang="en" sz="1600">
                <a:solidFill>
                  <a:schemeClr val="dk1"/>
                </a:solidFill>
              </a:rPr>
              <a:t>non-security sensitive</a:t>
            </a:r>
            <a:endParaRPr b="1"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p>
        </p:txBody>
      </p:sp>
      <p:sp>
        <p:nvSpPr>
          <p:cNvPr id="89" name="Google Shape;89;p16"/>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txBox="1"/>
          <p:nvPr/>
        </p:nvSpPr>
        <p:spPr>
          <a:xfrm>
            <a:off x="4885695" y="3236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fstat</a:t>
            </a:r>
            <a:endParaRPr/>
          </a:p>
        </p:txBody>
      </p:sp>
      <p:sp>
        <p:nvSpPr>
          <p:cNvPr id="91" name="Google Shape;91;p16"/>
          <p:cNvSpPr txBox="1"/>
          <p:nvPr/>
        </p:nvSpPr>
        <p:spPr>
          <a:xfrm>
            <a:off x="7019295" y="3617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uname</a:t>
            </a:r>
            <a:endParaRPr/>
          </a:p>
        </p:txBody>
      </p:sp>
      <p:sp>
        <p:nvSpPr>
          <p:cNvPr id="92" name="Google Shape;92;p16"/>
          <p:cNvSpPr txBox="1"/>
          <p:nvPr/>
        </p:nvSpPr>
        <p:spPr>
          <a:xfrm>
            <a:off x="6714495" y="39221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tee</a:t>
            </a:r>
            <a:endParaRPr/>
          </a:p>
        </p:txBody>
      </p:sp>
      <p:sp>
        <p:nvSpPr>
          <p:cNvPr id="93" name="Google Shape;93;p16"/>
          <p:cNvSpPr txBox="1"/>
          <p:nvPr/>
        </p:nvSpPr>
        <p:spPr>
          <a:xfrm>
            <a:off x="5054220" y="36632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getrlimit</a:t>
            </a:r>
            <a:endParaRPr/>
          </a:p>
        </p:txBody>
      </p:sp>
      <p:sp>
        <p:nvSpPr>
          <p:cNvPr id="94" name="Google Shape;94;p16"/>
          <p:cNvSpPr txBox="1"/>
          <p:nvPr/>
        </p:nvSpPr>
        <p:spPr>
          <a:xfrm>
            <a:off x="6409695" y="30077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exit</a:t>
            </a:r>
            <a:endParaRPr/>
          </a:p>
        </p:txBody>
      </p:sp>
      <p:sp>
        <p:nvSpPr>
          <p:cNvPr id="95" name="Google Shape;95;p16"/>
          <p:cNvSpPr txBox="1"/>
          <p:nvPr/>
        </p:nvSpPr>
        <p:spPr>
          <a:xfrm>
            <a:off x="7705102" y="3845975"/>
            <a:ext cx="9015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epoll_wait</a:t>
            </a:r>
            <a:endParaRPr/>
          </a:p>
        </p:txBody>
      </p:sp>
      <p:sp>
        <p:nvSpPr>
          <p:cNvPr id="96" name="Google Shape;96;p16"/>
          <p:cNvSpPr txBox="1"/>
          <p:nvPr/>
        </p:nvSpPr>
        <p:spPr>
          <a:xfrm>
            <a:off x="6989303" y="4257275"/>
            <a:ext cx="10719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close_range</a:t>
            </a:r>
            <a:endParaRPr/>
          </a:p>
        </p:txBody>
      </p:sp>
      <p:sp>
        <p:nvSpPr>
          <p:cNvPr id="97" name="Google Shape;97;p16"/>
          <p:cNvSpPr txBox="1"/>
          <p:nvPr/>
        </p:nvSpPr>
        <p:spPr>
          <a:xfrm>
            <a:off x="6200820" y="35019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getfattr</a:t>
            </a:r>
            <a:endParaRPr/>
          </a:p>
        </p:txBody>
      </p:sp>
      <p:sp>
        <p:nvSpPr>
          <p:cNvPr id="98" name="Google Shape;98;p16"/>
          <p:cNvSpPr txBox="1"/>
          <p:nvPr/>
        </p:nvSpPr>
        <p:spPr>
          <a:xfrm>
            <a:off x="6017499" y="2220275"/>
            <a:ext cx="1696800" cy="424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t>Attack surface of Linux System Calls</a:t>
            </a:r>
            <a:endParaRPr b="1"/>
          </a:p>
        </p:txBody>
      </p:sp>
      <p:sp>
        <p:nvSpPr>
          <p:cNvPr id="99" name="Google Shape;99;p16"/>
          <p:cNvSpPr/>
          <p:nvPr/>
        </p:nvSpPr>
        <p:spPr>
          <a:xfrm>
            <a:off x="173900" y="2583050"/>
            <a:ext cx="4279800" cy="18012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OS Scope</a:t>
            </a:r>
            <a:endParaRPr b="1"/>
          </a:p>
        </p:txBody>
      </p:sp>
      <p:sp>
        <p:nvSpPr>
          <p:cNvPr id="100" name="Google Shape;100;p16"/>
          <p:cNvSpPr txBox="1"/>
          <p:nvPr/>
        </p:nvSpPr>
        <p:spPr>
          <a:xfrm>
            <a:off x="7649340" y="2975526"/>
            <a:ext cx="778148" cy="223864"/>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mprotect</a:t>
            </a:r>
            <a:endParaRPr/>
          </a:p>
          <a:p>
            <a:pPr indent="0" lvl="0" marL="0" rtl="0" algn="ctr">
              <a:spcBef>
                <a:spcPts val="0"/>
              </a:spcBef>
              <a:spcAft>
                <a:spcPts val="0"/>
              </a:spcAft>
              <a:buNone/>
            </a:pPr>
            <a:r>
              <a:rPr lang="en"/>
              <a:t>mmap</a:t>
            </a:r>
            <a:endParaRPr/>
          </a:p>
        </p:txBody>
      </p:sp>
      <p:sp>
        <p:nvSpPr>
          <p:cNvPr id="101" name="Google Shape;101;p16"/>
          <p:cNvSpPr txBox="1"/>
          <p:nvPr/>
        </p:nvSpPr>
        <p:spPr>
          <a:xfrm>
            <a:off x="6047970" y="4140892"/>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execve</a:t>
            </a:r>
            <a:endParaRPr/>
          </a:p>
          <a:p>
            <a:pPr indent="0" lvl="0" marL="0" rtl="0" algn="ctr">
              <a:spcBef>
                <a:spcPts val="0"/>
              </a:spcBef>
              <a:spcAft>
                <a:spcPts val="0"/>
              </a:spcAft>
              <a:buNone/>
            </a:pPr>
            <a:r>
              <a:rPr lang="en"/>
              <a:t>fork</a:t>
            </a:r>
            <a:endParaRPr/>
          </a:p>
        </p:txBody>
      </p:sp>
      <p:sp>
        <p:nvSpPr>
          <p:cNvPr id="102" name="Google Shape;102;p16"/>
          <p:cNvSpPr txBox="1"/>
          <p:nvPr/>
        </p:nvSpPr>
        <p:spPr>
          <a:xfrm>
            <a:off x="5571495" y="2855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chmod</a:t>
            </a:r>
            <a:endParaRPr/>
          </a:p>
        </p:txBody>
      </p:sp>
      <p:sp>
        <p:nvSpPr>
          <p:cNvPr id="103" name="Google Shape;103;p16"/>
          <p:cNvSpPr/>
          <p:nvPr/>
        </p:nvSpPr>
        <p:spPr>
          <a:xfrm>
            <a:off x="273225" y="3145750"/>
            <a:ext cx="1221600" cy="102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a:t>
            </a:r>
            <a:endParaRPr/>
          </a:p>
        </p:txBody>
      </p:sp>
      <p:sp>
        <p:nvSpPr>
          <p:cNvPr id="104" name="Google Shape;104;p16"/>
          <p:cNvSpPr/>
          <p:nvPr/>
        </p:nvSpPr>
        <p:spPr>
          <a:xfrm>
            <a:off x="1661725" y="3145775"/>
            <a:ext cx="1221600" cy="102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Process …</a:t>
            </a:r>
            <a:endParaRPr>
              <a:solidFill>
                <a:schemeClr val="dk1"/>
              </a:solidFill>
            </a:endParaRPr>
          </a:p>
        </p:txBody>
      </p:sp>
      <p:sp>
        <p:nvSpPr>
          <p:cNvPr id="105" name="Google Shape;105;p16"/>
          <p:cNvSpPr/>
          <p:nvPr/>
        </p:nvSpPr>
        <p:spPr>
          <a:xfrm>
            <a:off x="3050225" y="3145775"/>
            <a:ext cx="1221600" cy="1026000"/>
          </a:xfrm>
          <a:prstGeom prst="rect">
            <a:avLst/>
          </a:prstGeom>
          <a:solidFill>
            <a:srgbClr val="0097A7"/>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N</a:t>
            </a:r>
            <a:endParaRPr/>
          </a:p>
        </p:txBody>
      </p:sp>
      <p:pic>
        <p:nvPicPr>
          <p:cNvPr id="106" name="Google Shape;106;p16"/>
          <p:cNvPicPr preferRelativeResize="0"/>
          <p:nvPr/>
        </p:nvPicPr>
        <p:blipFill rotWithShape="1">
          <a:blip r:embed="rId3">
            <a:alphaModFix/>
          </a:blip>
          <a:srcRect b="16969" l="12976" r="12145" t="14989"/>
          <a:stretch/>
        </p:blipFill>
        <p:spPr>
          <a:xfrm>
            <a:off x="1086075" y="3788400"/>
            <a:ext cx="370757" cy="336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3"/>
          <p:cNvSpPr txBox="1"/>
          <p:nvPr>
            <p:ph type="title"/>
          </p:nvPr>
        </p:nvSpPr>
        <p:spPr>
          <a:xfrm>
            <a:off x="173898" y="76200"/>
            <a:ext cx="46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Performance</a:t>
            </a:r>
            <a:endParaRPr/>
          </a:p>
        </p:txBody>
      </p:sp>
      <p:sp>
        <p:nvSpPr>
          <p:cNvPr id="685" name="Google Shape;685;p43"/>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6" name="Google Shape;686;p43"/>
          <p:cNvPicPr preferRelativeResize="0"/>
          <p:nvPr/>
        </p:nvPicPr>
        <p:blipFill rotWithShape="1">
          <a:blip r:embed="rId3">
            <a:alphaModFix/>
          </a:blip>
          <a:srcRect b="17840" l="0" r="0" t="16688"/>
          <a:stretch/>
        </p:blipFill>
        <p:spPr>
          <a:xfrm>
            <a:off x="8139467" y="134217"/>
            <a:ext cx="881676" cy="577249"/>
          </a:xfrm>
          <a:prstGeom prst="rect">
            <a:avLst/>
          </a:prstGeom>
          <a:noFill/>
          <a:ln>
            <a:noFill/>
          </a:ln>
        </p:spPr>
      </p:pic>
      <p:sp>
        <p:nvSpPr>
          <p:cNvPr id="687" name="Google Shape;687;p43"/>
          <p:cNvSpPr txBox="1"/>
          <p:nvPr/>
        </p:nvSpPr>
        <p:spPr>
          <a:xfrm>
            <a:off x="173900" y="3680150"/>
            <a:ext cx="71826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Argument Integrity</a:t>
            </a:r>
            <a:r>
              <a:rPr lang="en"/>
              <a:t> Context is BASTION’s </a:t>
            </a:r>
            <a:r>
              <a:rPr b="1" lang="en"/>
              <a:t>most expensive</a:t>
            </a:r>
            <a:r>
              <a:rPr lang="en"/>
              <a:t> context to deploy</a:t>
            </a:r>
            <a:endParaRPr/>
          </a:p>
        </p:txBody>
      </p:sp>
      <p:sp>
        <p:nvSpPr>
          <p:cNvPr id="688" name="Google Shape;688;p43"/>
          <p:cNvSpPr txBox="1"/>
          <p:nvPr/>
        </p:nvSpPr>
        <p:spPr>
          <a:xfrm>
            <a:off x="173900" y="4055738"/>
            <a:ext cx="64848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BASTION </a:t>
            </a:r>
            <a:r>
              <a:rPr b="1" lang="en"/>
              <a:t>overall performance overhead</a:t>
            </a:r>
            <a:r>
              <a:rPr lang="en"/>
              <a:t> is </a:t>
            </a:r>
            <a:r>
              <a:rPr b="1" lang="en"/>
              <a:t>low</a:t>
            </a:r>
            <a:r>
              <a:rPr lang="en"/>
              <a:t> (&lt;2.01%)</a:t>
            </a:r>
            <a:endParaRPr/>
          </a:p>
        </p:txBody>
      </p:sp>
      <p:pic>
        <p:nvPicPr>
          <p:cNvPr id="689" name="Google Shape;689;p43"/>
          <p:cNvPicPr preferRelativeResize="0"/>
          <p:nvPr/>
        </p:nvPicPr>
        <p:blipFill>
          <a:blip r:embed="rId4">
            <a:alphaModFix/>
          </a:blip>
          <a:stretch>
            <a:fillRect/>
          </a:stretch>
        </p:blipFill>
        <p:spPr>
          <a:xfrm>
            <a:off x="152400" y="863866"/>
            <a:ext cx="8839199" cy="2403690"/>
          </a:xfrm>
          <a:prstGeom prst="rect">
            <a:avLst/>
          </a:prstGeom>
          <a:noFill/>
          <a:ln>
            <a:noFill/>
          </a:ln>
        </p:spPr>
      </p:pic>
      <p:grpSp>
        <p:nvGrpSpPr>
          <p:cNvPr id="690" name="Google Shape;690;p43"/>
          <p:cNvGrpSpPr/>
          <p:nvPr/>
        </p:nvGrpSpPr>
        <p:grpSpPr>
          <a:xfrm>
            <a:off x="1922831" y="1033425"/>
            <a:ext cx="7088319" cy="1728516"/>
            <a:chOff x="1922831" y="1033425"/>
            <a:chExt cx="7088319" cy="1728516"/>
          </a:xfrm>
        </p:grpSpPr>
        <p:sp>
          <p:nvSpPr>
            <p:cNvPr id="691" name="Google Shape;691;p43"/>
            <p:cNvSpPr/>
            <p:nvPr/>
          </p:nvSpPr>
          <p:spPr>
            <a:xfrm>
              <a:off x="8092250" y="1033425"/>
              <a:ext cx="918900" cy="14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1922831" y="2440941"/>
              <a:ext cx="525900" cy="3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3997175" y="2162375"/>
              <a:ext cx="528900" cy="59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6072824" y="2440666"/>
              <a:ext cx="525900" cy="3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43"/>
          <p:cNvGrpSpPr/>
          <p:nvPr/>
        </p:nvGrpSpPr>
        <p:grpSpPr>
          <a:xfrm>
            <a:off x="2970125" y="1347300"/>
            <a:ext cx="5969625" cy="1414105"/>
            <a:chOff x="2970125" y="1347300"/>
            <a:chExt cx="5969625" cy="1414105"/>
          </a:xfrm>
        </p:grpSpPr>
        <p:sp>
          <p:nvSpPr>
            <p:cNvPr id="696" name="Google Shape;696;p43"/>
            <p:cNvSpPr/>
            <p:nvPr/>
          </p:nvSpPr>
          <p:spPr>
            <a:xfrm>
              <a:off x="2970125" y="2299105"/>
              <a:ext cx="534600" cy="46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5039075" y="1650200"/>
              <a:ext cx="548700" cy="111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7120125" y="1814150"/>
              <a:ext cx="548700" cy="94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7859150" y="1347300"/>
              <a:ext cx="1080600" cy="14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43"/>
          <p:cNvGrpSpPr/>
          <p:nvPr/>
        </p:nvGrpSpPr>
        <p:grpSpPr>
          <a:xfrm>
            <a:off x="2444225" y="1196750"/>
            <a:ext cx="6518750" cy="1565200"/>
            <a:chOff x="2444225" y="1196750"/>
            <a:chExt cx="6518750" cy="1565200"/>
          </a:xfrm>
        </p:grpSpPr>
        <p:sp>
          <p:nvSpPr>
            <p:cNvPr id="701" name="Google Shape;701;p43"/>
            <p:cNvSpPr/>
            <p:nvPr/>
          </p:nvSpPr>
          <p:spPr>
            <a:xfrm>
              <a:off x="2444225" y="2440950"/>
              <a:ext cx="528900" cy="3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p:nvPr/>
          </p:nvSpPr>
          <p:spPr>
            <a:xfrm>
              <a:off x="4521575" y="1896550"/>
              <a:ext cx="525900" cy="86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3"/>
            <p:cNvSpPr/>
            <p:nvPr/>
          </p:nvSpPr>
          <p:spPr>
            <a:xfrm>
              <a:off x="6594218" y="2299375"/>
              <a:ext cx="528900" cy="46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p:nvPr/>
          </p:nvSpPr>
          <p:spPr>
            <a:xfrm>
              <a:off x="8044075" y="1196750"/>
              <a:ext cx="918900" cy="14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4"/>
          <p:cNvSpPr txBox="1"/>
          <p:nvPr>
            <p:ph type="title"/>
          </p:nvPr>
        </p:nvSpPr>
        <p:spPr>
          <a:xfrm>
            <a:off x="173898" y="76200"/>
            <a:ext cx="46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Performance</a:t>
            </a:r>
            <a:endParaRPr/>
          </a:p>
        </p:txBody>
      </p:sp>
      <p:sp>
        <p:nvSpPr>
          <p:cNvPr id="710" name="Google Shape;710;p44"/>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1" name="Google Shape;711;p44"/>
          <p:cNvPicPr preferRelativeResize="0"/>
          <p:nvPr/>
        </p:nvPicPr>
        <p:blipFill rotWithShape="1">
          <a:blip r:embed="rId3">
            <a:alphaModFix/>
          </a:blip>
          <a:srcRect b="17840" l="0" r="0" t="16688"/>
          <a:stretch/>
        </p:blipFill>
        <p:spPr>
          <a:xfrm>
            <a:off x="8139467" y="134217"/>
            <a:ext cx="881676" cy="577249"/>
          </a:xfrm>
          <a:prstGeom prst="rect">
            <a:avLst/>
          </a:prstGeom>
          <a:noFill/>
          <a:ln>
            <a:noFill/>
          </a:ln>
        </p:spPr>
      </p:pic>
      <p:sp>
        <p:nvSpPr>
          <p:cNvPr id="712" name="Google Shape;712;p44"/>
          <p:cNvSpPr txBox="1"/>
          <p:nvPr/>
        </p:nvSpPr>
        <p:spPr>
          <a:xfrm>
            <a:off x="173900" y="3680150"/>
            <a:ext cx="71826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Argument Integrity</a:t>
            </a:r>
            <a:r>
              <a:rPr lang="en"/>
              <a:t> Context is BASTION’s </a:t>
            </a:r>
            <a:r>
              <a:rPr b="1" lang="en"/>
              <a:t>most expensive</a:t>
            </a:r>
            <a:r>
              <a:rPr lang="en"/>
              <a:t> context to deploy</a:t>
            </a:r>
            <a:endParaRPr/>
          </a:p>
        </p:txBody>
      </p:sp>
      <p:sp>
        <p:nvSpPr>
          <p:cNvPr id="713" name="Google Shape;713;p44"/>
          <p:cNvSpPr txBox="1"/>
          <p:nvPr/>
        </p:nvSpPr>
        <p:spPr>
          <a:xfrm>
            <a:off x="173900" y="4055738"/>
            <a:ext cx="64848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BASTION </a:t>
            </a:r>
            <a:r>
              <a:rPr b="1" lang="en"/>
              <a:t>overall performance overhead</a:t>
            </a:r>
            <a:r>
              <a:rPr lang="en"/>
              <a:t> is </a:t>
            </a:r>
            <a:r>
              <a:rPr b="1" lang="en"/>
              <a:t>low</a:t>
            </a:r>
            <a:r>
              <a:rPr lang="en"/>
              <a:t> (&lt;2.01%)</a:t>
            </a:r>
            <a:endParaRPr/>
          </a:p>
        </p:txBody>
      </p:sp>
      <p:pic>
        <p:nvPicPr>
          <p:cNvPr id="714" name="Google Shape;714;p44"/>
          <p:cNvPicPr preferRelativeResize="0"/>
          <p:nvPr/>
        </p:nvPicPr>
        <p:blipFill>
          <a:blip r:embed="rId4">
            <a:alphaModFix/>
          </a:blip>
          <a:stretch>
            <a:fillRect/>
          </a:stretch>
        </p:blipFill>
        <p:spPr>
          <a:xfrm>
            <a:off x="152400" y="863866"/>
            <a:ext cx="8839199" cy="2403690"/>
          </a:xfrm>
          <a:prstGeom prst="rect">
            <a:avLst/>
          </a:prstGeom>
          <a:noFill/>
          <a:ln>
            <a:noFill/>
          </a:ln>
        </p:spPr>
      </p:pic>
      <p:grpSp>
        <p:nvGrpSpPr>
          <p:cNvPr id="715" name="Google Shape;715;p44"/>
          <p:cNvGrpSpPr/>
          <p:nvPr/>
        </p:nvGrpSpPr>
        <p:grpSpPr>
          <a:xfrm>
            <a:off x="2970125" y="1347300"/>
            <a:ext cx="5969625" cy="1414105"/>
            <a:chOff x="2970125" y="1347300"/>
            <a:chExt cx="5969625" cy="1414105"/>
          </a:xfrm>
        </p:grpSpPr>
        <p:sp>
          <p:nvSpPr>
            <p:cNvPr id="716" name="Google Shape;716;p44"/>
            <p:cNvSpPr/>
            <p:nvPr/>
          </p:nvSpPr>
          <p:spPr>
            <a:xfrm>
              <a:off x="2970125" y="2299105"/>
              <a:ext cx="534600" cy="46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p:cNvSpPr/>
            <p:nvPr/>
          </p:nvSpPr>
          <p:spPr>
            <a:xfrm>
              <a:off x="5039075" y="1650200"/>
              <a:ext cx="548700" cy="111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p:nvPr/>
          </p:nvSpPr>
          <p:spPr>
            <a:xfrm>
              <a:off x="7120125" y="1814150"/>
              <a:ext cx="548700" cy="94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p:cNvSpPr/>
            <p:nvPr/>
          </p:nvSpPr>
          <p:spPr>
            <a:xfrm>
              <a:off x="7859150" y="1347300"/>
              <a:ext cx="1080600" cy="14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44"/>
          <p:cNvGrpSpPr/>
          <p:nvPr/>
        </p:nvGrpSpPr>
        <p:grpSpPr>
          <a:xfrm>
            <a:off x="2444225" y="1196750"/>
            <a:ext cx="6518750" cy="1565200"/>
            <a:chOff x="2444225" y="1196750"/>
            <a:chExt cx="6518750" cy="1565200"/>
          </a:xfrm>
        </p:grpSpPr>
        <p:sp>
          <p:nvSpPr>
            <p:cNvPr id="721" name="Google Shape;721;p44"/>
            <p:cNvSpPr/>
            <p:nvPr/>
          </p:nvSpPr>
          <p:spPr>
            <a:xfrm>
              <a:off x="2444225" y="2440950"/>
              <a:ext cx="528900" cy="32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4"/>
            <p:cNvSpPr/>
            <p:nvPr/>
          </p:nvSpPr>
          <p:spPr>
            <a:xfrm>
              <a:off x="4521575" y="1896550"/>
              <a:ext cx="525900" cy="86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6594218" y="2299375"/>
              <a:ext cx="528900" cy="46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8044075" y="1196750"/>
              <a:ext cx="918900" cy="14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5"/>
          <p:cNvSpPr txBox="1"/>
          <p:nvPr>
            <p:ph type="title"/>
          </p:nvPr>
        </p:nvSpPr>
        <p:spPr>
          <a:xfrm>
            <a:off x="173898" y="76200"/>
            <a:ext cx="46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Performance</a:t>
            </a:r>
            <a:endParaRPr/>
          </a:p>
        </p:txBody>
      </p:sp>
      <p:sp>
        <p:nvSpPr>
          <p:cNvPr id="730" name="Google Shape;730;p45"/>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1" name="Google Shape;731;p45"/>
          <p:cNvPicPr preferRelativeResize="0"/>
          <p:nvPr/>
        </p:nvPicPr>
        <p:blipFill rotWithShape="1">
          <a:blip r:embed="rId3">
            <a:alphaModFix/>
          </a:blip>
          <a:srcRect b="17840" l="0" r="0" t="16688"/>
          <a:stretch/>
        </p:blipFill>
        <p:spPr>
          <a:xfrm>
            <a:off x="8139467" y="134217"/>
            <a:ext cx="881676" cy="577249"/>
          </a:xfrm>
          <a:prstGeom prst="rect">
            <a:avLst/>
          </a:prstGeom>
          <a:noFill/>
          <a:ln>
            <a:noFill/>
          </a:ln>
        </p:spPr>
      </p:pic>
      <p:sp>
        <p:nvSpPr>
          <p:cNvPr id="732" name="Google Shape;732;p45"/>
          <p:cNvSpPr txBox="1"/>
          <p:nvPr/>
        </p:nvSpPr>
        <p:spPr>
          <a:xfrm>
            <a:off x="173900" y="3680150"/>
            <a:ext cx="71826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Argument Integrity</a:t>
            </a:r>
            <a:r>
              <a:rPr lang="en"/>
              <a:t> Context is BASTION’s </a:t>
            </a:r>
            <a:r>
              <a:rPr b="1" lang="en"/>
              <a:t>most expensive</a:t>
            </a:r>
            <a:r>
              <a:rPr lang="en"/>
              <a:t> context to deploy</a:t>
            </a:r>
            <a:endParaRPr/>
          </a:p>
        </p:txBody>
      </p:sp>
      <p:sp>
        <p:nvSpPr>
          <p:cNvPr id="733" name="Google Shape;733;p45"/>
          <p:cNvSpPr txBox="1"/>
          <p:nvPr/>
        </p:nvSpPr>
        <p:spPr>
          <a:xfrm>
            <a:off x="173900" y="4055738"/>
            <a:ext cx="64848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BASTION </a:t>
            </a:r>
            <a:r>
              <a:rPr b="1" lang="en"/>
              <a:t>overall performance overhead</a:t>
            </a:r>
            <a:r>
              <a:rPr lang="en"/>
              <a:t> is </a:t>
            </a:r>
            <a:r>
              <a:rPr b="1" lang="en"/>
              <a:t>low</a:t>
            </a:r>
            <a:r>
              <a:rPr lang="en"/>
              <a:t> (&lt;2.01%)</a:t>
            </a:r>
            <a:endParaRPr/>
          </a:p>
        </p:txBody>
      </p:sp>
      <p:pic>
        <p:nvPicPr>
          <p:cNvPr id="734" name="Google Shape;734;p45"/>
          <p:cNvPicPr preferRelativeResize="0"/>
          <p:nvPr/>
        </p:nvPicPr>
        <p:blipFill>
          <a:blip r:embed="rId4">
            <a:alphaModFix/>
          </a:blip>
          <a:stretch>
            <a:fillRect/>
          </a:stretch>
        </p:blipFill>
        <p:spPr>
          <a:xfrm>
            <a:off x="152400" y="863866"/>
            <a:ext cx="8839199" cy="2403690"/>
          </a:xfrm>
          <a:prstGeom prst="rect">
            <a:avLst/>
          </a:prstGeom>
          <a:noFill/>
          <a:ln>
            <a:noFill/>
          </a:ln>
        </p:spPr>
      </p:pic>
      <p:grpSp>
        <p:nvGrpSpPr>
          <p:cNvPr id="735" name="Google Shape;735;p45"/>
          <p:cNvGrpSpPr/>
          <p:nvPr/>
        </p:nvGrpSpPr>
        <p:grpSpPr>
          <a:xfrm>
            <a:off x="2970125" y="1347300"/>
            <a:ext cx="5969625" cy="1414105"/>
            <a:chOff x="2970125" y="1347300"/>
            <a:chExt cx="5969625" cy="1414105"/>
          </a:xfrm>
        </p:grpSpPr>
        <p:sp>
          <p:nvSpPr>
            <p:cNvPr id="736" name="Google Shape;736;p45"/>
            <p:cNvSpPr/>
            <p:nvPr/>
          </p:nvSpPr>
          <p:spPr>
            <a:xfrm>
              <a:off x="2970125" y="2299105"/>
              <a:ext cx="534600" cy="46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5"/>
            <p:cNvSpPr/>
            <p:nvPr/>
          </p:nvSpPr>
          <p:spPr>
            <a:xfrm>
              <a:off x="5039075" y="1650200"/>
              <a:ext cx="548700" cy="111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5"/>
            <p:cNvSpPr/>
            <p:nvPr/>
          </p:nvSpPr>
          <p:spPr>
            <a:xfrm>
              <a:off x="7120125" y="1814150"/>
              <a:ext cx="548700" cy="94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5"/>
            <p:cNvSpPr/>
            <p:nvPr/>
          </p:nvSpPr>
          <p:spPr>
            <a:xfrm>
              <a:off x="7859150" y="1347300"/>
              <a:ext cx="1080600" cy="14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6"/>
          <p:cNvSpPr txBox="1"/>
          <p:nvPr>
            <p:ph type="title"/>
          </p:nvPr>
        </p:nvSpPr>
        <p:spPr>
          <a:xfrm>
            <a:off x="173898" y="76200"/>
            <a:ext cx="462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Performance</a:t>
            </a:r>
            <a:endParaRPr/>
          </a:p>
        </p:txBody>
      </p:sp>
      <p:sp>
        <p:nvSpPr>
          <p:cNvPr id="745" name="Google Shape;745;p46"/>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6" name="Google Shape;746;p46"/>
          <p:cNvPicPr preferRelativeResize="0"/>
          <p:nvPr/>
        </p:nvPicPr>
        <p:blipFill rotWithShape="1">
          <a:blip r:embed="rId3">
            <a:alphaModFix/>
          </a:blip>
          <a:srcRect b="17840" l="0" r="0" t="16688"/>
          <a:stretch/>
        </p:blipFill>
        <p:spPr>
          <a:xfrm>
            <a:off x="8139467" y="134217"/>
            <a:ext cx="881676" cy="577249"/>
          </a:xfrm>
          <a:prstGeom prst="rect">
            <a:avLst/>
          </a:prstGeom>
          <a:noFill/>
          <a:ln>
            <a:noFill/>
          </a:ln>
        </p:spPr>
      </p:pic>
      <p:sp>
        <p:nvSpPr>
          <p:cNvPr id="747" name="Google Shape;747;p46"/>
          <p:cNvSpPr txBox="1"/>
          <p:nvPr/>
        </p:nvSpPr>
        <p:spPr>
          <a:xfrm>
            <a:off x="173900" y="3680150"/>
            <a:ext cx="71826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Argument Integrity</a:t>
            </a:r>
            <a:r>
              <a:rPr lang="en"/>
              <a:t> Context is BASTION’s </a:t>
            </a:r>
            <a:r>
              <a:rPr b="1" lang="en"/>
              <a:t>most expensive</a:t>
            </a:r>
            <a:r>
              <a:rPr lang="en"/>
              <a:t> context to deploy</a:t>
            </a:r>
            <a:endParaRPr/>
          </a:p>
        </p:txBody>
      </p:sp>
      <p:sp>
        <p:nvSpPr>
          <p:cNvPr id="748" name="Google Shape;748;p46"/>
          <p:cNvSpPr txBox="1"/>
          <p:nvPr/>
        </p:nvSpPr>
        <p:spPr>
          <a:xfrm>
            <a:off x="173900" y="4055738"/>
            <a:ext cx="6484800" cy="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BASTION </a:t>
            </a:r>
            <a:r>
              <a:rPr b="1" lang="en"/>
              <a:t>overall performance overhead</a:t>
            </a:r>
            <a:r>
              <a:rPr lang="en"/>
              <a:t> is </a:t>
            </a:r>
            <a:r>
              <a:rPr b="1" lang="en"/>
              <a:t>low</a:t>
            </a:r>
            <a:r>
              <a:rPr lang="en"/>
              <a:t> (&lt;2.01%)</a:t>
            </a:r>
            <a:endParaRPr/>
          </a:p>
        </p:txBody>
      </p:sp>
      <p:pic>
        <p:nvPicPr>
          <p:cNvPr id="749" name="Google Shape;749;p46"/>
          <p:cNvPicPr preferRelativeResize="0"/>
          <p:nvPr/>
        </p:nvPicPr>
        <p:blipFill>
          <a:blip r:embed="rId4">
            <a:alphaModFix/>
          </a:blip>
          <a:stretch>
            <a:fillRect/>
          </a:stretch>
        </p:blipFill>
        <p:spPr>
          <a:xfrm>
            <a:off x="152400" y="863866"/>
            <a:ext cx="8839199" cy="240369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7"/>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Security Analysis</a:t>
            </a:r>
            <a:endParaRPr/>
          </a:p>
        </p:txBody>
      </p:sp>
      <p:sp>
        <p:nvSpPr>
          <p:cNvPr id="755" name="Google Shape;755;p47"/>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56" name="Google Shape;756;p47"/>
          <p:cNvGraphicFramePr/>
          <p:nvPr/>
        </p:nvGraphicFramePr>
        <p:xfrm>
          <a:off x="226869" y="826625"/>
          <a:ext cx="3000000" cy="3000000"/>
        </p:xfrm>
        <a:graphic>
          <a:graphicData uri="http://schemas.openxmlformats.org/drawingml/2006/table">
            <a:tbl>
              <a:tblPr>
                <a:noFill/>
                <a:tableStyleId>{650D657D-F24E-48B2-A58F-E39EB4D3C928}</a:tableStyleId>
              </a:tblPr>
              <a:tblGrid>
                <a:gridCol w="4740675"/>
                <a:gridCol w="1039075"/>
                <a:gridCol w="1285675"/>
                <a:gridCol w="1560850"/>
              </a:tblGrid>
              <a:tr h="100000">
                <a:tc>
                  <a:txBody>
                    <a:bodyPr/>
                    <a:lstStyle/>
                    <a:p>
                      <a:pPr indent="0" lvl="0" marL="0" rtl="0" algn="l">
                        <a:spcBef>
                          <a:spcPts val="0"/>
                        </a:spcBef>
                        <a:spcAft>
                          <a:spcPts val="0"/>
                        </a:spcAft>
                        <a:buNone/>
                      </a:pPr>
                      <a:r>
                        <a:rPr b="1" lang="en" u="sng"/>
                        <a:t>Attack Category</a:t>
                      </a:r>
                      <a:endParaRPr b="1" u="sng"/>
                    </a:p>
                  </a:txBody>
                  <a:tcPr marT="45700" marB="45700" marR="45700" marL="45700">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Call Type</a:t>
                      </a:r>
                      <a:endParaRPr b="1" sz="1200"/>
                    </a:p>
                  </a:txBody>
                  <a:tcPr marT="45700" marB="45700" marR="45700" marL="45700">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Control Flow</a:t>
                      </a:r>
                      <a:endParaRPr b="1" sz="1200"/>
                    </a:p>
                  </a:txBody>
                  <a:tcPr marT="45700" marB="45700" marR="45700" marL="45700">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Argument Integrity</a:t>
                      </a:r>
                      <a:endParaRPr b="1" sz="1200"/>
                    </a:p>
                  </a:txBody>
                  <a:tcPr marT="45700" marB="45700" marR="45700" marL="45700">
                    <a:lnB cap="flat" cmpd="sng" w="28575">
                      <a:solidFill>
                        <a:srgbClr val="9E9E9E"/>
                      </a:solidFill>
                      <a:prstDash val="solid"/>
                      <a:round/>
                      <a:headEnd len="sm" w="sm" type="none"/>
                      <a:tailEnd len="sm" w="sm" type="none"/>
                    </a:lnB>
                  </a:tcPr>
                </a:tc>
              </a:tr>
              <a:tr h="274275">
                <a:tc>
                  <a:txBody>
                    <a:bodyPr/>
                    <a:lstStyle/>
                    <a:p>
                      <a:pPr indent="0" lvl="0" marL="0" rtl="0" algn="l">
                        <a:spcBef>
                          <a:spcPts val="0"/>
                        </a:spcBef>
                        <a:spcAft>
                          <a:spcPts val="0"/>
                        </a:spcAft>
                        <a:buNone/>
                      </a:pPr>
                      <a:r>
                        <a:rPr b="1" lang="en"/>
                        <a:t>Return-Oriented Programming (18)</a:t>
                      </a:r>
                      <a:endParaRPr b="1"/>
                    </a:p>
                    <a:p>
                      <a:pPr indent="-304800" lvl="0" marL="457200" rtl="0" algn="l">
                        <a:spcBef>
                          <a:spcPts val="0"/>
                        </a:spcBef>
                        <a:spcAft>
                          <a:spcPts val="0"/>
                        </a:spcAft>
                        <a:buClr>
                          <a:schemeClr val="dk2"/>
                        </a:buClr>
                        <a:buSzPts val="1200"/>
                        <a:buChar char="●"/>
                      </a:pPr>
                      <a:r>
                        <a:rPr lang="en" sz="1200">
                          <a:solidFill>
                            <a:schemeClr val="dk2"/>
                          </a:solidFill>
                        </a:rPr>
                        <a:t>Stack pivot gives away ROP chain</a:t>
                      </a:r>
                      <a:endParaRPr sz="1200">
                        <a:solidFill>
                          <a:schemeClr val="dk2"/>
                        </a:solidFill>
                      </a:endParaRPr>
                    </a:p>
                    <a:p>
                      <a:pPr indent="0" lvl="0" marL="0" rtl="0" algn="l">
                        <a:spcBef>
                          <a:spcPts val="0"/>
                        </a:spcBef>
                        <a:spcAft>
                          <a:spcPts val="0"/>
                        </a:spcAft>
                        <a:buNone/>
                      </a:pPr>
                      <a:r>
                        <a:t/>
                      </a:r>
                      <a:endParaRPr b="1"/>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74275">
                <a:tc>
                  <a:txBody>
                    <a:bodyPr/>
                    <a:lstStyle/>
                    <a:p>
                      <a:pPr indent="0" lvl="0" marL="0" rtl="0" algn="l">
                        <a:spcBef>
                          <a:spcPts val="0"/>
                        </a:spcBef>
                        <a:spcAft>
                          <a:spcPts val="0"/>
                        </a:spcAft>
                        <a:buNone/>
                      </a:pPr>
                      <a:r>
                        <a:rPr b="1" lang="en"/>
                        <a:t>Direct System Call Manipulation (9)</a:t>
                      </a:r>
                      <a:endParaRPr b="1"/>
                    </a:p>
                    <a:p>
                      <a:pPr indent="-304800" lvl="0" marL="457200" rtl="0" algn="l">
                        <a:spcBef>
                          <a:spcPts val="0"/>
                        </a:spcBef>
                        <a:spcAft>
                          <a:spcPts val="0"/>
                        </a:spcAft>
                        <a:buClr>
                          <a:schemeClr val="dk2"/>
                        </a:buClr>
                        <a:buSzPts val="1200"/>
                        <a:buChar char="●"/>
                      </a:pPr>
                      <a:r>
                        <a:rPr lang="en" sz="1200">
                          <a:solidFill>
                            <a:schemeClr val="dk2"/>
                          </a:solidFill>
                        </a:rPr>
                        <a:t>Naive attacks corrupting function pointers </a:t>
                      </a:r>
                      <a:endParaRPr sz="1200">
                        <a:solidFill>
                          <a:schemeClr val="dk2"/>
                        </a:solidFill>
                      </a:endParaRPr>
                    </a:p>
                    <a:p>
                      <a:pPr indent="0" lvl="0" marL="0" rtl="0" algn="l">
                        <a:spcBef>
                          <a:spcPts val="0"/>
                        </a:spcBef>
                        <a:spcAft>
                          <a:spcPts val="0"/>
                        </a:spcAft>
                        <a:buNone/>
                      </a:pPr>
                      <a:r>
                        <a:t/>
                      </a:r>
                      <a:endParaRPr b="1"/>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45700" marB="45700" marR="45700" marL="45700">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74275">
                <a:tc gridSpan="4">
                  <a:txBody>
                    <a:bodyPr/>
                    <a:lstStyle/>
                    <a:p>
                      <a:pPr indent="0" lvl="0" marL="0" rtl="0" algn="l">
                        <a:spcBef>
                          <a:spcPts val="0"/>
                        </a:spcBef>
                        <a:spcAft>
                          <a:spcPts val="0"/>
                        </a:spcAft>
                        <a:buNone/>
                      </a:pPr>
                      <a:r>
                        <a:rPr b="1" lang="en"/>
                        <a:t>Indirect System Call Manipulation (5)</a:t>
                      </a:r>
                      <a:endParaRPr b="1"/>
                    </a:p>
                    <a:p>
                      <a:pPr indent="-304800" lvl="0" marL="457200" rtl="0" algn="l">
                        <a:spcBef>
                          <a:spcPts val="0"/>
                        </a:spcBef>
                        <a:spcAft>
                          <a:spcPts val="0"/>
                        </a:spcAft>
                        <a:buClr>
                          <a:schemeClr val="dk2"/>
                        </a:buClr>
                        <a:buSzPts val="1200"/>
                        <a:buChar char="●"/>
                      </a:pPr>
                      <a:r>
                        <a:rPr lang="en" sz="1200">
                          <a:solidFill>
                            <a:schemeClr val="dk2"/>
                          </a:solidFill>
                        </a:rPr>
                        <a:t>Advanced attacks mimic valid program behavior</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All attacks attempt to corrupt arguments</a:t>
                      </a:r>
                      <a:endParaRPr b="1" sz="1200"/>
                    </a:p>
                  </a:txBody>
                  <a:tcPr marT="45700" marB="45700" marR="4570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274275">
                <a:tc>
                  <a:txBody>
                    <a:bodyPr/>
                    <a:lstStyle/>
                    <a:p>
                      <a:pPr indent="0" lvl="0" marL="0" rtl="0" algn="l">
                        <a:spcBef>
                          <a:spcPts val="0"/>
                        </a:spcBef>
                        <a:spcAft>
                          <a:spcPts val="0"/>
                        </a:spcAft>
                        <a:buNone/>
                      </a:pPr>
                      <a:r>
                        <a:rPr lang="en" sz="1200"/>
                        <a:t>NEWTON CPI Attack </a:t>
                      </a:r>
                      <a:r>
                        <a:rPr i="1" lang="en" sz="1200"/>
                        <a:t>[SIGSAC’17]</a:t>
                      </a:r>
                      <a:endParaRPr sz="1200"/>
                    </a:p>
                  </a:txBody>
                  <a:tcPr marT="45700" marB="45700" marR="45700" marL="45700">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1200"/>
                    </a:p>
                  </a:txBody>
                  <a:tcPr marT="45700" marB="45700" marR="45700" marL="45700">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1200"/>
                    </a:p>
                  </a:txBody>
                  <a:tcPr marT="45700" marB="45700" marR="45700" marL="45700">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1200"/>
                    </a:p>
                  </a:txBody>
                  <a:tcPr marT="45700" marB="45700" marR="45700" marL="45700">
                    <a:lnT cap="flat" cmpd="sng" w="9525">
                      <a:solidFill>
                        <a:srgbClr val="9E9E9E"/>
                      </a:solidFill>
                      <a:prstDash val="solid"/>
                      <a:round/>
                      <a:headEnd len="sm" w="sm" type="none"/>
                      <a:tailEnd len="sm" w="sm" type="none"/>
                    </a:lnT>
                  </a:tcPr>
                </a:tc>
              </a:tr>
              <a:tr h="274275">
                <a:tc>
                  <a:txBody>
                    <a:bodyPr/>
                    <a:lstStyle/>
                    <a:p>
                      <a:pPr indent="0" lvl="0" marL="0" rtl="0" algn="l">
                        <a:spcBef>
                          <a:spcPts val="0"/>
                        </a:spcBef>
                        <a:spcAft>
                          <a:spcPts val="0"/>
                        </a:spcAft>
                        <a:buNone/>
                      </a:pPr>
                      <a:r>
                        <a:rPr lang="en" sz="1200"/>
                        <a:t>AOCR Apache Attack </a:t>
                      </a:r>
                      <a:r>
                        <a:rPr i="1" lang="en" sz="1200"/>
                        <a:t>[NDSS’17]</a:t>
                      </a:r>
                      <a:endParaRPr i="1"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r>
              <a:tr h="274275">
                <a:tc>
                  <a:txBody>
                    <a:bodyPr/>
                    <a:lstStyle/>
                    <a:p>
                      <a:pPr indent="0" lvl="0" marL="0" rtl="0" algn="l">
                        <a:spcBef>
                          <a:spcPts val="0"/>
                        </a:spcBef>
                        <a:spcAft>
                          <a:spcPts val="0"/>
                        </a:spcAft>
                        <a:buNone/>
                      </a:pPr>
                      <a:r>
                        <a:rPr lang="en" sz="1200"/>
                        <a:t>AOCR NGINX Attack 2 </a:t>
                      </a:r>
                      <a:r>
                        <a:rPr i="1" lang="en" sz="1200"/>
                        <a:t>[NDSS’17]</a:t>
                      </a:r>
                      <a:endParaRPr i="1"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r>
              <a:tr h="274275">
                <a:tc>
                  <a:txBody>
                    <a:bodyPr/>
                    <a:lstStyle/>
                    <a:p>
                      <a:pPr indent="0" lvl="0" marL="0" rtl="0" algn="l">
                        <a:spcBef>
                          <a:spcPts val="0"/>
                        </a:spcBef>
                        <a:spcAft>
                          <a:spcPts val="0"/>
                        </a:spcAft>
                        <a:buNone/>
                      </a:pPr>
                      <a:r>
                        <a:rPr lang="en" sz="1200"/>
                        <a:t>COOP </a:t>
                      </a:r>
                      <a:r>
                        <a:rPr i="1" lang="en" sz="1200"/>
                        <a:t>[S&amp;P’15]</a:t>
                      </a:r>
                      <a:endParaRPr i="1"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r>
              <a:tr h="274275">
                <a:tc>
                  <a:txBody>
                    <a:bodyPr/>
                    <a:lstStyle/>
                    <a:p>
                      <a:pPr indent="0" lvl="0" marL="0" rtl="0" algn="l">
                        <a:spcBef>
                          <a:spcPts val="0"/>
                        </a:spcBef>
                        <a:spcAft>
                          <a:spcPts val="0"/>
                        </a:spcAft>
                        <a:buNone/>
                      </a:pPr>
                      <a:r>
                        <a:rPr lang="en" sz="1200"/>
                        <a:t>Control Jujutsu </a:t>
                      </a:r>
                      <a:r>
                        <a:rPr i="1" lang="en" sz="1200"/>
                        <a:t>[CCS’15]</a:t>
                      </a:r>
                      <a:endParaRPr i="1"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c>
                  <a:txBody>
                    <a:bodyPr/>
                    <a:lstStyle/>
                    <a:p>
                      <a:pPr indent="0" lvl="0" marL="0" rtl="0" algn="ctr">
                        <a:spcBef>
                          <a:spcPts val="0"/>
                        </a:spcBef>
                        <a:spcAft>
                          <a:spcPts val="0"/>
                        </a:spcAft>
                        <a:buNone/>
                      </a:pPr>
                      <a:r>
                        <a:t/>
                      </a:r>
                      <a:endParaRPr sz="1200"/>
                    </a:p>
                  </a:txBody>
                  <a:tcPr marT="45700" marB="45700" marR="45700" marL="45700"/>
                </a:tc>
              </a:tr>
            </a:tbl>
          </a:graphicData>
        </a:graphic>
      </p:graphicFrame>
      <p:sp>
        <p:nvSpPr>
          <p:cNvPr id="757" name="Google Shape;757;p47"/>
          <p:cNvSpPr txBox="1"/>
          <p:nvPr/>
        </p:nvSpPr>
        <p:spPr>
          <a:xfrm>
            <a:off x="5196133" y="496500"/>
            <a:ext cx="3484500" cy="3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Violated System Call Integrity Context</a:t>
            </a:r>
            <a:endParaRPr b="1">
              <a:solidFill>
                <a:schemeClr val="dk1"/>
              </a:solidFill>
            </a:endParaRPr>
          </a:p>
        </p:txBody>
      </p:sp>
      <p:grpSp>
        <p:nvGrpSpPr>
          <p:cNvPr id="758" name="Google Shape;758;p47"/>
          <p:cNvGrpSpPr/>
          <p:nvPr/>
        </p:nvGrpSpPr>
        <p:grpSpPr>
          <a:xfrm>
            <a:off x="5340600" y="1172808"/>
            <a:ext cx="2888316" cy="336900"/>
            <a:chOff x="5340600" y="1172808"/>
            <a:chExt cx="2888316" cy="336900"/>
          </a:xfrm>
        </p:grpSpPr>
        <p:pic>
          <p:nvPicPr>
            <p:cNvPr id="759" name="Google Shape;759;p47"/>
            <p:cNvPicPr preferRelativeResize="0"/>
            <p:nvPr/>
          </p:nvPicPr>
          <p:blipFill>
            <a:blip r:embed="rId3">
              <a:alphaModFix/>
            </a:blip>
            <a:stretch>
              <a:fillRect/>
            </a:stretch>
          </p:blipFill>
          <p:spPr>
            <a:xfrm>
              <a:off x="5340600" y="1186478"/>
              <a:ext cx="281075" cy="281075"/>
            </a:xfrm>
            <a:prstGeom prst="rect">
              <a:avLst/>
            </a:prstGeom>
            <a:noFill/>
            <a:ln>
              <a:noFill/>
            </a:ln>
          </p:spPr>
        </p:pic>
        <p:pic>
          <p:nvPicPr>
            <p:cNvPr id="760" name="Google Shape;760;p47"/>
            <p:cNvPicPr preferRelativeResize="0"/>
            <p:nvPr/>
          </p:nvPicPr>
          <p:blipFill>
            <a:blip r:embed="rId4">
              <a:alphaModFix/>
            </a:blip>
            <a:stretch>
              <a:fillRect/>
            </a:stretch>
          </p:blipFill>
          <p:spPr>
            <a:xfrm>
              <a:off x="6475951" y="1172808"/>
              <a:ext cx="336891" cy="336900"/>
            </a:xfrm>
            <a:prstGeom prst="rect">
              <a:avLst/>
            </a:prstGeom>
            <a:noFill/>
            <a:ln>
              <a:noFill/>
            </a:ln>
          </p:spPr>
        </p:pic>
        <p:pic>
          <p:nvPicPr>
            <p:cNvPr id="761" name="Google Shape;761;p47"/>
            <p:cNvPicPr preferRelativeResize="0"/>
            <p:nvPr/>
          </p:nvPicPr>
          <p:blipFill>
            <a:blip r:embed="rId4">
              <a:alphaModFix/>
            </a:blip>
            <a:stretch>
              <a:fillRect/>
            </a:stretch>
          </p:blipFill>
          <p:spPr>
            <a:xfrm>
              <a:off x="7892026" y="1172808"/>
              <a:ext cx="336891" cy="336900"/>
            </a:xfrm>
            <a:prstGeom prst="rect">
              <a:avLst/>
            </a:prstGeom>
            <a:noFill/>
            <a:ln>
              <a:noFill/>
            </a:ln>
          </p:spPr>
        </p:pic>
      </p:grpSp>
      <p:grpSp>
        <p:nvGrpSpPr>
          <p:cNvPr id="762" name="Google Shape;762;p47"/>
          <p:cNvGrpSpPr/>
          <p:nvPr/>
        </p:nvGrpSpPr>
        <p:grpSpPr>
          <a:xfrm>
            <a:off x="5312688" y="1867285"/>
            <a:ext cx="2916228" cy="348099"/>
            <a:chOff x="5312688" y="1867285"/>
            <a:chExt cx="2916228" cy="348099"/>
          </a:xfrm>
        </p:grpSpPr>
        <p:pic>
          <p:nvPicPr>
            <p:cNvPr id="763" name="Google Shape;763;p47"/>
            <p:cNvPicPr preferRelativeResize="0"/>
            <p:nvPr/>
          </p:nvPicPr>
          <p:blipFill>
            <a:blip r:embed="rId4">
              <a:alphaModFix/>
            </a:blip>
            <a:stretch>
              <a:fillRect/>
            </a:stretch>
          </p:blipFill>
          <p:spPr>
            <a:xfrm>
              <a:off x="6475951" y="1878483"/>
              <a:ext cx="336891" cy="336900"/>
            </a:xfrm>
            <a:prstGeom prst="rect">
              <a:avLst/>
            </a:prstGeom>
            <a:noFill/>
            <a:ln>
              <a:noFill/>
            </a:ln>
          </p:spPr>
        </p:pic>
        <p:pic>
          <p:nvPicPr>
            <p:cNvPr id="764" name="Google Shape;764;p47"/>
            <p:cNvPicPr preferRelativeResize="0"/>
            <p:nvPr/>
          </p:nvPicPr>
          <p:blipFill>
            <a:blip r:embed="rId4">
              <a:alphaModFix/>
            </a:blip>
            <a:stretch>
              <a:fillRect/>
            </a:stretch>
          </p:blipFill>
          <p:spPr>
            <a:xfrm>
              <a:off x="5312688" y="1867285"/>
              <a:ext cx="336891" cy="336900"/>
            </a:xfrm>
            <a:prstGeom prst="rect">
              <a:avLst/>
            </a:prstGeom>
            <a:noFill/>
            <a:ln>
              <a:noFill/>
            </a:ln>
          </p:spPr>
        </p:pic>
        <p:pic>
          <p:nvPicPr>
            <p:cNvPr id="765" name="Google Shape;765;p47"/>
            <p:cNvPicPr preferRelativeResize="0"/>
            <p:nvPr/>
          </p:nvPicPr>
          <p:blipFill>
            <a:blip r:embed="rId4">
              <a:alphaModFix/>
            </a:blip>
            <a:stretch>
              <a:fillRect/>
            </a:stretch>
          </p:blipFill>
          <p:spPr>
            <a:xfrm>
              <a:off x="7892026" y="1878483"/>
              <a:ext cx="336891" cy="336900"/>
            </a:xfrm>
            <a:prstGeom prst="rect">
              <a:avLst/>
            </a:prstGeom>
            <a:noFill/>
            <a:ln>
              <a:noFill/>
            </a:ln>
          </p:spPr>
        </p:pic>
      </p:grpSp>
      <p:grpSp>
        <p:nvGrpSpPr>
          <p:cNvPr id="766" name="Google Shape;766;p47"/>
          <p:cNvGrpSpPr/>
          <p:nvPr/>
        </p:nvGrpSpPr>
        <p:grpSpPr>
          <a:xfrm>
            <a:off x="5356049" y="3200750"/>
            <a:ext cx="2829502" cy="1361352"/>
            <a:chOff x="5356049" y="3200750"/>
            <a:chExt cx="2829502" cy="1361352"/>
          </a:xfrm>
        </p:grpSpPr>
        <p:pic>
          <p:nvPicPr>
            <p:cNvPr id="767" name="Google Shape;767;p47"/>
            <p:cNvPicPr preferRelativeResize="0"/>
            <p:nvPr/>
          </p:nvPicPr>
          <p:blipFill>
            <a:blip r:embed="rId4">
              <a:alphaModFix/>
            </a:blip>
            <a:stretch>
              <a:fillRect/>
            </a:stretch>
          </p:blipFill>
          <p:spPr>
            <a:xfrm>
              <a:off x="7935400" y="3200750"/>
              <a:ext cx="250150" cy="250175"/>
            </a:xfrm>
            <a:prstGeom prst="rect">
              <a:avLst/>
            </a:prstGeom>
            <a:noFill/>
            <a:ln>
              <a:noFill/>
            </a:ln>
          </p:spPr>
        </p:pic>
        <p:pic>
          <p:nvPicPr>
            <p:cNvPr id="768" name="Google Shape;768;p47"/>
            <p:cNvPicPr preferRelativeResize="0"/>
            <p:nvPr/>
          </p:nvPicPr>
          <p:blipFill>
            <a:blip r:embed="rId4">
              <a:alphaModFix/>
            </a:blip>
            <a:stretch>
              <a:fillRect/>
            </a:stretch>
          </p:blipFill>
          <p:spPr>
            <a:xfrm>
              <a:off x="7935400" y="3468200"/>
              <a:ext cx="250150" cy="250175"/>
            </a:xfrm>
            <a:prstGeom prst="rect">
              <a:avLst/>
            </a:prstGeom>
            <a:noFill/>
            <a:ln>
              <a:noFill/>
            </a:ln>
          </p:spPr>
        </p:pic>
        <p:pic>
          <p:nvPicPr>
            <p:cNvPr id="769" name="Google Shape;769;p47"/>
            <p:cNvPicPr preferRelativeResize="0"/>
            <p:nvPr/>
          </p:nvPicPr>
          <p:blipFill>
            <a:blip r:embed="rId4">
              <a:alphaModFix/>
            </a:blip>
            <a:stretch>
              <a:fillRect/>
            </a:stretch>
          </p:blipFill>
          <p:spPr>
            <a:xfrm>
              <a:off x="7935400" y="3742481"/>
              <a:ext cx="250150" cy="250175"/>
            </a:xfrm>
            <a:prstGeom prst="rect">
              <a:avLst/>
            </a:prstGeom>
            <a:noFill/>
            <a:ln>
              <a:noFill/>
            </a:ln>
          </p:spPr>
        </p:pic>
        <p:pic>
          <p:nvPicPr>
            <p:cNvPr id="770" name="Google Shape;770;p47"/>
            <p:cNvPicPr preferRelativeResize="0"/>
            <p:nvPr/>
          </p:nvPicPr>
          <p:blipFill>
            <a:blip r:embed="rId4">
              <a:alphaModFix/>
            </a:blip>
            <a:stretch>
              <a:fillRect/>
            </a:stretch>
          </p:blipFill>
          <p:spPr>
            <a:xfrm>
              <a:off x="7935400" y="4020383"/>
              <a:ext cx="250150" cy="250175"/>
            </a:xfrm>
            <a:prstGeom prst="rect">
              <a:avLst/>
            </a:prstGeom>
            <a:noFill/>
            <a:ln>
              <a:noFill/>
            </a:ln>
          </p:spPr>
        </p:pic>
        <p:pic>
          <p:nvPicPr>
            <p:cNvPr id="771" name="Google Shape;771;p47"/>
            <p:cNvPicPr preferRelativeResize="0"/>
            <p:nvPr/>
          </p:nvPicPr>
          <p:blipFill>
            <a:blip r:embed="rId4">
              <a:alphaModFix/>
            </a:blip>
            <a:stretch>
              <a:fillRect/>
            </a:stretch>
          </p:blipFill>
          <p:spPr>
            <a:xfrm>
              <a:off x="7935400" y="4311927"/>
              <a:ext cx="250150" cy="250175"/>
            </a:xfrm>
            <a:prstGeom prst="rect">
              <a:avLst/>
            </a:prstGeom>
            <a:noFill/>
            <a:ln>
              <a:noFill/>
            </a:ln>
          </p:spPr>
        </p:pic>
        <p:pic>
          <p:nvPicPr>
            <p:cNvPr id="772" name="Google Shape;772;p47"/>
            <p:cNvPicPr preferRelativeResize="0"/>
            <p:nvPr/>
          </p:nvPicPr>
          <p:blipFill>
            <a:blip r:embed="rId4">
              <a:alphaModFix/>
            </a:blip>
            <a:stretch>
              <a:fillRect/>
            </a:stretch>
          </p:blipFill>
          <p:spPr>
            <a:xfrm>
              <a:off x="6519325" y="3205727"/>
              <a:ext cx="250150" cy="250175"/>
            </a:xfrm>
            <a:prstGeom prst="rect">
              <a:avLst/>
            </a:prstGeom>
            <a:noFill/>
            <a:ln>
              <a:noFill/>
            </a:ln>
          </p:spPr>
        </p:pic>
        <p:pic>
          <p:nvPicPr>
            <p:cNvPr id="773" name="Google Shape;773;p47"/>
            <p:cNvPicPr preferRelativeResize="0"/>
            <p:nvPr/>
          </p:nvPicPr>
          <p:blipFill>
            <a:blip r:embed="rId4">
              <a:alphaModFix/>
            </a:blip>
            <a:stretch>
              <a:fillRect/>
            </a:stretch>
          </p:blipFill>
          <p:spPr>
            <a:xfrm>
              <a:off x="6519325" y="3475050"/>
              <a:ext cx="250150" cy="250175"/>
            </a:xfrm>
            <a:prstGeom prst="rect">
              <a:avLst/>
            </a:prstGeom>
            <a:noFill/>
            <a:ln>
              <a:noFill/>
            </a:ln>
          </p:spPr>
        </p:pic>
        <p:pic>
          <p:nvPicPr>
            <p:cNvPr id="774" name="Google Shape;774;p47"/>
            <p:cNvPicPr preferRelativeResize="0"/>
            <p:nvPr/>
          </p:nvPicPr>
          <p:blipFill>
            <a:blip r:embed="rId3">
              <a:alphaModFix/>
            </a:blip>
            <a:stretch>
              <a:fillRect/>
            </a:stretch>
          </p:blipFill>
          <p:spPr>
            <a:xfrm>
              <a:off x="6519324" y="4020399"/>
              <a:ext cx="250150" cy="250150"/>
            </a:xfrm>
            <a:prstGeom prst="rect">
              <a:avLst/>
            </a:prstGeom>
            <a:noFill/>
            <a:ln>
              <a:noFill/>
            </a:ln>
          </p:spPr>
        </p:pic>
        <p:pic>
          <p:nvPicPr>
            <p:cNvPr id="775" name="Google Shape;775;p47"/>
            <p:cNvPicPr preferRelativeResize="0"/>
            <p:nvPr/>
          </p:nvPicPr>
          <p:blipFill>
            <a:blip r:embed="rId3">
              <a:alphaModFix/>
            </a:blip>
            <a:stretch>
              <a:fillRect/>
            </a:stretch>
          </p:blipFill>
          <p:spPr>
            <a:xfrm>
              <a:off x="6519324" y="4311937"/>
              <a:ext cx="250150" cy="250150"/>
            </a:xfrm>
            <a:prstGeom prst="rect">
              <a:avLst/>
            </a:prstGeom>
            <a:noFill/>
            <a:ln>
              <a:noFill/>
            </a:ln>
          </p:spPr>
        </p:pic>
        <p:pic>
          <p:nvPicPr>
            <p:cNvPr id="776" name="Google Shape;776;p47"/>
            <p:cNvPicPr preferRelativeResize="0"/>
            <p:nvPr/>
          </p:nvPicPr>
          <p:blipFill>
            <a:blip r:embed="rId3">
              <a:alphaModFix/>
            </a:blip>
            <a:stretch>
              <a:fillRect/>
            </a:stretch>
          </p:blipFill>
          <p:spPr>
            <a:xfrm>
              <a:off x="6519324" y="3744312"/>
              <a:ext cx="250150" cy="250150"/>
            </a:xfrm>
            <a:prstGeom prst="rect">
              <a:avLst/>
            </a:prstGeom>
            <a:noFill/>
            <a:ln>
              <a:noFill/>
            </a:ln>
          </p:spPr>
        </p:pic>
        <p:pic>
          <p:nvPicPr>
            <p:cNvPr id="777" name="Google Shape;777;p47"/>
            <p:cNvPicPr preferRelativeResize="0"/>
            <p:nvPr/>
          </p:nvPicPr>
          <p:blipFill>
            <a:blip r:embed="rId3">
              <a:alphaModFix/>
            </a:blip>
            <a:stretch>
              <a:fillRect/>
            </a:stretch>
          </p:blipFill>
          <p:spPr>
            <a:xfrm>
              <a:off x="5356061" y="3207586"/>
              <a:ext cx="250150" cy="250150"/>
            </a:xfrm>
            <a:prstGeom prst="rect">
              <a:avLst/>
            </a:prstGeom>
            <a:noFill/>
            <a:ln>
              <a:noFill/>
            </a:ln>
          </p:spPr>
        </p:pic>
        <p:pic>
          <p:nvPicPr>
            <p:cNvPr id="778" name="Google Shape;778;p47"/>
            <p:cNvPicPr preferRelativeResize="0"/>
            <p:nvPr/>
          </p:nvPicPr>
          <p:blipFill>
            <a:blip r:embed="rId3">
              <a:alphaModFix/>
            </a:blip>
            <a:stretch>
              <a:fillRect/>
            </a:stretch>
          </p:blipFill>
          <p:spPr>
            <a:xfrm>
              <a:off x="5356061" y="3481886"/>
              <a:ext cx="250150" cy="250150"/>
            </a:xfrm>
            <a:prstGeom prst="rect">
              <a:avLst/>
            </a:prstGeom>
            <a:noFill/>
            <a:ln>
              <a:noFill/>
            </a:ln>
          </p:spPr>
        </p:pic>
        <p:pic>
          <p:nvPicPr>
            <p:cNvPr id="779" name="Google Shape;779;p47"/>
            <p:cNvPicPr preferRelativeResize="0"/>
            <p:nvPr/>
          </p:nvPicPr>
          <p:blipFill>
            <a:blip r:embed="rId3">
              <a:alphaModFix/>
            </a:blip>
            <a:stretch>
              <a:fillRect/>
            </a:stretch>
          </p:blipFill>
          <p:spPr>
            <a:xfrm>
              <a:off x="5356049" y="3756198"/>
              <a:ext cx="250150" cy="250150"/>
            </a:xfrm>
            <a:prstGeom prst="rect">
              <a:avLst/>
            </a:prstGeom>
            <a:noFill/>
            <a:ln>
              <a:noFill/>
            </a:ln>
          </p:spPr>
        </p:pic>
        <p:pic>
          <p:nvPicPr>
            <p:cNvPr id="780" name="Google Shape;780;p47"/>
            <p:cNvPicPr preferRelativeResize="0"/>
            <p:nvPr/>
          </p:nvPicPr>
          <p:blipFill>
            <a:blip r:embed="rId3">
              <a:alphaModFix/>
            </a:blip>
            <a:stretch>
              <a:fillRect/>
            </a:stretch>
          </p:blipFill>
          <p:spPr>
            <a:xfrm>
              <a:off x="5356049" y="4030498"/>
              <a:ext cx="250150" cy="250150"/>
            </a:xfrm>
            <a:prstGeom prst="rect">
              <a:avLst/>
            </a:prstGeom>
            <a:noFill/>
            <a:ln>
              <a:noFill/>
            </a:ln>
          </p:spPr>
        </p:pic>
        <p:pic>
          <p:nvPicPr>
            <p:cNvPr id="781" name="Google Shape;781;p47"/>
            <p:cNvPicPr preferRelativeResize="0"/>
            <p:nvPr/>
          </p:nvPicPr>
          <p:blipFill>
            <a:blip r:embed="rId3">
              <a:alphaModFix/>
            </a:blip>
            <a:stretch>
              <a:fillRect/>
            </a:stretch>
          </p:blipFill>
          <p:spPr>
            <a:xfrm>
              <a:off x="5356049" y="4297967"/>
              <a:ext cx="250150" cy="250150"/>
            </a:xfrm>
            <a:prstGeom prst="rect">
              <a:avLst/>
            </a:prstGeom>
            <a:noFill/>
            <a:ln>
              <a:noFill/>
            </a:ln>
          </p:spPr>
        </p:pic>
      </p:grpSp>
      <p:pic>
        <p:nvPicPr>
          <p:cNvPr id="782" name="Google Shape;782;p47"/>
          <p:cNvPicPr preferRelativeResize="0"/>
          <p:nvPr/>
        </p:nvPicPr>
        <p:blipFill>
          <a:blip r:embed="rId4">
            <a:alphaModFix/>
          </a:blip>
          <a:stretch>
            <a:fillRect/>
          </a:stretch>
        </p:blipFill>
        <p:spPr>
          <a:xfrm>
            <a:off x="8565926" y="35226"/>
            <a:ext cx="548700" cy="5487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8"/>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788" name="Google Shape;788;p48"/>
          <p:cNvSpPr txBox="1"/>
          <p:nvPr>
            <p:ph idx="1" type="body"/>
          </p:nvPr>
        </p:nvSpPr>
        <p:spPr>
          <a:xfrm>
            <a:off x="173900" y="719275"/>
            <a:ext cx="8346600" cy="3416400"/>
          </a:xfrm>
          <a:prstGeom prst="rect">
            <a:avLst/>
          </a:prstGeom>
        </p:spPr>
        <p:txBody>
          <a:bodyPr anchorCtr="0" anchor="t" bIns="27425" lIns="36575" spcFirstLastPara="1" rIns="27425" wrap="square" tIns="27425">
            <a:noAutofit/>
          </a:bodyPr>
          <a:lstStyle/>
          <a:p>
            <a:pPr indent="0" lvl="0" marL="0" rtl="0" algn="l">
              <a:lnSpc>
                <a:spcPct val="115000"/>
              </a:lnSpc>
              <a:spcBef>
                <a:spcPts val="0"/>
              </a:spcBef>
              <a:spcAft>
                <a:spcPts val="0"/>
              </a:spcAft>
              <a:buNone/>
            </a:pPr>
            <a:r>
              <a:rPr b="1" lang="en"/>
              <a:t>System Calls are an attacker gateway </a:t>
            </a:r>
            <a:endParaRPr/>
          </a:p>
          <a:p>
            <a:pPr indent="-317500" lvl="0" marL="457200" rtl="0" algn="l">
              <a:lnSpc>
                <a:spcPct val="115000"/>
              </a:lnSpc>
              <a:spcBef>
                <a:spcPts val="0"/>
              </a:spcBef>
              <a:spcAft>
                <a:spcPts val="0"/>
              </a:spcAft>
              <a:buSzPts val="1400"/>
              <a:buChar char="●"/>
            </a:pPr>
            <a:r>
              <a:rPr lang="en" sz="1400"/>
              <a:t>Coarse-grained filtering is not enough</a:t>
            </a:r>
            <a:endParaRPr sz="1400"/>
          </a:p>
          <a:p>
            <a:pPr indent="-317500" lvl="0" marL="457200" rtl="0" algn="l">
              <a:lnSpc>
                <a:spcPct val="115000"/>
              </a:lnSpc>
              <a:spcBef>
                <a:spcPts val="0"/>
              </a:spcBef>
              <a:spcAft>
                <a:spcPts val="0"/>
              </a:spcAft>
              <a:buSzPts val="1400"/>
              <a:buChar char="●"/>
            </a:pPr>
            <a:r>
              <a:rPr lang="en" sz="1400"/>
              <a:t>System call protection needs to be fine grained to be effective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a:solidFill>
                  <a:srgbClr val="6AA84F"/>
                </a:solidFill>
              </a:rPr>
              <a:t>System Call Integrity</a:t>
            </a:r>
            <a:endParaRPr b="1">
              <a:solidFill>
                <a:srgbClr val="6AA84F"/>
              </a:solidFill>
            </a:endParaRPr>
          </a:p>
          <a:p>
            <a:pPr indent="-317500" lvl="0" marL="457200" rtl="0" algn="l">
              <a:lnSpc>
                <a:spcPct val="115000"/>
              </a:lnSpc>
              <a:spcBef>
                <a:spcPts val="0"/>
              </a:spcBef>
              <a:spcAft>
                <a:spcPts val="0"/>
              </a:spcAft>
              <a:buSzPts val="1400"/>
              <a:buChar char="●"/>
            </a:pPr>
            <a:r>
              <a:rPr lang="en" sz="1400"/>
              <a:t>System Call Integrity h</a:t>
            </a:r>
            <a:r>
              <a:rPr lang="en" sz="1400"/>
              <a:t>ardens system calls by </a:t>
            </a:r>
            <a:r>
              <a:rPr lang="en" sz="1400"/>
              <a:t>applying</a:t>
            </a:r>
            <a:r>
              <a:rPr lang="en" sz="1400"/>
              <a:t> three specialized contexts</a:t>
            </a:r>
            <a:endParaRPr sz="1400"/>
          </a:p>
          <a:p>
            <a:pPr indent="-317500" lvl="0" marL="457200" rtl="0" algn="l">
              <a:lnSpc>
                <a:spcPct val="115000"/>
              </a:lnSpc>
              <a:spcBef>
                <a:spcPts val="0"/>
              </a:spcBef>
              <a:spcAft>
                <a:spcPts val="0"/>
              </a:spcAft>
              <a:buSzPts val="1400"/>
              <a:buChar char="●"/>
            </a:pPr>
            <a:r>
              <a:rPr lang="en" sz="1400"/>
              <a:t>Specialized coverage minimizes CPU interference while maximizing security around system calls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a:t>Looking Towards the Future</a:t>
            </a:r>
            <a:endParaRPr b="1"/>
          </a:p>
          <a:p>
            <a:pPr indent="-317500" lvl="0" marL="457200" rtl="0" algn="l">
              <a:spcBef>
                <a:spcPts val="0"/>
              </a:spcBef>
              <a:spcAft>
                <a:spcPts val="0"/>
              </a:spcAft>
              <a:buSzPts val="1400"/>
              <a:buChar char="●"/>
            </a:pPr>
            <a:r>
              <a:rPr lang="en" sz="1400"/>
              <a:t>BASTION can be a </a:t>
            </a:r>
            <a:r>
              <a:rPr lang="en" sz="1400"/>
              <a:t>stepping stone to</a:t>
            </a:r>
            <a:r>
              <a:rPr lang="en" sz="1400"/>
              <a:t> enable configurable system call protection</a:t>
            </a:r>
            <a:endParaRPr sz="1400"/>
          </a:p>
          <a:p>
            <a:pPr indent="-317500" lvl="0" marL="457200" rtl="0" algn="l">
              <a:spcBef>
                <a:spcPts val="0"/>
              </a:spcBef>
              <a:spcAft>
                <a:spcPts val="0"/>
              </a:spcAft>
              <a:buSzPts val="1400"/>
              <a:buChar char="●"/>
            </a:pPr>
            <a:r>
              <a:rPr lang="en" sz="1400"/>
              <a:t>BASTION can be expanded to add future contexts to protect against yet unknown system call threats</a:t>
            </a:r>
            <a:endParaRPr sz="1400"/>
          </a:p>
          <a:p>
            <a:pPr indent="-317500" lvl="0" marL="457200" rtl="0" algn="l">
              <a:spcBef>
                <a:spcPts val="0"/>
              </a:spcBef>
              <a:spcAft>
                <a:spcPts val="0"/>
              </a:spcAft>
              <a:buSzPts val="1400"/>
              <a:buChar char="●"/>
            </a:pPr>
            <a:r>
              <a:rPr lang="en" sz="1400"/>
              <a:t>BASTION can be used as starting framework to protect against other system call threats</a:t>
            </a:r>
            <a:endParaRPr sz="1400"/>
          </a:p>
        </p:txBody>
      </p:sp>
      <p:sp>
        <p:nvSpPr>
          <p:cNvPr id="789" name="Google Shape;789;p48"/>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7A7"/>
        </a:solidFill>
      </p:bgPr>
    </p:bg>
    <p:spTree>
      <p:nvGrpSpPr>
        <p:cNvPr id="793" name="Shape 793"/>
        <p:cNvGrpSpPr/>
        <p:nvPr/>
      </p:nvGrpSpPr>
      <p:grpSpPr>
        <a:xfrm>
          <a:off x="0" y="0"/>
          <a:ext cx="0" cy="0"/>
          <a:chOff x="0" y="0"/>
          <a:chExt cx="0" cy="0"/>
        </a:xfrm>
      </p:grpSpPr>
      <p:sp>
        <p:nvSpPr>
          <p:cNvPr id="794" name="Google Shape;794;p49"/>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SLIDES</a:t>
            </a:r>
            <a:endParaRPr/>
          </a:p>
        </p:txBody>
      </p:sp>
      <p:sp>
        <p:nvSpPr>
          <p:cNvPr id="795" name="Google Shape;795;p49"/>
          <p:cNvSpPr txBox="1"/>
          <p:nvPr>
            <p:ph idx="1" type="body"/>
          </p:nvPr>
        </p:nvSpPr>
        <p:spPr>
          <a:xfrm>
            <a:off x="173900" y="719275"/>
            <a:ext cx="8346600" cy="34164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t/>
            </a:r>
            <a:endParaRPr/>
          </a:p>
        </p:txBody>
      </p:sp>
      <p:sp>
        <p:nvSpPr>
          <p:cNvPr id="796" name="Google Shape;796;p49"/>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0"/>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System Call Statistics</a:t>
            </a:r>
            <a:endParaRPr/>
          </a:p>
        </p:txBody>
      </p:sp>
      <p:sp>
        <p:nvSpPr>
          <p:cNvPr id="802" name="Google Shape;802;p50"/>
          <p:cNvSpPr txBox="1"/>
          <p:nvPr>
            <p:ph idx="1" type="body"/>
          </p:nvPr>
        </p:nvSpPr>
        <p:spPr>
          <a:xfrm>
            <a:off x="173900" y="719275"/>
            <a:ext cx="4573200" cy="1965300"/>
          </a:xfrm>
          <a:prstGeom prst="rect">
            <a:avLst/>
          </a:prstGeom>
        </p:spPr>
        <p:txBody>
          <a:bodyPr anchorCtr="0" anchor="t" bIns="27425" lIns="36575" spcFirstLastPara="1" rIns="27425" wrap="square" tIns="27425">
            <a:noAutofit/>
          </a:bodyPr>
          <a:lstStyle/>
          <a:p>
            <a:pPr indent="-330200" lvl="0" marL="457200" rtl="0" algn="l">
              <a:spcBef>
                <a:spcPts val="0"/>
              </a:spcBef>
              <a:spcAft>
                <a:spcPts val="0"/>
              </a:spcAft>
              <a:buSzPts val="1600"/>
              <a:buChar char="●"/>
            </a:pPr>
            <a:r>
              <a:rPr lang="en" sz="1600"/>
              <a:t>Some system calls are called more than others (e.g., </a:t>
            </a:r>
            <a:r>
              <a:rPr lang="en" sz="1600">
                <a:latin typeface="Courier New"/>
                <a:ea typeface="Courier New"/>
                <a:cs typeface="Courier New"/>
                <a:sym typeface="Courier New"/>
              </a:rPr>
              <a:t>accept4</a:t>
            </a:r>
            <a:r>
              <a:rPr lang="en" sz="1600"/>
              <a:t> vs </a:t>
            </a:r>
            <a:r>
              <a:rPr lang="en" sz="1600">
                <a:latin typeface="Courier New"/>
                <a:ea typeface="Courier New"/>
                <a:cs typeface="Courier New"/>
                <a:sym typeface="Courier New"/>
              </a:rPr>
              <a:t>connect</a:t>
            </a:r>
            <a:r>
              <a:rPr lang="en" sz="1600"/>
              <a:t>)</a:t>
            </a:r>
            <a:endParaRPr sz="1600"/>
          </a:p>
          <a:p>
            <a:pPr indent="0" lvl="0" marL="0" rtl="0" algn="l">
              <a:spcBef>
                <a:spcPts val="0"/>
              </a:spcBef>
              <a:spcAft>
                <a:spcPts val="0"/>
              </a:spcAft>
              <a:buClr>
                <a:schemeClr val="dk1"/>
              </a:buClr>
              <a:buSzPts val="1100"/>
              <a:buFont typeface="Arial"/>
              <a:buNone/>
            </a:pPr>
            <a:r>
              <a:t/>
            </a:r>
            <a:endParaRPr sz="600"/>
          </a:p>
          <a:p>
            <a:pPr indent="-330200" lvl="0" marL="457200" rtl="0" algn="l">
              <a:spcBef>
                <a:spcPts val="0"/>
              </a:spcBef>
              <a:spcAft>
                <a:spcPts val="0"/>
              </a:spcAft>
              <a:buSzPts val="1600"/>
              <a:buChar char="●"/>
            </a:pPr>
            <a:r>
              <a:rPr lang="en" sz="1600"/>
              <a:t>System calls have </a:t>
            </a:r>
            <a:r>
              <a:rPr b="1" lang="en" sz="1600"/>
              <a:t>sparse</a:t>
            </a:r>
            <a:r>
              <a:rPr lang="en" sz="1600"/>
              <a:t> callsites</a:t>
            </a:r>
            <a:endParaRPr sz="1600"/>
          </a:p>
          <a:p>
            <a:pPr indent="0" lvl="0" marL="0" rtl="0" algn="l">
              <a:spcBef>
                <a:spcPts val="0"/>
              </a:spcBef>
              <a:spcAft>
                <a:spcPts val="0"/>
              </a:spcAft>
              <a:buClr>
                <a:schemeClr val="dk1"/>
              </a:buClr>
              <a:buSzPts val="1100"/>
              <a:buFont typeface="Arial"/>
              <a:buNone/>
            </a:pPr>
            <a:r>
              <a:t/>
            </a:r>
            <a:endParaRPr sz="600"/>
          </a:p>
          <a:p>
            <a:pPr indent="-330200" lvl="0" marL="457200" rtl="0" algn="l">
              <a:spcBef>
                <a:spcPts val="0"/>
              </a:spcBef>
              <a:spcAft>
                <a:spcPts val="0"/>
              </a:spcAft>
              <a:buSzPts val="1600"/>
              <a:buChar char="●"/>
            </a:pPr>
            <a:r>
              <a:rPr lang="en" sz="1600"/>
              <a:t>System calls </a:t>
            </a:r>
            <a:r>
              <a:rPr b="1" lang="en" sz="1600"/>
              <a:t>very rarely invoked</a:t>
            </a:r>
            <a:r>
              <a:rPr b="1" lang="en" sz="1600"/>
              <a:t> indirectly</a:t>
            </a:r>
            <a:endParaRPr b="1" sz="1600"/>
          </a:p>
          <a:p>
            <a:pPr indent="0" lvl="0" marL="0" rtl="0" algn="l">
              <a:spcBef>
                <a:spcPts val="0"/>
              </a:spcBef>
              <a:spcAft>
                <a:spcPts val="0"/>
              </a:spcAft>
              <a:buClr>
                <a:schemeClr val="dk1"/>
              </a:buClr>
              <a:buSzPts val="1100"/>
              <a:buFont typeface="Arial"/>
              <a:buNone/>
            </a:pPr>
            <a:r>
              <a:t/>
            </a:r>
            <a:endParaRPr sz="600"/>
          </a:p>
          <a:p>
            <a:pPr indent="-330200" lvl="0" marL="457200" rtl="0" algn="l">
              <a:spcBef>
                <a:spcPts val="0"/>
              </a:spcBef>
              <a:spcAft>
                <a:spcPts val="0"/>
              </a:spcAft>
              <a:buSzPts val="1600"/>
              <a:buChar char="●"/>
            </a:pPr>
            <a:r>
              <a:rPr b="1" lang="en" sz="1600"/>
              <a:t>Constant</a:t>
            </a:r>
            <a:r>
              <a:rPr lang="en" sz="1600"/>
              <a:t> </a:t>
            </a:r>
            <a:r>
              <a:rPr b="1" lang="en" sz="1600"/>
              <a:t>arguments</a:t>
            </a:r>
            <a:r>
              <a:rPr lang="en" sz="1600"/>
              <a:t> are </a:t>
            </a:r>
            <a:r>
              <a:rPr b="1" lang="en" sz="1600"/>
              <a:t>common</a:t>
            </a:r>
            <a:endParaRPr/>
          </a:p>
        </p:txBody>
      </p:sp>
      <p:sp>
        <p:nvSpPr>
          <p:cNvPr id="803" name="Google Shape;803;p50"/>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4" name="Google Shape;804;p50"/>
          <p:cNvPicPr preferRelativeResize="0"/>
          <p:nvPr/>
        </p:nvPicPr>
        <p:blipFill rotWithShape="1">
          <a:blip r:embed="rId3">
            <a:alphaModFix/>
          </a:blip>
          <a:srcRect b="17840" l="0" r="0" t="16688"/>
          <a:stretch/>
        </p:blipFill>
        <p:spPr>
          <a:xfrm>
            <a:off x="8139467" y="134217"/>
            <a:ext cx="881676" cy="577249"/>
          </a:xfrm>
          <a:prstGeom prst="rect">
            <a:avLst/>
          </a:prstGeom>
          <a:noFill/>
          <a:ln>
            <a:noFill/>
          </a:ln>
        </p:spPr>
      </p:pic>
      <p:pic>
        <p:nvPicPr>
          <p:cNvPr id="805" name="Google Shape;805;p50"/>
          <p:cNvPicPr preferRelativeResize="0"/>
          <p:nvPr/>
        </p:nvPicPr>
        <p:blipFill>
          <a:blip r:embed="rId4">
            <a:alphaModFix/>
          </a:blip>
          <a:stretch>
            <a:fillRect/>
          </a:stretch>
        </p:blipFill>
        <p:spPr>
          <a:xfrm>
            <a:off x="4859425" y="838200"/>
            <a:ext cx="3900076" cy="3486675"/>
          </a:xfrm>
          <a:prstGeom prst="rect">
            <a:avLst/>
          </a:prstGeom>
          <a:noFill/>
          <a:ln>
            <a:noFill/>
          </a:ln>
        </p:spPr>
      </p:pic>
      <p:pic>
        <p:nvPicPr>
          <p:cNvPr id="806" name="Google Shape;806;p50"/>
          <p:cNvPicPr preferRelativeResize="0"/>
          <p:nvPr/>
        </p:nvPicPr>
        <p:blipFill>
          <a:blip r:embed="rId5">
            <a:alphaModFix/>
          </a:blip>
          <a:stretch>
            <a:fillRect/>
          </a:stretch>
        </p:blipFill>
        <p:spPr>
          <a:xfrm>
            <a:off x="163801" y="2553399"/>
            <a:ext cx="4372249" cy="1763925"/>
          </a:xfrm>
          <a:prstGeom prst="rect">
            <a:avLst/>
          </a:prstGeom>
          <a:noFill/>
          <a:ln>
            <a:noFill/>
          </a:ln>
        </p:spPr>
      </p:pic>
      <p:sp>
        <p:nvSpPr>
          <p:cNvPr id="807" name="Google Shape;807;p50"/>
          <p:cNvSpPr/>
          <p:nvPr/>
        </p:nvSpPr>
        <p:spPr>
          <a:xfrm>
            <a:off x="4915388" y="3946843"/>
            <a:ext cx="3798900" cy="151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210400" y="3260025"/>
            <a:ext cx="4285500" cy="3369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1"/>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Considerations</a:t>
            </a:r>
            <a:endParaRPr/>
          </a:p>
        </p:txBody>
      </p:sp>
      <p:sp>
        <p:nvSpPr>
          <p:cNvPr id="814" name="Google Shape;814;p51"/>
          <p:cNvSpPr txBox="1"/>
          <p:nvPr>
            <p:ph idx="1" type="body"/>
          </p:nvPr>
        </p:nvSpPr>
        <p:spPr>
          <a:xfrm>
            <a:off x="173900" y="719275"/>
            <a:ext cx="8346600" cy="39528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a:t>Attacks able to bypass BASTION?</a:t>
            </a:r>
            <a:endParaRPr b="1"/>
          </a:p>
          <a:p>
            <a:pPr indent="-304800" lvl="0" marL="457200" rtl="0" algn="l">
              <a:spcBef>
                <a:spcPts val="0"/>
              </a:spcBef>
              <a:spcAft>
                <a:spcPts val="0"/>
              </a:spcAft>
              <a:buSzPts val="1200"/>
              <a:buChar char="-"/>
            </a:pPr>
            <a:r>
              <a:rPr lang="en" sz="1200"/>
              <a:t>(subset of) </a:t>
            </a:r>
            <a:r>
              <a:rPr b="1" lang="en" sz="1200"/>
              <a:t>Data-only attacks</a:t>
            </a:r>
            <a:endParaRPr b="1" sz="1200"/>
          </a:p>
          <a:p>
            <a:pPr indent="-304800" lvl="0" marL="457200" rtl="0" algn="l">
              <a:spcBef>
                <a:spcPts val="0"/>
              </a:spcBef>
              <a:spcAft>
                <a:spcPts val="0"/>
              </a:spcAft>
              <a:buSzPts val="1200"/>
              <a:buChar char="-"/>
            </a:pPr>
            <a:r>
              <a:rPr lang="en" sz="1200"/>
              <a:t>In practice, will be difficult to overcome BASTION constraints</a:t>
            </a:r>
            <a:endParaRPr sz="1200"/>
          </a:p>
          <a:p>
            <a:pPr indent="-304800" lvl="1" marL="914400" rtl="0" algn="l">
              <a:spcBef>
                <a:spcPts val="0"/>
              </a:spcBef>
              <a:spcAft>
                <a:spcPts val="0"/>
              </a:spcAft>
              <a:buSzPts val="1200"/>
              <a:buChar char="-"/>
            </a:pPr>
            <a:r>
              <a:rPr lang="en" sz="1200"/>
              <a:t>most information can be deduced from static analysis</a:t>
            </a:r>
            <a:endParaRPr sz="1200"/>
          </a:p>
          <a:p>
            <a:pPr indent="0" lvl="0" marL="0" rtl="0" algn="l">
              <a:spcBef>
                <a:spcPts val="0"/>
              </a:spcBef>
              <a:spcAft>
                <a:spcPts val="0"/>
              </a:spcAft>
              <a:buNone/>
            </a:pPr>
            <a:r>
              <a:t/>
            </a:r>
            <a:endParaRPr b="1"/>
          </a:p>
          <a:p>
            <a:pPr indent="0" lvl="0" marL="0" rtl="0" algn="l">
              <a:spcBef>
                <a:spcPts val="0"/>
              </a:spcBef>
              <a:spcAft>
                <a:spcPts val="0"/>
              </a:spcAft>
              <a:buNone/>
            </a:pPr>
            <a:r>
              <a:rPr b="1" lang="en"/>
              <a:t>Deploying BASTION to real-world (2 main challenges)</a:t>
            </a:r>
            <a:endParaRPr b="1"/>
          </a:p>
          <a:p>
            <a:pPr indent="-304800" lvl="0" marL="457200" rtl="0" algn="l">
              <a:spcBef>
                <a:spcPts val="0"/>
              </a:spcBef>
              <a:spcAft>
                <a:spcPts val="0"/>
              </a:spcAft>
              <a:buSzPts val="1200"/>
              <a:buChar char="-"/>
            </a:pPr>
            <a:r>
              <a:rPr lang="en" sz="1200"/>
              <a:t>performance overhead - fine-grained defenses do constant checks to minimize deviation from correct control flow</a:t>
            </a:r>
            <a:endParaRPr sz="1200"/>
          </a:p>
          <a:p>
            <a:pPr indent="0" lvl="0" marL="0" rtl="0" algn="l">
              <a:spcBef>
                <a:spcPts val="0"/>
              </a:spcBef>
              <a:spcAft>
                <a:spcPts val="0"/>
              </a:spcAft>
              <a:buNone/>
            </a:pPr>
            <a:r>
              <a:t/>
            </a:r>
            <a:endParaRPr b="1"/>
          </a:p>
          <a:p>
            <a:pPr indent="0" lvl="0" marL="0" rtl="0" algn="l">
              <a:spcBef>
                <a:spcPts val="0"/>
              </a:spcBef>
              <a:spcAft>
                <a:spcPts val="0"/>
              </a:spcAft>
              <a:buNone/>
            </a:pPr>
            <a:r>
              <a:rPr b="1" lang="en"/>
              <a:t>Comparison to CFI</a:t>
            </a:r>
            <a:endParaRPr b="1"/>
          </a:p>
          <a:p>
            <a:pPr indent="-304800" lvl="0" marL="457200" rtl="0" algn="l">
              <a:spcBef>
                <a:spcPts val="0"/>
              </a:spcBef>
              <a:spcAft>
                <a:spcPts val="0"/>
              </a:spcAft>
              <a:buSzPts val="1200"/>
              <a:buChar char="-"/>
            </a:pPr>
            <a:r>
              <a:rPr lang="en" sz="1200"/>
              <a:t>Call Type + Control Flow Context are </a:t>
            </a:r>
            <a:r>
              <a:rPr b="1" lang="en" sz="1200"/>
              <a:t>NOT equivalent to CFI</a:t>
            </a:r>
            <a:endParaRPr b="1" sz="1200"/>
          </a:p>
          <a:p>
            <a:pPr indent="-304800" lvl="0" marL="457200" rtl="0" algn="l">
              <a:spcBef>
                <a:spcPts val="0"/>
              </a:spcBef>
              <a:spcAft>
                <a:spcPts val="0"/>
              </a:spcAft>
              <a:buSzPts val="1200"/>
              <a:buChar char="-"/>
            </a:pPr>
            <a:r>
              <a:rPr lang="en" sz="1200"/>
              <a:t>Call Type is </a:t>
            </a:r>
            <a:r>
              <a:rPr b="1" lang="en" sz="1200"/>
              <a:t>NOT per callsite</a:t>
            </a:r>
            <a:endParaRPr b="1" sz="1200"/>
          </a:p>
          <a:p>
            <a:pPr indent="-304800" lvl="0" marL="457200" rtl="0" algn="l">
              <a:spcBef>
                <a:spcPts val="0"/>
              </a:spcBef>
              <a:spcAft>
                <a:spcPts val="0"/>
              </a:spcAft>
              <a:buSzPts val="1200"/>
              <a:buChar char="-"/>
            </a:pPr>
            <a:r>
              <a:rPr lang="en" sz="1200"/>
              <a:t>Control Flow is not application wide (only covers paths that eventually lead to system calls)</a:t>
            </a:r>
            <a:endParaRPr sz="1200"/>
          </a:p>
          <a:p>
            <a:pPr indent="0" lvl="0" marL="0" rtl="0" algn="l">
              <a:lnSpc>
                <a:spcPct val="100000"/>
              </a:lnSpc>
              <a:spcBef>
                <a:spcPts val="1200"/>
              </a:spcBef>
              <a:spcAft>
                <a:spcPts val="0"/>
              </a:spcAft>
              <a:buNone/>
            </a:pPr>
            <a:r>
              <a:rPr b="1" lang="en"/>
              <a:t>Effectiveness of BASTION under arbitrary memory corruption</a:t>
            </a:r>
            <a:endParaRPr b="1"/>
          </a:p>
          <a:p>
            <a:pPr indent="-304800" lvl="0" marL="457200" rtl="0" algn="l">
              <a:spcBef>
                <a:spcPts val="200"/>
              </a:spcBef>
              <a:spcAft>
                <a:spcPts val="0"/>
              </a:spcAft>
              <a:buSzPts val="1200"/>
              <a:buChar char="-"/>
            </a:pPr>
            <a:r>
              <a:rPr lang="en" sz="1200"/>
              <a:t>info gained from static analysis significantly raises security</a:t>
            </a:r>
            <a:endParaRPr sz="1200"/>
          </a:p>
          <a:p>
            <a:pPr indent="-304800" lvl="0" marL="457200" rtl="0" algn="l">
              <a:spcBef>
                <a:spcPts val="0"/>
              </a:spcBef>
              <a:spcAft>
                <a:spcPts val="0"/>
              </a:spcAft>
              <a:buSzPts val="1200"/>
              <a:buChar char="-"/>
            </a:pPr>
            <a:r>
              <a:rPr lang="en" sz="1200"/>
              <a:t>attacker would need to accurately recreate a fake version of all 3 contexts </a:t>
            </a:r>
            <a:endParaRPr sz="1200"/>
          </a:p>
          <a:p>
            <a:pPr indent="-304800" lvl="0" marL="457200" rtl="0" algn="l">
              <a:spcBef>
                <a:spcPts val="0"/>
              </a:spcBef>
              <a:spcAft>
                <a:spcPts val="0"/>
              </a:spcAft>
              <a:buSzPts val="1200"/>
              <a:buChar char="-"/>
            </a:pPr>
            <a:r>
              <a:rPr lang="en" sz="1200"/>
              <a:t>In practice this would require MANY read/write operations to match constraints all the while STILL obeying all static constraints deduced from BASTION analysis</a:t>
            </a:r>
            <a:endParaRPr sz="1200"/>
          </a:p>
        </p:txBody>
      </p:sp>
      <p:sp>
        <p:nvSpPr>
          <p:cNvPr id="815" name="Google Shape;815;p51"/>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52"/>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Considerations 2</a:t>
            </a:r>
            <a:endParaRPr/>
          </a:p>
        </p:txBody>
      </p:sp>
      <p:sp>
        <p:nvSpPr>
          <p:cNvPr id="821" name="Google Shape;821;p52"/>
          <p:cNvSpPr txBox="1"/>
          <p:nvPr>
            <p:ph idx="1" type="body"/>
          </p:nvPr>
        </p:nvSpPr>
        <p:spPr>
          <a:xfrm>
            <a:off x="173900" y="719275"/>
            <a:ext cx="8346600" cy="3969600"/>
          </a:xfrm>
          <a:prstGeom prst="rect">
            <a:avLst/>
          </a:prstGeom>
        </p:spPr>
        <p:txBody>
          <a:bodyPr anchorCtr="0" anchor="t" bIns="27425" lIns="36575" spcFirstLastPara="1" rIns="27425" wrap="square" tIns="27425">
            <a:noAutofit/>
          </a:bodyPr>
          <a:lstStyle/>
          <a:p>
            <a:pPr indent="0" lvl="0" marL="0" rtl="0" algn="l">
              <a:spcBef>
                <a:spcPts val="0"/>
              </a:spcBef>
              <a:spcAft>
                <a:spcPts val="0"/>
              </a:spcAft>
              <a:buNone/>
            </a:pPr>
            <a:r>
              <a:rPr b="1" lang="en"/>
              <a:t>Selection of “Sensitive System Calls”</a:t>
            </a:r>
            <a:endParaRPr b="1"/>
          </a:p>
          <a:p>
            <a:pPr indent="-304800" lvl="0" marL="457200" rtl="0" algn="l">
              <a:spcBef>
                <a:spcPts val="0"/>
              </a:spcBef>
              <a:spcAft>
                <a:spcPts val="0"/>
              </a:spcAft>
              <a:buSzPts val="1200"/>
              <a:buChar char="-"/>
            </a:pPr>
            <a:r>
              <a:rPr lang="en" sz="1200"/>
              <a:t>T</a:t>
            </a:r>
            <a:r>
              <a:rPr lang="en" sz="1200"/>
              <a:t>argets system calls enabling common attacker strategies </a:t>
            </a:r>
            <a:r>
              <a:rPr i="1" lang="en" sz="1200"/>
              <a:t>aimed at escaping the scope of the victim application and reaching the underlying system</a:t>
            </a:r>
            <a:endParaRPr i="1" sz="1200"/>
          </a:p>
          <a:p>
            <a:pPr indent="-304800" lvl="1" marL="914400" rtl="0" algn="l">
              <a:spcBef>
                <a:spcPts val="0"/>
              </a:spcBef>
              <a:spcAft>
                <a:spcPts val="0"/>
              </a:spcAft>
              <a:buSzPts val="1200"/>
              <a:buChar char="-"/>
            </a:pPr>
            <a:r>
              <a:rPr lang="en" sz="1200"/>
              <a:t>arbitrary code execution</a:t>
            </a:r>
            <a:endParaRPr sz="1200"/>
          </a:p>
          <a:p>
            <a:pPr indent="-304800" lvl="1" marL="914400" rtl="0" algn="l">
              <a:spcBef>
                <a:spcPts val="0"/>
              </a:spcBef>
              <a:spcAft>
                <a:spcPts val="0"/>
              </a:spcAft>
              <a:buSzPts val="1200"/>
              <a:buChar char="-"/>
            </a:pPr>
            <a:r>
              <a:rPr lang="en" sz="1200"/>
              <a:t>memory permission changes</a:t>
            </a:r>
            <a:endParaRPr sz="1200"/>
          </a:p>
          <a:p>
            <a:pPr indent="-304800" lvl="1" marL="914400" rtl="0" algn="l">
              <a:spcBef>
                <a:spcPts val="0"/>
              </a:spcBef>
              <a:spcAft>
                <a:spcPts val="0"/>
              </a:spcAft>
              <a:buSzPts val="1200"/>
              <a:buChar char="-"/>
            </a:pPr>
            <a:r>
              <a:rPr lang="en" sz="1200"/>
              <a:t>privilege escalation</a:t>
            </a:r>
            <a:endParaRPr sz="1200"/>
          </a:p>
          <a:p>
            <a:pPr indent="-304800" lvl="1" marL="914400" rtl="0" algn="l">
              <a:spcBef>
                <a:spcPts val="0"/>
              </a:spcBef>
              <a:spcAft>
                <a:spcPts val="0"/>
              </a:spcAft>
              <a:buSzPts val="1200"/>
              <a:buChar char="-"/>
            </a:pPr>
            <a:r>
              <a:rPr lang="en" sz="1200"/>
              <a:t>network reconfiguration</a:t>
            </a:r>
            <a:endParaRPr sz="1200"/>
          </a:p>
          <a:p>
            <a:pPr indent="-304800" lvl="0" marL="457200" rtl="0" algn="l">
              <a:spcBef>
                <a:spcPts val="0"/>
              </a:spcBef>
              <a:spcAft>
                <a:spcPts val="0"/>
              </a:spcAft>
              <a:buSzPts val="1200"/>
              <a:buChar char="-"/>
            </a:pPr>
            <a:r>
              <a:rPr lang="en" sz="1200"/>
              <a:t>We investigated open/write system call - this imposed significant performance overhead</a:t>
            </a:r>
            <a:endParaRPr sz="1200"/>
          </a:p>
          <a:p>
            <a:pPr indent="-304800" lvl="1" marL="914400" rtl="0" algn="l">
              <a:spcBef>
                <a:spcPts val="0"/>
              </a:spcBef>
              <a:spcAft>
                <a:spcPts val="0"/>
              </a:spcAft>
              <a:buSzPts val="1200"/>
              <a:buChar char="-"/>
            </a:pPr>
            <a:r>
              <a:rPr lang="en" sz="1200"/>
              <a:t>We confirmed that overhead comes from fetching process state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a:t>Other competitors - Saffire (EuroS&amp;P’20)</a:t>
            </a:r>
            <a:endParaRPr b="1"/>
          </a:p>
          <a:p>
            <a:pPr indent="-304800" lvl="0" marL="457200" rtl="0" algn="l">
              <a:spcBef>
                <a:spcPts val="0"/>
              </a:spcBef>
              <a:spcAft>
                <a:spcPts val="0"/>
              </a:spcAft>
              <a:buSzPts val="1200"/>
              <a:buChar char="-"/>
            </a:pPr>
            <a:r>
              <a:rPr lang="en" sz="1200"/>
              <a:t>Explore fine-grained syscall filtering (of arguments)</a:t>
            </a:r>
            <a:endParaRPr sz="1200"/>
          </a:p>
          <a:p>
            <a:pPr indent="-304800" lvl="0" marL="457200" rtl="0" algn="l">
              <a:spcBef>
                <a:spcPts val="0"/>
              </a:spcBef>
              <a:spcAft>
                <a:spcPts val="0"/>
              </a:spcAft>
              <a:buSzPts val="1200"/>
              <a:buChar char="-"/>
            </a:pPr>
            <a:r>
              <a:rPr lang="en" sz="1200"/>
              <a:t>BASTION is more secure as Saffire is a userspace solution (</a:t>
            </a:r>
            <a:r>
              <a:rPr b="1" lang="en" sz="1200"/>
              <a:t>works inside scope of vulnerable application</a:t>
            </a:r>
            <a:r>
              <a:rPr lang="en" sz="1200"/>
              <a:t>) and </a:t>
            </a:r>
            <a:r>
              <a:rPr b="1" lang="en" sz="1200"/>
              <a:t>relies on fine-grained CFI </a:t>
            </a:r>
            <a:r>
              <a:rPr lang="en" sz="1200"/>
              <a:t>to be in place to ensure their defense is not skipped</a:t>
            </a:r>
            <a:endParaRPr sz="1200"/>
          </a:p>
          <a:p>
            <a:pPr indent="-304800" lvl="0" marL="457200" rtl="0" algn="l">
              <a:spcBef>
                <a:spcPts val="0"/>
              </a:spcBef>
              <a:spcAft>
                <a:spcPts val="0"/>
              </a:spcAft>
              <a:buSzPts val="1200"/>
              <a:buChar char="-"/>
            </a:pPr>
            <a:r>
              <a:rPr lang="en" sz="1200"/>
              <a:t>BASTION is faster than Saffire since the </a:t>
            </a:r>
            <a:r>
              <a:rPr b="1" lang="en" sz="1200"/>
              <a:t>true performance cost </a:t>
            </a:r>
            <a:r>
              <a:rPr lang="en" sz="1200"/>
              <a:t>for them is: </a:t>
            </a:r>
            <a:r>
              <a:rPr b="1" lang="en" sz="1200"/>
              <a:t>CFI checking + Saffire checking</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a:t>Selection of benchmarks</a:t>
            </a:r>
            <a:endParaRPr b="1"/>
          </a:p>
          <a:p>
            <a:pPr indent="-304800" lvl="0" marL="457200" rtl="0" algn="l">
              <a:spcBef>
                <a:spcPts val="0"/>
              </a:spcBef>
              <a:spcAft>
                <a:spcPts val="0"/>
              </a:spcAft>
              <a:buSzPts val="1200"/>
              <a:buChar char="-"/>
            </a:pPr>
            <a:r>
              <a:rPr lang="en" sz="1200"/>
              <a:t>Did not look at compute bound benchmarks because these </a:t>
            </a:r>
            <a:r>
              <a:rPr b="1" lang="en" sz="1200"/>
              <a:t>very rarely</a:t>
            </a:r>
            <a:r>
              <a:rPr lang="en" sz="1200"/>
              <a:t> used security-sensitive system calls</a:t>
            </a:r>
            <a:endParaRPr sz="1200"/>
          </a:p>
          <a:p>
            <a:pPr indent="-304800" lvl="0" marL="457200" rtl="0" algn="l">
              <a:spcBef>
                <a:spcPts val="0"/>
              </a:spcBef>
              <a:spcAft>
                <a:spcPts val="0"/>
              </a:spcAft>
              <a:buSzPts val="1200"/>
              <a:buChar char="-"/>
            </a:pPr>
            <a:r>
              <a:rPr lang="en" sz="1200"/>
              <a:t>Further, all compute benchmarks </a:t>
            </a:r>
            <a:r>
              <a:rPr b="1" lang="en" sz="1200"/>
              <a:t>only used syscalls for initialization</a:t>
            </a:r>
            <a:r>
              <a:rPr lang="en" sz="1200"/>
              <a:t> of datasets and importing libraries. very very rarely during computation phase</a:t>
            </a:r>
            <a:endParaRPr sz="1200"/>
          </a:p>
        </p:txBody>
      </p:sp>
      <p:sp>
        <p:nvSpPr>
          <p:cNvPr id="822" name="Google Shape;822;p52"/>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4753100" y="2114325"/>
            <a:ext cx="4191900" cy="2640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Medium for Critical Attacks</a:t>
            </a:r>
            <a:endParaRPr/>
          </a:p>
        </p:txBody>
      </p:sp>
      <p:sp>
        <p:nvSpPr>
          <p:cNvPr id="113" name="Google Shape;113;p17"/>
          <p:cNvSpPr txBox="1"/>
          <p:nvPr>
            <p:ph idx="1" type="body"/>
          </p:nvPr>
        </p:nvSpPr>
        <p:spPr>
          <a:xfrm>
            <a:off x="173900" y="719275"/>
            <a:ext cx="8664900" cy="1445100"/>
          </a:xfrm>
          <a:prstGeom prst="rect">
            <a:avLst/>
          </a:prstGeom>
        </p:spPr>
        <p:txBody>
          <a:bodyPr anchorCtr="0" anchor="t" bIns="27425" lIns="36575" spcFirstLastPara="1" rIns="27425" wrap="square" tIns="27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Many </a:t>
            </a:r>
            <a:r>
              <a:rPr b="1" lang="en" sz="1600">
                <a:solidFill>
                  <a:schemeClr val="dk1"/>
                </a:solidFill>
              </a:rPr>
              <a:t>code re-use attacks end-goal</a:t>
            </a:r>
            <a:r>
              <a:rPr lang="en" sz="1600">
                <a:solidFill>
                  <a:schemeClr val="dk1"/>
                </a:solidFill>
              </a:rPr>
              <a:t> require leveraging a system call</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Memory vulnerabilities continue to persist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Attacker </a:t>
            </a:r>
            <a:r>
              <a:rPr i="1" lang="en" sz="1600">
                <a:solidFill>
                  <a:schemeClr val="dk1"/>
                </a:solidFill>
              </a:rPr>
              <a:t>intermediate</a:t>
            </a:r>
            <a:r>
              <a:rPr lang="en" sz="1600">
                <a:solidFill>
                  <a:schemeClr val="dk1"/>
                </a:solidFill>
              </a:rPr>
              <a:t> steps may cause undefined behavior in application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But, </a:t>
            </a:r>
            <a:r>
              <a:rPr lang="en" sz="1600">
                <a:solidFill>
                  <a:schemeClr val="dk1"/>
                </a:solidFill>
              </a:rPr>
              <a:t>cannot leave application process scope </a:t>
            </a:r>
            <a:r>
              <a:rPr b="1" lang="en" sz="1600">
                <a:solidFill>
                  <a:schemeClr val="dk1"/>
                </a:solidFill>
              </a:rPr>
              <a:t>without system call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Majority system calls are </a:t>
            </a:r>
            <a:r>
              <a:rPr b="1" lang="en" sz="1600">
                <a:solidFill>
                  <a:schemeClr val="dk1"/>
                </a:solidFill>
              </a:rPr>
              <a:t>non-security sensitive</a:t>
            </a:r>
            <a:endParaRPr b="1"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p>
        </p:txBody>
      </p:sp>
      <p:sp>
        <p:nvSpPr>
          <p:cNvPr id="114" name="Google Shape;114;p17"/>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7"/>
          <p:cNvSpPr txBox="1"/>
          <p:nvPr/>
        </p:nvSpPr>
        <p:spPr>
          <a:xfrm>
            <a:off x="4885695" y="3236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fstat</a:t>
            </a:r>
            <a:endParaRPr/>
          </a:p>
        </p:txBody>
      </p:sp>
      <p:sp>
        <p:nvSpPr>
          <p:cNvPr id="116" name="Google Shape;116;p17"/>
          <p:cNvSpPr txBox="1"/>
          <p:nvPr/>
        </p:nvSpPr>
        <p:spPr>
          <a:xfrm>
            <a:off x="7019295" y="3617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uname</a:t>
            </a:r>
            <a:endParaRPr/>
          </a:p>
        </p:txBody>
      </p:sp>
      <p:sp>
        <p:nvSpPr>
          <p:cNvPr id="117" name="Google Shape;117;p17"/>
          <p:cNvSpPr txBox="1"/>
          <p:nvPr/>
        </p:nvSpPr>
        <p:spPr>
          <a:xfrm>
            <a:off x="6714495" y="39221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tee</a:t>
            </a:r>
            <a:endParaRPr/>
          </a:p>
        </p:txBody>
      </p:sp>
      <p:sp>
        <p:nvSpPr>
          <p:cNvPr id="118" name="Google Shape;118;p17"/>
          <p:cNvSpPr txBox="1"/>
          <p:nvPr/>
        </p:nvSpPr>
        <p:spPr>
          <a:xfrm>
            <a:off x="5054220" y="36632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getrlimit</a:t>
            </a:r>
            <a:endParaRPr/>
          </a:p>
        </p:txBody>
      </p:sp>
      <p:sp>
        <p:nvSpPr>
          <p:cNvPr id="119" name="Google Shape;119;p17"/>
          <p:cNvSpPr txBox="1"/>
          <p:nvPr/>
        </p:nvSpPr>
        <p:spPr>
          <a:xfrm>
            <a:off x="6409695" y="30077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exit</a:t>
            </a:r>
            <a:endParaRPr/>
          </a:p>
        </p:txBody>
      </p:sp>
      <p:sp>
        <p:nvSpPr>
          <p:cNvPr id="120" name="Google Shape;120;p17"/>
          <p:cNvSpPr txBox="1"/>
          <p:nvPr/>
        </p:nvSpPr>
        <p:spPr>
          <a:xfrm>
            <a:off x="7705102" y="3845975"/>
            <a:ext cx="9015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epoll_wait</a:t>
            </a:r>
            <a:endParaRPr/>
          </a:p>
        </p:txBody>
      </p:sp>
      <p:sp>
        <p:nvSpPr>
          <p:cNvPr id="121" name="Google Shape;121;p17"/>
          <p:cNvSpPr txBox="1"/>
          <p:nvPr/>
        </p:nvSpPr>
        <p:spPr>
          <a:xfrm>
            <a:off x="6989303" y="4257275"/>
            <a:ext cx="10719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close_range</a:t>
            </a:r>
            <a:endParaRPr/>
          </a:p>
        </p:txBody>
      </p:sp>
      <p:sp>
        <p:nvSpPr>
          <p:cNvPr id="122" name="Google Shape;122;p17"/>
          <p:cNvSpPr txBox="1"/>
          <p:nvPr/>
        </p:nvSpPr>
        <p:spPr>
          <a:xfrm>
            <a:off x="6200820" y="35019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getfattr</a:t>
            </a:r>
            <a:endParaRPr/>
          </a:p>
        </p:txBody>
      </p:sp>
      <p:sp>
        <p:nvSpPr>
          <p:cNvPr id="123" name="Google Shape;123;p17"/>
          <p:cNvSpPr txBox="1"/>
          <p:nvPr/>
        </p:nvSpPr>
        <p:spPr>
          <a:xfrm>
            <a:off x="6017499" y="2220275"/>
            <a:ext cx="1696800" cy="424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t>Attack surface of Linux System Calls</a:t>
            </a:r>
            <a:endParaRPr b="1"/>
          </a:p>
        </p:txBody>
      </p:sp>
      <p:sp>
        <p:nvSpPr>
          <p:cNvPr id="124" name="Google Shape;124;p17"/>
          <p:cNvSpPr txBox="1"/>
          <p:nvPr/>
        </p:nvSpPr>
        <p:spPr>
          <a:xfrm>
            <a:off x="7649340" y="2975526"/>
            <a:ext cx="778200" cy="223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mprotect</a:t>
            </a:r>
            <a:endParaRPr/>
          </a:p>
          <a:p>
            <a:pPr indent="0" lvl="0" marL="0" rtl="0" algn="ctr">
              <a:spcBef>
                <a:spcPts val="0"/>
              </a:spcBef>
              <a:spcAft>
                <a:spcPts val="0"/>
              </a:spcAft>
              <a:buNone/>
            </a:pPr>
            <a:r>
              <a:rPr lang="en"/>
              <a:t>mmap</a:t>
            </a:r>
            <a:endParaRPr/>
          </a:p>
        </p:txBody>
      </p:sp>
      <p:sp>
        <p:nvSpPr>
          <p:cNvPr id="125" name="Google Shape;125;p17"/>
          <p:cNvSpPr txBox="1"/>
          <p:nvPr/>
        </p:nvSpPr>
        <p:spPr>
          <a:xfrm>
            <a:off x="6047970" y="4140892"/>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execve</a:t>
            </a:r>
            <a:endParaRPr/>
          </a:p>
          <a:p>
            <a:pPr indent="0" lvl="0" marL="0" rtl="0" algn="ctr">
              <a:spcBef>
                <a:spcPts val="0"/>
              </a:spcBef>
              <a:spcAft>
                <a:spcPts val="0"/>
              </a:spcAft>
              <a:buNone/>
            </a:pPr>
            <a:r>
              <a:rPr lang="en"/>
              <a:t>fork</a:t>
            </a:r>
            <a:endParaRPr/>
          </a:p>
        </p:txBody>
      </p:sp>
      <p:sp>
        <p:nvSpPr>
          <p:cNvPr id="126" name="Google Shape;126;p17"/>
          <p:cNvSpPr txBox="1"/>
          <p:nvPr/>
        </p:nvSpPr>
        <p:spPr>
          <a:xfrm>
            <a:off x="5571495" y="2855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chmod</a:t>
            </a:r>
            <a:endParaRPr/>
          </a:p>
        </p:txBody>
      </p:sp>
      <p:sp>
        <p:nvSpPr>
          <p:cNvPr id="127" name="Google Shape;127;p17"/>
          <p:cNvSpPr/>
          <p:nvPr/>
        </p:nvSpPr>
        <p:spPr>
          <a:xfrm>
            <a:off x="173900" y="2583050"/>
            <a:ext cx="4279800" cy="18012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OS Scope</a:t>
            </a:r>
            <a:endParaRPr b="1"/>
          </a:p>
        </p:txBody>
      </p:sp>
      <p:sp>
        <p:nvSpPr>
          <p:cNvPr id="128" name="Google Shape;128;p17"/>
          <p:cNvSpPr/>
          <p:nvPr/>
        </p:nvSpPr>
        <p:spPr>
          <a:xfrm>
            <a:off x="1661725" y="3145775"/>
            <a:ext cx="1221600" cy="102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Process …</a:t>
            </a:r>
            <a:endParaRPr>
              <a:solidFill>
                <a:schemeClr val="dk1"/>
              </a:solidFill>
            </a:endParaRPr>
          </a:p>
        </p:txBody>
      </p:sp>
      <p:sp>
        <p:nvSpPr>
          <p:cNvPr id="129" name="Google Shape;129;p17"/>
          <p:cNvSpPr/>
          <p:nvPr/>
        </p:nvSpPr>
        <p:spPr>
          <a:xfrm>
            <a:off x="3050225" y="3145775"/>
            <a:ext cx="1221600" cy="1026000"/>
          </a:xfrm>
          <a:prstGeom prst="rect">
            <a:avLst/>
          </a:prstGeom>
          <a:solidFill>
            <a:srgbClr val="0097A7"/>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N</a:t>
            </a:r>
            <a:endParaRPr/>
          </a:p>
        </p:txBody>
      </p:sp>
      <p:sp>
        <p:nvSpPr>
          <p:cNvPr id="130" name="Google Shape;130;p17"/>
          <p:cNvSpPr/>
          <p:nvPr/>
        </p:nvSpPr>
        <p:spPr>
          <a:xfrm>
            <a:off x="273225" y="3145750"/>
            <a:ext cx="1221600" cy="1026000"/>
          </a:xfrm>
          <a:prstGeom prst="rect">
            <a:avLst/>
          </a:prstGeom>
          <a:solidFill>
            <a:srgbClr val="F4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a:t>
            </a:r>
            <a:endParaRPr/>
          </a:p>
        </p:txBody>
      </p:sp>
      <p:pic>
        <p:nvPicPr>
          <p:cNvPr id="131" name="Google Shape;131;p17"/>
          <p:cNvPicPr preferRelativeResize="0"/>
          <p:nvPr/>
        </p:nvPicPr>
        <p:blipFill rotWithShape="1">
          <a:blip r:embed="rId3">
            <a:alphaModFix/>
          </a:blip>
          <a:srcRect b="16969" l="12976" r="12145" t="14989"/>
          <a:stretch/>
        </p:blipFill>
        <p:spPr>
          <a:xfrm>
            <a:off x="1086075" y="3788400"/>
            <a:ext cx="370757" cy="336900"/>
          </a:xfrm>
          <a:prstGeom prst="rect">
            <a:avLst/>
          </a:prstGeom>
          <a:noFill/>
          <a:ln>
            <a:noFill/>
          </a:ln>
        </p:spPr>
      </p:pic>
      <p:pic>
        <p:nvPicPr>
          <p:cNvPr id="132" name="Google Shape;132;p17"/>
          <p:cNvPicPr preferRelativeResize="0"/>
          <p:nvPr/>
        </p:nvPicPr>
        <p:blipFill>
          <a:blip r:embed="rId4">
            <a:alphaModFix/>
          </a:blip>
          <a:stretch>
            <a:fillRect/>
          </a:stretch>
        </p:blipFill>
        <p:spPr>
          <a:xfrm>
            <a:off x="572525" y="3466475"/>
            <a:ext cx="548700" cy="548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3"/>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BASTION System Call Statistics 2</a:t>
            </a:r>
            <a:endParaRPr/>
          </a:p>
        </p:txBody>
      </p:sp>
      <p:sp>
        <p:nvSpPr>
          <p:cNvPr id="828" name="Google Shape;828;p53"/>
          <p:cNvSpPr txBox="1"/>
          <p:nvPr>
            <p:ph idx="1" type="body"/>
          </p:nvPr>
        </p:nvSpPr>
        <p:spPr>
          <a:xfrm>
            <a:off x="173900" y="719275"/>
            <a:ext cx="8571000" cy="1512300"/>
          </a:xfrm>
          <a:prstGeom prst="rect">
            <a:avLst/>
          </a:prstGeom>
        </p:spPr>
        <p:txBody>
          <a:bodyPr anchorCtr="0" anchor="t" bIns="27425" lIns="36575" spcFirstLastPara="1" rIns="27425" wrap="square" tIns="27425">
            <a:noAutofit/>
          </a:bodyPr>
          <a:lstStyle/>
          <a:p>
            <a:pPr indent="-342900" lvl="0" marL="457200" rtl="0" algn="l">
              <a:spcBef>
                <a:spcPts val="0"/>
              </a:spcBef>
              <a:spcAft>
                <a:spcPts val="0"/>
              </a:spcAft>
              <a:buSzPts val="1800"/>
              <a:buChar char="●"/>
            </a:pPr>
            <a:r>
              <a:rPr lang="en"/>
              <a:t>Even in the case of File system system calls, there was great contrast of call count (e.g., </a:t>
            </a:r>
            <a:r>
              <a:rPr lang="en">
                <a:latin typeface="Courier New"/>
                <a:ea typeface="Courier New"/>
                <a:cs typeface="Courier New"/>
                <a:sym typeface="Courier New"/>
              </a:rPr>
              <a:t>open</a:t>
            </a:r>
            <a:r>
              <a:rPr lang="en"/>
              <a:t> </a:t>
            </a:r>
            <a:r>
              <a:rPr lang="en">
                <a:latin typeface="Courier New"/>
                <a:ea typeface="Courier New"/>
                <a:cs typeface="Courier New"/>
                <a:sym typeface="Courier New"/>
              </a:rPr>
              <a:t>(light</a:t>
            </a:r>
            <a:r>
              <a:rPr lang="en"/>
              <a:t> </a:t>
            </a:r>
            <a:r>
              <a:rPr lang="en">
                <a:latin typeface="Courier New"/>
                <a:ea typeface="Courier New"/>
                <a:cs typeface="Courier New"/>
                <a:sym typeface="Courier New"/>
              </a:rPr>
              <a:t>use)</a:t>
            </a:r>
            <a:r>
              <a:rPr lang="en"/>
              <a:t> </a:t>
            </a:r>
            <a:r>
              <a:rPr lang="en"/>
              <a:t>vs </a:t>
            </a:r>
            <a:r>
              <a:rPr lang="en">
                <a:latin typeface="Courier New"/>
                <a:ea typeface="Courier New"/>
                <a:cs typeface="Courier New"/>
                <a:sym typeface="Courier New"/>
              </a:rPr>
              <a:t>write</a:t>
            </a:r>
            <a:r>
              <a:rPr lang="en"/>
              <a:t> </a:t>
            </a:r>
            <a:r>
              <a:rPr lang="en">
                <a:latin typeface="Courier New"/>
                <a:ea typeface="Courier New"/>
                <a:cs typeface="Courier New"/>
                <a:sym typeface="Courier New"/>
              </a:rPr>
              <a:t>(heavy</a:t>
            </a:r>
            <a:r>
              <a:rPr lang="en"/>
              <a:t> </a:t>
            </a:r>
            <a:r>
              <a:rPr lang="en">
                <a:latin typeface="Courier New"/>
                <a:ea typeface="Courier New"/>
                <a:cs typeface="Courier New"/>
                <a:sym typeface="Courier New"/>
              </a:rPr>
              <a:t>use)</a:t>
            </a:r>
            <a:r>
              <a:rPr lang="en"/>
              <a:t> </a:t>
            </a:r>
            <a:r>
              <a:rPr lang="en"/>
              <a:t> use in webserver)</a:t>
            </a:r>
            <a:endParaRPr/>
          </a:p>
          <a:p>
            <a:pPr indent="0" lvl="0" marL="0" rtl="0" algn="l">
              <a:spcBef>
                <a:spcPts val="0"/>
              </a:spcBef>
              <a:spcAft>
                <a:spcPts val="0"/>
              </a:spcAft>
              <a:buNone/>
            </a:pPr>
            <a:r>
              <a:t/>
            </a:r>
            <a:endParaRPr sz="600"/>
          </a:p>
          <a:p>
            <a:pPr indent="-342900" lvl="0" marL="457200" rtl="0" algn="l">
              <a:spcBef>
                <a:spcPts val="0"/>
              </a:spcBef>
              <a:spcAft>
                <a:spcPts val="0"/>
              </a:spcAft>
              <a:buSzPts val="1800"/>
              <a:buChar char="●"/>
            </a:pPr>
            <a:r>
              <a:rPr lang="en"/>
              <a:t>Heavy system call invocation bottlenecked BASTION at context switching (userspace/kernelspace)</a:t>
            </a:r>
            <a:endParaRPr/>
          </a:p>
          <a:p>
            <a:pPr indent="-342900" lvl="0" marL="457200" rtl="0" algn="l">
              <a:spcBef>
                <a:spcPts val="0"/>
              </a:spcBef>
              <a:spcAft>
                <a:spcPts val="0"/>
              </a:spcAft>
              <a:buSzPts val="1800"/>
              <a:buChar char="●"/>
            </a:pPr>
            <a:r>
              <a:rPr lang="en"/>
              <a:t>Would be resolved if BASTION was implemented directly in kernel (module)</a:t>
            </a:r>
            <a:endParaRPr/>
          </a:p>
        </p:txBody>
      </p:sp>
      <p:sp>
        <p:nvSpPr>
          <p:cNvPr id="829" name="Google Shape;829;p53"/>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0" name="Google Shape;830;p53"/>
          <p:cNvPicPr preferRelativeResize="0"/>
          <p:nvPr/>
        </p:nvPicPr>
        <p:blipFill>
          <a:blip r:embed="rId3">
            <a:alphaModFix/>
          </a:blip>
          <a:stretch>
            <a:fillRect/>
          </a:stretch>
        </p:blipFill>
        <p:spPr>
          <a:xfrm>
            <a:off x="123825" y="2195513"/>
            <a:ext cx="8743950" cy="27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p:nvPr/>
        </p:nvSpPr>
        <p:spPr>
          <a:xfrm>
            <a:off x="4753100" y="2114325"/>
            <a:ext cx="4191900" cy="2640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Medium for Critical Attacks</a:t>
            </a:r>
            <a:endParaRPr/>
          </a:p>
        </p:txBody>
      </p:sp>
      <p:sp>
        <p:nvSpPr>
          <p:cNvPr id="139" name="Google Shape;139;p18"/>
          <p:cNvSpPr txBox="1"/>
          <p:nvPr>
            <p:ph idx="1" type="body"/>
          </p:nvPr>
        </p:nvSpPr>
        <p:spPr>
          <a:xfrm>
            <a:off x="173900" y="719275"/>
            <a:ext cx="8664900" cy="1445100"/>
          </a:xfrm>
          <a:prstGeom prst="rect">
            <a:avLst/>
          </a:prstGeom>
        </p:spPr>
        <p:txBody>
          <a:bodyPr anchorCtr="0" anchor="t" bIns="27425" lIns="36575" spcFirstLastPara="1" rIns="27425" wrap="square" tIns="27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Many </a:t>
            </a:r>
            <a:r>
              <a:rPr b="1" lang="en" sz="1600">
                <a:solidFill>
                  <a:schemeClr val="dk1"/>
                </a:solidFill>
              </a:rPr>
              <a:t>code re-use attacks end-goal</a:t>
            </a:r>
            <a:r>
              <a:rPr lang="en" sz="1600">
                <a:solidFill>
                  <a:schemeClr val="dk1"/>
                </a:solidFill>
              </a:rPr>
              <a:t> require </a:t>
            </a:r>
            <a:r>
              <a:rPr b="1" lang="en" sz="1600">
                <a:solidFill>
                  <a:schemeClr val="dk1"/>
                </a:solidFill>
              </a:rPr>
              <a:t>leveraging a system call</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Memory vulnerabilities continue to persist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Attacker </a:t>
            </a:r>
            <a:r>
              <a:rPr i="1" lang="en" sz="1600">
                <a:solidFill>
                  <a:schemeClr val="dk1"/>
                </a:solidFill>
              </a:rPr>
              <a:t>intermediate</a:t>
            </a:r>
            <a:r>
              <a:rPr lang="en" sz="1600">
                <a:solidFill>
                  <a:schemeClr val="dk1"/>
                </a:solidFill>
              </a:rPr>
              <a:t> steps may cause undefined behavior in application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But,</a:t>
            </a:r>
            <a:r>
              <a:rPr lang="en" sz="1600">
                <a:solidFill>
                  <a:schemeClr val="dk1"/>
                </a:solidFill>
              </a:rPr>
              <a:t> </a:t>
            </a:r>
            <a:r>
              <a:rPr lang="en" sz="1600">
                <a:solidFill>
                  <a:schemeClr val="dk1"/>
                </a:solidFill>
              </a:rPr>
              <a:t>cannot leave application process scope </a:t>
            </a:r>
            <a:r>
              <a:rPr b="1" lang="en" sz="1600">
                <a:solidFill>
                  <a:schemeClr val="dk1"/>
                </a:solidFill>
              </a:rPr>
              <a:t>without system call</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Majority system calls are </a:t>
            </a:r>
            <a:r>
              <a:rPr b="1" lang="en" sz="1600">
                <a:solidFill>
                  <a:schemeClr val="dk1"/>
                </a:solidFill>
              </a:rPr>
              <a:t>non-security sensitive</a:t>
            </a:r>
            <a:endParaRPr b="1"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p>
        </p:txBody>
      </p:sp>
      <p:sp>
        <p:nvSpPr>
          <p:cNvPr id="140" name="Google Shape;140;p18"/>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18"/>
          <p:cNvSpPr txBox="1"/>
          <p:nvPr/>
        </p:nvSpPr>
        <p:spPr>
          <a:xfrm>
            <a:off x="4885695" y="3236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fstat</a:t>
            </a:r>
            <a:endParaRPr/>
          </a:p>
        </p:txBody>
      </p:sp>
      <p:sp>
        <p:nvSpPr>
          <p:cNvPr id="142" name="Google Shape;142;p18"/>
          <p:cNvSpPr txBox="1"/>
          <p:nvPr/>
        </p:nvSpPr>
        <p:spPr>
          <a:xfrm>
            <a:off x="7019295" y="3617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uname</a:t>
            </a:r>
            <a:endParaRPr/>
          </a:p>
        </p:txBody>
      </p:sp>
      <p:sp>
        <p:nvSpPr>
          <p:cNvPr id="143" name="Google Shape;143;p18"/>
          <p:cNvSpPr txBox="1"/>
          <p:nvPr/>
        </p:nvSpPr>
        <p:spPr>
          <a:xfrm>
            <a:off x="6714495" y="39221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tee</a:t>
            </a:r>
            <a:endParaRPr/>
          </a:p>
        </p:txBody>
      </p:sp>
      <p:sp>
        <p:nvSpPr>
          <p:cNvPr id="144" name="Google Shape;144;p18"/>
          <p:cNvSpPr txBox="1"/>
          <p:nvPr/>
        </p:nvSpPr>
        <p:spPr>
          <a:xfrm>
            <a:off x="5054220" y="36632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getrlimit</a:t>
            </a:r>
            <a:endParaRPr/>
          </a:p>
        </p:txBody>
      </p:sp>
      <p:sp>
        <p:nvSpPr>
          <p:cNvPr id="145" name="Google Shape;145;p18"/>
          <p:cNvSpPr txBox="1"/>
          <p:nvPr/>
        </p:nvSpPr>
        <p:spPr>
          <a:xfrm>
            <a:off x="6409695" y="30077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exit</a:t>
            </a:r>
            <a:endParaRPr/>
          </a:p>
        </p:txBody>
      </p:sp>
      <p:sp>
        <p:nvSpPr>
          <p:cNvPr id="146" name="Google Shape;146;p18"/>
          <p:cNvSpPr txBox="1"/>
          <p:nvPr/>
        </p:nvSpPr>
        <p:spPr>
          <a:xfrm>
            <a:off x="7705102" y="3845975"/>
            <a:ext cx="9015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epoll_wait</a:t>
            </a:r>
            <a:endParaRPr/>
          </a:p>
        </p:txBody>
      </p:sp>
      <p:sp>
        <p:nvSpPr>
          <p:cNvPr id="147" name="Google Shape;147;p18"/>
          <p:cNvSpPr txBox="1"/>
          <p:nvPr/>
        </p:nvSpPr>
        <p:spPr>
          <a:xfrm>
            <a:off x="6989303" y="4257275"/>
            <a:ext cx="10719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close_range</a:t>
            </a:r>
            <a:endParaRPr/>
          </a:p>
        </p:txBody>
      </p:sp>
      <p:sp>
        <p:nvSpPr>
          <p:cNvPr id="148" name="Google Shape;148;p18"/>
          <p:cNvSpPr txBox="1"/>
          <p:nvPr/>
        </p:nvSpPr>
        <p:spPr>
          <a:xfrm>
            <a:off x="6200820" y="35019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getfattr</a:t>
            </a:r>
            <a:endParaRPr/>
          </a:p>
        </p:txBody>
      </p:sp>
      <p:sp>
        <p:nvSpPr>
          <p:cNvPr id="149" name="Google Shape;149;p18"/>
          <p:cNvSpPr txBox="1"/>
          <p:nvPr/>
        </p:nvSpPr>
        <p:spPr>
          <a:xfrm>
            <a:off x="6017499" y="2220275"/>
            <a:ext cx="1696800" cy="424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t>Attack surface of Linux System Calls</a:t>
            </a:r>
            <a:endParaRPr b="1"/>
          </a:p>
        </p:txBody>
      </p:sp>
      <p:grpSp>
        <p:nvGrpSpPr>
          <p:cNvPr id="150" name="Google Shape;150;p18"/>
          <p:cNvGrpSpPr/>
          <p:nvPr/>
        </p:nvGrpSpPr>
        <p:grpSpPr>
          <a:xfrm>
            <a:off x="5378836" y="2463819"/>
            <a:ext cx="3359118" cy="2481980"/>
            <a:chOff x="5378836" y="2463819"/>
            <a:chExt cx="3359118" cy="2481980"/>
          </a:xfrm>
        </p:grpSpPr>
        <p:grpSp>
          <p:nvGrpSpPr>
            <p:cNvPr id="151" name="Google Shape;151;p18"/>
            <p:cNvGrpSpPr/>
            <p:nvPr/>
          </p:nvGrpSpPr>
          <p:grpSpPr>
            <a:xfrm>
              <a:off x="5712100" y="2463819"/>
              <a:ext cx="3025853" cy="2481980"/>
              <a:chOff x="5712100" y="2463819"/>
              <a:chExt cx="3025853" cy="2481980"/>
            </a:xfrm>
          </p:grpSpPr>
          <p:pic>
            <p:nvPicPr>
              <p:cNvPr id="152" name="Google Shape;152;p18"/>
              <p:cNvPicPr preferRelativeResize="0"/>
              <p:nvPr/>
            </p:nvPicPr>
            <p:blipFill>
              <a:blip r:embed="rId3">
                <a:alphaModFix/>
              </a:blip>
              <a:stretch>
                <a:fillRect/>
              </a:stretch>
            </p:blipFill>
            <p:spPr>
              <a:xfrm rot="-1839802">
                <a:off x="7396894" y="2692784"/>
                <a:ext cx="1168725" cy="1003624"/>
              </a:xfrm>
              <a:prstGeom prst="rect">
                <a:avLst/>
              </a:prstGeom>
              <a:noFill/>
              <a:ln>
                <a:noFill/>
              </a:ln>
            </p:spPr>
          </p:pic>
          <p:pic>
            <p:nvPicPr>
              <p:cNvPr id="153" name="Google Shape;153;p18"/>
              <p:cNvPicPr preferRelativeResize="0"/>
              <p:nvPr/>
            </p:nvPicPr>
            <p:blipFill>
              <a:blip r:embed="rId3">
                <a:alphaModFix/>
              </a:blip>
              <a:stretch>
                <a:fillRect/>
              </a:stretch>
            </p:blipFill>
            <p:spPr>
              <a:xfrm rot="-1832273">
                <a:off x="5858177" y="3910225"/>
                <a:ext cx="985046" cy="843849"/>
              </a:xfrm>
              <a:prstGeom prst="rect">
                <a:avLst/>
              </a:prstGeom>
              <a:noFill/>
              <a:ln>
                <a:noFill/>
              </a:ln>
            </p:spPr>
          </p:pic>
        </p:grpSp>
        <p:pic>
          <p:nvPicPr>
            <p:cNvPr id="154" name="Google Shape;154;p18"/>
            <p:cNvPicPr preferRelativeResize="0"/>
            <p:nvPr/>
          </p:nvPicPr>
          <p:blipFill>
            <a:blip r:embed="rId3">
              <a:alphaModFix/>
            </a:blip>
            <a:stretch>
              <a:fillRect/>
            </a:stretch>
          </p:blipFill>
          <p:spPr>
            <a:xfrm rot="-1832282">
              <a:off x="5501440" y="2628106"/>
              <a:ext cx="826767" cy="708260"/>
            </a:xfrm>
            <a:prstGeom prst="rect">
              <a:avLst/>
            </a:prstGeom>
            <a:noFill/>
            <a:ln>
              <a:noFill/>
            </a:ln>
          </p:spPr>
        </p:pic>
      </p:grpSp>
      <p:sp>
        <p:nvSpPr>
          <p:cNvPr id="155" name="Google Shape;155;p18"/>
          <p:cNvSpPr txBox="1"/>
          <p:nvPr/>
        </p:nvSpPr>
        <p:spPr>
          <a:xfrm>
            <a:off x="7649340" y="2975526"/>
            <a:ext cx="778200" cy="223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mprotect</a:t>
            </a:r>
            <a:endParaRPr/>
          </a:p>
          <a:p>
            <a:pPr indent="0" lvl="0" marL="0" rtl="0" algn="ctr">
              <a:spcBef>
                <a:spcPts val="0"/>
              </a:spcBef>
              <a:spcAft>
                <a:spcPts val="0"/>
              </a:spcAft>
              <a:buNone/>
            </a:pPr>
            <a:r>
              <a:rPr lang="en"/>
              <a:t>mmap</a:t>
            </a:r>
            <a:endParaRPr/>
          </a:p>
        </p:txBody>
      </p:sp>
      <p:sp>
        <p:nvSpPr>
          <p:cNvPr id="156" name="Google Shape;156;p18"/>
          <p:cNvSpPr txBox="1"/>
          <p:nvPr/>
        </p:nvSpPr>
        <p:spPr>
          <a:xfrm>
            <a:off x="6047970" y="4140892"/>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execve</a:t>
            </a:r>
            <a:endParaRPr/>
          </a:p>
          <a:p>
            <a:pPr indent="0" lvl="0" marL="0" rtl="0" algn="ctr">
              <a:spcBef>
                <a:spcPts val="0"/>
              </a:spcBef>
              <a:spcAft>
                <a:spcPts val="0"/>
              </a:spcAft>
              <a:buNone/>
            </a:pPr>
            <a:r>
              <a:rPr lang="en"/>
              <a:t>fork</a:t>
            </a:r>
            <a:endParaRPr/>
          </a:p>
        </p:txBody>
      </p:sp>
      <p:sp>
        <p:nvSpPr>
          <p:cNvPr id="157" name="Google Shape;157;p18"/>
          <p:cNvSpPr txBox="1"/>
          <p:nvPr/>
        </p:nvSpPr>
        <p:spPr>
          <a:xfrm>
            <a:off x="5571495" y="2855370"/>
            <a:ext cx="705600" cy="24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a:t>chmod</a:t>
            </a:r>
            <a:endParaRPr/>
          </a:p>
        </p:txBody>
      </p:sp>
      <p:sp>
        <p:nvSpPr>
          <p:cNvPr id="158" name="Google Shape;158;p18"/>
          <p:cNvSpPr/>
          <p:nvPr/>
        </p:nvSpPr>
        <p:spPr>
          <a:xfrm>
            <a:off x="173900" y="2583050"/>
            <a:ext cx="4279800" cy="1801200"/>
          </a:xfrm>
          <a:prstGeom prst="rect">
            <a:avLst/>
          </a:prstGeom>
          <a:solidFill>
            <a:srgbClr val="FF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OS Scope</a:t>
            </a:r>
            <a:endParaRPr b="1"/>
          </a:p>
        </p:txBody>
      </p:sp>
      <p:sp>
        <p:nvSpPr>
          <p:cNvPr id="159" name="Google Shape;159;p18"/>
          <p:cNvSpPr/>
          <p:nvPr/>
        </p:nvSpPr>
        <p:spPr>
          <a:xfrm>
            <a:off x="1661725" y="3145775"/>
            <a:ext cx="1221600" cy="102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Process …</a:t>
            </a:r>
            <a:endParaRPr>
              <a:solidFill>
                <a:schemeClr val="dk1"/>
              </a:solidFill>
            </a:endParaRPr>
          </a:p>
        </p:txBody>
      </p:sp>
      <p:sp>
        <p:nvSpPr>
          <p:cNvPr id="160" name="Google Shape;160;p18"/>
          <p:cNvSpPr/>
          <p:nvPr/>
        </p:nvSpPr>
        <p:spPr>
          <a:xfrm>
            <a:off x="3050225" y="3145775"/>
            <a:ext cx="1221600" cy="1026000"/>
          </a:xfrm>
          <a:prstGeom prst="rect">
            <a:avLst/>
          </a:prstGeom>
          <a:solidFill>
            <a:srgbClr val="0097A7"/>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N</a:t>
            </a:r>
            <a:endParaRPr/>
          </a:p>
        </p:txBody>
      </p:sp>
      <p:sp>
        <p:nvSpPr>
          <p:cNvPr id="161" name="Google Shape;161;p18"/>
          <p:cNvSpPr/>
          <p:nvPr/>
        </p:nvSpPr>
        <p:spPr>
          <a:xfrm>
            <a:off x="273225" y="3145750"/>
            <a:ext cx="1221600" cy="1026000"/>
          </a:xfrm>
          <a:prstGeom prst="rect">
            <a:avLst/>
          </a:prstGeom>
          <a:solidFill>
            <a:srgbClr val="F4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1</a:t>
            </a:r>
            <a:endParaRPr/>
          </a:p>
        </p:txBody>
      </p:sp>
      <p:pic>
        <p:nvPicPr>
          <p:cNvPr id="162" name="Google Shape;162;p18"/>
          <p:cNvPicPr preferRelativeResize="0"/>
          <p:nvPr/>
        </p:nvPicPr>
        <p:blipFill rotWithShape="1">
          <a:blip r:embed="rId4">
            <a:alphaModFix/>
          </a:blip>
          <a:srcRect b="16969" l="12976" r="12145" t="14989"/>
          <a:stretch/>
        </p:blipFill>
        <p:spPr>
          <a:xfrm>
            <a:off x="1086075" y="3788400"/>
            <a:ext cx="370757" cy="336900"/>
          </a:xfrm>
          <a:prstGeom prst="rect">
            <a:avLst/>
          </a:prstGeom>
          <a:noFill/>
          <a:ln>
            <a:noFill/>
          </a:ln>
        </p:spPr>
      </p:pic>
      <p:pic>
        <p:nvPicPr>
          <p:cNvPr id="163" name="Google Shape;163;p18"/>
          <p:cNvPicPr preferRelativeResize="0"/>
          <p:nvPr/>
        </p:nvPicPr>
        <p:blipFill>
          <a:blip r:embed="rId5">
            <a:alphaModFix/>
          </a:blip>
          <a:stretch>
            <a:fillRect/>
          </a:stretch>
        </p:blipFill>
        <p:spPr>
          <a:xfrm>
            <a:off x="572525" y="3466475"/>
            <a:ext cx="548700" cy="548700"/>
          </a:xfrm>
          <a:prstGeom prst="rect">
            <a:avLst/>
          </a:prstGeom>
          <a:noFill/>
          <a:ln>
            <a:noFill/>
          </a:ln>
        </p:spPr>
      </p:pic>
      <p:pic>
        <p:nvPicPr>
          <p:cNvPr id="164" name="Google Shape;164;p18"/>
          <p:cNvPicPr preferRelativeResize="0"/>
          <p:nvPr/>
        </p:nvPicPr>
        <p:blipFill>
          <a:blip r:embed="rId5">
            <a:alphaModFix/>
          </a:blip>
          <a:stretch>
            <a:fillRect/>
          </a:stretch>
        </p:blipFill>
        <p:spPr>
          <a:xfrm>
            <a:off x="1298250" y="2420386"/>
            <a:ext cx="548700" cy="54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Call Defenses </a:t>
            </a:r>
            <a:r>
              <a:rPr i="1" lang="en" sz="1800"/>
              <a:t>(and why they don’t do enough)</a:t>
            </a:r>
            <a:endParaRPr i="1" sz="1800"/>
          </a:p>
        </p:txBody>
      </p:sp>
      <p:sp>
        <p:nvSpPr>
          <p:cNvPr id="170" name="Google Shape;170;p19"/>
          <p:cNvSpPr txBox="1"/>
          <p:nvPr>
            <p:ph idx="1" type="body"/>
          </p:nvPr>
        </p:nvSpPr>
        <p:spPr>
          <a:xfrm>
            <a:off x="173900" y="719275"/>
            <a:ext cx="8346600" cy="4144200"/>
          </a:xfrm>
          <a:prstGeom prst="rect">
            <a:avLst/>
          </a:prstGeom>
        </p:spPr>
        <p:txBody>
          <a:bodyPr anchorCtr="0" anchor="t" bIns="27425" lIns="36575" spcFirstLastPara="1" rIns="27425" wrap="square" tIns="27425">
            <a:noAutofit/>
          </a:bodyPr>
          <a:lstStyle/>
          <a:p>
            <a:pPr indent="0" lvl="0" marL="0" rtl="0" algn="l">
              <a:lnSpc>
                <a:spcPct val="115000"/>
              </a:lnSpc>
              <a:spcBef>
                <a:spcPts val="0"/>
              </a:spcBef>
              <a:spcAft>
                <a:spcPts val="0"/>
              </a:spcAft>
              <a:buNone/>
            </a:pPr>
            <a:r>
              <a:rPr b="1" lang="en"/>
              <a:t>Defenses</a:t>
            </a:r>
            <a:endParaRPr b="1"/>
          </a:p>
          <a:p>
            <a:pPr indent="-342900" lvl="0" marL="457200" rtl="0" algn="l">
              <a:lnSpc>
                <a:spcPct val="115000"/>
              </a:lnSpc>
              <a:spcBef>
                <a:spcPts val="0"/>
              </a:spcBef>
              <a:spcAft>
                <a:spcPts val="0"/>
              </a:spcAft>
              <a:buSzPts val="1800"/>
              <a:buFont typeface="Courier New"/>
              <a:buChar char="●"/>
            </a:pPr>
            <a:r>
              <a:rPr lang="en"/>
              <a:t>Linux </a:t>
            </a:r>
            <a:r>
              <a:rPr lang="en">
                <a:latin typeface="Courier New"/>
                <a:ea typeface="Courier New"/>
                <a:cs typeface="Courier New"/>
                <a:sym typeface="Courier New"/>
              </a:rPr>
              <a:t>seccomp</a:t>
            </a:r>
            <a:endParaRPr>
              <a:latin typeface="Courier New"/>
              <a:ea typeface="Courier New"/>
              <a:cs typeface="Courier New"/>
              <a:sym typeface="Courier New"/>
            </a:endParaRPr>
          </a:p>
          <a:p>
            <a:pPr indent="-342900" lvl="0" marL="571500" rtl="0" algn="l">
              <a:lnSpc>
                <a:spcPct val="115000"/>
              </a:lnSpc>
              <a:spcBef>
                <a:spcPts val="0"/>
              </a:spcBef>
              <a:spcAft>
                <a:spcPts val="0"/>
              </a:spcAft>
              <a:buSzPts val="1800"/>
              <a:buChar char="-"/>
            </a:pPr>
            <a:r>
              <a:rPr i="1" lang="en" sz="1400"/>
              <a:t>Linux deployed c</a:t>
            </a:r>
            <a:r>
              <a:rPr i="1" lang="en" sz="1400"/>
              <a:t>oarse-grained allowlist/denylist</a:t>
            </a:r>
            <a:endParaRPr sz="400"/>
          </a:p>
          <a:p>
            <a:pPr indent="-342900" lvl="0" marL="457200" rtl="0" algn="l">
              <a:lnSpc>
                <a:spcPct val="115000"/>
              </a:lnSpc>
              <a:spcBef>
                <a:spcPts val="0"/>
              </a:spcBef>
              <a:spcAft>
                <a:spcPts val="0"/>
              </a:spcAft>
              <a:buSzPts val="1800"/>
              <a:buChar char="●"/>
            </a:pPr>
            <a:r>
              <a:rPr lang="en"/>
              <a:t>Automated System Call Filtering</a:t>
            </a:r>
            <a:endParaRPr/>
          </a:p>
          <a:p>
            <a:pPr indent="-342900" lvl="0" marL="571500" rtl="0" algn="l">
              <a:lnSpc>
                <a:spcPct val="115000"/>
              </a:lnSpc>
              <a:spcBef>
                <a:spcPts val="0"/>
              </a:spcBef>
              <a:spcAft>
                <a:spcPts val="0"/>
              </a:spcAft>
              <a:buSzPts val="1800"/>
              <a:buChar char="-"/>
            </a:pPr>
            <a:r>
              <a:rPr i="1" lang="en" sz="1400">
                <a:latin typeface="Courier New"/>
                <a:ea typeface="Courier New"/>
                <a:cs typeface="Courier New"/>
                <a:sym typeface="Courier New"/>
              </a:rPr>
              <a:t>sysfilter</a:t>
            </a:r>
            <a:r>
              <a:rPr i="1" lang="en" sz="1400"/>
              <a:t>: Automated system call filtering for commodity software </a:t>
            </a:r>
            <a:r>
              <a:rPr lang="en" sz="1400"/>
              <a:t>[RAID’20]</a:t>
            </a:r>
            <a:endParaRPr sz="1400"/>
          </a:p>
          <a:p>
            <a:pPr indent="-342900" lvl="0" marL="457200" rtl="0" algn="l">
              <a:lnSpc>
                <a:spcPct val="115000"/>
              </a:lnSpc>
              <a:spcBef>
                <a:spcPts val="0"/>
              </a:spcBef>
              <a:spcAft>
                <a:spcPts val="0"/>
              </a:spcAft>
              <a:buSzPts val="1800"/>
              <a:buChar char="●"/>
            </a:pPr>
            <a:r>
              <a:rPr lang="en"/>
              <a:t>Refined Whitelisting</a:t>
            </a:r>
            <a:endParaRPr/>
          </a:p>
          <a:p>
            <a:pPr indent="-342900" lvl="0" marL="571500" rtl="0" algn="l">
              <a:lnSpc>
                <a:spcPct val="115000"/>
              </a:lnSpc>
              <a:spcBef>
                <a:spcPts val="0"/>
              </a:spcBef>
              <a:spcAft>
                <a:spcPts val="0"/>
              </a:spcAft>
              <a:buSzPts val="1800"/>
              <a:buChar char="-"/>
            </a:pPr>
            <a:r>
              <a:rPr i="1" lang="en" sz="1400"/>
              <a:t>Temporal System Call Specialization </a:t>
            </a:r>
            <a:r>
              <a:rPr lang="en" sz="1400"/>
              <a:t>[USENIX Sec’20]</a:t>
            </a:r>
            <a:endParaRPr sz="14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en"/>
              <a:t>Bottom Line</a:t>
            </a:r>
            <a:endParaRPr b="1"/>
          </a:p>
          <a:p>
            <a:pPr indent="-317500" lvl="0" marL="457200" rtl="0" algn="l">
              <a:lnSpc>
                <a:spcPct val="115000"/>
              </a:lnSpc>
              <a:spcBef>
                <a:spcPts val="0"/>
              </a:spcBef>
              <a:spcAft>
                <a:spcPts val="0"/>
              </a:spcAft>
              <a:buSzPts val="1400"/>
              <a:buChar char="●"/>
            </a:pPr>
            <a:r>
              <a:rPr lang="en" sz="1400"/>
              <a:t>Coarse-grained filtering is not sufficient</a:t>
            </a:r>
            <a:endParaRPr sz="1400"/>
          </a:p>
          <a:p>
            <a:pPr indent="-317500" lvl="0" marL="457200" rtl="0" algn="l">
              <a:lnSpc>
                <a:spcPct val="115000"/>
              </a:lnSpc>
              <a:spcBef>
                <a:spcPts val="0"/>
              </a:spcBef>
              <a:spcAft>
                <a:spcPts val="0"/>
              </a:spcAft>
              <a:buSzPts val="1400"/>
              <a:buChar char="●"/>
            </a:pPr>
            <a:r>
              <a:rPr lang="en" sz="1400"/>
              <a:t>System calls cannot be disabled because of </a:t>
            </a:r>
            <a:r>
              <a:rPr b="1" lang="en" sz="1400">
                <a:solidFill>
                  <a:srgbClr val="6AA84F"/>
                </a:solidFill>
              </a:rPr>
              <a:t>core process necessity</a:t>
            </a:r>
            <a:r>
              <a:rPr lang="en" sz="1400"/>
              <a:t> </a:t>
            </a:r>
            <a:endParaRPr sz="1400"/>
          </a:p>
          <a:p>
            <a:pPr indent="-317500" lvl="1" marL="914400" rtl="0" algn="l">
              <a:lnSpc>
                <a:spcPct val="115000"/>
              </a:lnSpc>
              <a:spcBef>
                <a:spcPts val="0"/>
              </a:spcBef>
              <a:spcAft>
                <a:spcPts val="0"/>
              </a:spcAft>
              <a:buSzPts val="1400"/>
              <a:buChar char="○"/>
            </a:pPr>
            <a:r>
              <a:rPr lang="en"/>
              <a:t>C</a:t>
            </a:r>
            <a:r>
              <a:rPr lang="en" sz="1400"/>
              <a:t>oincidently are </a:t>
            </a:r>
            <a:r>
              <a:rPr b="1" lang="en" sz="1400">
                <a:solidFill>
                  <a:srgbClr val="FF0000"/>
                </a:solidFill>
              </a:rPr>
              <a:t>targeted for attacker abuse</a:t>
            </a:r>
            <a:endParaRPr sz="1400"/>
          </a:p>
          <a:p>
            <a:pPr indent="-317500" lvl="1" marL="914400" rtl="0" algn="l">
              <a:lnSpc>
                <a:spcPct val="150000"/>
              </a:lnSpc>
              <a:spcBef>
                <a:spcPts val="0"/>
              </a:spcBef>
              <a:spcAft>
                <a:spcPts val="0"/>
              </a:spcAft>
              <a:buSzPts val="1400"/>
              <a:buChar char="○"/>
            </a:pPr>
            <a:r>
              <a:rPr lang="en"/>
              <a:t>e.g.,</a:t>
            </a:r>
            <a:r>
              <a:rPr lang="en">
                <a:latin typeface="Courier New"/>
                <a:ea typeface="Courier New"/>
                <a:cs typeface="Courier New"/>
                <a:sym typeface="Courier New"/>
              </a:rPr>
              <a:t> </a:t>
            </a:r>
            <a:r>
              <a:rPr b="1" lang="en">
                <a:latin typeface="Courier New"/>
                <a:ea typeface="Courier New"/>
                <a:cs typeface="Courier New"/>
                <a:sym typeface="Courier New"/>
              </a:rPr>
              <a:t>execve, mmap, mprotect</a:t>
            </a:r>
            <a:endParaRPr b="1">
              <a:latin typeface="Courier New"/>
              <a:ea typeface="Courier New"/>
              <a:cs typeface="Courier New"/>
              <a:sym typeface="Courier New"/>
            </a:endParaRPr>
          </a:p>
          <a:p>
            <a:pPr indent="-317500" lvl="0" marL="457200" rtl="0" algn="l">
              <a:lnSpc>
                <a:spcPct val="115000"/>
              </a:lnSpc>
              <a:spcBef>
                <a:spcPts val="0"/>
              </a:spcBef>
              <a:spcAft>
                <a:spcPts val="0"/>
              </a:spcAft>
              <a:buSzPts val="1400"/>
              <a:buChar char="●"/>
            </a:pPr>
            <a:r>
              <a:rPr lang="en" sz="1400"/>
              <a:t>Instead of finding system call minimal set, </a:t>
            </a:r>
            <a:r>
              <a:rPr b="1" i="1" lang="en" sz="1400"/>
              <a:t>find meaningful context surrounding system calls</a:t>
            </a:r>
            <a:r>
              <a:rPr b="1" lang="en" sz="1400"/>
              <a:t>!</a:t>
            </a:r>
            <a:endParaRPr b="1"/>
          </a:p>
        </p:txBody>
      </p:sp>
      <p:sp>
        <p:nvSpPr>
          <p:cNvPr id="171" name="Google Shape;171;p19"/>
          <p:cNvSpPr txBox="1"/>
          <p:nvPr>
            <p:ph idx="12" type="sldNum"/>
          </p:nvPr>
        </p:nvSpPr>
        <p:spPr>
          <a:xfrm>
            <a:off x="8472450" y="4823899"/>
            <a:ext cx="548700" cy="3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1918200" y="3928875"/>
            <a:ext cx="56409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Courier New"/>
                <a:ea typeface="Courier New"/>
                <a:cs typeface="Courier New"/>
                <a:sym typeface="Courier New"/>
              </a:rPr>
              <a:t>execve( ctx-&gt;path, ctx-&gt;argv, ctx-&gt;envp );</a:t>
            </a:r>
            <a:endParaRPr b="1"/>
          </a:p>
        </p:txBody>
      </p:sp>
      <p:sp>
        <p:nvSpPr>
          <p:cNvPr id="177" name="Google Shape;177;p20"/>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 Introduction of </a:t>
            </a:r>
            <a:r>
              <a:rPr b="1" lang="en"/>
              <a:t>System Call Integrity</a:t>
            </a:r>
            <a:endParaRPr b="1"/>
          </a:p>
        </p:txBody>
      </p:sp>
      <p:sp>
        <p:nvSpPr>
          <p:cNvPr id="178" name="Google Shape;178;p20"/>
          <p:cNvSpPr txBox="1"/>
          <p:nvPr/>
        </p:nvSpPr>
        <p:spPr>
          <a:xfrm>
            <a:off x="8472450" y="4823899"/>
            <a:ext cx="548700" cy="33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rgbClr val="FFFFFF"/>
                </a:solidFill>
              </a:rPr>
              <a:t>‹#›</a:t>
            </a:fld>
            <a:endParaRPr sz="1200">
              <a:solidFill>
                <a:srgbClr val="FFFFFF"/>
              </a:solidFill>
            </a:endParaRPr>
          </a:p>
        </p:txBody>
      </p:sp>
      <p:pic>
        <p:nvPicPr>
          <p:cNvPr id="179" name="Google Shape;179;p20"/>
          <p:cNvPicPr preferRelativeResize="0"/>
          <p:nvPr/>
        </p:nvPicPr>
        <p:blipFill>
          <a:blip r:embed="rId3">
            <a:alphaModFix/>
          </a:blip>
          <a:stretch>
            <a:fillRect/>
          </a:stretch>
        </p:blipFill>
        <p:spPr>
          <a:xfrm flipH="1">
            <a:off x="602322" y="3772237"/>
            <a:ext cx="830975" cy="83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nvSpPr>
        <p:spPr>
          <a:xfrm>
            <a:off x="1918200" y="3928875"/>
            <a:ext cx="56409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Courier New"/>
                <a:ea typeface="Courier New"/>
                <a:cs typeface="Courier New"/>
                <a:sym typeface="Courier New"/>
              </a:rPr>
              <a:t>execve( ctx-&gt;path, ctx-&gt;argv, ctx-&gt;envp );</a:t>
            </a:r>
            <a:endParaRPr b="1"/>
          </a:p>
        </p:txBody>
      </p:sp>
      <p:sp>
        <p:nvSpPr>
          <p:cNvPr id="185" name="Google Shape;185;p21"/>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 Introduction of </a:t>
            </a:r>
            <a:r>
              <a:rPr b="1" lang="en"/>
              <a:t>System Call Integrity</a:t>
            </a:r>
            <a:endParaRPr b="1"/>
          </a:p>
        </p:txBody>
      </p:sp>
      <p:sp>
        <p:nvSpPr>
          <p:cNvPr id="186" name="Google Shape;186;p21"/>
          <p:cNvSpPr txBox="1"/>
          <p:nvPr>
            <p:ph idx="1" type="body"/>
          </p:nvPr>
        </p:nvSpPr>
        <p:spPr>
          <a:xfrm>
            <a:off x="173900" y="719275"/>
            <a:ext cx="3926100" cy="906600"/>
          </a:xfrm>
          <a:prstGeom prst="rect">
            <a:avLst/>
          </a:prstGeom>
        </p:spPr>
        <p:txBody>
          <a:bodyPr anchorCtr="0" anchor="t" bIns="27425" lIns="36575" spcFirstLastPara="1" rIns="27425" wrap="square" tIns="27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System Call Integrity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Comprised of </a:t>
            </a:r>
            <a:r>
              <a:rPr b="1" lang="en">
                <a:solidFill>
                  <a:schemeClr val="dk1"/>
                </a:solidFill>
              </a:rPr>
              <a:t>three</a:t>
            </a:r>
            <a:r>
              <a:rPr lang="en">
                <a:solidFill>
                  <a:schemeClr val="dk1"/>
                </a:solidFill>
              </a:rPr>
              <a:t> </a:t>
            </a:r>
            <a:r>
              <a:rPr b="1" lang="en">
                <a:solidFill>
                  <a:schemeClr val="dk1"/>
                </a:solidFill>
              </a:rPr>
              <a:t>contexts</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Based on attacker pattern insight</a:t>
            </a:r>
            <a:endParaRPr>
              <a:solidFill>
                <a:schemeClr val="dk1"/>
              </a:solidFill>
            </a:endParaRPr>
          </a:p>
        </p:txBody>
      </p:sp>
      <p:sp>
        <p:nvSpPr>
          <p:cNvPr id="187" name="Google Shape;187;p21"/>
          <p:cNvSpPr txBox="1"/>
          <p:nvPr/>
        </p:nvSpPr>
        <p:spPr>
          <a:xfrm>
            <a:off x="248700" y="1915825"/>
            <a:ext cx="3703500" cy="132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1"/>
                </a:solidFill>
              </a:rPr>
              <a:t>Attacker Pattern Insight:</a:t>
            </a:r>
            <a:endParaRPr b="1" sz="1800" u="sng">
              <a:solidFill>
                <a:schemeClr val="dk1"/>
              </a:solidFill>
            </a:endParaRPr>
          </a:p>
          <a:p>
            <a:pPr indent="0" lvl="0" marL="0" rtl="0" algn="l">
              <a:spcBef>
                <a:spcPts val="0"/>
              </a:spcBef>
              <a:spcAft>
                <a:spcPts val="0"/>
              </a:spcAft>
              <a:buNone/>
            </a:pPr>
            <a:r>
              <a:t/>
            </a:r>
            <a:endParaRPr b="1" sz="400" u="sng">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How are system calls invoked?</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How are system calls </a:t>
            </a:r>
            <a:r>
              <a:rPr lang="en" sz="1600">
                <a:solidFill>
                  <a:schemeClr val="dk1"/>
                </a:solidFill>
              </a:rPr>
              <a:t>reached</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What is passed to system calls?</a:t>
            </a:r>
            <a:endParaRPr sz="1600">
              <a:solidFill>
                <a:schemeClr val="dk1"/>
              </a:solidFill>
            </a:endParaRPr>
          </a:p>
        </p:txBody>
      </p:sp>
      <p:sp>
        <p:nvSpPr>
          <p:cNvPr id="188" name="Google Shape;188;p21"/>
          <p:cNvSpPr txBox="1"/>
          <p:nvPr/>
        </p:nvSpPr>
        <p:spPr>
          <a:xfrm>
            <a:off x="8472450" y="4823899"/>
            <a:ext cx="548700" cy="33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rgbClr val="FFFFFF"/>
                </a:solidFill>
              </a:rPr>
              <a:t>‹#›</a:t>
            </a:fld>
            <a:endParaRPr sz="1200">
              <a:solidFill>
                <a:srgbClr val="FFFFFF"/>
              </a:solidFill>
            </a:endParaRPr>
          </a:p>
        </p:txBody>
      </p:sp>
      <p:pic>
        <p:nvPicPr>
          <p:cNvPr id="189" name="Google Shape;189;p21"/>
          <p:cNvPicPr preferRelativeResize="0"/>
          <p:nvPr/>
        </p:nvPicPr>
        <p:blipFill>
          <a:blip r:embed="rId3">
            <a:alphaModFix/>
          </a:blip>
          <a:stretch>
            <a:fillRect/>
          </a:stretch>
        </p:blipFill>
        <p:spPr>
          <a:xfrm flipH="1">
            <a:off x="602322" y="3772237"/>
            <a:ext cx="830975" cy="830975"/>
          </a:xfrm>
          <a:prstGeom prst="rect">
            <a:avLst/>
          </a:prstGeom>
          <a:noFill/>
          <a:ln>
            <a:noFill/>
          </a:ln>
        </p:spPr>
      </p:pic>
      <p:pic>
        <p:nvPicPr>
          <p:cNvPr id="190" name="Google Shape;190;p21"/>
          <p:cNvPicPr preferRelativeResize="0"/>
          <p:nvPr/>
        </p:nvPicPr>
        <p:blipFill>
          <a:blip r:embed="rId4">
            <a:alphaModFix/>
          </a:blip>
          <a:stretch>
            <a:fillRect/>
          </a:stretch>
        </p:blipFill>
        <p:spPr>
          <a:xfrm>
            <a:off x="3519850" y="893725"/>
            <a:ext cx="374426" cy="374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p:nvPr/>
        </p:nvSpPr>
        <p:spPr>
          <a:xfrm>
            <a:off x="1984775" y="3993925"/>
            <a:ext cx="777600" cy="33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1918200" y="3928875"/>
            <a:ext cx="56409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Courier New"/>
                <a:ea typeface="Courier New"/>
                <a:cs typeface="Courier New"/>
                <a:sym typeface="Courier New"/>
              </a:rPr>
              <a:t>execve( ctx-&gt;path, ctx-&gt;argv, ctx-&gt;envp );</a:t>
            </a:r>
            <a:endParaRPr b="1"/>
          </a:p>
        </p:txBody>
      </p:sp>
      <p:sp>
        <p:nvSpPr>
          <p:cNvPr id="197" name="Google Shape;197;p22"/>
          <p:cNvSpPr txBox="1"/>
          <p:nvPr>
            <p:ph type="title"/>
          </p:nvPr>
        </p:nvSpPr>
        <p:spPr>
          <a:xfrm>
            <a:off x="173895" y="76200"/>
            <a:ext cx="87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 Introduction of </a:t>
            </a:r>
            <a:r>
              <a:rPr b="1" lang="en"/>
              <a:t>System Call Integrity</a:t>
            </a:r>
            <a:endParaRPr b="1"/>
          </a:p>
        </p:txBody>
      </p:sp>
      <p:sp>
        <p:nvSpPr>
          <p:cNvPr id="198" name="Google Shape;198;p22"/>
          <p:cNvSpPr txBox="1"/>
          <p:nvPr>
            <p:ph idx="1" type="body"/>
          </p:nvPr>
        </p:nvSpPr>
        <p:spPr>
          <a:xfrm>
            <a:off x="173900" y="719275"/>
            <a:ext cx="3926100" cy="906600"/>
          </a:xfrm>
          <a:prstGeom prst="rect">
            <a:avLst/>
          </a:prstGeom>
        </p:spPr>
        <p:txBody>
          <a:bodyPr anchorCtr="0" anchor="t" bIns="27425" lIns="36575" spcFirstLastPara="1" rIns="27425" wrap="square" tIns="27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System Call Integrity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Comprised of </a:t>
            </a:r>
            <a:r>
              <a:rPr b="1" lang="en">
                <a:solidFill>
                  <a:schemeClr val="dk1"/>
                </a:solidFill>
              </a:rPr>
              <a:t>three</a:t>
            </a:r>
            <a:r>
              <a:rPr lang="en">
                <a:solidFill>
                  <a:schemeClr val="dk1"/>
                </a:solidFill>
              </a:rPr>
              <a:t> </a:t>
            </a:r>
            <a:r>
              <a:rPr b="1" lang="en">
                <a:solidFill>
                  <a:schemeClr val="dk1"/>
                </a:solidFill>
              </a:rPr>
              <a:t>contexts</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Based on attacker pattern insight</a:t>
            </a:r>
            <a:endParaRPr>
              <a:solidFill>
                <a:schemeClr val="dk1"/>
              </a:solidFill>
            </a:endParaRPr>
          </a:p>
        </p:txBody>
      </p:sp>
      <p:sp>
        <p:nvSpPr>
          <p:cNvPr id="199" name="Google Shape;199;p22"/>
          <p:cNvSpPr txBox="1"/>
          <p:nvPr/>
        </p:nvSpPr>
        <p:spPr>
          <a:xfrm>
            <a:off x="248700" y="1915825"/>
            <a:ext cx="3703500" cy="132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1"/>
                </a:solidFill>
              </a:rPr>
              <a:t>Attacker Pattern Insight:</a:t>
            </a:r>
            <a:endParaRPr b="1" sz="1800" u="sng">
              <a:solidFill>
                <a:schemeClr val="dk1"/>
              </a:solidFill>
            </a:endParaRPr>
          </a:p>
          <a:p>
            <a:pPr indent="0" lvl="0" marL="0" rtl="0" algn="l">
              <a:spcBef>
                <a:spcPts val="0"/>
              </a:spcBef>
              <a:spcAft>
                <a:spcPts val="0"/>
              </a:spcAft>
              <a:buNone/>
            </a:pPr>
            <a:r>
              <a:t/>
            </a:r>
            <a:endParaRPr b="1" sz="400" u="sng">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How are system calls </a:t>
            </a:r>
            <a:r>
              <a:rPr b="1" lang="en" sz="1600">
                <a:solidFill>
                  <a:schemeClr val="dk1"/>
                </a:solidFill>
              </a:rPr>
              <a:t>invoked</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How are system calls reached?</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What is passed to system calls?</a:t>
            </a:r>
            <a:endParaRPr sz="1600">
              <a:solidFill>
                <a:schemeClr val="dk1"/>
              </a:solidFill>
            </a:endParaRPr>
          </a:p>
        </p:txBody>
      </p:sp>
      <p:sp>
        <p:nvSpPr>
          <p:cNvPr id="200" name="Google Shape;200;p22"/>
          <p:cNvSpPr txBox="1"/>
          <p:nvPr/>
        </p:nvSpPr>
        <p:spPr>
          <a:xfrm>
            <a:off x="8472450" y="4823899"/>
            <a:ext cx="548700" cy="33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rgbClr val="FFFFFF"/>
                </a:solidFill>
              </a:rPr>
              <a:t>‹#›</a:t>
            </a:fld>
            <a:endParaRPr sz="1200">
              <a:solidFill>
                <a:srgbClr val="FFFFFF"/>
              </a:solidFill>
            </a:endParaRPr>
          </a:p>
        </p:txBody>
      </p:sp>
      <p:pic>
        <p:nvPicPr>
          <p:cNvPr id="201" name="Google Shape;201;p22"/>
          <p:cNvPicPr preferRelativeResize="0"/>
          <p:nvPr/>
        </p:nvPicPr>
        <p:blipFill>
          <a:blip r:embed="rId3">
            <a:alphaModFix/>
          </a:blip>
          <a:stretch>
            <a:fillRect/>
          </a:stretch>
        </p:blipFill>
        <p:spPr>
          <a:xfrm flipH="1">
            <a:off x="602322" y="3772237"/>
            <a:ext cx="830975" cy="830975"/>
          </a:xfrm>
          <a:prstGeom prst="rect">
            <a:avLst/>
          </a:prstGeom>
          <a:noFill/>
          <a:ln>
            <a:noFill/>
          </a:ln>
        </p:spPr>
      </p:pic>
      <p:sp>
        <p:nvSpPr>
          <p:cNvPr id="202" name="Google Shape;202;p22"/>
          <p:cNvSpPr/>
          <p:nvPr/>
        </p:nvSpPr>
        <p:spPr>
          <a:xfrm>
            <a:off x="1789466" y="3810972"/>
            <a:ext cx="295500" cy="286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a:t>
            </a:r>
            <a:endParaRPr/>
          </a:p>
        </p:txBody>
      </p:sp>
      <p:sp>
        <p:nvSpPr>
          <p:cNvPr id="203" name="Google Shape;203;p22"/>
          <p:cNvSpPr txBox="1"/>
          <p:nvPr/>
        </p:nvSpPr>
        <p:spPr>
          <a:xfrm>
            <a:off x="5595950" y="1035239"/>
            <a:ext cx="3001200" cy="830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u="sng"/>
              <a:t>Call-Type Context</a:t>
            </a:r>
            <a:endParaRPr b="1" sz="1800" u="sng"/>
          </a:p>
          <a:p>
            <a:pPr indent="0" lvl="0" marL="0" rtl="0" algn="l">
              <a:spcBef>
                <a:spcPts val="0"/>
              </a:spcBef>
              <a:spcAft>
                <a:spcPts val="0"/>
              </a:spcAft>
              <a:buNone/>
            </a:pPr>
            <a:r>
              <a:rPr lang="en"/>
              <a:t>Is this system call allowed to be called indirectly?</a:t>
            </a:r>
            <a:endParaRPr/>
          </a:p>
        </p:txBody>
      </p:sp>
      <p:cxnSp>
        <p:nvCxnSpPr>
          <p:cNvPr id="204" name="Google Shape;204;p22"/>
          <p:cNvCxnSpPr/>
          <p:nvPr/>
        </p:nvCxnSpPr>
        <p:spPr>
          <a:xfrm flipH="1" rot="10800000">
            <a:off x="3799900" y="1172525"/>
            <a:ext cx="1759200" cy="1286100"/>
          </a:xfrm>
          <a:prstGeom prst="straightConnector1">
            <a:avLst/>
          </a:prstGeom>
          <a:noFill/>
          <a:ln cap="flat" cmpd="sng" w="28575">
            <a:solidFill>
              <a:schemeClr val="dk2"/>
            </a:solidFill>
            <a:prstDash val="solid"/>
            <a:round/>
            <a:headEnd len="med" w="med" type="none"/>
            <a:tailEnd len="med" w="med" type="triangle"/>
          </a:ln>
        </p:spPr>
      </p:cxnSp>
      <p:pic>
        <p:nvPicPr>
          <p:cNvPr id="205" name="Google Shape;205;p22"/>
          <p:cNvPicPr preferRelativeResize="0"/>
          <p:nvPr/>
        </p:nvPicPr>
        <p:blipFill>
          <a:blip r:embed="rId4">
            <a:alphaModFix/>
          </a:blip>
          <a:stretch>
            <a:fillRect/>
          </a:stretch>
        </p:blipFill>
        <p:spPr>
          <a:xfrm>
            <a:off x="3519850" y="893725"/>
            <a:ext cx="374426" cy="374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T-GoogleSlide-KrisTranslate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