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Syncopate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EA8629-37F4-4E8D-A1BA-6EC1E15A1F63}">
  <a:tblStyle styleId="{CCEA8629-37F4-4E8D-A1BA-6EC1E15A1F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yncopate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yncopate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NX_bit#x86" TargetMode="External"/><Relationship Id="rId3" Type="http://schemas.openxmlformats.org/officeDocument/2006/relationships/hyperlink" Target="https://en.wikipedia.org/wiki/Address_space_layout_randomization" TargetMode="External"/><Relationship Id="rId4" Type="http://schemas.openxmlformats.org/officeDocument/2006/relationships/hyperlink" Target="https://web.archive.org/web/20140911011045/http://support.microsoft.com/kb/875352/en-us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my name is Christopher Jelesnianski. Today I will introduce my dissertation titled: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Exploit Mitigation Against    Code Re-Use Attacks    &amp;   System Call Abuse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eb76ce7ca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eb76ce7ca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let’s take a look at how code re-use attacks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dissertation focuses on code re-use attacks since Code Injection was resolved with the introduction of DEP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Usually all threats start with the assumption that there are un-intended software bugs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 memory vulnerability exists which can lead to things like 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Attack Procedure)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Completing this procedure allows an attacker to take over the victim machine and perform arbitrary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this is the general premise of Code Re-use, there exist different variants of Code Re-use such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return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ROP    and   Blind 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all focus on leveraging code gadgets.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there exist more advanced attacks like non-control data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look to maliciously manipulate regular program variables to build and complete an attack.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defense handles all variants except for non-control data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second defense then looks to address this attack variant.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first 3 variants all are looking to leverage CODE GADGETS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Non-Control Data &gt;&gt; is complex that it is looking to reuse regular program variables like those that control array indices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ROP 		&gt; The Geometry of Innocent Flesh on the Bone: Return‐Into‐Libc without Function Calls (on the x86)”,Hovav Shacham (ACM CCS 2007)  //   Solar Designer. Getting around non-executable stack (and fix), 1997.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JIT-ROP	&gt;K. Z. Snow, Just-in-time code reuse: On the effectiveness of fine-grained address space layout randomization. In IEEE Symposium on Security and Privacy, 2013.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BROP		&gt; Bittau, Andrea, et al. "Hacking blind." </a:t>
            </a:r>
            <a:r>
              <a:rPr i="1" lang="en"/>
              <a:t>2014 IEEE Symposium on Security and Privacy</a:t>
            </a:r>
            <a:r>
              <a:rPr lang="en"/>
              <a:t>. IEEE, 2014.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Non-Control	&gt; van der Veen, Victor, et al. "The dynamics of innocent flesh on the bone: Code reuse ten years later." </a:t>
            </a:r>
            <a:r>
              <a:rPr i="1" lang="en"/>
              <a:t>Proceedings of the 2017 ACM SIGSAC Conference on Computer and Communications Security</a:t>
            </a:r>
            <a:r>
              <a:rPr lang="en"/>
              <a:t>. 2017.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Thing to say: we address the most important class/type of non-control data attack (argument integrity protects this non-control data)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eb76ce7c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eb76ce7c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gone over how code re-use works,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explain how the security community has specialized and proposed different approaches to try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code re-use at each of the individual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Debloating		Cuts out as much unnecessary/unused code as possible to minimize the number of viable gadgets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MemSafety		Comes in two major flavors, spatial safety in the form of bounds checking for allocated memory,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temporal safety by preventing use-after-free vulnerabilities for allocated pointers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Hiding		(Disclosure Resistant) Hide code/data layout completely during runtime either through randomization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enforcing eXecute-only memory permissions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		(Disclosure Resilient) Even if memory layout is disclosed, re-randomization introduces entropy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constantly churning code at varying granularity from page size, to function, to basic-block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&amp; CFI		Data Integrity monitors memory writes and reads. And halts the program if there is inconsistency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strictly uses the legitimate update value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CFI monitors program control flow, if there is incorrect control-flow transfer program is halted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SysCall Filter		Derives and enforces a set white-list of permitted system calls to be used during runtime,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syscalls are disabled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thesis focuses on Re-Randomization and System Call filtering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2b148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a2b148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eb76ce7ca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eb76ce7ca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7a941224a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7a941224a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Naive randomization prohibits code sharing system wide (esp. linked libraries)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Code Tracking incurs high performance overhead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a2b148a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a2b148a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a2b148a7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a2b148a7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Connect Contributions to Advantages!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 runtime tracking and reactive randomization makes MARDU have great performance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Trampolines allow seamless code-sharing across processes, system wide giving significant memory savings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Lastly, trampolines importantly hide function code bodies from the entry points so attackers cant reach the gadgets within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being said, MARDU is not perfect,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MARDU uses randomization, it is still considered a </a:t>
            </a:r>
            <a:r>
              <a:rPr lang="en"/>
              <a:t>probabilistic</a:t>
            </a:r>
            <a:r>
              <a:rPr lang="en"/>
              <a:t> defense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 has some outliers that could be further improved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Should i vocalize non-control data attacks? ( I think not 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eb76ce7ca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eb76ce7ca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is an Outline of what we will go over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will introduce the motivation for this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explain the background regarding things like key terms and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introduce and explain the contributions I have worked on for this 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propose the future work that still needs to be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 summarize and conclude.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96f34c33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96f34c33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is an Outline of what we will go over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will introduce the motivation for this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explain the background regarding things like key terms and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introduce and explain the contributions I have worked on for this 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propose the future work that still needs to be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 summarize and conclude.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9a2b148a7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9a2b148a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eb76ce7c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eb76ce7c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This dissertation dives into the security domain.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First, I explain why software exploit mitigation designs are not making it market and mainstream computing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Specifically, I expose what core challenges are being met to make practical defenses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With this knowledge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 chose to focus on code re-use attacks, as they are still a prominent attack type that have still not fully been addressed by the security community.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One way code re-use attacks are defended against is by using randomization, however traditional randomization is either weak security-wise or expensive performance-wise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This dissertation then moves on to work on a different part of the same problem, where we see that system calls are actually a common occurrence in code re-use attacks.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 to summarize this dissertation: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designs and implements two practical exploit mitigation designs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The first of which is a re-imagined version of continuous randomization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And the second is a fine-grained system call hardening scheme that can better protect system calls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</a:t>
            </a:r>
            <a:r>
              <a:rPr lang="en" sz="1200">
                <a:solidFill>
                  <a:schemeClr val="dk1"/>
                </a:solidFill>
              </a:rPr>
              <a:t>andomization is a technique with the most moving parts, so improving performance here can really give it a boost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does reactive randomization mechanism now make MARDU deterministic rather than probabilistic?? No because, in the end, still has randomization element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Empirical Survey of Security Defense Landscape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Observing missing qualities in current defenses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https://www.freewordcloudgenerator.com/generatewordcloud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a2b148a7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a2b148a7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99.99% of system calls are safe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0.01% are dangerous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duality is incorrect terminology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Duality of system calls can be shown through this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attack)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highlight from this attack, we see that system calls can be</a:t>
            </a:r>
            <a:r>
              <a:rPr b="1" lang="en"/>
              <a:t> abused in 2 ways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1st, the can be abused through</a:t>
            </a:r>
            <a:r>
              <a:rPr b="1" lang="en"/>
              <a:t> illegitimate control-flow</a:t>
            </a:r>
            <a:r>
              <a:rPr lang="en"/>
              <a:t> to reach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2nd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arguments need to be corrupted </a:t>
            </a:r>
            <a:r>
              <a:rPr lang="en"/>
              <a:t>as well to be set to what the attacker wants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Sometimes syscalls are never used in an application.. figure out how to better show this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9a2b148a7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9a2b148a7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99.99% of system calls are safe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0.01% are dangerous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duality is incorrect terminology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Update “Attacker Patterns” wording, but how??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System Calls can become dangerous. And they can become dangerous in different 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attack)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highlight from this attack, we see that system calls can be</a:t>
            </a:r>
            <a:r>
              <a:rPr b="1" lang="en"/>
              <a:t> abused in 2 ways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1st, the can be abused through</a:t>
            </a:r>
            <a:r>
              <a:rPr b="1" lang="en"/>
              <a:t> illegitimate control-flow</a:t>
            </a:r>
            <a:r>
              <a:rPr lang="en"/>
              <a:t> to reach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2nd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arguments need to be corrupted </a:t>
            </a:r>
            <a:r>
              <a:rPr lang="en"/>
              <a:t>as well to be set to what the attacker wants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a1e5ebc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a1e5ebc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99.99% of system calls are safe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0.01% are dangerous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duality is incorrect terminology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Update “Attacker Patterns” wording, but how??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System Calls can become dangerous. And they can become dangerous in different 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(Explain attack)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highlight from this attack, we see that system calls can be</a:t>
            </a:r>
            <a:r>
              <a:rPr b="1" lang="en"/>
              <a:t> abused in 2 ways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1st, the can be abused through</a:t>
            </a:r>
            <a:r>
              <a:rPr b="1" lang="en"/>
              <a:t> illegitimate control-flow</a:t>
            </a:r>
            <a:r>
              <a:rPr lang="en"/>
              <a:t> to reach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2nd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arguments need to be corrupted </a:t>
            </a:r>
            <a:r>
              <a:rPr lang="en"/>
              <a:t>as well to be set to what the attacker wants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9a2b148a7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9a2b148a7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c738fe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c738fe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9f0cd7716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9f0cd7716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only calls 12 out of 20 sensitive system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9f0cd7716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9f0cd7716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a07074bad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a07074bad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9c738fec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9c738fec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9c738fec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9c738fec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these system calls because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systems calls commonly used to achieve code re-use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19bb3e3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19bb3e3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is an Outline of what we will go over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will introduce the motivation for this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explain the background regarding things like key terms and concepts related to this dissertation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</a:t>
            </a:r>
            <a:r>
              <a:rPr lang="en"/>
              <a:t>briefly</a:t>
            </a:r>
            <a:r>
              <a:rPr lang="en"/>
              <a:t> review MARDU, as it was previously presented in my Prelim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present BASTION.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 I will </a:t>
            </a:r>
            <a:r>
              <a:rPr lang="en">
                <a:solidFill>
                  <a:schemeClr val="dk1"/>
                </a:solidFill>
              </a:rPr>
              <a:t> propose future work</a:t>
            </a:r>
            <a:r>
              <a:rPr lang="en"/>
              <a:t> and conclude.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 NOT SAY WHAT IS PRELIM AND WHAT IS NOW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a1e5ebc4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a1e5ebc4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d5152629b_2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d5152629b_2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Analysis is static and walks through entire LLVM IR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9a2b148a7d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9a2b148a7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List of legitimate indirect callsites (via recorded binary file offset)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9c738fec3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9c738fec3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Committee Question: What about indirect calls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does not need to support indirect calls for several reasons: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Call chains are usually short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Other contexts can also step up to shore up the </a:t>
            </a:r>
            <a:r>
              <a:rPr lang="en"/>
              <a:t>shortcomings</a:t>
            </a:r>
            <a:r>
              <a:rPr lang="en"/>
              <a:t> of not covering indirect callsites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9ceddcb60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9ceddcb60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value is corrupted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 checking value is good 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sometimes we need to check pointer also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execve path to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Non-pointers are </a:t>
            </a:r>
            <a:r>
              <a:rPr b="1" lang="en">
                <a:solidFill>
                  <a:schemeClr val="dk1"/>
                </a:solidFill>
              </a:rPr>
              <a:t>objects that, well, hold the actual type</a:t>
            </a:r>
            <a:r>
              <a:rPr lang="en">
                <a:solidFill>
                  <a:schemeClr val="dk1"/>
                </a:solidFill>
              </a:rPr>
              <a:t>. int i; is a single integer. char name is a single character and so 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a code snippet, and this is how we will protect 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9c738fec3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9c738fec3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value is </a:t>
            </a:r>
            <a:r>
              <a:rPr lang="en"/>
              <a:t>corrupted</a:t>
            </a:r>
            <a:r>
              <a:rPr lang="en"/>
              <a:t>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 checking value is good </a:t>
            </a:r>
            <a:r>
              <a:rPr lang="en"/>
              <a:t>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sometimes we need to check pointer also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execve path to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Non-pointers are </a:t>
            </a:r>
            <a:r>
              <a:rPr b="1" lang="en">
                <a:solidFill>
                  <a:schemeClr val="dk1"/>
                </a:solidFill>
              </a:rPr>
              <a:t>objects that, well, hold the actual type</a:t>
            </a:r>
            <a:r>
              <a:rPr lang="en">
                <a:solidFill>
                  <a:schemeClr val="dk1"/>
                </a:solidFill>
              </a:rPr>
              <a:t>. int i; is a single integer. char name is a single character and so 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Pointers are objects that contains addresses to other objects.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a code snippet, and this is how we will protect 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 call and argument specific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follow the pointer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and check the contents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9f0cd7716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9f0cd7716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9ceddcb60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9ceddcb60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9ceddcb60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9ceddcb60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</a:rPr>
              <a:t>How to check Call Type Context?</a:t>
            </a:r>
            <a:endParaRPr b="1"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	Use PC &amp; callsite type (assembly)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</a:rPr>
              <a:t>How to check Control Flow Context?</a:t>
            </a:r>
            <a:endParaRPr b="1"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	Use process stack (&amp; perform unwinding)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</a:rPr>
              <a:t>How to check Argument Context?</a:t>
            </a:r>
            <a:endParaRPr b="1"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	Use registers &amp; Instrumentation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9ceddcb60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9ceddcb60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eb76ce7c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eb76ce7c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is an Outline of what we will go over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will introduce the motivation for this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explain the background regarding things like key terms and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introduce and explain the contributions I have worked on for this 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propose the future work that still needs to be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 summarize and conclude.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f0cd771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9f0cd771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9f0cd771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9f0cd771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9a2b148a7d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9a2b148a7d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feb76ce7ca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feb76ce7ca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is an Outline of what we will go over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will introduce the motivation for this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explain the background regarding things like key terms and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introduce and explain the contributions I have worked on for this 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propose the future work that still needs to be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 summarize and conclude.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feb76ce7ca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feb76ce7ca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feb76ce7ca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feb76ce7ca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is an Outline of what we will go over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 will introduce the motivation for this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explain the background regarding things like key terms and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introduce and explain the contributions I have worked on for this 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will propose the future work that still needs to be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 summarize and conclude.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857b6b4a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857b6b4a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857b6b4a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857b6b4a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the is most widely deployed </a:t>
            </a:r>
            <a:r>
              <a:rPr lang="en"/>
              <a:t>web server</a:t>
            </a:r>
            <a:r>
              <a:rPr lang="en"/>
              <a:t> application in production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8d5152629b_2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8d5152629b_2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Indirect System Call Manipulation:</a:t>
            </a:r>
            <a:r>
              <a:rPr lang="en">
                <a:solidFill>
                  <a:schemeClr val="dk1"/>
                </a:solidFill>
              </a:rPr>
              <a:t> When talking about these, YOU NEED TO EXPLAIN WHY those attacks were chosen. (e.g., advanced attacks, which cannot be easily defended.)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		</a:t>
            </a:r>
            <a:r>
              <a:rPr i="1" lang="en">
                <a:solidFill>
                  <a:schemeClr val="dk1"/>
                </a:solidFill>
              </a:rPr>
              <a:t>SIGSAC’17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AOCR			NDSS’17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Control Jujutsu	CCS’15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need to explain why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BASTION so much better than CFI, CPI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&gt;&gt;&gt;advanced attacks by pass even fine-grained CFI!</a:t>
            </a:r>
            <a:endParaRPr i="1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9ceddcb60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9ceddcb60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Will abide by legal program control-flow transfers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Will call system call in expected manner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Will only corrupt system call parameter variables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eb76ce7c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eb76ce7c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an EXHAUSTIVE LIST, rather these are examples of </a:t>
            </a:r>
            <a:r>
              <a:rPr lang="en"/>
              <a:t>the most commonly deployed defenses in present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first things I noticed when I started my PhD was that even though there were a lot of papers in the security domain, barely any of them have been deployed and adopted by either Linux or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where this thesis statement came from, we need to look at mainstream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 Address Space Layout Randomization, also known as ASLR, was first introduced in 2001.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ASLR effectively tries to randomize the code layout when a program starts to make locating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sensitive attack components hard to locate for the attacker, so they cannot create the attack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KASLR, just ASLR for the Linux kernel soon after.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Data Execution Prevention, which specifically designates a memory region to non-executable was introduced in 2004.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defense is what made code-injection attacks obsolete, and not longer possible.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seccomp was introduced, which is a system call whitelisting/blacklisting policy enforcement mechanism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block attackers from using system calls in their attacks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seccomp has had many iterations since it's inception, but mostly to improve user experience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to make it easy for developers to 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MAKE SURE TO EXPLAIN WHY </a:t>
            </a:r>
            <a:r>
              <a:rPr lang="en">
                <a:solidFill>
                  <a:srgbClr val="FF0000"/>
                </a:solidFill>
              </a:rPr>
              <a:t>IT'S</a:t>
            </a:r>
            <a:r>
              <a:rPr lang="en">
                <a:solidFill>
                  <a:srgbClr val="FF0000"/>
                </a:solidFill>
              </a:rPr>
              <a:t> STILL NOT GOOD ENOUGH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 until 2014 was control flow integrity and a safe stack mechanism were implemented into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two most widely used compilers of GCC and Clang.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that's about it, really.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all the security papers published since ASLR not many have been integrated and deployed on production machines.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 makes you wonder, …. why is that   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https://en.wikipedia.org/wiki/NX_bit#x86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https://en.wikipedia.org/wiki/Address_space_layout_randomization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Enforcing Forward-Edge Control-Flow Integrity in GCC &amp; LLVM - USENIX Sec 2014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https://web.archive.org/web/20140911011045/http://support.microsoft.com/kb/875352/en-us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857b6b4a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857b6b4a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857b6b4a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857b6b4a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eb76ce7ca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eb76ce7ca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First, Motivation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8d5152629b_2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8d5152629b_2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system call </a:t>
            </a:r>
            <a:r>
              <a:rPr lang="en"/>
              <a:t>abilities is like mapping the functionality of gadgets. certain gadgets can accomplish certain operations necessary to complete a ROP chain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feb76ce7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feb76ce7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What new insights could be leveraged to simultaneously advance the strength of security guarantees and enhance the understanding of practical exploit mitigation design, especially for code re-use and system call abuse?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Is it possible to resolve the performance, security, scalability, and robustness challenges in order to achieve practical exploit mitigation design?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If so, how? Particularly, what would a practical exploit mitigation design look like?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feb76ce7c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feb76ce7c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publications: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SYSTOR which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International Systems and Storage Conference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DTRAP which a recently created journal by ACM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Threats: Research and Practice 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feb76ce7c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feb76ce7c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feb76ce7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feb76ce7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eb76ce7c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eb76ce7c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brings the presentation to a close and I am now ready for questions.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857b6b4a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857b6b4a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eb76ce7c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eb76ce7c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Only talk about first 2 challenges. Performance and Attack diversity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that is because there are real challenges in Modern Exploit Mitigation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challenges are: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Performance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in: 		Defense mechanisms that have complex or frequent checks are hard to make fast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Next, Attack Complexity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see from the security community that attacks are becoming able to use more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more various code components in their attacks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 defenses need to protect more things to be secure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Limited Scalability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in: Designing a defense that does not use any additional CPU cycles or memory is difficult to achieve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finally Fragility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Since many defense techniques rely on some form of analysis whether it is static or dynamic,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perfect analysis is hard to get right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user-provided test cases are simply not generic enough for defenses to get a good idea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what will really go on in a program during runtime.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W. Landi et al. Undecidability of static analysis. ACM letters on programming languages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systems, 1(4):323–337, 1992.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Performance Tradeoffs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>
                <a:solidFill>
                  <a:srgbClr val="595959"/>
                </a:solidFill>
              </a:rPr>
              <a:t>Overhead of Enforcement versus Security Gains of the Enforcement</a:t>
            </a:r>
            <a:endParaRPr>
              <a:solidFill>
                <a:srgbClr val="595959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>
                <a:solidFill>
                  <a:srgbClr val="595959"/>
                </a:solidFill>
              </a:rPr>
              <a:t>Intentional compromise in security for better performance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Fragility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lang="en">
                <a:solidFill>
                  <a:srgbClr val="595959"/>
                </a:solidFill>
              </a:rPr>
              <a:t>Constructing a complete &amp; precise Control Flow Graph (CFG) is undecidable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CFI will generally over-approximate in order to prevent false positive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 creation requires whole program analysis &gt; difficult especially when Dynamically linked libraries are put into the mix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Either again perform over-approximation OR analysis at dynamic link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example, a JIT compiler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change the control-flow graph of the program at runtime in order to optimize program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97efb7b84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97efb7b84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feb76ce7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feb76ce7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my name is Christopher Jelesnianski. Today I will introduce my preliminary thesis: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Exploit Mitigation Against    Code Re-Use Attacks    &amp;   System Call Abuse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9c738fec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9c738fec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8d5152629b_2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8d5152629b_2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eb76ce7ca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eb76ce7ca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laid down the foundation surrounding Code Re-use Attacks,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attack works and correspondingly how the defenses work…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draw up a blueprint for success and highlight what properties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practical defense design should 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have come up with 4 properties: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Performance Impact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Scalable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Reliable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specifically, a practical defense should: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have low performance impact on the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be strong security 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be designed in a scalable way to not hog CPU or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be reliable means  being a defense that </a:t>
            </a:r>
            <a:r>
              <a:rPr lang="en">
                <a:solidFill>
                  <a:schemeClr val="dk1"/>
                </a:solidFill>
              </a:rPr>
              <a:t>still works under different use-cases, and being flexible to different configurations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 false positives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Properties of Successful Practicality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Reliable means: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fragile &gt;&gt; defense No false positives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Exploit Mitigation designs have drifted to becoming fine-grained (good!), but also attempting to protect absolutely everything (bad!)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Performance / Scalability / Reliability / etc &gt;&gt; all practical aspects killed in order to be “secure”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7a941224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7a941224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What new insights could be leveraged to simultaneously advance the strength of security guarantees and enhance the understanding of practical exploit mitigation design, especially for code re-use and system call abuse?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Is it possible to resolve the performance, security, scalability, and robustness challenges in order to achieve practical exploit mitigation design?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If so, how? Particularly, what would a practical exploit mitigation design look like?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Compare to current state-of-the-art: </a:t>
            </a:r>
            <a:r>
              <a:rPr i="1" lang="en" sz="1400">
                <a:solidFill>
                  <a:srgbClr val="595959"/>
                </a:solidFill>
              </a:rPr>
              <a:t>they apply broad or complex coverage in order to be secure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eb76ce7ca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eb76ce7ca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12" y="973360"/>
            <a:ext cx="499200" cy="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27425" lIns="36575" spcFirstLastPara="1" rIns="27425" wrap="square" tIns="27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T-GoogleSlide-KrisTranslated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/ Bottom Label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12" y="973360"/>
            <a:ext cx="499200" cy="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1"/>
                </a:solidFill>
              </a:defRPr>
            </a:lvl1pPr>
            <a:lvl2pPr lvl="1" rtl="0">
              <a:buNone/>
              <a:defRPr sz="1200">
                <a:solidFill>
                  <a:schemeClr val="lt1"/>
                </a:solidFill>
              </a:defRPr>
            </a:lvl2pPr>
            <a:lvl3pPr lvl="2" rtl="0">
              <a:buNone/>
              <a:defRPr sz="1200">
                <a:solidFill>
                  <a:schemeClr val="lt1"/>
                </a:solidFill>
              </a:defRPr>
            </a:lvl3pPr>
            <a:lvl4pPr lvl="3" rtl="0">
              <a:buNone/>
              <a:defRPr sz="1200">
                <a:solidFill>
                  <a:schemeClr val="lt1"/>
                </a:solidFill>
              </a:defRPr>
            </a:lvl4pPr>
            <a:lvl5pPr lvl="4" rtl="0">
              <a:buNone/>
              <a:defRPr sz="1200">
                <a:solidFill>
                  <a:schemeClr val="lt1"/>
                </a:solidFill>
              </a:defRPr>
            </a:lvl5pPr>
            <a:lvl6pPr lvl="5" rtl="0">
              <a:buNone/>
              <a:defRPr sz="1200">
                <a:solidFill>
                  <a:schemeClr val="lt1"/>
                </a:solidFill>
              </a:defRPr>
            </a:lvl6pPr>
            <a:lvl7pPr lvl="6" rtl="0">
              <a:buNone/>
              <a:defRPr sz="1200">
                <a:solidFill>
                  <a:schemeClr val="lt1"/>
                </a:solidFill>
              </a:defRPr>
            </a:lvl7pPr>
            <a:lvl8pPr lvl="7" rtl="0">
              <a:buNone/>
              <a:defRPr sz="1200">
                <a:solidFill>
                  <a:schemeClr val="lt1"/>
                </a:solidFill>
              </a:defRPr>
            </a:lvl8pPr>
            <a:lvl9pPr lvl="8" rtl="0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06" y="128907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lt1"/>
                </a:solidFill>
              </a:defRPr>
            </a:lvl1pPr>
            <a:lvl2pPr lvl="1">
              <a:buNone/>
              <a:defRPr sz="1200">
                <a:solidFill>
                  <a:schemeClr val="lt1"/>
                </a:solidFill>
              </a:defRPr>
            </a:lvl2pPr>
            <a:lvl3pPr lvl="2">
              <a:buNone/>
              <a:defRPr sz="1200">
                <a:solidFill>
                  <a:schemeClr val="lt1"/>
                </a:solidFill>
              </a:defRPr>
            </a:lvl3pPr>
            <a:lvl4pPr lvl="3">
              <a:buNone/>
              <a:defRPr sz="1200">
                <a:solidFill>
                  <a:schemeClr val="lt1"/>
                </a:solidFill>
              </a:defRPr>
            </a:lvl4pPr>
            <a:lvl5pPr lvl="4">
              <a:buNone/>
              <a:defRPr sz="1200">
                <a:solidFill>
                  <a:schemeClr val="lt1"/>
                </a:solidFill>
              </a:defRPr>
            </a:lvl5pPr>
            <a:lvl6pPr lvl="5">
              <a:buNone/>
              <a:defRPr sz="1200">
                <a:solidFill>
                  <a:schemeClr val="lt1"/>
                </a:solidFill>
              </a:defRPr>
            </a:lvl6pPr>
            <a:lvl7pPr lvl="6">
              <a:buNone/>
              <a:defRPr sz="1200">
                <a:solidFill>
                  <a:schemeClr val="lt1"/>
                </a:solidFill>
              </a:defRPr>
            </a:lvl7pPr>
            <a:lvl8pPr lvl="7">
              <a:buNone/>
              <a:defRPr sz="1200">
                <a:solidFill>
                  <a:schemeClr val="lt1"/>
                </a:solidFill>
              </a:defRPr>
            </a:lvl8pPr>
            <a:lvl9pPr lvl="8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771475"/>
            <a:ext cx="3999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32400" y="771475"/>
            <a:ext cx="3999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06" y="128907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3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1"/>
                </a:solidFill>
              </a:defRPr>
            </a:lvl1pPr>
            <a:lvl2pPr lvl="1" rtl="0">
              <a:buNone/>
              <a:defRPr sz="1200">
                <a:solidFill>
                  <a:schemeClr val="lt1"/>
                </a:solidFill>
              </a:defRPr>
            </a:lvl2pPr>
            <a:lvl3pPr lvl="2" rtl="0">
              <a:buNone/>
              <a:defRPr sz="1200">
                <a:solidFill>
                  <a:schemeClr val="lt1"/>
                </a:solidFill>
              </a:defRPr>
            </a:lvl3pPr>
            <a:lvl4pPr lvl="3" rtl="0">
              <a:buNone/>
              <a:defRPr sz="1200">
                <a:solidFill>
                  <a:schemeClr val="lt1"/>
                </a:solidFill>
              </a:defRPr>
            </a:lvl4pPr>
            <a:lvl5pPr lvl="4" rtl="0">
              <a:buNone/>
              <a:defRPr sz="1200">
                <a:solidFill>
                  <a:schemeClr val="lt1"/>
                </a:solidFill>
              </a:defRPr>
            </a:lvl5pPr>
            <a:lvl6pPr lvl="5" rtl="0">
              <a:buNone/>
              <a:defRPr sz="1200">
                <a:solidFill>
                  <a:schemeClr val="lt1"/>
                </a:solidFill>
              </a:defRPr>
            </a:lvl6pPr>
            <a:lvl7pPr lvl="6" rtl="0">
              <a:buNone/>
              <a:defRPr sz="1200">
                <a:solidFill>
                  <a:schemeClr val="lt1"/>
                </a:solidFill>
              </a:defRPr>
            </a:lvl7pPr>
            <a:lvl8pPr lvl="7" rtl="0">
              <a:buNone/>
              <a:defRPr sz="1200">
                <a:solidFill>
                  <a:schemeClr val="lt1"/>
                </a:solidFill>
              </a:defRPr>
            </a:lvl8pPr>
            <a:lvl9pPr lvl="8" rtl="0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27425" lIns="36575" spcFirstLastPara="1" rIns="27425" wrap="square" tIns="27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6101275" y="633925"/>
            <a:ext cx="2551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Relationship Id="rId5" Type="http://schemas.openxmlformats.org/officeDocument/2006/relationships/image" Target="../media/image34.png"/><Relationship Id="rId6" Type="http://schemas.openxmlformats.org/officeDocument/2006/relationships/image" Target="../media/image22.png"/><Relationship Id="rId7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36.png"/><Relationship Id="rId7" Type="http://schemas.openxmlformats.org/officeDocument/2006/relationships/image" Target="../media/image5.png"/><Relationship Id="rId8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4.png"/><Relationship Id="rId6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Relationship Id="rId4" Type="http://schemas.openxmlformats.org/officeDocument/2006/relationships/image" Target="../media/image13.png"/><Relationship Id="rId5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52.png"/><Relationship Id="rId5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Relationship Id="rId4" Type="http://schemas.openxmlformats.org/officeDocument/2006/relationships/image" Target="../media/image55.png"/><Relationship Id="rId5" Type="http://schemas.openxmlformats.org/officeDocument/2006/relationships/image" Target="../media/image53.png"/><Relationship Id="rId6" Type="http://schemas.openxmlformats.org/officeDocument/2006/relationships/image" Target="../media/image57.png"/><Relationship Id="rId7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Relationship Id="rId4" Type="http://schemas.openxmlformats.org/officeDocument/2006/relationships/image" Target="../media/image13.png"/><Relationship Id="rId5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Relationship Id="rId4" Type="http://schemas.openxmlformats.org/officeDocument/2006/relationships/image" Target="../media/image6.png"/><Relationship Id="rId9" Type="http://schemas.openxmlformats.org/officeDocument/2006/relationships/image" Target="../media/image60.png"/><Relationship Id="rId5" Type="http://schemas.openxmlformats.org/officeDocument/2006/relationships/image" Target="../media/image51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6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Relationship Id="rId6" Type="http://schemas.openxmlformats.org/officeDocument/2006/relationships/image" Target="../media/image6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Relationship Id="rId5" Type="http://schemas.openxmlformats.org/officeDocument/2006/relationships/image" Target="../media/image70.png"/><Relationship Id="rId6" Type="http://schemas.openxmlformats.org/officeDocument/2006/relationships/image" Target="../media/image53.png"/><Relationship Id="rId7" Type="http://schemas.openxmlformats.org/officeDocument/2006/relationships/image" Target="../media/image65.png"/><Relationship Id="rId8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Relationship Id="rId5" Type="http://schemas.openxmlformats.org/officeDocument/2006/relationships/image" Target="../media/image69.png"/><Relationship Id="rId6" Type="http://schemas.openxmlformats.org/officeDocument/2006/relationships/image" Target="../media/image35.png"/><Relationship Id="rId7" Type="http://schemas.openxmlformats.org/officeDocument/2006/relationships/image" Target="../media/image6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7.png"/><Relationship Id="rId4" Type="http://schemas.openxmlformats.org/officeDocument/2006/relationships/image" Target="../media/image7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1.png"/><Relationship Id="rId4" Type="http://schemas.openxmlformats.org/officeDocument/2006/relationships/image" Target="../media/image63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7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Relationship Id="rId4" Type="http://schemas.openxmlformats.org/officeDocument/2006/relationships/image" Target="../media/image7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apogee-research.com/" TargetMode="External"/><Relationship Id="rId4" Type="http://schemas.openxmlformats.org/officeDocument/2006/relationships/image" Target="../media/image81.png"/><Relationship Id="rId5" Type="http://schemas.openxmlformats.org/officeDocument/2006/relationships/image" Target="../media/image80.png"/><Relationship Id="rId6" Type="http://schemas.openxmlformats.org/officeDocument/2006/relationships/image" Target="../media/image7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662575" y="820775"/>
            <a:ext cx="82104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/>
              <a:t>Practical Exploit Mitigation Design </a:t>
            </a:r>
            <a:r>
              <a:rPr b="1" lang="en" sz="2300"/>
              <a:t>Against Code Re-Use and System Call Abuse Attacks</a:t>
            </a:r>
            <a:endParaRPr b="1" sz="2300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Christopher Jelesnianski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Ph.D. Dissertation Defense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December 2, 2022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0" y="4065300"/>
            <a:ext cx="2023825" cy="10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Committee: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Changwoo Min (Chair)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Yeongjin Jang, </a:t>
            </a:r>
            <a:r>
              <a:rPr lang="en" sz="1400">
                <a:solidFill>
                  <a:schemeClr val="dk1"/>
                </a:solidFill>
              </a:rPr>
              <a:t>Wenjie Xiong, </a:t>
            </a:r>
            <a:r>
              <a:rPr lang="en" sz="1400">
                <a:solidFill>
                  <a:schemeClr val="dk1"/>
                </a:solidFill>
              </a:rPr>
              <a:t>Danfeng Yao, &amp; Haibo Zeng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173900" y="76200"/>
            <a:ext cx="54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Code Re-Use Attacks Work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73900" y="719275"/>
            <a:ext cx="8346600" cy="1014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Assumptions / Threat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Memory Vulnerability Exists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Generalized Code Re-Use Attack Procedure</a:t>
            </a:r>
            <a:endParaRPr u="sng"/>
          </a:p>
        </p:txBody>
      </p:sp>
      <p:sp>
        <p:nvSpPr>
          <p:cNvPr id="166" name="Google Shape;166;p23"/>
          <p:cNvSpPr/>
          <p:nvPr/>
        </p:nvSpPr>
        <p:spPr>
          <a:xfrm>
            <a:off x="4247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240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0249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16242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Disclosure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3300600" y="21844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Components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5053200" y="2184400"/>
            <a:ext cx="1546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and/or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Control-Flow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Hijacking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6958200" y="21844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37013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56063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7358950" y="17258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9856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6620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5670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395800" y="17558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898000" y="1776600"/>
            <a:ext cx="507900" cy="33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400" y="1585975"/>
            <a:ext cx="688525" cy="68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3"/>
          <p:cNvCxnSpPr/>
          <p:nvPr/>
        </p:nvCxnSpPr>
        <p:spPr>
          <a:xfrm>
            <a:off x="94200" y="3251275"/>
            <a:ext cx="870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3403175" y="719275"/>
            <a:ext cx="57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Stack-based - </a:t>
            </a:r>
            <a:r>
              <a:rPr lang="en">
                <a:solidFill>
                  <a:schemeClr val="dk2"/>
                </a:solidFill>
              </a:rPr>
              <a:t>Buffer Overflow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Heap-based - Dangling Pointer (e.g., use-after-free, double-free)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257625" y="4369350"/>
            <a:ext cx="1616700" cy="24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74400" y="4369350"/>
            <a:ext cx="5152200" cy="240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257625" y="3642200"/>
            <a:ext cx="6769200" cy="736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173900" y="3331925"/>
            <a:ext cx="68337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595959"/>
                </a:solidFill>
              </a:rPr>
              <a:t>Code Re-Use Variants</a:t>
            </a:r>
            <a:endParaRPr sz="1800" u="sng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Return Oriented Programming (ROP)		</a:t>
            </a:r>
            <a:r>
              <a:rPr i="1" lang="en">
                <a:solidFill>
                  <a:srgbClr val="595959"/>
                </a:solidFill>
              </a:rPr>
              <a:t>Shacham et al. (CCS 2007)</a:t>
            </a:r>
            <a:endParaRPr i="1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Just-In-Time ROP (JIT-ROP)				</a:t>
            </a:r>
            <a:r>
              <a:rPr i="1" lang="en">
                <a:solidFill>
                  <a:srgbClr val="595959"/>
                </a:solidFill>
              </a:rPr>
              <a:t>Snow et al. (S&amp;P 2013)</a:t>
            </a:r>
            <a:endParaRPr i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Blind ROP (BROP)					</a:t>
            </a:r>
            <a:r>
              <a:rPr i="1" lang="en">
                <a:solidFill>
                  <a:srgbClr val="595959"/>
                </a:solidFill>
              </a:rPr>
              <a:t>Bittau et al. (S&amp;P 2014)</a:t>
            </a:r>
            <a:endParaRPr i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Control Data &amp; Non-Control Data Attacks	</a:t>
            </a:r>
            <a:r>
              <a:rPr i="1" lang="en">
                <a:solidFill>
                  <a:srgbClr val="595959"/>
                </a:solidFill>
              </a:rPr>
              <a:t>van der Veen et al. (CCS 2017)</a:t>
            </a:r>
            <a:endParaRPr i="1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7583425" y="1135025"/>
            <a:ext cx="14478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583525" y="1135025"/>
            <a:ext cx="1447800" cy="3570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4425364" y="1135025"/>
            <a:ext cx="15465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037100" y="1135025"/>
            <a:ext cx="14478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4435700" y="1134950"/>
            <a:ext cx="1546500" cy="3570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3043875" y="1135025"/>
            <a:ext cx="13716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1497375" y="1135025"/>
            <a:ext cx="15465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49575" y="1135025"/>
            <a:ext cx="1447800" cy="357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173898" y="76200"/>
            <a:ext cx="58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Defense Archetypes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73900" y="719275"/>
            <a:ext cx="4835700" cy="491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Generalized Code Re-Use Attack Procedure</a:t>
            </a:r>
            <a:endParaRPr u="sng"/>
          </a:p>
        </p:txBody>
      </p:sp>
      <p:sp>
        <p:nvSpPr>
          <p:cNvPr id="203" name="Google Shape;203;p24"/>
          <p:cNvSpPr/>
          <p:nvPr/>
        </p:nvSpPr>
        <p:spPr>
          <a:xfrm>
            <a:off x="2060731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1659981" y="16510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354895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3166090" y="165100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Disclosure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4596000" y="16510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Viable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Components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5976545" y="1651000"/>
            <a:ext cx="1546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and/or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Control-Flow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Hijacking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7691650" y="165025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503720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652545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801370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2603681" y="12224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4091925" y="1222388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580175" y="12224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7068421" y="1222400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8" name="Google Shape;218;p24"/>
          <p:cNvCxnSpPr/>
          <p:nvPr/>
        </p:nvCxnSpPr>
        <p:spPr>
          <a:xfrm>
            <a:off x="246600" y="2794075"/>
            <a:ext cx="870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73900" y="2808775"/>
            <a:ext cx="4835700" cy="403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Generalized Defense Archetype Created</a:t>
            </a:r>
            <a:endParaRPr u="sng"/>
          </a:p>
        </p:txBody>
      </p:sp>
      <p:sp>
        <p:nvSpPr>
          <p:cNvPr id="220" name="Google Shape;220;p24"/>
          <p:cNvSpPr txBox="1"/>
          <p:nvPr/>
        </p:nvSpPr>
        <p:spPr>
          <a:xfrm>
            <a:off x="3176125" y="3212400"/>
            <a:ext cx="113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Hiding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4378729" y="3212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Re-Randomization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5976550" y="3137700"/>
            <a:ext cx="15465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Control 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7710100" y="3136200"/>
            <a:ext cx="1134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775" y="3861300"/>
            <a:ext cx="646950" cy="6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726" y="3898975"/>
            <a:ext cx="646950" cy="64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588" y="3861838"/>
            <a:ext cx="646975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7808" y="3983987"/>
            <a:ext cx="646950" cy="64697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204325" y="3212400"/>
            <a:ext cx="1134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Debloating</a:t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104467">
            <a:off x="471334" y="3860336"/>
            <a:ext cx="612530" cy="61372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110425" y="1713675"/>
            <a:ext cx="1322100" cy="7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75" spcFirstLastPara="1" rIns="1827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Presence of Sensitive Code Components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1687906" y="3212400"/>
            <a:ext cx="113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8">
            <a:alphaModFix/>
          </a:blip>
          <a:srcRect b="19771" l="0" r="0" t="19486"/>
          <a:stretch/>
        </p:blipFill>
        <p:spPr>
          <a:xfrm rot="-2700000">
            <a:off x="1922105" y="4022200"/>
            <a:ext cx="646950" cy="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/>
          <p:nvPr/>
        </p:nvSpPr>
        <p:spPr>
          <a:xfrm>
            <a:off x="577150" y="1192400"/>
            <a:ext cx="437400" cy="437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1117775" y="1222392"/>
            <a:ext cx="8397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6821525" y="1135025"/>
            <a:ext cx="1447800" cy="3570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4435700" y="1134950"/>
            <a:ext cx="1546500" cy="3570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4596000" y="16510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Viable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Components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6929650" y="1650250"/>
            <a:ext cx="1171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503720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7251700" y="1192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4378729" y="3212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Re-Randomization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948100" y="3136200"/>
            <a:ext cx="1134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775" y="3861300"/>
            <a:ext cx="646950" cy="6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88" y="3861838"/>
            <a:ext cx="646975" cy="6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173895" y="76200"/>
            <a:ext cx="877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Why </a:t>
            </a:r>
            <a:r>
              <a:rPr b="1" lang="en" sz="2400">
                <a:solidFill>
                  <a:srgbClr val="000000"/>
                </a:solidFill>
              </a:rPr>
              <a:t>Re-Randomization</a:t>
            </a:r>
            <a:r>
              <a:rPr lang="en" sz="2400">
                <a:solidFill>
                  <a:srgbClr val="000000"/>
                </a:solidFill>
              </a:rPr>
              <a:t> &amp; </a:t>
            </a:r>
            <a:r>
              <a:rPr b="1" lang="en" sz="2400">
                <a:solidFill>
                  <a:srgbClr val="000000"/>
                </a:solidFill>
              </a:rPr>
              <a:t>System Call Filtering</a:t>
            </a:r>
            <a:r>
              <a:rPr lang="en" sz="2400">
                <a:solidFill>
                  <a:srgbClr val="000000"/>
                </a:solidFill>
              </a:rPr>
              <a:t>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173900" y="719275"/>
            <a:ext cx="3984600" cy="3734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Both great archetypes to refine design and make practical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Re-Randomization</a:t>
            </a:r>
            <a:endParaRPr u="sng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Performance</a:t>
            </a:r>
            <a:r>
              <a:rPr lang="en" sz="1400">
                <a:solidFill>
                  <a:schemeClr val="dk1"/>
                </a:solidFill>
              </a:rPr>
              <a:t>: </a:t>
            </a:r>
            <a:r>
              <a:rPr lang="en" sz="1400">
                <a:solidFill>
                  <a:schemeClr val="dk1"/>
                </a:solidFill>
              </a:rPr>
              <a:t>Ran</a:t>
            </a:r>
            <a:r>
              <a:rPr lang="en" sz="1400">
                <a:solidFill>
                  <a:schemeClr val="dk1"/>
                </a:solidFill>
              </a:rPr>
              <a:t>domization imposes significant performance impact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Scalability</a:t>
            </a:r>
            <a:r>
              <a:rPr lang="en" sz="1400">
                <a:solidFill>
                  <a:schemeClr val="dk1"/>
                </a:solidFill>
              </a:rPr>
              <a:t>: No code sharing support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System Call Specialization</a:t>
            </a:r>
            <a:endParaRPr u="sng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Security</a:t>
            </a:r>
            <a:r>
              <a:rPr lang="en" sz="1400">
                <a:solidFill>
                  <a:schemeClr val="dk1"/>
                </a:solidFill>
              </a:rPr>
              <a:t>: Coarse-grained, could be better</a:t>
            </a:r>
            <a:endParaRPr sz="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Scalability:</a:t>
            </a:r>
            <a:r>
              <a:rPr lang="en" sz="1400">
                <a:solidFill>
                  <a:schemeClr val="dk1"/>
                </a:solidFill>
              </a:rPr>
              <a:t> Not able to support protecting dynamic arguments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00004">
            <a:off x="6127521" y="1382519"/>
            <a:ext cx="940558" cy="94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5400" y="1585975"/>
            <a:ext cx="688525" cy="6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/>
          <p:nvPr/>
        </p:nvSpPr>
        <p:spPr>
          <a:xfrm>
            <a:off x="7942003" y="1776600"/>
            <a:ext cx="507900" cy="33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400" y="1585975"/>
            <a:ext cx="688525" cy="6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173896" y="7620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173900" y="719275"/>
            <a:ext cx="4230000" cy="4021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Background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MARDU: Practical Randomization (Brief Review)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BASTION: Securing System Calls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Conclusion &amp; Future Work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5578700" y="658525"/>
            <a:ext cx="1776300" cy="3666000"/>
          </a:xfrm>
          <a:prstGeom prst="rect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5815200" y="12700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Viable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Components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6215950" y="811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5651600" y="2831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Re-Randomization</a:t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788" y="3480838"/>
            <a:ext cx="646975" cy="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173899" y="76200"/>
            <a:ext cx="64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MARDU: Background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173900" y="719275"/>
            <a:ext cx="6874200" cy="1138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Attacks rely on </a:t>
            </a:r>
            <a:r>
              <a:rPr b="1" i="1" lang="en"/>
              <a:t>known locations</a:t>
            </a:r>
            <a:r>
              <a:rPr lang="en"/>
              <a:t> within the binary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Fundamental assumption to launch attacks is knowing process layout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Addresses of code gadgets &amp; stack elements</a:t>
            </a:r>
            <a:endParaRPr/>
          </a:p>
        </p:txBody>
      </p:sp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700" y="599800"/>
            <a:ext cx="1096300" cy="10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 rotWithShape="1">
          <a:blip r:embed="rId4">
            <a:alphaModFix/>
          </a:blip>
          <a:srcRect b="17840" l="0" r="0" t="16688"/>
          <a:stretch/>
        </p:blipFill>
        <p:spPr>
          <a:xfrm>
            <a:off x="7186700" y="3645144"/>
            <a:ext cx="1096300" cy="71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700" y="1970087"/>
            <a:ext cx="1096300" cy="10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1665" y="72330"/>
            <a:ext cx="646975" cy="6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 txBox="1"/>
          <p:nvPr/>
        </p:nvSpPr>
        <p:spPr>
          <a:xfrm>
            <a:off x="122500" y="1930651"/>
            <a:ext cx="65646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Continuous randomization </a:t>
            </a:r>
            <a:r>
              <a:rPr b="1" i="1" lang="en" sz="1800">
                <a:solidFill>
                  <a:schemeClr val="dk2"/>
                </a:solidFill>
              </a:rPr>
              <a:t>breaks attacker assumptions</a:t>
            </a:r>
            <a:endParaRPr b="1" i="1"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Continuous churn makes code and data harder to find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Process layout is no longer deterministic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114625" y="3190975"/>
            <a:ext cx="69825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However, c</a:t>
            </a:r>
            <a:r>
              <a:rPr lang="en" sz="1800">
                <a:solidFill>
                  <a:schemeClr val="dk2"/>
                </a:solidFill>
              </a:rPr>
              <a:t>ontinuous randomization is </a:t>
            </a:r>
            <a:r>
              <a:rPr b="1" i="1" lang="en" sz="1800">
                <a:solidFill>
                  <a:schemeClr val="dk2"/>
                </a:solidFill>
              </a:rPr>
              <a:t>not practical</a:t>
            </a:r>
            <a:r>
              <a:rPr lang="en" sz="1800">
                <a:solidFill>
                  <a:schemeClr val="dk2"/>
                </a:solidFill>
              </a:rPr>
              <a:t> to be deployed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High performance impact &amp; memory overhead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Code-sharing system-wide not possible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MARDU: Key Ideas</a:t>
            </a:r>
            <a:endParaRPr/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0" y="733925"/>
            <a:ext cx="4548900" cy="1726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Stationary Trampolines</a:t>
            </a:r>
            <a:endParaRPr b="1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</a:t>
            </a:r>
            <a:r>
              <a:rPr lang="en" sz="1400"/>
              <a:t>implify randomization tracking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 function entry to function body, but hide code gadgets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Memory Protection Keys (MPK) protect the code region by hiding it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289" name="Google Shape;289;p28"/>
          <p:cNvSpPr txBox="1"/>
          <p:nvPr>
            <p:ph idx="1" type="body"/>
          </p:nvPr>
        </p:nvSpPr>
        <p:spPr>
          <a:xfrm>
            <a:off x="4682600" y="719275"/>
            <a:ext cx="4338600" cy="263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What </a:t>
            </a:r>
            <a:r>
              <a:rPr b="1" lang="en" u="sng"/>
              <a:t>Trampolines Enable</a:t>
            </a:r>
            <a:endParaRPr b="1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MARDU shares randomized code in </a:t>
            </a:r>
            <a:r>
              <a:rPr b="1" lang="en" sz="1400"/>
              <a:t>system-wide</a:t>
            </a:r>
            <a:r>
              <a:rPr lang="en" sz="1400"/>
              <a:t> </a:t>
            </a:r>
            <a:r>
              <a:rPr b="1" lang="en" sz="1400"/>
              <a:t>manner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Code sharing unlocks </a:t>
            </a:r>
            <a:r>
              <a:rPr b="1" lang="en" sz="1400"/>
              <a:t>memory deduplication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Facilitate seamless migration to newly randomized code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Re-randomization </a:t>
            </a:r>
            <a:r>
              <a:rPr b="1" i="1" lang="en" sz="1400"/>
              <a:t>without stopping-the-world</a:t>
            </a:r>
            <a:endParaRPr b="1" i="1" sz="1400"/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665" y="72330"/>
            <a:ext cx="646975" cy="6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/>
          <p:nvPr/>
        </p:nvSpPr>
        <p:spPr>
          <a:xfrm>
            <a:off x="461475" y="2536700"/>
            <a:ext cx="3618600" cy="229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1505619" y="2694625"/>
            <a:ext cx="314100" cy="9690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600875" y="3479975"/>
            <a:ext cx="994200" cy="269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3</a:t>
            </a:r>
            <a:endParaRPr sz="1200"/>
          </a:p>
        </p:txBody>
      </p:sp>
      <p:sp>
        <p:nvSpPr>
          <p:cNvPr id="294" name="Google Shape;294;p28"/>
          <p:cNvSpPr/>
          <p:nvPr/>
        </p:nvSpPr>
        <p:spPr>
          <a:xfrm>
            <a:off x="600875" y="3046175"/>
            <a:ext cx="994200" cy="269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2</a:t>
            </a:r>
            <a:endParaRPr sz="1200"/>
          </a:p>
        </p:txBody>
      </p:sp>
      <p:sp>
        <p:nvSpPr>
          <p:cNvPr id="295" name="Google Shape;295;p28"/>
          <p:cNvSpPr/>
          <p:nvPr/>
        </p:nvSpPr>
        <p:spPr>
          <a:xfrm>
            <a:off x="600875" y="2612375"/>
            <a:ext cx="994200" cy="269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Process 1</a:t>
            </a:r>
            <a:endParaRPr sz="1200"/>
          </a:p>
        </p:txBody>
      </p:sp>
      <p:sp>
        <p:nvSpPr>
          <p:cNvPr id="296" name="Google Shape;296;p28"/>
          <p:cNvSpPr txBox="1"/>
          <p:nvPr/>
        </p:nvSpPr>
        <p:spPr>
          <a:xfrm>
            <a:off x="600900" y="3971925"/>
            <a:ext cx="3326100" cy="78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Trampolines </a:t>
            </a:r>
            <a:r>
              <a:rPr lang="en">
                <a:solidFill>
                  <a:srgbClr val="000000"/>
                </a:solidFill>
              </a:rPr>
              <a:t>act as: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entry gateway</a:t>
            </a:r>
            <a:r>
              <a:rPr lang="en">
                <a:solidFill>
                  <a:srgbClr val="000000"/>
                </a:solidFill>
              </a:rPr>
              <a:t> to each </a:t>
            </a:r>
            <a:r>
              <a:rPr lang="en" u="sng">
                <a:solidFill>
                  <a:srgbClr val="000000"/>
                </a:solidFill>
              </a:rPr>
              <a:t>function call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exit gateway</a:t>
            </a:r>
            <a:r>
              <a:rPr lang="en">
                <a:solidFill>
                  <a:srgbClr val="000000"/>
                </a:solidFill>
              </a:rPr>
              <a:t> for each </a:t>
            </a:r>
            <a:r>
              <a:rPr lang="en" u="sng">
                <a:solidFill>
                  <a:srgbClr val="000000"/>
                </a:solidFill>
              </a:rPr>
              <a:t>function return</a:t>
            </a:r>
            <a:endParaRPr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5464540" y="3306877"/>
            <a:ext cx="2932985" cy="1211450"/>
            <a:chOff x="5464540" y="3306877"/>
            <a:chExt cx="2932985" cy="1211450"/>
          </a:xfrm>
        </p:grpSpPr>
        <p:pic>
          <p:nvPicPr>
            <p:cNvPr id="298" name="Google Shape;298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4540" y="3306877"/>
              <a:ext cx="1211450" cy="1211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41600" y="3384638"/>
              <a:ext cx="1055924" cy="1055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28"/>
          <p:cNvGrpSpPr/>
          <p:nvPr/>
        </p:nvGrpSpPr>
        <p:grpSpPr>
          <a:xfrm>
            <a:off x="2698150" y="2583275"/>
            <a:ext cx="978000" cy="1117425"/>
            <a:chOff x="2698150" y="2583275"/>
            <a:chExt cx="978000" cy="1117425"/>
          </a:xfrm>
        </p:grpSpPr>
        <p:sp>
          <p:nvSpPr>
            <p:cNvPr id="301" name="Google Shape;301;p28"/>
            <p:cNvSpPr/>
            <p:nvPr/>
          </p:nvSpPr>
          <p:spPr>
            <a:xfrm>
              <a:off x="2698150" y="2602250"/>
              <a:ext cx="278975" cy="1098450"/>
            </a:xfrm>
            <a:custGeom>
              <a:rect b="b" l="l" r="r" t="t"/>
              <a:pathLst>
                <a:path extrusionOk="0" h="43938" w="11159">
                  <a:moveTo>
                    <a:pt x="349" y="43938"/>
                  </a:moveTo>
                  <a:lnTo>
                    <a:pt x="11159" y="18831"/>
                  </a:lnTo>
                  <a:lnTo>
                    <a:pt x="10810" y="0"/>
                  </a:lnTo>
                  <a:lnTo>
                    <a:pt x="0" y="3313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</p:sp>
        <p:sp>
          <p:nvSpPr>
            <p:cNvPr id="302" name="Google Shape;302;p28"/>
            <p:cNvSpPr/>
            <p:nvPr/>
          </p:nvSpPr>
          <p:spPr>
            <a:xfrm>
              <a:off x="2930950" y="2583275"/>
              <a:ext cx="745200" cy="572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Code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𝛼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03" name="Google Shape;303;p28"/>
          <p:cNvGrpSpPr/>
          <p:nvPr/>
        </p:nvGrpSpPr>
        <p:grpSpPr>
          <a:xfrm>
            <a:off x="2685075" y="2667650"/>
            <a:ext cx="1295875" cy="1233625"/>
            <a:chOff x="2685075" y="2667650"/>
            <a:chExt cx="1295875" cy="1233625"/>
          </a:xfrm>
        </p:grpSpPr>
        <p:sp>
          <p:nvSpPr>
            <p:cNvPr id="304" name="Google Shape;304;p28"/>
            <p:cNvSpPr/>
            <p:nvPr/>
          </p:nvSpPr>
          <p:spPr>
            <a:xfrm>
              <a:off x="2685075" y="2667650"/>
              <a:ext cx="627700" cy="1233575"/>
            </a:xfrm>
            <a:custGeom>
              <a:rect b="b" l="l" r="r" t="t"/>
              <a:pathLst>
                <a:path extrusionOk="0" h="49343" w="25108">
                  <a:moveTo>
                    <a:pt x="523" y="0"/>
                  </a:moveTo>
                  <a:lnTo>
                    <a:pt x="24759" y="31210"/>
                  </a:lnTo>
                  <a:lnTo>
                    <a:pt x="25108" y="49343"/>
                  </a:lnTo>
                  <a:lnTo>
                    <a:pt x="0" y="40625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</p:sp>
        <p:sp>
          <p:nvSpPr>
            <p:cNvPr id="305" name="Google Shape;305;p28"/>
            <p:cNvSpPr/>
            <p:nvPr/>
          </p:nvSpPr>
          <p:spPr>
            <a:xfrm>
              <a:off x="3249850" y="3377475"/>
              <a:ext cx="7311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Code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𝛽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06" name="Google Shape;306;p28"/>
          <p:cNvGrpSpPr/>
          <p:nvPr/>
        </p:nvGrpSpPr>
        <p:grpSpPr>
          <a:xfrm>
            <a:off x="1766788" y="2612375"/>
            <a:ext cx="994200" cy="1136700"/>
            <a:chOff x="1766788" y="2612375"/>
            <a:chExt cx="994200" cy="1136700"/>
          </a:xfrm>
        </p:grpSpPr>
        <p:sp>
          <p:nvSpPr>
            <p:cNvPr id="307" name="Google Shape;307;p28"/>
            <p:cNvSpPr/>
            <p:nvPr/>
          </p:nvSpPr>
          <p:spPr>
            <a:xfrm>
              <a:off x="1766788" y="2612375"/>
              <a:ext cx="994200" cy="113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36575" spcFirstLastPara="1" rIns="365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Trampolines</a:t>
              </a:r>
              <a:endParaRPr sz="1200"/>
            </a:p>
          </p:txBody>
        </p:sp>
        <p:pic>
          <p:nvPicPr>
            <p:cNvPr id="308" name="Google Shape;308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95682" y="2935929"/>
              <a:ext cx="745300" cy="745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MARDU: Summary</a:t>
            </a:r>
            <a:endParaRPr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173900" y="719275"/>
            <a:ext cx="8346600" cy="1890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 Contributions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Simple</a:t>
            </a:r>
            <a:r>
              <a:rPr lang="en" sz="1400"/>
              <a:t> runtime tracking &amp; reactive </a:t>
            </a:r>
            <a:r>
              <a:rPr b="1" i="1" lang="en" sz="1400"/>
              <a:t>on-demand</a:t>
            </a:r>
            <a:r>
              <a:rPr lang="en" sz="1400"/>
              <a:t> runtime re-randomization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Runtime re-randomization does not pause execution or stop-the-world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First randomization scheme capable of </a:t>
            </a:r>
            <a:r>
              <a:rPr lang="en" sz="1400" u="sng"/>
              <a:t>runtime re-randomization</a:t>
            </a:r>
            <a:r>
              <a:rPr lang="en" sz="1400"/>
              <a:t> </a:t>
            </a:r>
            <a:r>
              <a:rPr b="1" i="1" lang="en" sz="1400"/>
              <a:t>with</a:t>
            </a:r>
            <a:r>
              <a:rPr lang="en" sz="1400"/>
              <a:t> </a:t>
            </a:r>
            <a:r>
              <a:rPr lang="en" sz="1400" u="sng"/>
              <a:t>code sharing</a:t>
            </a:r>
            <a:endParaRPr sz="1400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Trampolines </a:t>
            </a:r>
            <a:r>
              <a:rPr b="1" i="1" lang="en" sz="1400"/>
              <a:t>separate and hide code gadgets</a:t>
            </a:r>
            <a:r>
              <a:rPr lang="en" sz="1400"/>
              <a:t> from attackers</a:t>
            </a:r>
            <a:endParaRPr sz="1400"/>
          </a:p>
        </p:txBody>
      </p:sp>
      <p:sp>
        <p:nvSpPr>
          <p:cNvPr id="315" name="Google Shape;315;p2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29"/>
          <p:cNvSpPr txBox="1"/>
          <p:nvPr/>
        </p:nvSpPr>
        <p:spPr>
          <a:xfrm>
            <a:off x="276175" y="3365300"/>
            <a:ext cx="3999900" cy="1287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</a:rPr>
              <a:t>Advantages</a:t>
            </a:r>
            <a:endParaRPr b="1" u="sng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Performance: </a:t>
            </a:r>
            <a:r>
              <a:rPr b="1" lang="en">
                <a:solidFill>
                  <a:srgbClr val="595959"/>
                </a:solidFill>
              </a:rPr>
              <a:t>5.5% (AVG)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Significant Memory Savings (</a:t>
            </a:r>
            <a:r>
              <a:rPr b="1" lang="en">
                <a:solidFill>
                  <a:schemeClr val="dk2"/>
                </a:solidFill>
              </a:rPr>
              <a:t>~7.5 GB</a:t>
            </a:r>
            <a:r>
              <a:rPr lang="en">
                <a:solidFill>
                  <a:schemeClr val="dk2"/>
                </a:solidFill>
              </a:rPr>
              <a:t>)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Blocks all ROP attack variants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4658925" y="3365075"/>
            <a:ext cx="4173300" cy="1287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</a:rPr>
              <a:t>Limitations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Re-Randomization is </a:t>
            </a:r>
            <a:r>
              <a:rPr b="1" lang="en">
                <a:solidFill>
                  <a:srgbClr val="595959"/>
                </a:solidFill>
              </a:rPr>
              <a:t>probabilistic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Worst-case performance: </a:t>
            </a:r>
            <a:r>
              <a:rPr b="1" lang="en">
                <a:solidFill>
                  <a:srgbClr val="595959"/>
                </a:solidFill>
              </a:rPr>
              <a:t>18.3%</a:t>
            </a:r>
            <a:endParaRPr b="1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Non-Control Data Attacks </a:t>
            </a:r>
            <a:r>
              <a:rPr lang="en">
                <a:solidFill>
                  <a:srgbClr val="595959"/>
                </a:solidFill>
              </a:rPr>
              <a:t>not covered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318" name="Google Shape;3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200" y="2337225"/>
            <a:ext cx="7905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1665" y="72330"/>
            <a:ext cx="646975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175" y="2337225"/>
            <a:ext cx="7905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697" y="2337222"/>
            <a:ext cx="7905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 rotWithShape="1">
          <a:blip r:embed="rId7">
            <a:alphaModFix/>
          </a:blip>
          <a:srcRect b="17840" l="0" r="0" t="16688"/>
          <a:stretch/>
        </p:blipFill>
        <p:spPr>
          <a:xfrm>
            <a:off x="2886225" y="2473711"/>
            <a:ext cx="790575" cy="51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type="title"/>
          </p:nvPr>
        </p:nvSpPr>
        <p:spPr>
          <a:xfrm>
            <a:off x="173897" y="76200"/>
            <a:ext cx="22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28" name="Google Shape;328;p3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5578700" y="658525"/>
            <a:ext cx="1776300" cy="3666000"/>
          </a:xfrm>
          <a:prstGeom prst="rect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5815200" y="12700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6215950" y="811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5651600" y="2831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333" name="Google Shape;3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604" y="3514225"/>
            <a:ext cx="646950" cy="6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173900" y="719275"/>
            <a:ext cx="4230000" cy="3960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Background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MARDU: Practical Randomization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BASTION: Securing System Calls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Motivation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Design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Implementation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Evaluation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Conclusion &amp; Future Work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173897" y="76200"/>
            <a:ext cx="22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5578700" y="658525"/>
            <a:ext cx="1776300" cy="3666000"/>
          </a:xfrm>
          <a:prstGeom prst="rect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"/>
          <p:cNvSpPr txBox="1"/>
          <p:nvPr/>
        </p:nvSpPr>
        <p:spPr>
          <a:xfrm>
            <a:off x="5815200" y="12700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6215950" y="811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4" name="Google Shape;344;p31"/>
          <p:cNvSpPr txBox="1"/>
          <p:nvPr/>
        </p:nvSpPr>
        <p:spPr>
          <a:xfrm>
            <a:off x="5651600" y="2831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345" name="Google Shape;3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604" y="3514225"/>
            <a:ext cx="646950" cy="6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173900" y="719275"/>
            <a:ext cx="4230000" cy="3960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Background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MARDU: Practical Randomization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BASTION: Securing System Calls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Motivation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Char char="○"/>
            </a:pPr>
            <a:r>
              <a:rPr lang="en">
                <a:solidFill>
                  <a:srgbClr val="9E9E9E"/>
                </a:solidFill>
              </a:rPr>
              <a:t>Design</a:t>
            </a:r>
            <a:endParaRPr>
              <a:solidFill>
                <a:srgbClr val="9E9E9E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Char char="○"/>
            </a:pPr>
            <a:r>
              <a:rPr lang="en">
                <a:solidFill>
                  <a:srgbClr val="9E9E9E"/>
                </a:solidFill>
              </a:rPr>
              <a:t>Implementation</a:t>
            </a:r>
            <a:endParaRPr>
              <a:solidFill>
                <a:srgbClr val="9E9E9E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Char char="○"/>
            </a:pPr>
            <a:r>
              <a:rPr lang="en">
                <a:solidFill>
                  <a:srgbClr val="9E9E9E"/>
                </a:solidFill>
              </a:rPr>
              <a:t>Evaluation</a:t>
            </a:r>
            <a:endParaRPr>
              <a:solidFill>
                <a:srgbClr val="9E9E9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Conclusion &amp; Future Work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173898" y="76200"/>
            <a:ext cx="499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System Calls Matter?</a:t>
            </a:r>
            <a:endParaRPr/>
          </a:p>
        </p:txBody>
      </p:sp>
      <p:sp>
        <p:nvSpPr>
          <p:cNvPr id="352" name="Google Shape;352;p3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119975" y="648950"/>
            <a:ext cx="2376900" cy="404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2"/>
          <p:cNvPicPr preferRelativeResize="0"/>
          <p:nvPr/>
        </p:nvPicPr>
        <p:blipFill rotWithShape="1">
          <a:blip r:embed="rId3">
            <a:alphaModFix/>
          </a:blip>
          <a:srcRect b="9536" l="0" r="0" t="12099"/>
          <a:stretch/>
        </p:blipFill>
        <p:spPr>
          <a:xfrm>
            <a:off x="271600" y="1081427"/>
            <a:ext cx="1190476" cy="9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/>
          <p:nvPr/>
        </p:nvSpPr>
        <p:spPr>
          <a:xfrm>
            <a:off x="2608700" y="648900"/>
            <a:ext cx="1899000" cy="40491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System Call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6" name="Google Shape;356;p32"/>
          <p:cNvPicPr preferRelativeResize="0"/>
          <p:nvPr/>
        </p:nvPicPr>
        <p:blipFill rotWithShape="1">
          <a:blip r:embed="rId4">
            <a:alphaModFix/>
          </a:blip>
          <a:srcRect b="33047" l="0" r="0" t="14378"/>
          <a:stretch/>
        </p:blipFill>
        <p:spPr>
          <a:xfrm>
            <a:off x="2841050" y="831450"/>
            <a:ext cx="1434300" cy="7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2"/>
          <p:cNvPicPr preferRelativeResize="0"/>
          <p:nvPr/>
        </p:nvPicPr>
        <p:blipFill rotWithShape="1">
          <a:blip r:embed="rId3">
            <a:alphaModFix/>
          </a:blip>
          <a:srcRect b="9536" l="0" r="0" t="12099"/>
          <a:stretch/>
        </p:blipFill>
        <p:spPr>
          <a:xfrm>
            <a:off x="639932" y="2099802"/>
            <a:ext cx="1190476" cy="9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 rotWithShape="1">
          <a:blip r:embed="rId3">
            <a:alphaModFix/>
          </a:blip>
          <a:srcRect b="9536" l="0" r="0" t="12099"/>
          <a:stretch/>
        </p:blipFill>
        <p:spPr>
          <a:xfrm>
            <a:off x="1115800" y="3280702"/>
            <a:ext cx="1190476" cy="9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2"/>
          <p:cNvSpPr txBox="1"/>
          <p:nvPr/>
        </p:nvSpPr>
        <p:spPr>
          <a:xfrm>
            <a:off x="389975" y="4282475"/>
            <a:ext cx="1836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 userspace 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0" name="Google Shape;360;p32"/>
          <p:cNvPicPr preferRelativeResize="0"/>
          <p:nvPr/>
        </p:nvPicPr>
        <p:blipFill rotWithShape="1">
          <a:blip r:embed="rId5">
            <a:alphaModFix/>
          </a:blip>
          <a:srcRect b="39853" l="0" r="0" t="0"/>
          <a:stretch/>
        </p:blipFill>
        <p:spPr>
          <a:xfrm>
            <a:off x="2416950" y="1987450"/>
            <a:ext cx="2275725" cy="13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2"/>
          <p:cNvSpPr/>
          <p:nvPr/>
        </p:nvSpPr>
        <p:spPr>
          <a:xfrm>
            <a:off x="4615150" y="648950"/>
            <a:ext cx="4407600" cy="4049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2"/>
          <p:cNvGrpSpPr/>
          <p:nvPr/>
        </p:nvGrpSpPr>
        <p:grpSpPr>
          <a:xfrm>
            <a:off x="4742625" y="2865375"/>
            <a:ext cx="4128375" cy="1179775"/>
            <a:chOff x="4742625" y="2865375"/>
            <a:chExt cx="4128375" cy="1179775"/>
          </a:xfrm>
        </p:grpSpPr>
        <p:sp>
          <p:nvSpPr>
            <p:cNvPr id="363" name="Google Shape;363;p32"/>
            <p:cNvSpPr/>
            <p:nvPr/>
          </p:nvSpPr>
          <p:spPr>
            <a:xfrm>
              <a:off x="4742625" y="2865375"/>
              <a:ext cx="1044600" cy="5325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Process Control</a:t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5197200" y="3512650"/>
              <a:ext cx="1402200" cy="5325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Information Maintenance</a:t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055763" y="2865375"/>
              <a:ext cx="1296300" cy="5325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File Management</a:t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6885450" y="3512650"/>
              <a:ext cx="1542000" cy="5325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Communication</a:t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7620600" y="2865375"/>
              <a:ext cx="1250400" cy="5325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Management</a:t>
              </a:r>
              <a:endParaRPr/>
            </a:p>
          </p:txBody>
        </p:sp>
      </p:grpSp>
      <p:pic>
        <p:nvPicPr>
          <p:cNvPr id="368" name="Google Shape;368;p32"/>
          <p:cNvPicPr preferRelativeResize="0"/>
          <p:nvPr/>
        </p:nvPicPr>
        <p:blipFill rotWithShape="1">
          <a:blip r:embed="rId6">
            <a:alphaModFix/>
          </a:blip>
          <a:srcRect b="9044" l="0" r="0" t="9403"/>
          <a:stretch/>
        </p:blipFill>
        <p:spPr>
          <a:xfrm>
            <a:off x="5598788" y="684193"/>
            <a:ext cx="2440324" cy="199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32"/>
          <p:cNvGrpSpPr/>
          <p:nvPr/>
        </p:nvGrpSpPr>
        <p:grpSpPr>
          <a:xfrm>
            <a:off x="4742625" y="2768625"/>
            <a:ext cx="4174825" cy="1068100"/>
            <a:chOff x="4745000" y="2870263"/>
            <a:chExt cx="4174825" cy="1068100"/>
          </a:xfrm>
        </p:grpSpPr>
        <p:sp>
          <p:nvSpPr>
            <p:cNvPr id="370" name="Google Shape;370;p32"/>
            <p:cNvSpPr/>
            <p:nvPr/>
          </p:nvSpPr>
          <p:spPr>
            <a:xfrm>
              <a:off x="5601163" y="2870263"/>
              <a:ext cx="2166600" cy="2931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Arbitrary Code Execution</a:t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4745000" y="3257763"/>
              <a:ext cx="1737900" cy="2931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Privilege Escalation</a:t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5448975" y="3645263"/>
              <a:ext cx="2525700" cy="2931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Memory Permission Changes</a:t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6753225" y="3257763"/>
              <a:ext cx="2166600" cy="2931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Network Reconfiguration</a:t>
              </a:r>
              <a:endParaRPr/>
            </a:p>
          </p:txBody>
        </p:sp>
      </p:grpSp>
      <p:grpSp>
        <p:nvGrpSpPr>
          <p:cNvPr id="374" name="Google Shape;374;p32"/>
          <p:cNvGrpSpPr/>
          <p:nvPr/>
        </p:nvGrpSpPr>
        <p:grpSpPr>
          <a:xfrm>
            <a:off x="5751425" y="1173175"/>
            <a:ext cx="1753500" cy="1190400"/>
            <a:chOff x="5751425" y="1173175"/>
            <a:chExt cx="1753500" cy="1190400"/>
          </a:xfrm>
        </p:grpSpPr>
        <p:sp>
          <p:nvSpPr>
            <p:cNvPr id="375" name="Google Shape;375;p32"/>
            <p:cNvSpPr/>
            <p:nvPr/>
          </p:nvSpPr>
          <p:spPr>
            <a:xfrm>
              <a:off x="5751425" y="1173175"/>
              <a:ext cx="1753500" cy="11904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6" name="Google Shape;376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12725" y="1252102"/>
              <a:ext cx="1027000" cy="1027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2"/>
          <p:cNvSpPr txBox="1"/>
          <p:nvPr/>
        </p:nvSpPr>
        <p:spPr>
          <a:xfrm>
            <a:off x="5630500" y="4282475"/>
            <a:ext cx="2376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 kernelspace 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8" name="Google Shape;378;p32"/>
          <p:cNvGrpSpPr/>
          <p:nvPr/>
        </p:nvGrpSpPr>
        <p:grpSpPr>
          <a:xfrm>
            <a:off x="4655744" y="3815625"/>
            <a:ext cx="4366956" cy="554520"/>
            <a:chOff x="4655744" y="3891825"/>
            <a:chExt cx="4366956" cy="554520"/>
          </a:xfrm>
        </p:grpSpPr>
        <p:sp>
          <p:nvSpPr>
            <p:cNvPr id="379" name="Google Shape;379;p32"/>
            <p:cNvSpPr txBox="1"/>
            <p:nvPr/>
          </p:nvSpPr>
          <p:spPr>
            <a:xfrm>
              <a:off x="4697600" y="3891825"/>
              <a:ext cx="4325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Core attack goals</a:t>
              </a:r>
              <a:r>
                <a:rPr lang="en">
                  <a:solidFill>
                    <a:schemeClr val="dk2"/>
                  </a:solidFill>
                </a:rPr>
                <a:t>: Invoke one or more system calls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 txBox="1"/>
            <p:nvPr/>
          </p:nvSpPr>
          <p:spPr>
            <a:xfrm>
              <a:off x="4655744" y="4162545"/>
              <a:ext cx="4325100" cy="2838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t" bIns="45700" lIns="45700" spcFirstLastPara="1" rIns="45700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solidFill>
                    <a:schemeClr val="dk2"/>
                  </a:solidFill>
                </a:rPr>
                <a:t>Out of control: Overcoming control-flow integrity [S&amp;P’14]</a:t>
              </a:r>
              <a:endParaRPr i="1" sz="13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20260" l="12444" r="24288" t="18064"/>
          <a:stretch/>
        </p:blipFill>
        <p:spPr>
          <a:xfrm>
            <a:off x="4792000" y="1966850"/>
            <a:ext cx="4201702" cy="215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899" y="842426"/>
            <a:ext cx="1500774" cy="15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73900" y="719275"/>
            <a:ext cx="5319000" cy="39057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Security Domain:</a:t>
            </a:r>
            <a:endParaRPr sz="1200" u="sng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Why are software exploit mitigation designs </a:t>
            </a:r>
            <a:r>
              <a:rPr b="1" lang="en" sz="1200"/>
              <a:t>not making it to market</a:t>
            </a:r>
            <a:r>
              <a:rPr lang="en" sz="1200"/>
              <a:t>?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Core challenges</a:t>
            </a:r>
            <a:r>
              <a:rPr lang="en" sz="1200"/>
              <a:t> to build </a:t>
            </a:r>
            <a:r>
              <a:rPr b="1" lang="en" sz="1200"/>
              <a:t>practical</a:t>
            </a:r>
            <a:r>
              <a:rPr lang="en" sz="1200"/>
              <a:t> exploit mitigations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make </a:t>
            </a:r>
            <a:r>
              <a:rPr b="1" lang="en" sz="1200"/>
              <a:t>randomization</a:t>
            </a:r>
            <a:r>
              <a:rPr lang="en" sz="1200"/>
              <a:t> effective </a:t>
            </a:r>
            <a:r>
              <a:rPr b="1" lang="en" sz="1200"/>
              <a:t>against code re-use</a:t>
            </a:r>
            <a:r>
              <a:rPr lang="en" sz="1200"/>
              <a:t>?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</a:t>
            </a:r>
            <a:r>
              <a:rPr b="1" lang="en" sz="1200"/>
              <a:t>protect system calls</a:t>
            </a:r>
            <a:r>
              <a:rPr lang="en" sz="1200"/>
              <a:t>?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System call usage</a:t>
            </a:r>
            <a:r>
              <a:rPr lang="en" sz="1200"/>
              <a:t> is </a:t>
            </a:r>
            <a:r>
              <a:rPr b="1" lang="en" sz="1200"/>
              <a:t>common theme</a:t>
            </a:r>
            <a:r>
              <a:rPr lang="en" sz="1200"/>
              <a:t> among attacks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Gap exists in current security coverage of system calls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My Research:</a:t>
            </a:r>
            <a:endParaRPr sz="1200" u="sng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Designing (&amp; proof of concept of) practical </a:t>
            </a:r>
            <a:r>
              <a:rPr lang="en" sz="1200"/>
              <a:t>e</a:t>
            </a:r>
            <a:r>
              <a:rPr lang="en" sz="1200"/>
              <a:t>xploit mitigations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Enab</a:t>
            </a:r>
            <a:r>
              <a:rPr lang="en" sz="1200"/>
              <a:t>ling randomization to be scalable and </a:t>
            </a:r>
            <a:r>
              <a:rPr lang="en" sz="1200"/>
              <a:t>performant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</a:t>
            </a:r>
            <a:r>
              <a:rPr lang="en" sz="1200"/>
              <a:t>trengthening</a:t>
            </a:r>
            <a:r>
              <a:rPr b="1" lang="en" sz="1200"/>
              <a:t> </a:t>
            </a:r>
            <a:r>
              <a:rPr lang="en" sz="1200"/>
              <a:t>system call protection</a:t>
            </a:r>
            <a:endParaRPr sz="1200"/>
          </a:p>
        </p:txBody>
      </p:sp>
      <p:sp>
        <p:nvSpPr>
          <p:cNvPr id="84" name="Google Shape;84;p15"/>
          <p:cNvSpPr/>
          <p:nvPr/>
        </p:nvSpPr>
        <p:spPr>
          <a:xfrm>
            <a:off x="7780150" y="3292375"/>
            <a:ext cx="273300" cy="12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/>
        </p:nvSpPr>
        <p:spPr>
          <a:xfrm>
            <a:off x="4236175" y="1472050"/>
            <a:ext cx="47985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// nginx/src/os/unix/ngx_process.c</a:t>
            </a:r>
            <a:endParaRPr b="1" sz="1000"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ngx_execute_proc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(ngx_cycle_t *cycle,void *data){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ngx_exec_ctx_t *ctx = data;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if(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ctx-&gt;path, ctx-&gt;argv, ctx-&gt;envp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) == -1){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ngx_log_error(NGX_LOG_ALERT, cycle-&gt;log, ngx_errno,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“execve() failed”);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173898" y="76200"/>
            <a:ext cx="43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Calls: Use to Abuse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4436849" y="2269100"/>
            <a:ext cx="4204500" cy="2628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5829289" y="1089847"/>
            <a:ext cx="104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Example 1</a:t>
            </a:r>
            <a:endParaRPr u="sng"/>
          </a:p>
        </p:txBody>
      </p:sp>
      <p:sp>
        <p:nvSpPr>
          <p:cNvPr id="390" name="Google Shape;390;p33"/>
          <p:cNvSpPr txBox="1"/>
          <p:nvPr>
            <p:ph idx="1" type="body"/>
          </p:nvPr>
        </p:nvSpPr>
        <p:spPr>
          <a:xfrm>
            <a:off x="173900" y="719275"/>
            <a:ext cx="3744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Legitimate Use</a:t>
            </a:r>
            <a:endParaRPr b="1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execve()</a:t>
            </a:r>
            <a:r>
              <a:rPr lang="en" sz="1600"/>
              <a:t> used to update server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place during runtime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/>
        </p:nvSpPr>
        <p:spPr>
          <a:xfrm>
            <a:off x="4236175" y="1472050"/>
            <a:ext cx="47985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// nginx/src/os/unix/ngx_process.c</a:t>
            </a:r>
            <a:endParaRPr b="1" sz="1000"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ngx_execute_proc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(ngx_cycle_t *cycle,void *data){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ngx_exec_ctx_t *ctx = data;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if(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ctx-&gt;path, ctx-&gt;argv, ctx-&gt;envp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) == -1){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ngx_log_error(NGX_LOG_ALERT, cycle-&gt;log, ngx_errno,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“execve() failed”);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4"/>
          <p:cNvSpPr txBox="1"/>
          <p:nvPr>
            <p:ph type="title"/>
          </p:nvPr>
        </p:nvSpPr>
        <p:spPr>
          <a:xfrm>
            <a:off x="173898" y="76200"/>
            <a:ext cx="52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Calls: Use to Abuse</a:t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4436849" y="2269100"/>
            <a:ext cx="4204500" cy="26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5336574" y="2234047"/>
            <a:ext cx="280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ctx-&gt;path, ctx-&gt;argv, ctx-&gt;envp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34"/>
          <p:cNvSpPr txBox="1"/>
          <p:nvPr/>
        </p:nvSpPr>
        <p:spPr>
          <a:xfrm>
            <a:off x="5829289" y="1089847"/>
            <a:ext cx="104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Example 1</a:t>
            </a:r>
            <a:endParaRPr u="sng"/>
          </a:p>
        </p:txBody>
      </p:sp>
      <p:sp>
        <p:nvSpPr>
          <p:cNvPr id="401" name="Google Shape;401;p34"/>
          <p:cNvSpPr txBox="1"/>
          <p:nvPr>
            <p:ph idx="1" type="body"/>
          </p:nvPr>
        </p:nvSpPr>
        <p:spPr>
          <a:xfrm>
            <a:off x="173900" y="719275"/>
            <a:ext cx="40212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Attacker Abuse</a:t>
            </a:r>
            <a:endParaRPr b="1">
              <a:solidFill>
                <a:srgbClr val="CC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execve()</a:t>
            </a:r>
            <a:r>
              <a:rPr lang="en" sz="1600"/>
              <a:t> can launch an attacker binary or start shell (“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/bin/sh</a:t>
            </a:r>
            <a:r>
              <a:rPr lang="en" sz="1600"/>
              <a:t>”)</a:t>
            </a:r>
            <a:endParaRPr/>
          </a:p>
        </p:txBody>
      </p:sp>
      <p:sp>
        <p:nvSpPr>
          <p:cNvPr id="402" name="Google Shape;402;p34"/>
          <p:cNvSpPr txBox="1"/>
          <p:nvPr/>
        </p:nvSpPr>
        <p:spPr>
          <a:xfrm>
            <a:off x="5105213" y="1624667"/>
            <a:ext cx="153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ngx_execute_proc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/>
        </p:nvSpPr>
        <p:spPr>
          <a:xfrm>
            <a:off x="4222650" y="1457400"/>
            <a:ext cx="48861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// nginx/src/http/ngx_http_variables.c</a:t>
            </a:r>
            <a:endParaRPr b="1" sz="1000"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ngx_http_variable_value_t *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ngx_http_get_indexed_variable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		ngx_http_request_t *r, ngx_uint_t index){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if( v[index].get_handler(r, &amp;r-&gt;variables[index],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v[index].data) == NGX_OK){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	if( v[index].flags &amp; NGX_HTTP_VAR_NOCACHEABLE){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		r-&gt;variables[index].no_cacheable = 1;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	return &amp;r-&gt;variables[index];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return NULL;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35"/>
          <p:cNvSpPr txBox="1"/>
          <p:nvPr>
            <p:ph type="title"/>
          </p:nvPr>
        </p:nvSpPr>
        <p:spPr>
          <a:xfrm>
            <a:off x="173898" y="76200"/>
            <a:ext cx="52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Calls: Use to Abuse</a:t>
            </a:r>
            <a:endParaRPr/>
          </a:p>
        </p:txBody>
      </p:sp>
      <p:sp>
        <p:nvSpPr>
          <p:cNvPr id="409" name="Google Shape;409;p3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402500" y="3584750"/>
            <a:ext cx="3542100" cy="13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Attacker Pattern Insight: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 u="sng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How are system calls invoked?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How are system calls reached?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What is passed to system calls?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7358950" y="1881775"/>
            <a:ext cx="1259400" cy="131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index = 4321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12" name="Google Shape;412;p35"/>
          <p:cNvGrpSpPr/>
          <p:nvPr/>
        </p:nvGrpSpPr>
        <p:grpSpPr>
          <a:xfrm>
            <a:off x="5548608" y="2068040"/>
            <a:ext cx="3033130" cy="494925"/>
            <a:chOff x="5548608" y="3134840"/>
            <a:chExt cx="3033130" cy="494925"/>
          </a:xfrm>
        </p:grpSpPr>
        <p:sp>
          <p:nvSpPr>
            <p:cNvPr id="413" name="Google Shape;413;p35"/>
            <p:cNvSpPr txBox="1"/>
            <p:nvPr/>
          </p:nvSpPr>
          <p:spPr>
            <a:xfrm>
              <a:off x="6539938" y="3134840"/>
              <a:ext cx="20418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r, &amp;r-&gt;variables[index],</a:t>
              </a: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414" name="Google Shape;414;p35"/>
            <p:cNvSpPr txBox="1"/>
            <p:nvPr/>
          </p:nvSpPr>
          <p:spPr>
            <a:xfrm>
              <a:off x="5548608" y="3283565"/>
              <a:ext cx="1184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v[index].data</a:t>
              </a: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415" name="Google Shape;415;p35"/>
          <p:cNvSpPr/>
          <p:nvPr/>
        </p:nvSpPr>
        <p:spPr>
          <a:xfrm>
            <a:off x="5010175" y="2159350"/>
            <a:ext cx="1544400" cy="167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&amp;mprotect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35"/>
          <p:cNvSpPr txBox="1"/>
          <p:nvPr>
            <p:ph idx="1" type="body"/>
          </p:nvPr>
        </p:nvSpPr>
        <p:spPr>
          <a:xfrm>
            <a:off x="173900" y="719275"/>
            <a:ext cx="40212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Attacker Abuse</a:t>
            </a:r>
            <a:endParaRPr b="1">
              <a:solidFill>
                <a:srgbClr val="CC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Sometimes, system calls are never needed/used in an application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mprotect()</a:t>
            </a:r>
            <a:r>
              <a:rPr lang="en" sz="1600"/>
              <a:t> is never used in NGINX.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Reaching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mprotect()</a:t>
            </a:r>
            <a:r>
              <a:rPr lang="en" sz="1600"/>
              <a:t>can change attacker controlled memory region to have executable permissions</a:t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4678250" y="2159575"/>
            <a:ext cx="3831900" cy="33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 txBox="1"/>
          <p:nvPr/>
        </p:nvSpPr>
        <p:spPr>
          <a:xfrm>
            <a:off x="5829289" y="1089847"/>
            <a:ext cx="104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Example 2</a:t>
            </a:r>
            <a:endParaRPr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Work: System Call Protection</a:t>
            </a:r>
            <a:endParaRPr/>
          </a:p>
        </p:txBody>
      </p:sp>
      <p:sp>
        <p:nvSpPr>
          <p:cNvPr id="424" name="Google Shape;424;p3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5" name="Google Shape;425;p36"/>
          <p:cNvGrpSpPr/>
          <p:nvPr/>
        </p:nvGrpSpPr>
        <p:grpSpPr>
          <a:xfrm>
            <a:off x="326300" y="767050"/>
            <a:ext cx="3302075" cy="687924"/>
            <a:chOff x="326300" y="995650"/>
            <a:chExt cx="3302075" cy="687924"/>
          </a:xfrm>
        </p:grpSpPr>
        <p:sp>
          <p:nvSpPr>
            <p:cNvPr id="426" name="Google Shape;426;p36"/>
            <p:cNvSpPr txBox="1"/>
            <p:nvPr/>
          </p:nvSpPr>
          <p:spPr>
            <a:xfrm>
              <a:off x="1166875" y="1034895"/>
              <a:ext cx="24615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3A1D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seccomp</a:t>
              </a:r>
              <a:r>
                <a:rPr b="1" lang="en">
                  <a:solidFill>
                    <a:srgbClr val="13A1D8"/>
                  </a:solidFill>
                </a:rPr>
                <a:t> Introduced [2005]</a:t>
              </a:r>
              <a:endParaRPr sz="1200">
                <a:solidFill>
                  <a:srgbClr val="595959"/>
                </a:solidFill>
              </a:endParaRPr>
            </a:p>
          </p:txBody>
        </p:sp>
        <p:pic>
          <p:nvPicPr>
            <p:cNvPr id="427" name="Google Shape;42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6300" y="995650"/>
              <a:ext cx="687924" cy="687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p36"/>
            <p:cNvSpPr txBox="1"/>
            <p:nvPr/>
          </p:nvSpPr>
          <p:spPr>
            <a:xfrm>
              <a:off x="1166875" y="1310288"/>
              <a:ext cx="2214600" cy="2754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Coarse-grained call whitelisting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326300" y="1666877"/>
            <a:ext cx="7122875" cy="848100"/>
            <a:chOff x="326300" y="1971677"/>
            <a:chExt cx="7122875" cy="848100"/>
          </a:xfrm>
        </p:grpSpPr>
        <p:sp>
          <p:nvSpPr>
            <p:cNvPr id="430" name="Google Shape;430;p36"/>
            <p:cNvSpPr txBox="1"/>
            <p:nvPr/>
          </p:nvSpPr>
          <p:spPr>
            <a:xfrm>
              <a:off x="1166875" y="1971677"/>
              <a:ext cx="20508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155CC"/>
                  </a:solidFill>
                </a:rPr>
                <a:t>Automation Added</a:t>
              </a:r>
              <a:endParaRPr>
                <a:solidFill>
                  <a:srgbClr val="1155CC"/>
                </a:solidFill>
              </a:endParaRPr>
            </a:p>
          </p:txBody>
        </p:sp>
        <p:pic>
          <p:nvPicPr>
            <p:cNvPr id="431" name="Google Shape;431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6300" y="2067225"/>
              <a:ext cx="687924" cy="687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36"/>
            <p:cNvSpPr txBox="1"/>
            <p:nvPr/>
          </p:nvSpPr>
          <p:spPr>
            <a:xfrm>
              <a:off x="1166875" y="2247077"/>
              <a:ext cx="6282300" cy="5727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t" bIns="45700" lIns="45700" spcFirstLastPara="1" rIns="45700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sysfilter</a:t>
              </a:r>
              <a:r>
                <a:rPr i="1" lang="en">
                  <a:solidFill>
                    <a:schemeClr val="dk2"/>
                  </a:solidFill>
                </a:rPr>
                <a:t>: Automated system call filtering for commodity software </a:t>
              </a:r>
              <a:r>
                <a:rPr lang="en">
                  <a:solidFill>
                    <a:schemeClr val="dk2"/>
                  </a:solidFill>
                </a:rPr>
                <a:t>[RAID’20]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2"/>
                  </a:solidFill>
                </a:rPr>
                <a:t>Automating Seccomp Filter Generation for Linux Applications</a:t>
              </a:r>
              <a:r>
                <a:rPr lang="en">
                  <a:solidFill>
                    <a:schemeClr val="dk2"/>
                  </a:solidFill>
                </a:rPr>
                <a:t> [CCSW’21]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326300" y="2805801"/>
            <a:ext cx="5231675" cy="687924"/>
            <a:chOff x="326300" y="2805801"/>
            <a:chExt cx="5231675" cy="687924"/>
          </a:xfrm>
        </p:grpSpPr>
        <p:sp>
          <p:nvSpPr>
            <p:cNvPr id="434" name="Google Shape;434;p36"/>
            <p:cNvSpPr txBox="1"/>
            <p:nvPr/>
          </p:nvSpPr>
          <p:spPr>
            <a:xfrm>
              <a:off x="1166875" y="2857405"/>
              <a:ext cx="19275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5818E"/>
                  </a:solidFill>
                </a:rPr>
                <a:t>Refined Whitelisting</a:t>
              </a:r>
              <a:endParaRPr>
                <a:solidFill>
                  <a:srgbClr val="45818E"/>
                </a:solidFill>
              </a:endParaRPr>
            </a:p>
          </p:txBody>
        </p:sp>
        <p:pic>
          <p:nvPicPr>
            <p:cNvPr id="435" name="Google Shape;43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6300" y="2805801"/>
              <a:ext cx="687924" cy="687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36"/>
            <p:cNvSpPr txBox="1"/>
            <p:nvPr/>
          </p:nvSpPr>
          <p:spPr>
            <a:xfrm>
              <a:off x="1166875" y="3132805"/>
              <a:ext cx="4391100" cy="3093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2"/>
                  </a:solidFill>
                </a:rPr>
                <a:t>Temporal System Call Specialization </a:t>
              </a:r>
              <a:r>
                <a:rPr lang="en">
                  <a:solidFill>
                    <a:schemeClr val="dk2"/>
                  </a:solidFill>
                </a:rPr>
                <a:t>[USENIX Sec’20]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37" name="Google Shape;437;p36"/>
          <p:cNvGrpSpPr/>
          <p:nvPr/>
        </p:nvGrpSpPr>
        <p:grpSpPr>
          <a:xfrm>
            <a:off x="224525" y="3850825"/>
            <a:ext cx="8538600" cy="848100"/>
            <a:chOff x="224525" y="3850825"/>
            <a:chExt cx="8538600" cy="848100"/>
          </a:xfrm>
        </p:grpSpPr>
        <p:sp>
          <p:nvSpPr>
            <p:cNvPr id="438" name="Google Shape;438;p36"/>
            <p:cNvSpPr/>
            <p:nvPr/>
          </p:nvSpPr>
          <p:spPr>
            <a:xfrm>
              <a:off x="224525" y="3850825"/>
              <a:ext cx="8538600" cy="848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 txBox="1"/>
            <p:nvPr/>
          </p:nvSpPr>
          <p:spPr>
            <a:xfrm>
              <a:off x="1086725" y="3983725"/>
              <a:ext cx="7581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chemeClr val="dk1"/>
                  </a:solidFill>
                </a:rPr>
                <a:t>Core Research Question:</a:t>
              </a:r>
              <a:endParaRPr b="1" u="sng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What</a:t>
              </a:r>
              <a:r>
                <a:rPr b="1" lang="en">
                  <a:solidFill>
                    <a:schemeClr val="dk1"/>
                  </a:solidFill>
                </a:rPr>
                <a:t> information</a:t>
              </a:r>
              <a:r>
                <a:rPr lang="en">
                  <a:solidFill>
                    <a:schemeClr val="dk1"/>
                  </a:solidFill>
                </a:rPr>
                <a:t> should be considered </a:t>
              </a:r>
              <a:r>
                <a:rPr b="1" lang="en">
                  <a:solidFill>
                    <a:schemeClr val="dk1"/>
                  </a:solidFill>
                </a:rPr>
                <a:t>to check legitimacy</a:t>
              </a:r>
              <a:r>
                <a:rPr lang="en">
                  <a:solidFill>
                    <a:schemeClr val="dk1"/>
                  </a:solidFill>
                </a:rPr>
                <a:t> of system call invocations?</a:t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440" name="Google Shape;440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6300" y="3926113"/>
              <a:ext cx="687924" cy="687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1" name="Google Shape;44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23312" y="76200"/>
            <a:ext cx="646975" cy="64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36"/>
          <p:cNvGrpSpPr/>
          <p:nvPr/>
        </p:nvGrpSpPr>
        <p:grpSpPr>
          <a:xfrm>
            <a:off x="6735932" y="1244482"/>
            <a:ext cx="2251200" cy="744125"/>
            <a:chOff x="6479475" y="1136525"/>
            <a:chExt cx="2251200" cy="744125"/>
          </a:xfrm>
        </p:grpSpPr>
        <p:sp>
          <p:nvSpPr>
            <p:cNvPr id="443" name="Google Shape;443;p36"/>
            <p:cNvSpPr/>
            <p:nvPr/>
          </p:nvSpPr>
          <p:spPr>
            <a:xfrm>
              <a:off x="6479475" y="1329300"/>
              <a:ext cx="2251200" cy="53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 txBox="1"/>
            <p:nvPr/>
          </p:nvSpPr>
          <p:spPr>
            <a:xfrm>
              <a:off x="7002625" y="1350550"/>
              <a:ext cx="17280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Does not strengthen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system call security!</a:t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445" name="Google Shape;445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36801" y="1363442"/>
              <a:ext cx="459150" cy="45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36"/>
            <p:cNvSpPr/>
            <p:nvPr/>
          </p:nvSpPr>
          <p:spPr>
            <a:xfrm>
              <a:off x="6479475" y="1136525"/>
              <a:ext cx="2251200" cy="193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8553570" y="1172314"/>
              <a:ext cx="136800" cy="113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3512725" y="585457"/>
            <a:ext cx="3109693" cy="848071"/>
            <a:chOff x="3588925" y="771875"/>
            <a:chExt cx="3109693" cy="848071"/>
          </a:xfrm>
        </p:grpSpPr>
        <p:sp>
          <p:nvSpPr>
            <p:cNvPr id="449" name="Google Shape;449;p36"/>
            <p:cNvSpPr/>
            <p:nvPr/>
          </p:nvSpPr>
          <p:spPr>
            <a:xfrm>
              <a:off x="3588925" y="998046"/>
              <a:ext cx="3075600" cy="62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0" name="Google Shape;450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46251" y="1068189"/>
              <a:ext cx="459150" cy="45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6"/>
            <p:cNvSpPr/>
            <p:nvPr/>
          </p:nvSpPr>
          <p:spPr>
            <a:xfrm>
              <a:off x="3588925" y="771875"/>
              <a:ext cx="3075600" cy="226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432462" y="813864"/>
              <a:ext cx="178500" cy="1335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 txBox="1"/>
            <p:nvPr/>
          </p:nvSpPr>
          <p:spPr>
            <a:xfrm>
              <a:off x="4146218" y="1083053"/>
              <a:ext cx="25524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Manual configuration required.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Configuration is challenging!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" name="Google Shape;454;p36"/>
          <p:cNvGrpSpPr/>
          <p:nvPr/>
        </p:nvGrpSpPr>
        <p:grpSpPr>
          <a:xfrm>
            <a:off x="5649575" y="2808225"/>
            <a:ext cx="3113600" cy="801275"/>
            <a:chOff x="5573375" y="2808225"/>
            <a:chExt cx="3113600" cy="801275"/>
          </a:xfrm>
        </p:grpSpPr>
        <p:sp>
          <p:nvSpPr>
            <p:cNvPr id="455" name="Google Shape;455;p36"/>
            <p:cNvSpPr/>
            <p:nvPr/>
          </p:nvSpPr>
          <p:spPr>
            <a:xfrm>
              <a:off x="5573375" y="3001000"/>
              <a:ext cx="3029700" cy="53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6" name="Google Shape;456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30701" y="3035142"/>
              <a:ext cx="459150" cy="45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36"/>
            <p:cNvSpPr/>
            <p:nvPr/>
          </p:nvSpPr>
          <p:spPr>
            <a:xfrm>
              <a:off x="5573375" y="2808225"/>
              <a:ext cx="3029700" cy="193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8409470" y="2844014"/>
              <a:ext cx="136800" cy="113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 txBox="1"/>
            <p:nvPr/>
          </p:nvSpPr>
          <p:spPr>
            <a:xfrm>
              <a:off x="6130675" y="3036800"/>
              <a:ext cx="255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Does not resolve attack angles in previous examples!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173897" y="76200"/>
            <a:ext cx="22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65" name="Google Shape;465;p3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37"/>
          <p:cNvSpPr txBox="1"/>
          <p:nvPr>
            <p:ph idx="1" type="body"/>
          </p:nvPr>
        </p:nvSpPr>
        <p:spPr>
          <a:xfrm>
            <a:off x="173900" y="719275"/>
            <a:ext cx="4230000" cy="3960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Background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MARDU: Practical Randomization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BASTION: Securing System Calls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Motivation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Design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Contexts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</a:pPr>
            <a:r>
              <a:rPr lang="en">
                <a:solidFill>
                  <a:srgbClr val="999999"/>
                </a:solidFill>
              </a:rPr>
              <a:t>Overview</a:t>
            </a:r>
            <a:endParaRPr>
              <a:solidFill>
                <a:srgbClr val="99999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</a:pPr>
            <a:r>
              <a:rPr lang="en">
                <a:solidFill>
                  <a:srgbClr val="999999"/>
                </a:solidFill>
              </a:rPr>
              <a:t>Compiler Component</a:t>
            </a:r>
            <a:endParaRPr>
              <a:solidFill>
                <a:srgbClr val="99999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</a:pPr>
            <a:r>
              <a:rPr lang="en">
                <a:solidFill>
                  <a:srgbClr val="999999"/>
                </a:solidFill>
              </a:rPr>
              <a:t>Monitor Component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Implementation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Conclusion &amp; Future Work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5408975" y="787789"/>
            <a:ext cx="3469800" cy="1806761"/>
            <a:chOff x="5408975" y="787789"/>
            <a:chExt cx="3469800" cy="1806761"/>
          </a:xfrm>
        </p:grpSpPr>
        <p:cxnSp>
          <p:nvCxnSpPr>
            <p:cNvPr id="468" name="Google Shape;468;p37"/>
            <p:cNvCxnSpPr>
              <a:endCxn id="469" idx="1"/>
            </p:cNvCxnSpPr>
            <p:nvPr/>
          </p:nvCxnSpPr>
          <p:spPr>
            <a:xfrm flipH="1" rot="10800000">
              <a:off x="5408975" y="985039"/>
              <a:ext cx="1006800" cy="67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9" name="Google Shape;469;p37"/>
            <p:cNvSpPr txBox="1"/>
            <p:nvPr/>
          </p:nvSpPr>
          <p:spPr>
            <a:xfrm>
              <a:off x="6415775" y="787789"/>
              <a:ext cx="16941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 Type Context</a:t>
              </a:r>
              <a:endParaRPr/>
            </a:p>
          </p:txBody>
        </p:sp>
        <p:sp>
          <p:nvSpPr>
            <p:cNvPr id="470" name="Google Shape;470;p37"/>
            <p:cNvSpPr txBox="1"/>
            <p:nvPr/>
          </p:nvSpPr>
          <p:spPr>
            <a:xfrm>
              <a:off x="6408944" y="1534903"/>
              <a:ext cx="20955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Control Flow Context</a:t>
              </a:r>
              <a:endParaRPr/>
            </a:p>
          </p:txBody>
        </p:sp>
        <p:sp>
          <p:nvSpPr>
            <p:cNvPr id="471" name="Google Shape;471;p37"/>
            <p:cNvSpPr txBox="1"/>
            <p:nvPr/>
          </p:nvSpPr>
          <p:spPr>
            <a:xfrm>
              <a:off x="6415775" y="2200050"/>
              <a:ext cx="2463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Argument Integrity Context</a:t>
              </a:r>
              <a:endParaRPr/>
            </a:p>
          </p:txBody>
        </p:sp>
        <p:cxnSp>
          <p:nvCxnSpPr>
            <p:cNvPr id="472" name="Google Shape;472;p37"/>
            <p:cNvCxnSpPr/>
            <p:nvPr/>
          </p:nvCxnSpPr>
          <p:spPr>
            <a:xfrm>
              <a:off x="5463344" y="1732153"/>
              <a:ext cx="945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3" name="Google Shape;473;p37"/>
            <p:cNvCxnSpPr>
              <a:endCxn id="471" idx="1"/>
            </p:cNvCxnSpPr>
            <p:nvPr/>
          </p:nvCxnSpPr>
          <p:spPr>
            <a:xfrm>
              <a:off x="5442875" y="1796100"/>
              <a:ext cx="972900" cy="601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74" name="Google Shape;474;p37"/>
          <p:cNvGrpSpPr/>
          <p:nvPr/>
        </p:nvGrpSpPr>
        <p:grpSpPr>
          <a:xfrm>
            <a:off x="2485650" y="1612687"/>
            <a:ext cx="2995750" cy="1012325"/>
            <a:chOff x="2485650" y="1612687"/>
            <a:chExt cx="2995750" cy="1012325"/>
          </a:xfrm>
        </p:grpSpPr>
        <p:cxnSp>
          <p:nvCxnSpPr>
            <p:cNvPr id="475" name="Google Shape;475;p37"/>
            <p:cNvCxnSpPr>
              <a:endCxn id="476" idx="1"/>
            </p:cNvCxnSpPr>
            <p:nvPr/>
          </p:nvCxnSpPr>
          <p:spPr>
            <a:xfrm flipH="1" rot="10800000">
              <a:off x="2485650" y="1935912"/>
              <a:ext cx="2349300" cy="689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76" name="Google Shape;47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34950" y="1612687"/>
              <a:ext cx="646450" cy="646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/>
          <p:nvPr/>
        </p:nvSpPr>
        <p:spPr>
          <a:xfrm>
            <a:off x="4875425" y="3200695"/>
            <a:ext cx="4268700" cy="536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38"/>
          <p:cNvGrpSpPr/>
          <p:nvPr/>
        </p:nvGrpSpPr>
        <p:grpSpPr>
          <a:xfrm>
            <a:off x="156050" y="2021870"/>
            <a:ext cx="4010550" cy="1277590"/>
            <a:chOff x="156050" y="2049200"/>
            <a:chExt cx="4010550" cy="1298100"/>
          </a:xfrm>
        </p:grpSpPr>
        <p:sp>
          <p:nvSpPr>
            <p:cNvPr id="483" name="Google Shape;483;p38"/>
            <p:cNvSpPr/>
            <p:nvPr/>
          </p:nvSpPr>
          <p:spPr>
            <a:xfrm>
              <a:off x="173900" y="2049200"/>
              <a:ext cx="3992700" cy="12981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 txBox="1"/>
            <p:nvPr/>
          </p:nvSpPr>
          <p:spPr>
            <a:xfrm>
              <a:off x="156050" y="2411900"/>
              <a:ext cx="1599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/>
                <a:t>Applicable to All System Calls</a:t>
              </a:r>
              <a:endParaRPr b="1" i="1"/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173900" y="3347390"/>
            <a:ext cx="3992700" cy="1500275"/>
            <a:chOff x="173900" y="3319005"/>
            <a:chExt cx="3992700" cy="1500275"/>
          </a:xfrm>
        </p:grpSpPr>
        <p:sp>
          <p:nvSpPr>
            <p:cNvPr id="486" name="Google Shape;486;p38"/>
            <p:cNvSpPr/>
            <p:nvPr/>
          </p:nvSpPr>
          <p:spPr>
            <a:xfrm>
              <a:off x="173900" y="3322580"/>
              <a:ext cx="3992700" cy="14967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 txBox="1"/>
            <p:nvPr/>
          </p:nvSpPr>
          <p:spPr>
            <a:xfrm>
              <a:off x="173900" y="3319005"/>
              <a:ext cx="39927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dk1"/>
                  </a:solidFill>
                </a:rPr>
                <a:t>Sensitive System Calls Only</a:t>
              </a:r>
              <a:endParaRPr b="1" i="1">
                <a:solidFill>
                  <a:schemeClr val="dk1"/>
                </a:solidFill>
              </a:endParaRPr>
            </a:p>
          </p:txBody>
        </p:sp>
      </p:grpSp>
      <p:sp>
        <p:nvSpPr>
          <p:cNvPr id="488" name="Google Shape;488;p38"/>
          <p:cNvSpPr txBox="1"/>
          <p:nvPr>
            <p:ph type="title"/>
          </p:nvPr>
        </p:nvSpPr>
        <p:spPr>
          <a:xfrm>
            <a:off x="173899" y="76200"/>
            <a:ext cx="61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Contexts  -  Call Type Context</a:t>
            </a:r>
            <a:endParaRPr/>
          </a:p>
        </p:txBody>
      </p:sp>
      <p:sp>
        <p:nvSpPr>
          <p:cNvPr id="489" name="Google Shape;489;p38"/>
          <p:cNvSpPr txBox="1"/>
          <p:nvPr>
            <p:ph idx="1" type="body"/>
          </p:nvPr>
        </p:nvSpPr>
        <p:spPr>
          <a:xfrm>
            <a:off x="173900" y="719275"/>
            <a:ext cx="4409400" cy="1398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Guarantee</a:t>
            </a:r>
            <a:r>
              <a:rPr lang="en"/>
              <a:t>: Only permitted system calls are allowed to be called in their expected manner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Assigned Per-System-Call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Three (3) Types</a:t>
            </a:r>
            <a:endParaRPr sz="1400"/>
          </a:p>
        </p:txBody>
      </p:sp>
      <p:sp>
        <p:nvSpPr>
          <p:cNvPr id="490" name="Google Shape;490;p3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700" y="128675"/>
            <a:ext cx="646450" cy="64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38"/>
          <p:cNvGrpSpPr/>
          <p:nvPr/>
        </p:nvGrpSpPr>
        <p:grpSpPr>
          <a:xfrm>
            <a:off x="1676250" y="2115706"/>
            <a:ext cx="2418000" cy="1242079"/>
            <a:chOff x="1676250" y="2163521"/>
            <a:chExt cx="2418000" cy="1242079"/>
          </a:xfrm>
        </p:grpSpPr>
        <p:pic>
          <p:nvPicPr>
            <p:cNvPr id="493" name="Google Shape;493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16175" y="2163521"/>
              <a:ext cx="646450" cy="64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38"/>
            <p:cNvSpPr txBox="1"/>
            <p:nvPr/>
          </p:nvSpPr>
          <p:spPr>
            <a:xfrm>
              <a:off x="1676250" y="2781600"/>
              <a:ext cx="24180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Not-Callable</a:t>
              </a:r>
              <a:endParaRPr b="1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(Never used by Application)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95" name="Google Shape;495;p38"/>
          <p:cNvGrpSpPr/>
          <p:nvPr/>
        </p:nvGrpSpPr>
        <p:grpSpPr>
          <a:xfrm>
            <a:off x="219050" y="3784002"/>
            <a:ext cx="2017800" cy="1037638"/>
            <a:chOff x="219050" y="3755617"/>
            <a:chExt cx="2017800" cy="1037638"/>
          </a:xfrm>
        </p:grpSpPr>
        <p:sp>
          <p:nvSpPr>
            <p:cNvPr id="496" name="Google Shape;496;p38"/>
            <p:cNvSpPr txBox="1"/>
            <p:nvPr/>
          </p:nvSpPr>
          <p:spPr>
            <a:xfrm>
              <a:off x="219050" y="4245455"/>
              <a:ext cx="20178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Directly-Callable</a:t>
              </a:r>
              <a:endParaRPr b="1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(Traditional Direct Call)</a:t>
              </a:r>
              <a:endParaRPr>
                <a:solidFill>
                  <a:schemeClr val="dk2"/>
                </a:solidFill>
              </a:endParaRPr>
            </a:p>
          </p:txBody>
        </p:sp>
        <p:pic>
          <p:nvPicPr>
            <p:cNvPr id="497" name="Google Shape;497;p38"/>
            <p:cNvPicPr preferRelativeResize="0"/>
            <p:nvPr/>
          </p:nvPicPr>
          <p:blipFill rotWithShape="1">
            <a:blip r:embed="rId5">
              <a:alphaModFix/>
            </a:blip>
            <a:srcRect b="21852" l="0" r="0" t="20580"/>
            <a:stretch/>
          </p:blipFill>
          <p:spPr>
            <a:xfrm>
              <a:off x="806175" y="3755617"/>
              <a:ext cx="843549" cy="485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" name="Google Shape;498;p38"/>
          <p:cNvGrpSpPr/>
          <p:nvPr/>
        </p:nvGrpSpPr>
        <p:grpSpPr>
          <a:xfrm>
            <a:off x="2170650" y="3703590"/>
            <a:ext cx="1908300" cy="1194250"/>
            <a:chOff x="2170650" y="3675205"/>
            <a:chExt cx="1908300" cy="1194250"/>
          </a:xfrm>
        </p:grpSpPr>
        <p:sp>
          <p:nvSpPr>
            <p:cNvPr id="499" name="Google Shape;499;p38"/>
            <p:cNvSpPr txBox="1"/>
            <p:nvPr/>
          </p:nvSpPr>
          <p:spPr>
            <a:xfrm>
              <a:off x="2170650" y="4245455"/>
              <a:ext cx="19083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Indirectly-Callable</a:t>
              </a:r>
              <a:endParaRPr b="1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(e.g., code pointers)</a:t>
              </a:r>
              <a:endParaRPr>
                <a:solidFill>
                  <a:schemeClr val="dk2"/>
                </a:solidFill>
              </a:endParaRPr>
            </a:p>
          </p:txBody>
        </p:sp>
        <p:pic>
          <p:nvPicPr>
            <p:cNvPr id="500" name="Google Shape;500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01575" y="3675205"/>
              <a:ext cx="646450" cy="646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1" name="Google Shape;501;p38"/>
          <p:cNvCxnSpPr/>
          <p:nvPr/>
        </p:nvCxnSpPr>
        <p:spPr>
          <a:xfrm>
            <a:off x="4419450" y="697800"/>
            <a:ext cx="0" cy="411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02" name="Google Shape;502;p38"/>
          <p:cNvGraphicFramePr/>
          <p:nvPr/>
        </p:nvGraphicFramePr>
        <p:xfrm>
          <a:off x="5035200" y="3943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{CCEA8629-37F4-4E8D-A1BA-6EC1E15A1F63}</a:tableStyleId>
              </a:tblPr>
              <a:tblGrid>
                <a:gridCol w="1621350"/>
                <a:gridCol w="1621350"/>
              </a:tblGrid>
              <a:tr h="1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 Call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Call Type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chemeClr val="lt2"/>
                    </a:solidFill>
                  </a:tcPr>
                </a:tc>
              </a:tr>
              <a:tr h="1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mmap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Directly-Callable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rgbClr val="D9EAD3"/>
                    </a:solidFill>
                  </a:tcPr>
                </a:tc>
              </a:tr>
              <a:tr h="1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mprotect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Not-Callable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503" name="Google Shape;503;p38"/>
          <p:cNvSpPr txBox="1"/>
          <p:nvPr>
            <p:ph idx="1" type="body"/>
          </p:nvPr>
        </p:nvSpPr>
        <p:spPr>
          <a:xfrm>
            <a:off x="4507100" y="752700"/>
            <a:ext cx="4721100" cy="3190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Example 3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 foo ( int f0, char* f1 ){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f2 = getConfigString(f0, f1);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int flags = MAP_ANON|MAP_SHARED;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bar( x1, flags 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 bar ( char*  b1, int b2 ){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int prots = PROT_READ|PROT_WRITE;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mmap(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NULL, gshm-&gt;size, prots, b2,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-1, 0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...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idx="1" type="body"/>
          </p:nvPr>
        </p:nvSpPr>
        <p:spPr>
          <a:xfrm>
            <a:off x="4507100" y="752698"/>
            <a:ext cx="4721100" cy="2795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Example 3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foo (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int f0, char* f1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f2 = getConfigString(f0, f1);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flags = MAP_ANON|MAP_SHARED;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bar(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x1, flags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bar (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char*  b1, int b2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int prots = PROT_READ|PROT_WRITE;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mmap(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NULL, gshm-&gt;size, prots, b2,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-1, 0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...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3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39"/>
          <p:cNvSpPr txBox="1"/>
          <p:nvPr>
            <p:ph type="title"/>
          </p:nvPr>
        </p:nvSpPr>
        <p:spPr>
          <a:xfrm>
            <a:off x="173900" y="76200"/>
            <a:ext cx="808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Contexts  -  Control Flow Context</a:t>
            </a:r>
            <a:endParaRPr/>
          </a:p>
        </p:txBody>
      </p:sp>
      <p:pic>
        <p:nvPicPr>
          <p:cNvPr id="511" name="Google Shape;5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700" y="128675"/>
            <a:ext cx="646450" cy="6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9"/>
          <p:cNvSpPr txBox="1"/>
          <p:nvPr>
            <p:ph idx="1" type="body"/>
          </p:nvPr>
        </p:nvSpPr>
        <p:spPr>
          <a:xfrm>
            <a:off x="173900" y="719275"/>
            <a:ext cx="4197600" cy="13299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Guarantee</a:t>
            </a:r>
            <a:r>
              <a:rPr lang="en"/>
              <a:t>: A sensitive system call is reached and invoked only through legitimate control-flow paths during runtime</a:t>
            </a:r>
            <a:endParaRPr sz="1400"/>
          </a:p>
        </p:txBody>
      </p:sp>
      <p:cxnSp>
        <p:nvCxnSpPr>
          <p:cNvPr id="513" name="Google Shape;513;p39"/>
          <p:cNvCxnSpPr/>
          <p:nvPr/>
        </p:nvCxnSpPr>
        <p:spPr>
          <a:xfrm>
            <a:off x="4419450" y="697800"/>
            <a:ext cx="0" cy="411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14" name="Google Shape;514;p39"/>
          <p:cNvGraphicFramePr/>
          <p:nvPr/>
        </p:nvGraphicFramePr>
        <p:xfrm>
          <a:off x="5910063" y="3743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{CCEA8629-37F4-4E8D-A1BA-6EC1E15A1F63}</a:tableStyleId>
              </a:tblPr>
              <a:tblGrid>
                <a:gridCol w="1755975"/>
              </a:tblGrid>
              <a:tr h="25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 Control Flow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chemeClr val="lt2"/>
                    </a:solidFill>
                  </a:tcPr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bar &lt; foo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mmap &lt; bar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...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</a:tbl>
          </a:graphicData>
        </a:graphic>
      </p:graphicFrame>
      <p:pic>
        <p:nvPicPr>
          <p:cNvPr id="515" name="Google Shape;5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975" y="2584113"/>
            <a:ext cx="1007900" cy="100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39"/>
          <p:cNvGrpSpPr/>
          <p:nvPr/>
        </p:nvGrpSpPr>
        <p:grpSpPr>
          <a:xfrm>
            <a:off x="5384500" y="1349575"/>
            <a:ext cx="587525" cy="1983800"/>
            <a:chOff x="5384500" y="1349575"/>
            <a:chExt cx="587525" cy="1983800"/>
          </a:xfrm>
        </p:grpSpPr>
        <p:sp>
          <p:nvSpPr>
            <p:cNvPr id="517" name="Google Shape;517;p39"/>
            <p:cNvSpPr/>
            <p:nvPr/>
          </p:nvSpPr>
          <p:spPr>
            <a:xfrm>
              <a:off x="5384500" y="1349575"/>
              <a:ext cx="587525" cy="729850"/>
            </a:xfrm>
            <a:custGeom>
              <a:rect b="b" l="l" r="r" t="t"/>
              <a:pathLst>
                <a:path extrusionOk="0" h="29194" w="23501">
                  <a:moveTo>
                    <a:pt x="0" y="29194"/>
                  </a:moveTo>
                  <a:cubicBezTo>
                    <a:pt x="3856" y="27174"/>
                    <a:pt x="20886" y="21942"/>
                    <a:pt x="23135" y="17076"/>
                  </a:cubicBezTo>
                  <a:cubicBezTo>
                    <a:pt x="25384" y="12210"/>
                    <a:pt x="15102" y="2846"/>
                    <a:pt x="13495" y="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518" name="Google Shape;518;p39"/>
            <p:cNvSpPr/>
            <p:nvPr/>
          </p:nvSpPr>
          <p:spPr>
            <a:xfrm>
              <a:off x="5512350" y="2855225"/>
              <a:ext cx="393400" cy="478150"/>
            </a:xfrm>
            <a:custGeom>
              <a:rect b="b" l="l" r="r" t="t"/>
              <a:pathLst>
                <a:path extrusionOk="0" h="19126" w="15736">
                  <a:moveTo>
                    <a:pt x="0" y="19126"/>
                  </a:moveTo>
                  <a:cubicBezTo>
                    <a:pt x="2596" y="17851"/>
                    <a:pt x="14345" y="14663"/>
                    <a:pt x="15574" y="11475"/>
                  </a:cubicBezTo>
                  <a:cubicBezTo>
                    <a:pt x="16804" y="8287"/>
                    <a:pt x="8743" y="1913"/>
                    <a:pt x="7377" y="0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idx="1" type="body"/>
          </p:nvPr>
        </p:nvSpPr>
        <p:spPr>
          <a:xfrm>
            <a:off x="173900" y="719275"/>
            <a:ext cx="4158000" cy="4090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Guarantee</a:t>
            </a:r>
            <a:r>
              <a:rPr b="1" lang="en"/>
              <a:t>:</a:t>
            </a:r>
            <a:r>
              <a:rPr lang="en"/>
              <a:t> A sensitive system call can only use valid arguments when being invoked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Even if</a:t>
            </a:r>
            <a:r>
              <a:rPr lang="en"/>
              <a:t> attackers have access to memory corruption vulnerabilities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Argument Type Coverage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Constants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Global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Local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Caller Parameters</a:t>
            </a:r>
            <a:endParaRPr b="1" u="sng"/>
          </a:p>
        </p:txBody>
      </p:sp>
      <p:sp>
        <p:nvSpPr>
          <p:cNvPr id="524" name="Google Shape;524;p40"/>
          <p:cNvSpPr txBox="1"/>
          <p:nvPr>
            <p:ph idx="12" type="sldNum"/>
          </p:nvPr>
        </p:nvSpPr>
        <p:spPr>
          <a:xfrm>
            <a:off x="8472450" y="481706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173900" y="76200"/>
            <a:ext cx="808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Contexts  -  Argument Integrity Context</a:t>
            </a:r>
            <a:endParaRPr/>
          </a:p>
        </p:txBody>
      </p:sp>
      <p:pic>
        <p:nvPicPr>
          <p:cNvPr id="526" name="Google Shape;5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700" y="128675"/>
            <a:ext cx="646450" cy="64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40"/>
          <p:cNvCxnSpPr/>
          <p:nvPr/>
        </p:nvCxnSpPr>
        <p:spPr>
          <a:xfrm>
            <a:off x="4344313" y="697800"/>
            <a:ext cx="0" cy="411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8" name="Google Shape;528;p40"/>
          <p:cNvGrpSpPr/>
          <p:nvPr/>
        </p:nvGrpSpPr>
        <p:grpSpPr>
          <a:xfrm>
            <a:off x="4920213" y="2962981"/>
            <a:ext cx="4025700" cy="489794"/>
            <a:chOff x="4920213" y="2962981"/>
            <a:chExt cx="4025700" cy="489794"/>
          </a:xfrm>
        </p:grpSpPr>
        <p:sp>
          <p:nvSpPr>
            <p:cNvPr id="529" name="Google Shape;529;p40"/>
            <p:cNvSpPr/>
            <p:nvPr/>
          </p:nvSpPr>
          <p:spPr>
            <a:xfrm>
              <a:off x="4920213" y="2962981"/>
              <a:ext cx="4025700" cy="2301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7786982" y="3206775"/>
              <a:ext cx="676200" cy="2460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40"/>
          <p:cNvSpPr/>
          <p:nvPr/>
        </p:nvSpPr>
        <p:spPr>
          <a:xfrm>
            <a:off x="6368313" y="3206775"/>
            <a:ext cx="1258200" cy="246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40"/>
          <p:cNvGrpSpPr/>
          <p:nvPr/>
        </p:nvGrpSpPr>
        <p:grpSpPr>
          <a:xfrm>
            <a:off x="5375738" y="3206775"/>
            <a:ext cx="784150" cy="457925"/>
            <a:chOff x="5375738" y="3206775"/>
            <a:chExt cx="784150" cy="457925"/>
          </a:xfrm>
        </p:grpSpPr>
        <p:sp>
          <p:nvSpPr>
            <p:cNvPr id="533" name="Google Shape;533;p40"/>
            <p:cNvSpPr/>
            <p:nvPr/>
          </p:nvSpPr>
          <p:spPr>
            <a:xfrm>
              <a:off x="5631888" y="3206775"/>
              <a:ext cx="528000" cy="2460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842938" y="3473300"/>
              <a:ext cx="171600" cy="1914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5375738" y="3473300"/>
              <a:ext cx="256200" cy="1914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40"/>
          <p:cNvGrpSpPr/>
          <p:nvPr/>
        </p:nvGrpSpPr>
        <p:grpSpPr>
          <a:xfrm>
            <a:off x="4920213" y="1708200"/>
            <a:ext cx="4040825" cy="1744575"/>
            <a:chOff x="4920213" y="1708200"/>
            <a:chExt cx="4040825" cy="1744575"/>
          </a:xfrm>
        </p:grpSpPr>
        <p:sp>
          <p:nvSpPr>
            <p:cNvPr id="537" name="Google Shape;537;p40"/>
            <p:cNvSpPr/>
            <p:nvPr/>
          </p:nvSpPr>
          <p:spPr>
            <a:xfrm>
              <a:off x="7798041" y="2689625"/>
              <a:ext cx="289500" cy="24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4920213" y="1708200"/>
              <a:ext cx="3918600" cy="24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981088" y="1954200"/>
              <a:ext cx="676200" cy="24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671538" y="3206775"/>
              <a:ext cx="289500" cy="246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1" name="Google Shape;541;p40"/>
            <p:cNvCxnSpPr>
              <a:stCxn id="537" idx="0"/>
              <a:endCxn id="539" idx="2"/>
            </p:cNvCxnSpPr>
            <p:nvPr/>
          </p:nvCxnSpPr>
          <p:spPr>
            <a:xfrm flipH="1" rot="5400000">
              <a:off x="6886341" y="1633175"/>
              <a:ext cx="489300" cy="16236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542" name="Google Shape;542;p40"/>
          <p:cNvPicPr preferRelativeResize="0"/>
          <p:nvPr/>
        </p:nvPicPr>
        <p:blipFill rotWithShape="1">
          <a:blip r:embed="rId4">
            <a:alphaModFix/>
          </a:blip>
          <a:srcRect b="0" l="0" r="0" t="92187"/>
          <a:stretch/>
        </p:blipFill>
        <p:spPr>
          <a:xfrm>
            <a:off x="37975" y="3730624"/>
            <a:ext cx="4217726" cy="3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0"/>
          <p:cNvSpPr txBox="1"/>
          <p:nvPr>
            <p:ph idx="1" type="body"/>
          </p:nvPr>
        </p:nvSpPr>
        <p:spPr>
          <a:xfrm>
            <a:off x="4431963" y="752698"/>
            <a:ext cx="4721100" cy="2795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Example 3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void foo ( int f0, char* f1 ){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f2 = getConfigString(f0, f1);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int flags = MAP_ANON|MAP_SHARED;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bar( x1,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void bar ( char*  b1, int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b2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int prots = PROT_READ|PROT_WRITE;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mmap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NULL, gshm-&gt;size,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prots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b2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-1, 0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...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>
            <p:ph type="title"/>
          </p:nvPr>
        </p:nvSpPr>
        <p:spPr>
          <a:xfrm>
            <a:off x="173897" y="76200"/>
            <a:ext cx="22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549" name="Google Shape;549;p4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41"/>
          <p:cNvSpPr txBox="1"/>
          <p:nvPr>
            <p:ph idx="1" type="body"/>
          </p:nvPr>
        </p:nvSpPr>
        <p:spPr>
          <a:xfrm>
            <a:off x="173900" y="719275"/>
            <a:ext cx="4230000" cy="3960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Background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MARDU: Practical Randomization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BASTION: Securing System Calls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Motivation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Design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</a:pPr>
            <a:r>
              <a:rPr lang="en">
                <a:solidFill>
                  <a:srgbClr val="999999"/>
                </a:solidFill>
              </a:rPr>
              <a:t>Contexts</a:t>
            </a:r>
            <a:endParaRPr>
              <a:solidFill>
                <a:srgbClr val="99999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Overview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Compiler Component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Monitor Component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Implementation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Conclusion &amp; Future Work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551" name="Google Shape;551;p41"/>
          <p:cNvGrpSpPr/>
          <p:nvPr/>
        </p:nvGrpSpPr>
        <p:grpSpPr>
          <a:xfrm>
            <a:off x="3312889" y="3388025"/>
            <a:ext cx="2220497" cy="856399"/>
            <a:chOff x="3326550" y="3235625"/>
            <a:chExt cx="2220497" cy="856399"/>
          </a:xfrm>
        </p:grpSpPr>
        <p:pic>
          <p:nvPicPr>
            <p:cNvPr id="552" name="Google Shape;55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0597" y="3445574"/>
              <a:ext cx="646450" cy="646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3" name="Google Shape;553;p41"/>
            <p:cNvCxnSpPr/>
            <p:nvPr/>
          </p:nvCxnSpPr>
          <p:spPr>
            <a:xfrm>
              <a:off x="3326550" y="3235625"/>
              <a:ext cx="1455900" cy="51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54" name="Google Shape;554;p41"/>
          <p:cNvGrpSpPr/>
          <p:nvPr/>
        </p:nvGrpSpPr>
        <p:grpSpPr>
          <a:xfrm>
            <a:off x="3312632" y="2792933"/>
            <a:ext cx="2096350" cy="646450"/>
            <a:chOff x="3344038" y="2529125"/>
            <a:chExt cx="2096350" cy="646450"/>
          </a:xfrm>
        </p:grpSpPr>
        <p:cxnSp>
          <p:nvCxnSpPr>
            <p:cNvPr id="555" name="Google Shape;555;p41"/>
            <p:cNvCxnSpPr>
              <a:endCxn id="556" idx="1"/>
            </p:cNvCxnSpPr>
            <p:nvPr/>
          </p:nvCxnSpPr>
          <p:spPr>
            <a:xfrm>
              <a:off x="3344038" y="2852350"/>
              <a:ext cx="1449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556" name="Google Shape;556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3938" y="2529125"/>
              <a:ext cx="646450" cy="646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" name="Google Shape;557;p41"/>
          <p:cNvGrpSpPr/>
          <p:nvPr/>
        </p:nvGrpSpPr>
        <p:grpSpPr>
          <a:xfrm>
            <a:off x="5408975" y="787789"/>
            <a:ext cx="3469800" cy="1806761"/>
            <a:chOff x="5408975" y="787789"/>
            <a:chExt cx="3469800" cy="1806761"/>
          </a:xfrm>
        </p:grpSpPr>
        <p:cxnSp>
          <p:nvCxnSpPr>
            <p:cNvPr id="558" name="Google Shape;558;p41"/>
            <p:cNvCxnSpPr>
              <a:endCxn id="559" idx="1"/>
            </p:cNvCxnSpPr>
            <p:nvPr/>
          </p:nvCxnSpPr>
          <p:spPr>
            <a:xfrm flipH="1" rot="10800000">
              <a:off x="5408975" y="985039"/>
              <a:ext cx="1006800" cy="6750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9" name="Google Shape;559;p41"/>
            <p:cNvSpPr txBox="1"/>
            <p:nvPr/>
          </p:nvSpPr>
          <p:spPr>
            <a:xfrm>
              <a:off x="6415775" y="787789"/>
              <a:ext cx="16941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Call Type Context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560" name="Google Shape;560;p41"/>
            <p:cNvSpPr txBox="1"/>
            <p:nvPr/>
          </p:nvSpPr>
          <p:spPr>
            <a:xfrm>
              <a:off x="6408944" y="1534903"/>
              <a:ext cx="20955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Control Flow Context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561" name="Google Shape;561;p41"/>
            <p:cNvSpPr txBox="1"/>
            <p:nvPr/>
          </p:nvSpPr>
          <p:spPr>
            <a:xfrm>
              <a:off x="6415775" y="2200050"/>
              <a:ext cx="24630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Argument Integrity Context</a:t>
              </a:r>
              <a:endParaRPr>
                <a:solidFill>
                  <a:srgbClr val="999999"/>
                </a:solidFill>
              </a:endParaRPr>
            </a:p>
          </p:txBody>
        </p:sp>
        <p:cxnSp>
          <p:nvCxnSpPr>
            <p:cNvPr id="562" name="Google Shape;562;p41"/>
            <p:cNvCxnSpPr/>
            <p:nvPr/>
          </p:nvCxnSpPr>
          <p:spPr>
            <a:xfrm>
              <a:off x="5463344" y="1732153"/>
              <a:ext cx="945600" cy="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3" name="Google Shape;563;p41"/>
            <p:cNvCxnSpPr>
              <a:endCxn id="561" idx="1"/>
            </p:cNvCxnSpPr>
            <p:nvPr/>
          </p:nvCxnSpPr>
          <p:spPr>
            <a:xfrm>
              <a:off x="5442875" y="1796100"/>
              <a:ext cx="972900" cy="6012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64" name="Google Shape;564;p41"/>
          <p:cNvGrpSpPr/>
          <p:nvPr/>
        </p:nvGrpSpPr>
        <p:grpSpPr>
          <a:xfrm>
            <a:off x="2485650" y="1612687"/>
            <a:ext cx="2995750" cy="1012325"/>
            <a:chOff x="2485650" y="1612687"/>
            <a:chExt cx="2995750" cy="1012325"/>
          </a:xfrm>
        </p:grpSpPr>
        <p:cxnSp>
          <p:nvCxnSpPr>
            <p:cNvPr id="565" name="Google Shape;565;p41"/>
            <p:cNvCxnSpPr>
              <a:endCxn id="566" idx="1"/>
            </p:cNvCxnSpPr>
            <p:nvPr/>
          </p:nvCxnSpPr>
          <p:spPr>
            <a:xfrm flipH="1" rot="10800000">
              <a:off x="2485650" y="1935912"/>
              <a:ext cx="2349300" cy="6891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566" name="Google Shape;566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4950" y="1612687"/>
              <a:ext cx="646450" cy="646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Criteria &amp; </a:t>
            </a:r>
            <a:r>
              <a:rPr lang="en"/>
              <a:t>Coverage</a:t>
            </a:r>
            <a:endParaRPr/>
          </a:p>
        </p:txBody>
      </p:sp>
      <p:sp>
        <p:nvSpPr>
          <p:cNvPr id="572" name="Google Shape;572;p42"/>
          <p:cNvSpPr txBox="1"/>
          <p:nvPr>
            <p:ph idx="1" type="body"/>
          </p:nvPr>
        </p:nvSpPr>
        <p:spPr>
          <a:xfrm>
            <a:off x="1622350" y="2700475"/>
            <a:ext cx="5916000" cy="2066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 u="sng">
                <a:solidFill>
                  <a:srgbClr val="CC0000"/>
                </a:solidFill>
              </a:rPr>
              <a:t>Security-Sensitive</a:t>
            </a:r>
            <a:r>
              <a:rPr lang="en" sz="1600" u="sng"/>
              <a:t> System Calls (20)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Arbitrary Code Execution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execve, execveat, fork, vfork, clone, ptrace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Memory Permission Changes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mprotect, mmap, mremap, remap_file_pages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Privilege Escalation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chmod, setuid, setgid, setreuid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Networking Reconfiguration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socket, bind, connect, listen, accept, accept4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4" name="Google Shape;5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37" y="3267063"/>
            <a:ext cx="932925" cy="9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50" y="1169038"/>
            <a:ext cx="932925" cy="93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42"/>
          <p:cNvGrpSpPr/>
          <p:nvPr/>
        </p:nvGrpSpPr>
        <p:grpSpPr>
          <a:xfrm>
            <a:off x="1655317" y="1030125"/>
            <a:ext cx="6556121" cy="766500"/>
            <a:chOff x="1862604" y="1334925"/>
            <a:chExt cx="6556121" cy="766500"/>
          </a:xfrm>
        </p:grpSpPr>
        <p:sp>
          <p:nvSpPr>
            <p:cNvPr id="577" name="Google Shape;577;p42"/>
            <p:cNvSpPr/>
            <p:nvPr/>
          </p:nvSpPr>
          <p:spPr>
            <a:xfrm>
              <a:off x="1862604" y="1334925"/>
              <a:ext cx="4041900" cy="766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8" name="Google Shape;578;p42"/>
            <p:cNvCxnSpPr/>
            <p:nvPr/>
          </p:nvCxnSpPr>
          <p:spPr>
            <a:xfrm>
              <a:off x="5910750" y="1683725"/>
              <a:ext cx="582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9" name="Google Shape;579;p42"/>
            <p:cNvSpPr txBox="1"/>
            <p:nvPr/>
          </p:nvSpPr>
          <p:spPr>
            <a:xfrm>
              <a:off x="6493325" y="1493838"/>
              <a:ext cx="1925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System Call Integrity</a:t>
              </a:r>
              <a:endParaRPr/>
            </a:p>
          </p:txBody>
        </p:sp>
      </p:grpSp>
      <p:sp>
        <p:nvSpPr>
          <p:cNvPr id="580" name="Google Shape;580;p42"/>
          <p:cNvSpPr txBox="1"/>
          <p:nvPr>
            <p:ph idx="1" type="body"/>
          </p:nvPr>
        </p:nvSpPr>
        <p:spPr>
          <a:xfrm>
            <a:off x="1622350" y="750500"/>
            <a:ext cx="5368800" cy="1537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Defense Framework Criteria</a:t>
            </a:r>
            <a:endParaRPr sz="16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Disable unnecessary system calls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Ensure system calls are reached legitimately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Ensure legitimate system call arguments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Easy deployment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Ensure practical performance</a:t>
            </a:r>
            <a:endParaRPr sz="1400"/>
          </a:p>
        </p:txBody>
      </p:sp>
      <p:grpSp>
        <p:nvGrpSpPr>
          <p:cNvPr id="581" name="Google Shape;581;p42"/>
          <p:cNvGrpSpPr/>
          <p:nvPr/>
        </p:nvGrpSpPr>
        <p:grpSpPr>
          <a:xfrm>
            <a:off x="5738375" y="2152450"/>
            <a:ext cx="3310200" cy="903175"/>
            <a:chOff x="5573375" y="2808225"/>
            <a:chExt cx="3310200" cy="903175"/>
          </a:xfrm>
        </p:grpSpPr>
        <p:sp>
          <p:nvSpPr>
            <p:cNvPr id="582" name="Google Shape;582;p42"/>
            <p:cNvSpPr/>
            <p:nvPr/>
          </p:nvSpPr>
          <p:spPr>
            <a:xfrm>
              <a:off x="5573375" y="3001000"/>
              <a:ext cx="3310200" cy="71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3" name="Google Shape;583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30701" y="3111342"/>
              <a:ext cx="459150" cy="45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42"/>
            <p:cNvSpPr/>
            <p:nvPr/>
          </p:nvSpPr>
          <p:spPr>
            <a:xfrm>
              <a:off x="5573375" y="2808225"/>
              <a:ext cx="3310200" cy="193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8673286" y="2844014"/>
              <a:ext cx="136800" cy="113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 txBox="1"/>
            <p:nvPr/>
          </p:nvSpPr>
          <p:spPr>
            <a:xfrm>
              <a:off x="6130675" y="3036800"/>
              <a:ext cx="2752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Attackers must use one of these </a:t>
              </a:r>
              <a:r>
                <a:rPr b="1" i="1" lang="en">
                  <a:solidFill>
                    <a:schemeClr val="dk1"/>
                  </a:solidFill>
                </a:rPr>
                <a:t>sensitive system calls</a:t>
              </a:r>
              <a:r>
                <a:rPr lang="en">
                  <a:solidFill>
                    <a:schemeClr val="dk1"/>
                  </a:solidFill>
                </a:rPr>
                <a:t> to achieve code re-use!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73896" y="76200"/>
            <a:ext cx="20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73900" y="719275"/>
            <a:ext cx="7524300" cy="3711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Background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MARDU: Practical Randomization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BASTION: Securing S</a:t>
            </a:r>
            <a:r>
              <a:rPr lang="en">
                <a:solidFill>
                  <a:schemeClr val="dk1"/>
                </a:solidFill>
              </a:rPr>
              <a:t>ystem Calls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Work &amp; </a:t>
            </a: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THREAT MODEL</a:t>
            </a:r>
            <a:endParaRPr/>
          </a:p>
        </p:txBody>
      </p:sp>
      <p:sp>
        <p:nvSpPr>
          <p:cNvPr id="592" name="Google Shape;592;p43"/>
          <p:cNvSpPr txBox="1"/>
          <p:nvPr>
            <p:ph idx="1" type="body"/>
          </p:nvPr>
        </p:nvSpPr>
        <p:spPr>
          <a:xfrm>
            <a:off x="173900" y="719275"/>
            <a:ext cx="8346600" cy="3540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make the following assumptions: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powerful adversary with arbitrary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read/write</a:t>
            </a:r>
            <a:r>
              <a:rPr lang="en"/>
              <a:t>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exploiting present memory vulnerabilities in code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common security defenses are deployed: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ASLR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Shadow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the host operating system (OS) and hardware are </a:t>
            </a:r>
            <a:r>
              <a:rPr lang="en"/>
              <a:t>trusted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Attacks targeting hardware and side-channels are out of scope: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Meltdown / Spectre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RowHammer</a:t>
            </a:r>
            <a:endParaRPr/>
          </a:p>
        </p:txBody>
      </p:sp>
      <p:sp>
        <p:nvSpPr>
          <p:cNvPr id="593" name="Google Shape;593;p4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4" name="Google Shape;5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700" y="128675"/>
            <a:ext cx="646450" cy="6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4"/>
          <p:cNvSpPr/>
          <p:nvPr/>
        </p:nvSpPr>
        <p:spPr>
          <a:xfrm>
            <a:off x="2450100" y="854400"/>
            <a:ext cx="4362300" cy="1821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BASTION </a:t>
            </a:r>
            <a:r>
              <a:rPr lang="en" u="sng">
                <a:solidFill>
                  <a:schemeClr val="dk1"/>
                </a:solidFill>
              </a:rPr>
              <a:t>Runtime Monitor Process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0" name="Google Shape;600;p44"/>
          <p:cNvSpPr/>
          <p:nvPr/>
        </p:nvSpPr>
        <p:spPr>
          <a:xfrm>
            <a:off x="2450100" y="2907900"/>
            <a:ext cx="4362300" cy="1689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User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1" name="Google Shape;601;p44"/>
          <p:cNvSpPr txBox="1"/>
          <p:nvPr>
            <p:ph type="title"/>
          </p:nvPr>
        </p:nvSpPr>
        <p:spPr>
          <a:xfrm>
            <a:off x="173900" y="76200"/>
            <a:ext cx="51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Design  -  Overview</a:t>
            </a:r>
            <a:endParaRPr/>
          </a:p>
        </p:txBody>
      </p:sp>
      <p:sp>
        <p:nvSpPr>
          <p:cNvPr id="602" name="Google Shape;602;p4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44"/>
          <p:cNvSpPr/>
          <p:nvPr/>
        </p:nvSpPr>
        <p:spPr>
          <a:xfrm>
            <a:off x="7058425" y="855975"/>
            <a:ext cx="1987800" cy="374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Operating </a:t>
            </a:r>
            <a:r>
              <a:rPr lang="en" u="sng"/>
              <a:t>System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</a:t>
            </a:r>
            <a:r>
              <a:rPr lang="en"/>
              <a:t> </a:t>
            </a:r>
            <a:r>
              <a:rPr b="1" i="1" lang="en"/>
              <a:t>Sensitive</a:t>
            </a:r>
            <a:r>
              <a:rPr b="1" lang="en"/>
              <a:t> </a:t>
            </a:r>
            <a:r>
              <a:rPr b="1" i="1" lang="en"/>
              <a:t>System Call</a:t>
            </a:r>
            <a:r>
              <a:rPr lang="en"/>
              <a:t> is intercepted by BASTION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System Call Invocation</a:t>
            </a:r>
            <a:endParaRPr/>
          </a:p>
        </p:txBody>
      </p:sp>
      <p:pic>
        <p:nvPicPr>
          <p:cNvPr id="604" name="Google Shape;6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881" y="2444700"/>
            <a:ext cx="898881" cy="8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4"/>
          <p:cNvSpPr/>
          <p:nvPr/>
        </p:nvSpPr>
        <p:spPr>
          <a:xfrm>
            <a:off x="239075" y="854351"/>
            <a:ext cx="1987800" cy="3742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18275" spcFirstLastPara="1" rIns="1827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BASTION Compiler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06" name="Google Shape;606;p44"/>
          <p:cNvGrpSpPr/>
          <p:nvPr/>
        </p:nvGrpSpPr>
        <p:grpSpPr>
          <a:xfrm>
            <a:off x="2714100" y="3359300"/>
            <a:ext cx="3857100" cy="1151100"/>
            <a:chOff x="2714100" y="3359300"/>
            <a:chExt cx="3857100" cy="1151100"/>
          </a:xfrm>
        </p:grpSpPr>
        <p:sp>
          <p:nvSpPr>
            <p:cNvPr id="607" name="Google Shape;607;p44"/>
            <p:cNvSpPr/>
            <p:nvPr/>
          </p:nvSpPr>
          <p:spPr>
            <a:xfrm>
              <a:off x="2714100" y="3359300"/>
              <a:ext cx="3857100" cy="1151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45700" spcFirstLastPara="1" rIns="91425" wrap="square" tIns="182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  </a:t>
              </a:r>
              <a:r>
                <a:rPr b="1" lang="en" u="sng">
                  <a:solidFill>
                    <a:schemeClr val="dk1"/>
                  </a:solidFill>
                </a:rPr>
                <a:t>Process State Information</a:t>
              </a:r>
              <a:endParaRPr b="1">
                <a:solidFill>
                  <a:schemeClr val="dk1"/>
                </a:solidFill>
              </a:endParaRPr>
            </a:p>
          </p:txBody>
        </p:sp>
        <p:pic>
          <p:nvPicPr>
            <p:cNvPr id="608" name="Google Shape;608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65765" y="3434442"/>
              <a:ext cx="719100" cy="71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Google Shape;609;p44"/>
          <p:cNvGrpSpPr/>
          <p:nvPr/>
        </p:nvGrpSpPr>
        <p:grpSpPr>
          <a:xfrm>
            <a:off x="2707250" y="1352350"/>
            <a:ext cx="3857100" cy="1151100"/>
            <a:chOff x="2707250" y="1352350"/>
            <a:chExt cx="3857100" cy="1151100"/>
          </a:xfrm>
        </p:grpSpPr>
        <p:sp>
          <p:nvSpPr>
            <p:cNvPr id="610" name="Google Shape;610;p44"/>
            <p:cNvSpPr/>
            <p:nvPr/>
          </p:nvSpPr>
          <p:spPr>
            <a:xfrm>
              <a:off x="2707250" y="1352350"/>
              <a:ext cx="3857100" cy="1151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45700" spcFirstLastPara="1" rIns="91425" wrap="square" tIns="54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  </a:t>
              </a:r>
              <a:r>
                <a:rPr b="1" lang="en" u="sng">
                  <a:solidFill>
                    <a:schemeClr val="dk1"/>
                  </a:solidFill>
                </a:rPr>
                <a:t>BASTION Context Metadata</a:t>
              </a:r>
              <a:endParaRPr b="1">
                <a:solidFill>
                  <a:schemeClr val="dk1"/>
                </a:solidFill>
              </a:endParaRPr>
            </a:p>
          </p:txBody>
        </p:sp>
        <p:pic>
          <p:nvPicPr>
            <p:cNvPr id="611" name="Google Shape;611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65775" y="1653900"/>
              <a:ext cx="719100" cy="71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Google Shape;612;p44"/>
          <p:cNvGrpSpPr/>
          <p:nvPr/>
        </p:nvGrpSpPr>
        <p:grpSpPr>
          <a:xfrm>
            <a:off x="252725" y="1270717"/>
            <a:ext cx="1974300" cy="3224806"/>
            <a:chOff x="252725" y="1270717"/>
            <a:chExt cx="1974300" cy="3224806"/>
          </a:xfrm>
        </p:grpSpPr>
        <p:pic>
          <p:nvPicPr>
            <p:cNvPr id="613" name="Google Shape;613;p44"/>
            <p:cNvPicPr preferRelativeResize="0"/>
            <p:nvPr/>
          </p:nvPicPr>
          <p:blipFill rotWithShape="1">
            <a:blip r:embed="rId6">
              <a:alphaModFix/>
            </a:blip>
            <a:srcRect b="0" l="9928" r="10064" t="0"/>
            <a:stretch/>
          </p:blipFill>
          <p:spPr>
            <a:xfrm>
              <a:off x="904175" y="3582746"/>
              <a:ext cx="719100" cy="9127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Google Shape;614;p44"/>
            <p:cNvSpPr txBox="1"/>
            <p:nvPr/>
          </p:nvSpPr>
          <p:spPr>
            <a:xfrm>
              <a:off x="252725" y="1270717"/>
              <a:ext cx="1974300" cy="22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032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>
                  <a:solidFill>
                    <a:schemeClr val="dk1"/>
                  </a:solidFill>
                </a:rPr>
                <a:t>Call Type Analysis</a:t>
              </a:r>
              <a:endParaRPr>
                <a:solidFill>
                  <a:schemeClr val="dk1"/>
                </a:solidFill>
              </a:endParaRPr>
            </a:p>
            <a:p>
              <a:pPr indent="-1143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  <a:p>
              <a:pPr indent="-2032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>
                  <a:solidFill>
                    <a:schemeClr val="dk1"/>
                  </a:solidFill>
                </a:rPr>
                <a:t>Control Flow Analysis</a:t>
              </a:r>
              <a:endParaRPr>
                <a:solidFill>
                  <a:schemeClr val="dk1"/>
                </a:solidFill>
              </a:endParaRPr>
            </a:p>
            <a:p>
              <a:pPr indent="-1143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  <a:p>
              <a:pPr indent="-2032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>
                  <a:solidFill>
                    <a:schemeClr val="dk1"/>
                  </a:solidFill>
                </a:rPr>
                <a:t>Argument Integrity Analysis</a:t>
              </a:r>
              <a:endParaRPr>
                <a:solidFill>
                  <a:schemeClr val="dk1"/>
                </a:solidFill>
              </a:endParaRPr>
            </a:p>
            <a:p>
              <a:pPr indent="-1143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  <a:p>
              <a:pPr indent="-2032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>
                  <a:solidFill>
                    <a:schemeClr val="dk1"/>
                  </a:solidFill>
                </a:rPr>
                <a:t>Sensitive Variable Instrumentation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44"/>
          <p:cNvGrpSpPr/>
          <p:nvPr/>
        </p:nvGrpSpPr>
        <p:grpSpPr>
          <a:xfrm>
            <a:off x="4043750" y="2047075"/>
            <a:ext cx="3387900" cy="1694100"/>
            <a:chOff x="4043750" y="2047075"/>
            <a:chExt cx="3387900" cy="1694100"/>
          </a:xfrm>
        </p:grpSpPr>
        <p:sp>
          <p:nvSpPr>
            <p:cNvPr id="616" name="Google Shape;616;p44"/>
            <p:cNvSpPr/>
            <p:nvPr/>
          </p:nvSpPr>
          <p:spPr>
            <a:xfrm>
              <a:off x="4043750" y="2047075"/>
              <a:ext cx="3387900" cy="1694100"/>
            </a:xfrm>
            <a:prstGeom prst="homePlate">
              <a:avLst>
                <a:gd fmla="val 3628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Context Checking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7" name="Google Shape;617;p44"/>
            <p:cNvSpPr txBox="1"/>
            <p:nvPr/>
          </p:nvSpPr>
          <p:spPr>
            <a:xfrm>
              <a:off x="5154750" y="2477400"/>
              <a:ext cx="1609200" cy="9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 Type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Control Flow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Argument Integrity</a:t>
              </a:r>
              <a:endParaRPr/>
            </a:p>
          </p:txBody>
        </p:sp>
        <p:pic>
          <p:nvPicPr>
            <p:cNvPr id="618" name="Google Shape;618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341700" y="2553601"/>
              <a:ext cx="719100" cy="719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45"/>
          <p:cNvGrpSpPr/>
          <p:nvPr/>
        </p:nvGrpSpPr>
        <p:grpSpPr>
          <a:xfrm>
            <a:off x="7149975" y="799200"/>
            <a:ext cx="1761300" cy="3981650"/>
            <a:chOff x="7149975" y="799200"/>
            <a:chExt cx="1761300" cy="3981650"/>
          </a:xfrm>
        </p:grpSpPr>
        <p:sp>
          <p:nvSpPr>
            <p:cNvPr id="624" name="Google Shape;624;p45"/>
            <p:cNvSpPr/>
            <p:nvPr/>
          </p:nvSpPr>
          <p:spPr>
            <a:xfrm>
              <a:off x="7181625" y="799200"/>
              <a:ext cx="1698300" cy="3435900"/>
            </a:xfrm>
            <a:prstGeom prst="rect">
              <a:avLst/>
            </a:prstGeom>
            <a:solidFill>
              <a:srgbClr val="99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 txBox="1"/>
            <p:nvPr/>
          </p:nvSpPr>
          <p:spPr>
            <a:xfrm>
              <a:off x="7149975" y="4208150"/>
              <a:ext cx="1761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Call Type Context Metadata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sp>
        <p:nvSpPr>
          <p:cNvPr id="626" name="Google Shape;626;p45"/>
          <p:cNvSpPr txBox="1"/>
          <p:nvPr>
            <p:ph type="title"/>
          </p:nvPr>
        </p:nvSpPr>
        <p:spPr>
          <a:xfrm>
            <a:off x="173900" y="76200"/>
            <a:ext cx="784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Compiler  -  Call Type Context</a:t>
            </a:r>
            <a:endParaRPr/>
          </a:p>
        </p:txBody>
      </p:sp>
      <p:sp>
        <p:nvSpPr>
          <p:cNvPr id="627" name="Google Shape;627;p45"/>
          <p:cNvSpPr txBox="1"/>
          <p:nvPr>
            <p:ph idx="1" type="body"/>
          </p:nvPr>
        </p:nvSpPr>
        <p:spPr>
          <a:xfrm>
            <a:off x="173900" y="719275"/>
            <a:ext cx="6681600" cy="4041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 </a:t>
            </a:r>
            <a:r>
              <a:rPr lang="en"/>
              <a:t>Provide more fine-grained calling constraints!</a:t>
            </a:r>
            <a:endParaRPr/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n</a:t>
            </a:r>
            <a:r>
              <a:rPr lang="en"/>
              <a:t>ot</a:t>
            </a:r>
            <a:r>
              <a:rPr lang="en"/>
              <a:t> only if system calls are allowed to be invoked, but </a:t>
            </a:r>
            <a:r>
              <a:rPr b="1" lang="en"/>
              <a:t>how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</a:t>
            </a:r>
            <a:r>
              <a:rPr b="1" lang="en"/>
              <a:t>Procedure: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</a:t>
            </a:r>
            <a:r>
              <a:rPr lang="en"/>
              <a:t>itially assume all system calls: </a:t>
            </a:r>
            <a:r>
              <a:rPr b="1" lang="en">
                <a:solidFill>
                  <a:srgbClr val="990000"/>
                </a:solidFill>
              </a:rPr>
              <a:t>Not-Callable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 </a:t>
            </a:r>
            <a:r>
              <a:rPr b="1" lang="en"/>
              <a:t>all</a:t>
            </a:r>
            <a:r>
              <a:rPr lang="en"/>
              <a:t> </a:t>
            </a:r>
            <a:r>
              <a:rPr b="1" lang="en"/>
              <a:t>call instructions</a:t>
            </a:r>
            <a:r>
              <a:rPr lang="en"/>
              <a:t> in LLVM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Non-sensitive system calls invoked: </a:t>
            </a:r>
            <a:r>
              <a:rPr b="1" lang="en"/>
              <a:t>Whitelisted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Sensitive system calls invoked directly: </a:t>
            </a:r>
            <a:r>
              <a:rPr b="1" lang="en">
                <a:solidFill>
                  <a:srgbClr val="38761D"/>
                </a:solidFill>
              </a:rPr>
              <a:t>Directly-Callable</a:t>
            </a:r>
            <a:endParaRPr b="1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Handling indirect c</a:t>
            </a:r>
            <a:r>
              <a:rPr b="1" lang="en"/>
              <a:t>all sites</a:t>
            </a:r>
            <a:r>
              <a:rPr b="1" lang="en"/>
              <a:t>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Record all code 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Scan for assignment of </a:t>
            </a:r>
            <a:r>
              <a:rPr lang="en"/>
              <a:t>sensitive</a:t>
            </a:r>
            <a:r>
              <a:rPr lang="en"/>
              <a:t> system calls: </a:t>
            </a:r>
            <a:r>
              <a:rPr b="1" lang="en" sz="1800">
                <a:solidFill>
                  <a:srgbClr val="FF9900"/>
                </a:solidFill>
              </a:rPr>
              <a:t>Indirectly-Callable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9" name="Google Shape;6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339" y="70342"/>
            <a:ext cx="646950" cy="64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0" name="Google Shape;630;p45"/>
          <p:cNvGrpSpPr/>
          <p:nvPr/>
        </p:nvGrpSpPr>
        <p:grpSpPr>
          <a:xfrm>
            <a:off x="7181475" y="731100"/>
            <a:ext cx="1698300" cy="2722300"/>
            <a:chOff x="7181475" y="731100"/>
            <a:chExt cx="1698300" cy="2722300"/>
          </a:xfrm>
        </p:grpSpPr>
        <p:sp>
          <p:nvSpPr>
            <p:cNvPr id="631" name="Google Shape;631;p45"/>
            <p:cNvSpPr/>
            <p:nvPr/>
          </p:nvSpPr>
          <p:spPr>
            <a:xfrm>
              <a:off x="7181475" y="1181700"/>
              <a:ext cx="1698300" cy="22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gettimeofday</a:t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7181475" y="1702950"/>
              <a:ext cx="1698300" cy="22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nanosleep</a:t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7181475" y="731100"/>
              <a:ext cx="1698300" cy="22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read</a:t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7181475" y="3002800"/>
              <a:ext cx="1698300" cy="22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mlock</a:t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7181475" y="3228100"/>
              <a:ext cx="1698300" cy="22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munlock</a:t>
              </a:r>
              <a:endParaRPr/>
            </a:p>
          </p:txBody>
        </p:sp>
      </p:grpSp>
      <p:sp>
        <p:nvSpPr>
          <p:cNvPr id="636" name="Google Shape;636;p45"/>
          <p:cNvSpPr/>
          <p:nvPr/>
        </p:nvSpPr>
        <p:spPr>
          <a:xfrm>
            <a:off x="7181475" y="2465525"/>
            <a:ext cx="1698300" cy="225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accept4, 0x551234</a:t>
            </a:r>
            <a:endParaRPr/>
          </a:p>
        </p:txBody>
      </p:sp>
      <p:grpSp>
        <p:nvGrpSpPr>
          <p:cNvPr id="637" name="Google Shape;637;p45"/>
          <p:cNvGrpSpPr/>
          <p:nvPr/>
        </p:nvGrpSpPr>
        <p:grpSpPr>
          <a:xfrm>
            <a:off x="2483424" y="4119025"/>
            <a:ext cx="3392151" cy="744125"/>
            <a:chOff x="2708099" y="3885963"/>
            <a:chExt cx="3392151" cy="744125"/>
          </a:xfrm>
        </p:grpSpPr>
        <p:sp>
          <p:nvSpPr>
            <p:cNvPr id="638" name="Google Shape;638;p45"/>
            <p:cNvSpPr/>
            <p:nvPr/>
          </p:nvSpPr>
          <p:spPr>
            <a:xfrm>
              <a:off x="2708100" y="4078738"/>
              <a:ext cx="3326400" cy="530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 txBox="1"/>
            <p:nvPr/>
          </p:nvSpPr>
          <p:spPr>
            <a:xfrm>
              <a:off x="3190250" y="4099988"/>
              <a:ext cx="29100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Sensitive system calls are sparsely used &amp; rarely invoked indirectly.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2708099" y="3885963"/>
              <a:ext cx="3326400" cy="193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5840799" y="3921746"/>
              <a:ext cx="136800" cy="113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2" name="Google Shape;642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32710" y="4105997"/>
              <a:ext cx="459150" cy="459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3" name="Google Shape;643;p45"/>
          <p:cNvGrpSpPr/>
          <p:nvPr/>
        </p:nvGrpSpPr>
        <p:grpSpPr>
          <a:xfrm>
            <a:off x="7181475" y="956400"/>
            <a:ext cx="1698300" cy="3136125"/>
            <a:chOff x="7181475" y="956400"/>
            <a:chExt cx="1698300" cy="3136125"/>
          </a:xfrm>
        </p:grpSpPr>
        <p:sp>
          <p:nvSpPr>
            <p:cNvPr id="644" name="Google Shape;644;p45"/>
            <p:cNvSpPr/>
            <p:nvPr/>
          </p:nvSpPr>
          <p:spPr>
            <a:xfrm>
              <a:off x="7181475" y="956400"/>
              <a:ext cx="1698300" cy="225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mmap</a:t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7181475" y="3641925"/>
              <a:ext cx="1698300" cy="225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socket</a:t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7181475" y="3867225"/>
              <a:ext cx="1698300" cy="225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connect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46"/>
          <p:cNvCxnSpPr/>
          <p:nvPr/>
        </p:nvCxnSpPr>
        <p:spPr>
          <a:xfrm flipH="1">
            <a:off x="7511986" y="2457918"/>
            <a:ext cx="253500" cy="31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46"/>
          <p:cNvSpPr txBox="1"/>
          <p:nvPr>
            <p:ph type="title"/>
          </p:nvPr>
        </p:nvSpPr>
        <p:spPr>
          <a:xfrm>
            <a:off x="173900" y="76200"/>
            <a:ext cx="69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Compiler   -  Control Flow Context</a:t>
            </a:r>
            <a:endParaRPr/>
          </a:p>
        </p:txBody>
      </p:sp>
      <p:sp>
        <p:nvSpPr>
          <p:cNvPr id="653" name="Google Shape;653;p46"/>
          <p:cNvSpPr txBox="1"/>
          <p:nvPr>
            <p:ph idx="1" type="body"/>
          </p:nvPr>
        </p:nvSpPr>
        <p:spPr>
          <a:xfrm>
            <a:off x="173900" y="719275"/>
            <a:ext cx="56595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</a:t>
            </a:r>
            <a:r>
              <a:rPr lang="en"/>
              <a:t> Prevent control-flow hijacking from reaching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sensitive system calls!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Analysis Procedure: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application </a:t>
            </a:r>
            <a:r>
              <a:rPr b="1" lang="en"/>
              <a:t>Control Flow Graph (CFG)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at each sensitive system call callsite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Recursively record each </a:t>
            </a:r>
            <a:r>
              <a:rPr b="1" i="1" lang="en"/>
              <a:t>callee→caller</a:t>
            </a:r>
            <a:r>
              <a:rPr lang="en"/>
              <a:t> association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 contains all valid CFG paths for each sensitive system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5" name="Google Shape;6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339" y="70342"/>
            <a:ext cx="646950" cy="64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6" name="Google Shape;656;p46"/>
          <p:cNvCxnSpPr/>
          <p:nvPr/>
        </p:nvCxnSpPr>
        <p:spPr>
          <a:xfrm>
            <a:off x="7208375" y="1089600"/>
            <a:ext cx="0" cy="36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46"/>
          <p:cNvCxnSpPr/>
          <p:nvPr/>
        </p:nvCxnSpPr>
        <p:spPr>
          <a:xfrm flipH="1">
            <a:off x="6655386" y="1813466"/>
            <a:ext cx="344100" cy="352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46"/>
          <p:cNvCxnSpPr/>
          <p:nvPr/>
        </p:nvCxnSpPr>
        <p:spPr>
          <a:xfrm>
            <a:off x="8091688" y="2468581"/>
            <a:ext cx="304500" cy="27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46"/>
          <p:cNvCxnSpPr/>
          <p:nvPr/>
        </p:nvCxnSpPr>
        <p:spPr>
          <a:xfrm flipH="1">
            <a:off x="6928251" y="3038831"/>
            <a:ext cx="262800" cy="29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60" name="Google Shape;660;p46"/>
          <p:cNvGrpSpPr/>
          <p:nvPr/>
        </p:nvGrpSpPr>
        <p:grpSpPr>
          <a:xfrm>
            <a:off x="1504835" y="3938088"/>
            <a:ext cx="2997627" cy="744125"/>
            <a:chOff x="2708110" y="3885963"/>
            <a:chExt cx="2997627" cy="744125"/>
          </a:xfrm>
        </p:grpSpPr>
        <p:sp>
          <p:nvSpPr>
            <p:cNvPr id="661" name="Google Shape;661;p46"/>
            <p:cNvSpPr/>
            <p:nvPr/>
          </p:nvSpPr>
          <p:spPr>
            <a:xfrm>
              <a:off x="2708110" y="4078738"/>
              <a:ext cx="2973300" cy="530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 txBox="1"/>
            <p:nvPr/>
          </p:nvSpPr>
          <p:spPr>
            <a:xfrm>
              <a:off x="3190238" y="4099988"/>
              <a:ext cx="25155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Call chains of sensitive system calls are usually short!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708110" y="3885963"/>
              <a:ext cx="2973300" cy="193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5480307" y="3921746"/>
              <a:ext cx="136800" cy="113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5" name="Google Shape;665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32710" y="4105997"/>
              <a:ext cx="459150" cy="459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6" name="Google Shape;666;p46"/>
          <p:cNvSpPr/>
          <p:nvPr/>
        </p:nvSpPr>
        <p:spPr>
          <a:xfrm>
            <a:off x="6032875" y="2173679"/>
            <a:ext cx="622500" cy="3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46"/>
          <p:cNvSpPr/>
          <p:nvPr/>
        </p:nvSpPr>
        <p:spPr>
          <a:xfrm>
            <a:off x="8243800" y="2747875"/>
            <a:ext cx="8250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46"/>
          <p:cNvSpPr/>
          <p:nvPr/>
        </p:nvSpPr>
        <p:spPr>
          <a:xfrm>
            <a:off x="6624718" y="2829364"/>
            <a:ext cx="499975" cy="477150"/>
          </a:xfrm>
          <a:custGeom>
            <a:rect b="b" l="l" r="r" t="t"/>
            <a:pathLst>
              <a:path extrusionOk="0" h="19086" w="19999">
                <a:moveTo>
                  <a:pt x="405" y="19086"/>
                </a:moveTo>
                <a:cubicBezTo>
                  <a:pt x="456" y="17351"/>
                  <a:pt x="-667" y="11790"/>
                  <a:pt x="711" y="8677"/>
                </a:cubicBezTo>
                <a:cubicBezTo>
                  <a:pt x="2089" y="5565"/>
                  <a:pt x="5456" y="1636"/>
                  <a:pt x="8671" y="411"/>
                </a:cubicBezTo>
                <a:cubicBezTo>
                  <a:pt x="11886" y="-814"/>
                  <a:pt x="18111" y="1176"/>
                  <a:pt x="19999" y="13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669" name="Google Shape;669;p46"/>
          <p:cNvGrpSpPr/>
          <p:nvPr/>
        </p:nvGrpSpPr>
        <p:grpSpPr>
          <a:xfrm>
            <a:off x="6032875" y="1813466"/>
            <a:ext cx="966611" cy="671613"/>
            <a:chOff x="6032875" y="1813466"/>
            <a:chExt cx="966611" cy="671613"/>
          </a:xfrm>
        </p:grpSpPr>
        <p:sp>
          <p:nvSpPr>
            <p:cNvPr id="670" name="Google Shape;670;p46"/>
            <p:cNvSpPr/>
            <p:nvPr/>
          </p:nvSpPr>
          <p:spPr>
            <a:xfrm>
              <a:off x="6032875" y="2173679"/>
              <a:ext cx="622500" cy="311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mmap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71" name="Google Shape;671;p46"/>
            <p:cNvCxnSpPr/>
            <p:nvPr/>
          </p:nvCxnSpPr>
          <p:spPr>
            <a:xfrm flipH="1">
              <a:off x="6655386" y="1813466"/>
              <a:ext cx="344100" cy="3525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2" name="Google Shape;672;p46"/>
          <p:cNvGrpSpPr/>
          <p:nvPr/>
        </p:nvGrpSpPr>
        <p:grpSpPr>
          <a:xfrm>
            <a:off x="8091688" y="2468581"/>
            <a:ext cx="977112" cy="616194"/>
            <a:chOff x="8015488" y="2468581"/>
            <a:chExt cx="977112" cy="616194"/>
          </a:xfrm>
        </p:grpSpPr>
        <p:sp>
          <p:nvSpPr>
            <p:cNvPr id="673" name="Google Shape;673;p46"/>
            <p:cNvSpPr/>
            <p:nvPr/>
          </p:nvSpPr>
          <p:spPr>
            <a:xfrm>
              <a:off x="8167600" y="2747875"/>
              <a:ext cx="825000" cy="336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execve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74" name="Google Shape;674;p46"/>
            <p:cNvCxnSpPr/>
            <p:nvPr/>
          </p:nvCxnSpPr>
          <p:spPr>
            <a:xfrm>
              <a:off x="8015488" y="2468581"/>
              <a:ext cx="304500" cy="2793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75" name="Google Shape;675;p46"/>
          <p:cNvSpPr txBox="1"/>
          <p:nvPr/>
        </p:nvSpPr>
        <p:spPr>
          <a:xfrm>
            <a:off x="6624725" y="3861875"/>
            <a:ext cx="1550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Example CFG</a:t>
            </a:r>
            <a:endParaRPr u="sng"/>
          </a:p>
        </p:txBody>
      </p:sp>
      <p:sp>
        <p:nvSpPr>
          <p:cNvPr id="676" name="Google Shape;676;p46"/>
          <p:cNvSpPr/>
          <p:nvPr/>
        </p:nvSpPr>
        <p:spPr>
          <a:xfrm>
            <a:off x="7607350" y="2139600"/>
            <a:ext cx="675600" cy="407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buzz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46"/>
          <p:cNvSpPr/>
          <p:nvPr/>
        </p:nvSpPr>
        <p:spPr>
          <a:xfrm>
            <a:off x="6870575" y="676442"/>
            <a:ext cx="675600" cy="407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46"/>
          <p:cNvSpPr/>
          <p:nvPr/>
        </p:nvSpPr>
        <p:spPr>
          <a:xfrm>
            <a:off x="6870575" y="1455000"/>
            <a:ext cx="675600" cy="407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46"/>
          <p:cNvSpPr/>
          <p:nvPr/>
        </p:nvSpPr>
        <p:spPr>
          <a:xfrm>
            <a:off x="6928246" y="2709475"/>
            <a:ext cx="675600" cy="407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46"/>
          <p:cNvSpPr/>
          <p:nvPr/>
        </p:nvSpPr>
        <p:spPr>
          <a:xfrm>
            <a:off x="6403821" y="3285675"/>
            <a:ext cx="675600" cy="407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corg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1" name="Google Shape;681;p46"/>
          <p:cNvCxnSpPr/>
          <p:nvPr/>
        </p:nvCxnSpPr>
        <p:spPr>
          <a:xfrm>
            <a:off x="7431157" y="1813466"/>
            <a:ext cx="344100" cy="352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82" name="Google Shape;682;p46"/>
          <p:cNvGrpSpPr/>
          <p:nvPr/>
        </p:nvGrpSpPr>
        <p:grpSpPr>
          <a:xfrm>
            <a:off x="6870575" y="1089600"/>
            <a:ext cx="675600" cy="772500"/>
            <a:chOff x="6870575" y="1089600"/>
            <a:chExt cx="675600" cy="772500"/>
          </a:xfrm>
        </p:grpSpPr>
        <p:cxnSp>
          <p:nvCxnSpPr>
            <p:cNvPr id="683" name="Google Shape;683;p46"/>
            <p:cNvCxnSpPr/>
            <p:nvPr/>
          </p:nvCxnSpPr>
          <p:spPr>
            <a:xfrm>
              <a:off x="7208375" y="1089600"/>
              <a:ext cx="0" cy="3654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4" name="Google Shape;684;p46"/>
            <p:cNvSpPr/>
            <p:nvPr/>
          </p:nvSpPr>
          <p:spPr>
            <a:xfrm>
              <a:off x="6870575" y="1455000"/>
              <a:ext cx="675600" cy="407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bar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85" name="Google Shape;685;p46"/>
          <p:cNvSpPr/>
          <p:nvPr/>
        </p:nvSpPr>
        <p:spPr>
          <a:xfrm>
            <a:off x="6870575" y="676442"/>
            <a:ext cx="675600" cy="4071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86" name="Google Shape;686;p46"/>
          <p:cNvGrpSpPr/>
          <p:nvPr/>
        </p:nvGrpSpPr>
        <p:grpSpPr>
          <a:xfrm>
            <a:off x="7431157" y="1813466"/>
            <a:ext cx="851793" cy="733234"/>
            <a:chOff x="7431157" y="1813466"/>
            <a:chExt cx="851793" cy="733234"/>
          </a:xfrm>
        </p:grpSpPr>
        <p:sp>
          <p:nvSpPr>
            <p:cNvPr id="687" name="Google Shape;687;p46"/>
            <p:cNvSpPr/>
            <p:nvPr/>
          </p:nvSpPr>
          <p:spPr>
            <a:xfrm>
              <a:off x="7607350" y="2139600"/>
              <a:ext cx="675600" cy="407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buzz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88" name="Google Shape;688;p46"/>
            <p:cNvCxnSpPr/>
            <p:nvPr/>
          </p:nvCxnSpPr>
          <p:spPr>
            <a:xfrm>
              <a:off x="7431157" y="1813466"/>
              <a:ext cx="344100" cy="3525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/>
          <p:nvPr>
            <p:ph idx="1" type="body"/>
          </p:nvPr>
        </p:nvSpPr>
        <p:spPr>
          <a:xfrm>
            <a:off x="173900" y="719275"/>
            <a:ext cx="4198500" cy="2795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 </a:t>
            </a:r>
            <a:r>
              <a:rPr lang="en"/>
              <a:t>Ensure variables passed as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arguments are never corrupted!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(Data value integrity)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Protection Scope: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Sensitive system call arguments can be two (2) types: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114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1)</a:t>
            </a:r>
            <a:r>
              <a:rPr b="1" lang="en" sz="1400" u="sng"/>
              <a:t>	</a:t>
            </a:r>
            <a:r>
              <a:rPr b="1" lang="en" sz="1400" u="sng"/>
              <a:t>Direct </a:t>
            </a:r>
            <a:r>
              <a:rPr b="1" lang="en" sz="1400" u="sng"/>
              <a:t>Arguments</a:t>
            </a:r>
            <a:r>
              <a:rPr lang="en" sz="1400" u="sng"/>
              <a:t> (non-pointer variables)</a:t>
            </a:r>
            <a:endParaRPr sz="1400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need to check value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4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47"/>
          <p:cNvSpPr txBox="1"/>
          <p:nvPr>
            <p:ph type="title"/>
          </p:nvPr>
        </p:nvSpPr>
        <p:spPr>
          <a:xfrm>
            <a:off x="173900" y="76200"/>
            <a:ext cx="81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Compiler  -  Argument Integrity Context</a:t>
            </a:r>
            <a:endParaRPr/>
          </a:p>
        </p:txBody>
      </p:sp>
      <p:pic>
        <p:nvPicPr>
          <p:cNvPr id="696" name="Google Shape;6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339" y="70342"/>
            <a:ext cx="646950" cy="64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7" name="Google Shape;697;p47"/>
          <p:cNvGrpSpPr/>
          <p:nvPr/>
        </p:nvGrpSpPr>
        <p:grpSpPr>
          <a:xfrm>
            <a:off x="307962" y="3819500"/>
            <a:ext cx="3666033" cy="744125"/>
            <a:chOff x="2708100" y="3885950"/>
            <a:chExt cx="3666033" cy="744125"/>
          </a:xfrm>
        </p:grpSpPr>
        <p:sp>
          <p:nvSpPr>
            <p:cNvPr id="698" name="Google Shape;698;p47"/>
            <p:cNvSpPr/>
            <p:nvPr/>
          </p:nvSpPr>
          <p:spPr>
            <a:xfrm>
              <a:off x="2708100" y="4078725"/>
              <a:ext cx="3634200" cy="530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 txBox="1"/>
            <p:nvPr/>
          </p:nvSpPr>
          <p:spPr>
            <a:xfrm>
              <a:off x="3190233" y="4099975"/>
              <a:ext cx="31839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Most arguments are constant!</a:t>
              </a:r>
              <a:endParaRPr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Constant arguments cannot be altered.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2708100" y="3885950"/>
              <a:ext cx="3634200" cy="193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6129192" y="3921746"/>
              <a:ext cx="136800" cy="113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2" name="Google Shape;702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32710" y="4105997"/>
              <a:ext cx="459150" cy="459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3" name="Google Shape;703;p47"/>
          <p:cNvSpPr txBox="1"/>
          <p:nvPr>
            <p:ph idx="1" type="body"/>
          </p:nvPr>
        </p:nvSpPr>
        <p:spPr>
          <a:xfrm>
            <a:off x="4543913" y="752700"/>
            <a:ext cx="46548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Example 3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void foo ( int f0, char* f1 ){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f2 = getConfigString(f0, f1);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int flags = MAP_ANON|MAP_SHARED;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bar( x1, flags 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void bar ( char*  b1, int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b2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int prots = PROT_READ|PROT_WRITE;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mmap(</a:t>
            </a:r>
            <a:r>
              <a:rPr b="1" lang="en" sz="1400"/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NULL,</a:t>
            </a:r>
            <a:r>
              <a:rPr b="1" lang="en" sz="1400"/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gshm-&gt;size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/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prots,</a:t>
            </a:r>
            <a:r>
              <a:rPr b="1" lang="en" sz="1400"/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b2,-1,</a:t>
            </a:r>
            <a:r>
              <a:rPr b="1" lang="en" sz="1400"/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400"/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...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4" name="Google Shape;704;p47"/>
          <p:cNvGrpSpPr/>
          <p:nvPr/>
        </p:nvGrpSpPr>
        <p:grpSpPr>
          <a:xfrm>
            <a:off x="4839150" y="3043400"/>
            <a:ext cx="1200900" cy="681625"/>
            <a:chOff x="4839150" y="3043400"/>
            <a:chExt cx="1200900" cy="681625"/>
          </a:xfrm>
        </p:grpSpPr>
        <p:cxnSp>
          <p:nvCxnSpPr>
            <p:cNvPr id="705" name="Google Shape;705;p47"/>
            <p:cNvCxnSpPr/>
            <p:nvPr/>
          </p:nvCxnSpPr>
          <p:spPr>
            <a:xfrm>
              <a:off x="5776975" y="3043400"/>
              <a:ext cx="0" cy="38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6" name="Google Shape;706;p47"/>
            <p:cNvSpPr/>
            <p:nvPr/>
          </p:nvSpPr>
          <p:spPr>
            <a:xfrm>
              <a:off x="4839150" y="3463425"/>
              <a:ext cx="1200900" cy="261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Arg1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6210275" y="3043400"/>
            <a:ext cx="1200900" cy="677175"/>
            <a:chOff x="6210275" y="3043400"/>
            <a:chExt cx="1200900" cy="677175"/>
          </a:xfrm>
        </p:grpSpPr>
        <p:cxnSp>
          <p:nvCxnSpPr>
            <p:cNvPr id="708" name="Google Shape;708;p47"/>
            <p:cNvCxnSpPr/>
            <p:nvPr/>
          </p:nvCxnSpPr>
          <p:spPr>
            <a:xfrm>
              <a:off x="6691375" y="3043400"/>
              <a:ext cx="0" cy="38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9" name="Google Shape;709;p47"/>
            <p:cNvSpPr/>
            <p:nvPr/>
          </p:nvSpPr>
          <p:spPr>
            <a:xfrm>
              <a:off x="6210275" y="3458975"/>
              <a:ext cx="1200900" cy="261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r>
                <a:rPr lang="en"/>
                <a:t>Arg2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4096</a:t>
              </a: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4839150" y="3043400"/>
            <a:ext cx="3127500" cy="1037700"/>
            <a:chOff x="4839150" y="3043400"/>
            <a:chExt cx="3127500" cy="1037700"/>
          </a:xfrm>
        </p:grpSpPr>
        <p:cxnSp>
          <p:nvCxnSpPr>
            <p:cNvPr id="711" name="Google Shape;711;p47"/>
            <p:cNvCxnSpPr/>
            <p:nvPr/>
          </p:nvCxnSpPr>
          <p:spPr>
            <a:xfrm>
              <a:off x="7681975" y="3043400"/>
              <a:ext cx="0" cy="77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2" name="Google Shape;712;p47"/>
            <p:cNvSpPr/>
            <p:nvPr/>
          </p:nvSpPr>
          <p:spPr>
            <a:xfrm>
              <a:off x="4839150" y="3819500"/>
              <a:ext cx="3127500" cy="261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r>
                <a:rPr lang="en"/>
                <a:t>Arg3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PROT_READ | PROT_WRITE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3" name="Google Shape;713;p47"/>
          <p:cNvGrpSpPr/>
          <p:nvPr/>
        </p:nvGrpSpPr>
        <p:grpSpPr>
          <a:xfrm>
            <a:off x="5296350" y="3043400"/>
            <a:ext cx="3029100" cy="1342500"/>
            <a:chOff x="5296350" y="3043400"/>
            <a:chExt cx="3029100" cy="1342500"/>
          </a:xfrm>
        </p:grpSpPr>
        <p:cxnSp>
          <p:nvCxnSpPr>
            <p:cNvPr id="714" name="Google Shape;714;p47"/>
            <p:cNvCxnSpPr/>
            <p:nvPr/>
          </p:nvCxnSpPr>
          <p:spPr>
            <a:xfrm>
              <a:off x="8215375" y="3043400"/>
              <a:ext cx="0" cy="1081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5" name="Google Shape;715;p47"/>
            <p:cNvSpPr/>
            <p:nvPr/>
          </p:nvSpPr>
          <p:spPr>
            <a:xfrm>
              <a:off x="5296350" y="4124300"/>
              <a:ext cx="3029100" cy="261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r>
                <a:rPr lang="en"/>
                <a:t>Arg4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MAP_ANON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 | MAP_SHARED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6" name="Google Shape;716;p47"/>
          <p:cNvGrpSpPr/>
          <p:nvPr/>
        </p:nvGrpSpPr>
        <p:grpSpPr>
          <a:xfrm>
            <a:off x="7711325" y="3043400"/>
            <a:ext cx="993900" cy="1647300"/>
            <a:chOff x="7711325" y="3043400"/>
            <a:chExt cx="993900" cy="1647300"/>
          </a:xfrm>
        </p:grpSpPr>
        <p:cxnSp>
          <p:nvCxnSpPr>
            <p:cNvPr id="717" name="Google Shape;717;p47"/>
            <p:cNvCxnSpPr/>
            <p:nvPr/>
          </p:nvCxnSpPr>
          <p:spPr>
            <a:xfrm>
              <a:off x="8555062" y="3043400"/>
              <a:ext cx="0" cy="136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8" name="Google Shape;718;p47"/>
            <p:cNvSpPr/>
            <p:nvPr/>
          </p:nvSpPr>
          <p:spPr>
            <a:xfrm>
              <a:off x="7711325" y="4429100"/>
              <a:ext cx="993900" cy="261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r>
                <a:rPr lang="en"/>
                <a:t>Arg5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-1</a:t>
              </a:r>
              <a:endParaRPr/>
            </a:p>
          </p:txBody>
        </p:sp>
      </p:grpSp>
      <p:grpSp>
        <p:nvGrpSpPr>
          <p:cNvPr id="719" name="Google Shape;719;p47"/>
          <p:cNvGrpSpPr/>
          <p:nvPr/>
        </p:nvGrpSpPr>
        <p:grpSpPr>
          <a:xfrm>
            <a:off x="8092325" y="3043400"/>
            <a:ext cx="902400" cy="1952100"/>
            <a:chOff x="8092325" y="3043400"/>
            <a:chExt cx="902400" cy="1952100"/>
          </a:xfrm>
        </p:grpSpPr>
        <p:cxnSp>
          <p:nvCxnSpPr>
            <p:cNvPr id="720" name="Google Shape;720;p47"/>
            <p:cNvCxnSpPr/>
            <p:nvPr/>
          </p:nvCxnSpPr>
          <p:spPr>
            <a:xfrm>
              <a:off x="8824975" y="3043400"/>
              <a:ext cx="0" cy="1666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1" name="Google Shape;721;p47"/>
            <p:cNvSpPr/>
            <p:nvPr/>
          </p:nvSpPr>
          <p:spPr>
            <a:xfrm>
              <a:off x="8092325" y="4733900"/>
              <a:ext cx="902400" cy="261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r>
                <a:rPr lang="en"/>
                <a:t>Arg6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 txBox="1"/>
          <p:nvPr/>
        </p:nvSpPr>
        <p:spPr>
          <a:xfrm>
            <a:off x="4188049" y="849775"/>
            <a:ext cx="49410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Example 1</a:t>
            </a:r>
            <a:endParaRPr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// nginx/src/os/unix/ngx_process.c</a:t>
            </a:r>
            <a:endParaRPr sz="1200"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ngx_execute_proc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(ngx_cycle_t *c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ycle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void *data){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  ngx_exec_ctx_t *ctx = data;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 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 i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execve(ctx-&gt;path,ctx-&gt;argv,ctx-&gt;envp)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==-1)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8	ngx_log_error(NGX_LOG_ALERT, cycle-&gt;log,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ngx_errno, “execve() failed”);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7" name="Google Shape;727;p48"/>
          <p:cNvSpPr txBox="1"/>
          <p:nvPr>
            <p:ph idx="1" type="body"/>
          </p:nvPr>
        </p:nvSpPr>
        <p:spPr>
          <a:xfrm>
            <a:off x="173900" y="719275"/>
            <a:ext cx="4239600" cy="3439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 </a:t>
            </a:r>
            <a:r>
              <a:rPr lang="en"/>
              <a:t>Ensure variables passed as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arguments are never corrupted!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(Data value integrity)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Protection Scope: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Sensitive system call arguments can be two (2) types: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114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2)</a:t>
            </a:r>
            <a:r>
              <a:rPr b="1" lang="en" sz="1400" u="sng"/>
              <a:t>	Extended Arguments </a:t>
            </a:r>
            <a:r>
              <a:rPr lang="en" sz="1400" u="sng"/>
              <a:t>(pointers/pointer fields)</a:t>
            </a:r>
            <a:endParaRPr sz="1400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check pointer address &amp;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check value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4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48"/>
          <p:cNvSpPr txBox="1"/>
          <p:nvPr>
            <p:ph type="title"/>
          </p:nvPr>
        </p:nvSpPr>
        <p:spPr>
          <a:xfrm>
            <a:off x="173900" y="76200"/>
            <a:ext cx="78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Compiler  -  Argument Integrity Context</a:t>
            </a:r>
            <a:endParaRPr/>
          </a:p>
        </p:txBody>
      </p:sp>
      <p:pic>
        <p:nvPicPr>
          <p:cNvPr id="730" name="Google Shape;7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339" y="70342"/>
            <a:ext cx="646950" cy="64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1" name="Google Shape;731;p48"/>
          <p:cNvGrpSpPr/>
          <p:nvPr/>
        </p:nvGrpSpPr>
        <p:grpSpPr>
          <a:xfrm>
            <a:off x="4536099" y="2341679"/>
            <a:ext cx="2995200" cy="1309275"/>
            <a:chOff x="4489375" y="2437475"/>
            <a:chExt cx="2995200" cy="1309275"/>
          </a:xfrm>
        </p:grpSpPr>
        <p:cxnSp>
          <p:nvCxnSpPr>
            <p:cNvPr id="732" name="Google Shape;732;p48"/>
            <p:cNvCxnSpPr/>
            <p:nvPr/>
          </p:nvCxnSpPr>
          <p:spPr>
            <a:xfrm>
              <a:off x="5770100" y="2437475"/>
              <a:ext cx="0" cy="77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3" name="Google Shape;733;p48"/>
            <p:cNvSpPr/>
            <p:nvPr/>
          </p:nvSpPr>
          <p:spPr>
            <a:xfrm>
              <a:off x="4489375" y="3230450"/>
              <a:ext cx="29952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r>
                <a:rPr lang="en"/>
                <a:t>Arg1 Adr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0x5efe9000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Arg1 Val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“/usr/local/nginx”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34" name="Google Shape;734;p48"/>
          <p:cNvGrpSpPr/>
          <p:nvPr/>
        </p:nvGrpSpPr>
        <p:grpSpPr>
          <a:xfrm>
            <a:off x="4985949" y="2323098"/>
            <a:ext cx="4068300" cy="1899150"/>
            <a:chOff x="4939225" y="2411525"/>
            <a:chExt cx="4068300" cy="1899150"/>
          </a:xfrm>
        </p:grpSpPr>
        <p:sp>
          <p:nvSpPr>
            <p:cNvPr id="735" name="Google Shape;735;p48"/>
            <p:cNvSpPr/>
            <p:nvPr/>
          </p:nvSpPr>
          <p:spPr>
            <a:xfrm>
              <a:off x="4939225" y="3794375"/>
              <a:ext cx="40683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Arg1 Adr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0x5efe9004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Arg1 Val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“config=/usr/local/def.conf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”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36" name="Google Shape;736;p48"/>
            <p:cNvCxnSpPr/>
            <p:nvPr/>
          </p:nvCxnSpPr>
          <p:spPr>
            <a:xfrm>
              <a:off x="6834125" y="2411525"/>
              <a:ext cx="0" cy="135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37" name="Google Shape;737;p48"/>
          <p:cNvGrpSpPr/>
          <p:nvPr/>
        </p:nvGrpSpPr>
        <p:grpSpPr>
          <a:xfrm>
            <a:off x="6880849" y="2324924"/>
            <a:ext cx="2158500" cy="2472575"/>
            <a:chOff x="6834125" y="2430600"/>
            <a:chExt cx="2158500" cy="2472575"/>
          </a:xfrm>
        </p:grpSpPr>
        <p:sp>
          <p:nvSpPr>
            <p:cNvPr id="738" name="Google Shape;738;p48"/>
            <p:cNvSpPr/>
            <p:nvPr/>
          </p:nvSpPr>
          <p:spPr>
            <a:xfrm>
              <a:off x="6834125" y="4386875"/>
              <a:ext cx="2158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r>
                <a:rPr lang="en"/>
                <a:t>Arg3 Adr ?=</a:t>
              </a:r>
              <a:r>
                <a:rPr lang="en"/>
                <a:t>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0x00000000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Arg3 Val ?= </a:t>
              </a: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39" name="Google Shape;739;p48"/>
            <p:cNvCxnSpPr/>
            <p:nvPr/>
          </p:nvCxnSpPr>
          <p:spPr>
            <a:xfrm>
              <a:off x="7884900" y="2430600"/>
              <a:ext cx="0" cy="195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49"/>
          <p:cNvGrpSpPr/>
          <p:nvPr/>
        </p:nvGrpSpPr>
        <p:grpSpPr>
          <a:xfrm>
            <a:off x="5329200" y="1297369"/>
            <a:ext cx="3130803" cy="3231756"/>
            <a:chOff x="5329200" y="1297369"/>
            <a:chExt cx="3130803" cy="3231756"/>
          </a:xfrm>
        </p:grpSpPr>
        <p:grpSp>
          <p:nvGrpSpPr>
            <p:cNvPr id="745" name="Google Shape;745;p49"/>
            <p:cNvGrpSpPr/>
            <p:nvPr/>
          </p:nvGrpSpPr>
          <p:grpSpPr>
            <a:xfrm>
              <a:off x="5329200" y="1297369"/>
              <a:ext cx="2719400" cy="3231756"/>
              <a:chOff x="5329200" y="1297369"/>
              <a:chExt cx="2719400" cy="3231756"/>
            </a:xfrm>
          </p:grpSpPr>
          <p:sp>
            <p:nvSpPr>
              <p:cNvPr id="746" name="Google Shape;746;p49"/>
              <p:cNvSpPr/>
              <p:nvPr/>
            </p:nvSpPr>
            <p:spPr>
              <a:xfrm>
                <a:off x="7832000" y="4395325"/>
                <a:ext cx="216600" cy="1338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9EAD3"/>
                  </a:solidFill>
                </a:endParaRPr>
              </a:p>
            </p:txBody>
          </p:sp>
          <p:sp>
            <p:nvSpPr>
              <p:cNvPr id="747" name="Google Shape;747;p49"/>
              <p:cNvSpPr/>
              <p:nvPr/>
            </p:nvSpPr>
            <p:spPr>
              <a:xfrm>
                <a:off x="7159803" y="2391380"/>
                <a:ext cx="252600" cy="1533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9EAD3"/>
                  </a:solidFill>
                </a:endParaRPr>
              </a:p>
            </p:txBody>
          </p:sp>
          <p:sp>
            <p:nvSpPr>
              <p:cNvPr id="748" name="Google Shape;748;p49"/>
              <p:cNvSpPr/>
              <p:nvPr/>
            </p:nvSpPr>
            <p:spPr>
              <a:xfrm>
                <a:off x="5758800" y="1851150"/>
                <a:ext cx="574800" cy="1533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9EAD3"/>
                  </a:solidFill>
                </a:endParaRPr>
              </a:p>
            </p:txBody>
          </p:sp>
          <p:sp>
            <p:nvSpPr>
              <p:cNvPr id="749" name="Google Shape;749;p49"/>
              <p:cNvSpPr/>
              <p:nvPr/>
            </p:nvSpPr>
            <p:spPr>
              <a:xfrm>
                <a:off x="5329200" y="1297369"/>
                <a:ext cx="2622900" cy="1698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9EAD3"/>
                  </a:solidFill>
                </a:endParaRPr>
              </a:p>
            </p:txBody>
          </p:sp>
        </p:grpSp>
        <p:cxnSp>
          <p:nvCxnSpPr>
            <p:cNvPr id="750" name="Google Shape;750;p49"/>
            <p:cNvCxnSpPr>
              <a:stCxn id="748" idx="3"/>
              <a:endCxn id="749" idx="3"/>
            </p:cNvCxnSpPr>
            <p:nvPr/>
          </p:nvCxnSpPr>
          <p:spPr>
            <a:xfrm flipH="1" rot="10800000">
              <a:off x="6333600" y="1382400"/>
              <a:ext cx="1618500" cy="545400"/>
            </a:xfrm>
            <a:prstGeom prst="bentConnector3">
              <a:avLst>
                <a:gd fmla="val 12124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751" name="Google Shape;751;p49"/>
            <p:cNvGrpSpPr/>
            <p:nvPr/>
          </p:nvGrpSpPr>
          <p:grpSpPr>
            <a:xfrm>
              <a:off x="7412403" y="2467575"/>
              <a:ext cx="1047600" cy="1927750"/>
              <a:chOff x="7412403" y="2467575"/>
              <a:chExt cx="1047600" cy="1927750"/>
            </a:xfrm>
          </p:grpSpPr>
          <p:cxnSp>
            <p:nvCxnSpPr>
              <p:cNvPr id="752" name="Google Shape;752;p49"/>
              <p:cNvCxnSpPr>
                <a:stCxn id="746" idx="0"/>
              </p:cNvCxnSpPr>
              <p:nvPr/>
            </p:nvCxnSpPr>
            <p:spPr>
              <a:xfrm rot="10800000">
                <a:off x="7940300" y="3821425"/>
                <a:ext cx="0" cy="57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3" name="Google Shape;753;p49"/>
              <p:cNvCxnSpPr/>
              <p:nvPr/>
            </p:nvCxnSpPr>
            <p:spPr>
              <a:xfrm>
                <a:off x="7942450" y="3818350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4" name="Google Shape;754;p49"/>
              <p:cNvCxnSpPr/>
              <p:nvPr/>
            </p:nvCxnSpPr>
            <p:spPr>
              <a:xfrm rot="10800000">
                <a:off x="8456375" y="2467575"/>
                <a:ext cx="0" cy="135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5" name="Google Shape;755;p49"/>
              <p:cNvCxnSpPr>
                <a:stCxn id="747" idx="3"/>
              </p:cNvCxnSpPr>
              <p:nvPr/>
            </p:nvCxnSpPr>
            <p:spPr>
              <a:xfrm>
                <a:off x="7412403" y="2468030"/>
                <a:ext cx="104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</p:grpSp>
        <p:grpSp>
          <p:nvGrpSpPr>
            <p:cNvPr id="756" name="Google Shape;756;p49"/>
            <p:cNvGrpSpPr/>
            <p:nvPr/>
          </p:nvGrpSpPr>
          <p:grpSpPr>
            <a:xfrm>
              <a:off x="6046200" y="2004450"/>
              <a:ext cx="1243050" cy="386927"/>
              <a:chOff x="6046200" y="2004450"/>
              <a:chExt cx="1243050" cy="386927"/>
            </a:xfrm>
          </p:grpSpPr>
          <p:cxnSp>
            <p:nvCxnSpPr>
              <p:cNvPr id="757" name="Google Shape;757;p49"/>
              <p:cNvCxnSpPr/>
              <p:nvPr/>
            </p:nvCxnSpPr>
            <p:spPr>
              <a:xfrm rot="10800000">
                <a:off x="7286100" y="2218277"/>
                <a:ext cx="0" cy="17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8" name="Google Shape;758;p49"/>
              <p:cNvCxnSpPr>
                <a:stCxn id="748" idx="2"/>
              </p:cNvCxnSpPr>
              <p:nvPr/>
            </p:nvCxnSpPr>
            <p:spPr>
              <a:xfrm>
                <a:off x="6046200" y="2004450"/>
                <a:ext cx="0" cy="21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759" name="Google Shape;759;p49"/>
              <p:cNvCxnSpPr/>
              <p:nvPr/>
            </p:nvCxnSpPr>
            <p:spPr>
              <a:xfrm rot="10800000">
                <a:off x="6046350" y="2219975"/>
                <a:ext cx="1242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60" name="Google Shape;760;p49"/>
          <p:cNvGrpSpPr/>
          <p:nvPr/>
        </p:nvGrpSpPr>
        <p:grpSpPr>
          <a:xfrm>
            <a:off x="5350850" y="2766394"/>
            <a:ext cx="2998800" cy="1759575"/>
            <a:chOff x="5318150" y="2713900"/>
            <a:chExt cx="2998800" cy="1759575"/>
          </a:xfrm>
        </p:grpSpPr>
        <p:sp>
          <p:nvSpPr>
            <p:cNvPr id="761" name="Google Shape;761;p49"/>
            <p:cNvSpPr/>
            <p:nvPr/>
          </p:nvSpPr>
          <p:spPr>
            <a:xfrm>
              <a:off x="7174500" y="4339675"/>
              <a:ext cx="479400" cy="1338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9EAD3"/>
                </a:solidFill>
              </a:endParaRPr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5318150" y="2713900"/>
              <a:ext cx="2998800" cy="1494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9EAD3"/>
                </a:solidFill>
              </a:endParaRPr>
            </a:p>
          </p:txBody>
        </p:sp>
        <p:cxnSp>
          <p:nvCxnSpPr>
            <p:cNvPr id="763" name="Google Shape;763;p49"/>
            <p:cNvCxnSpPr>
              <a:stCxn id="761" idx="0"/>
            </p:cNvCxnSpPr>
            <p:nvPr/>
          </p:nvCxnSpPr>
          <p:spPr>
            <a:xfrm rot="-5400000">
              <a:off x="7107600" y="3184075"/>
              <a:ext cx="1462200" cy="849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4" name="Google Shape;764;p49"/>
          <p:cNvSpPr/>
          <p:nvPr/>
        </p:nvSpPr>
        <p:spPr>
          <a:xfrm>
            <a:off x="6123300" y="4395325"/>
            <a:ext cx="933900" cy="133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49"/>
          <p:cNvGrpSpPr/>
          <p:nvPr/>
        </p:nvGrpSpPr>
        <p:grpSpPr>
          <a:xfrm>
            <a:off x="5560025" y="4395325"/>
            <a:ext cx="3123250" cy="133800"/>
            <a:chOff x="5560025" y="4395325"/>
            <a:chExt cx="3123250" cy="133800"/>
          </a:xfrm>
        </p:grpSpPr>
        <p:sp>
          <p:nvSpPr>
            <p:cNvPr id="766" name="Google Shape;766;p49"/>
            <p:cNvSpPr/>
            <p:nvPr/>
          </p:nvSpPr>
          <p:spPr>
            <a:xfrm>
              <a:off x="5560025" y="4395325"/>
              <a:ext cx="411600" cy="133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8215575" y="4395325"/>
              <a:ext cx="189600" cy="133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8559975" y="4395325"/>
              <a:ext cx="123300" cy="133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49"/>
          <p:cNvSpPr txBox="1"/>
          <p:nvPr>
            <p:ph idx="1" type="body"/>
          </p:nvPr>
        </p:nvSpPr>
        <p:spPr>
          <a:xfrm>
            <a:off x="4543925" y="524100"/>
            <a:ext cx="4538400" cy="43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Example 3</a:t>
            </a:r>
            <a:endParaRPr sz="12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foo ( int f0, char* f1 ){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	f2 = getConfigString(f0, f1);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4	int flags = MAP_ANON|MAP_SHARED;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7	bar( x1, flags 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10 void ba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 ( char*  b1, int b2 ){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12	int prots = PROT_READ|PROT_WRITE;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22	mmap( </a:t>
            </a:r>
            <a:r>
              <a:rPr lang="en" sz="1200"/>
              <a:t>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NULL,</a:t>
            </a:r>
            <a:r>
              <a:rPr lang="en" sz="1200"/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gshm-&gt;size,</a:t>
            </a:r>
            <a:r>
              <a:rPr lang="en" sz="1200"/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prots,</a:t>
            </a:r>
            <a:r>
              <a:rPr lang="en" sz="1200"/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b2, -1,</a:t>
            </a:r>
            <a:r>
              <a:rPr lang="en" sz="1200"/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/>
              <a:t>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171850" y="980150"/>
            <a:ext cx="32205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ctx_write_mem()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Added at each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>
                <a:solidFill>
                  <a:schemeClr val="dk2"/>
                </a:solidFill>
              </a:rPr>
              <a:t> operation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Update sensitive variable values</a:t>
            </a:r>
            <a:endParaRPr/>
          </a:p>
        </p:txBody>
      </p:sp>
      <p:sp>
        <p:nvSpPr>
          <p:cNvPr id="771" name="Google Shape;771;p49"/>
          <p:cNvSpPr txBox="1"/>
          <p:nvPr/>
        </p:nvSpPr>
        <p:spPr>
          <a:xfrm>
            <a:off x="171839" y="1762604"/>
            <a:ext cx="44286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ctx_bind_mem()/ctx_bind_const()</a:t>
            </a:r>
            <a:endParaRPr b="1" sz="1800">
              <a:solidFill>
                <a:srgbClr val="0097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Added at each associated callsite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Provide staging for performing runtime checking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72" name="Google Shape;772;p49"/>
          <p:cNvGrpSpPr/>
          <p:nvPr/>
        </p:nvGrpSpPr>
        <p:grpSpPr>
          <a:xfrm>
            <a:off x="4999748" y="1642052"/>
            <a:ext cx="2622900" cy="2737423"/>
            <a:chOff x="4999748" y="1642052"/>
            <a:chExt cx="2622900" cy="2737423"/>
          </a:xfrm>
        </p:grpSpPr>
        <p:sp>
          <p:nvSpPr>
            <p:cNvPr id="773" name="Google Shape;773;p49"/>
            <p:cNvSpPr txBox="1"/>
            <p:nvPr/>
          </p:nvSpPr>
          <p:spPr>
            <a:xfrm>
              <a:off x="5007050" y="1642052"/>
              <a:ext cx="21855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97A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ctx_bind_mem_2(&amp;flags);</a:t>
              </a:r>
              <a:endParaRPr b="1" sz="12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49"/>
            <p:cNvSpPr txBox="1"/>
            <p:nvPr/>
          </p:nvSpPr>
          <p:spPr>
            <a:xfrm>
              <a:off x="4999748" y="3267555"/>
              <a:ext cx="26229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97A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ctx_bind_const_1(NULL);</a:t>
              </a:r>
              <a:endParaRPr b="1" sz="12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5" name="Google Shape;775;p49"/>
            <p:cNvSpPr txBox="1"/>
            <p:nvPr/>
          </p:nvSpPr>
          <p:spPr>
            <a:xfrm>
              <a:off x="4999748" y="3449431"/>
              <a:ext cx="26229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97A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ctx_bind_mem_2(&amp;gshm-&gt;size);</a:t>
              </a:r>
              <a:endParaRPr b="1" sz="12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6" name="Google Shape;776;p49"/>
            <p:cNvSpPr txBox="1"/>
            <p:nvPr/>
          </p:nvSpPr>
          <p:spPr>
            <a:xfrm>
              <a:off x="4999748" y="3623938"/>
              <a:ext cx="26229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97A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ctx_bind_mem_3(&amp;prots);</a:t>
              </a:r>
              <a:endParaRPr b="1" sz="12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7" name="Google Shape;777;p49"/>
            <p:cNvSpPr txBox="1"/>
            <p:nvPr/>
          </p:nvSpPr>
          <p:spPr>
            <a:xfrm>
              <a:off x="4999748" y="3808324"/>
              <a:ext cx="26229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97A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ctx_bind_mem_4(&amp;b2);</a:t>
              </a:r>
              <a:endParaRPr b="1" sz="12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8" name="Google Shape;778;p49"/>
            <p:cNvSpPr txBox="1"/>
            <p:nvPr/>
          </p:nvSpPr>
          <p:spPr>
            <a:xfrm>
              <a:off x="4999748" y="3992711"/>
              <a:ext cx="26229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97A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ctx_bind_const_5(-1);</a:t>
              </a:r>
              <a:endParaRPr b="1" sz="12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9" name="Google Shape;779;p49"/>
            <p:cNvSpPr txBox="1"/>
            <p:nvPr/>
          </p:nvSpPr>
          <p:spPr>
            <a:xfrm>
              <a:off x="4999750" y="4174575"/>
              <a:ext cx="21111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97A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ctx_bind_const_6(0);</a:t>
              </a:r>
              <a:endParaRPr b="1" sz="12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780" name="Google Shape;780;p49"/>
          <p:cNvPicPr preferRelativeResize="0"/>
          <p:nvPr/>
        </p:nvPicPr>
        <p:blipFill rotWithShape="1">
          <a:blip r:embed="rId3">
            <a:alphaModFix/>
          </a:blip>
          <a:srcRect b="0" l="0" r="0" t="92187"/>
          <a:stretch/>
        </p:blipFill>
        <p:spPr>
          <a:xfrm>
            <a:off x="4465538" y="4753506"/>
            <a:ext cx="4217726" cy="3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49"/>
          <p:cNvSpPr txBox="1"/>
          <p:nvPr>
            <p:ph idx="1" type="body"/>
          </p:nvPr>
        </p:nvSpPr>
        <p:spPr>
          <a:xfrm>
            <a:off x="173900" y="719275"/>
            <a:ext cx="4418700" cy="305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Instrumentation</a:t>
            </a:r>
            <a:endParaRPr sz="1400"/>
          </a:p>
        </p:txBody>
      </p:sp>
      <p:sp>
        <p:nvSpPr>
          <p:cNvPr id="782" name="Google Shape;782;p49"/>
          <p:cNvSpPr txBox="1"/>
          <p:nvPr>
            <p:ph type="title"/>
          </p:nvPr>
        </p:nvSpPr>
        <p:spPr>
          <a:xfrm>
            <a:off x="173900" y="76200"/>
            <a:ext cx="802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Compiler  -  Argument Integrity Context</a:t>
            </a:r>
            <a:endParaRPr/>
          </a:p>
        </p:txBody>
      </p:sp>
      <p:sp>
        <p:nvSpPr>
          <p:cNvPr id="783" name="Google Shape;783;p4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4" name="Google Shape;78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5339" y="70342"/>
            <a:ext cx="646950" cy="64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5" name="Google Shape;785;p49"/>
          <p:cNvGrpSpPr/>
          <p:nvPr/>
        </p:nvGrpSpPr>
        <p:grpSpPr>
          <a:xfrm>
            <a:off x="268275" y="3952050"/>
            <a:ext cx="3686125" cy="936775"/>
            <a:chOff x="2708113" y="3885950"/>
            <a:chExt cx="3686125" cy="936775"/>
          </a:xfrm>
        </p:grpSpPr>
        <p:sp>
          <p:nvSpPr>
            <p:cNvPr id="786" name="Google Shape;786;p49"/>
            <p:cNvSpPr/>
            <p:nvPr/>
          </p:nvSpPr>
          <p:spPr>
            <a:xfrm>
              <a:off x="2708113" y="4078725"/>
              <a:ext cx="3686100" cy="7440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9"/>
            <p:cNvSpPr txBox="1"/>
            <p:nvPr/>
          </p:nvSpPr>
          <p:spPr>
            <a:xfrm>
              <a:off x="3190238" y="4099975"/>
              <a:ext cx="3204000" cy="6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Call depth to set system call arguments is fairly shallow – within the same function or only</a:t>
              </a:r>
              <a:r>
                <a:rPr lang="en">
                  <a:solidFill>
                    <a:schemeClr val="dk2"/>
                  </a:solidFill>
                </a:rPr>
                <a:t> a</a:t>
              </a:r>
              <a:r>
                <a:rPr lang="en">
                  <a:solidFill>
                    <a:schemeClr val="dk2"/>
                  </a:solidFill>
                </a:rPr>
                <a:t> few functions away.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2708113" y="3885950"/>
              <a:ext cx="3686100" cy="193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6165674" y="3921746"/>
              <a:ext cx="136800" cy="113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90" name="Google Shape;790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32710" y="4258397"/>
              <a:ext cx="459150" cy="459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1" name="Google Shape;791;p49"/>
          <p:cNvGrpSpPr/>
          <p:nvPr/>
        </p:nvGrpSpPr>
        <p:grpSpPr>
          <a:xfrm>
            <a:off x="5001576" y="1438671"/>
            <a:ext cx="3271808" cy="1681705"/>
            <a:chOff x="5001576" y="1438671"/>
            <a:chExt cx="3271808" cy="1681705"/>
          </a:xfrm>
        </p:grpSpPr>
        <p:sp>
          <p:nvSpPr>
            <p:cNvPr id="792" name="Google Shape;792;p49"/>
            <p:cNvSpPr txBox="1"/>
            <p:nvPr/>
          </p:nvSpPr>
          <p:spPr>
            <a:xfrm>
              <a:off x="5001583" y="2542382"/>
              <a:ext cx="32718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ctx_write_mem(&amp;b2, sizeof(int));</a:t>
              </a:r>
              <a:endParaRPr b="1"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3" name="Google Shape;793;p49"/>
            <p:cNvSpPr txBox="1"/>
            <p:nvPr/>
          </p:nvSpPr>
          <p:spPr>
            <a:xfrm>
              <a:off x="5001584" y="2915476"/>
              <a:ext cx="32718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ctx_write_mem(&amp;prots, sizeof(int));</a:t>
              </a:r>
              <a:endParaRPr b="1"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4" name="Google Shape;794;p49"/>
            <p:cNvSpPr txBox="1"/>
            <p:nvPr/>
          </p:nvSpPr>
          <p:spPr>
            <a:xfrm>
              <a:off x="5001576" y="1438671"/>
              <a:ext cx="32718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ctx_write_mem(&amp;flags, sizeof(int));</a:t>
              </a:r>
              <a:endParaRPr b="1"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95" name="Google Shape;795;p49"/>
          <p:cNvSpPr txBox="1"/>
          <p:nvPr/>
        </p:nvSpPr>
        <p:spPr>
          <a:xfrm>
            <a:off x="171850" y="2636125"/>
            <a:ext cx="37704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Procedure: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Work backwards from each callsite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Use-Def chains</a:t>
            </a:r>
            <a:r>
              <a:rPr lang="en">
                <a:solidFill>
                  <a:schemeClr val="dk2"/>
                </a:solidFill>
              </a:rPr>
              <a:t> derived from LLVM IR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Internals automatically handle: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Direct vs Extended Arguments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0"/>
          <p:cNvSpPr txBox="1"/>
          <p:nvPr>
            <p:ph type="title"/>
          </p:nvPr>
        </p:nvSpPr>
        <p:spPr>
          <a:xfrm>
            <a:off x="173900" y="76200"/>
            <a:ext cx="786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BASTION Compiler  -  Context Metadata Summary</a:t>
            </a:r>
            <a:endParaRPr/>
          </a:p>
        </p:txBody>
      </p:sp>
      <p:sp>
        <p:nvSpPr>
          <p:cNvPr id="801" name="Google Shape;801;p50"/>
          <p:cNvSpPr txBox="1"/>
          <p:nvPr>
            <p:ph idx="1" type="body"/>
          </p:nvPr>
        </p:nvSpPr>
        <p:spPr>
          <a:xfrm>
            <a:off x="173900" y="719275"/>
            <a:ext cx="8346600" cy="681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Context MetaData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context extracts different metadata to enforce </a:t>
            </a:r>
            <a:r>
              <a:rPr lang="en"/>
              <a:t>what is given to monitor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3" name="Google Shape;8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339" y="70342"/>
            <a:ext cx="646950" cy="6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0"/>
          <p:cNvSpPr txBox="1"/>
          <p:nvPr/>
        </p:nvSpPr>
        <p:spPr>
          <a:xfrm>
            <a:off x="82050" y="1400225"/>
            <a:ext cx="33537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Call Type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Non-sensitive System Call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Whitelisted</a:t>
            </a:r>
            <a:r>
              <a:rPr lang="en"/>
              <a:t> syscall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System Call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38761D"/>
                </a:solidFill>
              </a:rPr>
              <a:t>Directly-Callable</a:t>
            </a:r>
            <a:r>
              <a:rPr lang="en"/>
              <a:t> syscall numbers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FF9900"/>
                </a:solidFill>
              </a:rPr>
              <a:t>Indirectly-Callable</a:t>
            </a:r>
            <a:r>
              <a:rPr lang="en"/>
              <a:t> syscall numbers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offsets of all indirect callsites</a:t>
            </a:r>
            <a:endParaRPr/>
          </a:p>
        </p:txBody>
      </p:sp>
      <p:sp>
        <p:nvSpPr>
          <p:cNvPr id="805" name="Google Shape;805;p50"/>
          <p:cNvSpPr txBox="1"/>
          <p:nvPr/>
        </p:nvSpPr>
        <p:spPr>
          <a:xfrm>
            <a:off x="3435750" y="1400225"/>
            <a:ext cx="2014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Control Flow Context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list of valid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callee </a:t>
            </a:r>
            <a:r>
              <a:rPr lang="en"/>
              <a:t>→</a:t>
            </a:r>
            <a:r>
              <a:rPr b="1" lang="en"/>
              <a:t> caller</a:t>
            </a:r>
            <a:endParaRPr/>
          </a:p>
        </p:txBody>
      </p:sp>
      <p:sp>
        <p:nvSpPr>
          <p:cNvPr id="806" name="Google Shape;806;p50"/>
          <p:cNvSpPr txBox="1"/>
          <p:nvPr/>
        </p:nvSpPr>
        <p:spPr>
          <a:xfrm>
            <a:off x="5722950" y="1400225"/>
            <a:ext cx="33537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Argument Integrity Context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i="1" lang="en"/>
              <a:t>sensitive system call call-sites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Argument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Caller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i="1" lang="en"/>
              <a:t>caller parameter call-sites: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Argument # that be must checked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Argument Type</a:t>
            </a:r>
            <a:endParaRPr/>
          </a:p>
        </p:txBody>
      </p:sp>
      <p:graphicFrame>
        <p:nvGraphicFramePr>
          <p:cNvPr id="807" name="Google Shape;807;p50"/>
          <p:cNvGraphicFramePr/>
          <p:nvPr/>
        </p:nvGraphicFramePr>
        <p:xfrm>
          <a:off x="5614751" y="3687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{CCEA8629-37F4-4E8D-A1BA-6EC1E15A1F63}</a:tableStyleId>
              </a:tblPr>
              <a:tblGrid>
                <a:gridCol w="3445675"/>
              </a:tblGrid>
              <a:tr h="2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Callsites  (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en" sz="1100"/>
                        <a:t> = 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Direct Arg, Ext</a:t>
                      </a:r>
                      <a:r>
                        <a:rPr lang="en" sz="1100"/>
                        <a:t> = </a:t>
                      </a: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Extended Arg</a:t>
                      </a:r>
                      <a:r>
                        <a:rPr lang="en" sz="1100"/>
                        <a:t>)</a:t>
                      </a:r>
                      <a:endParaRPr sz="1100"/>
                    </a:p>
                  </a:txBody>
                  <a:tcPr marT="36575" marB="36575" marR="36575" marL="36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396: bar(IGNORE,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441: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mmap(D, D, D, D, D,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0" marL="36575"/>
                </a:tc>
              </a:tr>
              <a:tr h="18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983: execve(Ext, Ext, Ext)</a:t>
                      </a:r>
                      <a:endParaRPr b="1"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</a:tbl>
          </a:graphicData>
        </a:graphic>
      </p:graphicFrame>
      <p:cxnSp>
        <p:nvCxnSpPr>
          <p:cNvPr id="808" name="Google Shape;808;p50"/>
          <p:cNvCxnSpPr/>
          <p:nvPr/>
        </p:nvCxnSpPr>
        <p:spPr>
          <a:xfrm>
            <a:off x="3452243" y="1317325"/>
            <a:ext cx="0" cy="341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09" name="Google Shape;809;p50"/>
          <p:cNvGraphicFramePr/>
          <p:nvPr/>
        </p:nvGraphicFramePr>
        <p:xfrm>
          <a:off x="3597401" y="2509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{CCEA8629-37F4-4E8D-A1BA-6EC1E15A1F63}</a:tableStyleId>
              </a:tblPr>
              <a:tblGrid>
                <a:gridCol w="1819300"/>
              </a:tblGrid>
              <a:tr h="24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 Control Flow Paths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chemeClr val="lt2"/>
                    </a:solidFill>
                  </a:tcPr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mmap &lt; bar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 &lt; foo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execve &lt; buzz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buzz &lt; bar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</a:tbl>
          </a:graphicData>
        </a:graphic>
      </p:graphicFrame>
      <p:graphicFrame>
        <p:nvGraphicFramePr>
          <p:cNvPr id="810" name="Google Shape;810;p50"/>
          <p:cNvGraphicFramePr/>
          <p:nvPr/>
        </p:nvGraphicFramePr>
        <p:xfrm>
          <a:off x="69204" y="3432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{CCEA8629-37F4-4E8D-A1BA-6EC1E15A1F63}</a:tableStyleId>
              </a:tblPr>
              <a:tblGrid>
                <a:gridCol w="1294350"/>
                <a:gridCol w="1999250"/>
              </a:tblGrid>
              <a:tr h="2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Whitelisted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read,gettimeofday,</a:t>
                      </a: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>
                    <a:solidFill>
                      <a:schemeClr val="lt2"/>
                    </a:solidFill>
                  </a:tcPr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Directly-Callable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mmap,socket,connect,… 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rgbClr val="D9EAD3"/>
                    </a:solidFill>
                  </a:tcPr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Indirectly-Callable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36575" marB="36575" marR="36575" marL="365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accept4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>
                    <a:solidFill>
                      <a:srgbClr val="FCE5CD"/>
                    </a:solidFill>
                  </a:tcPr>
                </a:tc>
              </a:tr>
              <a:tr h="2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Indirect Callsite Binary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Offsets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36575" marB="36575" marR="36575" marL="36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343,9238,2341,1192,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1" name="Google Shape;811;p50"/>
          <p:cNvCxnSpPr/>
          <p:nvPr/>
        </p:nvCxnSpPr>
        <p:spPr>
          <a:xfrm>
            <a:off x="5509643" y="1317325"/>
            <a:ext cx="0" cy="341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51"/>
          <p:cNvGrpSpPr/>
          <p:nvPr/>
        </p:nvGrpSpPr>
        <p:grpSpPr>
          <a:xfrm>
            <a:off x="5090550" y="1255450"/>
            <a:ext cx="3768725" cy="2940725"/>
            <a:chOff x="5090550" y="1255450"/>
            <a:chExt cx="3768725" cy="2940725"/>
          </a:xfrm>
        </p:grpSpPr>
        <p:sp>
          <p:nvSpPr>
            <p:cNvPr id="817" name="Google Shape;817;p51"/>
            <p:cNvSpPr/>
            <p:nvPr/>
          </p:nvSpPr>
          <p:spPr>
            <a:xfrm>
              <a:off x="5147675" y="3768975"/>
              <a:ext cx="3711600" cy="4272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Operating System</a:t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5090550" y="1670900"/>
              <a:ext cx="1843200" cy="940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91425" lIns="45700" spcFirstLastPara="1" rIns="1827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dk1"/>
                  </a:solidFill>
                </a:rPr>
                <a:t>Monitor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51"/>
            <p:cNvSpPr txBox="1"/>
            <p:nvPr/>
          </p:nvSpPr>
          <p:spPr>
            <a:xfrm>
              <a:off x="5388875" y="1255450"/>
              <a:ext cx="3229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/>
                <a:t>Runtime Monitor Process</a:t>
              </a:r>
              <a:endParaRPr b="1" u="sng"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5170917" y="2072105"/>
              <a:ext cx="505500" cy="427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1" name="Google Shape;821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9177" y="2104789"/>
              <a:ext cx="357900" cy="35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2" name="Google Shape;822;p51"/>
          <p:cNvGrpSpPr/>
          <p:nvPr/>
        </p:nvGrpSpPr>
        <p:grpSpPr>
          <a:xfrm>
            <a:off x="6715785" y="1428085"/>
            <a:ext cx="2201140" cy="1183315"/>
            <a:chOff x="6715785" y="1428085"/>
            <a:chExt cx="2201140" cy="1183315"/>
          </a:xfrm>
        </p:grpSpPr>
        <p:sp>
          <p:nvSpPr>
            <p:cNvPr id="823" name="Google Shape;823;p51"/>
            <p:cNvSpPr/>
            <p:nvPr/>
          </p:nvSpPr>
          <p:spPr>
            <a:xfrm>
              <a:off x="7271125" y="1670900"/>
              <a:ext cx="1645800" cy="940500"/>
            </a:xfrm>
            <a:prstGeom prst="rect">
              <a:avLst/>
            </a:prstGeom>
            <a:solidFill>
              <a:srgbClr val="B4A7D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dk1"/>
                  </a:solidFill>
                </a:rPr>
                <a:t>User Application</a:t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824" name="Google Shape;824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6829425" y="1541725"/>
              <a:ext cx="548700" cy="54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5" name="Google Shape;825;p51"/>
          <p:cNvSpPr txBox="1"/>
          <p:nvPr>
            <p:ph type="title"/>
          </p:nvPr>
        </p:nvSpPr>
        <p:spPr>
          <a:xfrm>
            <a:off x="173900" y="76200"/>
            <a:ext cx="8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Design  -  Monitor Component</a:t>
            </a:r>
            <a:endParaRPr/>
          </a:p>
        </p:txBody>
      </p:sp>
      <p:sp>
        <p:nvSpPr>
          <p:cNvPr id="826" name="Google Shape;826;p51"/>
          <p:cNvSpPr txBox="1"/>
          <p:nvPr>
            <p:ph idx="1" type="body"/>
          </p:nvPr>
        </p:nvSpPr>
        <p:spPr>
          <a:xfrm>
            <a:off x="173900" y="719275"/>
            <a:ext cx="4659600" cy="2107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Monitor Goals: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 as liaison between application and 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Safeguard system calls from arbitrary use!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Separate process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Isolates BASTION from untrusted application!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 cannot bypass/disable BASTION hooks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check contexts when system call invoked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 interference for max performance!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7" name="Google Shape;827;p5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8" name="Google Shape;82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3575" y="76199"/>
            <a:ext cx="646450" cy="64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9" name="Google Shape;829;p51"/>
          <p:cNvGrpSpPr/>
          <p:nvPr/>
        </p:nvGrpSpPr>
        <p:grpSpPr>
          <a:xfrm>
            <a:off x="116400" y="2983550"/>
            <a:ext cx="4564800" cy="1611900"/>
            <a:chOff x="268800" y="3212150"/>
            <a:chExt cx="4564800" cy="1611900"/>
          </a:xfrm>
        </p:grpSpPr>
        <p:sp>
          <p:nvSpPr>
            <p:cNvPr id="830" name="Google Shape;830;p51"/>
            <p:cNvSpPr/>
            <p:nvPr/>
          </p:nvSpPr>
          <p:spPr>
            <a:xfrm>
              <a:off x="268800" y="3212150"/>
              <a:ext cx="4564800" cy="16119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91425" lIns="45700" spcFirstLastPara="1" rIns="1827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dk1"/>
                  </a:solidFill>
                </a:rPr>
                <a:t>BASTION Runtime </a:t>
              </a:r>
              <a:r>
                <a:rPr lang="en" u="sng">
                  <a:solidFill>
                    <a:schemeClr val="dk1"/>
                  </a:solidFill>
                </a:rPr>
                <a:t>Monitor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358600" y="3579000"/>
              <a:ext cx="1383600" cy="523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2" name="Google Shape;832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281" y="3658696"/>
              <a:ext cx="357900" cy="35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3" name="Google Shape;833;p51"/>
            <p:cNvSpPr txBox="1"/>
            <p:nvPr/>
          </p:nvSpPr>
          <p:spPr>
            <a:xfrm>
              <a:off x="850525" y="3590967"/>
              <a:ext cx="8916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Context Metadata</a:t>
              </a:r>
              <a:endParaRPr b="1"/>
            </a:p>
          </p:txBody>
        </p:sp>
        <p:grpSp>
          <p:nvGrpSpPr>
            <p:cNvPr id="834" name="Google Shape;834;p51"/>
            <p:cNvGrpSpPr/>
            <p:nvPr/>
          </p:nvGrpSpPr>
          <p:grpSpPr>
            <a:xfrm>
              <a:off x="1844300" y="3579009"/>
              <a:ext cx="2927400" cy="1134862"/>
              <a:chOff x="6843200" y="1259513"/>
              <a:chExt cx="2927400" cy="1063800"/>
            </a:xfrm>
          </p:grpSpPr>
          <p:sp>
            <p:nvSpPr>
              <p:cNvPr id="835" name="Google Shape;835;p51"/>
              <p:cNvSpPr/>
              <p:nvPr/>
            </p:nvSpPr>
            <p:spPr>
              <a:xfrm>
                <a:off x="6843200" y="1259513"/>
                <a:ext cx="2927400" cy="1063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36" name="Google Shape;836;p5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967300" y="1320500"/>
                <a:ext cx="357900" cy="357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7" name="Google Shape;837;p51"/>
              <p:cNvSpPr txBox="1"/>
              <p:nvPr/>
            </p:nvSpPr>
            <p:spPr>
              <a:xfrm>
                <a:off x="7408372" y="1347125"/>
                <a:ext cx="2286000" cy="30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Process State Information</a:t>
                </a:r>
                <a:endParaRPr b="1"/>
              </a:p>
            </p:txBody>
          </p:sp>
          <p:sp>
            <p:nvSpPr>
              <p:cNvPr id="838" name="Google Shape;838;p51"/>
              <p:cNvSpPr/>
              <p:nvPr/>
            </p:nvSpPr>
            <p:spPr>
              <a:xfrm>
                <a:off x="6906500" y="1755356"/>
                <a:ext cx="620700" cy="4917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PC &amp; code</a:t>
                </a:r>
                <a:endParaRPr/>
              </a:p>
            </p:txBody>
          </p:sp>
          <p:sp>
            <p:nvSpPr>
              <p:cNvPr id="839" name="Google Shape;839;p51"/>
              <p:cNvSpPr/>
              <p:nvPr/>
            </p:nvSpPr>
            <p:spPr>
              <a:xfrm>
                <a:off x="7658450" y="1755356"/>
                <a:ext cx="548700" cy="4917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Stack</a:t>
                </a:r>
                <a:endParaRPr/>
              </a:p>
            </p:txBody>
          </p:sp>
          <p:sp>
            <p:nvSpPr>
              <p:cNvPr id="840" name="Google Shape;840;p51"/>
              <p:cNvSpPr/>
              <p:nvPr/>
            </p:nvSpPr>
            <p:spPr>
              <a:xfrm>
                <a:off x="8338400" y="1755356"/>
                <a:ext cx="1325400" cy="4917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Registers &amp; Instrumentation</a:t>
                </a:r>
                <a:endParaRPr/>
              </a:p>
            </p:txBody>
          </p:sp>
        </p:grpSp>
        <p:sp>
          <p:nvSpPr>
            <p:cNvPr id="841" name="Google Shape;841;p51"/>
            <p:cNvSpPr/>
            <p:nvPr/>
          </p:nvSpPr>
          <p:spPr>
            <a:xfrm>
              <a:off x="358601" y="4190075"/>
              <a:ext cx="1383600" cy="523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42" name="Google Shape;842;p51"/>
            <p:cNvSpPr txBox="1"/>
            <p:nvPr/>
          </p:nvSpPr>
          <p:spPr>
            <a:xfrm>
              <a:off x="633475" y="4169425"/>
              <a:ext cx="1163100" cy="46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Checking Mechanism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43" name="Google Shape;843;p5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4625" y="4273025"/>
              <a:ext cx="357900" cy="35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4" name="Google Shape;844;p51"/>
          <p:cNvGrpSpPr/>
          <p:nvPr/>
        </p:nvGrpSpPr>
        <p:grpSpPr>
          <a:xfrm>
            <a:off x="7250173" y="2412375"/>
            <a:ext cx="1215502" cy="898249"/>
            <a:chOff x="7402573" y="2793375"/>
            <a:chExt cx="1215502" cy="898249"/>
          </a:xfrm>
        </p:grpSpPr>
        <p:pic>
          <p:nvPicPr>
            <p:cNvPr id="845" name="Google Shape;845;p5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02573" y="2793375"/>
              <a:ext cx="548700" cy="898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6" name="Google Shape;846;p51"/>
            <p:cNvSpPr txBox="1"/>
            <p:nvPr/>
          </p:nvSpPr>
          <p:spPr>
            <a:xfrm>
              <a:off x="7925975" y="3065657"/>
              <a:ext cx="692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mmap()</a:t>
              </a:r>
              <a:r>
                <a:rPr lang="en"/>
                <a:t> i</a:t>
              </a:r>
              <a:r>
                <a:rPr lang="en"/>
                <a:t>nvoked</a:t>
              </a:r>
              <a:endParaRPr/>
            </a:p>
          </p:txBody>
        </p:sp>
      </p:grpSp>
      <p:grpSp>
        <p:nvGrpSpPr>
          <p:cNvPr id="847" name="Google Shape;847;p51"/>
          <p:cNvGrpSpPr/>
          <p:nvPr/>
        </p:nvGrpSpPr>
        <p:grpSpPr>
          <a:xfrm>
            <a:off x="6374600" y="2505927"/>
            <a:ext cx="2449300" cy="1225797"/>
            <a:chOff x="6374600" y="2124927"/>
            <a:chExt cx="2449300" cy="1225797"/>
          </a:xfrm>
        </p:grpSpPr>
        <p:grpSp>
          <p:nvGrpSpPr>
            <p:cNvPr id="848" name="Google Shape;848;p51"/>
            <p:cNvGrpSpPr/>
            <p:nvPr/>
          </p:nvGrpSpPr>
          <p:grpSpPr>
            <a:xfrm>
              <a:off x="6374600" y="2124927"/>
              <a:ext cx="1318525" cy="1225797"/>
              <a:chOff x="6374600" y="2124927"/>
              <a:chExt cx="1318525" cy="1225797"/>
            </a:xfrm>
          </p:grpSpPr>
          <p:sp>
            <p:nvSpPr>
              <p:cNvPr id="849" name="Google Shape;849;p51"/>
              <p:cNvSpPr/>
              <p:nvPr/>
            </p:nvSpPr>
            <p:spPr>
              <a:xfrm flipH="1" rot="10800000">
                <a:off x="6374600" y="2124927"/>
                <a:ext cx="595800" cy="1017600"/>
              </a:xfrm>
              <a:prstGeom prst="bentArrow">
                <a:avLst>
                  <a:gd fmla="val 25000" name="adj1"/>
                  <a:gd fmla="val 25000" name="adj2"/>
                  <a:gd fmla="val 25000" name="adj3"/>
                  <a:gd fmla="val 43750" name="adj4"/>
                </a:avLst>
              </a:pr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50" name="Google Shape;850;p5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46675" y="2704274"/>
                <a:ext cx="646450" cy="646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51" name="Google Shape;851;p51"/>
            <p:cNvPicPr preferRelativeResize="0"/>
            <p:nvPr/>
          </p:nvPicPr>
          <p:blipFill rotWithShape="1">
            <a:blip r:embed="rId5">
              <a:alphaModFix/>
            </a:blip>
            <a:srcRect b="35273" l="51921" r="3536" t="50390"/>
            <a:stretch/>
          </p:blipFill>
          <p:spPr>
            <a:xfrm>
              <a:off x="7660516" y="3030180"/>
              <a:ext cx="287950" cy="9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2" name="Google Shape;852;p51"/>
            <p:cNvPicPr preferRelativeResize="0"/>
            <p:nvPr/>
          </p:nvPicPr>
          <p:blipFill rotWithShape="1">
            <a:blip r:embed="rId5">
              <a:alphaModFix/>
            </a:blip>
            <a:srcRect b="35273" l="51921" r="3536" t="50390"/>
            <a:stretch/>
          </p:blipFill>
          <p:spPr>
            <a:xfrm>
              <a:off x="7940492" y="3030180"/>
              <a:ext cx="287950" cy="9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p51"/>
            <p:cNvPicPr preferRelativeResize="0"/>
            <p:nvPr/>
          </p:nvPicPr>
          <p:blipFill rotWithShape="1">
            <a:blip r:embed="rId5">
              <a:alphaModFix/>
            </a:blip>
            <a:srcRect b="35273" l="51921" r="3536" t="50390"/>
            <a:stretch/>
          </p:blipFill>
          <p:spPr>
            <a:xfrm>
              <a:off x="8223778" y="3030180"/>
              <a:ext cx="287950" cy="9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4" name="Google Shape;854;p51"/>
            <p:cNvPicPr preferRelativeResize="0"/>
            <p:nvPr/>
          </p:nvPicPr>
          <p:blipFill rotWithShape="1">
            <a:blip r:embed="rId5">
              <a:alphaModFix/>
            </a:blip>
            <a:srcRect b="35274" l="51921" r="-1456" t="50389"/>
            <a:stretch/>
          </p:blipFill>
          <p:spPr>
            <a:xfrm>
              <a:off x="8503674" y="3030175"/>
              <a:ext cx="320225" cy="92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5" name="Google Shape;855;p51"/>
          <p:cNvSpPr/>
          <p:nvPr/>
        </p:nvSpPr>
        <p:spPr>
          <a:xfrm>
            <a:off x="6943525" y="2104575"/>
            <a:ext cx="403800" cy="384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51"/>
          <p:cNvGrpSpPr/>
          <p:nvPr/>
        </p:nvGrpSpPr>
        <p:grpSpPr>
          <a:xfrm>
            <a:off x="6333650" y="2072100"/>
            <a:ext cx="505500" cy="427200"/>
            <a:chOff x="6333650" y="1691100"/>
            <a:chExt cx="505500" cy="427200"/>
          </a:xfrm>
        </p:grpSpPr>
        <p:sp>
          <p:nvSpPr>
            <p:cNvPr id="857" name="Google Shape;857;p51"/>
            <p:cNvSpPr/>
            <p:nvPr/>
          </p:nvSpPr>
          <p:spPr>
            <a:xfrm>
              <a:off x="6333650" y="1691100"/>
              <a:ext cx="505500" cy="42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8" name="Google Shape;858;p5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27309" y="1737914"/>
              <a:ext cx="315811" cy="336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51"/>
          <p:cNvGrpSpPr/>
          <p:nvPr/>
        </p:nvGrpSpPr>
        <p:grpSpPr>
          <a:xfrm>
            <a:off x="5611334" y="2042550"/>
            <a:ext cx="804300" cy="496500"/>
            <a:chOff x="5611334" y="1661550"/>
            <a:chExt cx="804300" cy="496500"/>
          </a:xfrm>
        </p:grpSpPr>
        <p:sp>
          <p:nvSpPr>
            <p:cNvPr id="860" name="Google Shape;860;p51"/>
            <p:cNvSpPr/>
            <p:nvPr/>
          </p:nvSpPr>
          <p:spPr>
            <a:xfrm>
              <a:off x="5611334" y="1661550"/>
              <a:ext cx="804300" cy="496500"/>
            </a:xfrm>
            <a:prstGeom prst="diamond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1" name="Google Shape;861;p5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24391" y="1707566"/>
              <a:ext cx="357900" cy="35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2" name="Google Shape;862;p51"/>
          <p:cNvGrpSpPr/>
          <p:nvPr/>
        </p:nvGrpSpPr>
        <p:grpSpPr>
          <a:xfrm>
            <a:off x="5609996" y="2042550"/>
            <a:ext cx="804300" cy="496500"/>
            <a:chOff x="5609996" y="1661550"/>
            <a:chExt cx="804300" cy="496500"/>
          </a:xfrm>
        </p:grpSpPr>
        <p:sp>
          <p:nvSpPr>
            <p:cNvPr id="863" name="Google Shape;863;p51"/>
            <p:cNvSpPr/>
            <p:nvPr/>
          </p:nvSpPr>
          <p:spPr>
            <a:xfrm>
              <a:off x="5609996" y="1661550"/>
              <a:ext cx="804300" cy="496500"/>
            </a:xfrm>
            <a:prstGeom prst="diamond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4" name="Google Shape;864;p5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839859" y="1704875"/>
              <a:ext cx="357900" cy="35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5" name="Google Shape;865;p51"/>
          <p:cNvGrpSpPr/>
          <p:nvPr/>
        </p:nvGrpSpPr>
        <p:grpSpPr>
          <a:xfrm>
            <a:off x="7055475" y="3135225"/>
            <a:ext cx="1764200" cy="488875"/>
            <a:chOff x="7055475" y="2754225"/>
            <a:chExt cx="1764200" cy="488875"/>
          </a:xfrm>
        </p:grpSpPr>
        <p:sp>
          <p:nvSpPr>
            <p:cNvPr id="866" name="Google Shape;866;p51"/>
            <p:cNvSpPr/>
            <p:nvPr/>
          </p:nvSpPr>
          <p:spPr>
            <a:xfrm>
              <a:off x="7063550" y="3028000"/>
              <a:ext cx="214200" cy="2151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239275" y="3028000"/>
              <a:ext cx="38700" cy="215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094700" y="3070950"/>
              <a:ext cx="155400" cy="130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 rot="5400000">
              <a:off x="7117275" y="3077250"/>
              <a:ext cx="93000" cy="108000"/>
            </a:xfrm>
            <a:prstGeom prst="rtTriangl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7063700" y="2754225"/>
              <a:ext cx="214200" cy="345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7239275" y="2754225"/>
              <a:ext cx="38700" cy="345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 rot="-5400000">
              <a:off x="7131100" y="3086739"/>
              <a:ext cx="93000" cy="108000"/>
            </a:xfrm>
            <a:prstGeom prst="rtTriangl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055475" y="3172275"/>
              <a:ext cx="9600" cy="345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7377875" y="3033200"/>
              <a:ext cx="1441800" cy="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5" name="Google Shape;875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7641503" y="2464451"/>
            <a:ext cx="624375" cy="1308724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51"/>
          <p:cNvSpPr txBox="1"/>
          <p:nvPr/>
        </p:nvSpPr>
        <p:spPr>
          <a:xfrm>
            <a:off x="8095875" y="3112275"/>
            <a:ext cx="1019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mmap()</a:t>
            </a:r>
            <a:r>
              <a:rPr lang="en">
                <a:solidFill>
                  <a:schemeClr val="dk1"/>
                </a:solidFill>
              </a:rPr>
              <a:t> completed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2"/>
          <p:cNvSpPr txBox="1"/>
          <p:nvPr>
            <p:ph type="title"/>
          </p:nvPr>
        </p:nvSpPr>
        <p:spPr>
          <a:xfrm>
            <a:off x="173900" y="76200"/>
            <a:ext cx="78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BASTION Design  -  Checking Call Type Context</a:t>
            </a:r>
            <a:endParaRPr/>
          </a:p>
        </p:txBody>
      </p:sp>
      <p:sp>
        <p:nvSpPr>
          <p:cNvPr id="882" name="Google Shape;882;p52"/>
          <p:cNvSpPr txBox="1"/>
          <p:nvPr>
            <p:ph idx="1" type="body"/>
          </p:nvPr>
        </p:nvSpPr>
        <p:spPr>
          <a:xfrm>
            <a:off x="173900" y="719275"/>
            <a:ext cx="8346600" cy="18747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callsite occurs at specific address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Program Counter (PC) to get current binary offset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 OPCODE for call type (</a:t>
            </a:r>
            <a:r>
              <a:rPr b="1" lang="en">
                <a:solidFill>
                  <a:srgbClr val="38761D"/>
                </a:solidFill>
              </a:rPr>
              <a:t>Directly Callable</a:t>
            </a:r>
            <a:r>
              <a:rPr lang="en"/>
              <a:t> vs </a:t>
            </a:r>
            <a:r>
              <a:rPr b="1" lang="en">
                <a:solidFill>
                  <a:srgbClr val="FF9900"/>
                </a:solidFill>
              </a:rPr>
              <a:t>Indirectly-Callable</a:t>
            </a:r>
            <a:r>
              <a:rPr lang="en"/>
              <a:t>)</a:t>
            </a:r>
            <a:endParaRPr/>
          </a:p>
        </p:txBody>
      </p:sp>
      <p:sp>
        <p:nvSpPr>
          <p:cNvPr id="883" name="Google Shape;883;p5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4" name="Google Shape;8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575" y="76199"/>
            <a:ext cx="646450" cy="64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5" name="Google Shape;885;p52"/>
          <p:cNvGrpSpPr/>
          <p:nvPr/>
        </p:nvGrpSpPr>
        <p:grpSpPr>
          <a:xfrm>
            <a:off x="1755900" y="2250749"/>
            <a:ext cx="5632199" cy="2461101"/>
            <a:chOff x="3359350" y="2263374"/>
            <a:chExt cx="5632199" cy="2461101"/>
          </a:xfrm>
        </p:grpSpPr>
        <p:pic>
          <p:nvPicPr>
            <p:cNvPr id="886" name="Google Shape;886;p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9350" y="3078800"/>
              <a:ext cx="5602324" cy="164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7" name="Google Shape;887;p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89225" y="2773875"/>
              <a:ext cx="2568400" cy="27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8" name="Google Shape;888;p5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89225" y="2263374"/>
              <a:ext cx="5602324" cy="4261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73900" y="719275"/>
            <a:ext cx="55122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Motivation &amp; Problem Statement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Background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MARDU: Practical Randomization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BASTION: Securing System Calls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Future Work &amp; </a:t>
            </a:r>
            <a:r>
              <a:rPr lang="en">
                <a:solidFill>
                  <a:srgbClr val="999999"/>
                </a:solidFill>
              </a:rPr>
              <a:t>Conclusion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3"/>
          <p:cNvSpPr txBox="1"/>
          <p:nvPr>
            <p:ph type="title"/>
          </p:nvPr>
        </p:nvSpPr>
        <p:spPr>
          <a:xfrm>
            <a:off x="173900" y="76200"/>
            <a:ext cx="78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Design  -  Checking Control Flow Context</a:t>
            </a:r>
            <a:endParaRPr/>
          </a:p>
        </p:txBody>
      </p:sp>
      <p:sp>
        <p:nvSpPr>
          <p:cNvPr id="894" name="Google Shape;894;p53"/>
          <p:cNvSpPr txBox="1"/>
          <p:nvPr>
            <p:ph idx="1" type="body"/>
          </p:nvPr>
        </p:nvSpPr>
        <p:spPr>
          <a:xfrm>
            <a:off x="173900" y="719275"/>
            <a:ext cx="8346600" cy="612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 current process stack against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callee → caller Association List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6" name="Google Shape;8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575" y="76199"/>
            <a:ext cx="646450" cy="6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3"/>
          <p:cNvSpPr/>
          <p:nvPr/>
        </p:nvSpPr>
        <p:spPr>
          <a:xfrm>
            <a:off x="5615850" y="1853800"/>
            <a:ext cx="18192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3: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53"/>
          <p:cNvSpPr/>
          <p:nvPr/>
        </p:nvSpPr>
        <p:spPr>
          <a:xfrm>
            <a:off x="5615850" y="2288200"/>
            <a:ext cx="18192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2: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p53"/>
          <p:cNvSpPr/>
          <p:nvPr/>
        </p:nvSpPr>
        <p:spPr>
          <a:xfrm>
            <a:off x="5615850" y="2722600"/>
            <a:ext cx="18192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1: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buzz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Google Shape;900;p53"/>
          <p:cNvSpPr/>
          <p:nvPr/>
        </p:nvSpPr>
        <p:spPr>
          <a:xfrm>
            <a:off x="5615850" y="3157000"/>
            <a:ext cx="18192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0: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01" name="Google Shape;901;p53"/>
          <p:cNvGraphicFramePr/>
          <p:nvPr/>
        </p:nvGraphicFramePr>
        <p:xfrm>
          <a:off x="1113576" y="1866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{CCEA8629-37F4-4E8D-A1BA-6EC1E15A1F63}</a:tableStyleId>
              </a:tblPr>
              <a:tblGrid>
                <a:gridCol w="2529300"/>
              </a:tblGrid>
              <a:tr h="49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Valid Control Flow Paths</a:t>
                      </a:r>
                      <a:endParaRPr b="1" u="sng"/>
                    </a:p>
                  </a:txBody>
                  <a:tcPr marT="36575" marB="36575" marR="36575" marL="36575">
                    <a:solidFill>
                      <a:schemeClr val="lt2"/>
                    </a:solidFill>
                  </a:tcPr>
                </a:tc>
              </a:tr>
              <a:tr h="28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mmap &lt; bar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  <a:tr h="28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 &lt; foo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  <a:tr h="28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execve &lt; buzz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  <a:tr h="28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buzz &lt; bar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/>
                </a:tc>
              </a:tr>
            </a:tbl>
          </a:graphicData>
        </a:graphic>
      </p:graphicFrame>
      <p:sp>
        <p:nvSpPr>
          <p:cNvPr id="902" name="Google Shape;902;p53"/>
          <p:cNvSpPr/>
          <p:nvPr/>
        </p:nvSpPr>
        <p:spPr>
          <a:xfrm>
            <a:off x="5093325" y="2709978"/>
            <a:ext cx="370600" cy="857900"/>
          </a:xfrm>
          <a:prstGeom prst="flowChartCollate">
            <a:avLst/>
          </a:prstGeom>
          <a:solidFill>
            <a:srgbClr val="0097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3"/>
          <p:cNvSpPr/>
          <p:nvPr/>
        </p:nvSpPr>
        <p:spPr>
          <a:xfrm>
            <a:off x="5093325" y="2289429"/>
            <a:ext cx="370600" cy="857900"/>
          </a:xfrm>
          <a:prstGeom prst="flowChartCollate">
            <a:avLst/>
          </a:prstGeom>
          <a:solidFill>
            <a:srgbClr val="0097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53"/>
          <p:cNvSpPr/>
          <p:nvPr/>
        </p:nvSpPr>
        <p:spPr>
          <a:xfrm>
            <a:off x="5093325" y="1862978"/>
            <a:ext cx="370600" cy="857900"/>
          </a:xfrm>
          <a:prstGeom prst="flowChartCollate">
            <a:avLst/>
          </a:prstGeom>
          <a:solidFill>
            <a:srgbClr val="0097A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3"/>
          <p:cNvSpPr txBox="1"/>
          <p:nvPr/>
        </p:nvSpPr>
        <p:spPr>
          <a:xfrm>
            <a:off x="5363700" y="1294975"/>
            <a:ext cx="2323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Current Process Stack</a:t>
            </a:r>
            <a:endParaRPr b="1" u="sng"/>
          </a:p>
        </p:txBody>
      </p:sp>
      <p:sp>
        <p:nvSpPr>
          <p:cNvPr id="906" name="Google Shape;906;p53"/>
          <p:cNvSpPr/>
          <p:nvPr/>
        </p:nvSpPr>
        <p:spPr>
          <a:xfrm>
            <a:off x="5615850" y="3157000"/>
            <a:ext cx="1819200" cy="434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0: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Google Shape;907;p53"/>
          <p:cNvSpPr/>
          <p:nvPr/>
        </p:nvSpPr>
        <p:spPr>
          <a:xfrm>
            <a:off x="5615850" y="2722600"/>
            <a:ext cx="1819200" cy="434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1: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buzz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Google Shape;908;p53"/>
          <p:cNvSpPr/>
          <p:nvPr/>
        </p:nvSpPr>
        <p:spPr>
          <a:xfrm>
            <a:off x="5615850" y="2288200"/>
            <a:ext cx="1819200" cy="434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2: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9" name="Google Shape;909;p53"/>
          <p:cNvSpPr/>
          <p:nvPr/>
        </p:nvSpPr>
        <p:spPr>
          <a:xfrm>
            <a:off x="5615850" y="1853800"/>
            <a:ext cx="1819200" cy="434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3: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0" name="Google Shape;910;p53"/>
          <p:cNvSpPr/>
          <p:nvPr/>
        </p:nvSpPr>
        <p:spPr>
          <a:xfrm>
            <a:off x="1113575" y="2932639"/>
            <a:ext cx="2529300" cy="29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execve &lt; buzz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53"/>
          <p:cNvSpPr/>
          <p:nvPr/>
        </p:nvSpPr>
        <p:spPr>
          <a:xfrm>
            <a:off x="1113575" y="3219714"/>
            <a:ext cx="2529300" cy="29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buzz &lt; bar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2" name="Google Shape;912;p53"/>
          <p:cNvSpPr/>
          <p:nvPr/>
        </p:nvSpPr>
        <p:spPr>
          <a:xfrm>
            <a:off x="1113575" y="2653000"/>
            <a:ext cx="2529300" cy="29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bar &lt; foo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4"/>
          <p:cNvSpPr txBox="1"/>
          <p:nvPr>
            <p:ph type="title"/>
          </p:nvPr>
        </p:nvSpPr>
        <p:spPr>
          <a:xfrm>
            <a:off x="173900" y="76200"/>
            <a:ext cx="816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Design  -  Checking Argument Integrity</a:t>
            </a:r>
            <a:endParaRPr/>
          </a:p>
        </p:txBody>
      </p:sp>
      <p:sp>
        <p:nvSpPr>
          <p:cNvPr id="918" name="Google Shape;918;p54"/>
          <p:cNvSpPr txBox="1"/>
          <p:nvPr>
            <p:ph idx="1" type="body"/>
          </p:nvPr>
        </p:nvSpPr>
        <p:spPr>
          <a:xfrm>
            <a:off x="173900" y="722650"/>
            <a:ext cx="3923100" cy="1432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</a:t>
            </a:r>
            <a:r>
              <a:rPr lang="en"/>
              <a:t> register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 Context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Callsite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Expected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check for each callsite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Unpause application</a:t>
            </a:r>
            <a:endParaRPr/>
          </a:p>
        </p:txBody>
      </p:sp>
      <p:sp>
        <p:nvSpPr>
          <p:cNvPr id="919" name="Google Shape;919;p5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0" name="Google Shape;9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575" y="76199"/>
            <a:ext cx="646450" cy="64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1" name="Google Shape;921;p54"/>
          <p:cNvGrpSpPr/>
          <p:nvPr/>
        </p:nvGrpSpPr>
        <p:grpSpPr>
          <a:xfrm>
            <a:off x="2767439" y="2561949"/>
            <a:ext cx="1760371" cy="1086690"/>
            <a:chOff x="5611334" y="1661550"/>
            <a:chExt cx="804300" cy="496500"/>
          </a:xfrm>
        </p:grpSpPr>
        <p:sp>
          <p:nvSpPr>
            <p:cNvPr id="922" name="Google Shape;922;p54"/>
            <p:cNvSpPr/>
            <p:nvPr/>
          </p:nvSpPr>
          <p:spPr>
            <a:xfrm>
              <a:off x="5611334" y="1661550"/>
              <a:ext cx="804300" cy="496500"/>
            </a:xfrm>
            <a:prstGeom prst="diamond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23" name="Google Shape;923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4391" y="1707566"/>
              <a:ext cx="357900" cy="35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4" name="Google Shape;924;p54"/>
          <p:cNvGrpSpPr/>
          <p:nvPr/>
        </p:nvGrpSpPr>
        <p:grpSpPr>
          <a:xfrm>
            <a:off x="430550" y="2618750"/>
            <a:ext cx="2336900" cy="1875975"/>
            <a:chOff x="582950" y="2390150"/>
            <a:chExt cx="2336900" cy="1875975"/>
          </a:xfrm>
        </p:grpSpPr>
        <p:pic>
          <p:nvPicPr>
            <p:cNvPr id="925" name="Google Shape;925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40675" y="2390150"/>
              <a:ext cx="1021450" cy="102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6" name="Google Shape;926;p54"/>
            <p:cNvSpPr/>
            <p:nvPr/>
          </p:nvSpPr>
          <p:spPr>
            <a:xfrm>
              <a:off x="582950" y="3497275"/>
              <a:ext cx="706800" cy="336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$rdi</a:t>
              </a:r>
              <a:endParaRPr b="1"/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1398000" y="3497275"/>
              <a:ext cx="706800" cy="336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$rsi</a:t>
              </a:r>
              <a:endParaRPr b="1"/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2213050" y="3497275"/>
              <a:ext cx="706800" cy="336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$rdx</a:t>
              </a:r>
              <a:endParaRPr b="1"/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582950" y="3929225"/>
              <a:ext cx="706800" cy="336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$rcx</a:t>
              </a:r>
              <a:endParaRPr b="1"/>
            </a:p>
          </p:txBody>
        </p:sp>
        <p:sp>
          <p:nvSpPr>
            <p:cNvPr id="930" name="Google Shape;930;p54"/>
            <p:cNvSpPr/>
            <p:nvPr/>
          </p:nvSpPr>
          <p:spPr>
            <a:xfrm>
              <a:off x="1398000" y="3929225"/>
              <a:ext cx="706800" cy="336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$r8</a:t>
              </a:r>
              <a:endParaRPr b="1"/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2213050" y="3929225"/>
              <a:ext cx="706800" cy="336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$r9</a:t>
              </a:r>
              <a:endParaRPr b="1"/>
            </a:p>
          </p:txBody>
        </p:sp>
      </p:grpSp>
      <p:grpSp>
        <p:nvGrpSpPr>
          <p:cNvPr id="932" name="Google Shape;932;p54"/>
          <p:cNvGrpSpPr/>
          <p:nvPr/>
        </p:nvGrpSpPr>
        <p:grpSpPr>
          <a:xfrm>
            <a:off x="4735175" y="2503475"/>
            <a:ext cx="3954000" cy="1951500"/>
            <a:chOff x="4887575" y="1966700"/>
            <a:chExt cx="3954000" cy="1951500"/>
          </a:xfrm>
        </p:grpSpPr>
        <p:sp>
          <p:nvSpPr>
            <p:cNvPr id="933" name="Google Shape;933;p54"/>
            <p:cNvSpPr/>
            <p:nvPr/>
          </p:nvSpPr>
          <p:spPr>
            <a:xfrm>
              <a:off x="4887575" y="1966700"/>
              <a:ext cx="3954000" cy="1951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</a:rPr>
                <a:t>Context Metadata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34" name="Google Shape;934;p5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77474" y="2032250"/>
              <a:ext cx="405850" cy="405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5" name="Google Shape;935;p54"/>
          <p:cNvGrpSpPr/>
          <p:nvPr/>
        </p:nvGrpSpPr>
        <p:grpSpPr>
          <a:xfrm>
            <a:off x="4878575" y="3003122"/>
            <a:ext cx="3652017" cy="458075"/>
            <a:chOff x="5030975" y="2466347"/>
            <a:chExt cx="3652017" cy="458075"/>
          </a:xfrm>
        </p:grpSpPr>
        <p:pic>
          <p:nvPicPr>
            <p:cNvPr id="936" name="Google Shape;936;p5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224917" y="2466347"/>
              <a:ext cx="458075" cy="45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7" name="Google Shape;937;p54"/>
            <p:cNvSpPr/>
            <p:nvPr/>
          </p:nvSpPr>
          <p:spPr>
            <a:xfrm>
              <a:off x="5030975" y="2555331"/>
              <a:ext cx="3119100" cy="2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Callsite </a:t>
              </a: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983: execve(Ext, Ext, Ext)</a:t>
              </a:r>
              <a:endParaRPr b="1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38" name="Google Shape;938;p54"/>
          <p:cNvGrpSpPr/>
          <p:nvPr/>
        </p:nvGrpSpPr>
        <p:grpSpPr>
          <a:xfrm>
            <a:off x="4878575" y="3650725"/>
            <a:ext cx="3109625" cy="704657"/>
            <a:chOff x="5030975" y="3422125"/>
            <a:chExt cx="3109625" cy="704657"/>
          </a:xfrm>
        </p:grpSpPr>
        <p:sp>
          <p:nvSpPr>
            <p:cNvPr id="939" name="Google Shape;939;p54"/>
            <p:cNvSpPr/>
            <p:nvPr/>
          </p:nvSpPr>
          <p:spPr>
            <a:xfrm>
              <a:off x="5030975" y="3422125"/>
              <a:ext cx="736800" cy="30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 #1</a:t>
              </a:r>
              <a:endParaRPr/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6217388" y="3422125"/>
              <a:ext cx="736800" cy="30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 #2</a:t>
              </a:r>
              <a:endParaRPr/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7403800" y="3422125"/>
              <a:ext cx="736800" cy="30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 #3</a:t>
              </a:r>
              <a:endParaRPr/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5030975" y="3823782"/>
              <a:ext cx="736800" cy="30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 #4</a:t>
              </a:r>
              <a:endParaRPr/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6217388" y="3823782"/>
              <a:ext cx="736800" cy="30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 #5</a:t>
              </a:r>
              <a:endParaRPr/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7403800" y="3823782"/>
              <a:ext cx="736800" cy="30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 #6</a:t>
              </a:r>
              <a:endParaRPr/>
            </a:p>
          </p:txBody>
        </p:sp>
      </p:grpSp>
      <p:pic>
        <p:nvPicPr>
          <p:cNvPr id="945" name="Google Shape;945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2151" y="3771251"/>
            <a:ext cx="1010950" cy="10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5"/>
          <p:cNvSpPr txBox="1"/>
          <p:nvPr>
            <p:ph type="title"/>
          </p:nvPr>
        </p:nvSpPr>
        <p:spPr>
          <a:xfrm>
            <a:off x="173900" y="76200"/>
            <a:ext cx="46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Runtime Checking</a:t>
            </a:r>
            <a:endParaRPr/>
          </a:p>
        </p:txBody>
      </p:sp>
      <p:sp>
        <p:nvSpPr>
          <p:cNvPr id="951" name="Google Shape;951;p5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55"/>
          <p:cNvSpPr txBox="1"/>
          <p:nvPr/>
        </p:nvSpPr>
        <p:spPr>
          <a:xfrm>
            <a:off x="4007575" y="1167250"/>
            <a:ext cx="52521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// nginx/src/os/unix/ngx_process.c</a:t>
            </a:r>
            <a:endParaRPr b="1" sz="1100"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ngx_execute_proc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(ngx_cycle_t *cycle,void *data){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ngx_exec_ctx_t *ctx = data;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if( </a:t>
            </a:r>
            <a:r>
              <a:rPr b="1" lang="en" sz="11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ctx-&gt;path, ctx-&gt;argv, ctx-&gt;envp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) == -1){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ngx_log_error(NGX_LOG_ALERT, cycle-&gt;log, ngx_errno,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“execve() failed”);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3" name="Google Shape;953;p55"/>
          <p:cNvSpPr txBox="1"/>
          <p:nvPr/>
        </p:nvSpPr>
        <p:spPr>
          <a:xfrm>
            <a:off x="5829289" y="937447"/>
            <a:ext cx="104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Example 1</a:t>
            </a:r>
            <a:endParaRPr u="sng"/>
          </a:p>
        </p:txBody>
      </p:sp>
      <p:pic>
        <p:nvPicPr>
          <p:cNvPr id="954" name="Google Shape;9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575" y="76199"/>
            <a:ext cx="646450" cy="6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55"/>
          <p:cNvSpPr txBox="1"/>
          <p:nvPr>
            <p:ph idx="1" type="body"/>
          </p:nvPr>
        </p:nvSpPr>
        <p:spPr>
          <a:xfrm>
            <a:off x="173900" y="719275"/>
            <a:ext cx="3889500" cy="3369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System Call Checking Works:</a:t>
            </a:r>
            <a:endParaRPr/>
          </a:p>
        </p:txBody>
      </p:sp>
      <p:sp>
        <p:nvSpPr>
          <p:cNvPr id="956" name="Google Shape;956;p55"/>
          <p:cNvSpPr txBox="1"/>
          <p:nvPr/>
        </p:nvSpPr>
        <p:spPr>
          <a:xfrm>
            <a:off x="173900" y="2998900"/>
            <a:ext cx="5355300" cy="15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3.	Checking</a:t>
            </a:r>
            <a:r>
              <a:rPr b="1" lang="en" sz="1800">
                <a:solidFill>
                  <a:schemeClr val="dk2"/>
                </a:solidFill>
              </a:rPr>
              <a:t> Procedure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Confirm valid Call Type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Confirm valid Control Flow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Confirm Argument Integrity (for all parameters)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Fetch expected values from hashtable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Any inconsistency triggers program HALT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7" name="Google Shape;957;p55"/>
          <p:cNvSpPr txBox="1"/>
          <p:nvPr/>
        </p:nvSpPr>
        <p:spPr>
          <a:xfrm>
            <a:off x="173900" y="1187425"/>
            <a:ext cx="4008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	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seccomp </a:t>
            </a:r>
            <a:r>
              <a:rPr lang="en" sz="1800">
                <a:solidFill>
                  <a:schemeClr val="dk2"/>
                </a:solidFill>
              </a:rPr>
              <a:t>catches each sensitive system call for BASTION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8" name="Google Shape;958;p55"/>
          <p:cNvSpPr txBox="1"/>
          <p:nvPr/>
        </p:nvSpPr>
        <p:spPr>
          <a:xfrm>
            <a:off x="173900" y="2062350"/>
            <a:ext cx="3550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	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ptrace</a:t>
            </a:r>
            <a:r>
              <a:rPr lang="en" sz="1800">
                <a:solidFill>
                  <a:schemeClr val="dk2"/>
                </a:solidFill>
              </a:rPr>
              <a:t> fetches application process state for BASTION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959" name="Google Shape;959;p55"/>
          <p:cNvGrpSpPr/>
          <p:nvPr/>
        </p:nvGrpSpPr>
        <p:grpSpPr>
          <a:xfrm>
            <a:off x="5392700" y="2985697"/>
            <a:ext cx="984150" cy="1656303"/>
            <a:chOff x="5392700" y="2985697"/>
            <a:chExt cx="984150" cy="1656303"/>
          </a:xfrm>
        </p:grpSpPr>
        <p:sp>
          <p:nvSpPr>
            <p:cNvPr id="960" name="Google Shape;960;p55"/>
            <p:cNvSpPr txBox="1"/>
            <p:nvPr/>
          </p:nvSpPr>
          <p:spPr>
            <a:xfrm>
              <a:off x="5453075" y="3995500"/>
              <a:ext cx="71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Type</a:t>
              </a:r>
              <a:endParaRPr/>
            </a:p>
          </p:txBody>
        </p:sp>
        <p:pic>
          <p:nvPicPr>
            <p:cNvPr id="961" name="Google Shape;961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2700" y="2985697"/>
              <a:ext cx="984150" cy="98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2" name="Google Shape;962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45795" y="3198182"/>
              <a:ext cx="401000" cy="40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3" name="Google Shape;963;p55"/>
          <p:cNvGrpSpPr/>
          <p:nvPr/>
        </p:nvGrpSpPr>
        <p:grpSpPr>
          <a:xfrm>
            <a:off x="6603850" y="2985697"/>
            <a:ext cx="984150" cy="1554003"/>
            <a:chOff x="6527650" y="2985697"/>
            <a:chExt cx="984150" cy="1554003"/>
          </a:xfrm>
        </p:grpSpPr>
        <p:sp>
          <p:nvSpPr>
            <p:cNvPr id="964" name="Google Shape;964;p55"/>
            <p:cNvSpPr txBox="1"/>
            <p:nvPr/>
          </p:nvSpPr>
          <p:spPr>
            <a:xfrm>
              <a:off x="6622075" y="3995500"/>
              <a:ext cx="7953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Control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Flow</a:t>
              </a:r>
              <a:endParaRPr/>
            </a:p>
          </p:txBody>
        </p:sp>
        <p:pic>
          <p:nvPicPr>
            <p:cNvPr id="965" name="Google Shape;965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27650" y="2985697"/>
              <a:ext cx="984150" cy="98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Google Shape;966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90970" y="3198182"/>
              <a:ext cx="401000" cy="40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7" name="Google Shape;967;p55"/>
          <p:cNvGrpSpPr/>
          <p:nvPr/>
        </p:nvGrpSpPr>
        <p:grpSpPr>
          <a:xfrm>
            <a:off x="7834625" y="2983959"/>
            <a:ext cx="984300" cy="1658041"/>
            <a:chOff x="7682225" y="2983959"/>
            <a:chExt cx="984300" cy="1658041"/>
          </a:xfrm>
        </p:grpSpPr>
        <p:sp>
          <p:nvSpPr>
            <p:cNvPr id="968" name="Google Shape;968;p55"/>
            <p:cNvSpPr txBox="1"/>
            <p:nvPr/>
          </p:nvSpPr>
          <p:spPr>
            <a:xfrm>
              <a:off x="7682225" y="3995500"/>
              <a:ext cx="984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Argument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Integrity</a:t>
              </a:r>
              <a:endParaRPr/>
            </a:p>
          </p:txBody>
        </p:sp>
        <p:pic>
          <p:nvPicPr>
            <p:cNvPr id="969" name="Google Shape;969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82300" y="2983959"/>
              <a:ext cx="984150" cy="98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41803" y="3198182"/>
              <a:ext cx="401000" cy="40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1" name="Google Shape;971;p55"/>
          <p:cNvSpPr/>
          <p:nvPr/>
        </p:nvSpPr>
        <p:spPr>
          <a:xfrm>
            <a:off x="5099850" y="524350"/>
            <a:ext cx="2503200" cy="336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Protected NGINX</a:t>
            </a:r>
            <a:endParaRPr/>
          </a:p>
        </p:txBody>
      </p:sp>
      <p:grpSp>
        <p:nvGrpSpPr>
          <p:cNvPr id="972" name="Google Shape;972;p55"/>
          <p:cNvGrpSpPr/>
          <p:nvPr/>
        </p:nvGrpSpPr>
        <p:grpSpPr>
          <a:xfrm>
            <a:off x="5099850" y="520727"/>
            <a:ext cx="3760275" cy="3476473"/>
            <a:chOff x="5328450" y="520727"/>
            <a:chExt cx="3760275" cy="3476473"/>
          </a:xfrm>
        </p:grpSpPr>
        <p:grpSp>
          <p:nvGrpSpPr>
            <p:cNvPr id="973" name="Google Shape;973;p55"/>
            <p:cNvGrpSpPr/>
            <p:nvPr/>
          </p:nvGrpSpPr>
          <p:grpSpPr>
            <a:xfrm>
              <a:off x="5328450" y="520727"/>
              <a:ext cx="3760275" cy="3476473"/>
              <a:chOff x="5328450" y="520727"/>
              <a:chExt cx="3760275" cy="3476473"/>
            </a:xfrm>
          </p:grpSpPr>
          <p:pic>
            <p:nvPicPr>
              <p:cNvPr id="974" name="Google Shape;974;p5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018325" y="2926800"/>
                <a:ext cx="1070400" cy="1070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5" name="Google Shape;975;p55"/>
              <p:cNvSpPr/>
              <p:nvPr/>
            </p:nvSpPr>
            <p:spPr>
              <a:xfrm>
                <a:off x="5328450" y="527975"/>
                <a:ext cx="2498100" cy="3369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Application HALTED</a:t>
                </a:r>
                <a:endParaRPr b="1"/>
              </a:p>
            </p:txBody>
          </p:sp>
          <p:pic>
            <p:nvPicPr>
              <p:cNvPr id="976" name="Google Shape;976;p5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410025" y="520727"/>
                <a:ext cx="336900" cy="336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7" name="Google Shape;977;p55"/>
            <p:cNvSpPr txBox="1"/>
            <p:nvPr/>
          </p:nvSpPr>
          <p:spPr>
            <a:xfrm>
              <a:off x="5458658" y="2065682"/>
              <a:ext cx="1070400" cy="1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highlight>
                    <a:srgbClr val="EA9999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“/bin/bash”</a:t>
              </a:r>
              <a:r>
                <a:rPr b="1" lang="en" sz="1100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b="1"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6"/>
          <p:cNvSpPr txBox="1"/>
          <p:nvPr>
            <p:ph type="title"/>
          </p:nvPr>
        </p:nvSpPr>
        <p:spPr>
          <a:xfrm>
            <a:off x="173897" y="76200"/>
            <a:ext cx="22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83" name="Google Shape;983;p5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4" name="Google Shape;984;p56"/>
          <p:cNvSpPr txBox="1"/>
          <p:nvPr>
            <p:ph idx="1" type="body"/>
          </p:nvPr>
        </p:nvSpPr>
        <p:spPr>
          <a:xfrm>
            <a:off x="173900" y="719275"/>
            <a:ext cx="4230000" cy="3960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Background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MARDU: Practical Randomization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BASTION: Securing System Calls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Motivation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Design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Implementation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Future Work &amp; </a:t>
            </a:r>
            <a:r>
              <a:rPr lang="en">
                <a:solidFill>
                  <a:srgbClr val="999999"/>
                </a:solidFill>
              </a:rPr>
              <a:t>Conclusion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85" name="Google Shape;985;p56"/>
          <p:cNvSpPr/>
          <p:nvPr/>
        </p:nvSpPr>
        <p:spPr>
          <a:xfrm>
            <a:off x="5578700" y="658525"/>
            <a:ext cx="1776300" cy="3666000"/>
          </a:xfrm>
          <a:prstGeom prst="rect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56"/>
          <p:cNvSpPr txBox="1"/>
          <p:nvPr/>
        </p:nvSpPr>
        <p:spPr>
          <a:xfrm>
            <a:off x="5815200" y="12700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987" name="Google Shape;987;p56"/>
          <p:cNvSpPr/>
          <p:nvPr/>
        </p:nvSpPr>
        <p:spPr>
          <a:xfrm>
            <a:off x="6215950" y="811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88" name="Google Shape;988;p56"/>
          <p:cNvSpPr txBox="1"/>
          <p:nvPr/>
        </p:nvSpPr>
        <p:spPr>
          <a:xfrm>
            <a:off x="5651600" y="2831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989" name="Google Shape;9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604" y="3514225"/>
            <a:ext cx="646950" cy="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7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95" name="Google Shape;995;p57"/>
          <p:cNvSpPr txBox="1"/>
          <p:nvPr>
            <p:ph idx="1" type="body"/>
          </p:nvPr>
        </p:nvSpPr>
        <p:spPr>
          <a:xfrm>
            <a:off x="173900" y="719275"/>
            <a:ext cx="4125000" cy="4029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Prototype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BASTION </a:t>
            </a:r>
            <a:r>
              <a:rPr lang="en"/>
              <a:t>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LLVM 10.0.0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~4K LoC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BASTION Library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~700 LoC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BASTION Monitor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~8K LoC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seccomp-BPF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ptrace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X86-64 Linux 5.19.14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5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7" name="Google Shape;9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925" y="2805000"/>
            <a:ext cx="1324851" cy="1568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8" name="Google Shape;998;p57"/>
          <p:cNvGrpSpPr/>
          <p:nvPr/>
        </p:nvGrpSpPr>
        <p:grpSpPr>
          <a:xfrm>
            <a:off x="6030800" y="250300"/>
            <a:ext cx="2277901" cy="2542725"/>
            <a:chOff x="4376200" y="76200"/>
            <a:chExt cx="2277901" cy="2542725"/>
          </a:xfrm>
        </p:grpSpPr>
        <p:pic>
          <p:nvPicPr>
            <p:cNvPr id="999" name="Google Shape;999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6201" y="76200"/>
              <a:ext cx="2277900" cy="1710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0" name="Google Shape;1000;p57"/>
            <p:cNvSpPr txBox="1"/>
            <p:nvPr/>
          </p:nvSpPr>
          <p:spPr>
            <a:xfrm>
              <a:off x="4376200" y="1662525"/>
              <a:ext cx="2277900" cy="9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latin typeface="Syncopate"/>
                  <a:ea typeface="Syncopate"/>
                  <a:cs typeface="Syncopate"/>
                  <a:sym typeface="Syncopate"/>
                </a:rPr>
                <a:t>LLVM</a:t>
              </a:r>
              <a:endParaRPr b="1" sz="4200">
                <a:latin typeface="Syncopate"/>
                <a:ea typeface="Syncopate"/>
                <a:cs typeface="Syncopate"/>
                <a:sym typeface="Syncopat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Compiler Infrastructure</a:t>
              </a:r>
              <a:endParaRPr b="1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8"/>
          <p:cNvSpPr txBox="1"/>
          <p:nvPr>
            <p:ph type="title"/>
          </p:nvPr>
        </p:nvSpPr>
        <p:spPr>
          <a:xfrm>
            <a:off x="173897" y="76200"/>
            <a:ext cx="22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06" name="Google Shape;1006;p5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7" name="Google Shape;1007;p58"/>
          <p:cNvSpPr txBox="1"/>
          <p:nvPr>
            <p:ph idx="1" type="body"/>
          </p:nvPr>
        </p:nvSpPr>
        <p:spPr>
          <a:xfrm>
            <a:off x="173900" y="719275"/>
            <a:ext cx="4230000" cy="3960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Background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MARDU: Practical Randomization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BASTION: Securing System Calls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Motivation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Design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Implementation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Evaluation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Future Work &amp; </a:t>
            </a:r>
            <a:r>
              <a:rPr lang="en">
                <a:solidFill>
                  <a:srgbClr val="999999"/>
                </a:solidFill>
              </a:rPr>
              <a:t>Conclusion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08" name="Google Shape;1008;p58"/>
          <p:cNvSpPr/>
          <p:nvPr/>
        </p:nvSpPr>
        <p:spPr>
          <a:xfrm>
            <a:off x="5578700" y="658525"/>
            <a:ext cx="1776300" cy="3666000"/>
          </a:xfrm>
          <a:prstGeom prst="rect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8"/>
          <p:cNvSpPr txBox="1"/>
          <p:nvPr/>
        </p:nvSpPr>
        <p:spPr>
          <a:xfrm>
            <a:off x="5815200" y="1270000"/>
            <a:ext cx="13221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Illegitimate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010" name="Google Shape;1010;p58"/>
          <p:cNvSpPr/>
          <p:nvPr/>
        </p:nvSpPr>
        <p:spPr>
          <a:xfrm>
            <a:off x="6215950" y="811400"/>
            <a:ext cx="437400" cy="437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11" name="Google Shape;1011;p58"/>
          <p:cNvSpPr txBox="1"/>
          <p:nvPr/>
        </p:nvSpPr>
        <p:spPr>
          <a:xfrm>
            <a:off x="5651600" y="2831400"/>
            <a:ext cx="1660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Filtering</a:t>
            </a:r>
            <a:endParaRPr/>
          </a:p>
        </p:txBody>
      </p:sp>
      <p:pic>
        <p:nvPicPr>
          <p:cNvPr id="1012" name="Google Shape;10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604" y="3514225"/>
            <a:ext cx="646950" cy="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Evaluation</a:t>
            </a:r>
            <a:endParaRPr/>
          </a:p>
        </p:txBody>
      </p:sp>
      <p:sp>
        <p:nvSpPr>
          <p:cNvPr id="1018" name="Google Shape;1018;p59"/>
          <p:cNvSpPr txBox="1"/>
          <p:nvPr>
            <p:ph idx="1" type="body"/>
          </p:nvPr>
        </p:nvSpPr>
        <p:spPr>
          <a:xfrm>
            <a:off x="173900" y="719275"/>
            <a:ext cx="8346600" cy="997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Evaluation Summary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Performance:	System-call &amp; I/O Intensive Applications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Security:		32 ROP payloads, real-world CVEs, &amp; synthesized attacks</a:t>
            </a:r>
            <a:endParaRPr sz="1400"/>
          </a:p>
        </p:txBody>
      </p:sp>
      <p:sp>
        <p:nvSpPr>
          <p:cNvPr id="1019" name="Google Shape;1019;p5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0" name="Google Shape;1020;p59"/>
          <p:cNvSpPr txBox="1"/>
          <p:nvPr/>
        </p:nvSpPr>
        <p:spPr>
          <a:xfrm>
            <a:off x="173900" y="2023375"/>
            <a:ext cx="59874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595959"/>
                </a:solidFill>
              </a:rPr>
              <a:t>Evaluation Questions</a:t>
            </a:r>
            <a:endParaRPr sz="1800" u="sng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Security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How secure is BASTION?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How does BASTION defend against different attack strategies?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How does BASTION compare to other security archetypes?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Performance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What is each context’s performance impact?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arenR"/>
            </a:pPr>
            <a:r>
              <a:rPr lang="en">
                <a:solidFill>
                  <a:srgbClr val="595959"/>
                </a:solidFill>
              </a:rPr>
              <a:t>How much overall performance overhead does BASTION impose?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Evaluation</a:t>
            </a:r>
            <a:endParaRPr/>
          </a:p>
        </p:txBody>
      </p:sp>
      <p:sp>
        <p:nvSpPr>
          <p:cNvPr id="1026" name="Google Shape;1026;p60"/>
          <p:cNvSpPr txBox="1"/>
          <p:nvPr>
            <p:ph idx="1" type="body"/>
          </p:nvPr>
        </p:nvSpPr>
        <p:spPr>
          <a:xfrm>
            <a:off x="173900" y="719275"/>
            <a:ext cx="8847300" cy="2942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Experimental Setup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programs compiled via BASTION LLVM compiler  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-fPIC</a:t>
            </a:r>
            <a:r>
              <a:rPr lang="en" sz="1400"/>
              <a:t> optimization flags)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Platform: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8-core (16-hardware thread) machine featuring AMD Ryzen 7 PRO 5850U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</a:t>
            </a:r>
            <a:r>
              <a:rPr lang="en"/>
              <a:t> GB DRAM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Applications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NGINX	Most widely deployed web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	Database Engine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vsftpd	FTP Server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7" name="Google Shape;1027;p6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1"/>
          <p:cNvSpPr txBox="1"/>
          <p:nvPr>
            <p:ph type="title"/>
          </p:nvPr>
        </p:nvSpPr>
        <p:spPr>
          <a:xfrm>
            <a:off x="173898" y="76200"/>
            <a:ext cx="58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BASTION Defends</a:t>
            </a:r>
            <a:endParaRPr/>
          </a:p>
        </p:txBody>
      </p:sp>
      <p:sp>
        <p:nvSpPr>
          <p:cNvPr id="1033" name="Google Shape;1033;p61"/>
          <p:cNvSpPr txBox="1"/>
          <p:nvPr>
            <p:ph idx="1" type="body"/>
          </p:nvPr>
        </p:nvSpPr>
        <p:spPr>
          <a:xfrm>
            <a:off x="173900" y="648900"/>
            <a:ext cx="3840000" cy="37785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32-Attack 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ROP Payloads (18)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Stack pivot gives away ROP chain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Direct System Call Manipulation (9)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Naive attacks corrupting function pointers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Indirect System Call Manipulation (5)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attacks mimic valid program behavior to varying degrees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attacks attempt to corrupt arguments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Core Summary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BASTION foremost protects the system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not be compromised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BASTION protects against attacks other fine-grained defenses cannot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61"/>
          <p:cNvSpPr txBox="1"/>
          <p:nvPr>
            <p:ph idx="12" type="sldNum"/>
          </p:nvPr>
        </p:nvSpPr>
        <p:spPr>
          <a:xfrm>
            <a:off x="86248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35" name="Google Shape;1035;p61"/>
          <p:cNvGraphicFramePr/>
          <p:nvPr/>
        </p:nvGraphicFramePr>
        <p:xfrm>
          <a:off x="4115748" y="8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{CCEA8629-37F4-4E8D-A1BA-6EC1E15A1F63}</a:tableStyleId>
              </a:tblPr>
              <a:tblGrid>
                <a:gridCol w="2677925"/>
                <a:gridCol w="586950"/>
                <a:gridCol w="726250"/>
                <a:gridCol w="881700"/>
              </a:tblGrid>
              <a:tr h="3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Violated Context</a:t>
                      </a:r>
                      <a:endParaRPr b="1"/>
                    </a:p>
                  </a:txBody>
                  <a:tcPr marT="45700" marB="45700" marR="45700" marL="45700"/>
                </a:tc>
                <a:tc hMerge="1"/>
                <a:tc hMerge="1"/>
              </a:tr>
              <a:tr h="4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Attack Category</a:t>
                      </a:r>
                      <a:endParaRPr sz="1200" u="sng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Call Type</a:t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Control Flow</a:t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Argument Integrity</a:t>
                      </a:r>
                      <a:endParaRPr sz="1200"/>
                    </a:p>
                  </a:txBody>
                  <a:tcPr marT="45700" marB="45700" marR="45700" marL="45700"/>
                </a:tc>
              </a:tr>
              <a:tr h="17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Return-Oriented Programming (18)</a:t>
                      </a:r>
                      <a:endParaRPr b="1"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</a:tr>
              <a:tr h="1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Direct System Call Manipulation (9)</a:t>
                      </a:r>
                      <a:endParaRPr b="1" sz="1200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Indirect System Call Manipulation (5)</a:t>
                      </a:r>
                      <a:endParaRPr b="1" sz="1200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NEWTON CPI Attack </a:t>
                      </a:r>
                      <a:r>
                        <a:rPr i="1" lang="en" sz="1000"/>
                        <a:t>[SIGSAC’17]</a:t>
                      </a:r>
                      <a:endParaRPr sz="1000"/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AOCR Apache Attack </a:t>
                      </a:r>
                      <a:r>
                        <a:rPr i="1" lang="en" sz="1000"/>
                        <a:t>[NDSS’17]</a:t>
                      </a:r>
                      <a:endParaRPr i="1" sz="10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AOCR NGINX Attack 2 </a:t>
                      </a:r>
                      <a:r>
                        <a:rPr i="1" lang="en" sz="1000"/>
                        <a:t>[NDSS’17]</a:t>
                      </a:r>
                      <a:endParaRPr i="1" sz="10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COOP </a:t>
                      </a:r>
                      <a:r>
                        <a:rPr i="1" lang="en" sz="1000"/>
                        <a:t>[S&amp;P’15]</a:t>
                      </a:r>
                      <a:endParaRPr i="1" sz="10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Control Jujutsu</a:t>
                      </a:r>
                      <a:r>
                        <a:rPr lang="en" sz="1000"/>
                        <a:t> </a:t>
                      </a:r>
                      <a:r>
                        <a:rPr i="1" lang="en" sz="1000"/>
                        <a:t>[CCS’15]</a:t>
                      </a:r>
                      <a:endParaRPr i="1" sz="10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pic>
        <p:nvPicPr>
          <p:cNvPr id="1036" name="Google Shape;10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775" y="1685126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465" y="1677101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0396" y="1685125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882" y="1964110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465" y="1964110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0390" y="1964110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767" y="2509773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475" y="2509773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0400" y="2509773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475" y="2796078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0400" y="2796066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0390" y="3066341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0400" y="3336613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0400" y="3606888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754" y="2796080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769" y="3066343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477" y="3066343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738" y="3336614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463" y="3336614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863" y="3606889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463" y="3606889"/>
            <a:ext cx="212800" cy="2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5676" y="42670"/>
            <a:ext cx="881676" cy="88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61"/>
          <p:cNvGrpSpPr/>
          <p:nvPr/>
        </p:nvGrpSpPr>
        <p:grpSpPr>
          <a:xfrm>
            <a:off x="4080863" y="3957664"/>
            <a:ext cx="4802100" cy="1110775"/>
            <a:chOff x="4039550" y="3888350"/>
            <a:chExt cx="4802100" cy="1110775"/>
          </a:xfrm>
        </p:grpSpPr>
        <p:sp>
          <p:nvSpPr>
            <p:cNvPr id="1059" name="Google Shape;1059;p61"/>
            <p:cNvSpPr/>
            <p:nvPr/>
          </p:nvSpPr>
          <p:spPr>
            <a:xfrm>
              <a:off x="4039550" y="4081125"/>
              <a:ext cx="4802100" cy="91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1"/>
            <p:cNvSpPr txBox="1"/>
            <p:nvPr/>
          </p:nvSpPr>
          <p:spPr>
            <a:xfrm>
              <a:off x="4715100" y="4066325"/>
              <a:ext cx="41265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Advanced defenses: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Code Pointer Integrity </a:t>
              </a:r>
              <a:r>
                <a:rPr b="1" i="1" lang="en">
                  <a:solidFill>
                    <a:schemeClr val="dk1"/>
                  </a:solidFill>
                </a:rPr>
                <a:t>[OSDI’14]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Context Sensitive CFI e.g., </a:t>
              </a:r>
              <a:r>
                <a:rPr b="1" lang="en">
                  <a:solidFill>
                    <a:schemeClr val="dk1"/>
                  </a:solidFill>
                </a:rPr>
                <a:t>GRIFFIN </a:t>
              </a:r>
              <a:r>
                <a:rPr b="1" i="1" lang="en">
                  <a:solidFill>
                    <a:schemeClr val="dk1"/>
                  </a:solidFill>
                </a:rPr>
                <a:t>[ASPLOS’17]</a:t>
              </a:r>
              <a:r>
                <a:rPr lang="en">
                  <a:solidFill>
                    <a:schemeClr val="dk1"/>
                  </a:solidFill>
                </a:rPr>
                <a:t> cannot defend against these advanced attacks!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61"/>
            <p:cNvSpPr/>
            <p:nvPr/>
          </p:nvSpPr>
          <p:spPr>
            <a:xfrm>
              <a:off x="4039550" y="3888350"/>
              <a:ext cx="4802100" cy="1932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1"/>
            <p:cNvSpPr/>
            <p:nvPr/>
          </p:nvSpPr>
          <p:spPr>
            <a:xfrm>
              <a:off x="8612229" y="3924146"/>
              <a:ext cx="136800" cy="1137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63" name="Google Shape;1063;p61"/>
            <p:cNvPicPr preferRelativeResize="0"/>
            <p:nvPr/>
          </p:nvPicPr>
          <p:blipFill rotWithShape="1">
            <a:blip r:embed="rId6">
              <a:alphaModFix/>
            </a:blip>
            <a:srcRect b="8166" l="12862" r="10485" t="6406"/>
            <a:stretch/>
          </p:blipFill>
          <p:spPr>
            <a:xfrm>
              <a:off x="4167768" y="4253555"/>
              <a:ext cx="459150" cy="5117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64" name="Google Shape;1064;p61"/>
          <p:cNvCxnSpPr/>
          <p:nvPr/>
        </p:nvCxnSpPr>
        <p:spPr>
          <a:xfrm>
            <a:off x="4114007" y="1650402"/>
            <a:ext cx="487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61"/>
          <p:cNvCxnSpPr/>
          <p:nvPr/>
        </p:nvCxnSpPr>
        <p:spPr>
          <a:xfrm>
            <a:off x="4114007" y="1955202"/>
            <a:ext cx="487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61"/>
          <p:cNvCxnSpPr/>
          <p:nvPr/>
        </p:nvCxnSpPr>
        <p:spPr>
          <a:xfrm>
            <a:off x="4114007" y="2215848"/>
            <a:ext cx="487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2"/>
          <p:cNvSpPr txBox="1"/>
          <p:nvPr/>
        </p:nvSpPr>
        <p:spPr>
          <a:xfrm>
            <a:off x="1408650" y="785650"/>
            <a:ext cx="69417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2"/>
                </a:solidFill>
              </a:rPr>
              <a:t>Example: AOCR NGINX Attack 2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Main Loop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ngx_master_process_cycle(){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(ngx_change_binary) {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ngx_new_binary = ngx_exec_new_binary(cycle, ngx_argv);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2" name="Google Shape;1072;p62"/>
          <p:cNvSpPr txBox="1"/>
          <p:nvPr>
            <p:ph type="title"/>
          </p:nvPr>
        </p:nvSpPr>
        <p:spPr>
          <a:xfrm>
            <a:off x="173899" y="76200"/>
            <a:ext cx="7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Defending Indirect System Call Manipulation</a:t>
            </a:r>
            <a:endParaRPr/>
          </a:p>
        </p:txBody>
      </p:sp>
      <p:sp>
        <p:nvSpPr>
          <p:cNvPr id="1073" name="Google Shape;1073;p6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4" name="Google Shape;107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676" y="42670"/>
            <a:ext cx="881676" cy="8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25" y="724650"/>
            <a:ext cx="881676" cy="881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6" name="Google Shape;1076;p62"/>
          <p:cNvGrpSpPr/>
          <p:nvPr/>
        </p:nvGrpSpPr>
        <p:grpSpPr>
          <a:xfrm>
            <a:off x="414225" y="2606650"/>
            <a:ext cx="8176275" cy="1897560"/>
            <a:chOff x="414225" y="2606650"/>
            <a:chExt cx="8176275" cy="1897560"/>
          </a:xfrm>
        </p:grpSpPr>
        <p:sp>
          <p:nvSpPr>
            <p:cNvPr id="1077" name="Google Shape;1077;p62"/>
            <p:cNvSpPr txBox="1"/>
            <p:nvPr/>
          </p:nvSpPr>
          <p:spPr>
            <a:xfrm>
              <a:off x="414225" y="2606650"/>
              <a:ext cx="3699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2"/>
                  </a:solidFill>
                </a:rPr>
                <a:t>Leverage memory corruption vulnerability to:</a:t>
              </a:r>
              <a:endParaRPr/>
            </a:p>
          </p:txBody>
        </p:sp>
        <p:sp>
          <p:nvSpPr>
            <p:cNvPr id="1078" name="Google Shape;1078;p62"/>
            <p:cNvSpPr/>
            <p:nvPr/>
          </p:nvSpPr>
          <p:spPr>
            <a:xfrm flipH="1">
              <a:off x="465909" y="2966025"/>
              <a:ext cx="475416" cy="453060"/>
            </a:xfrm>
            <a:prstGeom prst="lightningBolt">
              <a:avLst/>
            </a:prstGeom>
            <a:solidFill>
              <a:srgbClr val="FF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2"/>
            <p:cNvSpPr txBox="1"/>
            <p:nvPr/>
          </p:nvSpPr>
          <p:spPr>
            <a:xfrm>
              <a:off x="666300" y="2889850"/>
              <a:ext cx="7924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286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1. </a:t>
              </a:r>
              <a:r>
                <a:rPr lang="en">
                  <a:solidFill>
                    <a:schemeClr val="dk2"/>
                  </a:solidFill>
                </a:rPr>
                <a:t>Change </a:t>
              </a:r>
              <a:r>
                <a:rPr lang="en">
                  <a:solidFill>
                    <a:schemeClr val="dk2"/>
                  </a:solidFill>
                </a:rPr>
                <a:t>parameters (</a:t>
              </a:r>
              <a:r>
                <a:rPr lang="en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ngx_cycle_t cycle, char **ngx_argv</a:t>
              </a:r>
              <a:r>
                <a:rPr lang="en">
                  <a:solidFill>
                    <a:schemeClr val="dk2"/>
                  </a:solidFill>
                </a:rPr>
                <a:t>)  to attacker-controlled values</a:t>
              </a:r>
              <a:endParaRPr/>
            </a:p>
          </p:txBody>
        </p:sp>
        <p:sp>
          <p:nvSpPr>
            <p:cNvPr id="1080" name="Google Shape;1080;p62"/>
            <p:cNvSpPr txBox="1"/>
            <p:nvPr/>
          </p:nvSpPr>
          <p:spPr>
            <a:xfrm>
              <a:off x="666300" y="3408850"/>
              <a:ext cx="7684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286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2.	T</a:t>
              </a:r>
              <a:r>
                <a:rPr lang="en">
                  <a:solidFill>
                    <a:schemeClr val="dk2"/>
                  </a:solidFill>
                </a:rPr>
                <a:t>rigger </a:t>
              </a:r>
              <a:r>
                <a:rPr lang="en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ngx_change_binary</a:t>
              </a:r>
              <a:r>
                <a:rPr lang="en">
                  <a:solidFill>
                    <a:schemeClr val="dk2"/>
                  </a:solidFill>
                </a:rPr>
                <a:t> signal to fall into </a:t>
              </a:r>
              <a:r>
                <a:rPr lang="en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nginx_exec_new_binary()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81" name="Google Shape;1081;p62"/>
            <p:cNvSpPr/>
            <p:nvPr/>
          </p:nvSpPr>
          <p:spPr>
            <a:xfrm flipH="1">
              <a:off x="465909" y="3441550"/>
              <a:ext cx="475416" cy="453060"/>
            </a:xfrm>
            <a:prstGeom prst="lightningBolt">
              <a:avLst/>
            </a:prstGeom>
            <a:solidFill>
              <a:srgbClr val="FF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2"/>
            <p:cNvSpPr txBox="1"/>
            <p:nvPr/>
          </p:nvSpPr>
          <p:spPr>
            <a:xfrm>
              <a:off x="666300" y="4018450"/>
              <a:ext cx="7684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286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3</a:t>
              </a:r>
              <a:r>
                <a:rPr lang="en">
                  <a:solidFill>
                    <a:schemeClr val="dk2"/>
                  </a:solidFill>
                </a:rPr>
                <a:t>.	Execute </a:t>
              </a:r>
              <a:r>
                <a:rPr lang="en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execve()</a:t>
              </a:r>
              <a:r>
                <a:rPr lang="en">
                  <a:solidFill>
                    <a:schemeClr val="dk2"/>
                  </a:solidFill>
                </a:rPr>
                <a:t> with attacker-controlled </a:t>
              </a:r>
              <a:r>
                <a:rPr lang="en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ngx_argv</a:t>
              </a:r>
              <a:r>
                <a:rPr lang="en">
                  <a:solidFill>
                    <a:schemeClr val="dk2"/>
                  </a:solidFill>
                </a:rPr>
                <a:t> to initiate new </a:t>
              </a:r>
              <a:r>
                <a:rPr lang="en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/bin/bash</a:t>
              </a:r>
              <a:r>
                <a:rPr lang="en">
                  <a:solidFill>
                    <a:schemeClr val="dk2"/>
                  </a:solidFill>
                </a:rPr>
                <a:t> shell</a:t>
              </a:r>
              <a:endParaRPr/>
            </a:p>
          </p:txBody>
        </p:sp>
        <p:sp>
          <p:nvSpPr>
            <p:cNvPr id="1083" name="Google Shape;1083;p62"/>
            <p:cNvSpPr/>
            <p:nvPr/>
          </p:nvSpPr>
          <p:spPr>
            <a:xfrm flipH="1">
              <a:off x="465909" y="4051150"/>
              <a:ext cx="475416" cy="453060"/>
            </a:xfrm>
            <a:prstGeom prst="lightningBolt">
              <a:avLst/>
            </a:prstGeom>
            <a:solidFill>
              <a:srgbClr val="FF0000"/>
            </a:solidFill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62"/>
          <p:cNvGrpSpPr/>
          <p:nvPr/>
        </p:nvGrpSpPr>
        <p:grpSpPr>
          <a:xfrm>
            <a:off x="454350" y="4012275"/>
            <a:ext cx="7913700" cy="639600"/>
            <a:chOff x="414225" y="3943888"/>
            <a:chExt cx="7913700" cy="639600"/>
          </a:xfrm>
        </p:grpSpPr>
        <p:sp>
          <p:nvSpPr>
            <p:cNvPr id="1085" name="Google Shape;1085;p62"/>
            <p:cNvSpPr/>
            <p:nvPr/>
          </p:nvSpPr>
          <p:spPr>
            <a:xfrm>
              <a:off x="414225" y="3943888"/>
              <a:ext cx="7913700" cy="639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86" name="Google Shape;1086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1250" y="4039959"/>
              <a:ext cx="475425" cy="475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7" name="Google Shape;1087;p62"/>
            <p:cNvSpPr txBox="1"/>
            <p:nvPr/>
          </p:nvSpPr>
          <p:spPr>
            <a:xfrm>
              <a:off x="1001825" y="3961862"/>
              <a:ext cx="7173600" cy="5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BASTION Argument Integrity Context detects argument corruption in </a:t>
              </a:r>
              <a:r>
                <a:rPr lang="en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ngx_argv</a:t>
              </a:r>
              <a:r>
                <a:rPr lang="en">
                  <a:solidFill>
                    <a:schemeClr val="dk2"/>
                  </a:solidFill>
                </a:rPr>
                <a:t> </a:t>
              </a:r>
              <a:r>
                <a:rPr lang="en">
                  <a:solidFill>
                    <a:schemeClr val="dk1"/>
                  </a:solidFill>
                </a:rPr>
                <a:t>and halts execution!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Mainstream Adoption of Software Mitigation Techniques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73900" y="719275"/>
            <a:ext cx="8346600" cy="39597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PaX Linux Address Space Layout Randomization (</a:t>
            </a:r>
            <a:r>
              <a:rPr b="1" lang="en"/>
              <a:t>ASLR</a:t>
            </a:r>
            <a:r>
              <a:rPr lang="en"/>
              <a:t>) (2001)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</a:t>
            </a:r>
            <a:r>
              <a:rPr b="1" lang="en"/>
              <a:t>Kernel Stack ASLR</a:t>
            </a:r>
            <a:r>
              <a:rPr lang="en"/>
              <a:t> (2002)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No-Execute Bit (</a:t>
            </a:r>
            <a:r>
              <a:rPr b="1" lang="en"/>
              <a:t>NX-bit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2.6.8 (2004)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XP SP2 (2004) -- Data Execution Prevention (</a:t>
            </a:r>
            <a:r>
              <a:rPr b="1" lang="en"/>
              <a:t>DEP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Call Whitelisting (</a:t>
            </a:r>
            <a:r>
              <a:rPr b="1" lang="en"/>
              <a:t>seccomp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2.6.12 - (2005)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seccomp mode 2 - Linux 3.5 (2012)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seccomp eBPF - Linux 3.8 (2013)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GCC &amp; Clang </a:t>
            </a:r>
            <a:r>
              <a:rPr b="1" lang="en"/>
              <a:t>Control-Flow Integrity &amp;</a:t>
            </a:r>
            <a:r>
              <a:rPr lang="en"/>
              <a:t> </a:t>
            </a:r>
            <a:r>
              <a:rPr b="1" lang="en"/>
              <a:t>SafeStack</a:t>
            </a:r>
            <a:r>
              <a:rPr lang="en"/>
              <a:t> (USENIX Security 2014)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Adoption is limited &amp; slow!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3"/>
          <p:cNvSpPr txBox="1"/>
          <p:nvPr>
            <p:ph type="title"/>
          </p:nvPr>
        </p:nvSpPr>
        <p:spPr>
          <a:xfrm>
            <a:off x="173898" y="76200"/>
            <a:ext cx="46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BASTION Performs</a:t>
            </a:r>
            <a:endParaRPr/>
          </a:p>
        </p:txBody>
      </p:sp>
      <p:sp>
        <p:nvSpPr>
          <p:cNvPr id="1093" name="Google Shape;1093;p6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4" name="Google Shape;1094;p63"/>
          <p:cNvPicPr preferRelativeResize="0"/>
          <p:nvPr/>
        </p:nvPicPr>
        <p:blipFill rotWithShape="1">
          <a:blip r:embed="rId3">
            <a:alphaModFix/>
          </a:blip>
          <a:srcRect b="17840" l="0" r="0" t="16688"/>
          <a:stretch/>
        </p:blipFill>
        <p:spPr>
          <a:xfrm>
            <a:off x="8139467" y="134217"/>
            <a:ext cx="881676" cy="57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63"/>
          <p:cNvSpPr txBox="1"/>
          <p:nvPr/>
        </p:nvSpPr>
        <p:spPr>
          <a:xfrm>
            <a:off x="173900" y="3680150"/>
            <a:ext cx="7182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Argument Integrity</a:t>
            </a:r>
            <a:r>
              <a:rPr lang="en"/>
              <a:t> Context is BASTION’s </a:t>
            </a:r>
            <a:r>
              <a:rPr b="1" lang="en"/>
              <a:t>most expensive</a:t>
            </a:r>
            <a:r>
              <a:rPr lang="en"/>
              <a:t> context to deploy</a:t>
            </a:r>
            <a:endParaRPr/>
          </a:p>
        </p:txBody>
      </p:sp>
      <p:sp>
        <p:nvSpPr>
          <p:cNvPr id="1096" name="Google Shape;1096;p63"/>
          <p:cNvSpPr txBox="1"/>
          <p:nvPr/>
        </p:nvSpPr>
        <p:spPr>
          <a:xfrm>
            <a:off x="173900" y="4055738"/>
            <a:ext cx="6484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BASTION </a:t>
            </a:r>
            <a:r>
              <a:rPr b="1" lang="en"/>
              <a:t>overall performance overhead</a:t>
            </a:r>
            <a:r>
              <a:rPr lang="en"/>
              <a:t> is </a:t>
            </a:r>
            <a:r>
              <a:rPr b="1" lang="en"/>
              <a:t>low</a:t>
            </a:r>
            <a:r>
              <a:rPr lang="en"/>
              <a:t> (&lt;2.01%)</a:t>
            </a:r>
            <a:endParaRPr/>
          </a:p>
        </p:txBody>
      </p:sp>
      <p:pic>
        <p:nvPicPr>
          <p:cNvPr id="1097" name="Google Shape;109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3866"/>
            <a:ext cx="8839199" cy="24036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8" name="Google Shape;1098;p63"/>
          <p:cNvGrpSpPr/>
          <p:nvPr/>
        </p:nvGrpSpPr>
        <p:grpSpPr>
          <a:xfrm>
            <a:off x="1922831" y="1033425"/>
            <a:ext cx="7088319" cy="1728516"/>
            <a:chOff x="1922831" y="1033425"/>
            <a:chExt cx="7088319" cy="1728516"/>
          </a:xfrm>
        </p:grpSpPr>
        <p:sp>
          <p:nvSpPr>
            <p:cNvPr id="1099" name="Google Shape;1099;p63"/>
            <p:cNvSpPr/>
            <p:nvPr/>
          </p:nvSpPr>
          <p:spPr>
            <a:xfrm>
              <a:off x="8092250" y="1033425"/>
              <a:ext cx="918900" cy="1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3"/>
            <p:cNvSpPr/>
            <p:nvPr/>
          </p:nvSpPr>
          <p:spPr>
            <a:xfrm>
              <a:off x="1922831" y="2440941"/>
              <a:ext cx="525900" cy="3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3"/>
            <p:cNvSpPr/>
            <p:nvPr/>
          </p:nvSpPr>
          <p:spPr>
            <a:xfrm>
              <a:off x="3997175" y="2162375"/>
              <a:ext cx="528900" cy="59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3"/>
            <p:cNvSpPr/>
            <p:nvPr/>
          </p:nvSpPr>
          <p:spPr>
            <a:xfrm>
              <a:off x="6072824" y="2440666"/>
              <a:ext cx="525900" cy="3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63"/>
          <p:cNvGrpSpPr/>
          <p:nvPr/>
        </p:nvGrpSpPr>
        <p:grpSpPr>
          <a:xfrm>
            <a:off x="2444225" y="1196750"/>
            <a:ext cx="6518750" cy="1565200"/>
            <a:chOff x="2444225" y="1196750"/>
            <a:chExt cx="6518750" cy="1565200"/>
          </a:xfrm>
        </p:grpSpPr>
        <p:sp>
          <p:nvSpPr>
            <p:cNvPr id="1104" name="Google Shape;1104;p63"/>
            <p:cNvSpPr/>
            <p:nvPr/>
          </p:nvSpPr>
          <p:spPr>
            <a:xfrm>
              <a:off x="2444225" y="2440950"/>
              <a:ext cx="528900" cy="3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3"/>
            <p:cNvSpPr/>
            <p:nvPr/>
          </p:nvSpPr>
          <p:spPr>
            <a:xfrm>
              <a:off x="4521575" y="1896550"/>
              <a:ext cx="525900" cy="86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3"/>
            <p:cNvSpPr/>
            <p:nvPr/>
          </p:nvSpPr>
          <p:spPr>
            <a:xfrm>
              <a:off x="6594218" y="2299375"/>
              <a:ext cx="528900" cy="46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3"/>
            <p:cNvSpPr/>
            <p:nvPr/>
          </p:nvSpPr>
          <p:spPr>
            <a:xfrm>
              <a:off x="8044075" y="1196750"/>
              <a:ext cx="918900" cy="1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63"/>
          <p:cNvGrpSpPr/>
          <p:nvPr/>
        </p:nvGrpSpPr>
        <p:grpSpPr>
          <a:xfrm>
            <a:off x="2970125" y="1347300"/>
            <a:ext cx="5969625" cy="1414105"/>
            <a:chOff x="2970125" y="1347300"/>
            <a:chExt cx="5969625" cy="1414105"/>
          </a:xfrm>
        </p:grpSpPr>
        <p:sp>
          <p:nvSpPr>
            <p:cNvPr id="1109" name="Google Shape;1109;p63"/>
            <p:cNvSpPr/>
            <p:nvPr/>
          </p:nvSpPr>
          <p:spPr>
            <a:xfrm>
              <a:off x="2970125" y="2299105"/>
              <a:ext cx="534600" cy="46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5039075" y="1650200"/>
              <a:ext cx="548700" cy="111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7120125" y="1814150"/>
              <a:ext cx="548700" cy="94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7859150" y="1347300"/>
              <a:ext cx="1080600" cy="1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6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8" name="Google Shape;1118;p64"/>
          <p:cNvSpPr txBox="1"/>
          <p:nvPr/>
        </p:nvSpPr>
        <p:spPr>
          <a:xfrm>
            <a:off x="276175" y="771475"/>
            <a:ext cx="8349600" cy="249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27425" lIns="36575" spcFirstLastPara="1" rIns="27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BASTION is practical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System-call-specialized coverage</a:t>
            </a:r>
            <a:r>
              <a:rPr lang="en">
                <a:solidFill>
                  <a:schemeClr val="dk2"/>
                </a:solidFill>
              </a:rPr>
              <a:t> minimizes defense interference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Security </a:t>
            </a:r>
            <a:r>
              <a:rPr b="1" lang="en">
                <a:solidFill>
                  <a:srgbClr val="595959"/>
                </a:solidFill>
              </a:rPr>
              <a:t>blocks all ROP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rgbClr val="595959"/>
                </a:solidFill>
              </a:rPr>
              <a:t>&amp; attack classes </a:t>
            </a:r>
            <a:r>
              <a:rPr lang="en">
                <a:solidFill>
                  <a:srgbClr val="595959"/>
                </a:solidFill>
              </a:rPr>
              <a:t>that rely on</a:t>
            </a:r>
            <a:r>
              <a:rPr b="1" lang="en">
                <a:solidFill>
                  <a:srgbClr val="595959"/>
                </a:solidFill>
              </a:rPr>
              <a:t> leveraging system calls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BASTION hardens system calls using </a:t>
            </a:r>
            <a:r>
              <a:rPr b="1" lang="en">
                <a:solidFill>
                  <a:srgbClr val="595959"/>
                </a:solidFill>
              </a:rPr>
              <a:t>three</a:t>
            </a:r>
            <a:r>
              <a:rPr lang="en">
                <a:solidFill>
                  <a:srgbClr val="595959"/>
                </a:solidFill>
              </a:rPr>
              <a:t> </a:t>
            </a:r>
            <a:r>
              <a:rPr b="1" lang="en">
                <a:solidFill>
                  <a:srgbClr val="595959"/>
                </a:solidFill>
              </a:rPr>
              <a:t>new contexts</a:t>
            </a:r>
            <a:r>
              <a:rPr lang="en">
                <a:solidFill>
                  <a:srgbClr val="595959"/>
                </a:solidFill>
              </a:rPr>
              <a:t> to accomplish System Call Integrity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2.01%</a:t>
            </a:r>
            <a:r>
              <a:rPr lang="en">
                <a:solidFill>
                  <a:schemeClr val="dk2"/>
                </a:solidFill>
              </a:rPr>
              <a:t> worst-case performance overhead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>
                <a:solidFill>
                  <a:srgbClr val="595959"/>
                </a:solidFill>
              </a:rPr>
              <a:t>BASTION can be used as starting framework to protect against other system call threats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19" name="Google Shape;1119;p64"/>
          <p:cNvSpPr txBox="1"/>
          <p:nvPr/>
        </p:nvSpPr>
        <p:spPr>
          <a:xfrm>
            <a:off x="173895" y="76200"/>
            <a:ext cx="877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BASTION</a:t>
            </a:r>
            <a:r>
              <a:rPr lang="en" sz="2600">
                <a:solidFill>
                  <a:srgbClr val="000000"/>
                </a:solidFill>
              </a:rPr>
              <a:t> Summary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25" name="Google Shape;1125;p6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6" name="Google Shape;1126;p65"/>
          <p:cNvSpPr txBox="1"/>
          <p:nvPr>
            <p:ph idx="1" type="body"/>
          </p:nvPr>
        </p:nvSpPr>
        <p:spPr>
          <a:xfrm>
            <a:off x="173900" y="719275"/>
            <a:ext cx="42300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Background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MARDU: Practical Randomization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BASTION: Securing System Calls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Work &amp; </a:t>
            </a: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32" name="Google Shape;1132;p66"/>
          <p:cNvSpPr txBox="1"/>
          <p:nvPr>
            <p:ph idx="1" type="body"/>
          </p:nvPr>
        </p:nvSpPr>
        <p:spPr>
          <a:xfrm>
            <a:off x="173900" y="719275"/>
            <a:ext cx="8346600" cy="4144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BASTION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Extend BASTION</a:t>
            </a:r>
            <a:r>
              <a:rPr lang="en"/>
              <a:t> to be a generic defense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as </a:t>
            </a:r>
            <a:r>
              <a:rPr b="1" lang="en"/>
              <a:t>Kernel Module</a:t>
            </a:r>
            <a:r>
              <a:rPr lang="en"/>
              <a:t> would ensure maintained fast performance as more features added: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system call classes support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fine-grained contexts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 beyond ROP-originating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 BASTION protection to cover </a:t>
            </a:r>
            <a:r>
              <a:rPr b="1" lang="en" sz="1600"/>
              <a:t>Information Disclosure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read, write, open, sendfile64, sendto, sendmsg, sendmmsg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systematic research to</a:t>
            </a:r>
            <a:r>
              <a:rPr b="1" lang="en" sz="1600"/>
              <a:t> classify and quantify the security threat</a:t>
            </a:r>
            <a:r>
              <a:rPr lang="en" sz="1600"/>
              <a:t> each available system call imposes on the host OS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Opportunity to: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Better map system call abilities to attacker intentions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Uncover new system call attack classes</a:t>
            </a:r>
            <a:endParaRPr/>
          </a:p>
        </p:txBody>
      </p:sp>
      <p:sp>
        <p:nvSpPr>
          <p:cNvPr id="1133" name="Google Shape;1133;p6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4" name="Google Shape;1134;p66"/>
          <p:cNvSpPr txBox="1"/>
          <p:nvPr/>
        </p:nvSpPr>
        <p:spPr>
          <a:xfrm>
            <a:off x="4854483" y="4450555"/>
            <a:ext cx="3705000" cy="57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Operating System Enhancements to Prevent the Misuse of System Calls </a:t>
            </a:r>
            <a:r>
              <a:rPr lang="en">
                <a:solidFill>
                  <a:schemeClr val="dk2"/>
                </a:solidFill>
              </a:rPr>
              <a:t>[CCS’00]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7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0" name="Google Shape;1140;p67"/>
          <p:cNvSpPr txBox="1"/>
          <p:nvPr>
            <p:ph idx="1" type="body"/>
          </p:nvPr>
        </p:nvSpPr>
        <p:spPr>
          <a:xfrm>
            <a:off x="173900" y="719275"/>
            <a:ext cx="8346600" cy="2746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How can one create strong, yet practical exploit mitigation designs?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Dissertation Aims &amp; Objectives</a:t>
            </a:r>
            <a:r>
              <a:rPr b="1" lang="en"/>
              <a:t>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Understand &amp; identify critical attack/defense aspects to devise practical exploit mitigation designs</a:t>
            </a:r>
            <a:endParaRPr i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Show through prototyping that practical designs are achievable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Dissertation Contributions</a:t>
            </a:r>
            <a:r>
              <a:rPr lang="en"/>
              <a:t>:</a:t>
            </a:r>
            <a:endParaRPr sz="1200"/>
          </a:p>
        </p:txBody>
      </p:sp>
      <p:sp>
        <p:nvSpPr>
          <p:cNvPr id="1141" name="Google Shape;1141;p67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2" name="Google Shape;1142;p67"/>
          <p:cNvSpPr txBox="1"/>
          <p:nvPr/>
        </p:nvSpPr>
        <p:spPr>
          <a:xfrm>
            <a:off x="115475" y="3011475"/>
            <a:ext cx="42018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 [ SYSTOR’20 / DTRAP’22 ]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On-demand, reactive re-randomization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Capable of code sharing randomized code system-wide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Capable of randomizing without pausing execution</a:t>
            </a:r>
            <a:endParaRPr/>
          </a:p>
        </p:txBody>
      </p:sp>
      <p:sp>
        <p:nvSpPr>
          <p:cNvPr id="1143" name="Google Shape;1143;p67"/>
          <p:cNvSpPr txBox="1"/>
          <p:nvPr/>
        </p:nvSpPr>
        <p:spPr>
          <a:xfrm>
            <a:off x="4681550" y="3011575"/>
            <a:ext cx="43395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BASTION</a:t>
            </a:r>
            <a:r>
              <a:rPr b="1" lang="en"/>
              <a:t> [ ASPLOS’23 - Major Revision ]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Fine-grained system call filtering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contexts to enforce System Call Integrity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block all attack classes that rely on system calls to carry out attack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Notification - Jan. 19, 2023</a:t>
            </a:r>
            <a:endParaRPr i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68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Publications</a:t>
            </a:r>
            <a:endParaRPr/>
          </a:p>
        </p:txBody>
      </p:sp>
      <p:sp>
        <p:nvSpPr>
          <p:cNvPr id="1149" name="Google Shape;1149;p68"/>
          <p:cNvSpPr txBox="1"/>
          <p:nvPr>
            <p:ph idx="1" type="body"/>
          </p:nvPr>
        </p:nvSpPr>
        <p:spPr>
          <a:xfrm>
            <a:off x="173900" y="719275"/>
            <a:ext cx="8664600" cy="4137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Protect the System Call, Protect (most of) the World with BASTION ( </a:t>
            </a:r>
            <a:r>
              <a:rPr b="1" i="1" lang="en" sz="1100">
                <a:solidFill>
                  <a:srgbClr val="000000"/>
                </a:solidFill>
              </a:rPr>
              <a:t>ASPLOS ’23</a:t>
            </a:r>
            <a:r>
              <a:rPr b="1" lang="en" sz="1100">
                <a:solidFill>
                  <a:schemeClr val="dk1"/>
                </a:solidFill>
              </a:rPr>
              <a:t> - </a:t>
            </a:r>
            <a:r>
              <a:rPr b="1" lang="en" sz="1100">
                <a:solidFill>
                  <a:srgbClr val="FF9900"/>
                </a:solidFill>
              </a:rPr>
              <a:t>Major Revision - Notification Jan 19, 2023</a:t>
            </a:r>
            <a:r>
              <a:rPr b="1" lang="en" sz="1100">
                <a:solidFill>
                  <a:schemeClr val="dk1"/>
                </a:solidFill>
              </a:rPr>
              <a:t> 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Christopher Jelesnianski,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Mohannad Ismail, Yeongjin Jang, Dan Williams, Changwoo Min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MARDU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Securely Sharing Randomized Code that Flies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Christopher Jelesnianski</a:t>
            </a:r>
            <a:r>
              <a:rPr lang="en" sz="1100">
                <a:solidFill>
                  <a:schemeClr val="dk1"/>
                </a:solidFill>
              </a:rPr>
              <a:t>, Jinwoo Yom, Changwoo Min, and Yeongjin Jang</a:t>
            </a:r>
            <a:r>
              <a:rPr b="1" lang="en" sz="1100">
                <a:solidFill>
                  <a:schemeClr val="dk1"/>
                </a:solidFill>
              </a:rPr>
              <a:t> ( </a:t>
            </a:r>
            <a:r>
              <a:rPr b="1" i="1" lang="en" sz="1100">
                <a:solidFill>
                  <a:schemeClr val="dk1"/>
                </a:solidFill>
              </a:rPr>
              <a:t>DTRAP ’22</a:t>
            </a:r>
            <a:r>
              <a:rPr b="1" lang="en" sz="1100">
                <a:solidFill>
                  <a:schemeClr val="dk1"/>
                </a:solidFill>
              </a:rPr>
              <a:t> 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MARDU: Efficient and Scalable Code Re-randomization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Christopher Jelesnianski</a:t>
            </a:r>
            <a:r>
              <a:rPr lang="en" sz="1100">
                <a:solidFill>
                  <a:schemeClr val="dk1"/>
                </a:solidFill>
              </a:rPr>
              <a:t>, Jinwoo Yom, Changwoo Min, and Yeongjin Jang </a:t>
            </a:r>
            <a:r>
              <a:rPr b="1" lang="en" sz="1100">
                <a:solidFill>
                  <a:schemeClr val="dk1"/>
                </a:solidFill>
              </a:rPr>
              <a:t>( </a:t>
            </a:r>
            <a:r>
              <a:rPr b="1" i="1" lang="en" sz="1100">
                <a:solidFill>
                  <a:schemeClr val="dk1"/>
                </a:solidFill>
              </a:rPr>
              <a:t>SYSTOR ’20</a:t>
            </a:r>
            <a:r>
              <a:rPr b="1" lang="en" sz="1100">
                <a:solidFill>
                  <a:schemeClr val="dk1"/>
                </a:solidFill>
              </a:rPr>
              <a:t> 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Other Security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Tightly Seal Your Sensitive Pointers with PACTight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Mohannad Ismail, Andrew Quach,</a:t>
            </a:r>
            <a:r>
              <a:rPr b="1" lang="en" sz="1100">
                <a:solidFill>
                  <a:schemeClr val="dk1"/>
                </a:solidFill>
              </a:rPr>
              <a:t> Christopher Jelesnianski</a:t>
            </a:r>
            <a:r>
              <a:rPr lang="en" sz="1100">
                <a:solidFill>
                  <a:schemeClr val="dk1"/>
                </a:solidFill>
              </a:rPr>
              <a:t>, Yeongjin Jang and Changwoo Min </a:t>
            </a:r>
            <a:r>
              <a:rPr b="1" lang="en" sz="1100">
                <a:solidFill>
                  <a:schemeClr val="dk1"/>
                </a:solidFill>
              </a:rPr>
              <a:t>( </a:t>
            </a:r>
            <a:r>
              <a:rPr b="1" i="1" lang="en" sz="1100">
                <a:solidFill>
                  <a:schemeClr val="dk1"/>
                </a:solidFill>
              </a:rPr>
              <a:t>USENIX Security ’22</a:t>
            </a:r>
            <a:r>
              <a:rPr b="1" lang="en" sz="1100">
                <a:solidFill>
                  <a:schemeClr val="dk1"/>
                </a:solidFill>
              </a:rPr>
              <a:t> 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Data protection utilizing ARM Pointer Authentication (PA) security primitive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VIP: Safeguard Value Invariant Property for Thwarting Critical Memory Corruption Attacks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Mohannad Ismail, Jinwoo Yom,</a:t>
            </a:r>
            <a:r>
              <a:rPr b="1" lang="en" sz="1100">
                <a:solidFill>
                  <a:schemeClr val="dk1"/>
                </a:solidFill>
              </a:rPr>
              <a:t> Christopher Jelesnianski</a:t>
            </a:r>
            <a:r>
              <a:rPr lang="en" sz="1100">
                <a:solidFill>
                  <a:schemeClr val="dk1"/>
                </a:solidFill>
              </a:rPr>
              <a:t>, Yeongjin Jang and Changwoo Min </a:t>
            </a:r>
            <a:r>
              <a:rPr b="1" lang="en" sz="1100">
                <a:solidFill>
                  <a:schemeClr val="dk1"/>
                </a:solidFill>
              </a:rPr>
              <a:t>( </a:t>
            </a:r>
            <a:r>
              <a:rPr b="1" i="1" lang="en" sz="1100">
                <a:solidFill>
                  <a:schemeClr val="dk1"/>
                </a:solidFill>
              </a:rPr>
              <a:t>CCS ’21</a:t>
            </a:r>
            <a:r>
              <a:rPr b="1" lang="en" sz="1100">
                <a:solidFill>
                  <a:schemeClr val="dk1"/>
                </a:solidFill>
              </a:rPr>
              <a:t> 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Value Integrity for security-relevant data types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50" name="Google Shape;1150;p6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Publications</a:t>
            </a:r>
            <a:endParaRPr/>
          </a:p>
        </p:txBody>
      </p:sp>
      <p:sp>
        <p:nvSpPr>
          <p:cNvPr id="1156" name="Google Shape;1156;p69"/>
          <p:cNvSpPr txBox="1"/>
          <p:nvPr>
            <p:ph idx="1" type="body"/>
          </p:nvPr>
        </p:nvSpPr>
        <p:spPr>
          <a:xfrm>
            <a:off x="173900" y="719275"/>
            <a:ext cx="8544900" cy="4104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Compilers &amp; System Software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Breaking the Boundaries in Heterogeneous-ISA Datacenters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Antonio Barbalace, Robert Lyerly,</a:t>
            </a:r>
            <a:r>
              <a:rPr b="1" lang="en" sz="1100">
                <a:solidFill>
                  <a:schemeClr val="dk1"/>
                </a:solidFill>
              </a:rPr>
              <a:t> Christopher Jelesnianski</a:t>
            </a:r>
            <a:r>
              <a:rPr lang="en" sz="1100">
                <a:solidFill>
                  <a:schemeClr val="dk1"/>
                </a:solidFill>
              </a:rPr>
              <a:t>,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Anthony Carno, Ho-Ren Chuang, Vincent Legout, and Binoy Ravindran 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i="1" lang="en" sz="1100">
                <a:solidFill>
                  <a:schemeClr val="dk1"/>
                </a:solidFill>
              </a:rPr>
              <a:t>ASPLOS’17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Operating system process and thread migration in heterogeneous platforms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Robert Lyerly, Antonio Barbalace, </a:t>
            </a:r>
            <a:r>
              <a:rPr b="1" lang="en" sz="1100">
                <a:solidFill>
                  <a:schemeClr val="dk1"/>
                </a:solidFill>
              </a:rPr>
              <a:t>Christopher Jelesnianski</a:t>
            </a:r>
            <a:r>
              <a:rPr lang="en" sz="1100">
                <a:solidFill>
                  <a:schemeClr val="dk1"/>
                </a:solidFill>
              </a:rPr>
              <a:t>, Vincent Legout, Anthony Carno, and Binoy Ravindran 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i="1" lang="en" sz="1100">
                <a:solidFill>
                  <a:schemeClr val="dk1"/>
                </a:solidFill>
              </a:rPr>
              <a:t>MaRS’16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Popcorn: Bridging the programmability gap in heterogeneous-isa platforms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Antonio Barbalace, Marina Sadini, Saif Ansary,</a:t>
            </a:r>
            <a:r>
              <a:rPr b="1" lang="en" sz="1100">
                <a:solidFill>
                  <a:schemeClr val="dk1"/>
                </a:solidFill>
              </a:rPr>
              <a:t> Christopher Jelesnianski</a:t>
            </a:r>
            <a:r>
              <a:rPr lang="en" sz="1100">
                <a:solidFill>
                  <a:schemeClr val="dk1"/>
                </a:solidFill>
              </a:rPr>
              <a:t>, Akshay Ravichandran, Cagil Kendir, Alastair Murray, and Binoy Ravindran </a:t>
            </a:r>
            <a:r>
              <a:rPr b="1" lang="en" sz="1100">
                <a:solidFill>
                  <a:schemeClr val="dk1"/>
                </a:solidFill>
              </a:rPr>
              <a:t>(</a:t>
            </a:r>
            <a:r>
              <a:rPr b="1" i="1" lang="en" sz="1100">
                <a:solidFill>
                  <a:schemeClr val="dk1"/>
                </a:solidFill>
              </a:rPr>
              <a:t>Eurosys’15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157" name="Google Shape;1157;p6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70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163" name="Google Shape;1163;p70"/>
          <p:cNvSpPr txBox="1"/>
          <p:nvPr>
            <p:ph idx="1" type="body"/>
          </p:nvPr>
        </p:nvSpPr>
        <p:spPr>
          <a:xfrm>
            <a:off x="173900" y="719275"/>
            <a:ext cx="8712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Ph.D. Committee: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Dr. Changwoo Min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Dr. Yeongjin Jang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Dr. Wenjie Xiong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Dr. Danfeng Yao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Dr. Haibo Zeng</a:t>
            </a:r>
            <a:endParaRPr/>
          </a:p>
        </p:txBody>
      </p:sp>
      <p:sp>
        <p:nvSpPr>
          <p:cNvPr id="1164" name="Google Shape;1164;p7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71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0" name="Google Shape;1170;p71"/>
          <p:cNvSpPr txBox="1"/>
          <p:nvPr>
            <p:ph idx="4294967295" type="title"/>
          </p:nvPr>
        </p:nvSpPr>
        <p:spPr>
          <a:xfrm>
            <a:off x="1519648" y="2515975"/>
            <a:ext cx="58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71" name="Google Shape;1171;p71"/>
          <p:cNvSpPr txBox="1"/>
          <p:nvPr>
            <p:ph idx="1" type="subTitle"/>
          </p:nvPr>
        </p:nvSpPr>
        <p:spPr>
          <a:xfrm>
            <a:off x="769050" y="1919725"/>
            <a:ext cx="7288500" cy="494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Christopher Jelesnianski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72" name="Google Shape;1172;p71"/>
          <p:cNvSpPr txBox="1"/>
          <p:nvPr>
            <p:ph idx="4294967295" type="body"/>
          </p:nvPr>
        </p:nvSpPr>
        <p:spPr>
          <a:xfrm>
            <a:off x="3407850" y="3371788"/>
            <a:ext cx="2109600" cy="410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Questions?</a:t>
            </a:r>
            <a:endParaRPr sz="2800"/>
          </a:p>
        </p:txBody>
      </p:sp>
      <p:pic>
        <p:nvPicPr>
          <p:cNvPr id="1173" name="Google Shape;117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0" y="4065300"/>
            <a:ext cx="2023825" cy="10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71"/>
          <p:cNvSpPr txBox="1"/>
          <p:nvPr>
            <p:ph type="ctrTitle"/>
          </p:nvPr>
        </p:nvSpPr>
        <p:spPr>
          <a:xfrm>
            <a:off x="662575" y="820775"/>
            <a:ext cx="82104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/>
              <a:t>Achieving Harmony in Practical Exploit Mitigation Design Against Code Re-Use Attacks and System Call Abuse</a:t>
            </a:r>
            <a:endParaRPr b="1" sz="23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72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Headed to Apogee Research</a:t>
            </a:r>
            <a:endParaRPr/>
          </a:p>
        </p:txBody>
      </p:sp>
      <p:sp>
        <p:nvSpPr>
          <p:cNvPr id="1180" name="Google Shape;1180;p72"/>
          <p:cNvSpPr txBox="1"/>
          <p:nvPr>
            <p:ph idx="1" type="body"/>
          </p:nvPr>
        </p:nvSpPr>
        <p:spPr>
          <a:xfrm>
            <a:off x="173900" y="650013"/>
            <a:ext cx="8346600" cy="27999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https://apogee-research.com/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Arlington, Virginia</a:t>
            </a:r>
            <a:endParaRPr/>
          </a:p>
        </p:txBody>
      </p:sp>
      <p:sp>
        <p:nvSpPr>
          <p:cNvPr id="1181" name="Google Shape;1181;p7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2" name="Google Shape;118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000" y="1124050"/>
            <a:ext cx="3510000" cy="12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801" y="2283775"/>
            <a:ext cx="3634349" cy="241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750" y="2283776"/>
            <a:ext cx="3707012" cy="24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Exploit Mitigation Design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73900" y="719275"/>
            <a:ext cx="7056000" cy="40170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Practical Exploit Mitigation Design </a:t>
            </a:r>
            <a:r>
              <a:rPr lang="en" u="sng"/>
              <a:t>Difficult to Achieve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Non-Negligible Performance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Complex</a:t>
            </a:r>
            <a:r>
              <a:rPr lang="en"/>
              <a:t> or </a:t>
            </a:r>
            <a:r>
              <a:rPr b="1" lang="en"/>
              <a:t>frequent</a:t>
            </a:r>
            <a:r>
              <a:rPr lang="en"/>
              <a:t> verification is hard to make </a:t>
            </a:r>
            <a:r>
              <a:rPr b="1" lang="en"/>
              <a:t>fast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Diversity &amp; Complexity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attacks require </a:t>
            </a:r>
            <a:r>
              <a:rPr b="1" lang="en"/>
              <a:t>more code components</a:t>
            </a:r>
            <a:r>
              <a:rPr lang="en"/>
              <a:t> to be </a:t>
            </a:r>
            <a:r>
              <a:rPr b="1" lang="en"/>
              <a:t>guarded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Scalability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Designing mechanisms with </a:t>
            </a:r>
            <a:r>
              <a:rPr b="1" lang="en"/>
              <a:t>negligible system impact</a:t>
            </a:r>
            <a:r>
              <a:rPr lang="en"/>
              <a:t> is hard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Fragility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Perfect</a:t>
            </a:r>
            <a:r>
              <a:rPr lang="en"/>
              <a:t> </a:t>
            </a:r>
            <a:r>
              <a:rPr b="1" lang="en"/>
              <a:t>analysis</a:t>
            </a:r>
            <a:r>
              <a:rPr lang="en"/>
              <a:t> is challenging to achieve in practice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250" y="517000"/>
            <a:ext cx="1555675" cy="15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250" y="2741325"/>
            <a:ext cx="1555675" cy="15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b="17840" l="0" r="0" t="16688"/>
          <a:stretch/>
        </p:blipFill>
        <p:spPr>
          <a:xfrm>
            <a:off x="111117" y="1315017"/>
            <a:ext cx="881676" cy="5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883" y="2829000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646" y="2007501"/>
            <a:ext cx="745300" cy="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5641" y="3647215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7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</a:t>
            </a:r>
            <a:endParaRPr/>
          </a:p>
        </p:txBody>
      </p:sp>
      <p:sp>
        <p:nvSpPr>
          <p:cNvPr id="1190" name="Google Shape;1190;p73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12 min (6 + 4 + 4)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			= Done (6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				= Done (4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MARDU					= Done (4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				= (25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Motivation			= 10 Min &gt;&gt;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Design				= 10 Min &gt;&gt; 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Implementation		= Done (0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Evaluation			= (5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+ Conclusion = Done (5 Min)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= 43 minutes (13+25+5)</a:t>
            </a:r>
            <a:endParaRPr/>
          </a:p>
        </p:txBody>
      </p:sp>
      <p:sp>
        <p:nvSpPr>
          <p:cNvPr id="1191" name="Google Shape;1191;p7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74"/>
          <p:cNvSpPr txBox="1"/>
          <p:nvPr>
            <p:ph type="ctrTitle"/>
          </p:nvPr>
        </p:nvSpPr>
        <p:spPr>
          <a:xfrm>
            <a:off x="557400" y="820775"/>
            <a:ext cx="81585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/>
              <a:t>Back-up Slides</a:t>
            </a:r>
            <a:endParaRPr b="1" sz="2300"/>
          </a:p>
        </p:txBody>
      </p:sp>
      <p:pic>
        <p:nvPicPr>
          <p:cNvPr id="1197" name="Google Shape;11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0" y="4065300"/>
            <a:ext cx="2023825" cy="10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74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7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Insights</a:t>
            </a:r>
            <a:endParaRPr/>
          </a:p>
        </p:txBody>
      </p:sp>
      <p:sp>
        <p:nvSpPr>
          <p:cNvPr id="1204" name="Google Shape;1204;p75"/>
          <p:cNvSpPr txBox="1"/>
          <p:nvPr>
            <p:ph idx="1" type="body"/>
          </p:nvPr>
        </p:nvSpPr>
        <p:spPr>
          <a:xfrm>
            <a:off x="173900" y="719275"/>
            <a:ext cx="4372200" cy="1965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system calls are called more than others (e.g.,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accept4</a:t>
            </a:r>
            <a:r>
              <a:rPr lang="en" sz="1600"/>
              <a:t> vs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calls are </a:t>
            </a:r>
            <a:r>
              <a:rPr b="1" lang="en" sz="1600"/>
              <a:t>sparsely</a:t>
            </a:r>
            <a:r>
              <a:rPr lang="en" sz="1600"/>
              <a:t> used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calls are </a:t>
            </a:r>
            <a:r>
              <a:rPr b="1" lang="en" sz="1600"/>
              <a:t>called indirectly very rarely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Constant</a:t>
            </a:r>
            <a:r>
              <a:rPr lang="en" sz="1600"/>
              <a:t> </a:t>
            </a:r>
            <a:r>
              <a:rPr b="1" lang="en" sz="1600"/>
              <a:t>arguments</a:t>
            </a:r>
            <a:r>
              <a:rPr lang="en" sz="1600"/>
              <a:t> are </a:t>
            </a:r>
            <a:r>
              <a:rPr b="1" lang="en" sz="1600"/>
              <a:t>common</a:t>
            </a:r>
            <a:endParaRPr/>
          </a:p>
        </p:txBody>
      </p:sp>
      <p:sp>
        <p:nvSpPr>
          <p:cNvPr id="1205" name="Google Shape;1205;p75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6" name="Google Shape;1206;p75"/>
          <p:cNvPicPr preferRelativeResize="0"/>
          <p:nvPr/>
        </p:nvPicPr>
        <p:blipFill rotWithShape="1">
          <a:blip r:embed="rId3">
            <a:alphaModFix/>
          </a:blip>
          <a:srcRect b="17840" l="0" r="0" t="16688"/>
          <a:stretch/>
        </p:blipFill>
        <p:spPr>
          <a:xfrm>
            <a:off x="8139467" y="134217"/>
            <a:ext cx="881676" cy="5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425" y="838200"/>
            <a:ext cx="3900076" cy="34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01" y="2934399"/>
            <a:ext cx="4372249" cy="17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75"/>
          <p:cNvSpPr/>
          <p:nvPr/>
        </p:nvSpPr>
        <p:spPr>
          <a:xfrm>
            <a:off x="4915388" y="3946843"/>
            <a:ext cx="3798900" cy="151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75"/>
          <p:cNvSpPr/>
          <p:nvPr/>
        </p:nvSpPr>
        <p:spPr>
          <a:xfrm>
            <a:off x="210400" y="3641025"/>
            <a:ext cx="4285500" cy="33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76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BASTION Contexts  -  Call Type Context (Indirect Call)</a:t>
            </a:r>
            <a:endParaRPr/>
          </a:p>
        </p:txBody>
      </p:sp>
      <p:sp>
        <p:nvSpPr>
          <p:cNvPr id="1216" name="Google Shape;1216;p76"/>
          <p:cNvSpPr txBox="1"/>
          <p:nvPr>
            <p:ph idx="1" type="body"/>
          </p:nvPr>
        </p:nvSpPr>
        <p:spPr>
          <a:xfrm>
            <a:off x="173900" y="719275"/>
            <a:ext cx="41910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Indirectly Callable Type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BASTION checks all right hand assignments for sensitive system calls</a:t>
            </a:r>
            <a:endParaRPr/>
          </a:p>
        </p:txBody>
      </p:sp>
      <p:sp>
        <p:nvSpPr>
          <p:cNvPr id="1217" name="Google Shape;1217;p76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8" name="Google Shape;1218;p76"/>
          <p:cNvSpPr txBox="1"/>
          <p:nvPr>
            <p:ph idx="1" type="body"/>
          </p:nvPr>
        </p:nvSpPr>
        <p:spPr>
          <a:xfrm>
            <a:off x="4507100" y="1193875"/>
            <a:ext cx="4514100" cy="35742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int(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*cmd_fp)(char*, char*, char*);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void foo ( int f0, char* f1 ){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if(SETUP)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cmd_fp = &amp;execve;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cmd_fp = &amp;custom_exec;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void custom_exec ( char*  e1, char* e2, char* e3 ){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9" name="Google Shape;1219;p76"/>
          <p:cNvSpPr txBox="1"/>
          <p:nvPr/>
        </p:nvSpPr>
        <p:spPr>
          <a:xfrm>
            <a:off x="5409900" y="808325"/>
            <a:ext cx="2315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Running Example 2</a:t>
            </a:r>
            <a:endParaRPr u="sng"/>
          </a:p>
        </p:txBody>
      </p:sp>
      <p:cxnSp>
        <p:nvCxnSpPr>
          <p:cNvPr id="1220" name="Google Shape;1220;p76"/>
          <p:cNvCxnSpPr/>
          <p:nvPr/>
        </p:nvCxnSpPr>
        <p:spPr>
          <a:xfrm>
            <a:off x="4419450" y="697800"/>
            <a:ext cx="0" cy="411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21" name="Google Shape;1221;p76"/>
          <p:cNvGraphicFramePr/>
          <p:nvPr/>
        </p:nvGraphicFramePr>
        <p:xfrm>
          <a:off x="481700" y="2929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{CCEA8629-37F4-4E8D-A1BA-6EC1E15A1F63}</a:tableStyleId>
              </a:tblPr>
              <a:tblGrid>
                <a:gridCol w="1621350"/>
                <a:gridCol w="1621350"/>
              </a:tblGrid>
              <a:tr h="1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 Call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Call Type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chemeClr val="lt2"/>
                    </a:solidFill>
                  </a:tcPr>
                </a:tc>
              </a:tr>
              <a:tr h="1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execve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6575" marB="36575" marR="36575" marL="36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Directly-Callable, Indirectly-Callable</a:t>
                      </a:r>
                      <a:endParaRPr sz="1200"/>
                    </a:p>
                  </a:txBody>
                  <a:tcPr marT="36575" marB="36575" marR="36575" marL="3657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1222" name="Google Shape;122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700" y="128675"/>
            <a:ext cx="646450" cy="6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 rot="9942705">
            <a:off x="5785405" y="1045776"/>
            <a:ext cx="821679" cy="947404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24" name="Google Shape;124;p20"/>
          <p:cNvSpPr/>
          <p:nvPr/>
        </p:nvSpPr>
        <p:spPr>
          <a:xfrm>
            <a:off x="5440125" y="2002915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5787525" y="2087015"/>
            <a:ext cx="881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Scalability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737" y="2363765"/>
            <a:ext cx="745300" cy="7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 rot="6366493">
            <a:off x="5860419" y="3166618"/>
            <a:ext cx="821531" cy="947590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173900" y="76200"/>
            <a:ext cx="89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 For Success in Practical Exploit Mitigation Design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73900" y="719275"/>
            <a:ext cx="5165400" cy="40383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Practical Design Properties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Low Performance Impact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Defenses should achieve </a:t>
            </a:r>
            <a:r>
              <a:rPr b="1" lang="en" sz="1400"/>
              <a:t>low</a:t>
            </a:r>
            <a:r>
              <a:rPr lang="en" sz="1400"/>
              <a:t>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Strong Security Guarantees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Defenses should provide </a:t>
            </a:r>
            <a:r>
              <a:rPr b="1" lang="en"/>
              <a:t>strong</a:t>
            </a:r>
            <a:r>
              <a:rPr lang="en"/>
              <a:t> security guarantees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Scalable Framework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Defenses should </a:t>
            </a:r>
            <a:r>
              <a:rPr b="1" lang="en"/>
              <a:t>minimize</a:t>
            </a:r>
            <a:r>
              <a:rPr lang="en"/>
              <a:t> use of additional CPU or memory resources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Reliable Defense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Defenses should </a:t>
            </a:r>
            <a:r>
              <a:rPr b="1" lang="en"/>
              <a:t>not</a:t>
            </a:r>
            <a:r>
              <a:rPr lang="en"/>
              <a:t> break the application 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/>
          <p:nvPr/>
        </p:nvSpPr>
        <p:spPr>
          <a:xfrm rot="-4433507">
            <a:off x="7947966" y="1138503"/>
            <a:ext cx="821531" cy="947590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32" name="Google Shape;132;p20"/>
          <p:cNvSpPr/>
          <p:nvPr/>
        </p:nvSpPr>
        <p:spPr>
          <a:xfrm>
            <a:off x="7488450" y="2028000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462200" y="637875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17840" l="0" r="0" t="16688"/>
          <a:stretch/>
        </p:blipFill>
        <p:spPr>
          <a:xfrm>
            <a:off x="6691356" y="1004072"/>
            <a:ext cx="1138350" cy="745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648763" y="764566"/>
            <a:ext cx="1168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7692306" y="2057492"/>
            <a:ext cx="1168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Security Guarantees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856" y="2521343"/>
            <a:ext cx="881676" cy="8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6591516" y="3543696"/>
            <a:ext cx="1576500" cy="1152300"/>
          </a:xfrm>
          <a:prstGeom prst="ellipse">
            <a:avLst/>
          </a:prstGeom>
          <a:solidFill>
            <a:srgbClr val="C9DAF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6801163" y="3660166"/>
            <a:ext cx="1168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rot="-857295">
            <a:off x="8046233" y="3119958"/>
            <a:ext cx="821679" cy="947404"/>
          </a:xfrm>
          <a:custGeom>
            <a:rect b="b" l="l" r="r" t="t"/>
            <a:pathLst>
              <a:path extrusionOk="0" h="63410" w="93130">
                <a:moveTo>
                  <a:pt x="0" y="58993"/>
                </a:moveTo>
                <a:cubicBezTo>
                  <a:pt x="13765" y="58993"/>
                  <a:pt x="67105" y="68825"/>
                  <a:pt x="82591" y="58993"/>
                </a:cubicBezTo>
                <a:cubicBezTo>
                  <a:pt x="98077" y="49161"/>
                  <a:pt x="91194" y="9832"/>
                  <a:pt x="92915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9350" y="3907241"/>
            <a:ext cx="745300" cy="7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Statement, Dissertation &amp; Contributions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73900" y="719275"/>
            <a:ext cx="8346600" cy="17397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How can one create strong, yet practical exploit mitigation designs?</a:t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Dissertation Aims &amp; Objectives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 u="sng"/>
              <a:t>Understand &amp; identify critical attack/defense aspects to devise practical exploit mitigation designs</a:t>
            </a:r>
            <a:endParaRPr i="1"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 u="sng"/>
              <a:t>Show through prototyping that practical designs are achievable</a:t>
            </a:r>
            <a:endParaRPr i="1"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Dissertation Contributions</a:t>
            </a:r>
            <a:r>
              <a:rPr lang="en"/>
              <a:t>:</a:t>
            </a:r>
            <a:endParaRPr sz="1200"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267875" y="2859075"/>
            <a:ext cx="42018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MARDU [ SYSTOR’20 / DTRAP’22 ]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On-demand, reactive re-randomization to minimize system performance impact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Ability of sharing randomized code system-wide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Re-randomizing without pausing execution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481100" y="2859175"/>
            <a:ext cx="45402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BASTION [ ASPLOS’23 - Major Revision ]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Fine-grained system call filtering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new contexts to enforce System Call Integrity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Call-Type Context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 Path Context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Argument Integrity C</a:t>
            </a:r>
            <a:r>
              <a:rPr lang="en"/>
              <a:t>ontext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Block attack classes that rely on system calls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4296300" y="2951700"/>
            <a:ext cx="0" cy="183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173900" y="719275"/>
            <a:ext cx="5709300" cy="3832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Introduction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Motivation &amp; Problem Statement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Background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Attacks: 	</a:t>
            </a:r>
            <a:r>
              <a:rPr lang="en">
                <a:solidFill>
                  <a:srgbClr val="000000"/>
                </a:solidFill>
              </a:rPr>
              <a:t>Code Re-use &amp; System Call Use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Scope:	</a:t>
            </a:r>
            <a:r>
              <a:rPr lang="en">
                <a:solidFill>
                  <a:srgbClr val="000000"/>
                </a:solidFill>
              </a:rPr>
              <a:t>Current Security Landscape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Defenses:	</a:t>
            </a:r>
            <a:r>
              <a:rPr lang="en">
                <a:solidFill>
                  <a:srgbClr val="000000"/>
                </a:solidFill>
              </a:rPr>
              <a:t>Randomization &amp; System Call Filtering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MARDU: Practical Randomization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BASTION: Securing System Calls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Conclusion &amp; Future Work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T-GoogleSlide-KrisTranslate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