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Lst>
  <p:sldSz cy="5143500" cx="9144000"/>
  <p:notesSz cx="6858000" cy="9144000"/>
  <p:embeddedFontLst>
    <p:embeddedFont>
      <p:font typeface="Proxima Nova"/>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DA2388A-C4F9-45FD-A333-92844D2522D0}">
  <a:tblStyle styleId="{6DA2388A-C4F9-45FD-A333-92844D2522D0}"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471FC383-0C72-4148-BDE1-4CFE15A0A601}"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ProximaNova-regular.fntdata"/><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ProximaNova-italic.fntdata"/><Relationship Id="rId23" Type="http://schemas.openxmlformats.org/officeDocument/2006/relationships/slide" Target="slides/slide18.xml"/><Relationship Id="rId67" Type="http://schemas.openxmlformats.org/officeDocument/2006/relationships/font" Target="fonts/ProximaNova-bold.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ProximaNova-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Intro </a:t>
            </a:r>
            <a:endParaRPr/>
          </a:p>
          <a:p>
            <a:pPr indent="0" lvl="0" marL="0" rtl="0" algn="l">
              <a:lnSpc>
                <a:spcPct val="100000"/>
              </a:lnSpc>
              <a:spcBef>
                <a:spcPts val="0"/>
              </a:spcBef>
              <a:spcAft>
                <a:spcPts val="0"/>
              </a:spcAft>
              <a:buSzPts val="1100"/>
              <a:buNone/>
            </a:pPr>
            <a:r>
              <a:rPr lang="en-US"/>
              <a:t>Today I’m going to be talking about my Masters thesis fDSM</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146250f3e4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1146250f3e4_1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46250f3e4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1146250f3e4_1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Thus to quickly summarize, computational storage</a:t>
            </a:r>
            <a:endParaRPr b="1" sz="1600">
              <a:solidFill>
                <a:srgbClr val="38761D"/>
              </a:solidFill>
              <a:latin typeface="Proxima Nova"/>
              <a:ea typeface="Proxima Nova"/>
              <a:cs typeface="Proxima Nova"/>
              <a:sym typeface="Proxima Nova"/>
            </a:endParaRPr>
          </a:p>
          <a:p>
            <a:pPr indent="0" lvl="0" marL="0" rtl="0" algn="l">
              <a:lnSpc>
                <a:spcPct val="100000"/>
              </a:lnSpc>
              <a:spcBef>
                <a:spcPts val="0"/>
              </a:spcBef>
              <a:spcAft>
                <a:spcPts val="0"/>
              </a:spcAft>
              <a:buSzPts val="1100"/>
              <a:buNone/>
            </a:pPr>
            <a:r>
              <a:t/>
            </a:r>
            <a:endParaRPr b="1" sz="1600">
              <a:solidFill>
                <a:srgbClr val="38761D"/>
              </a:solidFill>
              <a:latin typeface="Proxima Nova"/>
              <a:ea typeface="Proxima Nova"/>
              <a:cs typeface="Proxima Nova"/>
              <a:sym typeface="Proxima Nov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152f681769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1152f681769_0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595959"/>
              </a:buClr>
              <a:buSzPts val="1400"/>
              <a:buFont typeface="Proxima Nova"/>
              <a:buChar char="●"/>
            </a:pPr>
            <a:r>
              <a:rPr lang="en-US" sz="1400">
                <a:solidFill>
                  <a:srgbClr val="595959"/>
                </a:solidFill>
                <a:latin typeface="Proxima Nova"/>
                <a:ea typeface="Proxima Nova"/>
                <a:cs typeface="Proxima Nova"/>
                <a:sym typeface="Proxima Nova"/>
              </a:rPr>
              <a:t>Samsung CSD (Computational Storage Drive) is launched with a Xilinx Kintex FPGA to</a:t>
            </a:r>
            <a:endParaRPr sz="1400">
              <a:solidFill>
                <a:srgbClr val="595959"/>
              </a:solidFill>
              <a:latin typeface="Proxima Nova"/>
              <a:ea typeface="Proxima Nova"/>
              <a:cs typeface="Proxima Nova"/>
              <a:sym typeface="Proxima Nova"/>
            </a:endParaRPr>
          </a:p>
          <a:p>
            <a:pPr indent="0" lvl="0" marL="457200" rtl="0" algn="l">
              <a:lnSpc>
                <a:spcPct val="115000"/>
              </a:lnSpc>
              <a:spcBef>
                <a:spcPts val="0"/>
              </a:spcBef>
              <a:spcAft>
                <a:spcPts val="0"/>
              </a:spcAft>
              <a:buClr>
                <a:schemeClr val="dk1"/>
              </a:buClr>
              <a:buSzPts val="1800"/>
              <a:buFont typeface="Arial"/>
              <a:buNone/>
            </a:pPr>
            <a:r>
              <a:rPr lang="en-US" sz="1400">
                <a:solidFill>
                  <a:srgbClr val="595959"/>
                </a:solidFill>
                <a:latin typeface="Proxima Nova"/>
                <a:ea typeface="Proxima Nova"/>
                <a:cs typeface="Proxima Nova"/>
                <a:sym typeface="Proxima Nova"/>
              </a:rPr>
              <a:t>bring computational storage capabilities in a standard form factor</a:t>
            </a:r>
            <a:endParaRPr sz="1400">
              <a:solidFill>
                <a:srgbClr val="595959"/>
              </a:solidFill>
              <a:latin typeface="Proxima Nova"/>
              <a:ea typeface="Proxima Nova"/>
              <a:cs typeface="Proxima Nova"/>
              <a:sym typeface="Proxima Nova"/>
            </a:endParaRPr>
          </a:p>
          <a:p>
            <a:pPr indent="-317500" lvl="0" marL="457200" rtl="0" algn="l">
              <a:lnSpc>
                <a:spcPct val="115000"/>
              </a:lnSpc>
              <a:spcBef>
                <a:spcPts val="0"/>
              </a:spcBef>
              <a:spcAft>
                <a:spcPts val="0"/>
              </a:spcAft>
              <a:buClr>
                <a:srgbClr val="595959"/>
              </a:buClr>
              <a:buSzPts val="1400"/>
              <a:buFont typeface="Proxima Nova"/>
              <a:buChar char="●"/>
            </a:pPr>
            <a:r>
              <a:rPr lang="en-US" sz="1400">
                <a:solidFill>
                  <a:srgbClr val="595959"/>
                </a:solidFill>
                <a:latin typeface="Proxima Nova"/>
                <a:ea typeface="Proxima Nova"/>
                <a:cs typeface="Proxima Nova"/>
                <a:sym typeface="Proxima Nova"/>
              </a:rPr>
              <a:t>Internally, the computational storage uses the on-platform PCIe switch and FPGA memory to route data transfers between the NVMe SSD and FPGA.</a:t>
            </a:r>
            <a:endParaRPr sz="1400">
              <a:solidFill>
                <a:srgbClr val="595959"/>
              </a:solidFill>
              <a:latin typeface="Proxima Nova"/>
              <a:ea typeface="Proxima Nova"/>
              <a:cs typeface="Proxima Nova"/>
              <a:sym typeface="Proxima Nova"/>
            </a:endParaRPr>
          </a:p>
          <a:p>
            <a:pPr indent="-317500" lvl="0" marL="457200" rtl="0" algn="l">
              <a:lnSpc>
                <a:spcPct val="115000"/>
              </a:lnSpc>
              <a:spcBef>
                <a:spcPts val="0"/>
              </a:spcBef>
              <a:spcAft>
                <a:spcPts val="0"/>
              </a:spcAft>
              <a:buClr>
                <a:srgbClr val="595959"/>
              </a:buClr>
              <a:buSzPts val="1400"/>
              <a:buFont typeface="Proxima Nova"/>
              <a:buChar char="●"/>
            </a:pPr>
            <a:r>
              <a:rPr lang="en-US" sz="1400">
                <a:solidFill>
                  <a:srgbClr val="595959"/>
                </a:solidFill>
                <a:latin typeface="Proxima Nova"/>
                <a:ea typeface="Proxima Nova"/>
                <a:cs typeface="Proxima Nova"/>
                <a:sym typeface="Proxima Nova"/>
              </a:rPr>
              <a:t>The data movement across the internal data path is termed peer-to-peer (P2P) memory.</a:t>
            </a:r>
            <a:endParaRPr sz="1400">
              <a:solidFill>
                <a:srgbClr val="595959"/>
              </a:solidFill>
              <a:latin typeface="Proxima Nova"/>
              <a:ea typeface="Proxima Nova"/>
              <a:cs typeface="Proxima Nova"/>
              <a:sym typeface="Proxima Nova"/>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146250f3e4_1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1146250f3e4_1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15b6512b5f_0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115b6512b5f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15b6512b5f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15b6512b5f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2400">
                <a:solidFill>
                  <a:schemeClr val="dk1"/>
                </a:solidFill>
                <a:latin typeface="Proxima Nova"/>
                <a:ea typeface="Proxima Nova"/>
                <a:cs typeface="Proxima Nova"/>
                <a:sym typeface="Proxima Nova"/>
              </a:rPr>
              <a:t>Maximize IO utilization and throughput</a:t>
            </a:r>
            <a:endParaRPr sz="24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US" sz="2400">
                <a:solidFill>
                  <a:schemeClr val="dk1"/>
                </a:solidFill>
                <a:latin typeface="Proxima Nova"/>
                <a:ea typeface="Proxima Nova"/>
                <a:cs typeface="Proxima Nova"/>
                <a:sym typeface="Proxima Nova"/>
              </a:rPr>
              <a:t>Provide High-performance and scalability</a:t>
            </a:r>
            <a:endParaRPr sz="24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US" sz="2400">
                <a:solidFill>
                  <a:schemeClr val="dk1"/>
                </a:solidFill>
                <a:latin typeface="Proxima Nova"/>
                <a:ea typeface="Proxima Nova"/>
                <a:cs typeface="Proxima Nova"/>
                <a:sym typeface="Proxima Nova"/>
              </a:rPr>
              <a:t>Provide a storage framework that leverages Computational storage</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15b6512b5f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115b6512b5f_0_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152f681769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1152f681769_0_2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13d2d1d9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113d2d1d98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13d2d1d98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113d2d1d986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Need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3d2d1d98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113d2d1d986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13d2d1d98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g113d2d1d986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13d2d1d98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113d2d1d986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13d2d1d98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113d2d1d986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13d2d1d98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g113d2d1d986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152f681769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1152f681769_0_2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13d2d1d986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g113d2d1d986_0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990000"/>
              </a:buClr>
              <a:buSzPts val="1800"/>
              <a:buFont typeface="Proxima Nova"/>
              <a:buChar char="➢"/>
            </a:pPr>
            <a:r>
              <a:rPr lang="en-US" sz="1800">
                <a:solidFill>
                  <a:srgbClr val="990000"/>
                </a:solidFill>
                <a:latin typeface="Proxima Nova"/>
                <a:ea typeface="Proxima Nova"/>
                <a:cs typeface="Proxima Nova"/>
                <a:sym typeface="Proxima Nova"/>
              </a:rPr>
              <a:t>Computational Storage is under-</a:t>
            </a:r>
            <a:endParaRPr sz="1800">
              <a:solidFill>
                <a:srgbClr val="990000"/>
              </a:solidFill>
              <a:latin typeface="Proxima Nova"/>
              <a:ea typeface="Proxima Nova"/>
              <a:cs typeface="Proxima Nova"/>
              <a:sym typeface="Proxima Nova"/>
            </a:endParaRPr>
          </a:p>
          <a:p>
            <a:pPr indent="0" lvl="0" marL="457200" rtl="0" algn="l">
              <a:lnSpc>
                <a:spcPct val="50000"/>
              </a:lnSpc>
              <a:spcBef>
                <a:spcPts val="0"/>
              </a:spcBef>
              <a:spcAft>
                <a:spcPts val="0"/>
              </a:spcAft>
              <a:buClr>
                <a:schemeClr val="dk1"/>
              </a:buClr>
              <a:buSzPts val="1100"/>
              <a:buFont typeface="Arial"/>
              <a:buNone/>
            </a:pPr>
            <a:r>
              <a:rPr lang="en-US" sz="1800">
                <a:solidFill>
                  <a:srgbClr val="990000"/>
                </a:solidFill>
                <a:latin typeface="Proxima Nova"/>
                <a:ea typeface="Proxima Nova"/>
                <a:cs typeface="Proxima Nova"/>
                <a:sym typeface="Proxima Nova"/>
              </a:rPr>
              <a:t>utilized</a:t>
            </a:r>
            <a:endParaRPr sz="1800">
              <a:solidFill>
                <a:srgbClr val="990000"/>
              </a:solidFill>
              <a:latin typeface="Proxima Nova"/>
              <a:ea typeface="Proxima Nova"/>
              <a:cs typeface="Proxima Nova"/>
              <a:sym typeface="Proxima Nova"/>
            </a:endParaRPr>
          </a:p>
          <a:p>
            <a:pPr indent="0" lvl="0" marL="457200" rtl="0" algn="l">
              <a:lnSpc>
                <a:spcPct val="50000"/>
              </a:lnSpc>
              <a:spcBef>
                <a:spcPts val="0"/>
              </a:spcBef>
              <a:spcAft>
                <a:spcPts val="0"/>
              </a:spcAft>
              <a:buClr>
                <a:schemeClr val="dk1"/>
              </a:buClr>
              <a:buSzPts val="1100"/>
              <a:buFont typeface="Arial"/>
              <a:buNone/>
            </a:pPr>
            <a:r>
              <a:t/>
            </a:r>
            <a:endParaRPr sz="1800">
              <a:solidFill>
                <a:srgbClr val="990000"/>
              </a:solidFill>
              <a:latin typeface="Proxima Nova"/>
              <a:ea typeface="Proxima Nova"/>
              <a:cs typeface="Proxima Nova"/>
              <a:sym typeface="Proxima Nova"/>
            </a:endParaRPr>
          </a:p>
          <a:p>
            <a:pPr indent="0" lvl="0" marL="457200" rtl="0" algn="l">
              <a:lnSpc>
                <a:spcPct val="50000"/>
              </a:lnSpc>
              <a:spcBef>
                <a:spcPts val="0"/>
              </a:spcBef>
              <a:spcAft>
                <a:spcPts val="0"/>
              </a:spcAft>
              <a:buClr>
                <a:schemeClr val="dk1"/>
              </a:buClr>
              <a:buSzPts val="1100"/>
              <a:buFont typeface="Arial"/>
              <a:buNone/>
            </a:pPr>
            <a:r>
              <a:t/>
            </a:r>
            <a:endParaRPr sz="1800">
              <a:solidFill>
                <a:srgbClr val="990000"/>
              </a:solidFill>
              <a:latin typeface="Proxima Nova"/>
              <a:ea typeface="Proxima Nova"/>
              <a:cs typeface="Proxima Nova"/>
              <a:sym typeface="Proxima Nova"/>
            </a:endParaRPr>
          </a:p>
          <a:p>
            <a:pPr indent="0" lvl="0" marL="457200" rtl="0" algn="l">
              <a:lnSpc>
                <a:spcPct val="50000"/>
              </a:lnSpc>
              <a:spcBef>
                <a:spcPts val="0"/>
              </a:spcBef>
              <a:spcAft>
                <a:spcPts val="0"/>
              </a:spcAft>
              <a:buClr>
                <a:schemeClr val="dk1"/>
              </a:buClr>
              <a:buSzPts val="1100"/>
              <a:buFont typeface="Arial"/>
              <a:buNone/>
            </a:pPr>
            <a:r>
              <a:rPr lang="en-US" sz="1800">
                <a:solidFill>
                  <a:srgbClr val="38761D"/>
                </a:solidFill>
                <a:latin typeface="Proxima Nova"/>
                <a:ea typeface="Proxima Nova"/>
                <a:cs typeface="Proxima Nova"/>
                <a:sym typeface="Proxima Nova"/>
              </a:rPr>
              <a:t>Leverage Memory on SmartSSD to avoid data movement </a:t>
            </a:r>
            <a:endParaRPr sz="1800">
              <a:solidFill>
                <a:srgbClr val="38761D"/>
              </a:solidFill>
              <a:latin typeface="Proxima Nova"/>
              <a:ea typeface="Proxima Nova"/>
              <a:cs typeface="Proxima Nova"/>
              <a:sym typeface="Proxima Nova"/>
            </a:endParaRPr>
          </a:p>
          <a:p>
            <a:pPr indent="0" lvl="0" marL="457200" rtl="0" algn="l">
              <a:lnSpc>
                <a:spcPct val="50000"/>
              </a:lnSpc>
              <a:spcBef>
                <a:spcPts val="0"/>
              </a:spcBef>
              <a:spcAft>
                <a:spcPts val="0"/>
              </a:spcAft>
              <a:buClr>
                <a:schemeClr val="dk1"/>
              </a:buClr>
              <a:buSzPts val="1100"/>
              <a:buFont typeface="Arial"/>
              <a:buNone/>
            </a:pPr>
            <a:r>
              <a:t/>
            </a:r>
            <a:endParaRPr sz="1800">
              <a:solidFill>
                <a:srgbClr val="990000"/>
              </a:solidFill>
              <a:latin typeface="Proxima Nova"/>
              <a:ea typeface="Proxima Nova"/>
              <a:cs typeface="Proxima Nova"/>
              <a:sym typeface="Proxima Nova"/>
            </a:endParaRPr>
          </a:p>
          <a:p>
            <a:pPr indent="-342900" lvl="1" marL="914400" rtl="0" algn="l">
              <a:lnSpc>
                <a:spcPct val="115000"/>
              </a:lnSpc>
              <a:spcBef>
                <a:spcPts val="1600"/>
              </a:spcBef>
              <a:spcAft>
                <a:spcPts val="0"/>
              </a:spcAft>
              <a:buClr>
                <a:srgbClr val="38761D"/>
              </a:buClr>
              <a:buSzPts val="1800"/>
              <a:buFont typeface="Proxima Nova"/>
              <a:buChar char="○"/>
            </a:pPr>
            <a:r>
              <a:rPr lang="en-US" sz="1800">
                <a:solidFill>
                  <a:srgbClr val="38761D"/>
                </a:solidFill>
                <a:latin typeface="Proxima Nova"/>
                <a:ea typeface="Proxima Nova"/>
                <a:cs typeface="Proxima Nova"/>
                <a:sym typeface="Proxima Nova"/>
              </a:rPr>
              <a:t>Leverage Memory on SmartSSD to avoid data movement </a:t>
            </a:r>
            <a:endParaRPr sz="1800">
              <a:solidFill>
                <a:srgbClr val="38761D"/>
              </a:solidFill>
              <a:latin typeface="Proxima Nova"/>
              <a:ea typeface="Proxima Nova"/>
              <a:cs typeface="Proxima Nova"/>
              <a:sym typeface="Proxima Nova"/>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152f681769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g1152f681769_0_2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Proxima Nova"/>
              <a:buChar char="●"/>
            </a:pPr>
            <a:r>
              <a:rPr lang="en-US" sz="1600">
                <a:solidFill>
                  <a:schemeClr val="dk1"/>
                </a:solidFill>
                <a:latin typeface="Proxima Nova"/>
                <a:ea typeface="Proxima Nova"/>
                <a:cs typeface="Proxima Nova"/>
                <a:sym typeface="Proxima Nova"/>
              </a:rPr>
              <a:t>With Cross-layered design, data is transferred directly between the SSD and the P2P memory without the involvement of the host DRAM. </a:t>
            </a:r>
            <a:endParaRPr sz="1600">
              <a:solidFill>
                <a:schemeClr val="dk1"/>
              </a:solidFill>
              <a:latin typeface="Proxima Nova"/>
              <a:ea typeface="Proxima Nova"/>
              <a:cs typeface="Proxima Nova"/>
              <a:sym typeface="Proxima Nova"/>
            </a:endParaRPr>
          </a:p>
          <a:p>
            <a:pPr indent="-330200" lvl="0" marL="457200" rtl="0" algn="l">
              <a:lnSpc>
                <a:spcPct val="115000"/>
              </a:lnSpc>
              <a:spcBef>
                <a:spcPts val="0"/>
              </a:spcBef>
              <a:spcAft>
                <a:spcPts val="0"/>
              </a:spcAft>
              <a:buClr>
                <a:schemeClr val="dk1"/>
              </a:buClr>
              <a:buSzPts val="1600"/>
              <a:buFont typeface="Proxima Nova"/>
              <a:buChar char="●"/>
            </a:pPr>
            <a:r>
              <a:rPr lang="en-US" sz="1600">
                <a:solidFill>
                  <a:schemeClr val="dk1"/>
                </a:solidFill>
                <a:latin typeface="Proxima Nova"/>
                <a:ea typeface="Proxima Nova"/>
                <a:cs typeface="Proxima Nova"/>
                <a:sym typeface="Proxima Nova"/>
              </a:rPr>
              <a:t>Using a host-based cache thus results in increased data hops over the network.</a:t>
            </a:r>
            <a:endParaRPr sz="1600">
              <a:solidFill>
                <a:schemeClr val="dk1"/>
              </a:solidFill>
              <a:latin typeface="Proxima Nova"/>
              <a:ea typeface="Proxima Nova"/>
              <a:cs typeface="Proxima Nova"/>
              <a:sym typeface="Proxima Nova"/>
            </a:endParaRPr>
          </a:p>
          <a:p>
            <a:pPr indent="-330200" lvl="0" marL="457200" rtl="0" algn="l">
              <a:lnSpc>
                <a:spcPct val="115000"/>
              </a:lnSpc>
              <a:spcBef>
                <a:spcPts val="0"/>
              </a:spcBef>
              <a:spcAft>
                <a:spcPts val="0"/>
              </a:spcAft>
              <a:buClr>
                <a:schemeClr val="dk1"/>
              </a:buClr>
              <a:buSzPts val="1600"/>
              <a:buFont typeface="Proxima Nova"/>
              <a:buChar char="●"/>
            </a:pPr>
            <a:r>
              <a:rPr lang="en-US" sz="1600">
                <a:solidFill>
                  <a:schemeClr val="dk1"/>
                </a:solidFill>
                <a:latin typeface="Proxima Nova"/>
                <a:ea typeface="Proxima Nova"/>
                <a:cs typeface="Proxima Nova"/>
                <a:sym typeface="Proxima Nova"/>
              </a:rPr>
              <a:t>Mirror cache is a layered cache design that leverages ‘Host Memory’ and ‘Common Memory Area’.</a:t>
            </a:r>
            <a:endParaRPr sz="1600">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13d2d1d986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g113d2d1d986_0_2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15d2960f97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115d2960f97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152f681769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2" name="Google Shape;492;g1152f681769_0_2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152f681769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8" name="Google Shape;498;g1152f681769_0_3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152f681769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6" name="Google Shape;506;g1152f681769_0_3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152f681769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g1152f681769_0_4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13d2d1d986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2" name="Google Shape;522;g113d2d1d986_0_3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15d2960f9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15d2960f9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152f681769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5" name="Google Shape;585;g1152f681769_0_5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1152f681769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1" name="Google Shape;591;g1152f681769_0_4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15d2960f9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115d2960f9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115b6512b5f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8" name="Google Shape;658;g115b6512b5f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1152f681769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5" name="Google Shape;665;g1152f681769_0_5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52f68176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1152f681769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115b6512b5f_0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2" name="Google Shape;672;g115b6512b5f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1152f681769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9" name="Google Shape;679;g1152f681769_0_5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1152f681769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6" name="Google Shape;686;g1152f681769_0_5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1152f681769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5" name="Google Shape;695;g1152f681769_0_5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113d2d1d986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4" name="Google Shape;704;g113d2d1d986_0_2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1157ec1b3c5_2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2" name="Google Shape;712;g1157ec1b3c5_2_2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115b6512b5f_0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7" name="Google Shape;727;g115b6512b5f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1157ec1b3c5_2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4" name="Google Shape;734;g1157ec1b3c5_2_2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115b6512b5f_0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2" name="Google Shape;742;g115b6512b5f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113d2d1d986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9" name="Google Shape;749;g113d2d1d986_0_3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Proxima Nova"/>
              <a:buChar char="●"/>
            </a:pPr>
            <a:r>
              <a:rPr lang="en-US" sz="1800">
                <a:solidFill>
                  <a:schemeClr val="dk1"/>
                </a:solidFill>
                <a:latin typeface="Proxima Nova"/>
                <a:ea typeface="Proxima Nova"/>
                <a:cs typeface="Proxima Nova"/>
                <a:sym typeface="Proxima Nova"/>
              </a:rPr>
              <a:t>Patent 1: Architecture of Cross-Layered Key-Value Store with Computational Storage</a:t>
            </a:r>
            <a:endParaRPr sz="1800">
              <a:solidFill>
                <a:schemeClr val="dk1"/>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dk1"/>
              </a:buClr>
              <a:buSzPts val="1800"/>
              <a:buFont typeface="Proxima Nova"/>
              <a:buChar char="●"/>
            </a:pPr>
            <a:r>
              <a:rPr lang="en-US" sz="1800">
                <a:solidFill>
                  <a:schemeClr val="dk1"/>
                </a:solidFill>
                <a:latin typeface="Proxima Nova"/>
                <a:ea typeface="Proxima Nova"/>
                <a:cs typeface="Proxima Nova"/>
                <a:sym typeface="Proxima Nova"/>
              </a:rPr>
              <a:t>Patent 2: Cross-Layered Key-Value Store with Computational Storage</a:t>
            </a:r>
            <a:endParaRPr sz="1800">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5b6512b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115b6512b5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Many of these key-value store are designed for slow disks, however if you look at the evolution of disk speed as shown in the graph, you can see that the disk speeds have increased dramatically in the past few year. From disks that can read and write a few </a:t>
            </a:r>
            <a:r>
              <a:rPr lang="en-US"/>
              <a:t>hundred</a:t>
            </a:r>
            <a:r>
              <a:rPr lang="en-US"/>
              <a:t> of </a:t>
            </a:r>
            <a:r>
              <a:rPr lang="en-US"/>
              <a:t>gigabyte</a:t>
            </a:r>
            <a:r>
              <a:rPr lang="en-US"/>
              <a:t> per sec we now have disks that can read and write at over 3 giga </a:t>
            </a:r>
            <a:r>
              <a:rPr lang="en-US"/>
              <a:t>bytes</a:t>
            </a:r>
            <a:r>
              <a:rPr lang="en-US"/>
              <a:t> per second.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8" name="Google Shape;758;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1156930bc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4" name="Google Shape;764;g1156930bc9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Font typeface="Proxima Nova"/>
              <a:buChar char="●"/>
            </a:pPr>
            <a:r>
              <a:rPr lang="en-US" sz="1800">
                <a:solidFill>
                  <a:srgbClr val="595959"/>
                </a:solidFill>
                <a:latin typeface="Proxima Nova"/>
                <a:ea typeface="Proxima Nova"/>
                <a:cs typeface="Proxima Nova"/>
                <a:sym typeface="Proxima Nova"/>
              </a:rPr>
              <a:t>Consider our key-value store is based on a text file, where each key-value pairs is stored by appending at the end of the file. </a:t>
            </a:r>
            <a:endParaRPr sz="1800">
              <a:solidFill>
                <a:srgbClr val="595959"/>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595959"/>
              </a:buClr>
              <a:buSzPts val="1800"/>
              <a:buFont typeface="Proxima Nova"/>
              <a:buChar char="●"/>
            </a:pPr>
            <a:r>
              <a:rPr lang="en-US" sz="1800">
                <a:solidFill>
                  <a:srgbClr val="595959"/>
                </a:solidFill>
                <a:latin typeface="Proxima Nova"/>
                <a:ea typeface="Proxima Nova"/>
                <a:cs typeface="Proxima Nova"/>
                <a:sym typeface="Proxima Nova"/>
              </a:rPr>
              <a:t>Suppose this key-value store supports the following operations,</a:t>
            </a:r>
            <a:endParaRPr sz="1800">
              <a:solidFill>
                <a:srgbClr val="595959"/>
              </a:solidFill>
              <a:latin typeface="Proxima Nova"/>
              <a:ea typeface="Proxima Nova"/>
              <a:cs typeface="Proxima Nova"/>
              <a:sym typeface="Proxima Nova"/>
            </a:endParaRPr>
          </a:p>
          <a:p>
            <a:pPr indent="-317500" lvl="1" marL="914400" rtl="0" algn="l">
              <a:lnSpc>
                <a:spcPct val="115000"/>
              </a:lnSpc>
              <a:spcBef>
                <a:spcPts val="0"/>
              </a:spcBef>
              <a:spcAft>
                <a:spcPts val="0"/>
              </a:spcAft>
              <a:buClr>
                <a:srgbClr val="595959"/>
              </a:buClr>
              <a:buSzPts val="1400"/>
              <a:buFont typeface="Proxima Nova"/>
              <a:buChar char="○"/>
            </a:pPr>
            <a:r>
              <a:rPr lang="en-US" sz="1400">
                <a:solidFill>
                  <a:srgbClr val="595959"/>
                </a:solidFill>
                <a:latin typeface="Proxima Nova"/>
                <a:ea typeface="Proxima Nova"/>
                <a:cs typeface="Proxima Nova"/>
                <a:sym typeface="Proxima Nova"/>
              </a:rPr>
              <a:t>Insert(key, value) - that appends the key and value at the end of the text file</a:t>
            </a:r>
            <a:endParaRPr sz="1400">
              <a:solidFill>
                <a:srgbClr val="595959"/>
              </a:solidFill>
              <a:latin typeface="Proxima Nova"/>
              <a:ea typeface="Proxima Nova"/>
              <a:cs typeface="Proxima Nova"/>
              <a:sym typeface="Proxima Nova"/>
            </a:endParaRPr>
          </a:p>
          <a:p>
            <a:pPr indent="-317500" lvl="1" marL="914400" rtl="0" algn="l">
              <a:lnSpc>
                <a:spcPct val="115000"/>
              </a:lnSpc>
              <a:spcBef>
                <a:spcPts val="0"/>
              </a:spcBef>
              <a:spcAft>
                <a:spcPts val="0"/>
              </a:spcAft>
              <a:buClr>
                <a:srgbClr val="595959"/>
              </a:buClr>
              <a:buSzPts val="1400"/>
              <a:buFont typeface="Proxima Nova"/>
              <a:buChar char="○"/>
            </a:pPr>
            <a:r>
              <a:rPr lang="en-US" sz="1400">
                <a:solidFill>
                  <a:srgbClr val="595959"/>
                </a:solidFill>
                <a:latin typeface="Proxima Nova"/>
                <a:ea typeface="Proxima Nova"/>
                <a:cs typeface="Proxima Nova"/>
                <a:sym typeface="Proxima Nova"/>
              </a:rPr>
              <a:t>Lookup(key) - will search the entire text file to find the most recent value associated with that particular key. </a:t>
            </a:r>
            <a:endParaRPr sz="1400">
              <a:solidFill>
                <a:srgbClr val="595959"/>
              </a:solidFill>
              <a:latin typeface="Proxima Nova"/>
              <a:ea typeface="Proxima Nova"/>
              <a:cs typeface="Proxima Nova"/>
              <a:sym typeface="Proxima Nova"/>
            </a:endParaRPr>
          </a:p>
          <a:p>
            <a:pPr indent="0" lvl="0" marL="0" rtl="0" algn="l">
              <a:lnSpc>
                <a:spcPct val="115000"/>
              </a:lnSpc>
              <a:spcBef>
                <a:spcPts val="0"/>
              </a:spcBef>
              <a:spcAft>
                <a:spcPts val="0"/>
              </a:spcAft>
              <a:buSzPts val="1100"/>
              <a:buNone/>
            </a:pPr>
            <a:r>
              <a:t/>
            </a:r>
            <a:endParaRPr sz="1800">
              <a:solidFill>
                <a:srgbClr val="595959"/>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595959"/>
              </a:buClr>
              <a:buSzPts val="1800"/>
              <a:buFont typeface="Proxima Nova"/>
              <a:buChar char="●"/>
            </a:pPr>
            <a:r>
              <a:rPr lang="en-US" sz="1800">
                <a:solidFill>
                  <a:srgbClr val="595959"/>
                </a:solidFill>
                <a:latin typeface="Proxima Nova"/>
                <a:ea typeface="Proxima Nova"/>
                <a:cs typeface="Proxima Nova"/>
                <a:sym typeface="Proxima Nova"/>
              </a:rPr>
              <a:t>Though our write performance is very efficient O(1), our read performance is very bad O(n) where n is the number of records in the file.</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1156930bc9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0" name="Google Shape;800;g1156930bc9d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Font typeface="Proxima Nova"/>
              <a:buChar char="●"/>
            </a:pPr>
            <a:r>
              <a:rPr lang="en-US" sz="1800">
                <a:solidFill>
                  <a:srgbClr val="595959"/>
                </a:solidFill>
                <a:latin typeface="Proxima Nova"/>
                <a:ea typeface="Proxima Nova"/>
                <a:cs typeface="Proxima Nova"/>
                <a:sym typeface="Proxima Nova"/>
              </a:rPr>
              <a:t>To improve read performance, we try to store the locations of each key-value pair in a hash table as an offset in the append-only log file.</a:t>
            </a:r>
            <a:endParaRPr sz="1800">
              <a:solidFill>
                <a:srgbClr val="595959"/>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595959"/>
              </a:buClr>
              <a:buSzPts val="1800"/>
              <a:buFont typeface="Proxima Nova"/>
              <a:buChar char="●"/>
            </a:pPr>
            <a:r>
              <a:rPr lang="en-US" sz="1800">
                <a:solidFill>
                  <a:srgbClr val="595959"/>
                </a:solidFill>
                <a:latin typeface="Proxima Nova"/>
                <a:ea typeface="Proxima Nova"/>
                <a:cs typeface="Proxima Nova"/>
                <a:sym typeface="Proxima Nova"/>
              </a:rPr>
              <a:t>Thus at Lookup, we just lookup the hash table to find the file offset of the key.</a:t>
            </a:r>
            <a:endParaRPr sz="1800">
              <a:solidFill>
                <a:srgbClr val="595959"/>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595959"/>
              </a:buClr>
              <a:buSzPts val="1800"/>
              <a:buFont typeface="Proxima Nova"/>
              <a:buChar char="●"/>
            </a:pPr>
            <a:r>
              <a:rPr lang="en-US" sz="1800">
                <a:solidFill>
                  <a:srgbClr val="595959"/>
                </a:solidFill>
                <a:latin typeface="Proxima Nova"/>
                <a:ea typeface="Proxima Nova"/>
                <a:cs typeface="Proxima Nova"/>
                <a:sym typeface="Proxima Nova"/>
              </a:rPr>
              <a:t>This structure is called the ‘Index structure’ that sits in the host DRAM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1156930bc9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8" name="Google Shape;838;g1156930bc9d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1" marL="914400" rtl="0" algn="l">
              <a:lnSpc>
                <a:spcPct val="115000"/>
              </a:lnSpc>
              <a:spcBef>
                <a:spcPts val="1600"/>
              </a:spcBef>
              <a:spcAft>
                <a:spcPts val="0"/>
              </a:spcAft>
              <a:buClr>
                <a:schemeClr val="dk1"/>
              </a:buClr>
              <a:buSzPts val="1400"/>
              <a:buFont typeface="Proxima Nova"/>
              <a:buChar char="○"/>
            </a:pPr>
            <a:r>
              <a:rPr lang="en-US" sz="1400">
                <a:solidFill>
                  <a:schemeClr val="dk1"/>
                </a:solidFill>
                <a:latin typeface="Proxima Nova"/>
                <a:ea typeface="Proxima Nova"/>
                <a:cs typeface="Proxima Nova"/>
                <a:sym typeface="Proxima Nova"/>
              </a:rPr>
              <a:t>Stale key-value pair taking up all the disk space</a:t>
            </a:r>
            <a:endParaRPr sz="1400">
              <a:solidFill>
                <a:schemeClr val="dk1"/>
              </a:solidFill>
              <a:latin typeface="Proxima Nova"/>
              <a:ea typeface="Proxima Nova"/>
              <a:cs typeface="Proxima Nova"/>
              <a:sym typeface="Proxima Nova"/>
            </a:endParaRPr>
          </a:p>
          <a:p>
            <a:pPr indent="-317500" lvl="1" marL="914400" rtl="0" algn="l">
              <a:lnSpc>
                <a:spcPct val="115000"/>
              </a:lnSpc>
              <a:spcBef>
                <a:spcPts val="0"/>
              </a:spcBef>
              <a:spcAft>
                <a:spcPts val="0"/>
              </a:spcAft>
              <a:buClr>
                <a:srgbClr val="595959"/>
              </a:buClr>
              <a:buSzPts val="1400"/>
              <a:buFont typeface="Proxima Nova"/>
              <a:buChar char="○"/>
            </a:pPr>
            <a:r>
              <a:rPr lang="en-US" sz="1400">
                <a:solidFill>
                  <a:srgbClr val="595959"/>
                </a:solidFill>
                <a:latin typeface="Proxima Nova"/>
                <a:ea typeface="Proxima Nova"/>
                <a:cs typeface="Proxima Nova"/>
                <a:sym typeface="Proxima Nova"/>
              </a:rPr>
              <a:t>Solution: split the files into segments and compact them on a timely basis</a:t>
            </a:r>
            <a:endParaRPr sz="1400">
              <a:solidFill>
                <a:srgbClr val="595959"/>
              </a:solidFill>
              <a:latin typeface="Proxima Nova"/>
              <a:ea typeface="Proxima Nova"/>
              <a:cs typeface="Proxima Nova"/>
              <a:sym typeface="Proxima Nova"/>
            </a:endParaRPr>
          </a:p>
          <a:p>
            <a:pPr indent="-317500" lvl="1" marL="914400" rtl="0" algn="l">
              <a:lnSpc>
                <a:spcPct val="115000"/>
              </a:lnSpc>
              <a:spcBef>
                <a:spcPts val="0"/>
              </a:spcBef>
              <a:spcAft>
                <a:spcPts val="0"/>
              </a:spcAft>
              <a:buClr>
                <a:srgbClr val="595959"/>
              </a:buClr>
              <a:buSzPts val="1400"/>
              <a:buFont typeface="Proxima Nova"/>
              <a:buChar char="○"/>
            </a:pPr>
            <a:r>
              <a:rPr lang="en-US" sz="1400">
                <a:solidFill>
                  <a:srgbClr val="595959"/>
                </a:solidFill>
                <a:latin typeface="Proxima Nova"/>
                <a:ea typeface="Proxima Nova"/>
                <a:cs typeface="Proxima Nova"/>
                <a:sym typeface="Proxima Nova"/>
              </a:rPr>
              <a:t>Issue: Key-offset mapping cannot fit in-memory anymore</a:t>
            </a:r>
            <a:endParaRPr sz="1400">
              <a:solidFill>
                <a:srgbClr val="595959"/>
              </a:solidFill>
              <a:latin typeface="Proxima Nova"/>
              <a:ea typeface="Proxima Nova"/>
              <a:cs typeface="Proxima Nova"/>
              <a:sym typeface="Proxima Nova"/>
            </a:endParaRPr>
          </a:p>
          <a:p>
            <a:pPr indent="-317500" lvl="1" marL="914400" rtl="0" algn="l">
              <a:lnSpc>
                <a:spcPct val="115000"/>
              </a:lnSpc>
              <a:spcBef>
                <a:spcPts val="0"/>
              </a:spcBef>
              <a:spcAft>
                <a:spcPts val="0"/>
              </a:spcAft>
              <a:buClr>
                <a:srgbClr val="595959"/>
              </a:buClr>
              <a:buSzPts val="1400"/>
              <a:buFont typeface="Proxima Nova"/>
              <a:buChar char="○"/>
            </a:pPr>
            <a:r>
              <a:rPr lang="en-US" sz="1400">
                <a:solidFill>
                  <a:srgbClr val="595959"/>
                </a:solidFill>
                <a:latin typeface="Proxima Nova"/>
                <a:ea typeface="Proxima Nova"/>
                <a:cs typeface="Proxima Nova"/>
                <a:sym typeface="Proxima Nova"/>
              </a:rPr>
              <a:t>Solution: Store only start of segments</a:t>
            </a:r>
            <a:endParaRPr sz="1400">
              <a:solidFill>
                <a:srgbClr val="595959"/>
              </a:solidFill>
              <a:latin typeface="Proxima Nova"/>
              <a:ea typeface="Proxima Nova"/>
              <a:cs typeface="Proxima Nova"/>
              <a:sym typeface="Proxima Nova"/>
            </a:endParaRPr>
          </a:p>
          <a:p>
            <a:pPr indent="-317500" lvl="1" marL="914400" rtl="0" algn="l">
              <a:lnSpc>
                <a:spcPct val="115000"/>
              </a:lnSpc>
              <a:spcBef>
                <a:spcPts val="0"/>
              </a:spcBef>
              <a:spcAft>
                <a:spcPts val="0"/>
              </a:spcAft>
              <a:buClr>
                <a:srgbClr val="595959"/>
              </a:buClr>
              <a:buSzPts val="1400"/>
              <a:buFont typeface="Proxima Nova"/>
              <a:buChar char="○"/>
            </a:pPr>
            <a:r>
              <a:rPr lang="en-US" sz="1400">
                <a:solidFill>
                  <a:srgbClr val="595959"/>
                </a:solidFill>
                <a:latin typeface="Proxima Nova"/>
                <a:ea typeface="Proxima Nova"/>
                <a:cs typeface="Proxima Nova"/>
                <a:sym typeface="Proxima Nova"/>
              </a:rPr>
              <a:t>Issue: How do we know which key-value pair is in which segment?</a:t>
            </a:r>
            <a:endParaRPr sz="1400">
              <a:solidFill>
                <a:srgbClr val="595959"/>
              </a:solidFill>
              <a:latin typeface="Proxima Nova"/>
              <a:ea typeface="Proxima Nova"/>
              <a:cs typeface="Proxima Nova"/>
              <a:sym typeface="Proxima Nova"/>
            </a:endParaRPr>
          </a:p>
          <a:p>
            <a:pPr indent="-317500" lvl="1" marL="914400" rtl="0" algn="l">
              <a:lnSpc>
                <a:spcPct val="115000"/>
              </a:lnSpc>
              <a:spcBef>
                <a:spcPts val="0"/>
              </a:spcBef>
              <a:spcAft>
                <a:spcPts val="0"/>
              </a:spcAft>
              <a:buClr>
                <a:srgbClr val="595959"/>
              </a:buClr>
              <a:buSzPts val="1400"/>
              <a:buFont typeface="Proxima Nova"/>
              <a:buChar char="○"/>
            </a:pPr>
            <a:r>
              <a:rPr lang="en-US" sz="1400">
                <a:solidFill>
                  <a:srgbClr val="595959"/>
                </a:solidFill>
                <a:latin typeface="Proxima Nova"/>
                <a:ea typeface="Proxima Nova"/>
                <a:cs typeface="Proxima Nova"/>
                <a:sym typeface="Proxima Nova"/>
              </a:rPr>
              <a:t>Sort keys in each segment files</a:t>
            </a:r>
            <a:endParaRPr sz="1400">
              <a:solidFill>
                <a:srgbClr val="595959"/>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t/>
            </a:r>
            <a:endParaRPr sz="1800">
              <a:solidFill>
                <a:srgbClr val="595959"/>
              </a:solidFill>
              <a:latin typeface="Proxima Nova"/>
              <a:ea typeface="Proxima Nova"/>
              <a:cs typeface="Proxima Nova"/>
              <a:sym typeface="Proxima Nova"/>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1157ec1b3c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5" name="Google Shape;845;g1157ec1b3c5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1" marL="914400" rtl="0" algn="l">
              <a:lnSpc>
                <a:spcPct val="115000"/>
              </a:lnSpc>
              <a:spcBef>
                <a:spcPts val="1600"/>
              </a:spcBef>
              <a:spcAft>
                <a:spcPts val="0"/>
              </a:spcAft>
              <a:buClr>
                <a:schemeClr val="dk1"/>
              </a:buClr>
              <a:buSzPts val="1400"/>
              <a:buFont typeface="Proxima Nova"/>
              <a:buChar char="○"/>
            </a:pPr>
            <a:r>
              <a:rPr lang="en-US" sz="1400">
                <a:solidFill>
                  <a:schemeClr val="dk1"/>
                </a:solidFill>
                <a:latin typeface="Proxima Nova"/>
                <a:ea typeface="Proxima Nova"/>
                <a:cs typeface="Proxima Nova"/>
                <a:sym typeface="Proxima Nova"/>
              </a:rPr>
              <a:t>Stale key-value pair taking up all the disk space</a:t>
            </a:r>
            <a:endParaRPr sz="1400">
              <a:solidFill>
                <a:schemeClr val="dk1"/>
              </a:solidFill>
              <a:latin typeface="Proxima Nova"/>
              <a:ea typeface="Proxima Nova"/>
              <a:cs typeface="Proxima Nova"/>
              <a:sym typeface="Proxima Nova"/>
            </a:endParaRPr>
          </a:p>
          <a:p>
            <a:pPr indent="-317500" lvl="1" marL="914400" rtl="0" algn="l">
              <a:lnSpc>
                <a:spcPct val="115000"/>
              </a:lnSpc>
              <a:spcBef>
                <a:spcPts val="0"/>
              </a:spcBef>
              <a:spcAft>
                <a:spcPts val="0"/>
              </a:spcAft>
              <a:buClr>
                <a:srgbClr val="595959"/>
              </a:buClr>
              <a:buSzPts val="1400"/>
              <a:buFont typeface="Proxima Nova"/>
              <a:buChar char="○"/>
            </a:pPr>
            <a:r>
              <a:rPr lang="en-US" sz="1400">
                <a:solidFill>
                  <a:srgbClr val="595959"/>
                </a:solidFill>
                <a:latin typeface="Proxima Nova"/>
                <a:ea typeface="Proxima Nova"/>
                <a:cs typeface="Proxima Nova"/>
                <a:sym typeface="Proxima Nova"/>
              </a:rPr>
              <a:t>Solution: split the files into segments and compact them on a timely basis</a:t>
            </a:r>
            <a:endParaRPr sz="1400">
              <a:solidFill>
                <a:srgbClr val="595959"/>
              </a:solidFill>
              <a:latin typeface="Proxima Nova"/>
              <a:ea typeface="Proxima Nova"/>
              <a:cs typeface="Proxima Nova"/>
              <a:sym typeface="Proxima Nova"/>
            </a:endParaRPr>
          </a:p>
          <a:p>
            <a:pPr indent="-317500" lvl="1" marL="914400" rtl="0" algn="l">
              <a:lnSpc>
                <a:spcPct val="115000"/>
              </a:lnSpc>
              <a:spcBef>
                <a:spcPts val="0"/>
              </a:spcBef>
              <a:spcAft>
                <a:spcPts val="0"/>
              </a:spcAft>
              <a:buClr>
                <a:srgbClr val="595959"/>
              </a:buClr>
              <a:buSzPts val="1400"/>
              <a:buFont typeface="Proxima Nova"/>
              <a:buChar char="○"/>
            </a:pPr>
            <a:r>
              <a:rPr lang="en-US" sz="1400">
                <a:solidFill>
                  <a:srgbClr val="595959"/>
                </a:solidFill>
                <a:latin typeface="Proxima Nova"/>
                <a:ea typeface="Proxima Nova"/>
                <a:cs typeface="Proxima Nova"/>
                <a:sym typeface="Proxima Nova"/>
              </a:rPr>
              <a:t>Issue: Key-offset mapping cannot fit in-memory anymore</a:t>
            </a:r>
            <a:endParaRPr sz="1400">
              <a:solidFill>
                <a:srgbClr val="595959"/>
              </a:solidFill>
              <a:latin typeface="Proxima Nova"/>
              <a:ea typeface="Proxima Nova"/>
              <a:cs typeface="Proxima Nova"/>
              <a:sym typeface="Proxima Nova"/>
            </a:endParaRPr>
          </a:p>
          <a:p>
            <a:pPr indent="-317500" lvl="1" marL="914400" rtl="0" algn="l">
              <a:lnSpc>
                <a:spcPct val="115000"/>
              </a:lnSpc>
              <a:spcBef>
                <a:spcPts val="0"/>
              </a:spcBef>
              <a:spcAft>
                <a:spcPts val="0"/>
              </a:spcAft>
              <a:buClr>
                <a:srgbClr val="595959"/>
              </a:buClr>
              <a:buSzPts val="1400"/>
              <a:buFont typeface="Proxima Nova"/>
              <a:buChar char="○"/>
            </a:pPr>
            <a:r>
              <a:rPr lang="en-US" sz="1400">
                <a:solidFill>
                  <a:srgbClr val="595959"/>
                </a:solidFill>
                <a:latin typeface="Proxima Nova"/>
                <a:ea typeface="Proxima Nova"/>
                <a:cs typeface="Proxima Nova"/>
                <a:sym typeface="Proxima Nova"/>
              </a:rPr>
              <a:t>Solution: Store only start of segments</a:t>
            </a:r>
            <a:endParaRPr sz="1400">
              <a:solidFill>
                <a:srgbClr val="595959"/>
              </a:solidFill>
              <a:latin typeface="Proxima Nova"/>
              <a:ea typeface="Proxima Nova"/>
              <a:cs typeface="Proxima Nova"/>
              <a:sym typeface="Proxima Nova"/>
            </a:endParaRPr>
          </a:p>
          <a:p>
            <a:pPr indent="-317500" lvl="1" marL="914400" rtl="0" algn="l">
              <a:lnSpc>
                <a:spcPct val="115000"/>
              </a:lnSpc>
              <a:spcBef>
                <a:spcPts val="0"/>
              </a:spcBef>
              <a:spcAft>
                <a:spcPts val="0"/>
              </a:spcAft>
              <a:buClr>
                <a:srgbClr val="595959"/>
              </a:buClr>
              <a:buSzPts val="1400"/>
              <a:buFont typeface="Proxima Nova"/>
              <a:buChar char="○"/>
            </a:pPr>
            <a:r>
              <a:rPr lang="en-US" sz="1400">
                <a:solidFill>
                  <a:srgbClr val="595959"/>
                </a:solidFill>
                <a:latin typeface="Proxima Nova"/>
                <a:ea typeface="Proxima Nova"/>
                <a:cs typeface="Proxima Nova"/>
                <a:sym typeface="Proxima Nova"/>
              </a:rPr>
              <a:t>Issue: How do we know which key-value pair is in which segment?</a:t>
            </a:r>
            <a:endParaRPr sz="1400">
              <a:solidFill>
                <a:srgbClr val="595959"/>
              </a:solidFill>
              <a:latin typeface="Proxima Nova"/>
              <a:ea typeface="Proxima Nova"/>
              <a:cs typeface="Proxima Nova"/>
              <a:sym typeface="Proxima Nova"/>
            </a:endParaRPr>
          </a:p>
          <a:p>
            <a:pPr indent="-317500" lvl="1" marL="914400" rtl="0" algn="l">
              <a:lnSpc>
                <a:spcPct val="115000"/>
              </a:lnSpc>
              <a:spcBef>
                <a:spcPts val="0"/>
              </a:spcBef>
              <a:spcAft>
                <a:spcPts val="0"/>
              </a:spcAft>
              <a:buClr>
                <a:srgbClr val="595959"/>
              </a:buClr>
              <a:buSzPts val="1400"/>
              <a:buFont typeface="Proxima Nova"/>
              <a:buChar char="○"/>
            </a:pPr>
            <a:r>
              <a:rPr lang="en-US" sz="1400">
                <a:solidFill>
                  <a:srgbClr val="595959"/>
                </a:solidFill>
                <a:latin typeface="Proxima Nova"/>
                <a:ea typeface="Proxima Nova"/>
                <a:cs typeface="Proxima Nova"/>
                <a:sym typeface="Proxima Nova"/>
              </a:rPr>
              <a:t>Sort keys in each segment files</a:t>
            </a:r>
            <a:endParaRPr sz="1400">
              <a:solidFill>
                <a:srgbClr val="595959"/>
              </a:solidFill>
              <a:latin typeface="Proxima Nova"/>
              <a:ea typeface="Proxima Nova"/>
              <a:cs typeface="Proxima Nova"/>
              <a:sym typeface="Proxima Nova"/>
            </a:endParaRPr>
          </a:p>
          <a:p>
            <a:pPr indent="0" lvl="0" marL="0" rtl="0" algn="l">
              <a:lnSpc>
                <a:spcPct val="115000"/>
              </a:lnSpc>
              <a:spcBef>
                <a:spcPts val="0"/>
              </a:spcBef>
              <a:spcAft>
                <a:spcPts val="0"/>
              </a:spcAft>
              <a:buSzPts val="1100"/>
              <a:buNone/>
            </a:pPr>
            <a:r>
              <a:t/>
            </a:r>
            <a:endParaRPr sz="1800">
              <a:solidFill>
                <a:srgbClr val="595959"/>
              </a:solidFill>
              <a:latin typeface="Proxima Nova"/>
              <a:ea typeface="Proxima Nova"/>
              <a:cs typeface="Proxima Nova"/>
              <a:sym typeface="Proxima Nova"/>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1156930bc9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2" name="Google Shape;852;g1156930bc9d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800">
                <a:solidFill>
                  <a:srgbClr val="595959"/>
                </a:solidFill>
                <a:latin typeface="Proxima Nova"/>
                <a:ea typeface="Proxima Nova"/>
                <a:cs typeface="Proxima Nova"/>
                <a:sym typeface="Proxima Nova"/>
              </a:rPr>
              <a:t>Instead of maintaining mapping for every key and offset just maintain mapping for each segment. </a:t>
            </a:r>
            <a:endParaRPr sz="1800">
              <a:solidFill>
                <a:srgbClr val="595959"/>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lang="en-US" sz="1800">
                <a:solidFill>
                  <a:srgbClr val="595959"/>
                </a:solidFill>
                <a:latin typeface="Proxima Nova"/>
                <a:ea typeface="Proxima Nova"/>
                <a:cs typeface="Proxima Nova"/>
                <a:sym typeface="Proxima Nova"/>
              </a:rPr>
              <a:t>Once the segment is fetched from the storage, just find the required key-value pair inside the segment.</a:t>
            </a:r>
            <a:endParaRPr sz="1800">
              <a:solidFill>
                <a:srgbClr val="595959"/>
              </a:solidFill>
              <a:latin typeface="Proxima Nova"/>
              <a:ea typeface="Proxima Nova"/>
              <a:cs typeface="Proxima Nova"/>
              <a:sym typeface="Proxima Nova"/>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1157ec1b3c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1" name="Google Shape;871;g1157ec1b3c5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1" marL="914400" rtl="0" algn="l">
              <a:lnSpc>
                <a:spcPct val="115000"/>
              </a:lnSpc>
              <a:spcBef>
                <a:spcPts val="1600"/>
              </a:spcBef>
              <a:spcAft>
                <a:spcPts val="0"/>
              </a:spcAft>
              <a:buClr>
                <a:schemeClr val="dk1"/>
              </a:buClr>
              <a:buSzPts val="1400"/>
              <a:buFont typeface="Proxima Nova"/>
              <a:buChar char="○"/>
            </a:pPr>
            <a:r>
              <a:rPr lang="en-US" sz="1400">
                <a:solidFill>
                  <a:schemeClr val="dk1"/>
                </a:solidFill>
                <a:latin typeface="Proxima Nova"/>
                <a:ea typeface="Proxima Nova"/>
                <a:cs typeface="Proxima Nova"/>
                <a:sym typeface="Proxima Nova"/>
              </a:rPr>
              <a:t>Stale key-value pair taking up all the disk space</a:t>
            </a:r>
            <a:endParaRPr sz="1400">
              <a:solidFill>
                <a:schemeClr val="dk1"/>
              </a:solidFill>
              <a:latin typeface="Proxima Nova"/>
              <a:ea typeface="Proxima Nova"/>
              <a:cs typeface="Proxima Nova"/>
              <a:sym typeface="Proxima Nova"/>
            </a:endParaRPr>
          </a:p>
          <a:p>
            <a:pPr indent="-317500" lvl="1" marL="914400" rtl="0" algn="l">
              <a:lnSpc>
                <a:spcPct val="115000"/>
              </a:lnSpc>
              <a:spcBef>
                <a:spcPts val="0"/>
              </a:spcBef>
              <a:spcAft>
                <a:spcPts val="0"/>
              </a:spcAft>
              <a:buClr>
                <a:srgbClr val="595959"/>
              </a:buClr>
              <a:buSzPts val="1400"/>
              <a:buFont typeface="Proxima Nova"/>
              <a:buChar char="○"/>
            </a:pPr>
            <a:r>
              <a:rPr lang="en-US" sz="1400">
                <a:solidFill>
                  <a:srgbClr val="595959"/>
                </a:solidFill>
                <a:latin typeface="Proxima Nova"/>
                <a:ea typeface="Proxima Nova"/>
                <a:cs typeface="Proxima Nova"/>
                <a:sym typeface="Proxima Nova"/>
              </a:rPr>
              <a:t>Solution: split the files into segments and compact them on a timely basis</a:t>
            </a:r>
            <a:endParaRPr sz="1400">
              <a:solidFill>
                <a:srgbClr val="595959"/>
              </a:solidFill>
              <a:latin typeface="Proxima Nova"/>
              <a:ea typeface="Proxima Nova"/>
              <a:cs typeface="Proxima Nova"/>
              <a:sym typeface="Proxima Nova"/>
            </a:endParaRPr>
          </a:p>
          <a:p>
            <a:pPr indent="-317500" lvl="1" marL="914400" rtl="0" algn="l">
              <a:lnSpc>
                <a:spcPct val="115000"/>
              </a:lnSpc>
              <a:spcBef>
                <a:spcPts val="0"/>
              </a:spcBef>
              <a:spcAft>
                <a:spcPts val="0"/>
              </a:spcAft>
              <a:buClr>
                <a:srgbClr val="595959"/>
              </a:buClr>
              <a:buSzPts val="1400"/>
              <a:buFont typeface="Proxima Nova"/>
              <a:buChar char="○"/>
            </a:pPr>
            <a:r>
              <a:rPr lang="en-US" sz="1400">
                <a:solidFill>
                  <a:srgbClr val="595959"/>
                </a:solidFill>
                <a:latin typeface="Proxima Nova"/>
                <a:ea typeface="Proxima Nova"/>
                <a:cs typeface="Proxima Nova"/>
                <a:sym typeface="Proxima Nova"/>
              </a:rPr>
              <a:t>Issue: Key-offset mapping cannot fit in-memory anymore</a:t>
            </a:r>
            <a:endParaRPr sz="1400">
              <a:solidFill>
                <a:srgbClr val="595959"/>
              </a:solidFill>
              <a:latin typeface="Proxima Nova"/>
              <a:ea typeface="Proxima Nova"/>
              <a:cs typeface="Proxima Nova"/>
              <a:sym typeface="Proxima Nova"/>
            </a:endParaRPr>
          </a:p>
          <a:p>
            <a:pPr indent="-317500" lvl="1" marL="914400" rtl="0" algn="l">
              <a:lnSpc>
                <a:spcPct val="115000"/>
              </a:lnSpc>
              <a:spcBef>
                <a:spcPts val="0"/>
              </a:spcBef>
              <a:spcAft>
                <a:spcPts val="0"/>
              </a:spcAft>
              <a:buClr>
                <a:srgbClr val="595959"/>
              </a:buClr>
              <a:buSzPts val="1400"/>
              <a:buFont typeface="Proxima Nova"/>
              <a:buChar char="○"/>
            </a:pPr>
            <a:r>
              <a:rPr lang="en-US" sz="1400">
                <a:solidFill>
                  <a:srgbClr val="595959"/>
                </a:solidFill>
                <a:latin typeface="Proxima Nova"/>
                <a:ea typeface="Proxima Nova"/>
                <a:cs typeface="Proxima Nova"/>
                <a:sym typeface="Proxima Nova"/>
              </a:rPr>
              <a:t>Solution: Store only start of segments</a:t>
            </a:r>
            <a:endParaRPr sz="1400">
              <a:solidFill>
                <a:srgbClr val="595959"/>
              </a:solidFill>
              <a:latin typeface="Proxima Nova"/>
              <a:ea typeface="Proxima Nova"/>
              <a:cs typeface="Proxima Nova"/>
              <a:sym typeface="Proxima Nova"/>
            </a:endParaRPr>
          </a:p>
          <a:p>
            <a:pPr indent="-317500" lvl="1" marL="914400" rtl="0" algn="l">
              <a:lnSpc>
                <a:spcPct val="115000"/>
              </a:lnSpc>
              <a:spcBef>
                <a:spcPts val="0"/>
              </a:spcBef>
              <a:spcAft>
                <a:spcPts val="0"/>
              </a:spcAft>
              <a:buClr>
                <a:srgbClr val="595959"/>
              </a:buClr>
              <a:buSzPts val="1400"/>
              <a:buFont typeface="Proxima Nova"/>
              <a:buChar char="○"/>
            </a:pPr>
            <a:r>
              <a:rPr lang="en-US" sz="1400">
                <a:solidFill>
                  <a:srgbClr val="595959"/>
                </a:solidFill>
                <a:latin typeface="Proxima Nova"/>
                <a:ea typeface="Proxima Nova"/>
                <a:cs typeface="Proxima Nova"/>
                <a:sym typeface="Proxima Nova"/>
              </a:rPr>
              <a:t>Issue: How do we know which key-value pair is in which segment?</a:t>
            </a:r>
            <a:endParaRPr sz="1400">
              <a:solidFill>
                <a:srgbClr val="595959"/>
              </a:solidFill>
              <a:latin typeface="Proxima Nova"/>
              <a:ea typeface="Proxima Nova"/>
              <a:cs typeface="Proxima Nova"/>
              <a:sym typeface="Proxima Nova"/>
            </a:endParaRPr>
          </a:p>
          <a:p>
            <a:pPr indent="-317500" lvl="1" marL="914400" rtl="0" algn="l">
              <a:lnSpc>
                <a:spcPct val="115000"/>
              </a:lnSpc>
              <a:spcBef>
                <a:spcPts val="0"/>
              </a:spcBef>
              <a:spcAft>
                <a:spcPts val="0"/>
              </a:spcAft>
              <a:buClr>
                <a:srgbClr val="595959"/>
              </a:buClr>
              <a:buSzPts val="1400"/>
              <a:buFont typeface="Proxima Nova"/>
              <a:buChar char="○"/>
            </a:pPr>
            <a:r>
              <a:rPr lang="en-US" sz="1400">
                <a:solidFill>
                  <a:srgbClr val="595959"/>
                </a:solidFill>
                <a:latin typeface="Proxima Nova"/>
                <a:ea typeface="Proxima Nova"/>
                <a:cs typeface="Proxima Nova"/>
                <a:sym typeface="Proxima Nova"/>
              </a:rPr>
              <a:t>Sort keys in each segment files</a:t>
            </a:r>
            <a:endParaRPr sz="1400">
              <a:solidFill>
                <a:srgbClr val="595959"/>
              </a:solidFill>
              <a:latin typeface="Proxima Nova"/>
              <a:ea typeface="Proxima Nova"/>
              <a:cs typeface="Proxima Nova"/>
              <a:sym typeface="Proxima Nova"/>
            </a:endParaRPr>
          </a:p>
          <a:p>
            <a:pPr indent="0" lvl="0" marL="0" rtl="0" algn="l">
              <a:lnSpc>
                <a:spcPct val="115000"/>
              </a:lnSpc>
              <a:spcBef>
                <a:spcPts val="0"/>
              </a:spcBef>
              <a:spcAft>
                <a:spcPts val="0"/>
              </a:spcAft>
              <a:buSzPts val="1100"/>
              <a:buNone/>
            </a:pPr>
            <a:r>
              <a:t/>
            </a:r>
            <a:endParaRPr sz="1800">
              <a:solidFill>
                <a:srgbClr val="595959"/>
              </a:solidFill>
              <a:latin typeface="Proxima Nova"/>
              <a:ea typeface="Proxima Nova"/>
              <a:cs typeface="Proxima Nova"/>
              <a:sym typeface="Proxima Nova"/>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g1157ec1b3c5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8" name="Google Shape;878;g1157ec1b3c5_2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US" sz="1800">
                <a:solidFill>
                  <a:srgbClr val="595959"/>
                </a:solidFill>
                <a:latin typeface="Proxima Nova"/>
                <a:ea typeface="Proxima Nova"/>
                <a:cs typeface="Proxima Nova"/>
                <a:sym typeface="Proxima Nova"/>
              </a:rPr>
              <a:t>Instead of maintaining mapping for every key and offset just maintain mapping for each segment. </a:t>
            </a:r>
            <a:endParaRPr sz="1800">
              <a:solidFill>
                <a:srgbClr val="595959"/>
              </a:solidFill>
              <a:latin typeface="Proxima Nova"/>
              <a:ea typeface="Proxima Nova"/>
              <a:cs typeface="Proxima Nova"/>
              <a:sym typeface="Proxima Nova"/>
            </a:endParaRPr>
          </a:p>
          <a:p>
            <a:pPr indent="0" lvl="0" marL="0" rtl="0" algn="l">
              <a:lnSpc>
                <a:spcPct val="115000"/>
              </a:lnSpc>
              <a:spcBef>
                <a:spcPts val="0"/>
              </a:spcBef>
              <a:spcAft>
                <a:spcPts val="0"/>
              </a:spcAft>
              <a:buSzPts val="1100"/>
              <a:buNone/>
            </a:pPr>
            <a:r>
              <a:rPr lang="en-US" sz="1800">
                <a:solidFill>
                  <a:srgbClr val="595959"/>
                </a:solidFill>
                <a:latin typeface="Proxima Nova"/>
                <a:ea typeface="Proxima Nova"/>
                <a:cs typeface="Proxima Nova"/>
                <a:sym typeface="Proxima Nova"/>
              </a:rPr>
              <a:t>Once the segment is fetched from the storage, just find the required key-value pair inside the segment.</a:t>
            </a:r>
            <a:endParaRPr sz="1800">
              <a:solidFill>
                <a:srgbClr val="595959"/>
              </a:solidFill>
              <a:latin typeface="Proxima Nova"/>
              <a:ea typeface="Proxima Nova"/>
              <a:cs typeface="Proxima Nova"/>
              <a:sym typeface="Proxima Nova"/>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115b6512b5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3" name="Google Shape;903;g115b6512b5f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Font typeface="Proxima Nova"/>
              <a:buChar char="●"/>
            </a:pPr>
            <a:r>
              <a:rPr lang="en-US" sz="1800">
                <a:solidFill>
                  <a:srgbClr val="595959"/>
                </a:solidFill>
                <a:latin typeface="Proxima Nova"/>
                <a:ea typeface="Proxima Nova"/>
                <a:cs typeface="Proxima Nova"/>
                <a:sym typeface="Proxima Nova"/>
              </a:rPr>
              <a:t>LSM adopts all the above mentioned solutions to internally stores all its key-value pairs in sorted segments on disk</a:t>
            </a:r>
            <a:endParaRPr sz="1800">
              <a:solidFill>
                <a:srgbClr val="595959"/>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595959"/>
              </a:buClr>
              <a:buSzPts val="1800"/>
              <a:buFont typeface="Proxima Nova"/>
              <a:buChar char="●"/>
            </a:pPr>
            <a:r>
              <a:rPr lang="en-US" sz="1800">
                <a:solidFill>
                  <a:srgbClr val="595959"/>
                </a:solidFill>
                <a:latin typeface="Proxima Nova"/>
                <a:ea typeface="Proxima Nova"/>
                <a:cs typeface="Proxima Nova"/>
                <a:sym typeface="Proxima Nova"/>
              </a:rPr>
              <a:t>It maintains an in-memory hash table that maintains the key-segment offset mapping</a:t>
            </a:r>
            <a:endParaRPr sz="1800">
              <a:solidFill>
                <a:srgbClr val="595959"/>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595959"/>
              </a:buClr>
              <a:buSzPts val="1800"/>
              <a:buFont typeface="Proxima Nova"/>
              <a:buChar char="●"/>
            </a:pPr>
            <a:r>
              <a:rPr lang="en-US" sz="1800">
                <a:solidFill>
                  <a:srgbClr val="595959"/>
                </a:solidFill>
                <a:latin typeface="Proxima Nova"/>
                <a:ea typeface="Proxima Nova"/>
                <a:cs typeface="Proxima Nova"/>
                <a:sym typeface="Proxima Nova"/>
              </a:rPr>
              <a:t>But to enable storing sorted data they also use a in-memory tree structure that stores the updates in a sorted manner.  </a:t>
            </a:r>
            <a:endParaRPr sz="1800">
              <a:solidFill>
                <a:srgbClr val="595959"/>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595959"/>
              </a:buClr>
              <a:buSzPts val="1800"/>
              <a:buFont typeface="Proxima Nova"/>
              <a:buChar char="●"/>
            </a:pPr>
            <a:r>
              <a:rPr lang="en-US" sz="1800">
                <a:solidFill>
                  <a:srgbClr val="595959"/>
                </a:solidFill>
                <a:latin typeface="Proxima Nova"/>
                <a:ea typeface="Proxima Nova"/>
                <a:cs typeface="Proxima Nova"/>
                <a:sym typeface="Proxima Nova"/>
              </a:rPr>
              <a:t>To further improve data locality they maintain segments on levels. Moving from top to bottom, we encounter most recently accessed key-value pairs to least recently accessed.</a:t>
            </a:r>
            <a:endParaRPr sz="1800">
              <a:solidFill>
                <a:srgbClr val="595959"/>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595959"/>
              </a:buClr>
              <a:buSzPts val="1800"/>
              <a:buFont typeface="Proxima Nova"/>
              <a:buChar char="●"/>
            </a:pPr>
            <a:r>
              <a:rPr lang="en-US" sz="1800">
                <a:solidFill>
                  <a:srgbClr val="595959"/>
                </a:solidFill>
                <a:latin typeface="Proxima Nova"/>
                <a:ea typeface="Proxima Nova"/>
                <a:cs typeface="Proxima Nova"/>
                <a:sym typeface="Proxima Nova"/>
              </a:rPr>
              <a:t>Thus an insert adds the key-value pair to the in-memory tree, if its full we move L0 level and can cascade until the end.</a:t>
            </a:r>
            <a:endParaRPr sz="1800">
              <a:solidFill>
                <a:srgbClr val="595959"/>
              </a:solidFill>
              <a:latin typeface="Proxima Nova"/>
              <a:ea typeface="Proxima Nova"/>
              <a:cs typeface="Proxima Nova"/>
              <a:sym typeface="Proxima Nova"/>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1152f681769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6" name="Google Shape;946;g1152f681769_0_2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5b6512b5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115b6512b5f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1152f681769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4" name="Google Shape;954;g1152f681769_0_2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5cf7e82f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5cf7e82f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5b6512b5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115b6512b5f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rgbClr val="595959"/>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t/>
            </a:r>
            <a:endParaRPr sz="1800">
              <a:solidFill>
                <a:srgbClr val="595959"/>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t/>
            </a:r>
            <a:endParaRPr sz="1800">
              <a:solidFill>
                <a:srgbClr val="595959"/>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t/>
            </a:r>
            <a:endParaRPr sz="1800">
              <a:solidFill>
                <a:srgbClr val="595959"/>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146250f3e4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1146250f3e4_1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Change CPU to accel</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2"/>
          <p:cNvSpPr/>
          <p:nvPr/>
        </p:nvSpPr>
        <p:spPr>
          <a:xfrm>
            <a:off x="286134" y="719009"/>
            <a:ext cx="443100" cy="443100"/>
          </a:xfrm>
          <a:prstGeom prst="halfFrame">
            <a:avLst>
              <a:gd fmla="val 14370" name="adj1"/>
              <a:gd fmla="val 13472" name="adj2"/>
            </a:avLst>
          </a:prstGeom>
          <a:solidFill>
            <a:srgbClr val="D4752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rot="10800000">
            <a:off x="8423297" y="3217722"/>
            <a:ext cx="443100" cy="443100"/>
          </a:xfrm>
          <a:prstGeom prst="halfFrame">
            <a:avLst>
              <a:gd fmla="val 14370" name="adj1"/>
              <a:gd fmla="val 13472" name="adj2"/>
            </a:avLst>
          </a:prstGeom>
          <a:solidFill>
            <a:srgbClr val="D4752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txBox="1"/>
          <p:nvPr/>
        </p:nvSpPr>
        <p:spPr>
          <a:xfrm>
            <a:off x="8105614" y="4866468"/>
            <a:ext cx="1847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txBox="1"/>
          <p:nvPr/>
        </p:nvSpPr>
        <p:spPr>
          <a:xfrm>
            <a:off x="7175715" y="4974956"/>
            <a:ext cx="1847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med">
    <p:push/>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 name="Shape 63"/>
        <p:cNvGrpSpPr/>
        <p:nvPr/>
      </p:nvGrpSpPr>
      <p:grpSpPr>
        <a:xfrm>
          <a:off x="0" y="0"/>
          <a:ext cx="0" cy="0"/>
          <a:chOff x="0" y="0"/>
          <a:chExt cx="0" cy="0"/>
        </a:xfrm>
      </p:grpSpPr>
      <p:sp>
        <p:nvSpPr>
          <p:cNvPr id="64" name="Google Shape;64;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5" name="Google Shape;65;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6" name="Google Shape;6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7" name="Google Shape;67;p11"/>
          <p:cNvSpPr/>
          <p:nvPr/>
        </p:nvSpPr>
        <p:spPr>
          <a:xfrm>
            <a:off x="272080" y="1066505"/>
            <a:ext cx="443100" cy="443100"/>
          </a:xfrm>
          <a:prstGeom prst="halfFrame">
            <a:avLst>
              <a:gd fmla="val 14370" name="adj1"/>
              <a:gd fmla="val 13472" name="adj2"/>
            </a:avLst>
          </a:prstGeom>
          <a:solidFill>
            <a:srgbClr val="D4752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1"/>
          <p:cNvSpPr/>
          <p:nvPr/>
        </p:nvSpPr>
        <p:spPr>
          <a:xfrm rot="10800000">
            <a:off x="8428824" y="4049549"/>
            <a:ext cx="443100" cy="443100"/>
          </a:xfrm>
          <a:prstGeom prst="halfFrame">
            <a:avLst>
              <a:gd fmla="val 14370" name="adj1"/>
              <a:gd fmla="val 13472" name="adj2"/>
            </a:avLst>
          </a:prstGeom>
          <a:solidFill>
            <a:srgbClr val="D4752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med">
    <p:push/>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9" name="Shape 69"/>
        <p:cNvGrpSpPr/>
        <p:nvPr/>
      </p:nvGrpSpPr>
      <p:grpSpPr>
        <a:xfrm>
          <a:off x="0" y="0"/>
          <a:ext cx="0" cy="0"/>
          <a:chOff x="0" y="0"/>
          <a:chExt cx="0" cy="0"/>
        </a:xfrm>
      </p:grpSpPr>
      <p:sp>
        <p:nvSpPr>
          <p:cNvPr id="70" name="Google Shape;7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push/>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1" name="Google Shape;21;p3"/>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3"/>
          <p:cNvSpPr/>
          <p:nvPr/>
        </p:nvSpPr>
        <p:spPr>
          <a:xfrm>
            <a:off x="272082" y="405407"/>
            <a:ext cx="443100" cy="443100"/>
          </a:xfrm>
          <a:prstGeom prst="halfFrame">
            <a:avLst>
              <a:gd fmla="val 14370" name="adj1"/>
              <a:gd fmla="val 13472" name="adj2"/>
            </a:avLst>
          </a:prstGeom>
          <a:solidFill>
            <a:srgbClr val="D4752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rot="10800000">
            <a:off x="8428824" y="4165399"/>
            <a:ext cx="443100" cy="443100"/>
          </a:xfrm>
          <a:prstGeom prst="halfFrame">
            <a:avLst>
              <a:gd fmla="val 14370" name="adj1"/>
              <a:gd fmla="val 13472" name="adj2"/>
            </a:avLst>
          </a:prstGeom>
          <a:solidFill>
            <a:srgbClr val="D4752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med">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4" name="Shape 24"/>
        <p:cNvGrpSpPr/>
        <p:nvPr/>
      </p:nvGrpSpPr>
      <p:grpSpPr>
        <a:xfrm>
          <a:off x="0" y="0"/>
          <a:ext cx="0" cy="0"/>
          <a:chOff x="0" y="0"/>
          <a:chExt cx="0" cy="0"/>
        </a:xfrm>
      </p:grpSpPr>
      <p:sp>
        <p:nvSpPr>
          <p:cNvPr id="25" name="Google Shape;25;p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7" name="Google Shape;27;p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8" name="Google Shape;28;p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0" name="Google Shape;30;p4"/>
          <p:cNvSpPr/>
          <p:nvPr/>
        </p:nvSpPr>
        <p:spPr>
          <a:xfrm>
            <a:off x="225880" y="1193555"/>
            <a:ext cx="443100" cy="443100"/>
          </a:xfrm>
          <a:prstGeom prst="halfFrame">
            <a:avLst>
              <a:gd fmla="val 14370" name="adj1"/>
              <a:gd fmla="val 13472" name="adj2"/>
            </a:avLst>
          </a:prstGeom>
          <a:solidFill>
            <a:srgbClr val="D4752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p:nvPr/>
        </p:nvSpPr>
        <p:spPr>
          <a:xfrm rot="10800000">
            <a:off x="3907224" y="3634699"/>
            <a:ext cx="443100" cy="443100"/>
          </a:xfrm>
          <a:prstGeom prst="halfFrame">
            <a:avLst>
              <a:gd fmla="val 14370" name="adj1"/>
              <a:gd fmla="val 13472" name="adj2"/>
            </a:avLst>
          </a:prstGeom>
          <a:solidFill>
            <a:srgbClr val="D4752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med">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4" name="Google Shape;3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5"/>
          <p:cNvSpPr/>
          <p:nvPr/>
        </p:nvSpPr>
        <p:spPr>
          <a:xfrm>
            <a:off x="272082" y="2111232"/>
            <a:ext cx="443100" cy="443100"/>
          </a:xfrm>
          <a:prstGeom prst="halfFrame">
            <a:avLst>
              <a:gd fmla="val 14370" name="adj1"/>
              <a:gd fmla="val 13472" name="adj2"/>
            </a:avLst>
          </a:prstGeom>
          <a:solidFill>
            <a:srgbClr val="D4752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
          <p:cNvSpPr/>
          <p:nvPr/>
        </p:nvSpPr>
        <p:spPr>
          <a:xfrm rot="10800000">
            <a:off x="8428824" y="2593949"/>
            <a:ext cx="443100" cy="443100"/>
          </a:xfrm>
          <a:prstGeom prst="halfFrame">
            <a:avLst>
              <a:gd fmla="val 14370" name="adj1"/>
              <a:gd fmla="val 13472" name="adj2"/>
            </a:avLst>
          </a:prstGeom>
          <a:solidFill>
            <a:srgbClr val="D4752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med">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 name="Google Shape;39;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6"/>
          <p:cNvSpPr/>
          <p:nvPr/>
        </p:nvSpPr>
        <p:spPr>
          <a:xfrm>
            <a:off x="272082" y="405407"/>
            <a:ext cx="443100" cy="443100"/>
          </a:xfrm>
          <a:prstGeom prst="halfFrame">
            <a:avLst>
              <a:gd fmla="val 14370" name="adj1"/>
              <a:gd fmla="val 13472" name="adj2"/>
            </a:avLst>
          </a:prstGeom>
          <a:solidFill>
            <a:srgbClr val="D4752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6"/>
          <p:cNvSpPr/>
          <p:nvPr/>
        </p:nvSpPr>
        <p:spPr>
          <a:xfrm rot="10800000">
            <a:off x="8428824" y="614249"/>
            <a:ext cx="443100" cy="443100"/>
          </a:xfrm>
          <a:prstGeom prst="halfFrame">
            <a:avLst>
              <a:gd fmla="val 14370" name="adj1"/>
              <a:gd fmla="val 13472" name="adj2"/>
            </a:avLst>
          </a:prstGeom>
          <a:solidFill>
            <a:srgbClr val="D4752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med">
    <p:push/>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2" name="Shape 42"/>
        <p:cNvGrpSpPr/>
        <p:nvPr/>
      </p:nvGrpSpPr>
      <p:grpSpPr>
        <a:xfrm>
          <a:off x="0" y="0"/>
          <a:ext cx="0" cy="0"/>
          <a:chOff x="0" y="0"/>
          <a:chExt cx="0" cy="0"/>
        </a:xfrm>
      </p:grpSpPr>
      <p:sp>
        <p:nvSpPr>
          <p:cNvPr id="43" name="Google Shape;43;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4" name="Google Shape;44;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5" name="Google Shape;45;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6" name="Google Shape;46;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7"/>
          <p:cNvSpPr/>
          <p:nvPr/>
        </p:nvSpPr>
        <p:spPr>
          <a:xfrm>
            <a:off x="272082" y="405407"/>
            <a:ext cx="443100" cy="443100"/>
          </a:xfrm>
          <a:prstGeom prst="halfFrame">
            <a:avLst>
              <a:gd fmla="val 14370" name="adj1"/>
              <a:gd fmla="val 13472" name="adj2"/>
            </a:avLst>
          </a:prstGeom>
          <a:solidFill>
            <a:srgbClr val="D4752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7"/>
          <p:cNvSpPr/>
          <p:nvPr/>
        </p:nvSpPr>
        <p:spPr>
          <a:xfrm rot="10800000">
            <a:off x="8428824" y="4165399"/>
            <a:ext cx="443100" cy="443100"/>
          </a:xfrm>
          <a:prstGeom prst="halfFrame">
            <a:avLst>
              <a:gd fmla="val 14370" name="adj1"/>
              <a:gd fmla="val 13472" name="adj2"/>
            </a:avLst>
          </a:prstGeom>
          <a:solidFill>
            <a:srgbClr val="D4752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med">
    <p:push/>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 name="Shape 49"/>
        <p:cNvGrpSpPr/>
        <p:nvPr/>
      </p:nvGrpSpPr>
      <p:grpSpPr>
        <a:xfrm>
          <a:off x="0" y="0"/>
          <a:ext cx="0" cy="0"/>
          <a:chOff x="0" y="0"/>
          <a:chExt cx="0" cy="0"/>
        </a:xfrm>
      </p:grpSpPr>
      <p:sp>
        <p:nvSpPr>
          <p:cNvPr id="50" name="Google Shape;50;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1" name="Google Shape;51;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2" name="Google Shape;5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3" name="Google Shape;53;p8"/>
          <p:cNvSpPr/>
          <p:nvPr/>
        </p:nvSpPr>
        <p:spPr>
          <a:xfrm>
            <a:off x="272082" y="405407"/>
            <a:ext cx="443100" cy="443100"/>
          </a:xfrm>
          <a:prstGeom prst="halfFrame">
            <a:avLst>
              <a:gd fmla="val 14370" name="adj1"/>
              <a:gd fmla="val 13472" name="adj2"/>
            </a:avLst>
          </a:prstGeom>
          <a:solidFill>
            <a:srgbClr val="D4752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8"/>
          <p:cNvSpPr/>
          <p:nvPr/>
        </p:nvSpPr>
        <p:spPr>
          <a:xfrm rot="10800000">
            <a:off x="2716227" y="4165527"/>
            <a:ext cx="443100" cy="443100"/>
          </a:xfrm>
          <a:prstGeom prst="halfFrame">
            <a:avLst>
              <a:gd fmla="val 14370" name="adj1"/>
              <a:gd fmla="val 13472" name="adj2"/>
            </a:avLst>
          </a:prstGeom>
          <a:solidFill>
            <a:srgbClr val="D4752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med">
    <p:push/>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sp>
        <p:nvSpPr>
          <p:cNvPr id="56" name="Google Shape;56;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7" name="Google Shape;5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8" name="Google Shape;58;p9"/>
          <p:cNvSpPr/>
          <p:nvPr/>
        </p:nvSpPr>
        <p:spPr>
          <a:xfrm>
            <a:off x="444296" y="405407"/>
            <a:ext cx="443100" cy="443100"/>
          </a:xfrm>
          <a:prstGeom prst="halfFrame">
            <a:avLst>
              <a:gd fmla="val 14370" name="adj1"/>
              <a:gd fmla="val 13472" name="adj2"/>
            </a:avLst>
          </a:prstGeom>
          <a:solidFill>
            <a:srgbClr val="D4752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9"/>
          <p:cNvSpPr/>
          <p:nvPr/>
        </p:nvSpPr>
        <p:spPr>
          <a:xfrm rot="10800000">
            <a:off x="6454574" y="4137474"/>
            <a:ext cx="443100" cy="443100"/>
          </a:xfrm>
          <a:prstGeom prst="halfFrame">
            <a:avLst>
              <a:gd fmla="val 14370" name="adj1"/>
              <a:gd fmla="val 13472" name="adj2"/>
            </a:avLst>
          </a:prstGeom>
          <a:solidFill>
            <a:srgbClr val="D4752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med">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62" name="Google Shape;6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push/>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1"/>
          <p:cNvPicPr preferRelativeResize="0"/>
          <p:nvPr/>
        </p:nvPicPr>
        <p:blipFill rotWithShape="1">
          <a:blip r:embed="rId2">
            <a:alphaModFix/>
          </a:blip>
          <a:srcRect b="0" l="0" r="0" t="0"/>
          <a:stretch/>
        </p:blipFill>
        <p:spPr>
          <a:xfrm>
            <a:off x="6416261" y="4663217"/>
            <a:ext cx="1320800" cy="482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transition spd="med">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4.png"/><Relationship Id="rId4" Type="http://schemas.openxmlformats.org/officeDocument/2006/relationships/image" Target="../media/image26.png"/><Relationship Id="rId5" Type="http://schemas.openxmlformats.org/officeDocument/2006/relationships/image" Target="../media/image32.png"/><Relationship Id="rId6" Type="http://schemas.openxmlformats.org/officeDocument/2006/relationships/image" Target="../media/image4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image" Target="../media/image12.png"/><Relationship Id="rId13" Type="http://schemas.openxmlformats.org/officeDocument/2006/relationships/image" Target="../media/image6.png"/><Relationship Id="rId12"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9.png"/><Relationship Id="rId9" Type="http://schemas.openxmlformats.org/officeDocument/2006/relationships/image" Target="../media/image4.png"/><Relationship Id="rId15" Type="http://schemas.openxmlformats.org/officeDocument/2006/relationships/image" Target="../media/image19.png"/><Relationship Id="rId14" Type="http://schemas.openxmlformats.org/officeDocument/2006/relationships/image" Target="../media/image17.png"/><Relationship Id="rId17" Type="http://schemas.openxmlformats.org/officeDocument/2006/relationships/image" Target="../media/image18.png"/><Relationship Id="rId16" Type="http://schemas.openxmlformats.org/officeDocument/2006/relationships/image" Target="../media/image15.png"/><Relationship Id="rId5" Type="http://schemas.openxmlformats.org/officeDocument/2006/relationships/image" Target="../media/image20.png"/><Relationship Id="rId6" Type="http://schemas.openxmlformats.org/officeDocument/2006/relationships/image" Target="../media/image14.png"/><Relationship Id="rId18" Type="http://schemas.openxmlformats.org/officeDocument/2006/relationships/image" Target="../media/image16.png"/><Relationship Id="rId7" Type="http://schemas.openxmlformats.org/officeDocument/2006/relationships/image" Target="../media/image5.png"/><Relationship Id="rId8"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9.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21.png"/><Relationship Id="rId5" Type="http://schemas.openxmlformats.org/officeDocument/2006/relationships/image" Target="../media/image2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3.png"/><Relationship Id="rId4" Type="http://schemas.openxmlformats.org/officeDocument/2006/relationships/image" Target="../media/image3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4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7.png"/><Relationship Id="rId4" Type="http://schemas.openxmlformats.org/officeDocument/2006/relationships/image" Target="../media/image22.png"/><Relationship Id="rId5" Type="http://schemas.openxmlformats.org/officeDocument/2006/relationships/hyperlink" Target="https://dl.acm.org/doi/10.1145/3341301.3359628"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descr="OT: Virginia Tech Phone Background | The Key Play" id="75" name="Google Shape;75;p13"/>
          <p:cNvPicPr preferRelativeResize="0"/>
          <p:nvPr/>
        </p:nvPicPr>
        <p:blipFill rotWithShape="1">
          <a:blip r:embed="rId3">
            <a:alphaModFix/>
          </a:blip>
          <a:srcRect b="0" l="0" r="0" t="0"/>
          <a:stretch/>
        </p:blipFill>
        <p:spPr>
          <a:xfrm>
            <a:off x="0" y="0"/>
            <a:ext cx="9143999" cy="4424491"/>
          </a:xfrm>
          <a:prstGeom prst="rect">
            <a:avLst/>
          </a:prstGeom>
          <a:noFill/>
          <a:ln>
            <a:noFill/>
          </a:ln>
        </p:spPr>
      </p:pic>
      <p:sp>
        <p:nvSpPr>
          <p:cNvPr id="76" name="Google Shape;76;p13"/>
          <p:cNvSpPr txBox="1"/>
          <p:nvPr>
            <p:ph type="ctrTitle"/>
          </p:nvPr>
        </p:nvSpPr>
        <p:spPr>
          <a:xfrm>
            <a:off x="311700" y="744575"/>
            <a:ext cx="8520600" cy="2408700"/>
          </a:xfrm>
          <a:prstGeom prst="rect">
            <a:avLst/>
          </a:prstGeom>
          <a:solidFill>
            <a:srgbClr val="FFFFFF">
              <a:alpha val="80000"/>
            </a:srgbClr>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US" sz="3600"/>
              <a:t>Retina: Cross-Layered Key-Value Store for Computational Storage</a:t>
            </a:r>
            <a:endParaRPr sz="3600">
              <a:latin typeface="Proxima Nova"/>
              <a:ea typeface="Proxima Nova"/>
              <a:cs typeface="Proxima Nova"/>
              <a:sym typeface="Proxima Nova"/>
            </a:endParaRPr>
          </a:p>
        </p:txBody>
      </p:sp>
      <p:sp>
        <p:nvSpPr>
          <p:cNvPr id="77" name="Google Shape;77;p13"/>
          <p:cNvSpPr txBox="1"/>
          <p:nvPr/>
        </p:nvSpPr>
        <p:spPr>
          <a:xfrm>
            <a:off x="1702625" y="3153275"/>
            <a:ext cx="5650200" cy="1168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US" sz="2300" u="none" cap="none" strike="noStrike">
                <a:solidFill>
                  <a:schemeClr val="lt1"/>
                </a:solidFill>
                <a:latin typeface="Proxima Nova"/>
                <a:ea typeface="Proxima Nova"/>
                <a:cs typeface="Proxima Nova"/>
                <a:sym typeface="Proxima Nova"/>
              </a:rPr>
              <a:t>Naga Sanjana B</a:t>
            </a:r>
            <a:endParaRPr b="1" i="0" sz="2300" u="none" cap="none" strike="noStrike">
              <a:solidFill>
                <a:schemeClr val="lt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2300"/>
              <a:buFont typeface="Arial"/>
              <a:buNone/>
            </a:pPr>
            <a:r>
              <a:rPr b="1" i="0" lang="en-US" sz="2300" u="none" cap="none" strike="noStrike">
                <a:solidFill>
                  <a:schemeClr val="lt1"/>
                </a:solidFill>
                <a:latin typeface="Proxima Nova"/>
                <a:ea typeface="Proxima Nova"/>
                <a:cs typeface="Proxima Nova"/>
                <a:sym typeface="Proxima Nova"/>
              </a:rPr>
              <a:t>Dept. of ECE, Virginia Tech</a:t>
            </a:r>
            <a:endParaRPr b="1" i="0" sz="2300" u="none" cap="none" strike="noStrike">
              <a:solidFill>
                <a:schemeClr val="lt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2300"/>
              <a:buFont typeface="Arial"/>
              <a:buNone/>
            </a:pPr>
            <a:r>
              <a:rPr b="1" i="0" lang="en-US" sz="2300" u="none" cap="none" strike="noStrike">
                <a:solidFill>
                  <a:schemeClr val="lt1"/>
                </a:solidFill>
                <a:latin typeface="Proxima Nova"/>
                <a:ea typeface="Proxima Nova"/>
                <a:cs typeface="Proxima Nova"/>
                <a:sym typeface="Proxima Nova"/>
              </a:rPr>
              <a:t>February 18, 2022</a:t>
            </a:r>
            <a:endParaRPr b="1" i="0" sz="2300" u="none" cap="none" strike="noStrike">
              <a:solidFill>
                <a:schemeClr val="lt1"/>
              </a:solidFill>
              <a:latin typeface="Proxima Nova"/>
              <a:ea typeface="Proxima Nova"/>
              <a:cs typeface="Proxima Nova"/>
              <a:sym typeface="Proxima Nova"/>
            </a:endParaRPr>
          </a:p>
        </p:txBody>
      </p:sp>
      <p:sp>
        <p:nvSpPr>
          <p:cNvPr id="78" name="Google Shape;78;p13"/>
          <p:cNvSpPr/>
          <p:nvPr/>
        </p:nvSpPr>
        <p:spPr>
          <a:xfrm>
            <a:off x="286134" y="719009"/>
            <a:ext cx="443100" cy="443100"/>
          </a:xfrm>
          <a:prstGeom prst="halfFrame">
            <a:avLst>
              <a:gd fmla="val 14370" name="adj1"/>
              <a:gd fmla="val 13472" name="adj2"/>
            </a:avLst>
          </a:prstGeom>
          <a:solidFill>
            <a:srgbClr val="D4752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3"/>
          <p:cNvSpPr/>
          <p:nvPr/>
        </p:nvSpPr>
        <p:spPr>
          <a:xfrm rot="10800000">
            <a:off x="8389197" y="2710172"/>
            <a:ext cx="443100" cy="443100"/>
          </a:xfrm>
          <a:prstGeom prst="halfFrame">
            <a:avLst>
              <a:gd fmla="val 14370" name="adj1"/>
              <a:gd fmla="val 13472" name="adj2"/>
            </a:avLst>
          </a:prstGeom>
          <a:solidFill>
            <a:srgbClr val="D4752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81" name="Google Shape;81;p13"/>
          <p:cNvSpPr txBox="1"/>
          <p:nvPr/>
        </p:nvSpPr>
        <p:spPr>
          <a:xfrm>
            <a:off x="63100" y="4766875"/>
            <a:ext cx="2102100" cy="681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400"/>
              </a:spcBef>
              <a:spcAft>
                <a:spcPts val="0"/>
              </a:spcAft>
              <a:buClr>
                <a:srgbClr val="000000"/>
              </a:buClr>
              <a:buSzPts val="1300"/>
              <a:buFont typeface="Arial"/>
              <a:buNone/>
            </a:pPr>
            <a:r>
              <a:rPr b="1" i="0" lang="en-US" sz="1300" u="none" cap="none" strike="noStrike">
                <a:solidFill>
                  <a:schemeClr val="dk1"/>
                </a:solidFill>
                <a:latin typeface="Arial"/>
                <a:ea typeface="Arial"/>
                <a:cs typeface="Arial"/>
                <a:sym typeface="Arial"/>
              </a:rPr>
              <a:t>COSMOSS Lab @ VT</a:t>
            </a:r>
            <a:endParaRPr b="1" i="0" sz="1300" u="none" cap="none" strike="noStrike">
              <a:solidFill>
                <a:schemeClr val="dk1"/>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Tree>
  </p:cSld>
  <p:clrMapOvr>
    <a:masterClrMapping/>
  </p:clrMapOvr>
  <p:transition spd="med">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cxnSp>
        <p:nvCxnSpPr>
          <p:cNvPr id="210" name="Google Shape;210;p22"/>
          <p:cNvCxnSpPr/>
          <p:nvPr/>
        </p:nvCxnSpPr>
        <p:spPr>
          <a:xfrm>
            <a:off x="7428721" y="1716600"/>
            <a:ext cx="20100" cy="1282200"/>
          </a:xfrm>
          <a:prstGeom prst="straightConnector1">
            <a:avLst/>
          </a:prstGeom>
          <a:noFill/>
          <a:ln cap="flat" cmpd="sng" w="28575">
            <a:solidFill>
              <a:schemeClr val="dk2"/>
            </a:solidFill>
            <a:prstDash val="solid"/>
            <a:round/>
            <a:headEnd len="med" w="med" type="triangle"/>
            <a:tailEnd len="sm" w="sm" type="none"/>
          </a:ln>
        </p:spPr>
      </p:cxnSp>
      <p:sp>
        <p:nvSpPr>
          <p:cNvPr id="211" name="Google Shape;211;p22"/>
          <p:cNvSpPr txBox="1"/>
          <p:nvPr>
            <p:ph type="title"/>
          </p:nvPr>
        </p:nvSpPr>
        <p:spPr>
          <a:xfrm>
            <a:off x="370025" y="387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What is Near-Data Processing?</a:t>
            </a:r>
            <a:endParaRPr/>
          </a:p>
        </p:txBody>
      </p:sp>
      <p:sp>
        <p:nvSpPr>
          <p:cNvPr id="212" name="Google Shape;212;p22"/>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cxnSp>
        <p:nvCxnSpPr>
          <p:cNvPr id="213" name="Google Shape;213;p22"/>
          <p:cNvCxnSpPr/>
          <p:nvPr/>
        </p:nvCxnSpPr>
        <p:spPr>
          <a:xfrm>
            <a:off x="2494996" y="1877813"/>
            <a:ext cx="2400" cy="1150500"/>
          </a:xfrm>
          <a:prstGeom prst="straightConnector1">
            <a:avLst/>
          </a:prstGeom>
          <a:noFill/>
          <a:ln cap="flat" cmpd="sng" w="28575">
            <a:solidFill>
              <a:schemeClr val="dk2"/>
            </a:solidFill>
            <a:prstDash val="solid"/>
            <a:round/>
            <a:headEnd len="med" w="med" type="triangle"/>
            <a:tailEnd len="sm" w="sm" type="none"/>
          </a:ln>
        </p:spPr>
      </p:cxnSp>
      <p:cxnSp>
        <p:nvCxnSpPr>
          <p:cNvPr id="214" name="Google Shape;214;p22"/>
          <p:cNvCxnSpPr/>
          <p:nvPr/>
        </p:nvCxnSpPr>
        <p:spPr>
          <a:xfrm>
            <a:off x="1808625" y="1864925"/>
            <a:ext cx="3000" cy="1215300"/>
          </a:xfrm>
          <a:prstGeom prst="straightConnector1">
            <a:avLst/>
          </a:prstGeom>
          <a:noFill/>
          <a:ln cap="flat" cmpd="sng" w="28575">
            <a:solidFill>
              <a:schemeClr val="dk2"/>
            </a:solidFill>
            <a:prstDash val="solid"/>
            <a:round/>
            <a:headEnd len="sm" w="sm" type="none"/>
            <a:tailEnd len="med" w="med" type="triangle"/>
          </a:ln>
        </p:spPr>
      </p:cxnSp>
      <p:sp>
        <p:nvSpPr>
          <p:cNvPr id="215" name="Google Shape;215;p22"/>
          <p:cNvSpPr/>
          <p:nvPr/>
        </p:nvSpPr>
        <p:spPr>
          <a:xfrm>
            <a:off x="1536200" y="1099950"/>
            <a:ext cx="1292700" cy="7686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CPU</a:t>
            </a:r>
            <a:endParaRPr b="1" i="0" sz="1800" u="none" cap="none" strike="noStrike">
              <a:solidFill>
                <a:schemeClr val="lt1"/>
              </a:solidFill>
              <a:latin typeface="Arial"/>
              <a:ea typeface="Arial"/>
              <a:cs typeface="Arial"/>
              <a:sym typeface="Arial"/>
            </a:endParaRPr>
          </a:p>
        </p:txBody>
      </p:sp>
      <p:sp>
        <p:nvSpPr>
          <p:cNvPr id="216" name="Google Shape;216;p22"/>
          <p:cNvSpPr/>
          <p:nvPr/>
        </p:nvSpPr>
        <p:spPr>
          <a:xfrm>
            <a:off x="1129846" y="3037575"/>
            <a:ext cx="2105400" cy="7686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217" name="Google Shape;217;p22"/>
          <p:cNvSpPr/>
          <p:nvPr/>
        </p:nvSpPr>
        <p:spPr>
          <a:xfrm rot="-5400000">
            <a:off x="384553" y="1123200"/>
            <a:ext cx="759300" cy="7221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DRAM</a:t>
            </a:r>
            <a:endParaRPr b="1" i="0" sz="1400" u="none" cap="none" strike="noStrike">
              <a:solidFill>
                <a:schemeClr val="lt1"/>
              </a:solidFill>
              <a:latin typeface="Arial"/>
              <a:ea typeface="Arial"/>
              <a:cs typeface="Arial"/>
              <a:sym typeface="Arial"/>
            </a:endParaRPr>
          </a:p>
        </p:txBody>
      </p:sp>
      <p:cxnSp>
        <p:nvCxnSpPr>
          <p:cNvPr id="218" name="Google Shape;218;p22"/>
          <p:cNvCxnSpPr>
            <a:stCxn id="217" idx="2"/>
            <a:endCxn id="215" idx="1"/>
          </p:cNvCxnSpPr>
          <p:nvPr/>
        </p:nvCxnSpPr>
        <p:spPr>
          <a:xfrm>
            <a:off x="1125253" y="1484250"/>
            <a:ext cx="411000" cy="0"/>
          </a:xfrm>
          <a:prstGeom prst="straightConnector1">
            <a:avLst/>
          </a:prstGeom>
          <a:noFill/>
          <a:ln cap="flat" cmpd="sng" w="9525">
            <a:solidFill>
              <a:schemeClr val="dk2"/>
            </a:solidFill>
            <a:prstDash val="solid"/>
            <a:round/>
            <a:headEnd len="sm" w="sm" type="none"/>
            <a:tailEnd len="sm" w="sm" type="none"/>
          </a:ln>
        </p:spPr>
      </p:cxnSp>
      <p:sp>
        <p:nvSpPr>
          <p:cNvPr id="219" name="Google Shape;219;p22"/>
          <p:cNvSpPr/>
          <p:nvPr/>
        </p:nvSpPr>
        <p:spPr>
          <a:xfrm>
            <a:off x="1129846" y="2220050"/>
            <a:ext cx="2105400" cy="393600"/>
          </a:xfrm>
          <a:prstGeom prst="rect">
            <a:avLst/>
          </a:prstGeom>
          <a:solidFill>
            <a:srgbClr val="CC0000"/>
          </a:solidFill>
          <a:ln cap="flat" cmpd="sng" w="9525">
            <a:solidFill>
              <a:schemeClr val="dk2"/>
            </a:solidFill>
            <a:prstDash val="solid"/>
            <a:round/>
            <a:headEnd len="sm" w="sm" type="none"/>
            <a:tailEnd len="sm" w="sm" type="none"/>
          </a:ln>
          <a:effectLst>
            <a:outerShdw blurRad="142875" rotWithShape="0" algn="bl" dir="4200000" dist="7620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Arial"/>
                <a:ea typeface="Arial"/>
                <a:cs typeface="Arial"/>
                <a:sym typeface="Arial"/>
              </a:rPr>
              <a:t>Network(PCIe)</a:t>
            </a:r>
            <a:endParaRPr b="1" i="0" sz="2000" u="none" cap="none" strike="noStrike">
              <a:solidFill>
                <a:schemeClr val="lt1"/>
              </a:solidFill>
              <a:latin typeface="Arial"/>
              <a:ea typeface="Arial"/>
              <a:cs typeface="Arial"/>
              <a:sym typeface="Arial"/>
            </a:endParaRPr>
          </a:p>
        </p:txBody>
      </p:sp>
      <p:sp>
        <p:nvSpPr>
          <p:cNvPr id="220" name="Google Shape;220;p22"/>
          <p:cNvSpPr/>
          <p:nvPr/>
        </p:nvSpPr>
        <p:spPr>
          <a:xfrm>
            <a:off x="5709625" y="2973900"/>
            <a:ext cx="2499000" cy="832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221" name="Google Shape;221;p22"/>
          <p:cNvSpPr/>
          <p:nvPr/>
        </p:nvSpPr>
        <p:spPr>
          <a:xfrm>
            <a:off x="1870100" y="3122775"/>
            <a:ext cx="548700" cy="5220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2"/>
          <p:cNvSpPr/>
          <p:nvPr/>
        </p:nvSpPr>
        <p:spPr>
          <a:xfrm>
            <a:off x="1946300" y="3198975"/>
            <a:ext cx="548700" cy="5220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SSD</a:t>
            </a:r>
            <a:endParaRPr b="1" i="0" sz="1400" u="none" cap="none" strike="noStrike">
              <a:solidFill>
                <a:schemeClr val="lt1"/>
              </a:solidFill>
              <a:latin typeface="Arial"/>
              <a:ea typeface="Arial"/>
              <a:cs typeface="Arial"/>
              <a:sym typeface="Arial"/>
            </a:endParaRPr>
          </a:p>
        </p:txBody>
      </p:sp>
      <p:sp>
        <p:nvSpPr>
          <p:cNvPr id="223" name="Google Shape;223;p22"/>
          <p:cNvSpPr/>
          <p:nvPr/>
        </p:nvSpPr>
        <p:spPr>
          <a:xfrm>
            <a:off x="5867275" y="3054000"/>
            <a:ext cx="548700" cy="5220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2"/>
          <p:cNvSpPr/>
          <p:nvPr/>
        </p:nvSpPr>
        <p:spPr>
          <a:xfrm>
            <a:off x="5943475" y="3130200"/>
            <a:ext cx="548700" cy="5220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SSD</a:t>
            </a:r>
            <a:endParaRPr b="1" i="0" sz="1400" u="none" cap="none" strike="noStrike">
              <a:solidFill>
                <a:schemeClr val="lt1"/>
              </a:solidFill>
              <a:latin typeface="Arial"/>
              <a:ea typeface="Arial"/>
              <a:cs typeface="Arial"/>
              <a:sym typeface="Arial"/>
            </a:endParaRPr>
          </a:p>
        </p:txBody>
      </p:sp>
      <p:cxnSp>
        <p:nvCxnSpPr>
          <p:cNvPr id="225" name="Google Shape;225;p22"/>
          <p:cNvCxnSpPr>
            <a:stCxn id="226" idx="3"/>
          </p:cNvCxnSpPr>
          <p:nvPr/>
        </p:nvCxnSpPr>
        <p:spPr>
          <a:xfrm>
            <a:off x="7428725" y="3391200"/>
            <a:ext cx="247500" cy="15900"/>
          </a:xfrm>
          <a:prstGeom prst="straightConnector1">
            <a:avLst/>
          </a:prstGeom>
          <a:noFill/>
          <a:ln cap="flat" cmpd="sng" w="9525">
            <a:solidFill>
              <a:schemeClr val="lt1"/>
            </a:solidFill>
            <a:prstDash val="solid"/>
            <a:round/>
            <a:headEnd len="med" w="med" type="triangle"/>
            <a:tailEnd len="med" w="med" type="triangle"/>
          </a:ln>
        </p:spPr>
      </p:cxnSp>
      <p:sp>
        <p:nvSpPr>
          <p:cNvPr id="227" name="Google Shape;227;p22"/>
          <p:cNvSpPr/>
          <p:nvPr/>
        </p:nvSpPr>
        <p:spPr>
          <a:xfrm rot="5400000">
            <a:off x="7533425" y="3223950"/>
            <a:ext cx="636000" cy="3504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chemeClr val="lt1"/>
                </a:solidFill>
                <a:latin typeface="Arial"/>
                <a:ea typeface="Arial"/>
                <a:cs typeface="Arial"/>
                <a:sym typeface="Arial"/>
              </a:rPr>
              <a:t>DRAM</a:t>
            </a:r>
            <a:endParaRPr b="1" i="0" sz="1000" u="none" cap="none" strike="noStrike">
              <a:solidFill>
                <a:schemeClr val="lt1"/>
              </a:solidFill>
              <a:latin typeface="Arial"/>
              <a:ea typeface="Arial"/>
              <a:cs typeface="Arial"/>
              <a:sym typeface="Arial"/>
            </a:endParaRPr>
          </a:p>
        </p:txBody>
      </p:sp>
      <p:sp>
        <p:nvSpPr>
          <p:cNvPr id="228" name="Google Shape;228;p22"/>
          <p:cNvSpPr/>
          <p:nvPr/>
        </p:nvSpPr>
        <p:spPr>
          <a:xfrm>
            <a:off x="6842675" y="993625"/>
            <a:ext cx="1206300" cy="7686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CPU</a:t>
            </a:r>
            <a:endParaRPr b="1" i="0" sz="1800" u="none" cap="none" strike="noStrike">
              <a:solidFill>
                <a:schemeClr val="lt1"/>
              </a:solidFill>
              <a:latin typeface="Arial"/>
              <a:ea typeface="Arial"/>
              <a:cs typeface="Arial"/>
              <a:sym typeface="Arial"/>
            </a:endParaRPr>
          </a:p>
        </p:txBody>
      </p:sp>
      <p:sp>
        <p:nvSpPr>
          <p:cNvPr id="229" name="Google Shape;229;p22"/>
          <p:cNvSpPr/>
          <p:nvPr/>
        </p:nvSpPr>
        <p:spPr>
          <a:xfrm rot="-5400000">
            <a:off x="5691028" y="1016875"/>
            <a:ext cx="759300" cy="7221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DRAM</a:t>
            </a:r>
            <a:endParaRPr b="1" i="0" sz="1400" u="none" cap="none" strike="noStrike">
              <a:solidFill>
                <a:schemeClr val="lt1"/>
              </a:solidFill>
              <a:latin typeface="Arial"/>
              <a:ea typeface="Arial"/>
              <a:cs typeface="Arial"/>
              <a:sym typeface="Arial"/>
            </a:endParaRPr>
          </a:p>
        </p:txBody>
      </p:sp>
      <p:cxnSp>
        <p:nvCxnSpPr>
          <p:cNvPr id="230" name="Google Shape;230;p22"/>
          <p:cNvCxnSpPr>
            <a:stCxn id="229" idx="2"/>
            <a:endCxn id="228" idx="1"/>
          </p:cNvCxnSpPr>
          <p:nvPr/>
        </p:nvCxnSpPr>
        <p:spPr>
          <a:xfrm>
            <a:off x="6431728" y="1377925"/>
            <a:ext cx="411000" cy="0"/>
          </a:xfrm>
          <a:prstGeom prst="straightConnector1">
            <a:avLst/>
          </a:prstGeom>
          <a:noFill/>
          <a:ln cap="flat" cmpd="sng" w="9525">
            <a:solidFill>
              <a:schemeClr val="dk2"/>
            </a:solidFill>
            <a:prstDash val="solid"/>
            <a:round/>
            <a:headEnd len="sm" w="sm" type="none"/>
            <a:tailEnd len="sm" w="sm" type="none"/>
          </a:ln>
        </p:spPr>
      </p:cxnSp>
      <p:sp>
        <p:nvSpPr>
          <p:cNvPr id="231" name="Google Shape;231;p22"/>
          <p:cNvSpPr/>
          <p:nvPr/>
        </p:nvSpPr>
        <p:spPr>
          <a:xfrm>
            <a:off x="5943471" y="2095363"/>
            <a:ext cx="2105400" cy="393600"/>
          </a:xfrm>
          <a:prstGeom prst="rect">
            <a:avLst/>
          </a:prstGeom>
          <a:solidFill>
            <a:srgbClr val="6AA84F"/>
          </a:solidFill>
          <a:ln cap="flat" cmpd="sng" w="9525">
            <a:solidFill>
              <a:schemeClr val="dk2"/>
            </a:solidFill>
            <a:prstDash val="solid"/>
            <a:round/>
            <a:headEnd len="sm" w="sm" type="none"/>
            <a:tailEnd len="sm" w="sm" type="none"/>
          </a:ln>
          <a:effectLst>
            <a:outerShdw blurRad="142875" rotWithShape="0" algn="bl" dir="4200000" dist="7620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Arial"/>
                <a:ea typeface="Arial"/>
                <a:cs typeface="Arial"/>
                <a:sym typeface="Arial"/>
              </a:rPr>
              <a:t>Network(PCIe)</a:t>
            </a:r>
            <a:endParaRPr b="1" i="0" sz="2000" u="none" cap="none" strike="noStrike">
              <a:solidFill>
                <a:schemeClr val="lt1"/>
              </a:solidFill>
              <a:latin typeface="Arial"/>
              <a:ea typeface="Arial"/>
              <a:cs typeface="Arial"/>
              <a:sym typeface="Arial"/>
            </a:endParaRPr>
          </a:p>
        </p:txBody>
      </p:sp>
      <p:sp>
        <p:nvSpPr>
          <p:cNvPr id="232" name="Google Shape;232;p22"/>
          <p:cNvSpPr/>
          <p:nvPr/>
        </p:nvSpPr>
        <p:spPr>
          <a:xfrm>
            <a:off x="143200" y="1972050"/>
            <a:ext cx="1062900" cy="636000"/>
          </a:xfrm>
          <a:prstGeom prst="wedgeRoundRectCallout">
            <a:avLst>
              <a:gd fmla="val 102646" name="adj1"/>
              <a:gd fmla="val -69108" name="adj2"/>
              <a:gd fmla="val 0" name="adj3"/>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highlight>
                  <a:srgbClr val="FFD966"/>
                </a:highlight>
                <a:latin typeface="Arial"/>
                <a:ea typeface="Arial"/>
                <a:cs typeface="Arial"/>
                <a:sym typeface="Arial"/>
              </a:rPr>
              <a:t>1.Request </a:t>
            </a:r>
            <a:r>
              <a:rPr b="0" i="0" lang="en-US" sz="1400" u="none" cap="none" strike="noStrike">
                <a:solidFill>
                  <a:srgbClr val="000000"/>
                </a:solidFill>
                <a:latin typeface="Arial"/>
                <a:ea typeface="Arial"/>
                <a:cs typeface="Arial"/>
                <a:sym typeface="Arial"/>
              </a:rPr>
              <a:t>data </a:t>
            </a:r>
            <a:endParaRPr b="0" i="0" sz="1400" u="none" cap="none" strike="noStrike">
              <a:solidFill>
                <a:srgbClr val="000000"/>
              </a:solidFill>
              <a:latin typeface="Arial"/>
              <a:ea typeface="Arial"/>
              <a:cs typeface="Arial"/>
              <a:sym typeface="Arial"/>
            </a:endParaRPr>
          </a:p>
        </p:txBody>
      </p:sp>
      <p:sp>
        <p:nvSpPr>
          <p:cNvPr id="233" name="Google Shape;233;p22"/>
          <p:cNvSpPr/>
          <p:nvPr/>
        </p:nvSpPr>
        <p:spPr>
          <a:xfrm>
            <a:off x="3299200" y="2412775"/>
            <a:ext cx="1173600" cy="636000"/>
          </a:xfrm>
          <a:prstGeom prst="wedgeRoundRectCallout">
            <a:avLst>
              <a:gd fmla="val -118454" name="adj1"/>
              <a:gd fmla="val 10806" name="adj2"/>
              <a:gd fmla="val 0" name="adj3"/>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highlight>
                  <a:srgbClr val="FFD966"/>
                </a:highlight>
                <a:latin typeface="Arial"/>
                <a:ea typeface="Arial"/>
                <a:cs typeface="Arial"/>
                <a:sym typeface="Arial"/>
              </a:rPr>
              <a:t>2.</a:t>
            </a:r>
            <a:r>
              <a:rPr b="0" i="0" lang="en-US" sz="1400" u="none" cap="none" strike="noStrike">
                <a:solidFill>
                  <a:srgbClr val="000000"/>
                </a:solidFill>
                <a:latin typeface="Arial"/>
                <a:ea typeface="Arial"/>
                <a:cs typeface="Arial"/>
                <a:sym typeface="Arial"/>
              </a:rPr>
              <a:t> Move data over the network</a:t>
            </a:r>
            <a:endParaRPr b="0" i="0" sz="1400" u="none" cap="none" strike="noStrike">
              <a:solidFill>
                <a:srgbClr val="000000"/>
              </a:solidFill>
              <a:latin typeface="Arial"/>
              <a:ea typeface="Arial"/>
              <a:cs typeface="Arial"/>
              <a:sym typeface="Arial"/>
            </a:endParaRPr>
          </a:p>
        </p:txBody>
      </p:sp>
      <p:sp>
        <p:nvSpPr>
          <p:cNvPr id="234" name="Google Shape;234;p22"/>
          <p:cNvSpPr/>
          <p:nvPr/>
        </p:nvSpPr>
        <p:spPr>
          <a:xfrm>
            <a:off x="2998038" y="1160125"/>
            <a:ext cx="1173600" cy="636000"/>
          </a:xfrm>
          <a:prstGeom prst="wedgeRoundRectCallout">
            <a:avLst>
              <a:gd fmla="val -95219" name="adj1"/>
              <a:gd fmla="val 43632" name="adj2"/>
              <a:gd fmla="val 0" name="adj3"/>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highlight>
                  <a:srgbClr val="FFD966"/>
                </a:highlight>
                <a:latin typeface="Arial"/>
                <a:ea typeface="Arial"/>
                <a:cs typeface="Arial"/>
                <a:sym typeface="Arial"/>
              </a:rPr>
              <a:t>3.</a:t>
            </a:r>
            <a:r>
              <a:rPr b="0" i="0" lang="en-US" sz="1400" u="none" cap="none" strike="noStrike">
                <a:solidFill>
                  <a:srgbClr val="000000"/>
                </a:solidFill>
                <a:latin typeface="Arial"/>
                <a:ea typeface="Arial"/>
                <a:cs typeface="Arial"/>
                <a:sym typeface="Arial"/>
              </a:rPr>
              <a:t> Compute on CPU</a:t>
            </a:r>
            <a:endParaRPr b="0" i="0" sz="1400" u="none" cap="none" strike="noStrike">
              <a:solidFill>
                <a:srgbClr val="000000"/>
              </a:solidFill>
              <a:latin typeface="Arial"/>
              <a:ea typeface="Arial"/>
              <a:cs typeface="Arial"/>
              <a:sym typeface="Arial"/>
            </a:endParaRPr>
          </a:p>
        </p:txBody>
      </p:sp>
      <p:sp>
        <p:nvSpPr>
          <p:cNvPr id="235" name="Google Shape;235;p22"/>
          <p:cNvSpPr/>
          <p:nvPr/>
        </p:nvSpPr>
        <p:spPr>
          <a:xfrm>
            <a:off x="311700" y="4002525"/>
            <a:ext cx="3863700" cy="661800"/>
          </a:xfrm>
          <a:prstGeom prst="roundRect">
            <a:avLst>
              <a:gd fmla="val 16667" name="adj"/>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Times New Roman"/>
                <a:ea typeface="Times New Roman"/>
                <a:cs typeface="Times New Roman"/>
                <a:sym typeface="Times New Roman"/>
              </a:rPr>
              <a:t>Conventional Storage Model</a:t>
            </a:r>
            <a:endParaRPr b="0" i="1" sz="1800" u="none" cap="none" strike="noStrike">
              <a:solidFill>
                <a:schemeClr val="dk1"/>
              </a:solidFill>
              <a:latin typeface="Times New Roman"/>
              <a:ea typeface="Times New Roman"/>
              <a:cs typeface="Times New Roman"/>
              <a:sym typeface="Times New Roman"/>
            </a:endParaRPr>
          </a:p>
        </p:txBody>
      </p:sp>
      <p:sp>
        <p:nvSpPr>
          <p:cNvPr id="236" name="Google Shape;236;p22"/>
          <p:cNvSpPr/>
          <p:nvPr/>
        </p:nvSpPr>
        <p:spPr>
          <a:xfrm>
            <a:off x="4933975" y="4002525"/>
            <a:ext cx="3863700" cy="661800"/>
          </a:xfrm>
          <a:prstGeom prst="roundRect">
            <a:avLst>
              <a:gd fmla="val 16667" name="adj"/>
            </a:avLst>
          </a:prstGeom>
          <a:solidFill>
            <a:srgbClr val="B6D7A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Times New Roman"/>
                <a:ea typeface="Times New Roman"/>
                <a:cs typeface="Times New Roman"/>
                <a:sym typeface="Times New Roman"/>
              </a:rPr>
              <a:t>Computational Storage Model</a:t>
            </a:r>
            <a:endParaRPr b="0" i="1" sz="1800" u="none" cap="none" strike="noStrike">
              <a:solidFill>
                <a:schemeClr val="dk1"/>
              </a:solidFill>
              <a:latin typeface="Times New Roman"/>
              <a:ea typeface="Times New Roman"/>
              <a:cs typeface="Times New Roman"/>
              <a:sym typeface="Times New Roman"/>
            </a:endParaRPr>
          </a:p>
        </p:txBody>
      </p:sp>
      <p:sp>
        <p:nvSpPr>
          <p:cNvPr id="237" name="Google Shape;237;p22"/>
          <p:cNvSpPr/>
          <p:nvPr/>
        </p:nvSpPr>
        <p:spPr>
          <a:xfrm>
            <a:off x="152400" y="2716200"/>
            <a:ext cx="972900" cy="636000"/>
          </a:xfrm>
          <a:prstGeom prst="wedgeRoundRectCallout">
            <a:avLst>
              <a:gd fmla="val 121129" name="adj1"/>
              <a:gd fmla="val -36281" name="adj2"/>
              <a:gd fmla="val 0" name="adj3"/>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highlight>
                  <a:srgbClr val="FFD966"/>
                </a:highlight>
                <a:latin typeface="Arial"/>
                <a:ea typeface="Arial"/>
                <a:cs typeface="Arial"/>
                <a:sym typeface="Arial"/>
              </a:rPr>
              <a:t>4.</a:t>
            </a:r>
            <a:r>
              <a:rPr b="0" i="0" lang="en-US" sz="1400" u="none" cap="none" strike="noStrike">
                <a:solidFill>
                  <a:srgbClr val="000000"/>
                </a:solidFill>
                <a:latin typeface="Arial"/>
                <a:ea typeface="Arial"/>
                <a:cs typeface="Arial"/>
                <a:sym typeface="Arial"/>
              </a:rPr>
              <a:t> Write data to Storage</a:t>
            </a:r>
            <a:endParaRPr b="0" i="0" sz="1400" u="none" cap="none" strike="noStrike">
              <a:solidFill>
                <a:srgbClr val="000000"/>
              </a:solidFill>
              <a:latin typeface="Arial"/>
              <a:ea typeface="Arial"/>
              <a:cs typeface="Arial"/>
              <a:sym typeface="Arial"/>
            </a:endParaRPr>
          </a:p>
        </p:txBody>
      </p:sp>
      <p:sp>
        <p:nvSpPr>
          <p:cNvPr id="238" name="Google Shape;238;p22"/>
          <p:cNvSpPr/>
          <p:nvPr/>
        </p:nvSpPr>
        <p:spPr>
          <a:xfrm>
            <a:off x="4194525" y="4203725"/>
            <a:ext cx="722100" cy="218400"/>
          </a:xfrm>
          <a:prstGeom prst="rightArrow">
            <a:avLst>
              <a:gd fmla="val 50000" name="adj1"/>
              <a:gd fmla="val 50000" name="adj2"/>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2"/>
          <p:cNvSpPr/>
          <p:nvPr/>
        </p:nvSpPr>
        <p:spPr>
          <a:xfrm>
            <a:off x="5292900" y="1796113"/>
            <a:ext cx="1062900" cy="636000"/>
          </a:xfrm>
          <a:prstGeom prst="wedgeRoundRectCallout">
            <a:avLst>
              <a:gd fmla="val 115324" name="adj1"/>
              <a:gd fmla="val -60843" name="adj2"/>
              <a:gd fmla="val 0" name="adj3"/>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highlight>
                  <a:srgbClr val="FFD966"/>
                </a:highlight>
                <a:latin typeface="Arial"/>
                <a:ea typeface="Arial"/>
                <a:cs typeface="Arial"/>
                <a:sym typeface="Arial"/>
              </a:rPr>
              <a:t>1.Request </a:t>
            </a:r>
            <a:r>
              <a:rPr b="0" i="0" lang="en-US" sz="1400" u="none" cap="none" strike="noStrike">
                <a:solidFill>
                  <a:srgbClr val="000000"/>
                </a:solidFill>
                <a:latin typeface="Arial"/>
                <a:ea typeface="Arial"/>
                <a:cs typeface="Arial"/>
                <a:sym typeface="Arial"/>
              </a:rPr>
              <a:t>data </a:t>
            </a:r>
            <a:endParaRPr b="0" i="0" sz="1400" u="none" cap="none" strike="noStrike">
              <a:solidFill>
                <a:srgbClr val="000000"/>
              </a:solidFill>
              <a:latin typeface="Arial"/>
              <a:ea typeface="Arial"/>
              <a:cs typeface="Arial"/>
              <a:sym typeface="Arial"/>
            </a:endParaRPr>
          </a:p>
        </p:txBody>
      </p:sp>
      <p:sp>
        <p:nvSpPr>
          <p:cNvPr id="240" name="Google Shape;240;p22"/>
          <p:cNvSpPr/>
          <p:nvPr/>
        </p:nvSpPr>
        <p:spPr>
          <a:xfrm>
            <a:off x="7741800" y="2488975"/>
            <a:ext cx="1173600" cy="636000"/>
          </a:xfrm>
          <a:prstGeom prst="wedgeRoundRectCallout">
            <a:avLst>
              <a:gd fmla="val -90340" name="adj1"/>
              <a:gd fmla="val 62987" name="adj2"/>
              <a:gd fmla="val 0" name="adj3"/>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highlight>
                  <a:srgbClr val="FFD966"/>
                </a:highlight>
                <a:latin typeface="Arial"/>
                <a:ea typeface="Arial"/>
                <a:cs typeface="Arial"/>
                <a:sym typeface="Arial"/>
              </a:rPr>
              <a:t>2.</a:t>
            </a:r>
            <a:r>
              <a:rPr b="0" i="0" lang="en-US" sz="1400" u="none" cap="none" strike="noStrike">
                <a:solidFill>
                  <a:srgbClr val="000000"/>
                </a:solidFill>
                <a:latin typeface="Arial"/>
                <a:ea typeface="Arial"/>
                <a:cs typeface="Arial"/>
                <a:sym typeface="Arial"/>
              </a:rPr>
              <a:t> Compute on Storage</a:t>
            </a:r>
            <a:endParaRPr b="0" i="0" sz="1400" u="none" cap="none" strike="noStrike">
              <a:solidFill>
                <a:srgbClr val="000000"/>
              </a:solidFill>
              <a:latin typeface="Arial"/>
              <a:ea typeface="Arial"/>
              <a:cs typeface="Arial"/>
              <a:sym typeface="Arial"/>
            </a:endParaRPr>
          </a:p>
        </p:txBody>
      </p:sp>
      <p:cxnSp>
        <p:nvCxnSpPr>
          <p:cNvPr id="241" name="Google Shape;241;p22"/>
          <p:cNvCxnSpPr/>
          <p:nvPr/>
        </p:nvCxnSpPr>
        <p:spPr>
          <a:xfrm>
            <a:off x="4610213" y="738450"/>
            <a:ext cx="40200" cy="3103200"/>
          </a:xfrm>
          <a:prstGeom prst="straightConnector1">
            <a:avLst/>
          </a:prstGeom>
          <a:noFill/>
          <a:ln cap="flat" cmpd="sng" w="9525">
            <a:solidFill>
              <a:schemeClr val="dk2"/>
            </a:solidFill>
            <a:prstDash val="solid"/>
            <a:round/>
            <a:headEnd len="sm" w="sm" type="none"/>
            <a:tailEnd len="sm" w="sm" type="none"/>
          </a:ln>
        </p:spPr>
      </p:cxnSp>
      <p:sp>
        <p:nvSpPr>
          <p:cNvPr id="242" name="Google Shape;242;p22"/>
          <p:cNvSpPr/>
          <p:nvPr/>
        </p:nvSpPr>
        <p:spPr>
          <a:xfrm>
            <a:off x="4765500" y="2470663"/>
            <a:ext cx="1062900" cy="636000"/>
          </a:xfrm>
          <a:prstGeom prst="wedgeRoundRectCallout">
            <a:avLst>
              <a:gd fmla="val 198055" name="adj1"/>
              <a:gd fmla="val -7246" name="adj2"/>
              <a:gd fmla="val 0" name="adj3"/>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highlight>
                  <a:srgbClr val="FFD966"/>
                </a:highlight>
                <a:latin typeface="Arial"/>
                <a:ea typeface="Arial"/>
                <a:cs typeface="Arial"/>
                <a:sym typeface="Arial"/>
              </a:rPr>
              <a:t>1.Return the result</a:t>
            </a:r>
            <a:endParaRPr b="0" i="0" sz="1400" u="none" cap="none" strike="noStrike">
              <a:solidFill>
                <a:srgbClr val="000000"/>
              </a:solidFill>
              <a:latin typeface="Arial"/>
              <a:ea typeface="Arial"/>
              <a:cs typeface="Arial"/>
              <a:sym typeface="Arial"/>
            </a:endParaRPr>
          </a:p>
        </p:txBody>
      </p:sp>
      <p:sp>
        <p:nvSpPr>
          <p:cNvPr id="243" name="Google Shape;243;p22"/>
          <p:cNvSpPr/>
          <p:nvPr/>
        </p:nvSpPr>
        <p:spPr>
          <a:xfrm>
            <a:off x="6765775" y="3130225"/>
            <a:ext cx="662700" cy="5220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Arial"/>
                <a:ea typeface="Arial"/>
                <a:cs typeface="Arial"/>
                <a:sym typeface="Arial"/>
              </a:rPr>
              <a:t>Accel-</a:t>
            </a:r>
            <a:endParaRPr b="1"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Arial"/>
                <a:ea typeface="Arial"/>
                <a:cs typeface="Arial"/>
                <a:sym typeface="Arial"/>
              </a:rPr>
              <a:t>erator</a:t>
            </a:r>
            <a:endParaRPr b="1" i="0" sz="1200" u="none" cap="none" strike="noStrike">
              <a:solidFill>
                <a:schemeClr val="lt1"/>
              </a:solidFill>
              <a:latin typeface="Arial"/>
              <a:ea typeface="Arial"/>
              <a:cs typeface="Arial"/>
              <a:sym typeface="Arial"/>
            </a:endParaRPr>
          </a:p>
        </p:txBody>
      </p:sp>
      <p:cxnSp>
        <p:nvCxnSpPr>
          <p:cNvPr id="244" name="Google Shape;244;p22"/>
          <p:cNvCxnSpPr>
            <a:endCxn id="243" idx="1"/>
          </p:cNvCxnSpPr>
          <p:nvPr/>
        </p:nvCxnSpPr>
        <p:spPr>
          <a:xfrm>
            <a:off x="6492175" y="3391225"/>
            <a:ext cx="273600" cy="0"/>
          </a:xfrm>
          <a:prstGeom prst="straightConnector1">
            <a:avLst/>
          </a:prstGeom>
          <a:noFill/>
          <a:ln cap="flat" cmpd="sng" w="9525">
            <a:solidFill>
              <a:schemeClr val="lt1"/>
            </a:solidFill>
            <a:prstDash val="solid"/>
            <a:round/>
            <a:headEnd len="med" w="med" type="triangl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Benefits of Computational Storage</a:t>
            </a:r>
            <a:endParaRPr/>
          </a:p>
        </p:txBody>
      </p:sp>
      <p:sp>
        <p:nvSpPr>
          <p:cNvPr id="250" name="Google Shape;250;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38761D"/>
              </a:buClr>
              <a:buSzPts val="1600"/>
              <a:buChar char="➢"/>
            </a:pPr>
            <a:r>
              <a:rPr b="1" lang="en-US" sz="1600">
                <a:solidFill>
                  <a:srgbClr val="38761D"/>
                </a:solidFill>
              </a:rPr>
              <a:t>Helps reduce the ‘Network bottleneck’</a:t>
            </a:r>
            <a:endParaRPr b="1" sz="1600">
              <a:solidFill>
                <a:srgbClr val="38761D"/>
              </a:solidFill>
            </a:endParaRPr>
          </a:p>
          <a:p>
            <a:pPr indent="-330200" lvl="1" marL="914400" rtl="0" algn="l">
              <a:lnSpc>
                <a:spcPct val="115000"/>
              </a:lnSpc>
              <a:spcBef>
                <a:spcPts val="0"/>
              </a:spcBef>
              <a:spcAft>
                <a:spcPts val="0"/>
              </a:spcAft>
              <a:buClr>
                <a:schemeClr val="dk1"/>
              </a:buClr>
              <a:buSzPts val="1600"/>
              <a:buChar char="○"/>
            </a:pPr>
            <a:r>
              <a:rPr lang="en-US" sz="1600">
                <a:solidFill>
                  <a:schemeClr val="dk1"/>
                </a:solidFill>
              </a:rPr>
              <a:t>Compared to the conventional model, reduces network hops by 2x</a:t>
            </a:r>
            <a:endParaRPr sz="1600">
              <a:solidFill>
                <a:schemeClr val="dk1"/>
              </a:solidFill>
            </a:endParaRPr>
          </a:p>
          <a:p>
            <a:pPr indent="0" lvl="0" marL="914400" rtl="0" algn="l">
              <a:lnSpc>
                <a:spcPct val="115000"/>
              </a:lnSpc>
              <a:spcBef>
                <a:spcPts val="0"/>
              </a:spcBef>
              <a:spcAft>
                <a:spcPts val="0"/>
              </a:spcAft>
              <a:buSzPts val="1800"/>
              <a:buNone/>
            </a:pPr>
            <a:r>
              <a:t/>
            </a:r>
            <a:endParaRPr sz="1600">
              <a:solidFill>
                <a:schemeClr val="dk1"/>
              </a:solidFill>
            </a:endParaRPr>
          </a:p>
          <a:p>
            <a:pPr indent="-330200" lvl="0" marL="457200" rtl="0" algn="l">
              <a:lnSpc>
                <a:spcPct val="115000"/>
              </a:lnSpc>
              <a:spcBef>
                <a:spcPts val="0"/>
              </a:spcBef>
              <a:spcAft>
                <a:spcPts val="0"/>
              </a:spcAft>
              <a:buClr>
                <a:srgbClr val="38761D"/>
              </a:buClr>
              <a:buSzPts val="1600"/>
              <a:buChar char="➢"/>
            </a:pPr>
            <a:r>
              <a:rPr b="1" lang="en-US" sz="1600">
                <a:solidFill>
                  <a:srgbClr val="38761D"/>
                </a:solidFill>
              </a:rPr>
              <a:t>Improves overall throughput</a:t>
            </a:r>
            <a:endParaRPr b="1" sz="1600">
              <a:solidFill>
                <a:srgbClr val="38761D"/>
              </a:solidFill>
            </a:endParaRPr>
          </a:p>
          <a:p>
            <a:pPr indent="-330200" lvl="1" marL="914400" rtl="0" algn="l">
              <a:lnSpc>
                <a:spcPct val="115000"/>
              </a:lnSpc>
              <a:spcBef>
                <a:spcPts val="0"/>
              </a:spcBef>
              <a:spcAft>
                <a:spcPts val="0"/>
              </a:spcAft>
              <a:buClr>
                <a:schemeClr val="dk1"/>
              </a:buClr>
              <a:buSzPts val="1600"/>
              <a:buChar char="○"/>
            </a:pPr>
            <a:r>
              <a:rPr lang="en-US" sz="1600">
                <a:solidFill>
                  <a:schemeClr val="dk1"/>
                </a:solidFill>
              </a:rPr>
              <a:t>Takes advantage of high internal bandwidth inside the storage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US" sz="1600">
                <a:solidFill>
                  <a:schemeClr val="dk1"/>
                </a:solidFill>
              </a:rPr>
              <a:t>Manipulates the data and only sends the aggregate results - lesser load on network</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US" sz="1600">
                <a:solidFill>
                  <a:schemeClr val="dk1"/>
                </a:solidFill>
              </a:rPr>
              <a:t>On-storage compute to compress/decompress  - further lesser load on network</a:t>
            </a:r>
            <a:endParaRPr sz="1600">
              <a:solidFill>
                <a:schemeClr val="dk1"/>
              </a:solidFill>
            </a:endParaRPr>
          </a:p>
          <a:p>
            <a:pPr indent="0" lvl="0" marL="0" rtl="0" algn="l">
              <a:lnSpc>
                <a:spcPct val="115000"/>
              </a:lnSpc>
              <a:spcBef>
                <a:spcPts val="0"/>
              </a:spcBef>
              <a:spcAft>
                <a:spcPts val="0"/>
              </a:spcAft>
              <a:buSzPts val="1800"/>
              <a:buNone/>
            </a:pPr>
            <a:r>
              <a:t/>
            </a:r>
            <a:endParaRPr b="1" sz="1600">
              <a:solidFill>
                <a:schemeClr val="dk1"/>
              </a:solidFill>
            </a:endParaRPr>
          </a:p>
          <a:p>
            <a:pPr indent="-330200" lvl="0" marL="457200" rtl="0" algn="l">
              <a:lnSpc>
                <a:spcPct val="115000"/>
              </a:lnSpc>
              <a:spcBef>
                <a:spcPts val="0"/>
              </a:spcBef>
              <a:spcAft>
                <a:spcPts val="0"/>
              </a:spcAft>
              <a:buClr>
                <a:srgbClr val="38761D"/>
              </a:buClr>
              <a:buSzPts val="1600"/>
              <a:buChar char="➢"/>
            </a:pPr>
            <a:r>
              <a:rPr b="1" lang="en-US" sz="1600">
                <a:solidFill>
                  <a:srgbClr val="38761D"/>
                </a:solidFill>
              </a:rPr>
              <a:t>Improves scalability</a:t>
            </a:r>
            <a:endParaRPr b="1" sz="1600">
              <a:solidFill>
                <a:srgbClr val="38761D"/>
              </a:solidFill>
            </a:endParaRPr>
          </a:p>
          <a:p>
            <a:pPr indent="-330200" lvl="1" marL="914400" rtl="0" algn="l">
              <a:lnSpc>
                <a:spcPct val="115000"/>
              </a:lnSpc>
              <a:spcBef>
                <a:spcPts val="0"/>
              </a:spcBef>
              <a:spcAft>
                <a:spcPts val="0"/>
              </a:spcAft>
              <a:buClr>
                <a:schemeClr val="dk1"/>
              </a:buClr>
              <a:buSzPts val="1600"/>
              <a:buChar char="○"/>
            </a:pPr>
            <a:r>
              <a:rPr lang="en-US" sz="1600">
                <a:solidFill>
                  <a:schemeClr val="dk1"/>
                </a:solidFill>
              </a:rPr>
              <a:t>As computational storage provides isolation and requires very little coordination from the host.</a:t>
            </a:r>
            <a:endParaRPr sz="1600">
              <a:solidFill>
                <a:schemeClr val="dk1"/>
              </a:solidFill>
            </a:endParaRPr>
          </a:p>
        </p:txBody>
      </p:sp>
      <p:sp>
        <p:nvSpPr>
          <p:cNvPr id="251" name="Google Shape;251;p23"/>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800"/>
              <a:buNone/>
            </a:pPr>
            <a:r>
              <a:rPr lang="en-US"/>
              <a:t>Computational Storage: Samsung SmartSSD</a:t>
            </a:r>
            <a:endParaRPr/>
          </a:p>
        </p:txBody>
      </p:sp>
      <p:sp>
        <p:nvSpPr>
          <p:cNvPr id="257" name="Google Shape;257;p24"/>
          <p:cNvSpPr txBox="1"/>
          <p:nvPr>
            <p:ph idx="1" type="body"/>
          </p:nvPr>
        </p:nvSpPr>
        <p:spPr>
          <a:xfrm>
            <a:off x="311700" y="1152475"/>
            <a:ext cx="3894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8761D"/>
              </a:buClr>
              <a:buSzPts val="1800"/>
              <a:buChar char="➢"/>
            </a:pPr>
            <a:r>
              <a:rPr lang="en-US">
                <a:solidFill>
                  <a:srgbClr val="38761D"/>
                </a:solidFill>
              </a:rPr>
              <a:t>Performant on-storage compute</a:t>
            </a:r>
            <a:endParaRPr>
              <a:solidFill>
                <a:srgbClr val="38761D"/>
              </a:solidFill>
            </a:endParaRPr>
          </a:p>
          <a:p>
            <a:pPr indent="-342900" lvl="1" marL="914400" rtl="0" algn="l">
              <a:lnSpc>
                <a:spcPct val="115000"/>
              </a:lnSpc>
              <a:spcBef>
                <a:spcPts val="0"/>
              </a:spcBef>
              <a:spcAft>
                <a:spcPts val="0"/>
              </a:spcAft>
              <a:buClr>
                <a:schemeClr val="dk1"/>
              </a:buClr>
              <a:buSzPts val="1800"/>
              <a:buChar char="○"/>
            </a:pPr>
            <a:r>
              <a:rPr lang="en-US" sz="1800">
                <a:solidFill>
                  <a:schemeClr val="dk1"/>
                </a:solidFill>
              </a:rPr>
              <a:t>Xilinx FPGA - embarrassingly parallel accelerator</a:t>
            </a:r>
            <a:endParaRPr sz="1800">
              <a:solidFill>
                <a:schemeClr val="dk1"/>
              </a:solidFill>
            </a:endParaRPr>
          </a:p>
          <a:p>
            <a:pPr indent="-342900" lvl="0" marL="457200" rtl="0" algn="l">
              <a:lnSpc>
                <a:spcPct val="115000"/>
              </a:lnSpc>
              <a:spcBef>
                <a:spcPts val="0"/>
              </a:spcBef>
              <a:spcAft>
                <a:spcPts val="0"/>
              </a:spcAft>
              <a:buClr>
                <a:srgbClr val="38761D"/>
              </a:buClr>
              <a:buSzPts val="1800"/>
              <a:buChar char="➢"/>
            </a:pPr>
            <a:r>
              <a:rPr lang="en-US">
                <a:solidFill>
                  <a:srgbClr val="38761D"/>
                </a:solidFill>
              </a:rPr>
              <a:t>High internal bandwidth</a:t>
            </a:r>
            <a:endParaRPr>
              <a:solidFill>
                <a:srgbClr val="38761D"/>
              </a:solidFill>
            </a:endParaRPr>
          </a:p>
          <a:p>
            <a:pPr indent="-342900" lvl="1" marL="914400" rtl="0" algn="l">
              <a:lnSpc>
                <a:spcPct val="115000"/>
              </a:lnSpc>
              <a:spcBef>
                <a:spcPts val="0"/>
              </a:spcBef>
              <a:spcAft>
                <a:spcPts val="0"/>
              </a:spcAft>
              <a:buClr>
                <a:schemeClr val="dk1"/>
              </a:buClr>
              <a:buSzPts val="1800"/>
              <a:buChar char="○"/>
            </a:pPr>
            <a:r>
              <a:rPr lang="en-US" sz="1800">
                <a:solidFill>
                  <a:schemeClr val="dk1"/>
                </a:solidFill>
              </a:rPr>
              <a:t>Data transfer across the internal data path called ‘Peer-to-Peer Memory’</a:t>
            </a:r>
            <a:endParaRPr sz="1800">
              <a:solidFill>
                <a:srgbClr val="38761D"/>
              </a:solidFill>
            </a:endParaRPr>
          </a:p>
        </p:txBody>
      </p:sp>
      <p:sp>
        <p:nvSpPr>
          <p:cNvPr id="258" name="Google Shape;258;p24"/>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259" name="Google Shape;259;p24"/>
          <p:cNvPicPr preferRelativeResize="0"/>
          <p:nvPr/>
        </p:nvPicPr>
        <p:blipFill rotWithShape="1">
          <a:blip r:embed="rId3">
            <a:alphaModFix/>
          </a:blip>
          <a:srcRect b="0" l="0" r="0" t="0"/>
          <a:stretch/>
        </p:blipFill>
        <p:spPr>
          <a:xfrm>
            <a:off x="4486800" y="1414375"/>
            <a:ext cx="3818476" cy="241824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Summary</a:t>
            </a:r>
            <a:endParaRPr/>
          </a:p>
        </p:txBody>
      </p:sp>
      <p:sp>
        <p:nvSpPr>
          <p:cNvPr id="265" name="Google Shape;265;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US">
                <a:solidFill>
                  <a:schemeClr val="dk1"/>
                </a:solidFill>
              </a:rPr>
              <a:t>Secondary storage is getting FASTER and SMARTER</a:t>
            </a:r>
            <a:endParaRPr>
              <a:solidFill>
                <a:schemeClr val="dk1"/>
              </a:solidFill>
            </a:endParaRPr>
          </a:p>
          <a:p>
            <a:pPr indent="-342900" lvl="0" marL="457200" rtl="0" algn="l">
              <a:spcBef>
                <a:spcPts val="0"/>
              </a:spcBef>
              <a:spcAft>
                <a:spcPts val="0"/>
              </a:spcAft>
              <a:buClr>
                <a:schemeClr val="dk1"/>
              </a:buClr>
              <a:buSzPts val="1800"/>
              <a:buChar char="●"/>
            </a:pPr>
            <a:r>
              <a:rPr lang="en-US">
                <a:solidFill>
                  <a:schemeClr val="dk1"/>
                </a:solidFill>
              </a:rPr>
              <a:t>Traditional key-value stores under-utilize the I/O bandwidth</a:t>
            </a:r>
            <a:endParaRPr>
              <a:solidFill>
                <a:schemeClr val="dk1"/>
              </a:solidFill>
            </a:endParaRPr>
          </a:p>
          <a:p>
            <a:pPr indent="-342900" lvl="0" marL="457200" rtl="0" algn="l">
              <a:spcBef>
                <a:spcPts val="0"/>
              </a:spcBef>
              <a:spcAft>
                <a:spcPts val="0"/>
              </a:spcAft>
              <a:buClr>
                <a:schemeClr val="dk1"/>
              </a:buClr>
              <a:buSzPts val="1800"/>
              <a:buChar char="●"/>
            </a:pPr>
            <a:r>
              <a:rPr lang="en-US">
                <a:solidFill>
                  <a:schemeClr val="dk1"/>
                </a:solidFill>
              </a:rPr>
              <a:t>Due to design choices, the CPU bottlenecks even before the I/O bandwidth is saturated</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US">
                <a:solidFill>
                  <a:schemeClr val="dk1"/>
                </a:solidFill>
              </a:rPr>
              <a:t>Change design paradigm - ‘Move compute to data’</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US">
                <a:solidFill>
                  <a:schemeClr val="dk1"/>
                </a:solidFill>
              </a:rPr>
              <a:t>Computational storage avoid network bottlenecks by integrating compute near storage</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US">
                <a:solidFill>
                  <a:schemeClr val="dk1"/>
                </a:solidFill>
              </a:rPr>
              <a:t>Key-Value store can thus benefit from computational storage.</a:t>
            </a:r>
            <a:endParaRPr>
              <a:solidFill>
                <a:schemeClr val="dk1"/>
              </a:solidFill>
            </a:endParaRPr>
          </a:p>
          <a:p>
            <a:pPr indent="0" lvl="0" marL="0" rtl="0" algn="l">
              <a:lnSpc>
                <a:spcPct val="100000"/>
              </a:lnSpc>
              <a:spcBef>
                <a:spcPts val="0"/>
              </a:spcBef>
              <a:spcAft>
                <a:spcPts val="0"/>
              </a:spcAft>
              <a:buSzPts val="1800"/>
              <a:buNone/>
            </a:pPr>
            <a:r>
              <a:t/>
            </a:r>
            <a:endParaRPr>
              <a:solidFill>
                <a:schemeClr val="dk1"/>
              </a:solidFill>
            </a:endParaRPr>
          </a:p>
        </p:txBody>
      </p:sp>
      <p:sp>
        <p:nvSpPr>
          <p:cNvPr id="266" name="Google Shape;266;p25"/>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6"/>
          <p:cNvSpPr txBox="1"/>
          <p:nvPr>
            <p:ph idx="1" type="body"/>
          </p:nvPr>
        </p:nvSpPr>
        <p:spPr>
          <a:xfrm>
            <a:off x="311700" y="1152475"/>
            <a:ext cx="8520600" cy="34164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US"/>
              <a:t>Background</a:t>
            </a:r>
            <a:endParaRPr/>
          </a:p>
          <a:p>
            <a:pPr indent="-368300" lvl="0" marL="457200" rtl="0" algn="l">
              <a:lnSpc>
                <a:spcPct val="115000"/>
              </a:lnSpc>
              <a:spcBef>
                <a:spcPts val="0"/>
              </a:spcBef>
              <a:spcAft>
                <a:spcPts val="0"/>
              </a:spcAft>
              <a:buClr>
                <a:schemeClr val="dk1"/>
              </a:buClr>
              <a:buSzPts val="2200"/>
              <a:buChar char="●"/>
            </a:pPr>
            <a:r>
              <a:rPr b="1" lang="en-US" sz="2200">
                <a:solidFill>
                  <a:schemeClr val="dk1"/>
                </a:solidFill>
              </a:rPr>
              <a:t>Retina Key-value Store Design</a:t>
            </a:r>
            <a:endParaRPr b="1" sz="2200">
              <a:solidFill>
                <a:schemeClr val="dk1"/>
              </a:solidFill>
            </a:endParaRPr>
          </a:p>
          <a:p>
            <a:pPr indent="-342900" lvl="0" marL="457200" rtl="0" algn="l">
              <a:lnSpc>
                <a:spcPct val="115000"/>
              </a:lnSpc>
              <a:spcBef>
                <a:spcPts val="0"/>
              </a:spcBef>
              <a:spcAft>
                <a:spcPts val="0"/>
              </a:spcAft>
              <a:buSzPts val="1800"/>
              <a:buChar char="●"/>
            </a:pPr>
            <a:r>
              <a:rPr lang="en-US">
                <a:latin typeface="Arial"/>
                <a:ea typeface="Arial"/>
                <a:cs typeface="Arial"/>
                <a:sym typeface="Arial"/>
              </a:rPr>
              <a:t>Implementation</a:t>
            </a:r>
            <a:endParaRPr>
              <a:latin typeface="Arial"/>
              <a:ea typeface="Arial"/>
              <a:cs typeface="Arial"/>
              <a:sym typeface="Arial"/>
            </a:endParaRPr>
          </a:p>
          <a:p>
            <a:pPr indent="-342900" lvl="0" marL="457200" rtl="0" algn="l">
              <a:lnSpc>
                <a:spcPct val="115000"/>
              </a:lnSpc>
              <a:spcBef>
                <a:spcPts val="0"/>
              </a:spcBef>
              <a:spcAft>
                <a:spcPts val="0"/>
              </a:spcAft>
              <a:buSzPts val="1800"/>
              <a:buChar char="●"/>
            </a:pPr>
            <a:r>
              <a:rPr lang="en-US">
                <a:latin typeface="Arial"/>
                <a:ea typeface="Arial"/>
                <a:cs typeface="Arial"/>
                <a:sym typeface="Arial"/>
              </a:rPr>
              <a:t>Evaluation</a:t>
            </a:r>
            <a:endParaRPr/>
          </a:p>
          <a:p>
            <a:pPr indent="-342900" lvl="0" marL="457200" rtl="0" algn="l">
              <a:lnSpc>
                <a:spcPct val="115000"/>
              </a:lnSpc>
              <a:spcBef>
                <a:spcPts val="0"/>
              </a:spcBef>
              <a:spcAft>
                <a:spcPts val="0"/>
              </a:spcAft>
              <a:buSzPts val="1800"/>
              <a:buChar char="●"/>
            </a:pPr>
            <a:r>
              <a:rPr lang="en-US"/>
              <a:t>Future Work</a:t>
            </a:r>
            <a:endParaRPr/>
          </a:p>
          <a:p>
            <a:pPr indent="-342900" lvl="0" marL="457200" rtl="0" algn="l">
              <a:lnSpc>
                <a:spcPct val="115000"/>
              </a:lnSpc>
              <a:spcBef>
                <a:spcPts val="0"/>
              </a:spcBef>
              <a:spcAft>
                <a:spcPts val="0"/>
              </a:spcAft>
              <a:buSzPts val="1800"/>
              <a:buChar char="●"/>
            </a:pPr>
            <a:r>
              <a:rPr lang="en-US"/>
              <a:t>Conclusion</a:t>
            </a:r>
            <a:endParaRPr/>
          </a:p>
        </p:txBody>
      </p:sp>
      <p:sp>
        <p:nvSpPr>
          <p:cNvPr id="272" name="Google Shape;272;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Outline</a:t>
            </a:r>
            <a:endParaRPr/>
          </a:p>
        </p:txBody>
      </p:sp>
      <p:sp>
        <p:nvSpPr>
          <p:cNvPr id="273" name="Google Shape;273;p26"/>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transition spd="med">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Design goals</a:t>
            </a:r>
            <a:endParaRPr/>
          </a:p>
        </p:txBody>
      </p:sp>
      <p:sp>
        <p:nvSpPr>
          <p:cNvPr id="279" name="Google Shape;279;p27"/>
          <p:cNvSpPr txBox="1"/>
          <p:nvPr>
            <p:ph idx="12" type="sldNum"/>
          </p:nvPr>
        </p:nvSpPr>
        <p:spPr>
          <a:xfrm>
            <a:off x="4297650" y="468473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280" name="Google Shape;280;p27"/>
          <p:cNvSpPr/>
          <p:nvPr/>
        </p:nvSpPr>
        <p:spPr>
          <a:xfrm>
            <a:off x="2158300" y="2634625"/>
            <a:ext cx="6243600" cy="661800"/>
          </a:xfrm>
          <a:prstGeom prst="roundRect">
            <a:avLst>
              <a:gd fmla="val 16667" name="adj"/>
            </a:avLst>
          </a:prstGeom>
          <a:solidFill>
            <a:srgbClr val="B6D7A8"/>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US" sz="2400">
                <a:solidFill>
                  <a:schemeClr val="dk1"/>
                </a:solidFill>
                <a:latin typeface="Proxima Nova"/>
                <a:ea typeface="Proxima Nova"/>
                <a:cs typeface="Proxima Nova"/>
                <a:sym typeface="Proxima Nova"/>
              </a:rPr>
              <a:t>Maximizes IO utilization and throughput</a:t>
            </a:r>
            <a:endParaRPr i="1" sz="1800">
              <a:solidFill>
                <a:schemeClr val="dk1"/>
              </a:solidFill>
              <a:latin typeface="Proxima Nova"/>
              <a:ea typeface="Proxima Nova"/>
              <a:cs typeface="Proxima Nova"/>
              <a:sym typeface="Proxima Nova"/>
            </a:endParaRPr>
          </a:p>
        </p:txBody>
      </p:sp>
      <p:sp>
        <p:nvSpPr>
          <p:cNvPr id="281" name="Google Shape;281;p27"/>
          <p:cNvSpPr/>
          <p:nvPr/>
        </p:nvSpPr>
        <p:spPr>
          <a:xfrm>
            <a:off x="2158300" y="3491250"/>
            <a:ext cx="6292800" cy="661800"/>
          </a:xfrm>
          <a:prstGeom prst="roundRect">
            <a:avLst>
              <a:gd fmla="val 16667" name="adj"/>
            </a:avLst>
          </a:prstGeom>
          <a:solidFill>
            <a:srgbClr val="B6D7A8"/>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US" sz="2400">
                <a:solidFill>
                  <a:schemeClr val="dk1"/>
                </a:solidFill>
                <a:latin typeface="Proxima Nova"/>
                <a:ea typeface="Proxima Nova"/>
                <a:cs typeface="Proxima Nova"/>
                <a:sym typeface="Proxima Nova"/>
              </a:rPr>
              <a:t>Provides High-performance and scalability</a:t>
            </a:r>
            <a:endParaRPr sz="2400">
              <a:solidFill>
                <a:schemeClr val="dk1"/>
              </a:solidFill>
              <a:latin typeface="Proxima Nova"/>
              <a:ea typeface="Proxima Nova"/>
              <a:cs typeface="Proxima Nova"/>
              <a:sym typeface="Proxima Nova"/>
            </a:endParaRPr>
          </a:p>
        </p:txBody>
      </p:sp>
      <p:sp>
        <p:nvSpPr>
          <p:cNvPr id="282" name="Google Shape;282;p27"/>
          <p:cNvSpPr/>
          <p:nvPr/>
        </p:nvSpPr>
        <p:spPr>
          <a:xfrm>
            <a:off x="411075" y="1399250"/>
            <a:ext cx="8696700" cy="811800"/>
          </a:xfrm>
          <a:prstGeom prst="roundRect">
            <a:avLst>
              <a:gd fmla="val 16667" name="adj"/>
            </a:avLst>
          </a:prstGeom>
          <a:solidFill>
            <a:srgbClr val="B6D7A8"/>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US" sz="2400">
                <a:solidFill>
                  <a:schemeClr val="dk1"/>
                </a:solidFill>
                <a:latin typeface="Proxima Nova"/>
                <a:ea typeface="Proxima Nova"/>
                <a:cs typeface="Proxima Nova"/>
                <a:sym typeface="Proxima Nova"/>
              </a:rPr>
              <a:t>“Provide a storage framework that leverages Computational storage”</a:t>
            </a:r>
            <a:endParaRPr i="1" sz="1800">
              <a:solidFill>
                <a:schemeClr val="dk1"/>
              </a:solidFill>
              <a:latin typeface="Proxima Nova"/>
              <a:ea typeface="Proxima Nova"/>
              <a:cs typeface="Proxima Nova"/>
              <a:sym typeface="Proxima Nova"/>
            </a:endParaRPr>
          </a:p>
        </p:txBody>
      </p:sp>
      <p:sp>
        <p:nvSpPr>
          <p:cNvPr id="283" name="Google Shape;283;p27"/>
          <p:cNvSpPr/>
          <p:nvPr/>
        </p:nvSpPr>
        <p:spPr>
          <a:xfrm rot="5400000">
            <a:off x="1281500" y="2276800"/>
            <a:ext cx="883200" cy="842400"/>
          </a:xfrm>
          <a:prstGeom prst="bentUpArrow">
            <a:avLst>
              <a:gd fmla="val 25000" name="adj1"/>
              <a:gd fmla="val 25000" name="adj2"/>
              <a:gd fmla="val 25000" name="adj3"/>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7"/>
          <p:cNvSpPr/>
          <p:nvPr/>
        </p:nvSpPr>
        <p:spPr>
          <a:xfrm rot="5400000">
            <a:off x="1234400" y="3146550"/>
            <a:ext cx="977400" cy="842400"/>
          </a:xfrm>
          <a:prstGeom prst="bentUpArrow">
            <a:avLst>
              <a:gd fmla="val 25000" name="adj1"/>
              <a:gd fmla="val 25000" name="adj2"/>
              <a:gd fmla="val 25000" name="adj3"/>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7"/>
          <p:cNvSpPr txBox="1"/>
          <p:nvPr/>
        </p:nvSpPr>
        <p:spPr>
          <a:xfrm>
            <a:off x="0" y="2456150"/>
            <a:ext cx="1287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latin typeface="Proxima Nova"/>
                <a:ea typeface="Proxima Nova"/>
                <a:cs typeface="Proxima Nova"/>
                <a:sym typeface="Proxima Nova"/>
              </a:rPr>
              <a:t>Results in by-products</a:t>
            </a:r>
            <a:endParaRPr b="1" sz="16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How do we build the Framework? </a:t>
            </a:r>
            <a:endParaRPr/>
          </a:p>
        </p:txBody>
      </p:sp>
      <p:sp>
        <p:nvSpPr>
          <p:cNvPr id="291" name="Google Shape;291;p28"/>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US" sz="2200">
                <a:solidFill>
                  <a:schemeClr val="dk1"/>
                </a:solidFill>
              </a:rPr>
              <a:t>Three key components:</a:t>
            </a:r>
            <a:endParaRPr sz="2200">
              <a:solidFill>
                <a:schemeClr val="dk1"/>
              </a:solidFill>
            </a:endParaRPr>
          </a:p>
          <a:p>
            <a:pPr indent="-368300" lvl="0" marL="457200" rtl="0" algn="l">
              <a:lnSpc>
                <a:spcPct val="150000"/>
              </a:lnSpc>
              <a:spcBef>
                <a:spcPts val="0"/>
              </a:spcBef>
              <a:spcAft>
                <a:spcPts val="0"/>
              </a:spcAft>
              <a:buClr>
                <a:schemeClr val="dk1"/>
              </a:buClr>
              <a:buSzPts val="2200"/>
              <a:buFont typeface="Proxima Nova"/>
              <a:buChar char="●"/>
            </a:pPr>
            <a:r>
              <a:rPr b="1" lang="en-US" sz="2200">
                <a:solidFill>
                  <a:schemeClr val="dk1"/>
                </a:solidFill>
              </a:rPr>
              <a:t>Cross-layered design-</a:t>
            </a:r>
            <a:r>
              <a:rPr lang="en-US" sz="2200">
                <a:solidFill>
                  <a:schemeClr val="dk1"/>
                </a:solidFill>
              </a:rPr>
              <a:t> architecture to maximize resource utilization</a:t>
            </a:r>
            <a:endParaRPr sz="2200">
              <a:solidFill>
                <a:schemeClr val="dk1"/>
              </a:solidFill>
            </a:endParaRPr>
          </a:p>
          <a:p>
            <a:pPr indent="-368300" lvl="0" marL="457200" rtl="0" algn="l">
              <a:lnSpc>
                <a:spcPct val="150000"/>
              </a:lnSpc>
              <a:spcBef>
                <a:spcPts val="0"/>
              </a:spcBef>
              <a:spcAft>
                <a:spcPts val="0"/>
              </a:spcAft>
              <a:buClr>
                <a:schemeClr val="dk1"/>
              </a:buClr>
              <a:buSzPts val="2200"/>
              <a:buFont typeface="Proxima Nova"/>
              <a:buChar char="●"/>
            </a:pPr>
            <a:r>
              <a:rPr b="1" lang="en-US" sz="2200">
                <a:solidFill>
                  <a:schemeClr val="dk1"/>
                </a:solidFill>
              </a:rPr>
              <a:t>Mirror cache-</a:t>
            </a:r>
            <a:r>
              <a:rPr lang="en-US" sz="2200">
                <a:solidFill>
                  <a:schemeClr val="dk1"/>
                </a:solidFill>
              </a:rPr>
              <a:t> caching mechanism to maximize data locality</a:t>
            </a:r>
            <a:endParaRPr sz="2200">
              <a:solidFill>
                <a:schemeClr val="dk1"/>
              </a:solidFill>
            </a:endParaRPr>
          </a:p>
          <a:p>
            <a:pPr indent="-368300" lvl="0" marL="457200" rtl="0" algn="l">
              <a:lnSpc>
                <a:spcPct val="150000"/>
              </a:lnSpc>
              <a:spcBef>
                <a:spcPts val="0"/>
              </a:spcBef>
              <a:spcAft>
                <a:spcPts val="0"/>
              </a:spcAft>
              <a:buClr>
                <a:schemeClr val="dk1"/>
              </a:buClr>
              <a:buSzPts val="2200"/>
              <a:buFont typeface="Proxima Nova"/>
              <a:buChar char="●"/>
            </a:pPr>
            <a:r>
              <a:rPr b="1" lang="en-US" sz="2200">
                <a:solidFill>
                  <a:schemeClr val="dk1"/>
                </a:solidFill>
              </a:rPr>
              <a:t>Version-based crash consistency-</a:t>
            </a:r>
            <a:r>
              <a:rPr lang="en-US" sz="2200">
                <a:solidFill>
                  <a:schemeClr val="dk1"/>
                </a:solidFill>
              </a:rPr>
              <a:t> Optimize critical path performance</a:t>
            </a:r>
            <a:endParaRPr b="1" sz="2200">
              <a:solidFill>
                <a:schemeClr val="dk1"/>
              </a:solidFill>
            </a:endParaRPr>
          </a:p>
          <a:p>
            <a:pPr indent="0" lvl="0" marL="0" rtl="0" algn="l">
              <a:lnSpc>
                <a:spcPct val="115000"/>
              </a:lnSpc>
              <a:spcBef>
                <a:spcPts val="1200"/>
              </a:spcBef>
              <a:spcAft>
                <a:spcPts val="0"/>
              </a:spcAft>
              <a:buSzPts val="1800"/>
              <a:buNone/>
            </a:pPr>
            <a:r>
              <a:t/>
            </a:r>
            <a:endParaRPr sz="2200"/>
          </a:p>
        </p:txBody>
      </p:sp>
      <p:sp>
        <p:nvSpPr>
          <p:cNvPr id="292" name="Google Shape;292;p28"/>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t>Cross-Layered Design</a:t>
            </a:r>
            <a:endParaRPr/>
          </a:p>
        </p:txBody>
      </p:sp>
      <p:sp>
        <p:nvSpPr>
          <p:cNvPr id="298" name="Google Shape;298;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Why do we need a new design?</a:t>
            </a:r>
            <a:endParaRPr/>
          </a:p>
        </p:txBody>
      </p:sp>
      <p:sp>
        <p:nvSpPr>
          <p:cNvPr id="304" name="Google Shape;304;p30"/>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305" name="Google Shape;305;p30"/>
          <p:cNvSpPr txBox="1"/>
          <p:nvPr>
            <p:ph idx="1" type="body"/>
          </p:nvPr>
        </p:nvSpPr>
        <p:spPr>
          <a:xfrm>
            <a:off x="311700" y="1814275"/>
            <a:ext cx="8520600" cy="275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a:solidFill>
                  <a:schemeClr val="dk1"/>
                </a:solidFill>
              </a:rPr>
              <a:t>Challenges &amp; solutions: </a:t>
            </a:r>
            <a:endParaRPr>
              <a:solidFill>
                <a:schemeClr val="dk1"/>
              </a:solidFill>
            </a:endParaRPr>
          </a:p>
          <a:p>
            <a:pPr indent="-342900" lvl="0" marL="457200" rtl="0" algn="l">
              <a:lnSpc>
                <a:spcPct val="115000"/>
              </a:lnSpc>
              <a:spcBef>
                <a:spcPts val="0"/>
              </a:spcBef>
              <a:spcAft>
                <a:spcPts val="0"/>
              </a:spcAft>
              <a:buClr>
                <a:srgbClr val="990000"/>
              </a:buClr>
              <a:buSzPts val="1800"/>
              <a:buChar char="➢"/>
            </a:pPr>
            <a:r>
              <a:rPr lang="en-US">
                <a:solidFill>
                  <a:srgbClr val="990000"/>
                </a:solidFill>
              </a:rPr>
              <a:t>I/O is under-utilized because of CPU contention</a:t>
            </a:r>
            <a:endParaRPr>
              <a:solidFill>
                <a:srgbClr val="990000"/>
              </a:solidFill>
            </a:endParaRPr>
          </a:p>
          <a:p>
            <a:pPr indent="-342900" lvl="1" marL="914400" rtl="0" algn="l">
              <a:lnSpc>
                <a:spcPct val="115000"/>
              </a:lnSpc>
              <a:spcBef>
                <a:spcPts val="0"/>
              </a:spcBef>
              <a:spcAft>
                <a:spcPts val="0"/>
              </a:spcAft>
              <a:buClr>
                <a:srgbClr val="38761D"/>
              </a:buClr>
              <a:buSzPts val="1800"/>
              <a:buChar char="○"/>
            </a:pPr>
            <a:r>
              <a:rPr lang="en-US" sz="1800">
                <a:solidFill>
                  <a:srgbClr val="38761D"/>
                </a:solidFill>
              </a:rPr>
              <a:t>Relieve load off of CPU by offloading compute to SmartSSD</a:t>
            </a:r>
            <a:endParaRPr sz="1800">
              <a:solidFill>
                <a:srgbClr val="38761D"/>
              </a:solidFill>
            </a:endParaRPr>
          </a:p>
          <a:p>
            <a:pPr indent="-342900" lvl="0" marL="457200" rtl="0" algn="l">
              <a:lnSpc>
                <a:spcPct val="115000"/>
              </a:lnSpc>
              <a:spcBef>
                <a:spcPts val="0"/>
              </a:spcBef>
              <a:spcAft>
                <a:spcPts val="0"/>
              </a:spcAft>
              <a:buClr>
                <a:srgbClr val="990000"/>
              </a:buClr>
              <a:buSzPts val="1800"/>
              <a:buChar char="➢"/>
            </a:pPr>
            <a:r>
              <a:rPr lang="en-US">
                <a:solidFill>
                  <a:srgbClr val="990000"/>
                </a:solidFill>
              </a:rPr>
              <a:t>Network bottleneck degrades overall performance</a:t>
            </a:r>
            <a:endParaRPr>
              <a:solidFill>
                <a:srgbClr val="990000"/>
              </a:solidFill>
            </a:endParaRPr>
          </a:p>
          <a:p>
            <a:pPr indent="-342900" lvl="1" marL="914400" rtl="0" algn="l">
              <a:lnSpc>
                <a:spcPct val="115000"/>
              </a:lnSpc>
              <a:spcBef>
                <a:spcPts val="0"/>
              </a:spcBef>
              <a:spcAft>
                <a:spcPts val="0"/>
              </a:spcAft>
              <a:buClr>
                <a:srgbClr val="38761D"/>
              </a:buClr>
              <a:buSzPts val="1800"/>
              <a:buChar char="○"/>
            </a:pPr>
            <a:r>
              <a:rPr lang="en-US" sz="1800">
                <a:solidFill>
                  <a:srgbClr val="38761D"/>
                </a:solidFill>
              </a:rPr>
              <a:t>Reduce data transfer over the network</a:t>
            </a:r>
            <a:endParaRPr sz="1800">
              <a:solidFill>
                <a:srgbClr val="38761D"/>
              </a:solidFill>
            </a:endParaRPr>
          </a:p>
          <a:p>
            <a:pPr indent="-342900" lvl="0" marL="457200" rtl="0" algn="l">
              <a:lnSpc>
                <a:spcPct val="115000"/>
              </a:lnSpc>
              <a:spcBef>
                <a:spcPts val="0"/>
              </a:spcBef>
              <a:spcAft>
                <a:spcPts val="0"/>
              </a:spcAft>
              <a:buClr>
                <a:srgbClr val="990000"/>
              </a:buClr>
              <a:buSzPts val="1800"/>
              <a:buChar char="➢"/>
            </a:pPr>
            <a:r>
              <a:rPr lang="en-US">
                <a:solidFill>
                  <a:srgbClr val="990000"/>
                </a:solidFill>
              </a:rPr>
              <a:t>Achieve scalability without losing performance</a:t>
            </a:r>
            <a:endParaRPr>
              <a:solidFill>
                <a:srgbClr val="990000"/>
              </a:solidFill>
            </a:endParaRPr>
          </a:p>
          <a:p>
            <a:pPr indent="-342900" lvl="1" marL="914400" rtl="0" algn="l">
              <a:lnSpc>
                <a:spcPct val="115000"/>
              </a:lnSpc>
              <a:spcBef>
                <a:spcPts val="0"/>
              </a:spcBef>
              <a:spcAft>
                <a:spcPts val="0"/>
              </a:spcAft>
              <a:buClr>
                <a:srgbClr val="38761D"/>
              </a:buClr>
              <a:buSzPts val="1800"/>
              <a:buChar char="○"/>
            </a:pPr>
            <a:r>
              <a:rPr lang="en-US" sz="1800">
                <a:solidFill>
                  <a:srgbClr val="38761D"/>
                </a:solidFill>
              </a:rPr>
              <a:t>Decouple the key-value store to act independently on the host and the SmartSSD</a:t>
            </a:r>
            <a:endParaRPr sz="1800">
              <a:solidFill>
                <a:srgbClr val="38761D"/>
              </a:solidFill>
            </a:endParaRPr>
          </a:p>
        </p:txBody>
      </p:sp>
      <p:sp>
        <p:nvSpPr>
          <p:cNvPr id="306" name="Google Shape;306;p30"/>
          <p:cNvSpPr/>
          <p:nvPr/>
        </p:nvSpPr>
        <p:spPr>
          <a:xfrm>
            <a:off x="311700" y="1152475"/>
            <a:ext cx="8696700" cy="661800"/>
          </a:xfrm>
          <a:prstGeom prst="roundRect">
            <a:avLst>
              <a:gd fmla="val 16667" name="adj"/>
            </a:avLst>
          </a:prstGeom>
          <a:solidFill>
            <a:srgbClr val="B6D7A8"/>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Proxima Nova"/>
                <a:ea typeface="Proxima Nova"/>
                <a:cs typeface="Proxima Nova"/>
                <a:sym typeface="Proxima Nova"/>
              </a:rPr>
              <a:t>Goal : Maximize Computational Storage utilization to achieve high performance</a:t>
            </a:r>
            <a:endParaRPr b="0" i="1" sz="1800" u="none"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1"/>
          <p:cNvSpPr/>
          <p:nvPr/>
        </p:nvSpPr>
        <p:spPr>
          <a:xfrm>
            <a:off x="4792100" y="3475150"/>
            <a:ext cx="3387300" cy="835500"/>
          </a:xfrm>
          <a:prstGeom prst="rect">
            <a:avLst/>
          </a:prstGeom>
          <a:solidFill>
            <a:srgbClr val="9FC5E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31"/>
          <p:cNvSpPr/>
          <p:nvPr/>
        </p:nvSpPr>
        <p:spPr>
          <a:xfrm>
            <a:off x="4782200" y="1566463"/>
            <a:ext cx="3397200" cy="1731300"/>
          </a:xfrm>
          <a:prstGeom prst="triangle">
            <a:avLst>
              <a:gd fmla="val 50682" name="adj"/>
            </a:avLst>
          </a:prstGeom>
          <a:solidFill>
            <a:srgbClr val="FFE5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2800"/>
              <a:buNone/>
            </a:pPr>
            <a:r>
              <a:rPr lang="en-US" sz="2400">
                <a:latin typeface="Proxima Nova"/>
                <a:ea typeface="Proxima Nova"/>
                <a:cs typeface="Proxima Nova"/>
                <a:sym typeface="Proxima Nova"/>
              </a:rPr>
              <a:t>Relieve load of CPU by offloading compute to SmartSSD</a:t>
            </a:r>
            <a:endParaRPr sz="2400"/>
          </a:p>
        </p:txBody>
      </p:sp>
      <p:sp>
        <p:nvSpPr>
          <p:cNvPr id="314" name="Google Shape;314;p31"/>
          <p:cNvSpPr txBox="1"/>
          <p:nvPr>
            <p:ph idx="1" type="body"/>
          </p:nvPr>
        </p:nvSpPr>
        <p:spPr>
          <a:xfrm>
            <a:off x="311700" y="1722225"/>
            <a:ext cx="4932300" cy="250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US">
                <a:solidFill>
                  <a:schemeClr val="dk1"/>
                </a:solidFill>
              </a:rPr>
              <a:t>We choose the kv-store,</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US">
                <a:solidFill>
                  <a:schemeClr val="dk1"/>
                </a:solidFill>
              </a:rPr>
              <a:t>Host - tree structure - Search layer</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US">
                <a:solidFill>
                  <a:schemeClr val="dk1"/>
                </a:solidFill>
              </a:rPr>
              <a:t>SmartSSD - doubly linked list - Data layer</a:t>
            </a:r>
            <a:endParaRPr>
              <a:solidFill>
                <a:schemeClr val="dk1"/>
              </a:solidFill>
            </a:endParaRPr>
          </a:p>
          <a:p>
            <a:pPr indent="0" lvl="0" marL="914400" rtl="0" algn="l">
              <a:lnSpc>
                <a:spcPct val="115000"/>
              </a:lnSpc>
              <a:spcBef>
                <a:spcPts val="0"/>
              </a:spcBef>
              <a:spcAft>
                <a:spcPts val="0"/>
              </a:spcAft>
              <a:buSzPts val="1800"/>
              <a:buNone/>
            </a:pPr>
            <a:r>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US">
                <a:solidFill>
                  <a:schemeClr val="dk1"/>
                </a:solidFill>
              </a:rPr>
              <a:t>Host CPU only handles ‘Search Layer’</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US">
                <a:solidFill>
                  <a:schemeClr val="dk1"/>
                </a:solidFill>
              </a:rPr>
              <a:t>SmartSSD handles ‘Data Layer’</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p:txBody>
      </p:sp>
      <p:sp>
        <p:nvSpPr>
          <p:cNvPr id="315" name="Google Shape;315;p31"/>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316" name="Google Shape;316;p31"/>
          <p:cNvPicPr preferRelativeResize="0"/>
          <p:nvPr/>
        </p:nvPicPr>
        <p:blipFill rotWithShape="1">
          <a:blip r:embed="rId3">
            <a:alphaModFix/>
          </a:blip>
          <a:srcRect b="0" l="0" r="0" t="0"/>
          <a:stretch/>
        </p:blipFill>
        <p:spPr>
          <a:xfrm>
            <a:off x="4787175" y="1912125"/>
            <a:ext cx="3387249" cy="2423650"/>
          </a:xfrm>
          <a:prstGeom prst="rect">
            <a:avLst/>
          </a:prstGeom>
          <a:noFill/>
          <a:ln>
            <a:noFill/>
          </a:ln>
        </p:spPr>
      </p:pic>
      <p:cxnSp>
        <p:nvCxnSpPr>
          <p:cNvPr id="317" name="Google Shape;317;p31"/>
          <p:cNvCxnSpPr/>
          <p:nvPr/>
        </p:nvCxnSpPr>
        <p:spPr>
          <a:xfrm flipH="1" rot="10800000">
            <a:off x="4803700" y="3359625"/>
            <a:ext cx="4023600" cy="46200"/>
          </a:xfrm>
          <a:prstGeom prst="straightConnector1">
            <a:avLst/>
          </a:prstGeom>
          <a:noFill/>
          <a:ln cap="flat" cmpd="sng" w="9525">
            <a:solidFill>
              <a:schemeClr val="dk2"/>
            </a:solidFill>
            <a:prstDash val="solid"/>
            <a:round/>
            <a:headEnd len="sm" w="sm" type="none"/>
            <a:tailEnd len="sm" w="sm" type="none"/>
          </a:ln>
        </p:spPr>
      </p:cxnSp>
      <p:sp>
        <p:nvSpPr>
          <p:cNvPr id="318" name="Google Shape;318;p31"/>
          <p:cNvSpPr txBox="1"/>
          <p:nvPr/>
        </p:nvSpPr>
        <p:spPr>
          <a:xfrm>
            <a:off x="8174425" y="3005625"/>
            <a:ext cx="834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Proxima Nova"/>
                <a:ea typeface="Proxima Nova"/>
                <a:cs typeface="Proxima Nova"/>
                <a:sym typeface="Proxima Nova"/>
              </a:rPr>
              <a:t>Host</a:t>
            </a:r>
            <a:endParaRPr b="1" i="0" sz="1400" u="none" cap="none" strike="noStrike">
              <a:solidFill>
                <a:srgbClr val="000000"/>
              </a:solidFill>
              <a:latin typeface="Proxima Nova"/>
              <a:ea typeface="Proxima Nova"/>
              <a:cs typeface="Proxima Nova"/>
              <a:sym typeface="Proxima Nova"/>
            </a:endParaRPr>
          </a:p>
        </p:txBody>
      </p:sp>
      <p:sp>
        <p:nvSpPr>
          <p:cNvPr id="319" name="Google Shape;319;p31"/>
          <p:cNvSpPr txBox="1"/>
          <p:nvPr/>
        </p:nvSpPr>
        <p:spPr>
          <a:xfrm>
            <a:off x="8098225" y="3405825"/>
            <a:ext cx="1047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Proxima Nova"/>
                <a:ea typeface="Proxima Nova"/>
                <a:cs typeface="Proxima Nova"/>
                <a:sym typeface="Proxima Nova"/>
              </a:rPr>
              <a:t>SmartSSD</a:t>
            </a:r>
            <a:endParaRPr b="1" i="0" sz="1400" u="none" cap="none" strike="noStrike">
              <a:solidFill>
                <a:srgbClr val="000000"/>
              </a:solidFill>
              <a:latin typeface="Proxima Nova"/>
              <a:ea typeface="Proxima Nova"/>
              <a:cs typeface="Proxima Nova"/>
              <a:sym typeface="Proxima Nova"/>
            </a:endParaRPr>
          </a:p>
        </p:txBody>
      </p:sp>
      <p:sp>
        <p:nvSpPr>
          <p:cNvPr id="320" name="Google Shape;320;p31"/>
          <p:cNvSpPr/>
          <p:nvPr/>
        </p:nvSpPr>
        <p:spPr>
          <a:xfrm>
            <a:off x="7420500" y="1578750"/>
            <a:ext cx="1723500" cy="932100"/>
          </a:xfrm>
          <a:prstGeom prst="wedgeRectCallout">
            <a:avLst>
              <a:gd fmla="val -61129" name="adj1"/>
              <a:gd fmla="val 75590" name="adj2"/>
            </a:avLst>
          </a:prstGeom>
          <a:solidFill>
            <a:schemeClr val="lt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Proxima Nova"/>
                <a:ea typeface="Proxima Nova"/>
                <a:cs typeface="Proxima Nova"/>
                <a:sym typeface="Proxima Nova"/>
              </a:rPr>
              <a:t>Search for the partial keys in this tree structure. Thus it is called ‘</a:t>
            </a:r>
            <a:r>
              <a:rPr b="1" i="0" lang="en-US" sz="1200" u="none" cap="none" strike="noStrike">
                <a:solidFill>
                  <a:srgbClr val="000000"/>
                </a:solidFill>
                <a:latin typeface="Proxima Nova"/>
                <a:ea typeface="Proxima Nova"/>
                <a:cs typeface="Proxima Nova"/>
                <a:sym typeface="Proxima Nova"/>
              </a:rPr>
              <a:t>Search Layer</a:t>
            </a:r>
            <a:r>
              <a:rPr b="0" i="0" lang="en-US" sz="1200" u="none" cap="none" strike="noStrike">
                <a:solidFill>
                  <a:srgbClr val="000000"/>
                </a:solidFill>
                <a:latin typeface="Proxima Nova"/>
                <a:ea typeface="Proxima Nova"/>
                <a:cs typeface="Proxima Nova"/>
                <a:sym typeface="Proxima Nova"/>
              </a:rPr>
              <a:t>’</a:t>
            </a:r>
            <a:endParaRPr b="0" i="0" sz="1200" u="none" cap="none" strike="noStrike">
              <a:solidFill>
                <a:srgbClr val="000000"/>
              </a:solidFill>
              <a:latin typeface="Proxima Nova"/>
              <a:ea typeface="Proxima Nova"/>
              <a:cs typeface="Proxima Nova"/>
              <a:sym typeface="Proxima Nova"/>
            </a:endParaRPr>
          </a:p>
        </p:txBody>
      </p:sp>
      <p:sp>
        <p:nvSpPr>
          <p:cNvPr id="321" name="Google Shape;321;p31"/>
          <p:cNvSpPr/>
          <p:nvPr/>
        </p:nvSpPr>
        <p:spPr>
          <a:xfrm>
            <a:off x="5431425" y="4039050"/>
            <a:ext cx="2259300" cy="1089900"/>
          </a:xfrm>
          <a:prstGeom prst="wedgeRectCallout">
            <a:avLst>
              <a:gd fmla="val 3913" name="adj1"/>
              <a:gd fmla="val -76920" name="adj2"/>
            </a:avLst>
          </a:prstGeom>
          <a:solidFill>
            <a:schemeClr val="lt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Proxima Nova"/>
                <a:ea typeface="Proxima Nova"/>
                <a:cs typeface="Proxima Nova"/>
                <a:sym typeface="Proxima Nova"/>
              </a:rPr>
              <a:t>Once we narrow down the partial key we fetch the actual data from leaf node. Thus the chained leaf nodes is called ‘</a:t>
            </a:r>
            <a:r>
              <a:rPr b="1" i="0" lang="en-US" sz="1200" u="none" cap="none" strike="noStrike">
                <a:solidFill>
                  <a:schemeClr val="dk1"/>
                </a:solidFill>
                <a:latin typeface="Proxima Nova"/>
                <a:ea typeface="Proxima Nova"/>
                <a:cs typeface="Proxima Nova"/>
                <a:sym typeface="Proxima Nova"/>
              </a:rPr>
              <a:t>Data Layer</a:t>
            </a:r>
            <a:r>
              <a:rPr b="0" i="0" lang="en-US" sz="1200" u="none" cap="none" strike="noStrike">
                <a:solidFill>
                  <a:schemeClr val="dk1"/>
                </a:solidFill>
                <a:latin typeface="Proxima Nova"/>
                <a:ea typeface="Proxima Nova"/>
                <a:cs typeface="Proxima Nova"/>
                <a:sym typeface="Proxima Nova"/>
              </a:rPr>
              <a:t>’</a:t>
            </a:r>
            <a:endParaRPr b="0" i="0" sz="1200" u="none" cap="none" strike="noStrike">
              <a:solidFill>
                <a:srgbClr val="000000"/>
              </a:solidFill>
              <a:latin typeface="Proxima Nova"/>
              <a:ea typeface="Proxima Nova"/>
              <a:cs typeface="Proxima Nova"/>
              <a:sym typeface="Proxima Nova"/>
            </a:endParaRPr>
          </a:p>
        </p:txBody>
      </p:sp>
      <p:sp>
        <p:nvSpPr>
          <p:cNvPr id="322" name="Google Shape;322;p31"/>
          <p:cNvSpPr/>
          <p:nvPr/>
        </p:nvSpPr>
        <p:spPr>
          <a:xfrm>
            <a:off x="311700" y="916950"/>
            <a:ext cx="8696700" cy="661800"/>
          </a:xfrm>
          <a:prstGeom prst="roundRect">
            <a:avLst>
              <a:gd fmla="val 16667" name="adj"/>
            </a:avLst>
          </a:prstGeom>
          <a:solidFill>
            <a:srgbClr val="B6D7A8"/>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Proxima Nova"/>
                <a:ea typeface="Proxima Nova"/>
                <a:cs typeface="Proxima Nova"/>
                <a:sym typeface="Proxima Nova"/>
              </a:rPr>
              <a:t>Key Idea - Design a KV store to allow compute-offload between Host and SmartSSD</a:t>
            </a:r>
            <a:endParaRPr b="0" i="1"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Executive Summary</a:t>
            </a:r>
            <a:endParaRPr/>
          </a:p>
        </p:txBody>
      </p:sp>
      <p:sp>
        <p:nvSpPr>
          <p:cNvPr id="87" name="Google Shape;8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en-US">
                <a:solidFill>
                  <a:schemeClr val="dk1"/>
                </a:solidFill>
              </a:rPr>
              <a:t>Today Key-Value stores are </a:t>
            </a:r>
            <a:r>
              <a:rPr lang="en-US">
                <a:solidFill>
                  <a:schemeClr val="dk1"/>
                </a:solidFill>
              </a:rPr>
              <a:t>dominating</a:t>
            </a:r>
            <a:r>
              <a:rPr lang="en-US">
                <a:solidFill>
                  <a:schemeClr val="dk1"/>
                </a:solidFill>
              </a:rPr>
              <a:t> the </a:t>
            </a:r>
            <a:r>
              <a:rPr lang="en-US">
                <a:solidFill>
                  <a:schemeClr val="dk1"/>
                </a:solidFill>
              </a:rPr>
              <a:t>database</a:t>
            </a:r>
            <a:r>
              <a:rPr lang="en-US">
                <a:solidFill>
                  <a:schemeClr val="dk1"/>
                </a:solidFill>
              </a:rPr>
              <a:t> world!</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US">
                <a:solidFill>
                  <a:schemeClr val="dk1"/>
                </a:solidFill>
              </a:rPr>
              <a:t>Disk is no longer the bottleneck</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US">
                <a:solidFill>
                  <a:schemeClr val="dk1"/>
                </a:solidFill>
              </a:rPr>
              <a:t>Conventional key-value stores are lagging due to CPU-bottleneck</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rPr b="1" lang="en-US">
                <a:solidFill>
                  <a:schemeClr val="dk1"/>
                </a:solidFill>
              </a:rPr>
              <a:t>Research contributions:</a:t>
            </a:r>
            <a:endParaRPr b="1">
              <a:solidFill>
                <a:schemeClr val="dk1"/>
              </a:solidFill>
            </a:endParaRPr>
          </a:p>
          <a:p>
            <a:pPr indent="-342900" lvl="0" marL="457200" rtl="0" algn="l">
              <a:lnSpc>
                <a:spcPct val="115000"/>
              </a:lnSpc>
              <a:spcBef>
                <a:spcPts val="0"/>
              </a:spcBef>
              <a:spcAft>
                <a:spcPts val="0"/>
              </a:spcAft>
              <a:buClr>
                <a:schemeClr val="dk1"/>
              </a:buClr>
              <a:buSzPts val="1800"/>
              <a:buChar char="●"/>
            </a:pPr>
            <a:r>
              <a:rPr lang="en-US">
                <a:solidFill>
                  <a:schemeClr val="dk1"/>
                </a:solidFill>
              </a:rPr>
              <a:t>Achieve </a:t>
            </a:r>
            <a:r>
              <a:rPr lang="en-US">
                <a:solidFill>
                  <a:schemeClr val="dk1"/>
                </a:solidFill>
              </a:rPr>
              <a:t>performance</a:t>
            </a:r>
            <a:r>
              <a:rPr lang="en-US">
                <a:solidFill>
                  <a:schemeClr val="dk1"/>
                </a:solidFill>
              </a:rPr>
              <a:t> by offloading compute onto computational storage</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US">
                <a:solidFill>
                  <a:schemeClr val="dk1"/>
                </a:solidFill>
              </a:rPr>
              <a:t>Design a Key-Value storage framework to leverage Samsung SmartSSD(C</a:t>
            </a:r>
            <a:r>
              <a:rPr lang="en-US">
                <a:solidFill>
                  <a:schemeClr val="dk1"/>
                </a:solidFill>
              </a:rPr>
              <a:t>omputational storage</a:t>
            </a:r>
            <a:r>
              <a:rPr lang="en-US">
                <a:solidFill>
                  <a:schemeClr val="dk1"/>
                </a:solidFill>
              </a:rPr>
              <a:t>)</a:t>
            </a:r>
            <a:endParaRPr>
              <a:solidFill>
                <a:schemeClr val="dk1"/>
              </a:solidFill>
            </a:endParaRPr>
          </a:p>
          <a:p>
            <a:pPr indent="-342900" lvl="0" marL="457200" rtl="0" algn="l">
              <a:spcBef>
                <a:spcPts val="0"/>
              </a:spcBef>
              <a:spcAft>
                <a:spcPts val="0"/>
              </a:spcAft>
              <a:buClr>
                <a:schemeClr val="dk1"/>
              </a:buClr>
              <a:buSzPts val="1800"/>
              <a:buChar char="●"/>
            </a:pPr>
            <a:r>
              <a:rPr lang="en-US">
                <a:solidFill>
                  <a:schemeClr val="dk1"/>
                </a:solidFill>
              </a:rPr>
              <a:t>T</a:t>
            </a:r>
            <a:r>
              <a:rPr lang="en-US">
                <a:solidFill>
                  <a:schemeClr val="dk1"/>
                </a:solidFill>
              </a:rPr>
              <a:t>wo international patents with Samsung to license our IP</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t/>
            </a:r>
            <a:endParaRPr b="1">
              <a:solidFill>
                <a:schemeClr val="dk1"/>
              </a:solidFill>
            </a:endParaRPr>
          </a:p>
          <a:p>
            <a:pPr indent="0" lvl="0" marL="0" rtl="0" algn="l">
              <a:lnSpc>
                <a:spcPct val="115000"/>
              </a:lnSpc>
              <a:spcBef>
                <a:spcPts val="0"/>
              </a:spcBef>
              <a:spcAft>
                <a:spcPts val="0"/>
              </a:spcAft>
              <a:buSzPts val="1800"/>
              <a:buNone/>
            </a:pPr>
            <a:r>
              <a:t/>
            </a:r>
            <a:endParaRPr b="1">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rPr lang="en-US">
                <a:solidFill>
                  <a:schemeClr val="dk1"/>
                </a:solidFill>
              </a:rPr>
              <a:t> </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p:txBody>
      </p:sp>
      <p:sp>
        <p:nvSpPr>
          <p:cNvPr id="88" name="Google Shape;88;p14"/>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2"/>
          <p:cNvSpPr/>
          <p:nvPr/>
        </p:nvSpPr>
        <p:spPr>
          <a:xfrm>
            <a:off x="5854025" y="1745400"/>
            <a:ext cx="1642200" cy="1204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2800"/>
              <a:buNone/>
            </a:pPr>
            <a:r>
              <a:rPr lang="en-US" sz="2400">
                <a:latin typeface="Proxima Nova"/>
                <a:ea typeface="Proxima Nova"/>
                <a:cs typeface="Proxima Nova"/>
                <a:sym typeface="Proxima Nova"/>
              </a:rPr>
              <a:t>Reduce data transfer over the network</a:t>
            </a:r>
            <a:endParaRPr sz="2400"/>
          </a:p>
        </p:txBody>
      </p:sp>
      <p:sp>
        <p:nvSpPr>
          <p:cNvPr id="329" name="Google Shape;329;p32"/>
          <p:cNvSpPr txBox="1"/>
          <p:nvPr>
            <p:ph idx="1" type="body"/>
          </p:nvPr>
        </p:nvSpPr>
        <p:spPr>
          <a:xfrm>
            <a:off x="311700" y="1152475"/>
            <a:ext cx="8484900" cy="67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
        <p:nvSpPr>
          <p:cNvPr id="330" name="Google Shape;330;p32"/>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331" name="Google Shape;331;p32"/>
          <p:cNvSpPr txBox="1"/>
          <p:nvPr/>
        </p:nvSpPr>
        <p:spPr>
          <a:xfrm>
            <a:off x="321750" y="2041425"/>
            <a:ext cx="4622100" cy="7188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0"/>
              </a:spcBef>
              <a:spcAft>
                <a:spcPts val="0"/>
              </a:spcAft>
              <a:buClr>
                <a:schemeClr val="dk1"/>
              </a:buClr>
              <a:buSzPts val="1800"/>
              <a:buFont typeface="Proxima Nova"/>
              <a:buChar char="●"/>
            </a:pPr>
            <a:r>
              <a:rPr b="0" i="0" lang="en-US" sz="1800" u="none" cap="none" strike="noStrike">
                <a:solidFill>
                  <a:schemeClr val="dk1"/>
                </a:solidFill>
                <a:latin typeface="Proxima Nova"/>
                <a:ea typeface="Proxima Nova"/>
                <a:cs typeface="Proxima Nova"/>
                <a:sym typeface="Proxima Nova"/>
              </a:rPr>
              <a:t>Store ‘Search Layer’ on the host DRAM</a:t>
            </a:r>
            <a:endParaRPr b="0" i="0" sz="1800" u="none" cap="none" strike="noStrike">
              <a:solidFill>
                <a:schemeClr val="dk1"/>
              </a:solidFill>
              <a:latin typeface="Proxima Nova"/>
              <a:ea typeface="Proxima Nova"/>
              <a:cs typeface="Proxima Nova"/>
              <a:sym typeface="Proxima Nova"/>
            </a:endParaRPr>
          </a:p>
          <a:p>
            <a:pPr indent="-317500" lvl="1" marL="914400" marR="0" rtl="0" algn="l">
              <a:lnSpc>
                <a:spcPct val="115000"/>
              </a:lnSpc>
              <a:spcBef>
                <a:spcPts val="0"/>
              </a:spcBef>
              <a:spcAft>
                <a:spcPts val="0"/>
              </a:spcAft>
              <a:buClr>
                <a:schemeClr val="dk1"/>
              </a:buClr>
              <a:buSzPts val="1400"/>
              <a:buFont typeface="Proxima Nova"/>
              <a:buChar char="○"/>
            </a:pPr>
            <a:r>
              <a:rPr b="0" i="0" lang="en-US" sz="1400" u="none" cap="none" strike="noStrike">
                <a:solidFill>
                  <a:schemeClr val="dk1"/>
                </a:solidFill>
                <a:latin typeface="Proxima Nova"/>
                <a:ea typeface="Proxima Nova"/>
                <a:cs typeface="Proxima Nova"/>
                <a:sym typeface="Proxima Nova"/>
              </a:rPr>
              <a:t>As host CPU manipulate ‘Search Layer’</a:t>
            </a:r>
            <a:endParaRPr b="0" i="0" sz="1400" u="none" cap="none" strike="noStrike">
              <a:solidFill>
                <a:schemeClr val="dk1"/>
              </a:solidFill>
              <a:latin typeface="Proxima Nova"/>
              <a:ea typeface="Proxima Nova"/>
              <a:cs typeface="Proxima Nova"/>
              <a:sym typeface="Proxima Nova"/>
            </a:endParaRPr>
          </a:p>
        </p:txBody>
      </p:sp>
      <p:sp>
        <p:nvSpPr>
          <p:cNvPr id="332" name="Google Shape;332;p32"/>
          <p:cNvSpPr/>
          <p:nvPr/>
        </p:nvSpPr>
        <p:spPr>
          <a:xfrm>
            <a:off x="5919900" y="1799450"/>
            <a:ext cx="1482900" cy="1058100"/>
          </a:xfrm>
          <a:prstGeom prst="triangle">
            <a:avLst>
              <a:gd fmla="val 50000"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33" name="Google Shape;333;p32"/>
          <p:cNvSpPr txBox="1"/>
          <p:nvPr/>
        </p:nvSpPr>
        <p:spPr>
          <a:xfrm>
            <a:off x="6855500" y="1669200"/>
            <a:ext cx="7413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roxima Nova"/>
                <a:ea typeface="Proxima Nova"/>
                <a:cs typeface="Proxima Nova"/>
                <a:sym typeface="Proxima Nova"/>
              </a:rPr>
              <a:t>Host</a:t>
            </a:r>
            <a:br>
              <a:rPr b="0" i="0" lang="en-US" sz="1400" u="none" cap="none" strike="noStrike">
                <a:solidFill>
                  <a:srgbClr val="000000"/>
                </a:solidFill>
                <a:latin typeface="Proxima Nova"/>
                <a:ea typeface="Proxima Nova"/>
                <a:cs typeface="Proxima Nova"/>
                <a:sym typeface="Proxima Nova"/>
              </a:rPr>
            </a:br>
            <a:r>
              <a:rPr b="0" i="0" lang="en-US" sz="1400" u="none" cap="none" strike="noStrike">
                <a:solidFill>
                  <a:srgbClr val="000000"/>
                </a:solidFill>
                <a:latin typeface="Proxima Nova"/>
                <a:ea typeface="Proxima Nova"/>
                <a:cs typeface="Proxima Nova"/>
                <a:sym typeface="Proxima Nova"/>
              </a:rPr>
              <a:t>DRAM</a:t>
            </a:r>
            <a:endParaRPr b="0" i="0" sz="1400" u="none" cap="none" strike="noStrike">
              <a:solidFill>
                <a:srgbClr val="000000"/>
              </a:solidFill>
              <a:latin typeface="Proxima Nova"/>
              <a:ea typeface="Proxima Nova"/>
              <a:cs typeface="Proxima Nova"/>
              <a:sym typeface="Proxima Nova"/>
            </a:endParaRPr>
          </a:p>
        </p:txBody>
      </p:sp>
      <p:cxnSp>
        <p:nvCxnSpPr>
          <p:cNvPr id="334" name="Google Shape;334;p32"/>
          <p:cNvCxnSpPr/>
          <p:nvPr/>
        </p:nvCxnSpPr>
        <p:spPr>
          <a:xfrm>
            <a:off x="5560550" y="3127800"/>
            <a:ext cx="3290100" cy="0"/>
          </a:xfrm>
          <a:prstGeom prst="straightConnector1">
            <a:avLst/>
          </a:prstGeom>
          <a:noFill/>
          <a:ln cap="flat" cmpd="sng" w="9525">
            <a:solidFill>
              <a:schemeClr val="dk2"/>
            </a:solidFill>
            <a:prstDash val="solid"/>
            <a:round/>
            <a:headEnd len="sm" w="sm" type="none"/>
            <a:tailEnd len="sm" w="sm" type="none"/>
          </a:ln>
        </p:spPr>
      </p:cxnSp>
      <p:sp>
        <p:nvSpPr>
          <p:cNvPr id="335" name="Google Shape;335;p32"/>
          <p:cNvSpPr/>
          <p:nvPr/>
        </p:nvSpPr>
        <p:spPr>
          <a:xfrm>
            <a:off x="7923775" y="2075425"/>
            <a:ext cx="841800" cy="7878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Host </a:t>
            </a:r>
            <a:br>
              <a:rPr b="0" i="0" lang="en-US" sz="1400" u="none" cap="none" strike="noStrike">
                <a:solidFill>
                  <a:srgbClr val="000000"/>
                </a:solidFill>
                <a:latin typeface="Arial"/>
                <a:ea typeface="Arial"/>
                <a:cs typeface="Arial"/>
                <a:sym typeface="Arial"/>
              </a:rPr>
            </a:br>
            <a:r>
              <a:rPr b="0" i="0" lang="en-US" sz="1400" u="none" cap="none" strike="noStrike">
                <a:solidFill>
                  <a:srgbClr val="000000"/>
                </a:solidFill>
                <a:latin typeface="Arial"/>
                <a:ea typeface="Arial"/>
                <a:cs typeface="Arial"/>
                <a:sym typeface="Arial"/>
              </a:rPr>
              <a:t>CPU</a:t>
            </a:r>
            <a:endParaRPr b="0" i="0" sz="1400" u="none" cap="none" strike="noStrike">
              <a:solidFill>
                <a:srgbClr val="000000"/>
              </a:solidFill>
              <a:latin typeface="Arial"/>
              <a:ea typeface="Arial"/>
              <a:cs typeface="Arial"/>
              <a:sym typeface="Arial"/>
            </a:endParaRPr>
          </a:p>
        </p:txBody>
      </p:sp>
      <p:sp>
        <p:nvSpPr>
          <p:cNvPr id="336" name="Google Shape;336;p32"/>
          <p:cNvSpPr/>
          <p:nvPr/>
        </p:nvSpPr>
        <p:spPr>
          <a:xfrm>
            <a:off x="5823125" y="3274550"/>
            <a:ext cx="2942400" cy="111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32"/>
          <p:cNvSpPr/>
          <p:nvPr/>
        </p:nvSpPr>
        <p:spPr>
          <a:xfrm>
            <a:off x="6026025" y="3398050"/>
            <a:ext cx="1482900" cy="678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32"/>
          <p:cNvSpPr/>
          <p:nvPr/>
        </p:nvSpPr>
        <p:spPr>
          <a:xfrm>
            <a:off x="6132050" y="3459825"/>
            <a:ext cx="1270800" cy="3399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Data Layer</a:t>
            </a:r>
            <a:endParaRPr b="0" i="0" sz="1400" u="none" cap="none" strike="noStrike">
              <a:solidFill>
                <a:srgbClr val="000000"/>
              </a:solidFill>
              <a:latin typeface="Arial"/>
              <a:ea typeface="Arial"/>
              <a:cs typeface="Arial"/>
              <a:sym typeface="Arial"/>
            </a:endParaRPr>
          </a:p>
        </p:txBody>
      </p:sp>
      <p:sp>
        <p:nvSpPr>
          <p:cNvPr id="339" name="Google Shape;339;p32"/>
          <p:cNvSpPr/>
          <p:nvPr/>
        </p:nvSpPr>
        <p:spPr>
          <a:xfrm>
            <a:off x="7844475" y="3398050"/>
            <a:ext cx="841800" cy="6780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FPGA</a:t>
            </a:r>
            <a:endParaRPr b="0" i="0" sz="1400" u="none" cap="none" strike="noStrike">
              <a:solidFill>
                <a:srgbClr val="000000"/>
              </a:solidFill>
              <a:latin typeface="Arial"/>
              <a:ea typeface="Arial"/>
              <a:cs typeface="Arial"/>
              <a:sym typeface="Arial"/>
            </a:endParaRPr>
          </a:p>
        </p:txBody>
      </p:sp>
      <p:sp>
        <p:nvSpPr>
          <p:cNvPr id="340" name="Google Shape;340;p32"/>
          <p:cNvSpPr txBox="1"/>
          <p:nvPr/>
        </p:nvSpPr>
        <p:spPr>
          <a:xfrm>
            <a:off x="7035875" y="3761100"/>
            <a:ext cx="58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roxima Nova"/>
                <a:ea typeface="Proxima Nova"/>
                <a:cs typeface="Proxima Nova"/>
                <a:sym typeface="Proxima Nova"/>
              </a:rPr>
              <a:t>SSD</a:t>
            </a:r>
            <a:endParaRPr b="0" i="0" sz="1400" u="none" cap="none" strike="noStrike">
              <a:solidFill>
                <a:srgbClr val="000000"/>
              </a:solidFill>
              <a:latin typeface="Proxima Nova"/>
              <a:ea typeface="Proxima Nova"/>
              <a:cs typeface="Proxima Nova"/>
              <a:sym typeface="Proxima Nova"/>
            </a:endParaRPr>
          </a:p>
        </p:txBody>
      </p:sp>
      <p:sp>
        <p:nvSpPr>
          <p:cNvPr id="341" name="Google Shape;341;p32"/>
          <p:cNvSpPr txBox="1"/>
          <p:nvPr/>
        </p:nvSpPr>
        <p:spPr>
          <a:xfrm>
            <a:off x="7844475" y="4040600"/>
            <a:ext cx="127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roxima Nova"/>
                <a:ea typeface="Proxima Nova"/>
                <a:cs typeface="Proxima Nova"/>
                <a:sym typeface="Proxima Nova"/>
              </a:rPr>
              <a:t>SmartSSD</a:t>
            </a:r>
            <a:endParaRPr b="0" i="0" sz="1400" u="none" cap="none" strike="noStrike">
              <a:solidFill>
                <a:srgbClr val="000000"/>
              </a:solidFill>
              <a:latin typeface="Proxima Nova"/>
              <a:ea typeface="Proxima Nova"/>
              <a:cs typeface="Proxima Nova"/>
              <a:sym typeface="Proxima Nova"/>
            </a:endParaRPr>
          </a:p>
        </p:txBody>
      </p:sp>
      <p:sp>
        <p:nvSpPr>
          <p:cNvPr id="342" name="Google Shape;342;p32"/>
          <p:cNvSpPr/>
          <p:nvPr/>
        </p:nvSpPr>
        <p:spPr>
          <a:xfrm>
            <a:off x="7105125" y="2348825"/>
            <a:ext cx="841800" cy="192900"/>
          </a:xfrm>
          <a:prstGeom prst="leftRightArrow">
            <a:avLst>
              <a:gd fmla="val 50000" name="adj1"/>
              <a:gd fmla="val 50000" name="adj2"/>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32"/>
          <p:cNvSpPr/>
          <p:nvPr/>
        </p:nvSpPr>
        <p:spPr>
          <a:xfrm>
            <a:off x="7402850" y="3533325"/>
            <a:ext cx="474600" cy="192900"/>
          </a:xfrm>
          <a:prstGeom prst="leftRightArrow">
            <a:avLst>
              <a:gd fmla="val 50000" name="adj1"/>
              <a:gd fmla="val 50000" name="adj2"/>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32"/>
          <p:cNvSpPr txBox="1"/>
          <p:nvPr/>
        </p:nvSpPr>
        <p:spPr>
          <a:xfrm>
            <a:off x="6304475" y="2244713"/>
            <a:ext cx="7413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roxima Nova"/>
                <a:ea typeface="Proxima Nova"/>
                <a:cs typeface="Proxima Nova"/>
                <a:sym typeface="Proxima Nova"/>
              </a:rPr>
              <a:t>Search</a:t>
            </a:r>
            <a:endParaRPr b="0" i="0" sz="1400" u="none" cap="none" strike="noStrike">
              <a:solidFill>
                <a:srgbClr val="000000"/>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roxima Nova"/>
                <a:ea typeface="Proxima Nova"/>
                <a:cs typeface="Proxima Nova"/>
                <a:sym typeface="Proxima Nova"/>
              </a:rPr>
              <a:t>Layer</a:t>
            </a:r>
            <a:endParaRPr b="0" i="0" sz="1400" u="none" cap="none" strike="noStrike">
              <a:solidFill>
                <a:srgbClr val="000000"/>
              </a:solidFill>
              <a:latin typeface="Proxima Nova"/>
              <a:ea typeface="Proxima Nova"/>
              <a:cs typeface="Proxima Nova"/>
              <a:sym typeface="Proxima Nova"/>
            </a:endParaRPr>
          </a:p>
        </p:txBody>
      </p:sp>
      <p:sp>
        <p:nvSpPr>
          <p:cNvPr id="345" name="Google Shape;345;p32"/>
          <p:cNvSpPr txBox="1"/>
          <p:nvPr/>
        </p:nvSpPr>
        <p:spPr>
          <a:xfrm>
            <a:off x="5120325" y="2927700"/>
            <a:ext cx="666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roxima Nova"/>
                <a:ea typeface="Proxima Nova"/>
                <a:cs typeface="Proxima Nova"/>
                <a:sym typeface="Proxima Nova"/>
              </a:rPr>
              <a:t>PCIe</a:t>
            </a:r>
            <a:endParaRPr b="0" i="0" sz="1400" u="none" cap="none" strike="noStrike">
              <a:solidFill>
                <a:srgbClr val="000000"/>
              </a:solidFill>
              <a:latin typeface="Proxima Nova"/>
              <a:ea typeface="Proxima Nova"/>
              <a:cs typeface="Proxima Nova"/>
              <a:sym typeface="Proxima Nova"/>
            </a:endParaRPr>
          </a:p>
        </p:txBody>
      </p:sp>
      <p:sp>
        <p:nvSpPr>
          <p:cNvPr id="346" name="Google Shape;346;p32"/>
          <p:cNvSpPr txBox="1"/>
          <p:nvPr/>
        </p:nvSpPr>
        <p:spPr>
          <a:xfrm>
            <a:off x="311700" y="2857550"/>
            <a:ext cx="4448400" cy="7188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0"/>
              </a:spcBef>
              <a:spcAft>
                <a:spcPts val="0"/>
              </a:spcAft>
              <a:buClr>
                <a:schemeClr val="dk1"/>
              </a:buClr>
              <a:buSzPts val="1800"/>
              <a:buFont typeface="Proxima Nova"/>
              <a:buChar char="●"/>
            </a:pPr>
            <a:r>
              <a:rPr b="0" i="0" lang="en-US" sz="1800" u="none" cap="none" strike="noStrike">
                <a:solidFill>
                  <a:schemeClr val="dk1"/>
                </a:solidFill>
                <a:latin typeface="Proxima Nova"/>
                <a:ea typeface="Proxima Nova"/>
                <a:cs typeface="Proxima Nova"/>
                <a:sym typeface="Proxima Nova"/>
              </a:rPr>
              <a:t>Store ‘Data Layer’ on the SmartSSD</a:t>
            </a:r>
            <a:endParaRPr b="0" i="0" sz="1800" u="none" cap="none" strike="noStrike">
              <a:solidFill>
                <a:schemeClr val="dk1"/>
              </a:solidFill>
              <a:latin typeface="Proxima Nova"/>
              <a:ea typeface="Proxima Nova"/>
              <a:cs typeface="Proxima Nova"/>
              <a:sym typeface="Proxima Nova"/>
            </a:endParaRPr>
          </a:p>
          <a:p>
            <a:pPr indent="-317500" lvl="1" marL="914400" marR="0" rtl="0" algn="l">
              <a:lnSpc>
                <a:spcPct val="115000"/>
              </a:lnSpc>
              <a:spcBef>
                <a:spcPts val="0"/>
              </a:spcBef>
              <a:spcAft>
                <a:spcPts val="0"/>
              </a:spcAft>
              <a:buClr>
                <a:schemeClr val="dk1"/>
              </a:buClr>
              <a:buSzPts val="1400"/>
              <a:buFont typeface="Proxima Nova"/>
              <a:buChar char="○"/>
            </a:pPr>
            <a:r>
              <a:rPr b="0" i="0" lang="en-US" sz="1400" u="none" cap="none" strike="noStrike">
                <a:solidFill>
                  <a:schemeClr val="dk1"/>
                </a:solidFill>
                <a:latin typeface="Proxima Nova"/>
                <a:ea typeface="Proxima Nova"/>
                <a:cs typeface="Proxima Nova"/>
                <a:sym typeface="Proxima Nova"/>
              </a:rPr>
              <a:t>As FPGA manipulate ‘Data Layer’</a:t>
            </a:r>
            <a:endParaRPr b="0" i="0" sz="1400" u="none" cap="none" strike="noStrike">
              <a:solidFill>
                <a:schemeClr val="dk1"/>
              </a:solidFill>
              <a:latin typeface="Proxima Nova"/>
              <a:ea typeface="Proxima Nova"/>
              <a:cs typeface="Proxima Nova"/>
              <a:sym typeface="Proxima Nova"/>
            </a:endParaRPr>
          </a:p>
        </p:txBody>
      </p:sp>
      <p:sp>
        <p:nvSpPr>
          <p:cNvPr id="347" name="Google Shape;347;p32"/>
          <p:cNvSpPr txBox="1"/>
          <p:nvPr/>
        </p:nvSpPr>
        <p:spPr>
          <a:xfrm>
            <a:off x="321750" y="3673675"/>
            <a:ext cx="4448400" cy="7188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0"/>
              </a:spcBef>
              <a:spcAft>
                <a:spcPts val="0"/>
              </a:spcAft>
              <a:buClr>
                <a:schemeClr val="dk1"/>
              </a:buClr>
              <a:buSzPts val="1800"/>
              <a:buFont typeface="Proxima Nova"/>
              <a:buChar char="●"/>
            </a:pPr>
            <a:r>
              <a:rPr b="0" i="0" lang="en-US" sz="1800" u="none" cap="none" strike="noStrike">
                <a:solidFill>
                  <a:schemeClr val="dk1"/>
                </a:solidFill>
                <a:latin typeface="Proxima Nova"/>
                <a:ea typeface="Proxima Nova"/>
                <a:cs typeface="Proxima Nova"/>
                <a:sym typeface="Proxima Nova"/>
              </a:rPr>
              <a:t>Thus reducing network latencies</a:t>
            </a:r>
            <a:endParaRPr b="0" i="0" sz="1800" u="none" cap="none" strike="noStrike">
              <a:solidFill>
                <a:schemeClr val="dk1"/>
              </a:solidFill>
              <a:latin typeface="Proxima Nova"/>
              <a:ea typeface="Proxima Nova"/>
              <a:cs typeface="Proxima Nova"/>
              <a:sym typeface="Proxima Nova"/>
            </a:endParaRPr>
          </a:p>
          <a:p>
            <a:pPr indent="-317500" lvl="1" marL="914400" marR="0" rtl="0" algn="l">
              <a:lnSpc>
                <a:spcPct val="115000"/>
              </a:lnSpc>
              <a:spcBef>
                <a:spcPts val="0"/>
              </a:spcBef>
              <a:spcAft>
                <a:spcPts val="0"/>
              </a:spcAft>
              <a:buClr>
                <a:schemeClr val="dk1"/>
              </a:buClr>
              <a:buSzPts val="1400"/>
              <a:buFont typeface="Proxima Nova"/>
              <a:buChar char="○"/>
            </a:pPr>
            <a:r>
              <a:rPr b="0" i="0" lang="en-US" sz="1400" u="none" cap="none" strike="noStrike">
                <a:solidFill>
                  <a:schemeClr val="dk1"/>
                </a:solidFill>
                <a:latin typeface="Proxima Nova"/>
                <a:ea typeface="Proxima Nova"/>
                <a:cs typeface="Proxima Nova"/>
                <a:sym typeface="Proxima Nova"/>
              </a:rPr>
              <a:t>By fully leveraging near-storage compute</a:t>
            </a:r>
            <a:endParaRPr b="0" i="0" sz="1400" u="none" cap="none" strike="noStrike">
              <a:solidFill>
                <a:schemeClr val="dk1"/>
              </a:solidFill>
              <a:latin typeface="Proxima Nova"/>
              <a:ea typeface="Proxima Nova"/>
              <a:cs typeface="Proxima Nova"/>
              <a:sym typeface="Proxima Nova"/>
            </a:endParaRPr>
          </a:p>
        </p:txBody>
      </p:sp>
      <p:sp>
        <p:nvSpPr>
          <p:cNvPr id="348" name="Google Shape;348;p32"/>
          <p:cNvSpPr/>
          <p:nvPr/>
        </p:nvSpPr>
        <p:spPr>
          <a:xfrm>
            <a:off x="254550" y="943363"/>
            <a:ext cx="8696700" cy="661800"/>
          </a:xfrm>
          <a:prstGeom prst="roundRect">
            <a:avLst>
              <a:gd fmla="val 16667" name="adj"/>
            </a:avLst>
          </a:prstGeom>
          <a:solidFill>
            <a:srgbClr val="B6D7A8"/>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Proxima Nova"/>
                <a:ea typeface="Proxima Nova"/>
                <a:cs typeface="Proxima Nova"/>
                <a:sym typeface="Proxima Nova"/>
              </a:rPr>
              <a:t>Key Idea- Find the right location to store Search and Data layer - avoid network hops</a:t>
            </a:r>
            <a:endParaRPr b="0" i="0" sz="1800" u="none" cap="none" strike="noStrike">
              <a:solidFill>
                <a:schemeClr val="dk1"/>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xEl>
                                              <p:pRg end="0" st="0"/>
                                            </p:txEl>
                                          </p:spTgt>
                                        </p:tgtEl>
                                        <p:attrNameLst>
                                          <p:attrName>style.visibility</p:attrName>
                                        </p:attrNameLst>
                                      </p:cBhvr>
                                      <p:to>
                                        <p:strVal val="visible"/>
                                      </p:to>
                                    </p:set>
                                    <p:animEffect filter="fade" transition="in">
                                      <p:cBhvr>
                                        <p:cTn dur="1000"/>
                                        <p:tgtEl>
                                          <p:spTgt spid="3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xEl>
                                              <p:pRg end="1" st="1"/>
                                            </p:txEl>
                                          </p:spTgt>
                                        </p:tgtEl>
                                        <p:attrNameLst>
                                          <p:attrName>style.visibility</p:attrName>
                                        </p:attrNameLst>
                                      </p:cBhvr>
                                      <p:to>
                                        <p:strVal val="visible"/>
                                      </p:to>
                                    </p:set>
                                    <p:animEffect filter="fade" transition="in">
                                      <p:cBhvr>
                                        <p:cTn dur="1000"/>
                                        <p:tgtEl>
                                          <p:spTgt spid="3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par>
                                <p:cTn fill="hold" nodeType="with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par>
                                <p:cTn fill="hold" nodeType="with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par>
                                <p:cTn fill="hold" nodeType="with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0" st="0"/>
                                            </p:txEl>
                                          </p:spTgt>
                                        </p:tgtEl>
                                        <p:attrNameLst>
                                          <p:attrName>style.visibility</p:attrName>
                                        </p:attrNameLst>
                                      </p:cBhvr>
                                      <p:to>
                                        <p:strVal val="visible"/>
                                      </p:to>
                                    </p:set>
                                    <p:animEffect filter="fade" transition="in">
                                      <p:cBhvr>
                                        <p:cTn dur="1000"/>
                                        <p:tgtEl>
                                          <p:spTgt spid="3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1" st="1"/>
                                            </p:txEl>
                                          </p:spTgt>
                                        </p:tgtEl>
                                        <p:attrNameLst>
                                          <p:attrName>style.visibility</p:attrName>
                                        </p:attrNameLst>
                                      </p:cBhvr>
                                      <p:to>
                                        <p:strVal val="visible"/>
                                      </p:to>
                                    </p:set>
                                    <p:animEffect filter="fade" transition="in">
                                      <p:cBhvr>
                                        <p:cTn dur="1000"/>
                                        <p:tgtEl>
                                          <p:spTgt spid="3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par>
                                <p:cTn fill="hold" nodeType="with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0" st="0"/>
                                            </p:txEl>
                                          </p:spTgt>
                                        </p:tgtEl>
                                        <p:attrNameLst>
                                          <p:attrName>style.visibility</p:attrName>
                                        </p:attrNameLst>
                                      </p:cBhvr>
                                      <p:to>
                                        <p:strVal val="visible"/>
                                      </p:to>
                                    </p:set>
                                    <p:animEffect filter="fade" transition="in">
                                      <p:cBhvr>
                                        <p:cTn dur="1000"/>
                                        <p:tgtEl>
                                          <p:spTgt spid="3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1" st="1"/>
                                            </p:txEl>
                                          </p:spTgt>
                                        </p:tgtEl>
                                        <p:attrNameLst>
                                          <p:attrName>style.visibility</p:attrName>
                                        </p:attrNameLst>
                                      </p:cBhvr>
                                      <p:to>
                                        <p:strVal val="visible"/>
                                      </p:to>
                                    </p:set>
                                    <p:animEffect filter="fade" transition="in">
                                      <p:cBhvr>
                                        <p:cTn dur="1000"/>
                                        <p:tgtEl>
                                          <p:spTgt spid="3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par>
                                <p:cTn fill="hold" nodeType="with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par>
                                <p:cTn fill="hold" nodeType="with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par>
                                <p:cTn fill="hold" nodeType="with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2800"/>
              <a:buNone/>
            </a:pPr>
            <a:r>
              <a:rPr lang="en-US" sz="2200">
                <a:latin typeface="Proxima Nova"/>
                <a:ea typeface="Proxima Nova"/>
                <a:cs typeface="Proxima Nova"/>
                <a:sym typeface="Proxima Nova"/>
              </a:rPr>
              <a:t>Decouple the </a:t>
            </a:r>
            <a:r>
              <a:rPr lang="en-US" sz="2200"/>
              <a:t>design</a:t>
            </a:r>
            <a:r>
              <a:rPr lang="en-US" sz="2200">
                <a:latin typeface="Proxima Nova"/>
                <a:ea typeface="Proxima Nova"/>
                <a:cs typeface="Proxima Nova"/>
                <a:sym typeface="Proxima Nova"/>
              </a:rPr>
              <a:t> to act independently on</a:t>
            </a:r>
            <a:r>
              <a:rPr lang="en-US" sz="2200"/>
              <a:t> </a:t>
            </a:r>
            <a:r>
              <a:rPr lang="en-US" sz="2200">
                <a:latin typeface="Proxima Nova"/>
                <a:ea typeface="Proxima Nova"/>
                <a:cs typeface="Proxima Nova"/>
                <a:sym typeface="Proxima Nova"/>
              </a:rPr>
              <a:t>host </a:t>
            </a:r>
            <a:r>
              <a:rPr lang="en-US" sz="2200"/>
              <a:t>&amp;</a:t>
            </a:r>
            <a:r>
              <a:rPr lang="en-US" sz="2200">
                <a:latin typeface="Proxima Nova"/>
                <a:ea typeface="Proxima Nova"/>
                <a:cs typeface="Proxima Nova"/>
                <a:sym typeface="Proxima Nova"/>
              </a:rPr>
              <a:t> SmartSSD</a:t>
            </a:r>
            <a:endParaRPr sz="2200"/>
          </a:p>
        </p:txBody>
      </p:sp>
      <p:sp>
        <p:nvSpPr>
          <p:cNvPr id="354" name="Google Shape;354;p33"/>
          <p:cNvSpPr txBox="1"/>
          <p:nvPr>
            <p:ph idx="1" type="body"/>
          </p:nvPr>
        </p:nvSpPr>
        <p:spPr>
          <a:xfrm>
            <a:off x="311700" y="1706775"/>
            <a:ext cx="8520600" cy="28620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38761D"/>
              </a:buClr>
              <a:buSzPts val="1600"/>
              <a:buChar char="➢"/>
            </a:pPr>
            <a:r>
              <a:rPr b="1" lang="en-US" sz="1600">
                <a:solidFill>
                  <a:srgbClr val="38761D"/>
                </a:solidFill>
              </a:rPr>
              <a:t>Host CPU is best used in the control plane </a:t>
            </a:r>
            <a:endParaRPr b="1" sz="1600">
              <a:solidFill>
                <a:srgbClr val="38761D"/>
              </a:solidFill>
            </a:endParaRPr>
          </a:p>
          <a:p>
            <a:pPr indent="-330200" lvl="1" marL="914400" rtl="0" algn="l">
              <a:lnSpc>
                <a:spcPct val="115000"/>
              </a:lnSpc>
              <a:spcBef>
                <a:spcPts val="0"/>
              </a:spcBef>
              <a:spcAft>
                <a:spcPts val="0"/>
              </a:spcAft>
              <a:buClr>
                <a:schemeClr val="dk1"/>
              </a:buClr>
              <a:buSzPts val="1600"/>
              <a:buChar char="○"/>
            </a:pPr>
            <a:r>
              <a:rPr lang="en-US" sz="1600">
                <a:solidFill>
                  <a:schemeClr val="dk1"/>
                </a:solidFill>
              </a:rPr>
              <a:t>Issues IO requests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US" sz="1600">
                <a:solidFill>
                  <a:schemeClr val="dk1"/>
                </a:solidFill>
              </a:rPr>
              <a:t>Handles concurrency control &amp; manages caching</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US" sz="1600">
                <a:solidFill>
                  <a:schemeClr val="dk1"/>
                </a:solidFill>
              </a:rPr>
              <a:t>Handles Crash consistency &amp; garbage collection</a:t>
            </a:r>
            <a:endParaRPr b="1" sz="1600">
              <a:solidFill>
                <a:schemeClr val="dk1"/>
              </a:solidFill>
            </a:endParaRPr>
          </a:p>
          <a:p>
            <a:pPr indent="0" lvl="0" marL="0" rtl="0" algn="l">
              <a:lnSpc>
                <a:spcPct val="115000"/>
              </a:lnSpc>
              <a:spcBef>
                <a:spcPts val="0"/>
              </a:spcBef>
              <a:spcAft>
                <a:spcPts val="0"/>
              </a:spcAft>
              <a:buSzPts val="1800"/>
              <a:buNone/>
            </a:pPr>
            <a:r>
              <a:t/>
            </a:r>
            <a:endParaRPr sz="1600">
              <a:solidFill>
                <a:srgbClr val="38761D"/>
              </a:solidFill>
            </a:endParaRPr>
          </a:p>
          <a:p>
            <a:pPr indent="-330200" lvl="0" marL="457200" rtl="0" algn="l">
              <a:lnSpc>
                <a:spcPct val="115000"/>
              </a:lnSpc>
              <a:spcBef>
                <a:spcPts val="0"/>
              </a:spcBef>
              <a:spcAft>
                <a:spcPts val="0"/>
              </a:spcAft>
              <a:buClr>
                <a:srgbClr val="38761D"/>
              </a:buClr>
              <a:buSzPts val="1600"/>
              <a:buChar char="➢"/>
            </a:pPr>
            <a:r>
              <a:rPr b="1" lang="en-US" sz="1600">
                <a:solidFill>
                  <a:srgbClr val="38761D"/>
                </a:solidFill>
              </a:rPr>
              <a:t>FPGA on SmartSSD leverages near-dataness in the data plane</a:t>
            </a:r>
            <a:endParaRPr b="1" sz="1600">
              <a:solidFill>
                <a:srgbClr val="38761D"/>
              </a:solidFill>
            </a:endParaRPr>
          </a:p>
          <a:p>
            <a:pPr indent="-330200" lvl="1" marL="914400" rtl="0" algn="l">
              <a:lnSpc>
                <a:spcPct val="115000"/>
              </a:lnSpc>
              <a:spcBef>
                <a:spcPts val="0"/>
              </a:spcBef>
              <a:spcAft>
                <a:spcPts val="0"/>
              </a:spcAft>
              <a:buClr>
                <a:schemeClr val="dk1"/>
              </a:buClr>
              <a:buSzPts val="1600"/>
              <a:buChar char="○"/>
            </a:pPr>
            <a:r>
              <a:rPr lang="en-US" sz="1600">
                <a:solidFill>
                  <a:schemeClr val="dk1"/>
                </a:solidFill>
              </a:rPr>
              <a:t>Maximizes the advantage of high-internal bandwidth inside SmartSSD</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US" sz="1600">
                <a:solidFill>
                  <a:schemeClr val="dk1"/>
                </a:solidFill>
              </a:rPr>
              <a:t>Caters to host's requests in the data plane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US" sz="1600">
                <a:solidFill>
                  <a:schemeClr val="dk1"/>
                </a:solidFill>
              </a:rPr>
              <a:t>Reduces network latencies by only returning the result of an operation</a:t>
            </a:r>
            <a:endParaRPr sz="1600">
              <a:solidFill>
                <a:schemeClr val="dk1"/>
              </a:solidFill>
            </a:endParaRPr>
          </a:p>
        </p:txBody>
      </p:sp>
      <p:sp>
        <p:nvSpPr>
          <p:cNvPr id="355" name="Google Shape;355;p33"/>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356" name="Google Shape;356;p33"/>
          <p:cNvSpPr/>
          <p:nvPr/>
        </p:nvSpPr>
        <p:spPr>
          <a:xfrm>
            <a:off x="254550" y="943363"/>
            <a:ext cx="8696700" cy="661800"/>
          </a:xfrm>
          <a:prstGeom prst="roundRect">
            <a:avLst>
              <a:gd fmla="val 16667" name="adj"/>
            </a:avLst>
          </a:prstGeom>
          <a:solidFill>
            <a:srgbClr val="B6D7A8"/>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Proxima Nova"/>
                <a:ea typeface="Proxima Nova"/>
                <a:cs typeface="Proxima Nova"/>
                <a:sym typeface="Proxima Nova"/>
              </a:rPr>
              <a:t>Key Idea- Distribute responsibilities host and SmartSSD to best suit their compute capabilities</a:t>
            </a:r>
            <a:endParaRPr b="0" i="0" sz="1800" u="none"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Working of Cross-Layered design</a:t>
            </a:r>
            <a:endParaRPr/>
          </a:p>
        </p:txBody>
      </p:sp>
      <p:sp>
        <p:nvSpPr>
          <p:cNvPr id="362" name="Google Shape;362;p34"/>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363" name="Google Shape;363;p34"/>
          <p:cNvSpPr/>
          <p:nvPr/>
        </p:nvSpPr>
        <p:spPr>
          <a:xfrm>
            <a:off x="3112375" y="1479825"/>
            <a:ext cx="1642200" cy="1204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34"/>
          <p:cNvSpPr/>
          <p:nvPr/>
        </p:nvSpPr>
        <p:spPr>
          <a:xfrm>
            <a:off x="3178250" y="1533875"/>
            <a:ext cx="1482900" cy="1058100"/>
          </a:xfrm>
          <a:prstGeom prst="triangle">
            <a:avLst>
              <a:gd fmla="val 50000"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65" name="Google Shape;365;p34"/>
          <p:cNvSpPr txBox="1"/>
          <p:nvPr/>
        </p:nvSpPr>
        <p:spPr>
          <a:xfrm>
            <a:off x="4113850" y="1403625"/>
            <a:ext cx="7413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roxima Nova"/>
                <a:ea typeface="Proxima Nova"/>
                <a:cs typeface="Proxima Nova"/>
                <a:sym typeface="Proxima Nova"/>
              </a:rPr>
              <a:t>Host</a:t>
            </a:r>
            <a:br>
              <a:rPr b="0" i="0" lang="en-US" sz="1400" u="none" cap="none" strike="noStrike">
                <a:solidFill>
                  <a:srgbClr val="000000"/>
                </a:solidFill>
                <a:latin typeface="Proxima Nova"/>
                <a:ea typeface="Proxima Nova"/>
                <a:cs typeface="Proxima Nova"/>
                <a:sym typeface="Proxima Nova"/>
              </a:rPr>
            </a:br>
            <a:r>
              <a:rPr b="0" i="0" lang="en-US" sz="1400" u="none" cap="none" strike="noStrike">
                <a:solidFill>
                  <a:srgbClr val="000000"/>
                </a:solidFill>
                <a:latin typeface="Proxima Nova"/>
                <a:ea typeface="Proxima Nova"/>
                <a:cs typeface="Proxima Nova"/>
                <a:sym typeface="Proxima Nova"/>
              </a:rPr>
              <a:t>DRAM</a:t>
            </a:r>
            <a:endParaRPr b="0" i="0" sz="1400" u="none" cap="none" strike="noStrike">
              <a:solidFill>
                <a:srgbClr val="000000"/>
              </a:solidFill>
              <a:latin typeface="Proxima Nova"/>
              <a:ea typeface="Proxima Nova"/>
              <a:cs typeface="Proxima Nova"/>
              <a:sym typeface="Proxima Nova"/>
            </a:endParaRPr>
          </a:p>
        </p:txBody>
      </p:sp>
      <p:cxnSp>
        <p:nvCxnSpPr>
          <p:cNvPr id="366" name="Google Shape;366;p34"/>
          <p:cNvCxnSpPr/>
          <p:nvPr/>
        </p:nvCxnSpPr>
        <p:spPr>
          <a:xfrm>
            <a:off x="2818900" y="2862225"/>
            <a:ext cx="3290100" cy="0"/>
          </a:xfrm>
          <a:prstGeom prst="straightConnector1">
            <a:avLst/>
          </a:prstGeom>
          <a:noFill/>
          <a:ln cap="flat" cmpd="sng" w="9525">
            <a:solidFill>
              <a:schemeClr val="dk2"/>
            </a:solidFill>
            <a:prstDash val="solid"/>
            <a:round/>
            <a:headEnd len="sm" w="sm" type="none"/>
            <a:tailEnd len="sm" w="sm" type="none"/>
          </a:ln>
        </p:spPr>
      </p:cxnSp>
      <p:sp>
        <p:nvSpPr>
          <p:cNvPr id="367" name="Google Shape;367;p34"/>
          <p:cNvSpPr/>
          <p:nvPr/>
        </p:nvSpPr>
        <p:spPr>
          <a:xfrm>
            <a:off x="5182125" y="1809850"/>
            <a:ext cx="841800" cy="7878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Host </a:t>
            </a:r>
            <a:br>
              <a:rPr b="0" i="0" lang="en-US" sz="1400" u="none" cap="none" strike="noStrike">
                <a:solidFill>
                  <a:srgbClr val="000000"/>
                </a:solidFill>
                <a:latin typeface="Arial"/>
                <a:ea typeface="Arial"/>
                <a:cs typeface="Arial"/>
                <a:sym typeface="Arial"/>
              </a:rPr>
            </a:br>
            <a:r>
              <a:rPr b="0" i="0" lang="en-US" sz="1400" u="none" cap="none" strike="noStrike">
                <a:solidFill>
                  <a:srgbClr val="000000"/>
                </a:solidFill>
                <a:latin typeface="Arial"/>
                <a:ea typeface="Arial"/>
                <a:cs typeface="Arial"/>
                <a:sym typeface="Arial"/>
              </a:rPr>
              <a:t>CPU</a:t>
            </a:r>
            <a:endParaRPr b="0" i="0" sz="1400" u="none" cap="none" strike="noStrike">
              <a:solidFill>
                <a:srgbClr val="000000"/>
              </a:solidFill>
              <a:latin typeface="Arial"/>
              <a:ea typeface="Arial"/>
              <a:cs typeface="Arial"/>
              <a:sym typeface="Arial"/>
            </a:endParaRPr>
          </a:p>
        </p:txBody>
      </p:sp>
      <p:sp>
        <p:nvSpPr>
          <p:cNvPr id="368" name="Google Shape;368;p34"/>
          <p:cNvSpPr/>
          <p:nvPr/>
        </p:nvSpPr>
        <p:spPr>
          <a:xfrm>
            <a:off x="3112375" y="3008975"/>
            <a:ext cx="2996700" cy="111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34"/>
          <p:cNvSpPr/>
          <p:nvPr/>
        </p:nvSpPr>
        <p:spPr>
          <a:xfrm>
            <a:off x="3284375" y="3132475"/>
            <a:ext cx="1482900" cy="678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34"/>
          <p:cNvSpPr/>
          <p:nvPr/>
        </p:nvSpPr>
        <p:spPr>
          <a:xfrm>
            <a:off x="3390400" y="3194250"/>
            <a:ext cx="1270800" cy="3399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Data Layer</a:t>
            </a:r>
            <a:endParaRPr b="0" i="0" sz="1400" u="none" cap="none" strike="noStrike">
              <a:solidFill>
                <a:srgbClr val="000000"/>
              </a:solidFill>
              <a:latin typeface="Arial"/>
              <a:ea typeface="Arial"/>
              <a:cs typeface="Arial"/>
              <a:sym typeface="Arial"/>
            </a:endParaRPr>
          </a:p>
        </p:txBody>
      </p:sp>
      <p:sp>
        <p:nvSpPr>
          <p:cNvPr id="371" name="Google Shape;371;p34"/>
          <p:cNvSpPr/>
          <p:nvPr/>
        </p:nvSpPr>
        <p:spPr>
          <a:xfrm>
            <a:off x="5179025" y="3132475"/>
            <a:ext cx="841800" cy="6780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FPGA</a:t>
            </a:r>
            <a:endParaRPr b="0" i="0" sz="1400" u="none" cap="none" strike="noStrike">
              <a:solidFill>
                <a:srgbClr val="000000"/>
              </a:solidFill>
              <a:latin typeface="Arial"/>
              <a:ea typeface="Arial"/>
              <a:cs typeface="Arial"/>
              <a:sym typeface="Arial"/>
            </a:endParaRPr>
          </a:p>
        </p:txBody>
      </p:sp>
      <p:sp>
        <p:nvSpPr>
          <p:cNvPr id="372" name="Google Shape;372;p34"/>
          <p:cNvSpPr txBox="1"/>
          <p:nvPr/>
        </p:nvSpPr>
        <p:spPr>
          <a:xfrm>
            <a:off x="4294225" y="3495525"/>
            <a:ext cx="58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roxima Nova"/>
                <a:ea typeface="Proxima Nova"/>
                <a:cs typeface="Proxima Nova"/>
                <a:sym typeface="Proxima Nova"/>
              </a:rPr>
              <a:t>SSD</a:t>
            </a:r>
            <a:endParaRPr b="0" i="0" sz="1400" u="none" cap="none" strike="noStrike">
              <a:solidFill>
                <a:srgbClr val="000000"/>
              </a:solidFill>
              <a:latin typeface="Proxima Nova"/>
              <a:ea typeface="Proxima Nova"/>
              <a:cs typeface="Proxima Nova"/>
              <a:sym typeface="Proxima Nova"/>
            </a:endParaRPr>
          </a:p>
        </p:txBody>
      </p:sp>
      <p:sp>
        <p:nvSpPr>
          <p:cNvPr id="373" name="Google Shape;373;p34"/>
          <p:cNvSpPr txBox="1"/>
          <p:nvPr/>
        </p:nvSpPr>
        <p:spPr>
          <a:xfrm>
            <a:off x="5102825" y="3775025"/>
            <a:ext cx="127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roxima Nova"/>
                <a:ea typeface="Proxima Nova"/>
                <a:cs typeface="Proxima Nova"/>
                <a:sym typeface="Proxima Nova"/>
              </a:rPr>
              <a:t>SmartSSD</a:t>
            </a:r>
            <a:endParaRPr b="0" i="0" sz="1400" u="none" cap="none" strike="noStrike">
              <a:solidFill>
                <a:srgbClr val="000000"/>
              </a:solidFill>
              <a:latin typeface="Proxima Nova"/>
              <a:ea typeface="Proxima Nova"/>
              <a:cs typeface="Proxima Nova"/>
              <a:sym typeface="Proxima Nova"/>
            </a:endParaRPr>
          </a:p>
        </p:txBody>
      </p:sp>
      <p:sp>
        <p:nvSpPr>
          <p:cNvPr id="374" name="Google Shape;374;p34"/>
          <p:cNvSpPr/>
          <p:nvPr/>
        </p:nvSpPr>
        <p:spPr>
          <a:xfrm>
            <a:off x="4363475" y="2083250"/>
            <a:ext cx="841800" cy="192900"/>
          </a:xfrm>
          <a:prstGeom prst="leftRightArrow">
            <a:avLst>
              <a:gd fmla="val 50000" name="adj1"/>
              <a:gd fmla="val 50000" name="adj2"/>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34"/>
          <p:cNvSpPr/>
          <p:nvPr/>
        </p:nvSpPr>
        <p:spPr>
          <a:xfrm>
            <a:off x="4737400" y="3267750"/>
            <a:ext cx="474600" cy="192900"/>
          </a:xfrm>
          <a:prstGeom prst="leftRightArrow">
            <a:avLst>
              <a:gd fmla="val 50000" name="adj1"/>
              <a:gd fmla="val 50000" name="adj2"/>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34"/>
          <p:cNvSpPr txBox="1"/>
          <p:nvPr/>
        </p:nvSpPr>
        <p:spPr>
          <a:xfrm>
            <a:off x="3562825" y="1979138"/>
            <a:ext cx="7413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roxima Nova"/>
                <a:ea typeface="Proxima Nova"/>
                <a:cs typeface="Proxima Nova"/>
                <a:sym typeface="Proxima Nova"/>
              </a:rPr>
              <a:t>Search</a:t>
            </a:r>
            <a:endParaRPr b="0" i="0" sz="1400" u="none" cap="none" strike="noStrike">
              <a:solidFill>
                <a:srgbClr val="000000"/>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roxima Nova"/>
                <a:ea typeface="Proxima Nova"/>
                <a:cs typeface="Proxima Nova"/>
                <a:sym typeface="Proxima Nova"/>
              </a:rPr>
              <a:t>Layer</a:t>
            </a:r>
            <a:endParaRPr b="0" i="0" sz="1400" u="none" cap="none" strike="noStrike">
              <a:solidFill>
                <a:srgbClr val="000000"/>
              </a:solidFill>
              <a:latin typeface="Proxima Nova"/>
              <a:ea typeface="Proxima Nova"/>
              <a:cs typeface="Proxima Nova"/>
              <a:sym typeface="Proxima Nova"/>
            </a:endParaRPr>
          </a:p>
        </p:txBody>
      </p:sp>
      <p:sp>
        <p:nvSpPr>
          <p:cNvPr id="377" name="Google Shape;377;p34"/>
          <p:cNvSpPr txBox="1"/>
          <p:nvPr/>
        </p:nvSpPr>
        <p:spPr>
          <a:xfrm>
            <a:off x="2491375" y="2786025"/>
            <a:ext cx="666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roxima Nova"/>
                <a:ea typeface="Proxima Nova"/>
                <a:cs typeface="Proxima Nova"/>
                <a:sym typeface="Proxima Nova"/>
              </a:rPr>
              <a:t>PCIe</a:t>
            </a:r>
            <a:endParaRPr b="0" i="0" sz="1400" u="none" cap="none" strike="noStrike">
              <a:solidFill>
                <a:srgbClr val="000000"/>
              </a:solidFill>
              <a:latin typeface="Proxima Nova"/>
              <a:ea typeface="Proxima Nova"/>
              <a:cs typeface="Proxima Nova"/>
              <a:sym typeface="Proxima Nova"/>
            </a:endParaRPr>
          </a:p>
        </p:txBody>
      </p:sp>
      <p:cxnSp>
        <p:nvCxnSpPr>
          <p:cNvPr id="378" name="Google Shape;378;p34"/>
          <p:cNvCxnSpPr>
            <a:stCxn id="376" idx="2"/>
          </p:cNvCxnSpPr>
          <p:nvPr/>
        </p:nvCxnSpPr>
        <p:spPr>
          <a:xfrm flipH="1">
            <a:off x="3815275" y="2594738"/>
            <a:ext cx="118200" cy="587100"/>
          </a:xfrm>
          <a:prstGeom prst="straightConnector1">
            <a:avLst/>
          </a:prstGeom>
          <a:noFill/>
          <a:ln cap="flat" cmpd="sng" w="19050">
            <a:solidFill>
              <a:schemeClr val="dk2"/>
            </a:solidFill>
            <a:prstDash val="solid"/>
            <a:round/>
            <a:headEnd len="sm" w="sm" type="none"/>
            <a:tailEnd len="med" w="med" type="triangle"/>
          </a:ln>
        </p:spPr>
      </p:cxnSp>
      <p:sp>
        <p:nvSpPr>
          <p:cNvPr id="379" name="Google Shape;379;p34"/>
          <p:cNvSpPr/>
          <p:nvPr/>
        </p:nvSpPr>
        <p:spPr>
          <a:xfrm>
            <a:off x="6649475" y="1184350"/>
            <a:ext cx="1444200" cy="625500"/>
          </a:xfrm>
          <a:prstGeom prst="wedgeRoundRectCallout">
            <a:avLst>
              <a:gd fmla="val -94384" name="adj1"/>
              <a:gd fmla="val 8785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Operation issued to Host</a:t>
            </a:r>
            <a:endParaRPr b="0" i="0" sz="1400" u="none" cap="none" strike="noStrike">
              <a:solidFill>
                <a:srgbClr val="000000"/>
              </a:solidFill>
              <a:latin typeface="Arial"/>
              <a:ea typeface="Arial"/>
              <a:cs typeface="Arial"/>
              <a:sym typeface="Arial"/>
            </a:endParaRPr>
          </a:p>
        </p:txBody>
      </p:sp>
      <p:sp>
        <p:nvSpPr>
          <p:cNvPr id="380" name="Google Shape;380;p34"/>
          <p:cNvSpPr/>
          <p:nvPr/>
        </p:nvSpPr>
        <p:spPr>
          <a:xfrm>
            <a:off x="1434400" y="1405250"/>
            <a:ext cx="1444200" cy="678000"/>
          </a:xfrm>
          <a:prstGeom prst="wedgeRoundRectCallout">
            <a:avLst>
              <a:gd fmla="val 87576" name="adj1"/>
              <a:gd fmla="val 93525"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 Host looks up the Search Layer </a:t>
            </a:r>
            <a:endParaRPr b="0" i="0" sz="1400" u="none" cap="none" strike="noStrike">
              <a:solidFill>
                <a:srgbClr val="000000"/>
              </a:solidFill>
              <a:latin typeface="Arial"/>
              <a:ea typeface="Arial"/>
              <a:cs typeface="Arial"/>
              <a:sym typeface="Arial"/>
            </a:endParaRPr>
          </a:p>
        </p:txBody>
      </p:sp>
      <p:sp>
        <p:nvSpPr>
          <p:cNvPr id="381" name="Google Shape;381;p34"/>
          <p:cNvSpPr/>
          <p:nvPr/>
        </p:nvSpPr>
        <p:spPr>
          <a:xfrm>
            <a:off x="994275" y="2597650"/>
            <a:ext cx="1317000" cy="625500"/>
          </a:xfrm>
          <a:prstGeom prst="wedgeRoundRectCallout">
            <a:avLst>
              <a:gd fmla="val 170053" name="adj1"/>
              <a:gd fmla="val -12162"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3. Finds the location of data in SSD</a:t>
            </a:r>
            <a:endParaRPr b="0" i="0" sz="1400" u="none" cap="none" strike="noStrike">
              <a:solidFill>
                <a:srgbClr val="000000"/>
              </a:solidFill>
              <a:latin typeface="Arial"/>
              <a:ea typeface="Arial"/>
              <a:cs typeface="Arial"/>
              <a:sym typeface="Arial"/>
            </a:endParaRPr>
          </a:p>
        </p:txBody>
      </p:sp>
      <p:cxnSp>
        <p:nvCxnSpPr>
          <p:cNvPr id="382" name="Google Shape;382;p34"/>
          <p:cNvCxnSpPr/>
          <p:nvPr/>
        </p:nvCxnSpPr>
        <p:spPr>
          <a:xfrm flipH="1">
            <a:off x="5447625" y="2597650"/>
            <a:ext cx="3000" cy="534900"/>
          </a:xfrm>
          <a:prstGeom prst="straightConnector1">
            <a:avLst/>
          </a:prstGeom>
          <a:noFill/>
          <a:ln cap="flat" cmpd="sng" w="19050">
            <a:solidFill>
              <a:schemeClr val="dk2"/>
            </a:solidFill>
            <a:prstDash val="solid"/>
            <a:round/>
            <a:headEnd len="sm" w="sm" type="none"/>
            <a:tailEnd len="med" w="med" type="triangle"/>
          </a:ln>
        </p:spPr>
      </p:cxnSp>
      <p:sp>
        <p:nvSpPr>
          <p:cNvPr id="383" name="Google Shape;383;p34"/>
          <p:cNvSpPr/>
          <p:nvPr/>
        </p:nvSpPr>
        <p:spPr>
          <a:xfrm>
            <a:off x="6596625" y="3097025"/>
            <a:ext cx="1728000" cy="678000"/>
          </a:xfrm>
          <a:prstGeom prst="wedgeRoundRectCallout">
            <a:avLst>
              <a:gd fmla="val -115768" name="adj1"/>
              <a:gd fmla="val -75077"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4. Triggers FPGA to execute on data</a:t>
            </a:r>
            <a:endParaRPr b="0" i="0" sz="1400" u="none" cap="none" strike="noStrike">
              <a:solidFill>
                <a:srgbClr val="000000"/>
              </a:solidFill>
              <a:latin typeface="Arial"/>
              <a:ea typeface="Arial"/>
              <a:cs typeface="Arial"/>
              <a:sym typeface="Arial"/>
            </a:endParaRPr>
          </a:p>
        </p:txBody>
      </p:sp>
      <p:sp>
        <p:nvSpPr>
          <p:cNvPr id="384" name="Google Shape;384;p34"/>
          <p:cNvSpPr/>
          <p:nvPr/>
        </p:nvSpPr>
        <p:spPr>
          <a:xfrm>
            <a:off x="2818900" y="4175225"/>
            <a:ext cx="1935600" cy="625500"/>
          </a:xfrm>
          <a:prstGeom prst="wedgeRoundRectCallout">
            <a:avLst>
              <a:gd fmla="val 100642" name="adj1"/>
              <a:gd fmla="val -131027"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5. FPGA reads data from Data Layer and executes</a:t>
            </a:r>
            <a:endParaRPr b="0" i="0" sz="1400" u="none" cap="none" strike="noStrike">
              <a:solidFill>
                <a:srgbClr val="000000"/>
              </a:solidFill>
              <a:latin typeface="Arial"/>
              <a:ea typeface="Arial"/>
              <a:cs typeface="Arial"/>
              <a:sym typeface="Arial"/>
            </a:endParaRPr>
          </a:p>
        </p:txBody>
      </p:sp>
      <p:sp>
        <p:nvSpPr>
          <p:cNvPr id="385" name="Google Shape;385;p34"/>
          <p:cNvSpPr/>
          <p:nvPr/>
        </p:nvSpPr>
        <p:spPr>
          <a:xfrm>
            <a:off x="6403775" y="2236725"/>
            <a:ext cx="1935600" cy="625500"/>
          </a:xfrm>
          <a:prstGeom prst="wedgeRoundRectCallout">
            <a:avLst>
              <a:gd fmla="val -79998" name="adj1"/>
              <a:gd fmla="val 49245"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6. FPGA returns control to the host </a:t>
            </a:r>
            <a:endParaRPr b="0" i="0" sz="1400" u="none" cap="none" strike="noStrike">
              <a:solidFill>
                <a:srgbClr val="000000"/>
              </a:solidFill>
              <a:latin typeface="Arial"/>
              <a:ea typeface="Arial"/>
              <a:cs typeface="Arial"/>
              <a:sym typeface="Arial"/>
            </a:endParaRPr>
          </a:p>
        </p:txBody>
      </p:sp>
      <p:cxnSp>
        <p:nvCxnSpPr>
          <p:cNvPr id="386" name="Google Shape;386;p34"/>
          <p:cNvCxnSpPr/>
          <p:nvPr/>
        </p:nvCxnSpPr>
        <p:spPr>
          <a:xfrm rot="10800000">
            <a:off x="5807675" y="2587125"/>
            <a:ext cx="0" cy="579300"/>
          </a:xfrm>
          <a:prstGeom prst="straightConnector1">
            <a:avLst/>
          </a:prstGeom>
          <a:noFill/>
          <a:ln cap="flat" cmpd="sng" w="19050">
            <a:solidFill>
              <a:schemeClr val="dk2"/>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000"/>
                                        <p:tgtEl>
                                          <p:spTgt spid="367"/>
                                        </p:tgtEl>
                                      </p:cBhvr>
                                    </p:animEffect>
                                  </p:childTnLst>
                                </p:cTn>
                              </p:par>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par>
                                <p:cTn fill="hold" nodeType="with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par>
                                <p:cTn fill="hold" nodeType="with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par>
                                <p:cTn fill="hold" nodeType="with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par>
                                <p:cTn fill="hold" nodeType="with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000"/>
                                        <p:tgtEl>
                                          <p:spTgt spid="380"/>
                                        </p:tgtEl>
                                      </p:cBhvr>
                                    </p:animEffect>
                                  </p:childTnLst>
                                </p:cTn>
                              </p:par>
                              <p:par>
                                <p:cTn fill="hold" nodeType="with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par>
                                <p:cTn fill="hold" nodeType="with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par>
                                <p:cTn fill="hold" nodeType="with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000"/>
                                        <p:tgtEl>
                                          <p:spTgt spid="369"/>
                                        </p:tgtEl>
                                      </p:cBhvr>
                                    </p:animEffect>
                                  </p:childTnLst>
                                </p:cTn>
                              </p:par>
                              <p:par>
                                <p:cTn fill="hold" nodeType="with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000"/>
                                        <p:tgtEl>
                                          <p:spTgt spid="370"/>
                                        </p:tgtEl>
                                      </p:cBhvr>
                                    </p:animEffect>
                                  </p:childTnLst>
                                </p:cTn>
                              </p:par>
                              <p:par>
                                <p:cTn fill="hold" nodeType="with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par>
                                <p:cTn fill="hold" nodeType="with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par>
                                <p:cTn fill="hold" nodeType="with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par>
                                <p:cTn fill="hold" nodeType="with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par>
                                <p:cTn fill="hold" nodeType="with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000"/>
                                        <p:tgtEl>
                                          <p:spTgt spid="386"/>
                                        </p:tgtEl>
                                      </p:cBhvr>
                                    </p:animEffect>
                                  </p:childTnLst>
                                </p:cTn>
                              </p:par>
                              <p:par>
                                <p:cTn fill="hold" nodeType="with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Benefits of Cross-Layered Design</a:t>
            </a:r>
            <a:endParaRPr/>
          </a:p>
        </p:txBody>
      </p:sp>
      <p:sp>
        <p:nvSpPr>
          <p:cNvPr id="392" name="Google Shape;392;p35"/>
          <p:cNvSpPr txBox="1"/>
          <p:nvPr>
            <p:ph idx="1" type="body"/>
          </p:nvPr>
        </p:nvSpPr>
        <p:spPr>
          <a:xfrm>
            <a:off x="311700" y="1243400"/>
            <a:ext cx="8520600" cy="3325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en-US">
                <a:solidFill>
                  <a:schemeClr val="dk1"/>
                </a:solidFill>
              </a:rPr>
              <a:t>Decouples Key-Value store logic</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US">
                <a:solidFill>
                  <a:schemeClr val="dk1"/>
                </a:solidFill>
              </a:rPr>
              <a:t>Reduce compute contention</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US">
                <a:solidFill>
                  <a:schemeClr val="dk1"/>
                </a:solidFill>
              </a:rPr>
              <a:t>Decouple the physical placement of Key-Value store</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US">
                <a:solidFill>
                  <a:schemeClr val="dk1"/>
                </a:solidFill>
              </a:rPr>
              <a:t>Reduce network contention</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US">
                <a:solidFill>
                  <a:schemeClr val="dk1"/>
                </a:solidFill>
              </a:rPr>
              <a:t>Take advantage of high-speed internal bandwidth in SmartSSD</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US">
                <a:solidFill>
                  <a:schemeClr val="dk1"/>
                </a:solidFill>
              </a:rPr>
              <a:t>Distributes responsibilities between host and SmartSSD to best suit their capabilities</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US">
                <a:solidFill>
                  <a:schemeClr val="dk1"/>
                </a:solidFill>
              </a:rPr>
              <a:t>Host to handle control logic</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US">
                <a:solidFill>
                  <a:schemeClr val="dk1"/>
                </a:solidFill>
              </a:rPr>
              <a:t>FPGA to handle the data operation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US">
                <a:solidFill>
                  <a:schemeClr val="dk1"/>
                </a:solidFill>
              </a:rPr>
              <a:t>Provides the foundation for a robust computational storage framework</a:t>
            </a:r>
            <a:endParaRPr>
              <a:solidFill>
                <a:schemeClr val="dk1"/>
              </a:solidFill>
            </a:endParaRPr>
          </a:p>
        </p:txBody>
      </p:sp>
      <p:sp>
        <p:nvSpPr>
          <p:cNvPr id="393" name="Google Shape;393;p35"/>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t>Mirror Cache</a:t>
            </a:r>
            <a:endParaRPr/>
          </a:p>
        </p:txBody>
      </p:sp>
      <p:sp>
        <p:nvSpPr>
          <p:cNvPr id="399" name="Google Shape;39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cxnSp>
        <p:nvCxnSpPr>
          <p:cNvPr id="404" name="Google Shape;404;p37"/>
          <p:cNvCxnSpPr/>
          <p:nvPr/>
        </p:nvCxnSpPr>
        <p:spPr>
          <a:xfrm>
            <a:off x="7730700" y="2378675"/>
            <a:ext cx="7500" cy="1197300"/>
          </a:xfrm>
          <a:prstGeom prst="straightConnector1">
            <a:avLst/>
          </a:prstGeom>
          <a:noFill/>
          <a:ln cap="flat" cmpd="sng" w="28575">
            <a:solidFill>
              <a:schemeClr val="dk2"/>
            </a:solidFill>
            <a:prstDash val="solid"/>
            <a:round/>
            <a:headEnd len="sm" w="sm" type="none"/>
            <a:tailEnd len="med" w="med" type="triangle"/>
          </a:ln>
        </p:spPr>
      </p:cxnSp>
      <p:sp>
        <p:nvSpPr>
          <p:cNvPr id="405" name="Google Shape;405;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Why do we need a new cache?</a:t>
            </a:r>
            <a:endParaRPr/>
          </a:p>
          <a:p>
            <a:pPr indent="0" lvl="0" marL="0" rtl="0" algn="l">
              <a:lnSpc>
                <a:spcPct val="100000"/>
              </a:lnSpc>
              <a:spcBef>
                <a:spcPts val="0"/>
              </a:spcBef>
              <a:spcAft>
                <a:spcPts val="0"/>
              </a:spcAft>
              <a:buSzPts val="2800"/>
              <a:buNone/>
            </a:pPr>
            <a:r>
              <a:t/>
            </a:r>
            <a:endParaRPr/>
          </a:p>
        </p:txBody>
      </p:sp>
      <p:sp>
        <p:nvSpPr>
          <p:cNvPr id="406" name="Google Shape;406;p37"/>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407" name="Google Shape;407;p37"/>
          <p:cNvSpPr txBox="1"/>
          <p:nvPr>
            <p:ph idx="1" type="body"/>
          </p:nvPr>
        </p:nvSpPr>
        <p:spPr>
          <a:xfrm>
            <a:off x="311700" y="1814900"/>
            <a:ext cx="4295400" cy="27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a:solidFill>
                  <a:schemeClr val="dk1"/>
                </a:solidFill>
              </a:rPr>
              <a:t>Challenges &amp; Solutions:</a:t>
            </a:r>
            <a:endParaRPr>
              <a:solidFill>
                <a:schemeClr val="dk1"/>
              </a:solidFill>
            </a:endParaRPr>
          </a:p>
          <a:p>
            <a:pPr indent="-342900" lvl="0" marL="457200" rtl="0" algn="l">
              <a:lnSpc>
                <a:spcPct val="115000"/>
              </a:lnSpc>
              <a:spcBef>
                <a:spcPts val="0"/>
              </a:spcBef>
              <a:spcAft>
                <a:spcPts val="0"/>
              </a:spcAft>
              <a:buClr>
                <a:srgbClr val="990000"/>
              </a:buClr>
              <a:buSzPts val="1800"/>
              <a:buChar char="➢"/>
            </a:pPr>
            <a:r>
              <a:rPr lang="en-US">
                <a:solidFill>
                  <a:srgbClr val="990000"/>
                </a:solidFill>
              </a:rPr>
              <a:t>Host based Cache(not OS cache but the cache for disk data)</a:t>
            </a:r>
            <a:endParaRPr>
              <a:solidFill>
                <a:srgbClr val="990000"/>
              </a:solidFill>
            </a:endParaRPr>
          </a:p>
          <a:p>
            <a:pPr indent="-317500" lvl="1" marL="914400" rtl="0" algn="l">
              <a:lnSpc>
                <a:spcPct val="115000"/>
              </a:lnSpc>
              <a:spcBef>
                <a:spcPts val="0"/>
              </a:spcBef>
              <a:spcAft>
                <a:spcPts val="0"/>
              </a:spcAft>
              <a:buClr>
                <a:srgbClr val="990000"/>
              </a:buClr>
              <a:buSzPts val="1400"/>
              <a:buChar char="○"/>
            </a:pPr>
            <a:r>
              <a:rPr lang="en-US">
                <a:solidFill>
                  <a:srgbClr val="990000"/>
                </a:solidFill>
              </a:rPr>
              <a:t>Increase network Latency </a:t>
            </a:r>
            <a:endParaRPr>
              <a:solidFill>
                <a:srgbClr val="990000"/>
              </a:solidFill>
            </a:endParaRPr>
          </a:p>
          <a:p>
            <a:pPr indent="-317500" lvl="1" marL="914400" rtl="0" algn="l">
              <a:lnSpc>
                <a:spcPct val="115000"/>
              </a:lnSpc>
              <a:spcBef>
                <a:spcPts val="0"/>
              </a:spcBef>
              <a:spcAft>
                <a:spcPts val="0"/>
              </a:spcAft>
              <a:buClr>
                <a:srgbClr val="990000"/>
              </a:buClr>
              <a:buSzPts val="1400"/>
              <a:buChar char="○"/>
            </a:pPr>
            <a:r>
              <a:rPr lang="en-US">
                <a:solidFill>
                  <a:srgbClr val="990000"/>
                </a:solidFill>
              </a:rPr>
              <a:t>Under-utilizes SmartSSD</a:t>
            </a:r>
            <a:endParaRPr>
              <a:solidFill>
                <a:srgbClr val="990000"/>
              </a:solidFill>
            </a:endParaRPr>
          </a:p>
          <a:p>
            <a:pPr indent="0" lvl="0" marL="914400" rtl="0" algn="l">
              <a:lnSpc>
                <a:spcPct val="115000"/>
              </a:lnSpc>
              <a:spcBef>
                <a:spcPts val="0"/>
              </a:spcBef>
              <a:spcAft>
                <a:spcPts val="0"/>
              </a:spcAft>
              <a:buSzPts val="1800"/>
              <a:buNone/>
            </a:pPr>
            <a:r>
              <a:t/>
            </a:r>
            <a:endParaRPr>
              <a:solidFill>
                <a:srgbClr val="990000"/>
              </a:solidFill>
            </a:endParaRPr>
          </a:p>
          <a:p>
            <a:pPr indent="-342900" lvl="0" marL="457200" rtl="0" algn="l">
              <a:lnSpc>
                <a:spcPct val="115000"/>
              </a:lnSpc>
              <a:spcBef>
                <a:spcPts val="0"/>
              </a:spcBef>
              <a:spcAft>
                <a:spcPts val="0"/>
              </a:spcAft>
              <a:buClr>
                <a:srgbClr val="38761D"/>
              </a:buClr>
              <a:buSzPts val="1800"/>
              <a:buChar char="➢"/>
            </a:pPr>
            <a:r>
              <a:rPr lang="en-US">
                <a:solidFill>
                  <a:srgbClr val="38761D"/>
                </a:solidFill>
              </a:rPr>
              <a:t>Leverage memory on SmartSSD to avoid network bottlenecks</a:t>
            </a:r>
            <a:endParaRPr>
              <a:solidFill>
                <a:srgbClr val="38761D"/>
              </a:solidFill>
            </a:endParaRPr>
          </a:p>
          <a:p>
            <a:pPr indent="0" lvl="0" marL="0" rtl="0" algn="l">
              <a:lnSpc>
                <a:spcPct val="115000"/>
              </a:lnSpc>
              <a:spcBef>
                <a:spcPts val="0"/>
              </a:spcBef>
              <a:spcAft>
                <a:spcPts val="0"/>
              </a:spcAft>
              <a:buSzPts val="1800"/>
              <a:buNone/>
            </a:pPr>
            <a:r>
              <a:t/>
            </a:r>
            <a:endParaRPr>
              <a:solidFill>
                <a:srgbClr val="990000"/>
              </a:solidFill>
            </a:endParaRPr>
          </a:p>
        </p:txBody>
      </p:sp>
      <p:sp>
        <p:nvSpPr>
          <p:cNvPr id="408" name="Google Shape;408;p37"/>
          <p:cNvSpPr/>
          <p:nvPr/>
        </p:nvSpPr>
        <p:spPr>
          <a:xfrm>
            <a:off x="396650" y="1085400"/>
            <a:ext cx="4808700" cy="661800"/>
          </a:xfrm>
          <a:prstGeom prst="roundRect">
            <a:avLst>
              <a:gd fmla="val 16667" name="adj"/>
            </a:avLst>
          </a:prstGeom>
          <a:solidFill>
            <a:srgbClr val="B6D7A8"/>
          </a:soli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Proxima Nova"/>
                <a:ea typeface="Proxima Nova"/>
                <a:cs typeface="Proxima Nova"/>
                <a:sym typeface="Proxima Nova"/>
              </a:rPr>
              <a:t>Goal : Maximize I/O Performance </a:t>
            </a:r>
            <a:endParaRPr b="0" i="1" sz="1800" u="none" cap="none" strike="noStrike">
              <a:solidFill>
                <a:schemeClr val="dk1"/>
              </a:solidFill>
              <a:latin typeface="Proxima Nova"/>
              <a:ea typeface="Proxima Nova"/>
              <a:cs typeface="Proxima Nova"/>
              <a:sym typeface="Proxima Nova"/>
            </a:endParaRPr>
          </a:p>
        </p:txBody>
      </p:sp>
      <p:cxnSp>
        <p:nvCxnSpPr>
          <p:cNvPr id="409" name="Google Shape;409;p37"/>
          <p:cNvCxnSpPr/>
          <p:nvPr/>
        </p:nvCxnSpPr>
        <p:spPr>
          <a:xfrm>
            <a:off x="7200121" y="2326200"/>
            <a:ext cx="5400" cy="1272600"/>
          </a:xfrm>
          <a:prstGeom prst="straightConnector1">
            <a:avLst/>
          </a:prstGeom>
          <a:noFill/>
          <a:ln cap="flat" cmpd="sng" w="28575">
            <a:solidFill>
              <a:schemeClr val="dk2"/>
            </a:solidFill>
            <a:prstDash val="solid"/>
            <a:round/>
            <a:headEnd len="med" w="med" type="triangle"/>
            <a:tailEnd len="sm" w="sm" type="none"/>
          </a:ln>
        </p:spPr>
      </p:cxnSp>
      <p:sp>
        <p:nvSpPr>
          <p:cNvPr id="410" name="Google Shape;410;p37"/>
          <p:cNvSpPr/>
          <p:nvPr/>
        </p:nvSpPr>
        <p:spPr>
          <a:xfrm>
            <a:off x="5636400" y="3583500"/>
            <a:ext cx="2572200" cy="9108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411" name="Google Shape;411;p37"/>
          <p:cNvSpPr/>
          <p:nvPr/>
        </p:nvSpPr>
        <p:spPr>
          <a:xfrm>
            <a:off x="5867275" y="3663600"/>
            <a:ext cx="548700" cy="5220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37"/>
          <p:cNvSpPr/>
          <p:nvPr/>
        </p:nvSpPr>
        <p:spPr>
          <a:xfrm>
            <a:off x="5943475" y="3739800"/>
            <a:ext cx="548700" cy="5220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SSD</a:t>
            </a:r>
            <a:endParaRPr b="1" i="0" sz="1400" u="none" cap="none" strike="noStrike">
              <a:solidFill>
                <a:schemeClr val="lt1"/>
              </a:solidFill>
              <a:latin typeface="Arial"/>
              <a:ea typeface="Arial"/>
              <a:cs typeface="Arial"/>
              <a:sym typeface="Arial"/>
            </a:endParaRPr>
          </a:p>
        </p:txBody>
      </p:sp>
      <p:sp>
        <p:nvSpPr>
          <p:cNvPr id="413" name="Google Shape;413;p37"/>
          <p:cNvSpPr/>
          <p:nvPr/>
        </p:nvSpPr>
        <p:spPr>
          <a:xfrm>
            <a:off x="6754588" y="3663600"/>
            <a:ext cx="673800" cy="5220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Arial"/>
                <a:ea typeface="Arial"/>
                <a:cs typeface="Arial"/>
                <a:sym typeface="Arial"/>
              </a:rPr>
              <a:t>Accel-erator</a:t>
            </a:r>
            <a:endParaRPr b="1" i="0" sz="1200" u="none" cap="none" strike="noStrike">
              <a:solidFill>
                <a:schemeClr val="lt1"/>
              </a:solidFill>
              <a:latin typeface="Arial"/>
              <a:ea typeface="Arial"/>
              <a:cs typeface="Arial"/>
              <a:sym typeface="Arial"/>
            </a:endParaRPr>
          </a:p>
        </p:txBody>
      </p:sp>
      <p:cxnSp>
        <p:nvCxnSpPr>
          <p:cNvPr id="414" name="Google Shape;414;p37"/>
          <p:cNvCxnSpPr>
            <a:stCxn id="413" idx="3"/>
          </p:cNvCxnSpPr>
          <p:nvPr/>
        </p:nvCxnSpPr>
        <p:spPr>
          <a:xfrm>
            <a:off x="7428388" y="3924600"/>
            <a:ext cx="247500" cy="15900"/>
          </a:xfrm>
          <a:prstGeom prst="straightConnector1">
            <a:avLst/>
          </a:prstGeom>
          <a:noFill/>
          <a:ln cap="flat" cmpd="sng" w="9525">
            <a:solidFill>
              <a:schemeClr val="lt1"/>
            </a:solidFill>
            <a:prstDash val="solid"/>
            <a:round/>
            <a:headEnd len="med" w="med" type="triangle"/>
            <a:tailEnd len="med" w="med" type="triangle"/>
          </a:ln>
        </p:spPr>
      </p:cxnSp>
      <p:sp>
        <p:nvSpPr>
          <p:cNvPr id="415" name="Google Shape;415;p37"/>
          <p:cNvSpPr/>
          <p:nvPr/>
        </p:nvSpPr>
        <p:spPr>
          <a:xfrm rot="5400000">
            <a:off x="7545875" y="3821100"/>
            <a:ext cx="611100" cy="3504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chemeClr val="lt1"/>
                </a:solidFill>
                <a:latin typeface="Arial"/>
                <a:ea typeface="Arial"/>
                <a:cs typeface="Arial"/>
                <a:sym typeface="Arial"/>
              </a:rPr>
              <a:t>DRAM</a:t>
            </a:r>
            <a:endParaRPr b="1" i="0" sz="1000" u="none" cap="none" strike="noStrike">
              <a:solidFill>
                <a:schemeClr val="lt1"/>
              </a:solidFill>
              <a:latin typeface="Arial"/>
              <a:ea typeface="Arial"/>
              <a:cs typeface="Arial"/>
              <a:sym typeface="Arial"/>
            </a:endParaRPr>
          </a:p>
        </p:txBody>
      </p:sp>
      <p:sp>
        <p:nvSpPr>
          <p:cNvPr id="416" name="Google Shape;416;p37"/>
          <p:cNvSpPr/>
          <p:nvPr/>
        </p:nvSpPr>
        <p:spPr>
          <a:xfrm>
            <a:off x="6842675" y="1603225"/>
            <a:ext cx="1206300" cy="7686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CPU</a:t>
            </a:r>
            <a:endParaRPr b="1" i="0" sz="1800" u="none" cap="none" strike="noStrike">
              <a:solidFill>
                <a:schemeClr val="lt1"/>
              </a:solidFill>
              <a:latin typeface="Arial"/>
              <a:ea typeface="Arial"/>
              <a:cs typeface="Arial"/>
              <a:sym typeface="Arial"/>
            </a:endParaRPr>
          </a:p>
        </p:txBody>
      </p:sp>
      <p:sp>
        <p:nvSpPr>
          <p:cNvPr id="417" name="Google Shape;417;p37"/>
          <p:cNvSpPr/>
          <p:nvPr/>
        </p:nvSpPr>
        <p:spPr>
          <a:xfrm rot="-5400000">
            <a:off x="5691028" y="1626475"/>
            <a:ext cx="759300" cy="7221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DRAM</a:t>
            </a:r>
            <a:endParaRPr b="1" i="0" sz="1400" u="none" cap="none" strike="noStrike">
              <a:solidFill>
                <a:schemeClr val="lt1"/>
              </a:solidFill>
              <a:latin typeface="Arial"/>
              <a:ea typeface="Arial"/>
              <a:cs typeface="Arial"/>
              <a:sym typeface="Arial"/>
            </a:endParaRPr>
          </a:p>
        </p:txBody>
      </p:sp>
      <p:cxnSp>
        <p:nvCxnSpPr>
          <p:cNvPr id="418" name="Google Shape;418;p37"/>
          <p:cNvCxnSpPr>
            <a:stCxn id="417" idx="2"/>
            <a:endCxn id="416" idx="1"/>
          </p:cNvCxnSpPr>
          <p:nvPr/>
        </p:nvCxnSpPr>
        <p:spPr>
          <a:xfrm>
            <a:off x="6431728" y="1987525"/>
            <a:ext cx="411000" cy="0"/>
          </a:xfrm>
          <a:prstGeom prst="straightConnector1">
            <a:avLst/>
          </a:prstGeom>
          <a:noFill/>
          <a:ln cap="flat" cmpd="sng" w="9525">
            <a:solidFill>
              <a:schemeClr val="dk2"/>
            </a:solidFill>
            <a:prstDash val="solid"/>
            <a:round/>
            <a:headEnd len="sm" w="sm" type="none"/>
            <a:tailEnd len="sm" w="sm" type="none"/>
          </a:ln>
        </p:spPr>
      </p:cxnSp>
      <p:sp>
        <p:nvSpPr>
          <p:cNvPr id="419" name="Google Shape;419;p37"/>
          <p:cNvSpPr/>
          <p:nvPr/>
        </p:nvSpPr>
        <p:spPr>
          <a:xfrm>
            <a:off x="5943471" y="2704963"/>
            <a:ext cx="2105400" cy="393600"/>
          </a:xfrm>
          <a:prstGeom prst="rect">
            <a:avLst/>
          </a:prstGeom>
          <a:solidFill>
            <a:srgbClr val="CC0000"/>
          </a:solidFill>
          <a:ln cap="flat" cmpd="sng" w="9525">
            <a:solidFill>
              <a:schemeClr val="dk2"/>
            </a:solidFill>
            <a:prstDash val="solid"/>
            <a:round/>
            <a:headEnd len="sm" w="sm" type="none"/>
            <a:tailEnd len="sm" w="sm" type="none"/>
          </a:ln>
          <a:effectLst>
            <a:outerShdw blurRad="142875" rotWithShape="0" algn="bl" dir="4200000" dist="7620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Arial"/>
                <a:ea typeface="Arial"/>
                <a:cs typeface="Arial"/>
                <a:sym typeface="Arial"/>
              </a:rPr>
              <a:t>Network(PCIe)</a:t>
            </a:r>
            <a:endParaRPr b="1" i="0" sz="2000" u="none" cap="none" strike="noStrike">
              <a:solidFill>
                <a:schemeClr val="lt1"/>
              </a:solidFill>
              <a:latin typeface="Arial"/>
              <a:ea typeface="Arial"/>
              <a:cs typeface="Arial"/>
              <a:sym typeface="Arial"/>
            </a:endParaRPr>
          </a:p>
        </p:txBody>
      </p:sp>
      <p:sp>
        <p:nvSpPr>
          <p:cNvPr id="420" name="Google Shape;420;p37"/>
          <p:cNvSpPr/>
          <p:nvPr/>
        </p:nvSpPr>
        <p:spPr>
          <a:xfrm>
            <a:off x="4880925" y="2347350"/>
            <a:ext cx="876000" cy="572700"/>
          </a:xfrm>
          <a:prstGeom prst="wedgeRoundRectCallout">
            <a:avLst>
              <a:gd fmla="val 94938" name="adj1"/>
              <a:gd fmla="val -69357" name="adj2"/>
              <a:gd fmla="val 0" name="adj3"/>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highlight>
                  <a:srgbClr val="FFD966"/>
                </a:highlight>
                <a:latin typeface="Arial"/>
                <a:ea typeface="Arial"/>
                <a:cs typeface="Arial"/>
                <a:sym typeface="Arial"/>
              </a:rPr>
              <a:t>1.</a:t>
            </a:r>
            <a:r>
              <a:rPr b="0" i="0" lang="en-US" sz="1200" u="none" cap="none" strike="noStrike">
                <a:solidFill>
                  <a:srgbClr val="000000"/>
                </a:solidFill>
                <a:highlight>
                  <a:srgbClr val="FFD966"/>
                </a:highlight>
                <a:latin typeface="Arial"/>
                <a:ea typeface="Arial"/>
                <a:cs typeface="Arial"/>
                <a:sym typeface="Arial"/>
              </a:rPr>
              <a:t>Cachereadmiss</a:t>
            </a:r>
            <a:endParaRPr b="0" i="0" sz="1200" u="none" cap="none" strike="noStrike">
              <a:solidFill>
                <a:srgbClr val="000000"/>
              </a:solidFill>
              <a:latin typeface="Arial"/>
              <a:ea typeface="Arial"/>
              <a:cs typeface="Arial"/>
              <a:sym typeface="Arial"/>
            </a:endParaRPr>
          </a:p>
        </p:txBody>
      </p:sp>
      <p:sp>
        <p:nvSpPr>
          <p:cNvPr id="421" name="Google Shape;421;p37"/>
          <p:cNvSpPr/>
          <p:nvPr/>
        </p:nvSpPr>
        <p:spPr>
          <a:xfrm>
            <a:off x="4693950" y="3098563"/>
            <a:ext cx="1062900" cy="636000"/>
          </a:xfrm>
          <a:prstGeom prst="wedgeRoundRectCallout">
            <a:avLst>
              <a:gd fmla="val 128013" name="adj1"/>
              <a:gd fmla="val -88477" name="adj2"/>
              <a:gd fmla="val 0" name="adj3"/>
            </a:avLst>
          </a:prstGeom>
          <a:solidFill>
            <a:srgbClr val="EA999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Network latency !</a:t>
            </a:r>
            <a:endParaRPr b="1" i="0" sz="1400" u="none" cap="none" strike="noStrike">
              <a:solidFill>
                <a:schemeClr val="dk1"/>
              </a:solidFill>
              <a:latin typeface="Arial"/>
              <a:ea typeface="Arial"/>
              <a:cs typeface="Arial"/>
              <a:sym typeface="Arial"/>
            </a:endParaRPr>
          </a:p>
        </p:txBody>
      </p:sp>
      <p:sp>
        <p:nvSpPr>
          <p:cNvPr id="422" name="Google Shape;422;p37"/>
          <p:cNvSpPr txBox="1"/>
          <p:nvPr/>
        </p:nvSpPr>
        <p:spPr>
          <a:xfrm>
            <a:off x="5574600" y="926750"/>
            <a:ext cx="3043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Proxima Nova"/>
                <a:ea typeface="Proxima Nova"/>
                <a:cs typeface="Proxima Nova"/>
                <a:sym typeface="Proxima Nova"/>
              </a:rPr>
              <a:t>Host DRAM based Cache</a:t>
            </a:r>
            <a:endParaRPr b="1" i="0" sz="1800" u="none" cap="none" strike="noStrike">
              <a:solidFill>
                <a:srgbClr val="000000"/>
              </a:solidFill>
              <a:latin typeface="Proxima Nova"/>
              <a:ea typeface="Proxima Nova"/>
              <a:cs typeface="Proxima Nova"/>
              <a:sym typeface="Proxima Nova"/>
            </a:endParaRPr>
          </a:p>
        </p:txBody>
      </p:sp>
      <p:sp>
        <p:nvSpPr>
          <p:cNvPr id="423" name="Google Shape;423;p37"/>
          <p:cNvSpPr/>
          <p:nvPr/>
        </p:nvSpPr>
        <p:spPr>
          <a:xfrm>
            <a:off x="8126625" y="2067825"/>
            <a:ext cx="1017300" cy="759300"/>
          </a:xfrm>
          <a:prstGeom prst="wedgeRoundRectCallout">
            <a:avLst>
              <a:gd fmla="val -135771" name="adj1"/>
              <a:gd fmla="val 23479" name="adj2"/>
              <a:gd fmla="val 0" name="adj3"/>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highlight>
                  <a:srgbClr val="FFD966"/>
                </a:highlight>
                <a:latin typeface="Arial"/>
                <a:ea typeface="Arial"/>
                <a:cs typeface="Arial"/>
                <a:sym typeface="Arial"/>
              </a:rPr>
              <a:t>2.</a:t>
            </a:r>
            <a:r>
              <a:rPr b="0" i="0" lang="en-US" sz="1200" u="none" cap="none" strike="noStrike">
                <a:solidFill>
                  <a:srgbClr val="000000"/>
                </a:solidFill>
                <a:latin typeface="Arial"/>
                <a:ea typeface="Arial"/>
                <a:cs typeface="Arial"/>
                <a:sym typeface="Arial"/>
              </a:rPr>
              <a:t> Read over the  network</a:t>
            </a:r>
            <a:endParaRPr b="0" i="0" sz="1200" u="none" cap="none" strike="noStrike">
              <a:solidFill>
                <a:srgbClr val="000000"/>
              </a:solidFill>
              <a:latin typeface="Arial"/>
              <a:ea typeface="Arial"/>
              <a:cs typeface="Arial"/>
              <a:sym typeface="Arial"/>
            </a:endParaRPr>
          </a:p>
        </p:txBody>
      </p:sp>
      <p:sp>
        <p:nvSpPr>
          <p:cNvPr id="424" name="Google Shape;424;p37"/>
          <p:cNvSpPr/>
          <p:nvPr/>
        </p:nvSpPr>
        <p:spPr>
          <a:xfrm>
            <a:off x="4846350" y="1760925"/>
            <a:ext cx="910500" cy="572700"/>
          </a:xfrm>
          <a:prstGeom prst="wedgeRoundRectCallout">
            <a:avLst>
              <a:gd fmla="val 75725" name="adj1"/>
              <a:gd fmla="val -22001" name="adj2"/>
              <a:gd fmla="val 0" name="adj3"/>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highlight>
                  <a:srgbClr val="FFD966"/>
                </a:highlight>
                <a:latin typeface="Arial"/>
                <a:ea typeface="Arial"/>
                <a:cs typeface="Arial"/>
                <a:sym typeface="Arial"/>
              </a:rPr>
              <a:t>1.</a:t>
            </a:r>
            <a:r>
              <a:rPr b="0" i="0" lang="en-US" sz="1200" u="none" cap="none" strike="noStrike">
                <a:solidFill>
                  <a:srgbClr val="000000"/>
                </a:solidFill>
                <a:highlight>
                  <a:srgbClr val="FFD966"/>
                </a:highlight>
                <a:latin typeface="Arial"/>
                <a:ea typeface="Arial"/>
                <a:cs typeface="Arial"/>
                <a:sym typeface="Arial"/>
              </a:rPr>
              <a:t>Cache</a:t>
            </a:r>
            <a:endParaRPr b="0" i="0" sz="1200" u="none" cap="none" strike="noStrike">
              <a:solidFill>
                <a:srgbClr val="000000"/>
              </a:solidFill>
              <a:highlight>
                <a:srgbClr val="FFD966"/>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highlight>
                  <a:srgbClr val="FFD966"/>
                </a:highlight>
                <a:latin typeface="Arial"/>
                <a:ea typeface="Arial"/>
                <a:cs typeface="Arial"/>
                <a:sym typeface="Arial"/>
              </a:rPr>
              <a:t>Invalidate</a:t>
            </a:r>
            <a:endParaRPr b="0" i="0" sz="1200" u="none" cap="none" strike="noStrike">
              <a:solidFill>
                <a:srgbClr val="000000"/>
              </a:solidFill>
              <a:latin typeface="Arial"/>
              <a:ea typeface="Arial"/>
              <a:cs typeface="Arial"/>
              <a:sym typeface="Arial"/>
            </a:endParaRPr>
          </a:p>
        </p:txBody>
      </p:sp>
      <p:sp>
        <p:nvSpPr>
          <p:cNvPr id="425" name="Google Shape;425;p37"/>
          <p:cNvSpPr/>
          <p:nvPr/>
        </p:nvSpPr>
        <p:spPr>
          <a:xfrm>
            <a:off x="8126625" y="2980500"/>
            <a:ext cx="1017300" cy="759300"/>
          </a:xfrm>
          <a:prstGeom prst="wedgeRoundRectCallout">
            <a:avLst>
              <a:gd fmla="val -86641" name="adj1"/>
              <a:gd fmla="val -7207" name="adj2"/>
              <a:gd fmla="val 0" name="adj3"/>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highlight>
                  <a:srgbClr val="FFD966"/>
                </a:highlight>
                <a:latin typeface="Arial"/>
                <a:ea typeface="Arial"/>
                <a:cs typeface="Arial"/>
                <a:sym typeface="Arial"/>
              </a:rPr>
              <a:t>2.</a:t>
            </a:r>
            <a:r>
              <a:rPr b="0" i="0" lang="en-US" sz="1200" u="none" cap="none" strike="noStrike">
                <a:solidFill>
                  <a:srgbClr val="000000"/>
                </a:solidFill>
                <a:latin typeface="Arial"/>
                <a:ea typeface="Arial"/>
                <a:cs typeface="Arial"/>
                <a:sym typeface="Arial"/>
              </a:rPr>
              <a:t> Write over the  network</a:t>
            </a:r>
            <a:endParaRPr b="0" i="0" sz="1200" u="none" cap="none" strike="noStrike">
              <a:solidFill>
                <a:srgbClr val="000000"/>
              </a:solidFill>
              <a:latin typeface="Arial"/>
              <a:ea typeface="Arial"/>
              <a:cs typeface="Arial"/>
              <a:sym typeface="Arial"/>
            </a:endParaRPr>
          </a:p>
        </p:txBody>
      </p:sp>
      <p:sp>
        <p:nvSpPr>
          <p:cNvPr id="426" name="Google Shape;426;p37"/>
          <p:cNvSpPr/>
          <p:nvPr/>
        </p:nvSpPr>
        <p:spPr>
          <a:xfrm>
            <a:off x="4508575" y="4067700"/>
            <a:ext cx="1206300" cy="636000"/>
          </a:xfrm>
          <a:prstGeom prst="wedgeRoundRectCallout">
            <a:avLst>
              <a:gd fmla="val 128494" name="adj1"/>
              <a:gd fmla="val 2225" name="adj2"/>
              <a:gd fmla="val 0" name="adj3"/>
            </a:avLst>
          </a:prstGeom>
          <a:solidFill>
            <a:srgbClr val="EA999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SmartSSD under-</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utilized</a:t>
            </a:r>
            <a:endParaRPr b="1" i="0" sz="1400" u="none" cap="none" strike="noStrike">
              <a:solidFill>
                <a:schemeClr val="dk1"/>
              </a:solidFill>
              <a:latin typeface="Arial"/>
              <a:ea typeface="Arial"/>
              <a:cs typeface="Arial"/>
              <a:sym typeface="Arial"/>
            </a:endParaRPr>
          </a:p>
        </p:txBody>
      </p:sp>
      <p:sp>
        <p:nvSpPr>
          <p:cNvPr id="427" name="Google Shape;427;p37"/>
          <p:cNvSpPr txBox="1"/>
          <p:nvPr/>
        </p:nvSpPr>
        <p:spPr>
          <a:xfrm>
            <a:off x="6568375" y="4185600"/>
            <a:ext cx="1206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Proxima Nova"/>
                <a:ea typeface="Proxima Nova"/>
                <a:cs typeface="Proxima Nova"/>
                <a:sym typeface="Proxima Nova"/>
              </a:rPr>
              <a:t>SmartSSD</a:t>
            </a:r>
            <a:endParaRPr b="1" i="0" sz="1400" u="none" cap="none" strike="noStrike">
              <a:solidFill>
                <a:schemeClr val="lt1"/>
              </a:solidFill>
              <a:latin typeface="Proxima Nova"/>
              <a:ea typeface="Proxima Nova"/>
              <a:cs typeface="Proxima Nova"/>
              <a:sym typeface="Proxima Nova"/>
            </a:endParaRPr>
          </a:p>
        </p:txBody>
      </p:sp>
      <p:cxnSp>
        <p:nvCxnSpPr>
          <p:cNvPr id="428" name="Google Shape;428;p37"/>
          <p:cNvCxnSpPr>
            <a:endCxn id="413" idx="1"/>
          </p:cNvCxnSpPr>
          <p:nvPr/>
        </p:nvCxnSpPr>
        <p:spPr>
          <a:xfrm>
            <a:off x="6461488" y="3924600"/>
            <a:ext cx="293100" cy="0"/>
          </a:xfrm>
          <a:prstGeom prst="straightConnector1">
            <a:avLst/>
          </a:prstGeom>
          <a:noFill/>
          <a:ln cap="flat" cmpd="sng" w="9525">
            <a:solidFill>
              <a:schemeClr val="lt1"/>
            </a:solidFill>
            <a:prstDash val="solid"/>
            <a:round/>
            <a:headEnd len="med" w="med" type="triangl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000"/>
                                        <p:tgtEl>
                                          <p:spTgt spid="4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20"/>
                                        </p:tgtEl>
                                      </p:cBhvr>
                                    </p:animEffect>
                                    <p:set>
                                      <p:cBhvr>
                                        <p:cTn dur="1" fill="hold">
                                          <p:stCondLst>
                                            <p:cond delay="1000"/>
                                          </p:stCondLst>
                                        </p:cTn>
                                        <p:tgtEl>
                                          <p:spTgt spid="42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23"/>
                                        </p:tgtEl>
                                      </p:cBhvr>
                                    </p:animEffect>
                                    <p:set>
                                      <p:cBhvr>
                                        <p:cTn dur="1" fill="hold">
                                          <p:stCondLst>
                                            <p:cond delay="1000"/>
                                          </p:stCondLst>
                                        </p:cTn>
                                        <p:tgtEl>
                                          <p:spTgt spid="42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000"/>
                                        <p:tgtEl>
                                          <p:spTgt spid="4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000"/>
                                        <p:tgtEl>
                                          <p:spTgt spid="4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000"/>
                                        <p:tgtEl>
                                          <p:spTgt spid="4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000"/>
                                        <p:tgtEl>
                                          <p:spTgt spid="4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0" st="0"/>
                                            </p:txEl>
                                          </p:spTgt>
                                        </p:tgtEl>
                                        <p:attrNameLst>
                                          <p:attrName>style.visibility</p:attrName>
                                        </p:attrNameLst>
                                      </p:cBhvr>
                                      <p:to>
                                        <p:strVal val="visible"/>
                                      </p:to>
                                    </p:set>
                                    <p:animEffect filter="fade" transition="in">
                                      <p:cBhvr>
                                        <p:cTn dur="1000"/>
                                        <p:tgtEl>
                                          <p:spTgt spid="4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1" st="1"/>
                                            </p:txEl>
                                          </p:spTgt>
                                        </p:tgtEl>
                                        <p:attrNameLst>
                                          <p:attrName>style.visibility</p:attrName>
                                        </p:attrNameLst>
                                      </p:cBhvr>
                                      <p:to>
                                        <p:strVal val="visible"/>
                                      </p:to>
                                    </p:set>
                                    <p:animEffect filter="fade" transition="in">
                                      <p:cBhvr>
                                        <p:cTn dur="1000"/>
                                        <p:tgtEl>
                                          <p:spTgt spid="4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2" st="2"/>
                                            </p:txEl>
                                          </p:spTgt>
                                        </p:tgtEl>
                                        <p:attrNameLst>
                                          <p:attrName>style.visibility</p:attrName>
                                        </p:attrNameLst>
                                      </p:cBhvr>
                                      <p:to>
                                        <p:strVal val="visible"/>
                                      </p:to>
                                    </p:set>
                                    <p:animEffect filter="fade" transition="in">
                                      <p:cBhvr>
                                        <p:cTn dur="1000"/>
                                        <p:tgtEl>
                                          <p:spTgt spid="4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3" st="3"/>
                                            </p:txEl>
                                          </p:spTgt>
                                        </p:tgtEl>
                                        <p:attrNameLst>
                                          <p:attrName>style.visibility</p:attrName>
                                        </p:attrNameLst>
                                      </p:cBhvr>
                                      <p:to>
                                        <p:strVal val="visible"/>
                                      </p:to>
                                    </p:set>
                                    <p:animEffect filter="fade" transition="in">
                                      <p:cBhvr>
                                        <p:cTn dur="1000"/>
                                        <p:tgtEl>
                                          <p:spTgt spid="4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4" st="4"/>
                                            </p:txEl>
                                          </p:spTgt>
                                        </p:tgtEl>
                                        <p:attrNameLst>
                                          <p:attrName>style.visibility</p:attrName>
                                        </p:attrNameLst>
                                      </p:cBhvr>
                                      <p:to>
                                        <p:strVal val="visible"/>
                                      </p:to>
                                    </p:set>
                                    <p:animEffect filter="fade" transition="in">
                                      <p:cBhvr>
                                        <p:cTn dur="1000"/>
                                        <p:tgtEl>
                                          <p:spTgt spid="40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5" st="5"/>
                                            </p:txEl>
                                          </p:spTgt>
                                        </p:tgtEl>
                                        <p:attrNameLst>
                                          <p:attrName>style.visibility</p:attrName>
                                        </p:attrNameLst>
                                      </p:cBhvr>
                                      <p:to>
                                        <p:strVal val="visible"/>
                                      </p:to>
                                    </p:set>
                                    <p:animEffect filter="fade" transition="in">
                                      <p:cBhvr>
                                        <p:cTn dur="1000"/>
                                        <p:tgtEl>
                                          <p:spTgt spid="40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6" st="6"/>
                                            </p:txEl>
                                          </p:spTgt>
                                        </p:tgtEl>
                                        <p:attrNameLst>
                                          <p:attrName>style.visibility</p:attrName>
                                        </p:attrNameLst>
                                      </p:cBhvr>
                                      <p:to>
                                        <p:strVal val="visible"/>
                                      </p:to>
                                    </p:set>
                                    <p:animEffect filter="fade" transition="in">
                                      <p:cBhvr>
                                        <p:cTn dur="1000"/>
                                        <p:tgtEl>
                                          <p:spTgt spid="40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8"/>
          <p:cNvSpPr/>
          <p:nvPr/>
        </p:nvSpPr>
        <p:spPr>
          <a:xfrm>
            <a:off x="4603575" y="1503750"/>
            <a:ext cx="3710400" cy="144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38"/>
          <p:cNvSpPr/>
          <p:nvPr/>
        </p:nvSpPr>
        <p:spPr>
          <a:xfrm>
            <a:off x="4591000" y="3086900"/>
            <a:ext cx="3710400" cy="144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38"/>
          <p:cNvSpPr/>
          <p:nvPr/>
        </p:nvSpPr>
        <p:spPr>
          <a:xfrm>
            <a:off x="5049075" y="2288850"/>
            <a:ext cx="2804100" cy="1299000"/>
          </a:xfrm>
          <a:prstGeom prst="rect">
            <a:avLst/>
          </a:prstGeom>
          <a:noFill/>
          <a:ln cap="flat" cmpd="sng" w="9525">
            <a:solidFill>
              <a:srgbClr val="1F497D"/>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6" name="Google Shape;436;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800"/>
              <a:buNone/>
            </a:pPr>
            <a:r>
              <a:rPr lang="en-US" sz="2400"/>
              <a:t>Leverage memory on SmartSSD to avoid network bottlenecks</a:t>
            </a:r>
            <a:endParaRPr sz="2400"/>
          </a:p>
          <a:p>
            <a:pPr indent="0" lvl="0" marL="0" rtl="0" algn="l">
              <a:lnSpc>
                <a:spcPct val="115000"/>
              </a:lnSpc>
              <a:spcBef>
                <a:spcPts val="0"/>
              </a:spcBef>
              <a:spcAft>
                <a:spcPts val="0"/>
              </a:spcAft>
              <a:buSzPts val="2800"/>
              <a:buNone/>
            </a:pPr>
            <a:r>
              <a:t/>
            </a:r>
            <a:endParaRPr sz="2400"/>
          </a:p>
        </p:txBody>
      </p:sp>
      <p:sp>
        <p:nvSpPr>
          <p:cNvPr id="437" name="Google Shape;437;p38"/>
          <p:cNvSpPr txBox="1"/>
          <p:nvPr>
            <p:ph idx="12" type="sldNum"/>
          </p:nvPr>
        </p:nvSpPr>
        <p:spPr>
          <a:xfrm>
            <a:off x="4228425" y="4746258"/>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438" name="Google Shape;438;p38"/>
          <p:cNvSpPr/>
          <p:nvPr/>
        </p:nvSpPr>
        <p:spPr>
          <a:xfrm>
            <a:off x="5911275" y="1486250"/>
            <a:ext cx="1095000" cy="723300"/>
          </a:xfrm>
          <a:prstGeom prst="triangle">
            <a:avLst>
              <a:gd fmla="val 50000" name="adj"/>
            </a:avLst>
          </a:prstGeom>
          <a:solidFill>
            <a:srgbClr val="EA9999"/>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highlight>
                <a:srgbClr val="A4C2F4"/>
              </a:highlight>
              <a:latin typeface="Calibri"/>
              <a:ea typeface="Calibri"/>
              <a:cs typeface="Calibri"/>
              <a:sym typeface="Calibri"/>
            </a:endParaRPr>
          </a:p>
        </p:txBody>
      </p:sp>
      <p:sp>
        <p:nvSpPr>
          <p:cNvPr id="439" name="Google Shape;439;p38"/>
          <p:cNvSpPr/>
          <p:nvPr/>
        </p:nvSpPr>
        <p:spPr>
          <a:xfrm>
            <a:off x="5509425" y="2365050"/>
            <a:ext cx="1883400" cy="492300"/>
          </a:xfrm>
          <a:prstGeom prst="trapezoid">
            <a:avLst>
              <a:gd fmla="val 71161" name="adj"/>
            </a:avLst>
          </a:prstGeom>
          <a:solidFill>
            <a:srgbClr val="FFE599"/>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HOST DRAM</a:t>
            </a:r>
            <a:endParaRPr b="0" i="0" sz="1800" u="none" cap="none" strike="noStrike">
              <a:solidFill>
                <a:srgbClr val="000000"/>
              </a:solidFill>
              <a:latin typeface="Calibri"/>
              <a:ea typeface="Calibri"/>
              <a:cs typeface="Calibri"/>
              <a:sym typeface="Calibri"/>
            </a:endParaRPr>
          </a:p>
        </p:txBody>
      </p:sp>
      <p:sp>
        <p:nvSpPr>
          <p:cNvPr id="440" name="Google Shape;440;p38"/>
          <p:cNvSpPr/>
          <p:nvPr/>
        </p:nvSpPr>
        <p:spPr>
          <a:xfrm>
            <a:off x="5145375" y="3089050"/>
            <a:ext cx="2625600" cy="492300"/>
          </a:xfrm>
          <a:prstGeom prst="trapezoid">
            <a:avLst>
              <a:gd fmla="val 71161" name="adj"/>
            </a:avLst>
          </a:prstGeom>
          <a:solidFill>
            <a:srgbClr val="B6D7A8"/>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Common Memory Area</a:t>
            </a:r>
            <a:endParaRPr b="0" i="0" sz="1800" u="none" cap="none" strike="noStrike">
              <a:solidFill>
                <a:srgbClr val="000000"/>
              </a:solidFill>
              <a:latin typeface="Calibri"/>
              <a:ea typeface="Calibri"/>
              <a:cs typeface="Calibri"/>
              <a:sym typeface="Calibri"/>
            </a:endParaRPr>
          </a:p>
        </p:txBody>
      </p:sp>
      <p:sp>
        <p:nvSpPr>
          <p:cNvPr id="441" name="Google Shape;441;p38"/>
          <p:cNvSpPr/>
          <p:nvPr/>
        </p:nvSpPr>
        <p:spPr>
          <a:xfrm>
            <a:off x="4777125" y="3673788"/>
            <a:ext cx="3348000" cy="492300"/>
          </a:xfrm>
          <a:prstGeom prst="trapezoid">
            <a:avLst>
              <a:gd fmla="val 68673" name="adj"/>
            </a:avLst>
          </a:prstGeom>
          <a:solidFill>
            <a:srgbClr val="A4C2F4"/>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2" name="Google Shape;442;p38"/>
          <p:cNvSpPr txBox="1"/>
          <p:nvPr/>
        </p:nvSpPr>
        <p:spPr>
          <a:xfrm>
            <a:off x="6029250" y="1594084"/>
            <a:ext cx="9438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CPU Register</a:t>
            </a:r>
            <a:endParaRPr b="0" i="0" sz="1800" u="none" cap="none" strike="noStrike">
              <a:solidFill>
                <a:srgbClr val="000000"/>
              </a:solidFill>
              <a:latin typeface="Calibri"/>
              <a:ea typeface="Calibri"/>
              <a:cs typeface="Calibri"/>
              <a:sym typeface="Calibri"/>
            </a:endParaRPr>
          </a:p>
        </p:txBody>
      </p:sp>
      <p:sp>
        <p:nvSpPr>
          <p:cNvPr id="443" name="Google Shape;443;p38"/>
          <p:cNvSpPr txBox="1"/>
          <p:nvPr/>
        </p:nvSpPr>
        <p:spPr>
          <a:xfrm>
            <a:off x="6973050" y="4166100"/>
            <a:ext cx="17970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alibri"/>
                <a:ea typeface="Calibri"/>
                <a:cs typeface="Calibri"/>
                <a:sym typeface="Calibri"/>
              </a:rPr>
              <a:t>SmartSSD</a:t>
            </a:r>
            <a:endParaRPr b="1" i="0" sz="1600" u="none" cap="none" strike="noStrike">
              <a:solidFill>
                <a:srgbClr val="000000"/>
              </a:solidFill>
              <a:latin typeface="Calibri"/>
              <a:ea typeface="Calibri"/>
              <a:cs typeface="Calibri"/>
              <a:sym typeface="Calibri"/>
            </a:endParaRPr>
          </a:p>
        </p:txBody>
      </p:sp>
      <p:sp>
        <p:nvSpPr>
          <p:cNvPr id="444" name="Google Shape;444;p38"/>
          <p:cNvSpPr/>
          <p:nvPr/>
        </p:nvSpPr>
        <p:spPr>
          <a:xfrm>
            <a:off x="6384375" y="3679700"/>
            <a:ext cx="133500" cy="492300"/>
          </a:xfrm>
          <a:prstGeom prst="rect">
            <a:avLst/>
          </a:prstGeom>
          <a:solidFill>
            <a:srgbClr val="F8F9FA"/>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cxnSp>
        <p:nvCxnSpPr>
          <p:cNvPr id="445" name="Google Shape;445;p38"/>
          <p:cNvCxnSpPr/>
          <p:nvPr/>
        </p:nvCxnSpPr>
        <p:spPr>
          <a:xfrm>
            <a:off x="6384375" y="3679700"/>
            <a:ext cx="0" cy="492300"/>
          </a:xfrm>
          <a:prstGeom prst="straightConnector1">
            <a:avLst/>
          </a:prstGeom>
          <a:noFill/>
          <a:ln cap="flat" cmpd="sng" w="9525">
            <a:solidFill>
              <a:srgbClr val="1F497D"/>
            </a:solidFill>
            <a:prstDash val="solid"/>
            <a:round/>
            <a:headEnd len="sm" w="sm" type="none"/>
            <a:tailEnd len="sm" w="sm" type="none"/>
          </a:ln>
        </p:spPr>
      </p:cxnSp>
      <p:cxnSp>
        <p:nvCxnSpPr>
          <p:cNvPr id="446" name="Google Shape;446;p38"/>
          <p:cNvCxnSpPr/>
          <p:nvPr/>
        </p:nvCxnSpPr>
        <p:spPr>
          <a:xfrm>
            <a:off x="6517875" y="3679700"/>
            <a:ext cx="0" cy="492300"/>
          </a:xfrm>
          <a:prstGeom prst="straightConnector1">
            <a:avLst/>
          </a:prstGeom>
          <a:noFill/>
          <a:ln cap="flat" cmpd="sng" w="9525">
            <a:solidFill>
              <a:srgbClr val="1F497D"/>
            </a:solidFill>
            <a:prstDash val="solid"/>
            <a:round/>
            <a:headEnd len="sm" w="sm" type="none"/>
            <a:tailEnd len="sm" w="sm" type="none"/>
          </a:ln>
        </p:spPr>
      </p:cxnSp>
      <p:sp>
        <p:nvSpPr>
          <p:cNvPr id="447" name="Google Shape;447;p38"/>
          <p:cNvSpPr txBox="1"/>
          <p:nvPr/>
        </p:nvSpPr>
        <p:spPr>
          <a:xfrm>
            <a:off x="5426025" y="3725751"/>
            <a:ext cx="9048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SSD</a:t>
            </a:r>
            <a:endParaRPr b="0" i="0" sz="1800" u="none" cap="none" strike="noStrike">
              <a:solidFill>
                <a:srgbClr val="000000"/>
              </a:solidFill>
              <a:latin typeface="Calibri"/>
              <a:ea typeface="Calibri"/>
              <a:cs typeface="Calibri"/>
              <a:sym typeface="Calibri"/>
            </a:endParaRPr>
          </a:p>
        </p:txBody>
      </p:sp>
      <p:sp>
        <p:nvSpPr>
          <p:cNvPr id="448" name="Google Shape;448;p38"/>
          <p:cNvSpPr txBox="1"/>
          <p:nvPr/>
        </p:nvSpPr>
        <p:spPr>
          <a:xfrm>
            <a:off x="6800099" y="3550621"/>
            <a:ext cx="12402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FPGA DRAM</a:t>
            </a:r>
            <a:endParaRPr b="0" i="0" sz="1800" u="none" cap="none" strike="noStrike">
              <a:solidFill>
                <a:srgbClr val="000000"/>
              </a:solidFill>
              <a:latin typeface="Calibri"/>
              <a:ea typeface="Calibri"/>
              <a:cs typeface="Calibri"/>
              <a:sym typeface="Calibri"/>
            </a:endParaRPr>
          </a:p>
        </p:txBody>
      </p:sp>
      <p:sp>
        <p:nvSpPr>
          <p:cNvPr id="449" name="Google Shape;449;p38"/>
          <p:cNvSpPr txBox="1"/>
          <p:nvPr/>
        </p:nvSpPr>
        <p:spPr>
          <a:xfrm>
            <a:off x="8162875" y="2642925"/>
            <a:ext cx="861600" cy="738900"/>
          </a:xfrm>
          <a:prstGeom prst="rect">
            <a:avLst/>
          </a:prstGeom>
          <a:solidFill>
            <a:srgbClr val="F6B26B"/>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US" sz="1800">
                <a:latin typeface="Calibri"/>
                <a:ea typeface="Calibri"/>
                <a:cs typeface="Calibri"/>
                <a:sym typeface="Calibri"/>
              </a:rPr>
              <a:t>Mirror</a:t>
            </a:r>
            <a:r>
              <a:rPr b="1" i="0" lang="en-US" sz="1800" u="none" cap="none" strike="noStrike">
                <a:solidFill>
                  <a:srgbClr val="000000"/>
                </a:solidFill>
                <a:latin typeface="Calibri"/>
                <a:ea typeface="Calibri"/>
                <a:cs typeface="Calibri"/>
                <a:sym typeface="Calibri"/>
              </a:rPr>
              <a:t> Cache</a:t>
            </a:r>
            <a:endParaRPr b="1" i="0" sz="1800" u="none" cap="none" strike="noStrike">
              <a:solidFill>
                <a:srgbClr val="000000"/>
              </a:solidFill>
              <a:latin typeface="Calibri"/>
              <a:ea typeface="Calibri"/>
              <a:cs typeface="Calibri"/>
              <a:sym typeface="Calibri"/>
            </a:endParaRPr>
          </a:p>
        </p:txBody>
      </p:sp>
      <p:sp>
        <p:nvSpPr>
          <p:cNvPr id="450" name="Google Shape;450;p38"/>
          <p:cNvSpPr txBox="1"/>
          <p:nvPr/>
        </p:nvSpPr>
        <p:spPr>
          <a:xfrm>
            <a:off x="179150" y="1702150"/>
            <a:ext cx="4461900" cy="34170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rgbClr val="000000"/>
              </a:buClr>
              <a:buSzPts val="1600"/>
              <a:buFont typeface="Proxima Nova"/>
              <a:buChar char="●"/>
            </a:pPr>
            <a:r>
              <a:rPr b="0" i="0" lang="en-US" sz="1600" u="none" cap="none" strike="noStrike">
                <a:solidFill>
                  <a:srgbClr val="000000"/>
                </a:solidFill>
                <a:latin typeface="Proxima Nova"/>
                <a:ea typeface="Proxima Nova"/>
                <a:cs typeface="Proxima Nova"/>
                <a:sym typeface="Proxima Nova"/>
              </a:rPr>
              <a:t>Common Memory Area(CMA) is the shared memory area between SSD and FPGA</a:t>
            </a:r>
            <a:endParaRPr b="0" i="0" sz="1600" u="none" cap="none" strike="noStrike">
              <a:solidFill>
                <a:srgbClr val="000000"/>
              </a:solidFill>
              <a:latin typeface="Proxima Nova"/>
              <a:ea typeface="Proxima Nova"/>
              <a:cs typeface="Proxima Nova"/>
              <a:sym typeface="Proxima Nova"/>
            </a:endParaRPr>
          </a:p>
          <a:p>
            <a:pPr indent="-330200" lvl="0" marL="457200" marR="0" rtl="0" algn="l">
              <a:lnSpc>
                <a:spcPct val="100000"/>
              </a:lnSpc>
              <a:spcBef>
                <a:spcPts val="1000"/>
              </a:spcBef>
              <a:spcAft>
                <a:spcPts val="0"/>
              </a:spcAft>
              <a:buClr>
                <a:srgbClr val="000000"/>
              </a:buClr>
              <a:buSzPts val="1600"/>
              <a:buFont typeface="Proxima Nova"/>
              <a:buChar char="●"/>
            </a:pPr>
            <a:r>
              <a:rPr b="0" i="0" lang="en-US" sz="1600" u="none" cap="none" strike="noStrike">
                <a:solidFill>
                  <a:srgbClr val="000000"/>
                </a:solidFill>
                <a:latin typeface="Proxima Nova"/>
                <a:ea typeface="Proxima Nova"/>
                <a:cs typeface="Proxima Nova"/>
                <a:sym typeface="Proxima Nova"/>
              </a:rPr>
              <a:t>Logically, CMA can be placed between the host DRAM and the rest of SmartSSD</a:t>
            </a:r>
            <a:endParaRPr b="0" i="0" sz="1600" u="none" cap="none" strike="noStrike">
              <a:solidFill>
                <a:srgbClr val="000000"/>
              </a:solidFill>
              <a:latin typeface="Proxima Nova"/>
              <a:ea typeface="Proxima Nova"/>
              <a:cs typeface="Proxima Nova"/>
              <a:sym typeface="Proxima Nova"/>
            </a:endParaRPr>
          </a:p>
          <a:p>
            <a:pPr indent="-330200" lvl="0" marL="457200" marR="0" rtl="0" algn="l">
              <a:lnSpc>
                <a:spcPct val="100000"/>
              </a:lnSpc>
              <a:spcBef>
                <a:spcPts val="1000"/>
              </a:spcBef>
              <a:spcAft>
                <a:spcPts val="0"/>
              </a:spcAft>
              <a:buClr>
                <a:srgbClr val="000000"/>
              </a:buClr>
              <a:buSzPts val="1600"/>
              <a:buFont typeface="Proxima Nova"/>
              <a:buChar char="●"/>
            </a:pPr>
            <a:r>
              <a:rPr b="0" i="0" lang="en-US" sz="1600" u="none" cap="none" strike="noStrike">
                <a:solidFill>
                  <a:schemeClr val="dk1"/>
                </a:solidFill>
                <a:latin typeface="Proxima Nova"/>
                <a:ea typeface="Proxima Nova"/>
                <a:cs typeface="Proxima Nova"/>
                <a:sym typeface="Proxima Nova"/>
              </a:rPr>
              <a:t>Leverage this memory Hierarchy to implement </a:t>
            </a:r>
            <a:r>
              <a:rPr b="1" lang="en-US" sz="1600">
                <a:solidFill>
                  <a:schemeClr val="dk1"/>
                </a:solidFill>
                <a:latin typeface="Proxima Nova"/>
                <a:ea typeface="Proxima Nova"/>
                <a:cs typeface="Proxima Nova"/>
                <a:sym typeface="Proxima Nova"/>
              </a:rPr>
              <a:t>Mirror</a:t>
            </a:r>
            <a:r>
              <a:rPr b="1" i="0" lang="en-US" sz="1600" u="none" cap="none" strike="noStrike">
                <a:solidFill>
                  <a:schemeClr val="dk1"/>
                </a:solidFill>
                <a:latin typeface="Proxima Nova"/>
                <a:ea typeface="Proxima Nova"/>
                <a:cs typeface="Proxima Nova"/>
                <a:sym typeface="Proxima Nova"/>
              </a:rPr>
              <a:t> Cache</a:t>
            </a:r>
            <a:endParaRPr b="1" i="0" sz="1600" u="none" cap="none" strike="noStrike">
              <a:solidFill>
                <a:schemeClr val="dk1"/>
              </a:solidFill>
              <a:latin typeface="Proxima Nova"/>
              <a:ea typeface="Proxima Nova"/>
              <a:cs typeface="Proxima Nova"/>
              <a:sym typeface="Proxima Nova"/>
            </a:endParaRPr>
          </a:p>
          <a:p>
            <a:pPr indent="-330200" lvl="0" marL="457200" marR="0" rtl="0" algn="l">
              <a:lnSpc>
                <a:spcPct val="100000"/>
              </a:lnSpc>
              <a:spcBef>
                <a:spcPts val="1000"/>
              </a:spcBef>
              <a:spcAft>
                <a:spcPts val="0"/>
              </a:spcAft>
              <a:buClr>
                <a:schemeClr val="dk1"/>
              </a:buClr>
              <a:buSzPts val="1600"/>
              <a:buFont typeface="Proxima Nova"/>
              <a:buChar char="●"/>
            </a:pPr>
            <a:r>
              <a:rPr b="1" lang="en-US" sz="1600">
                <a:solidFill>
                  <a:schemeClr val="dk1"/>
                </a:solidFill>
                <a:latin typeface="Proxima Nova"/>
                <a:ea typeface="Proxima Nova"/>
                <a:cs typeface="Proxima Nova"/>
                <a:sym typeface="Proxima Nova"/>
              </a:rPr>
              <a:t>Mirror Cache</a:t>
            </a:r>
            <a:endParaRPr b="1" sz="1600">
              <a:solidFill>
                <a:schemeClr val="dk1"/>
              </a:solidFill>
              <a:latin typeface="Proxima Nova"/>
              <a:ea typeface="Proxima Nova"/>
              <a:cs typeface="Proxima Nova"/>
              <a:sym typeface="Proxima Nova"/>
            </a:endParaRPr>
          </a:p>
          <a:p>
            <a:pPr indent="-330200" lvl="1" marL="914400" marR="0" rtl="0" algn="l">
              <a:lnSpc>
                <a:spcPct val="100000"/>
              </a:lnSpc>
              <a:spcBef>
                <a:spcPts val="1000"/>
              </a:spcBef>
              <a:spcAft>
                <a:spcPts val="0"/>
              </a:spcAft>
              <a:buClr>
                <a:schemeClr val="dk1"/>
              </a:buClr>
              <a:buSzPts val="1600"/>
              <a:buFont typeface="Proxima Nova"/>
              <a:buChar char="○"/>
            </a:pPr>
            <a:r>
              <a:rPr lang="en-US" sz="1600">
                <a:solidFill>
                  <a:schemeClr val="dk1"/>
                </a:solidFill>
                <a:latin typeface="Proxima Nova"/>
                <a:ea typeface="Proxima Nova"/>
                <a:cs typeface="Proxima Nova"/>
                <a:sym typeface="Proxima Nova"/>
              </a:rPr>
              <a:t>cache metadata on host DRAM</a:t>
            </a:r>
            <a:endParaRPr sz="1600">
              <a:solidFill>
                <a:schemeClr val="dk1"/>
              </a:solidFill>
              <a:latin typeface="Proxima Nova"/>
              <a:ea typeface="Proxima Nova"/>
              <a:cs typeface="Proxima Nova"/>
              <a:sym typeface="Proxima Nova"/>
            </a:endParaRPr>
          </a:p>
          <a:p>
            <a:pPr indent="-330200" lvl="1" marL="914400" marR="0" rtl="0" algn="l">
              <a:lnSpc>
                <a:spcPct val="100000"/>
              </a:lnSpc>
              <a:spcBef>
                <a:spcPts val="1000"/>
              </a:spcBef>
              <a:spcAft>
                <a:spcPts val="0"/>
              </a:spcAft>
              <a:buClr>
                <a:schemeClr val="dk1"/>
              </a:buClr>
              <a:buSzPts val="1600"/>
              <a:buFont typeface="Proxima Nova"/>
              <a:buChar char="○"/>
            </a:pPr>
            <a:r>
              <a:rPr lang="en-US" sz="1600">
                <a:solidFill>
                  <a:schemeClr val="dk1"/>
                </a:solidFill>
                <a:latin typeface="Proxima Nova"/>
                <a:ea typeface="Proxima Nova"/>
                <a:cs typeface="Proxima Nova"/>
                <a:sym typeface="Proxima Nova"/>
              </a:rPr>
              <a:t>cache data page on CMA</a:t>
            </a:r>
            <a:endParaRPr sz="1600">
              <a:solidFill>
                <a:schemeClr val="dk1"/>
              </a:solidFill>
              <a:latin typeface="Proxima Nova"/>
              <a:ea typeface="Proxima Nova"/>
              <a:cs typeface="Proxima Nova"/>
              <a:sym typeface="Proxima Nova"/>
            </a:endParaRPr>
          </a:p>
          <a:p>
            <a:pPr indent="0" lvl="0" marL="0" marR="0" rtl="0" algn="l">
              <a:lnSpc>
                <a:spcPct val="100000"/>
              </a:lnSpc>
              <a:spcBef>
                <a:spcPts val="1000"/>
              </a:spcBef>
              <a:spcAft>
                <a:spcPts val="0"/>
              </a:spcAft>
              <a:buClr>
                <a:srgbClr val="000000"/>
              </a:buClr>
              <a:buSzPts val="1600"/>
              <a:buFont typeface="Arial"/>
              <a:buNone/>
            </a:pPr>
            <a:r>
              <a:t/>
            </a:r>
            <a:endParaRPr b="0" i="0" sz="1600" u="none" cap="none" strike="noStrike">
              <a:solidFill>
                <a:srgbClr val="000000"/>
              </a:solidFill>
              <a:latin typeface="Proxima Nova"/>
              <a:ea typeface="Proxima Nova"/>
              <a:cs typeface="Proxima Nova"/>
              <a:sym typeface="Proxima Nova"/>
            </a:endParaRPr>
          </a:p>
        </p:txBody>
      </p:sp>
      <p:sp>
        <p:nvSpPr>
          <p:cNvPr id="451" name="Google Shape;451;p38"/>
          <p:cNvSpPr txBox="1"/>
          <p:nvPr/>
        </p:nvSpPr>
        <p:spPr>
          <a:xfrm>
            <a:off x="7608050" y="1503750"/>
            <a:ext cx="8121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alibri"/>
                <a:ea typeface="Calibri"/>
                <a:cs typeface="Calibri"/>
                <a:sym typeface="Calibri"/>
              </a:rPr>
              <a:t>Host</a:t>
            </a:r>
            <a:endParaRPr b="1" i="0" sz="1600" u="none" cap="none" strike="noStrike">
              <a:solidFill>
                <a:srgbClr val="000000"/>
              </a:solidFill>
              <a:latin typeface="Calibri"/>
              <a:ea typeface="Calibri"/>
              <a:cs typeface="Calibri"/>
              <a:sym typeface="Calibri"/>
            </a:endParaRPr>
          </a:p>
        </p:txBody>
      </p:sp>
      <p:sp>
        <p:nvSpPr>
          <p:cNvPr id="452" name="Google Shape;452;p38"/>
          <p:cNvSpPr/>
          <p:nvPr/>
        </p:nvSpPr>
        <p:spPr>
          <a:xfrm>
            <a:off x="311700" y="916950"/>
            <a:ext cx="8696700" cy="661800"/>
          </a:xfrm>
          <a:prstGeom prst="roundRect">
            <a:avLst>
              <a:gd fmla="val 16667" name="adj"/>
            </a:avLst>
          </a:prstGeom>
          <a:solidFill>
            <a:srgbClr val="B6D7A8"/>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Proxima Nova"/>
                <a:ea typeface="Proxima Nova"/>
                <a:cs typeface="Proxima Nova"/>
                <a:sym typeface="Proxima Nova"/>
              </a:rPr>
              <a:t>Key Idea - Design a</a:t>
            </a:r>
            <a:r>
              <a:rPr lang="en-US" sz="1800">
                <a:solidFill>
                  <a:schemeClr val="dk1"/>
                </a:solidFill>
                <a:latin typeface="Proxima Nova"/>
                <a:ea typeface="Proxima Nova"/>
                <a:cs typeface="Proxima Nova"/>
                <a:sym typeface="Proxima Nova"/>
              </a:rPr>
              <a:t> new </a:t>
            </a:r>
            <a:r>
              <a:rPr b="0" i="0" lang="en-US" sz="1800" u="none" cap="none" strike="noStrike">
                <a:solidFill>
                  <a:schemeClr val="dk1"/>
                </a:solidFill>
                <a:latin typeface="Proxima Nova"/>
                <a:ea typeface="Proxima Nova"/>
                <a:cs typeface="Proxima Nova"/>
                <a:sym typeface="Proxima Nova"/>
              </a:rPr>
              <a:t>cache to improve I/O performance</a:t>
            </a:r>
            <a:endParaRPr b="0" i="1"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Mirror Cache design</a:t>
            </a:r>
            <a:endParaRPr/>
          </a:p>
        </p:txBody>
      </p:sp>
      <p:sp>
        <p:nvSpPr>
          <p:cNvPr id="458" name="Google Shape;458;p39"/>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459" name="Google Shape;459;p39"/>
          <p:cNvPicPr preferRelativeResize="0"/>
          <p:nvPr/>
        </p:nvPicPr>
        <p:blipFill rotWithShape="1">
          <a:blip r:embed="rId3">
            <a:alphaModFix/>
          </a:blip>
          <a:srcRect b="0" l="0" r="0" t="0"/>
          <a:stretch/>
        </p:blipFill>
        <p:spPr>
          <a:xfrm>
            <a:off x="825461" y="1156421"/>
            <a:ext cx="7876398" cy="3215174"/>
          </a:xfrm>
          <a:prstGeom prst="rect">
            <a:avLst/>
          </a:prstGeom>
          <a:noFill/>
          <a:ln>
            <a:noFill/>
          </a:ln>
        </p:spPr>
      </p:pic>
      <p:sp>
        <p:nvSpPr>
          <p:cNvPr id="460" name="Google Shape;460;p39"/>
          <p:cNvSpPr/>
          <p:nvPr/>
        </p:nvSpPr>
        <p:spPr>
          <a:xfrm>
            <a:off x="6530150" y="445032"/>
            <a:ext cx="2171700" cy="1133400"/>
          </a:xfrm>
          <a:prstGeom prst="wedgeRectCallout">
            <a:avLst>
              <a:gd fmla="val -78068" name="adj1"/>
              <a:gd fmla="val 52308"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alibri"/>
                <a:ea typeface="Calibri"/>
                <a:cs typeface="Calibri"/>
                <a:sym typeface="Calibri"/>
              </a:rPr>
              <a:t>Host cache</a:t>
            </a:r>
            <a:r>
              <a:rPr b="0" i="0" lang="en-US" sz="1600" u="none" cap="none" strike="noStrike">
                <a:solidFill>
                  <a:srgbClr val="000000"/>
                </a:solidFill>
                <a:latin typeface="Calibri"/>
                <a:ea typeface="Calibri"/>
                <a:cs typeface="Calibri"/>
                <a:sym typeface="Calibri"/>
              </a:rPr>
              <a:t> is a hash table in Host DRAM that stores </a:t>
            </a:r>
            <a:r>
              <a:rPr b="0" i="1" lang="en-US" sz="1600" u="none" cap="none" strike="noStrike">
                <a:solidFill>
                  <a:srgbClr val="000000"/>
                </a:solidFill>
                <a:latin typeface="Calibri"/>
                <a:ea typeface="Calibri"/>
                <a:cs typeface="Calibri"/>
                <a:sym typeface="Calibri"/>
              </a:rPr>
              <a:t>metadata of data nodes</a:t>
            </a:r>
            <a:r>
              <a:rPr b="0" i="0" lang="en-US" sz="1600" u="none" cap="none" strike="noStrike">
                <a:solidFill>
                  <a:srgbClr val="000000"/>
                </a:solidFill>
                <a:latin typeface="Calibri"/>
                <a:ea typeface="Calibri"/>
                <a:cs typeface="Calibri"/>
                <a:sym typeface="Calibri"/>
              </a:rPr>
              <a:t>.</a:t>
            </a:r>
            <a:endParaRPr b="0" i="0" sz="1600" u="none" cap="none" strike="noStrike">
              <a:solidFill>
                <a:srgbClr val="000000"/>
              </a:solidFill>
              <a:latin typeface="Calibri"/>
              <a:ea typeface="Calibri"/>
              <a:cs typeface="Calibri"/>
              <a:sym typeface="Calibri"/>
            </a:endParaRPr>
          </a:p>
        </p:txBody>
      </p:sp>
      <p:sp>
        <p:nvSpPr>
          <p:cNvPr id="461" name="Google Shape;461;p39"/>
          <p:cNvSpPr/>
          <p:nvPr/>
        </p:nvSpPr>
        <p:spPr>
          <a:xfrm>
            <a:off x="6644675" y="1838074"/>
            <a:ext cx="2400300" cy="981000"/>
          </a:xfrm>
          <a:prstGeom prst="wedgeRectCallout">
            <a:avLst>
              <a:gd fmla="val -90789" name="adj1"/>
              <a:gd fmla="val -25726"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Each entry store the metadata such as LBA, timestamp, flag to check occupancy, and, locks.</a:t>
            </a:r>
            <a:endParaRPr b="0" i="0" sz="1600" u="none" cap="none" strike="noStrike">
              <a:solidFill>
                <a:srgbClr val="000000"/>
              </a:solidFill>
              <a:latin typeface="Calibri"/>
              <a:ea typeface="Calibri"/>
              <a:cs typeface="Calibri"/>
              <a:sym typeface="Calibri"/>
            </a:endParaRPr>
          </a:p>
        </p:txBody>
      </p:sp>
      <p:sp>
        <p:nvSpPr>
          <p:cNvPr id="462" name="Google Shape;462;p39"/>
          <p:cNvSpPr/>
          <p:nvPr/>
        </p:nvSpPr>
        <p:spPr>
          <a:xfrm>
            <a:off x="6857250" y="3438227"/>
            <a:ext cx="2245800" cy="1050000"/>
          </a:xfrm>
          <a:prstGeom prst="wedgeRectCallout">
            <a:avLst>
              <a:gd fmla="val -98324" name="adj1"/>
              <a:gd fmla="val -78573"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Each entry in Kernel cache stores the actual data node at the same offset as the host cache.</a:t>
            </a:r>
            <a:endParaRPr b="0" i="0" sz="1600" u="none" cap="none" strike="noStrike">
              <a:solidFill>
                <a:srgbClr val="000000"/>
              </a:solidFill>
              <a:latin typeface="Calibri"/>
              <a:ea typeface="Calibri"/>
              <a:cs typeface="Calibri"/>
              <a:sym typeface="Calibri"/>
            </a:endParaRPr>
          </a:p>
        </p:txBody>
      </p:sp>
      <p:sp>
        <p:nvSpPr>
          <p:cNvPr id="463" name="Google Shape;463;p39"/>
          <p:cNvSpPr/>
          <p:nvPr/>
        </p:nvSpPr>
        <p:spPr>
          <a:xfrm>
            <a:off x="458875" y="1094446"/>
            <a:ext cx="1733700" cy="1538700"/>
          </a:xfrm>
          <a:prstGeom prst="wedgeRectCallout">
            <a:avLst>
              <a:gd fmla="val 51090" name="adj1"/>
              <a:gd fmla="val 77011" name="adj2"/>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alibri"/>
                <a:ea typeface="Calibri"/>
                <a:cs typeface="Calibri"/>
                <a:sym typeface="Calibri"/>
              </a:rPr>
              <a:t>Kernel Cache</a:t>
            </a:r>
            <a:r>
              <a:rPr b="0" i="0" lang="en-US" sz="1600" u="none" cap="none" strike="noStrike">
                <a:solidFill>
                  <a:srgbClr val="000000"/>
                </a:solidFill>
                <a:latin typeface="Calibri"/>
                <a:ea typeface="Calibri"/>
                <a:cs typeface="Calibri"/>
                <a:sym typeface="Calibri"/>
              </a:rPr>
              <a:t> is a flattened 1D array (large P2P buffer) in CMA that stores the actual data nodes. </a:t>
            </a:r>
            <a:endParaRPr b="0" i="0" sz="16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000"/>
                                        <p:tgtEl>
                                          <p:spTgt spid="4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1000"/>
                                        <p:tgtEl>
                                          <p:spTgt spid="4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000"/>
                                        <p:tgtEl>
                                          <p:spTgt spid="4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000"/>
                                        <p:tgtEl>
                                          <p:spTgt spid="4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0"/>
          <p:cNvSpPr/>
          <p:nvPr/>
        </p:nvSpPr>
        <p:spPr>
          <a:xfrm>
            <a:off x="1395975" y="1002638"/>
            <a:ext cx="5480100" cy="18306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0"/>
          <p:cNvSpPr/>
          <p:nvPr/>
        </p:nvSpPr>
        <p:spPr>
          <a:xfrm>
            <a:off x="1527500" y="1027725"/>
            <a:ext cx="3049500" cy="1686900"/>
          </a:xfrm>
          <a:prstGeom prst="triangle">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0"/>
          <p:cNvSpPr txBox="1"/>
          <p:nvPr>
            <p:ph idx="12" type="sldNum"/>
          </p:nvPr>
        </p:nvSpPr>
        <p:spPr>
          <a:xfrm>
            <a:off x="4297650" y="468473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471" name="Google Shape;471;p40"/>
          <p:cNvSpPr txBox="1"/>
          <p:nvPr/>
        </p:nvSpPr>
        <p:spPr>
          <a:xfrm>
            <a:off x="352163" y="496827"/>
            <a:ext cx="7893300" cy="282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US" sz="2800">
                <a:solidFill>
                  <a:schemeClr val="dk1"/>
                </a:solidFill>
                <a:latin typeface="Proxima Nova"/>
                <a:ea typeface="Proxima Nova"/>
                <a:cs typeface="Proxima Nova"/>
                <a:sym typeface="Proxima Nova"/>
              </a:rPr>
              <a:t>Working of Mirror Cache</a:t>
            </a:r>
            <a:endParaRPr sz="2800">
              <a:latin typeface="Calibri"/>
              <a:ea typeface="Calibri"/>
              <a:cs typeface="Calibri"/>
              <a:sym typeface="Calibri"/>
            </a:endParaRPr>
          </a:p>
        </p:txBody>
      </p:sp>
      <p:pic>
        <p:nvPicPr>
          <p:cNvPr id="472" name="Google Shape;472;p40"/>
          <p:cNvPicPr preferRelativeResize="0"/>
          <p:nvPr/>
        </p:nvPicPr>
        <p:blipFill>
          <a:blip r:embed="rId3">
            <a:alphaModFix/>
          </a:blip>
          <a:stretch>
            <a:fillRect/>
          </a:stretch>
        </p:blipFill>
        <p:spPr>
          <a:xfrm>
            <a:off x="1730989" y="1290159"/>
            <a:ext cx="2613929" cy="1698907"/>
          </a:xfrm>
          <a:prstGeom prst="rect">
            <a:avLst/>
          </a:prstGeom>
          <a:noFill/>
          <a:ln>
            <a:noFill/>
          </a:ln>
        </p:spPr>
      </p:pic>
      <p:pic>
        <p:nvPicPr>
          <p:cNvPr id="473" name="Google Shape;473;p40"/>
          <p:cNvPicPr preferRelativeResize="0"/>
          <p:nvPr/>
        </p:nvPicPr>
        <p:blipFill>
          <a:blip r:embed="rId4">
            <a:alphaModFix/>
          </a:blip>
          <a:stretch>
            <a:fillRect/>
          </a:stretch>
        </p:blipFill>
        <p:spPr>
          <a:xfrm>
            <a:off x="4878503" y="1365996"/>
            <a:ext cx="1882332" cy="1394824"/>
          </a:xfrm>
          <a:prstGeom prst="rect">
            <a:avLst/>
          </a:prstGeom>
          <a:noFill/>
          <a:ln>
            <a:noFill/>
          </a:ln>
        </p:spPr>
      </p:pic>
      <p:pic>
        <p:nvPicPr>
          <p:cNvPr id="474" name="Google Shape;474;p40"/>
          <p:cNvPicPr preferRelativeResize="0"/>
          <p:nvPr/>
        </p:nvPicPr>
        <p:blipFill>
          <a:blip r:embed="rId5">
            <a:alphaModFix/>
          </a:blip>
          <a:stretch>
            <a:fillRect/>
          </a:stretch>
        </p:blipFill>
        <p:spPr>
          <a:xfrm>
            <a:off x="1412224" y="3078172"/>
            <a:ext cx="6539151" cy="376716"/>
          </a:xfrm>
          <a:prstGeom prst="rect">
            <a:avLst/>
          </a:prstGeom>
          <a:noFill/>
          <a:ln>
            <a:noFill/>
          </a:ln>
        </p:spPr>
      </p:pic>
      <p:pic>
        <p:nvPicPr>
          <p:cNvPr id="475" name="Google Shape;475;p40"/>
          <p:cNvPicPr preferRelativeResize="0"/>
          <p:nvPr/>
        </p:nvPicPr>
        <p:blipFill>
          <a:blip r:embed="rId6">
            <a:alphaModFix/>
          </a:blip>
          <a:stretch>
            <a:fillRect/>
          </a:stretch>
        </p:blipFill>
        <p:spPr>
          <a:xfrm>
            <a:off x="1977625" y="3667375"/>
            <a:ext cx="4642376" cy="1129799"/>
          </a:xfrm>
          <a:prstGeom prst="rect">
            <a:avLst/>
          </a:prstGeom>
          <a:noFill/>
          <a:ln>
            <a:noFill/>
          </a:ln>
        </p:spPr>
      </p:pic>
      <p:sp>
        <p:nvSpPr>
          <p:cNvPr id="476" name="Google Shape;476;p40"/>
          <p:cNvSpPr/>
          <p:nvPr/>
        </p:nvSpPr>
        <p:spPr>
          <a:xfrm>
            <a:off x="215601" y="1558573"/>
            <a:ext cx="1311900" cy="6252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000000"/>
                </a:solidFill>
                <a:highlight>
                  <a:srgbClr val="F8F9FA"/>
                </a:highlight>
              </a:rPr>
              <a:t>1. CPU lookup Partial Key</a:t>
            </a:r>
            <a:endParaRPr b="1" sz="1300"/>
          </a:p>
        </p:txBody>
      </p:sp>
      <p:sp>
        <p:nvSpPr>
          <p:cNvPr id="477" name="Google Shape;477;p40"/>
          <p:cNvSpPr/>
          <p:nvPr/>
        </p:nvSpPr>
        <p:spPr>
          <a:xfrm>
            <a:off x="6957849" y="1290152"/>
            <a:ext cx="1599600" cy="6600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000000"/>
                </a:solidFill>
                <a:highlight>
                  <a:srgbClr val="F8F9FA"/>
                </a:highlight>
              </a:rPr>
              <a:t>2. Use LBA to lookup metadata on host cache</a:t>
            </a:r>
            <a:endParaRPr b="1" sz="1300"/>
          </a:p>
        </p:txBody>
      </p:sp>
      <p:sp>
        <p:nvSpPr>
          <p:cNvPr id="478" name="Google Shape;478;p40"/>
          <p:cNvSpPr/>
          <p:nvPr/>
        </p:nvSpPr>
        <p:spPr>
          <a:xfrm>
            <a:off x="7209000" y="2343488"/>
            <a:ext cx="1311900" cy="7347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000000"/>
                </a:solidFill>
                <a:highlight>
                  <a:srgbClr val="F8F9FA"/>
                </a:highlight>
              </a:rPr>
              <a:t>3. If cache hit issue kernel call</a:t>
            </a:r>
            <a:endParaRPr b="1" sz="1300"/>
          </a:p>
        </p:txBody>
      </p:sp>
      <p:cxnSp>
        <p:nvCxnSpPr>
          <p:cNvPr id="479" name="Google Shape;479;p40"/>
          <p:cNvCxnSpPr/>
          <p:nvPr/>
        </p:nvCxnSpPr>
        <p:spPr>
          <a:xfrm flipH="1">
            <a:off x="5201283" y="1940895"/>
            <a:ext cx="995700" cy="1167900"/>
          </a:xfrm>
          <a:prstGeom prst="straightConnector1">
            <a:avLst/>
          </a:prstGeom>
          <a:noFill/>
          <a:ln cap="flat" cmpd="sng" w="9525">
            <a:solidFill>
              <a:srgbClr val="595959"/>
            </a:solidFill>
            <a:prstDash val="dash"/>
            <a:round/>
            <a:headEnd len="med" w="med" type="none"/>
            <a:tailEnd len="med" w="med" type="none"/>
          </a:ln>
        </p:spPr>
      </p:cxnSp>
      <p:cxnSp>
        <p:nvCxnSpPr>
          <p:cNvPr id="480" name="Google Shape;480;p40"/>
          <p:cNvCxnSpPr/>
          <p:nvPr/>
        </p:nvCxnSpPr>
        <p:spPr>
          <a:xfrm flipH="1">
            <a:off x="6411688" y="1916391"/>
            <a:ext cx="60000" cy="1192500"/>
          </a:xfrm>
          <a:prstGeom prst="straightConnector1">
            <a:avLst/>
          </a:prstGeom>
          <a:noFill/>
          <a:ln cap="flat" cmpd="sng" w="9525">
            <a:solidFill>
              <a:srgbClr val="595959"/>
            </a:solidFill>
            <a:prstDash val="dash"/>
            <a:round/>
            <a:headEnd len="med" w="med" type="none"/>
            <a:tailEnd len="med" w="med" type="none"/>
          </a:ln>
        </p:spPr>
      </p:cxnSp>
      <p:sp>
        <p:nvSpPr>
          <p:cNvPr id="481" name="Google Shape;481;p40"/>
          <p:cNvSpPr/>
          <p:nvPr/>
        </p:nvSpPr>
        <p:spPr>
          <a:xfrm>
            <a:off x="6957852" y="3830450"/>
            <a:ext cx="1102200" cy="5184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000000"/>
                </a:solidFill>
                <a:highlight>
                  <a:srgbClr val="F8F9FA"/>
                </a:highlight>
              </a:rPr>
              <a:t>4. kernel execution</a:t>
            </a:r>
            <a:endParaRPr b="1" sz="1300"/>
          </a:p>
        </p:txBody>
      </p:sp>
      <p:cxnSp>
        <p:nvCxnSpPr>
          <p:cNvPr id="482" name="Google Shape;482;p40"/>
          <p:cNvCxnSpPr/>
          <p:nvPr/>
        </p:nvCxnSpPr>
        <p:spPr>
          <a:xfrm flipH="1">
            <a:off x="6198790" y="4402430"/>
            <a:ext cx="573600" cy="1500"/>
          </a:xfrm>
          <a:prstGeom prst="straightConnector1">
            <a:avLst/>
          </a:prstGeom>
          <a:noFill/>
          <a:ln cap="flat" cmpd="sng" w="19050">
            <a:solidFill>
              <a:srgbClr val="000000"/>
            </a:solidFill>
            <a:prstDash val="solid"/>
            <a:round/>
            <a:headEnd len="med" w="med" type="none"/>
            <a:tailEnd len="med" w="med" type="triangle"/>
          </a:ln>
        </p:spPr>
      </p:cxnSp>
      <p:cxnSp>
        <p:nvCxnSpPr>
          <p:cNvPr id="483" name="Google Shape;483;p40"/>
          <p:cNvCxnSpPr/>
          <p:nvPr/>
        </p:nvCxnSpPr>
        <p:spPr>
          <a:xfrm flipH="1">
            <a:off x="6232090" y="3874673"/>
            <a:ext cx="540300" cy="14100"/>
          </a:xfrm>
          <a:prstGeom prst="straightConnector1">
            <a:avLst/>
          </a:prstGeom>
          <a:noFill/>
          <a:ln cap="flat" cmpd="sng" w="19050">
            <a:solidFill>
              <a:srgbClr val="000000"/>
            </a:solidFill>
            <a:prstDash val="solid"/>
            <a:round/>
            <a:headEnd len="med" w="med" type="none"/>
            <a:tailEnd len="med" w="med" type="triangle"/>
          </a:ln>
        </p:spPr>
      </p:cxnSp>
      <p:cxnSp>
        <p:nvCxnSpPr>
          <p:cNvPr id="484" name="Google Shape;484;p40"/>
          <p:cNvCxnSpPr/>
          <p:nvPr/>
        </p:nvCxnSpPr>
        <p:spPr>
          <a:xfrm>
            <a:off x="6762476" y="3874673"/>
            <a:ext cx="0" cy="528000"/>
          </a:xfrm>
          <a:prstGeom prst="straightConnector1">
            <a:avLst/>
          </a:prstGeom>
          <a:noFill/>
          <a:ln cap="flat" cmpd="sng" w="19050">
            <a:solidFill>
              <a:srgbClr val="000000"/>
            </a:solidFill>
            <a:prstDash val="solid"/>
            <a:round/>
            <a:headEnd len="med" w="med" type="none"/>
            <a:tailEnd len="med" w="med" type="none"/>
          </a:ln>
        </p:spPr>
      </p:cxnSp>
      <p:cxnSp>
        <p:nvCxnSpPr>
          <p:cNvPr id="485" name="Google Shape;485;p40"/>
          <p:cNvCxnSpPr/>
          <p:nvPr/>
        </p:nvCxnSpPr>
        <p:spPr>
          <a:xfrm flipH="1">
            <a:off x="4661775" y="3451225"/>
            <a:ext cx="556500" cy="498300"/>
          </a:xfrm>
          <a:prstGeom prst="bentConnector3">
            <a:avLst>
              <a:gd fmla="val 2983" name="adj1"/>
            </a:avLst>
          </a:prstGeom>
          <a:noFill/>
          <a:ln cap="flat" cmpd="sng" w="19050">
            <a:solidFill>
              <a:srgbClr val="000000"/>
            </a:solidFill>
            <a:prstDash val="solid"/>
            <a:round/>
            <a:headEnd len="med" w="med" type="none"/>
            <a:tailEnd len="med" w="med" type="triangle"/>
          </a:ln>
        </p:spPr>
      </p:cxnSp>
      <p:sp>
        <p:nvSpPr>
          <p:cNvPr id="486" name="Google Shape;486;p40"/>
          <p:cNvSpPr/>
          <p:nvPr/>
        </p:nvSpPr>
        <p:spPr>
          <a:xfrm>
            <a:off x="3636925" y="2967426"/>
            <a:ext cx="1241700" cy="6600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000000"/>
                </a:solidFill>
                <a:highlight>
                  <a:srgbClr val="F8F9FA"/>
                </a:highlight>
              </a:rPr>
              <a:t>5. Write the data page back to SSD</a:t>
            </a:r>
            <a:endParaRPr b="1" sz="1300"/>
          </a:p>
        </p:txBody>
      </p:sp>
      <p:sp>
        <p:nvSpPr>
          <p:cNvPr id="487" name="Google Shape;487;p40"/>
          <p:cNvSpPr txBox="1"/>
          <p:nvPr/>
        </p:nvSpPr>
        <p:spPr>
          <a:xfrm>
            <a:off x="8268854" y="4617259"/>
            <a:ext cx="494400" cy="3375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r">
              <a:spcBef>
                <a:spcPts val="0"/>
              </a:spcBef>
              <a:spcAft>
                <a:spcPts val="0"/>
              </a:spcAft>
              <a:buNone/>
            </a:pPr>
            <a:fld id="{00000000-1234-1234-1234-123412341234}" type="slidenum">
              <a:rPr lang="en-US" sz="1300">
                <a:solidFill>
                  <a:srgbClr val="595959"/>
                </a:solidFill>
                <a:latin typeface="Calibri"/>
                <a:ea typeface="Calibri"/>
                <a:cs typeface="Calibri"/>
                <a:sym typeface="Calibri"/>
              </a:rPr>
              <a:t>‹#›</a:t>
            </a:fld>
            <a:endParaRPr sz="1300">
              <a:solidFill>
                <a:srgbClr val="595959"/>
              </a:solidFill>
              <a:latin typeface="Calibri"/>
              <a:ea typeface="Calibri"/>
              <a:cs typeface="Calibri"/>
              <a:sym typeface="Calibri"/>
            </a:endParaRPr>
          </a:p>
        </p:txBody>
      </p:sp>
      <p:sp>
        <p:nvSpPr>
          <p:cNvPr id="488" name="Google Shape;488;p40"/>
          <p:cNvSpPr txBox="1"/>
          <p:nvPr/>
        </p:nvSpPr>
        <p:spPr>
          <a:xfrm>
            <a:off x="1412225" y="1027725"/>
            <a:ext cx="739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Proxima Nova"/>
                <a:ea typeface="Proxima Nova"/>
                <a:cs typeface="Proxima Nova"/>
                <a:sym typeface="Proxima Nova"/>
              </a:rPr>
              <a:t>Host DRAM</a:t>
            </a:r>
            <a:endParaRPr b="1" sz="1200">
              <a:latin typeface="Proxima Nova"/>
              <a:ea typeface="Proxima Nova"/>
              <a:cs typeface="Proxima Nova"/>
              <a:sym typeface="Proxima Nova"/>
            </a:endParaRPr>
          </a:p>
        </p:txBody>
      </p:sp>
      <p:sp>
        <p:nvSpPr>
          <p:cNvPr id="489" name="Google Shape;489;p40"/>
          <p:cNvSpPr txBox="1"/>
          <p:nvPr/>
        </p:nvSpPr>
        <p:spPr>
          <a:xfrm>
            <a:off x="5541393" y="1043625"/>
            <a:ext cx="870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000">
                <a:latin typeface="Proxima Nova"/>
                <a:ea typeface="Proxima Nova"/>
                <a:cs typeface="Proxima Nova"/>
                <a:sym typeface="Proxima Nova"/>
              </a:rPr>
              <a:t>Host Cache</a:t>
            </a:r>
            <a:endParaRPr b="1" sz="10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1000"/>
                                        <p:tgtEl>
                                          <p:spTgt spid="4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1000"/>
                                        <p:tgtEl>
                                          <p:spTgt spid="468"/>
                                        </p:tgtEl>
                                      </p:cBhvr>
                                    </p:animEffect>
                                  </p:childTnLst>
                                </p:cTn>
                              </p:par>
                              <p:par>
                                <p:cTn fill="hold" nodeType="with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1000"/>
                                        <p:tgtEl>
                                          <p:spTgt spid="469"/>
                                        </p:tgtEl>
                                      </p:cBhvr>
                                    </p:animEffect>
                                  </p:childTnLst>
                                </p:cTn>
                              </p:par>
                              <p:par>
                                <p:cTn fill="hold" nodeType="with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1000"/>
                                        <p:tgtEl>
                                          <p:spTgt spid="488"/>
                                        </p:tgtEl>
                                      </p:cBhvr>
                                    </p:animEffect>
                                  </p:childTnLst>
                                </p:cTn>
                              </p:par>
                              <p:par>
                                <p:cTn fill="hold" nodeType="with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000"/>
                                        <p:tgtEl>
                                          <p:spTgt spid="4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1000"/>
                                        <p:tgtEl>
                                          <p:spTgt spid="473"/>
                                        </p:tgtEl>
                                      </p:cBhvr>
                                    </p:animEffect>
                                  </p:childTnLst>
                                </p:cTn>
                              </p:par>
                              <p:par>
                                <p:cTn fill="hold" nodeType="with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1000"/>
                                        <p:tgtEl>
                                          <p:spTgt spid="489"/>
                                        </p:tgtEl>
                                      </p:cBhvr>
                                    </p:animEffect>
                                  </p:childTnLst>
                                </p:cTn>
                              </p:par>
                              <p:par>
                                <p:cTn fill="hold" nodeType="with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1000"/>
                                        <p:tgtEl>
                                          <p:spTgt spid="4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1000"/>
                                        <p:tgtEl>
                                          <p:spTgt spid="478"/>
                                        </p:tgtEl>
                                      </p:cBhvr>
                                    </p:animEffect>
                                  </p:childTnLst>
                                </p:cTn>
                              </p:par>
                              <p:par>
                                <p:cTn fill="hold" nodeType="with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000"/>
                                        <p:tgtEl>
                                          <p:spTgt spid="479"/>
                                        </p:tgtEl>
                                      </p:cBhvr>
                                    </p:animEffect>
                                  </p:childTnLst>
                                </p:cTn>
                              </p:par>
                              <p:par>
                                <p:cTn fill="hold" nodeType="with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1000"/>
                                        <p:tgtEl>
                                          <p:spTgt spid="480"/>
                                        </p:tgtEl>
                                      </p:cBhvr>
                                    </p:animEffect>
                                  </p:childTnLst>
                                </p:cTn>
                              </p:par>
                              <p:par>
                                <p:cTn fill="hold" nodeType="with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1000"/>
                                        <p:tgtEl>
                                          <p:spTgt spid="4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1000"/>
                                        <p:tgtEl>
                                          <p:spTgt spid="475"/>
                                        </p:tgtEl>
                                      </p:cBhvr>
                                    </p:animEffect>
                                  </p:childTnLst>
                                </p:cTn>
                              </p:par>
                              <p:par>
                                <p:cTn fill="hold" nodeType="with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1000"/>
                                        <p:tgtEl>
                                          <p:spTgt spid="482"/>
                                        </p:tgtEl>
                                      </p:cBhvr>
                                    </p:animEffect>
                                  </p:childTnLst>
                                </p:cTn>
                              </p:par>
                              <p:par>
                                <p:cTn fill="hold" nodeType="with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1000"/>
                                        <p:tgtEl>
                                          <p:spTgt spid="483"/>
                                        </p:tgtEl>
                                      </p:cBhvr>
                                    </p:animEffect>
                                  </p:childTnLst>
                                </p:cTn>
                              </p:par>
                              <p:par>
                                <p:cTn fill="hold" nodeType="with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1000"/>
                                        <p:tgtEl>
                                          <p:spTgt spid="484"/>
                                        </p:tgtEl>
                                      </p:cBhvr>
                                    </p:animEffect>
                                  </p:childTnLst>
                                </p:cTn>
                              </p:par>
                              <p:par>
                                <p:cTn fill="hold" nodeType="with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1000"/>
                                        <p:tgtEl>
                                          <p:spTgt spid="4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1000"/>
                                        <p:tgtEl>
                                          <p:spTgt spid="486"/>
                                        </p:tgtEl>
                                      </p:cBhvr>
                                    </p:animEffect>
                                  </p:childTnLst>
                                </p:cTn>
                              </p:par>
                              <p:par>
                                <p:cTn fill="hold" nodeType="with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1000"/>
                                        <p:tgtEl>
                                          <p:spTgt spid="4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t>Version-based Crash Consistency</a:t>
            </a:r>
            <a:endParaRPr/>
          </a:p>
        </p:txBody>
      </p:sp>
      <p:sp>
        <p:nvSpPr>
          <p:cNvPr id="495" name="Google Shape;495;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5"/>
          <p:cNvSpPr txBox="1"/>
          <p:nvPr>
            <p:ph idx="1" type="body"/>
          </p:nvPr>
        </p:nvSpPr>
        <p:spPr>
          <a:xfrm>
            <a:off x="311700" y="1152475"/>
            <a:ext cx="8520600" cy="34164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dk1"/>
              </a:buClr>
              <a:buSzPts val="2200"/>
              <a:buChar char="●"/>
            </a:pPr>
            <a:r>
              <a:rPr b="1" lang="en-US" sz="2200">
                <a:solidFill>
                  <a:schemeClr val="dk1"/>
                </a:solidFill>
              </a:rPr>
              <a:t>Background</a:t>
            </a:r>
            <a:endParaRPr b="1" sz="2200">
              <a:solidFill>
                <a:schemeClr val="dk1"/>
              </a:solidFill>
            </a:endParaRPr>
          </a:p>
          <a:p>
            <a:pPr indent="-342900" lvl="0" marL="457200" rtl="0" algn="l">
              <a:lnSpc>
                <a:spcPct val="115000"/>
              </a:lnSpc>
              <a:spcBef>
                <a:spcPts val="0"/>
              </a:spcBef>
              <a:spcAft>
                <a:spcPts val="0"/>
              </a:spcAft>
              <a:buSzPts val="1800"/>
              <a:buChar char="●"/>
            </a:pPr>
            <a:r>
              <a:rPr lang="en-US"/>
              <a:t>Retina Key-value Store Design</a:t>
            </a:r>
            <a:endParaRPr/>
          </a:p>
          <a:p>
            <a:pPr indent="-342900" lvl="0" marL="457200" rtl="0" algn="l">
              <a:lnSpc>
                <a:spcPct val="115000"/>
              </a:lnSpc>
              <a:spcBef>
                <a:spcPts val="0"/>
              </a:spcBef>
              <a:spcAft>
                <a:spcPts val="0"/>
              </a:spcAft>
              <a:buSzPts val="1800"/>
              <a:buChar char="●"/>
            </a:pPr>
            <a:r>
              <a:rPr lang="en-US">
                <a:latin typeface="Arial"/>
                <a:ea typeface="Arial"/>
                <a:cs typeface="Arial"/>
                <a:sym typeface="Arial"/>
              </a:rPr>
              <a:t>Implementation</a:t>
            </a:r>
            <a:endParaRPr>
              <a:latin typeface="Arial"/>
              <a:ea typeface="Arial"/>
              <a:cs typeface="Arial"/>
              <a:sym typeface="Arial"/>
            </a:endParaRPr>
          </a:p>
          <a:p>
            <a:pPr indent="-342900" lvl="0" marL="457200" rtl="0" algn="l">
              <a:lnSpc>
                <a:spcPct val="115000"/>
              </a:lnSpc>
              <a:spcBef>
                <a:spcPts val="0"/>
              </a:spcBef>
              <a:spcAft>
                <a:spcPts val="0"/>
              </a:spcAft>
              <a:buSzPts val="1800"/>
              <a:buChar char="●"/>
            </a:pPr>
            <a:r>
              <a:rPr lang="en-US">
                <a:latin typeface="Arial"/>
                <a:ea typeface="Arial"/>
                <a:cs typeface="Arial"/>
                <a:sym typeface="Arial"/>
              </a:rPr>
              <a:t>Evaluation</a:t>
            </a:r>
            <a:endParaRPr/>
          </a:p>
          <a:p>
            <a:pPr indent="-342900" lvl="0" marL="457200" rtl="0" algn="l">
              <a:lnSpc>
                <a:spcPct val="115000"/>
              </a:lnSpc>
              <a:spcBef>
                <a:spcPts val="0"/>
              </a:spcBef>
              <a:spcAft>
                <a:spcPts val="0"/>
              </a:spcAft>
              <a:buSzPts val="1800"/>
              <a:buChar char="●"/>
            </a:pPr>
            <a:r>
              <a:rPr lang="en-US"/>
              <a:t>Future Work</a:t>
            </a:r>
            <a:endParaRPr/>
          </a:p>
          <a:p>
            <a:pPr indent="-342900" lvl="0" marL="457200" rtl="0" algn="l">
              <a:lnSpc>
                <a:spcPct val="115000"/>
              </a:lnSpc>
              <a:spcBef>
                <a:spcPts val="0"/>
              </a:spcBef>
              <a:spcAft>
                <a:spcPts val="0"/>
              </a:spcAft>
              <a:buSzPts val="1800"/>
              <a:buChar char="●"/>
            </a:pPr>
            <a:r>
              <a:rPr lang="en-US"/>
              <a:t>Conclusion</a:t>
            </a:r>
            <a:endParaRPr/>
          </a:p>
        </p:txBody>
      </p:sp>
      <p:sp>
        <p:nvSpPr>
          <p:cNvPr id="94" name="Google Shape;94;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Outline</a:t>
            </a:r>
            <a:endParaRPr/>
          </a:p>
        </p:txBody>
      </p:sp>
      <p:sp>
        <p:nvSpPr>
          <p:cNvPr id="95" name="Google Shape;95;p15"/>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transition spd="med">
    <p:push/>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Crash consistency : Variable Key-value support</a:t>
            </a:r>
            <a:endParaRPr/>
          </a:p>
          <a:p>
            <a:pPr indent="0" lvl="0" marL="0" rtl="0" algn="l">
              <a:lnSpc>
                <a:spcPct val="100000"/>
              </a:lnSpc>
              <a:spcBef>
                <a:spcPts val="0"/>
              </a:spcBef>
              <a:spcAft>
                <a:spcPts val="0"/>
              </a:spcAft>
              <a:buSzPts val="2800"/>
              <a:buNone/>
            </a:pPr>
            <a:r>
              <a:t/>
            </a:r>
            <a:endParaRPr/>
          </a:p>
        </p:txBody>
      </p:sp>
      <p:sp>
        <p:nvSpPr>
          <p:cNvPr id="501" name="Google Shape;501;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502" name="Google Shape;502;p42"/>
          <p:cNvSpPr txBox="1"/>
          <p:nvPr/>
        </p:nvSpPr>
        <p:spPr>
          <a:xfrm>
            <a:off x="481250" y="1459825"/>
            <a:ext cx="8382000" cy="2462100"/>
          </a:xfrm>
          <a:prstGeom prst="rect">
            <a:avLst/>
          </a:prstGeom>
          <a:noFill/>
          <a:ln>
            <a:noFill/>
          </a:ln>
        </p:spPr>
        <p:txBody>
          <a:bodyPr anchorCtr="0" anchor="t" bIns="91425" lIns="91425" spcFirstLastPara="1" rIns="91425" wrap="square" tIns="91425">
            <a:spAutoFit/>
          </a:bodyPr>
          <a:lstStyle/>
          <a:p>
            <a:pPr indent="-306070" lvl="0" marL="342900" marR="0" rtl="0" algn="l">
              <a:lnSpc>
                <a:spcPct val="100000"/>
              </a:lnSpc>
              <a:spcBef>
                <a:spcPts val="0"/>
              </a:spcBef>
              <a:spcAft>
                <a:spcPts val="0"/>
              </a:spcAft>
              <a:buClr>
                <a:srgbClr val="38761D"/>
              </a:buClr>
              <a:buSzPts val="1800"/>
              <a:buFont typeface="Proxima Nova"/>
              <a:buChar char="➢"/>
            </a:pPr>
            <a:r>
              <a:rPr b="1" i="0" lang="en-US" sz="1800" u="none" cap="none" strike="noStrike">
                <a:solidFill>
                  <a:srgbClr val="38761D"/>
                </a:solidFill>
                <a:latin typeface="Proxima Nova"/>
                <a:ea typeface="Proxima Nova"/>
                <a:cs typeface="Proxima Nova"/>
                <a:sym typeface="Proxima Nova"/>
              </a:rPr>
              <a:t>Retina internally handles crash consistency - small fixed sized key-value</a:t>
            </a:r>
            <a:endParaRPr b="1" i="0" sz="1800" u="none" cap="none" strike="noStrike">
              <a:solidFill>
                <a:srgbClr val="38761D"/>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dk1"/>
              </a:buClr>
              <a:buSzPts val="1800"/>
              <a:buFont typeface="Proxima Nova"/>
              <a:buChar char="○"/>
            </a:pPr>
            <a:r>
              <a:rPr b="0" i="0" lang="en-US" sz="1800" u="none" cap="none" strike="noStrike">
                <a:solidFill>
                  <a:schemeClr val="dk1"/>
                </a:solidFill>
                <a:latin typeface="Proxima Nova"/>
                <a:ea typeface="Proxima Nova"/>
                <a:cs typeface="Proxima Nova"/>
                <a:sym typeface="Proxima Nova"/>
              </a:rPr>
              <a:t>Takes advantage of atomic 4K read/write to SSD</a:t>
            </a:r>
            <a:endParaRPr b="0" i="0" sz="1800" u="none" cap="none" strike="noStrike">
              <a:solidFill>
                <a:schemeClr val="dk1"/>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dk1"/>
              </a:buClr>
              <a:buSzPts val="1800"/>
              <a:buFont typeface="Proxima Nova"/>
              <a:buChar char="○"/>
            </a:pPr>
            <a:r>
              <a:rPr b="0" i="0" lang="en-US" sz="1800" u="none" cap="none" strike="noStrike">
                <a:solidFill>
                  <a:schemeClr val="dk1"/>
                </a:solidFill>
                <a:latin typeface="Proxima Nova"/>
                <a:ea typeface="Proxima Nova"/>
                <a:cs typeface="Proxima Nova"/>
                <a:sym typeface="Proxima Nova"/>
              </a:rPr>
              <a:t>Organizes key-value in 4K sized data pages</a:t>
            </a:r>
            <a:endParaRPr b="0" i="0" sz="1800" u="none" cap="none" strike="noStrike">
              <a:solidFill>
                <a:schemeClr val="dk1"/>
              </a:solidFill>
              <a:latin typeface="Proxima Nova"/>
              <a:ea typeface="Proxima Nova"/>
              <a:cs typeface="Proxima Nova"/>
              <a:sym typeface="Proxima Nova"/>
            </a:endParaRPr>
          </a:p>
          <a:p>
            <a:pPr indent="0" lvl="0" marL="91440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Proxima Nova"/>
              <a:ea typeface="Proxima Nova"/>
              <a:cs typeface="Proxima Nova"/>
              <a:sym typeface="Proxima Nova"/>
            </a:endParaRPr>
          </a:p>
          <a:p>
            <a:pPr indent="-342900" lvl="0" marL="457200" marR="0" rtl="0" algn="l">
              <a:lnSpc>
                <a:spcPct val="100000"/>
              </a:lnSpc>
              <a:spcBef>
                <a:spcPts val="0"/>
              </a:spcBef>
              <a:spcAft>
                <a:spcPts val="0"/>
              </a:spcAft>
              <a:buClr>
                <a:srgbClr val="990000"/>
              </a:buClr>
              <a:buSzPts val="1800"/>
              <a:buFont typeface="Proxima Nova"/>
              <a:buChar char="➢"/>
            </a:pPr>
            <a:r>
              <a:rPr b="1" i="0" lang="en-US" sz="1800" u="none" cap="none" strike="noStrike">
                <a:solidFill>
                  <a:srgbClr val="990000"/>
                </a:solidFill>
                <a:latin typeface="Proxima Nova"/>
                <a:ea typeface="Proxima Nova"/>
                <a:cs typeface="Proxima Nova"/>
                <a:sym typeface="Proxima Nova"/>
              </a:rPr>
              <a:t>Retina on-long run caters AI/ML applications - Large variable sized key-value</a:t>
            </a:r>
            <a:endParaRPr b="1" i="0" sz="1800" u="none" cap="none" strike="noStrike">
              <a:solidFill>
                <a:srgbClr val="990000"/>
              </a:solidFill>
              <a:latin typeface="Proxima Nova"/>
              <a:ea typeface="Proxima Nova"/>
              <a:cs typeface="Proxima Nova"/>
              <a:sym typeface="Proxima Nova"/>
            </a:endParaRPr>
          </a:p>
          <a:p>
            <a:pPr indent="-342900" lvl="1" marL="914400" marR="0" rtl="0" algn="l">
              <a:lnSpc>
                <a:spcPct val="100000"/>
              </a:lnSpc>
              <a:spcBef>
                <a:spcPts val="0"/>
              </a:spcBef>
              <a:spcAft>
                <a:spcPts val="0"/>
              </a:spcAft>
              <a:buClr>
                <a:schemeClr val="dk1"/>
              </a:buClr>
              <a:buSzPts val="1800"/>
              <a:buFont typeface="Proxima Nova"/>
              <a:buChar char="○"/>
            </a:pPr>
            <a:r>
              <a:rPr b="0" i="0" lang="en-US" sz="1800" u="none" cap="none" strike="noStrike">
                <a:solidFill>
                  <a:schemeClr val="dk1"/>
                </a:solidFill>
                <a:latin typeface="Proxima Nova"/>
                <a:ea typeface="Proxima Nova"/>
                <a:cs typeface="Proxima Nova"/>
                <a:sym typeface="Proxima Nova"/>
              </a:rPr>
              <a:t>Cannot promise crash consistency with the current design </a:t>
            </a:r>
            <a:endParaRPr b="0" i="0" sz="18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476"/>
              </a:spcBef>
              <a:spcAft>
                <a:spcPts val="0"/>
              </a:spcAft>
              <a:buClr>
                <a:srgbClr val="000000"/>
              </a:buClr>
              <a:buSzPts val="1400"/>
              <a:buFont typeface="Arial"/>
              <a:buNone/>
            </a:pPr>
            <a:r>
              <a:t/>
            </a:r>
            <a:endParaRPr b="0" i="0" sz="1800" u="none" cap="none" strike="noStrike">
              <a:solidFill>
                <a:schemeClr val="dk1"/>
              </a:solidFill>
              <a:latin typeface="Proxima Nova"/>
              <a:ea typeface="Proxima Nova"/>
              <a:cs typeface="Proxima Nova"/>
              <a:sym typeface="Proxima Nova"/>
            </a:endParaRPr>
          </a:p>
        </p:txBody>
      </p:sp>
      <p:sp>
        <p:nvSpPr>
          <p:cNvPr id="503" name="Google Shape;503;p42"/>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Variable Key-value: workflow</a:t>
            </a:r>
            <a:endParaRPr/>
          </a:p>
        </p:txBody>
      </p:sp>
      <p:sp>
        <p:nvSpPr>
          <p:cNvPr id="509" name="Google Shape;509;p43"/>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510" name="Google Shape;510;p43"/>
          <p:cNvSpPr/>
          <p:nvPr/>
        </p:nvSpPr>
        <p:spPr>
          <a:xfrm>
            <a:off x="1915425" y="3315400"/>
            <a:ext cx="5714700" cy="1231500"/>
          </a:xfrm>
          <a:prstGeom prst="rect">
            <a:avLst/>
          </a:prstGeom>
          <a:noFill/>
          <a:ln cap="flat" cmpd="sng" w="28575">
            <a:solidFill>
              <a:srgbClr val="FF26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43"/>
          <p:cNvSpPr/>
          <p:nvPr/>
        </p:nvSpPr>
        <p:spPr>
          <a:xfrm>
            <a:off x="311700" y="1588575"/>
            <a:ext cx="1809300" cy="1596300"/>
          </a:xfrm>
          <a:prstGeom prst="wedgeRoundRectCallout">
            <a:avLst>
              <a:gd fmla="val 40654" name="adj1"/>
              <a:gd fmla="val 88159" name="adj2"/>
              <a:gd fmla="val 0" name="adj3"/>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Cannot guarantee crash consistency for two node in one atomic write</a:t>
            </a:r>
            <a:endParaRPr b="0" i="0" sz="1400" u="none" cap="none" strike="noStrike">
              <a:solidFill>
                <a:srgbClr val="000000"/>
              </a:solidFill>
              <a:latin typeface="Arial"/>
              <a:ea typeface="Arial"/>
              <a:cs typeface="Arial"/>
              <a:sym typeface="Arial"/>
            </a:endParaRPr>
          </a:p>
        </p:txBody>
      </p:sp>
      <p:pic>
        <p:nvPicPr>
          <p:cNvPr id="512" name="Google Shape;512;p43"/>
          <p:cNvPicPr preferRelativeResize="0"/>
          <p:nvPr/>
        </p:nvPicPr>
        <p:blipFill>
          <a:blip r:embed="rId3">
            <a:alphaModFix/>
          </a:blip>
          <a:stretch>
            <a:fillRect/>
          </a:stretch>
        </p:blipFill>
        <p:spPr>
          <a:xfrm>
            <a:off x="2190325" y="811825"/>
            <a:ext cx="5356723" cy="373506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1000"/>
                                        <p:tgtEl>
                                          <p:spTgt spid="5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1000"/>
                                        <p:tgtEl>
                                          <p:spTgt spid="5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Verison-based Crash Consistency: Motivation</a:t>
            </a:r>
            <a:endParaRPr/>
          </a:p>
        </p:txBody>
      </p:sp>
      <p:sp>
        <p:nvSpPr>
          <p:cNvPr id="518" name="Google Shape;518;p44"/>
          <p:cNvSpPr txBox="1"/>
          <p:nvPr>
            <p:ph idx="1" type="body"/>
          </p:nvPr>
        </p:nvSpPr>
        <p:spPr>
          <a:xfrm>
            <a:off x="311700" y="1152475"/>
            <a:ext cx="73998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en-US">
                <a:solidFill>
                  <a:schemeClr val="dk1"/>
                </a:solidFill>
              </a:rPr>
              <a:t>Traditional key-value stores use logging based crash consistency</a:t>
            </a:r>
            <a:endParaRPr>
              <a:solidFill>
                <a:schemeClr val="dk1"/>
              </a:solidFill>
            </a:endParaRPr>
          </a:p>
          <a:p>
            <a:pPr indent="0" lvl="0" marL="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Clr>
                <a:srgbClr val="990000"/>
              </a:buClr>
              <a:buSzPts val="1800"/>
              <a:buChar char="●"/>
            </a:pPr>
            <a:r>
              <a:rPr b="1" lang="en-US">
                <a:solidFill>
                  <a:srgbClr val="990000"/>
                </a:solidFill>
              </a:rPr>
              <a:t>Issues with Logging based crash consistency </a:t>
            </a:r>
            <a:endParaRPr b="1">
              <a:solidFill>
                <a:srgbClr val="990000"/>
              </a:solidFill>
            </a:endParaRPr>
          </a:p>
          <a:p>
            <a:pPr indent="-317500" lvl="1" marL="914400" rtl="0" algn="l">
              <a:lnSpc>
                <a:spcPct val="115000"/>
              </a:lnSpc>
              <a:spcBef>
                <a:spcPts val="0"/>
              </a:spcBef>
              <a:spcAft>
                <a:spcPts val="0"/>
              </a:spcAft>
              <a:buClr>
                <a:schemeClr val="dk1"/>
              </a:buClr>
              <a:buSzPts val="1400"/>
              <a:buChar char="○"/>
            </a:pPr>
            <a:r>
              <a:rPr lang="en-US">
                <a:solidFill>
                  <a:schemeClr val="dk1"/>
                </a:solidFill>
              </a:rPr>
              <a:t>Degrades critical path performance - using multiple sequential writes</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US">
                <a:solidFill>
                  <a:schemeClr val="dk1"/>
                </a:solidFill>
              </a:rPr>
              <a:t>Increases write amplification - by logging at every operation</a:t>
            </a:r>
            <a:endParaRPr>
              <a:solidFill>
                <a:schemeClr val="dk1"/>
              </a:solidFill>
            </a:endParaRPr>
          </a:p>
          <a:p>
            <a:pPr indent="0" lvl="0" marL="914400" rtl="0" algn="l">
              <a:lnSpc>
                <a:spcPct val="115000"/>
              </a:lnSpc>
              <a:spcBef>
                <a:spcPts val="0"/>
              </a:spcBef>
              <a:spcAft>
                <a:spcPts val="0"/>
              </a:spcAft>
              <a:buSzPts val="1800"/>
              <a:buNone/>
            </a:pPr>
            <a:r>
              <a:t/>
            </a:r>
            <a:endParaRPr>
              <a:solidFill>
                <a:schemeClr val="dk1"/>
              </a:solidFill>
            </a:endParaRPr>
          </a:p>
          <a:p>
            <a:pPr indent="-342900" lvl="0" marL="457200" rtl="0" algn="l">
              <a:lnSpc>
                <a:spcPct val="115000"/>
              </a:lnSpc>
              <a:spcBef>
                <a:spcPts val="0"/>
              </a:spcBef>
              <a:spcAft>
                <a:spcPts val="0"/>
              </a:spcAft>
              <a:buClr>
                <a:srgbClr val="38761D"/>
              </a:buClr>
              <a:buSzPts val="1800"/>
              <a:buChar char="●"/>
            </a:pPr>
            <a:r>
              <a:rPr b="1" lang="en-US">
                <a:solidFill>
                  <a:srgbClr val="38761D"/>
                </a:solidFill>
              </a:rPr>
              <a:t>Version-based crash consistency</a:t>
            </a:r>
            <a:endParaRPr b="1">
              <a:solidFill>
                <a:srgbClr val="38761D"/>
              </a:solidFill>
            </a:endParaRPr>
          </a:p>
          <a:p>
            <a:pPr indent="-317500" lvl="1" marL="914400" rtl="0" algn="l">
              <a:lnSpc>
                <a:spcPct val="115000"/>
              </a:lnSpc>
              <a:spcBef>
                <a:spcPts val="0"/>
              </a:spcBef>
              <a:spcAft>
                <a:spcPts val="0"/>
              </a:spcAft>
              <a:buClr>
                <a:schemeClr val="dk1"/>
              </a:buClr>
              <a:buSzPts val="1400"/>
              <a:buChar char="○"/>
            </a:pPr>
            <a:r>
              <a:rPr lang="en-US">
                <a:solidFill>
                  <a:schemeClr val="dk1"/>
                </a:solidFill>
              </a:rPr>
              <a:t>Lightweight crash consistency using version number to track live pages</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US">
                <a:solidFill>
                  <a:schemeClr val="dk1"/>
                </a:solidFill>
              </a:rPr>
              <a:t>Reduces the number of writes to the disk</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US">
                <a:solidFill>
                  <a:schemeClr val="dk1"/>
                </a:solidFill>
              </a:rPr>
              <a:t>No extra logs are maintained</a:t>
            </a:r>
            <a:endParaRPr>
              <a:solidFill>
                <a:schemeClr val="dk1"/>
              </a:solidFill>
            </a:endParaRPr>
          </a:p>
        </p:txBody>
      </p:sp>
      <p:sp>
        <p:nvSpPr>
          <p:cNvPr id="519" name="Google Shape;519;p44"/>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Working of VCC</a:t>
            </a:r>
            <a:endParaRPr/>
          </a:p>
        </p:txBody>
      </p:sp>
      <p:sp>
        <p:nvSpPr>
          <p:cNvPr id="525" name="Google Shape;525;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US">
                <a:solidFill>
                  <a:schemeClr val="dk1"/>
                </a:solidFill>
              </a:rPr>
              <a:t>Scheme</a:t>
            </a:r>
            <a:r>
              <a:rPr lang="en-US">
                <a:solidFill>
                  <a:schemeClr val="dk1"/>
                </a:solidFill>
              </a:rPr>
              <a:t>:</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US">
                <a:solidFill>
                  <a:schemeClr val="dk1"/>
                </a:solidFill>
              </a:rPr>
              <a:t>Assign same version number to data and extension page</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US">
                <a:solidFill>
                  <a:schemeClr val="dk1"/>
                </a:solidFill>
              </a:rPr>
              <a:t>Increase the version number at every update</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US">
                <a:solidFill>
                  <a:schemeClr val="dk1"/>
                </a:solidFill>
              </a:rPr>
              <a:t>Persist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US">
                <a:solidFill>
                  <a:schemeClr val="dk1"/>
                </a:solidFill>
              </a:rPr>
              <a:t>Data pages in-place</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US">
                <a:solidFill>
                  <a:schemeClr val="dk1"/>
                </a:solidFill>
              </a:rPr>
              <a:t>Extension pages out-of-place</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p:txBody>
      </p:sp>
      <p:sp>
        <p:nvSpPr>
          <p:cNvPr id="526" name="Google Shape;526;p45"/>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46"/>
          <p:cNvSpPr txBox="1"/>
          <p:nvPr>
            <p:ph type="title"/>
          </p:nvPr>
        </p:nvSpPr>
        <p:spPr>
          <a:xfrm>
            <a:off x="311700" y="358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US"/>
              <a:t>Verison-based Crash Consistency</a:t>
            </a:r>
            <a:endParaRPr/>
          </a:p>
          <a:p>
            <a:pPr indent="0" lvl="0" marL="0" rtl="0" algn="l">
              <a:spcBef>
                <a:spcPts val="0"/>
              </a:spcBef>
              <a:spcAft>
                <a:spcPts val="0"/>
              </a:spcAft>
              <a:buNone/>
            </a:pPr>
            <a:r>
              <a:t/>
            </a:r>
            <a:endParaRPr/>
          </a:p>
        </p:txBody>
      </p:sp>
      <p:sp>
        <p:nvSpPr>
          <p:cNvPr id="532" name="Google Shape;532;p46"/>
          <p:cNvSpPr txBox="1"/>
          <p:nvPr>
            <p:ph idx="12" type="sldNum"/>
          </p:nvPr>
        </p:nvSpPr>
        <p:spPr>
          <a:xfrm>
            <a:off x="4189625" y="467643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533" name="Google Shape;533;p46"/>
          <p:cNvSpPr/>
          <p:nvPr/>
        </p:nvSpPr>
        <p:spPr>
          <a:xfrm>
            <a:off x="1291625" y="1083050"/>
            <a:ext cx="2686200" cy="38694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6"/>
          <p:cNvSpPr/>
          <p:nvPr/>
        </p:nvSpPr>
        <p:spPr>
          <a:xfrm>
            <a:off x="1603788" y="1112025"/>
            <a:ext cx="836400" cy="518100"/>
          </a:xfrm>
          <a:prstGeom prst="rect">
            <a:avLst/>
          </a:prstGeom>
          <a:solidFill>
            <a:srgbClr val="E6B8A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Data Node 3</a:t>
            </a:r>
            <a:endParaRPr/>
          </a:p>
        </p:txBody>
      </p:sp>
      <p:sp>
        <p:nvSpPr>
          <p:cNvPr id="535" name="Google Shape;535;p46"/>
          <p:cNvSpPr/>
          <p:nvPr/>
        </p:nvSpPr>
        <p:spPr>
          <a:xfrm>
            <a:off x="1285500" y="1561900"/>
            <a:ext cx="318300" cy="325500"/>
          </a:xfrm>
          <a:prstGeom prst="star8">
            <a:avLst>
              <a:gd fmla="val 375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0</a:t>
            </a:r>
            <a:endParaRPr/>
          </a:p>
        </p:txBody>
      </p:sp>
      <p:sp>
        <p:nvSpPr>
          <p:cNvPr id="536" name="Google Shape;536;p46"/>
          <p:cNvSpPr/>
          <p:nvPr/>
        </p:nvSpPr>
        <p:spPr>
          <a:xfrm>
            <a:off x="2994450" y="1112025"/>
            <a:ext cx="836400" cy="518100"/>
          </a:xfrm>
          <a:prstGeom prst="rect">
            <a:avLst/>
          </a:prstGeom>
          <a:solidFill>
            <a:srgbClr val="C9DAF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Ext.</a:t>
            </a:r>
            <a:endParaRPr/>
          </a:p>
          <a:p>
            <a:pPr indent="0" lvl="0" marL="0" rtl="0" algn="l">
              <a:spcBef>
                <a:spcPts val="0"/>
              </a:spcBef>
              <a:spcAft>
                <a:spcPts val="0"/>
              </a:spcAft>
              <a:buNone/>
            </a:pPr>
            <a:r>
              <a:rPr lang="en-US"/>
              <a:t>Node 3</a:t>
            </a:r>
            <a:endParaRPr/>
          </a:p>
        </p:txBody>
      </p:sp>
      <p:sp>
        <p:nvSpPr>
          <p:cNvPr id="537" name="Google Shape;537;p46"/>
          <p:cNvSpPr/>
          <p:nvPr/>
        </p:nvSpPr>
        <p:spPr>
          <a:xfrm>
            <a:off x="2676150" y="1561900"/>
            <a:ext cx="318300" cy="325500"/>
          </a:xfrm>
          <a:prstGeom prst="star8">
            <a:avLst>
              <a:gd fmla="val 375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0</a:t>
            </a:r>
            <a:endParaRPr/>
          </a:p>
        </p:txBody>
      </p:sp>
      <p:sp>
        <p:nvSpPr>
          <p:cNvPr id="538" name="Google Shape;538;p46"/>
          <p:cNvSpPr/>
          <p:nvPr/>
        </p:nvSpPr>
        <p:spPr>
          <a:xfrm>
            <a:off x="4791075" y="1043950"/>
            <a:ext cx="2686200" cy="38694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6"/>
          <p:cNvSpPr txBox="1"/>
          <p:nvPr/>
        </p:nvSpPr>
        <p:spPr>
          <a:xfrm>
            <a:off x="2359400" y="741950"/>
            <a:ext cx="714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SSD</a:t>
            </a:r>
            <a:endParaRPr b="1"/>
          </a:p>
        </p:txBody>
      </p:sp>
      <p:sp>
        <p:nvSpPr>
          <p:cNvPr id="540" name="Google Shape;540;p46"/>
          <p:cNvSpPr txBox="1"/>
          <p:nvPr/>
        </p:nvSpPr>
        <p:spPr>
          <a:xfrm>
            <a:off x="5923000" y="741950"/>
            <a:ext cx="714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CMA</a:t>
            </a:r>
            <a:endParaRPr b="1"/>
          </a:p>
        </p:txBody>
      </p:sp>
      <p:sp>
        <p:nvSpPr>
          <p:cNvPr id="541" name="Google Shape;541;p46"/>
          <p:cNvSpPr/>
          <p:nvPr/>
        </p:nvSpPr>
        <p:spPr>
          <a:xfrm>
            <a:off x="5155938" y="1092975"/>
            <a:ext cx="836400" cy="518100"/>
          </a:xfrm>
          <a:prstGeom prst="rect">
            <a:avLst/>
          </a:prstGeom>
          <a:solidFill>
            <a:srgbClr val="E6B8A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Data Node 3</a:t>
            </a:r>
            <a:endParaRPr/>
          </a:p>
        </p:txBody>
      </p:sp>
      <p:sp>
        <p:nvSpPr>
          <p:cNvPr id="542" name="Google Shape;542;p46"/>
          <p:cNvSpPr/>
          <p:nvPr/>
        </p:nvSpPr>
        <p:spPr>
          <a:xfrm>
            <a:off x="4837650" y="1542850"/>
            <a:ext cx="318300" cy="325500"/>
          </a:xfrm>
          <a:prstGeom prst="star8">
            <a:avLst>
              <a:gd fmla="val 375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0</a:t>
            </a:r>
            <a:endParaRPr/>
          </a:p>
        </p:txBody>
      </p:sp>
      <p:sp>
        <p:nvSpPr>
          <p:cNvPr id="543" name="Google Shape;543;p46"/>
          <p:cNvSpPr/>
          <p:nvPr/>
        </p:nvSpPr>
        <p:spPr>
          <a:xfrm>
            <a:off x="6546600" y="1092975"/>
            <a:ext cx="836400" cy="518100"/>
          </a:xfrm>
          <a:prstGeom prst="rect">
            <a:avLst/>
          </a:prstGeom>
          <a:solidFill>
            <a:srgbClr val="C9DAF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Ext.</a:t>
            </a:r>
            <a:endParaRPr/>
          </a:p>
          <a:p>
            <a:pPr indent="0" lvl="0" marL="0" rtl="0" algn="l">
              <a:spcBef>
                <a:spcPts val="0"/>
              </a:spcBef>
              <a:spcAft>
                <a:spcPts val="0"/>
              </a:spcAft>
              <a:buNone/>
            </a:pPr>
            <a:r>
              <a:rPr lang="en-US"/>
              <a:t>Node 3</a:t>
            </a:r>
            <a:endParaRPr/>
          </a:p>
        </p:txBody>
      </p:sp>
      <p:sp>
        <p:nvSpPr>
          <p:cNvPr id="544" name="Google Shape;544;p46"/>
          <p:cNvSpPr/>
          <p:nvPr/>
        </p:nvSpPr>
        <p:spPr>
          <a:xfrm>
            <a:off x="6228300" y="1542850"/>
            <a:ext cx="318300" cy="325500"/>
          </a:xfrm>
          <a:prstGeom prst="star8">
            <a:avLst>
              <a:gd fmla="val 375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0</a:t>
            </a:r>
            <a:endParaRPr/>
          </a:p>
        </p:txBody>
      </p:sp>
      <p:sp>
        <p:nvSpPr>
          <p:cNvPr id="545" name="Google Shape;545;p46"/>
          <p:cNvSpPr/>
          <p:nvPr/>
        </p:nvSpPr>
        <p:spPr>
          <a:xfrm>
            <a:off x="48450" y="1075875"/>
            <a:ext cx="1001100" cy="5904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000">
                <a:solidFill>
                  <a:srgbClr val="000000"/>
                </a:solidFill>
                <a:highlight>
                  <a:srgbClr val="F8F9FA"/>
                </a:highlight>
              </a:rPr>
              <a:t>1. </a:t>
            </a:r>
            <a:r>
              <a:rPr b="1" lang="en-US" sz="1000">
                <a:solidFill>
                  <a:srgbClr val="000000"/>
                </a:solidFill>
              </a:rPr>
              <a:t>Update to the ext. node of Data Node</a:t>
            </a:r>
            <a:endParaRPr b="1" sz="1000"/>
          </a:p>
        </p:txBody>
      </p:sp>
      <p:sp>
        <p:nvSpPr>
          <p:cNvPr id="546" name="Google Shape;546;p46"/>
          <p:cNvSpPr/>
          <p:nvPr/>
        </p:nvSpPr>
        <p:spPr>
          <a:xfrm>
            <a:off x="3638288" y="1503163"/>
            <a:ext cx="1219200" cy="5916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000">
                <a:solidFill>
                  <a:srgbClr val="000000"/>
                </a:solidFill>
              </a:rPr>
              <a:t>2. Create copies of Data node and its extension to the CMA</a:t>
            </a:r>
            <a:endParaRPr b="1" sz="1000"/>
          </a:p>
        </p:txBody>
      </p:sp>
      <p:cxnSp>
        <p:nvCxnSpPr>
          <p:cNvPr id="547" name="Google Shape;547;p46"/>
          <p:cNvCxnSpPr/>
          <p:nvPr/>
        </p:nvCxnSpPr>
        <p:spPr>
          <a:xfrm>
            <a:off x="2440350" y="1352025"/>
            <a:ext cx="554100" cy="0"/>
          </a:xfrm>
          <a:prstGeom prst="straightConnector1">
            <a:avLst/>
          </a:prstGeom>
          <a:noFill/>
          <a:ln cap="flat" cmpd="sng" w="19050">
            <a:solidFill>
              <a:srgbClr val="595959"/>
            </a:solidFill>
            <a:prstDash val="solid"/>
            <a:round/>
            <a:headEnd len="med" w="med" type="none"/>
            <a:tailEnd len="med" w="med" type="triangle"/>
          </a:ln>
        </p:spPr>
      </p:cxnSp>
      <p:cxnSp>
        <p:nvCxnSpPr>
          <p:cNvPr id="548" name="Google Shape;548;p46"/>
          <p:cNvCxnSpPr/>
          <p:nvPr/>
        </p:nvCxnSpPr>
        <p:spPr>
          <a:xfrm>
            <a:off x="5992350" y="1352025"/>
            <a:ext cx="554100" cy="0"/>
          </a:xfrm>
          <a:prstGeom prst="straightConnector1">
            <a:avLst/>
          </a:prstGeom>
          <a:noFill/>
          <a:ln cap="flat" cmpd="sng" w="19050">
            <a:solidFill>
              <a:srgbClr val="595959"/>
            </a:solidFill>
            <a:prstDash val="solid"/>
            <a:round/>
            <a:headEnd len="med" w="med" type="none"/>
            <a:tailEnd len="med" w="med" type="triangle"/>
          </a:ln>
        </p:spPr>
      </p:cxnSp>
      <p:sp>
        <p:nvSpPr>
          <p:cNvPr id="549" name="Google Shape;549;p46"/>
          <p:cNvSpPr/>
          <p:nvPr/>
        </p:nvSpPr>
        <p:spPr>
          <a:xfrm>
            <a:off x="1057275" y="1253500"/>
            <a:ext cx="554100" cy="213300"/>
          </a:xfrm>
          <a:prstGeom prst="rightArrow">
            <a:avLst>
              <a:gd fmla="val 50000" name="adj1"/>
              <a:gd fmla="val 50000" name="adj2"/>
            </a:avLst>
          </a:prstGeom>
          <a:solidFill>
            <a:srgbClr val="FFD9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6"/>
          <p:cNvSpPr/>
          <p:nvPr/>
        </p:nvSpPr>
        <p:spPr>
          <a:xfrm>
            <a:off x="3939225" y="1264425"/>
            <a:ext cx="836400" cy="213300"/>
          </a:xfrm>
          <a:prstGeom prst="rightArrow">
            <a:avLst>
              <a:gd fmla="val 50000" name="adj1"/>
              <a:gd fmla="val 50000" name="adj2"/>
            </a:avLst>
          </a:prstGeom>
          <a:solidFill>
            <a:srgbClr val="FFD9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6"/>
          <p:cNvSpPr/>
          <p:nvPr/>
        </p:nvSpPr>
        <p:spPr>
          <a:xfrm>
            <a:off x="7961600" y="1666275"/>
            <a:ext cx="905400" cy="4002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FPGA</a:t>
            </a:r>
            <a:endParaRPr/>
          </a:p>
        </p:txBody>
      </p:sp>
      <p:sp>
        <p:nvSpPr>
          <p:cNvPr id="552" name="Google Shape;552;p46"/>
          <p:cNvSpPr/>
          <p:nvPr/>
        </p:nvSpPr>
        <p:spPr>
          <a:xfrm rot="5400000">
            <a:off x="7739175" y="991600"/>
            <a:ext cx="523800" cy="1047600"/>
          </a:xfrm>
          <a:prstGeom prst="bentArrow">
            <a:avLst>
              <a:gd fmla="val 25000" name="adj1"/>
              <a:gd fmla="val 25336" name="adj2"/>
              <a:gd fmla="val 22659" name="adj3"/>
              <a:gd fmla="val 34670" name="adj4"/>
            </a:avLst>
          </a:prstGeom>
          <a:solidFill>
            <a:srgbClr val="FFD9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6"/>
          <p:cNvSpPr/>
          <p:nvPr/>
        </p:nvSpPr>
        <p:spPr>
          <a:xfrm rot="10800000">
            <a:off x="7446225" y="2053600"/>
            <a:ext cx="957300" cy="419100"/>
          </a:xfrm>
          <a:prstGeom prst="bentArrow">
            <a:avLst>
              <a:gd fmla="val 25000" name="adj1"/>
              <a:gd fmla="val 25336" name="adj2"/>
              <a:gd fmla="val 22659" name="adj3"/>
              <a:gd fmla="val 34670" name="adj4"/>
            </a:avLst>
          </a:prstGeom>
          <a:solidFill>
            <a:srgbClr val="FFD9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6"/>
          <p:cNvSpPr/>
          <p:nvPr/>
        </p:nvSpPr>
        <p:spPr>
          <a:xfrm>
            <a:off x="5166688" y="2140725"/>
            <a:ext cx="836400" cy="518100"/>
          </a:xfrm>
          <a:prstGeom prst="rect">
            <a:avLst/>
          </a:prstGeom>
          <a:solidFill>
            <a:srgbClr val="E6B8A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Data Node 3</a:t>
            </a:r>
            <a:endParaRPr/>
          </a:p>
        </p:txBody>
      </p:sp>
      <p:sp>
        <p:nvSpPr>
          <p:cNvPr id="555" name="Google Shape;555;p46"/>
          <p:cNvSpPr/>
          <p:nvPr/>
        </p:nvSpPr>
        <p:spPr>
          <a:xfrm>
            <a:off x="4848400" y="2590600"/>
            <a:ext cx="318300" cy="325500"/>
          </a:xfrm>
          <a:prstGeom prst="star8">
            <a:avLst>
              <a:gd fmla="val 375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a:t>
            </a:r>
            <a:endParaRPr/>
          </a:p>
        </p:txBody>
      </p:sp>
      <p:sp>
        <p:nvSpPr>
          <p:cNvPr id="556" name="Google Shape;556;p46"/>
          <p:cNvSpPr/>
          <p:nvPr/>
        </p:nvSpPr>
        <p:spPr>
          <a:xfrm>
            <a:off x="6557350" y="2140725"/>
            <a:ext cx="836400" cy="518100"/>
          </a:xfrm>
          <a:prstGeom prst="rect">
            <a:avLst/>
          </a:prstGeom>
          <a:solidFill>
            <a:srgbClr val="C9DAF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Ext.</a:t>
            </a:r>
            <a:endParaRPr/>
          </a:p>
          <a:p>
            <a:pPr indent="0" lvl="0" marL="0" rtl="0" algn="l">
              <a:spcBef>
                <a:spcPts val="0"/>
              </a:spcBef>
              <a:spcAft>
                <a:spcPts val="0"/>
              </a:spcAft>
              <a:buNone/>
            </a:pPr>
            <a:r>
              <a:rPr lang="en-US"/>
              <a:t>Node 3</a:t>
            </a:r>
            <a:endParaRPr/>
          </a:p>
        </p:txBody>
      </p:sp>
      <p:sp>
        <p:nvSpPr>
          <p:cNvPr id="557" name="Google Shape;557;p46"/>
          <p:cNvSpPr/>
          <p:nvPr/>
        </p:nvSpPr>
        <p:spPr>
          <a:xfrm>
            <a:off x="6239050" y="2590600"/>
            <a:ext cx="318300" cy="325500"/>
          </a:xfrm>
          <a:prstGeom prst="star8">
            <a:avLst>
              <a:gd fmla="val 375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a:t>
            </a:r>
            <a:endParaRPr/>
          </a:p>
        </p:txBody>
      </p:sp>
      <p:cxnSp>
        <p:nvCxnSpPr>
          <p:cNvPr id="558" name="Google Shape;558;p46"/>
          <p:cNvCxnSpPr/>
          <p:nvPr/>
        </p:nvCxnSpPr>
        <p:spPr>
          <a:xfrm>
            <a:off x="6003100" y="2399775"/>
            <a:ext cx="554100" cy="0"/>
          </a:xfrm>
          <a:prstGeom prst="straightConnector1">
            <a:avLst/>
          </a:prstGeom>
          <a:noFill/>
          <a:ln cap="flat" cmpd="sng" w="19050">
            <a:solidFill>
              <a:srgbClr val="595959"/>
            </a:solidFill>
            <a:prstDash val="solid"/>
            <a:round/>
            <a:headEnd len="med" w="med" type="none"/>
            <a:tailEnd len="med" w="med" type="triangle"/>
          </a:ln>
        </p:spPr>
      </p:cxnSp>
      <p:sp>
        <p:nvSpPr>
          <p:cNvPr id="559" name="Google Shape;559;p46"/>
          <p:cNvSpPr/>
          <p:nvPr/>
        </p:nvSpPr>
        <p:spPr>
          <a:xfrm>
            <a:off x="7875800" y="663100"/>
            <a:ext cx="1077000" cy="5904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000">
                <a:solidFill>
                  <a:srgbClr val="000000"/>
                </a:solidFill>
              </a:rPr>
              <a:t>3. FPGA reads the data &amp; ext nodes from CMA</a:t>
            </a:r>
            <a:endParaRPr b="1" sz="1000"/>
          </a:p>
        </p:txBody>
      </p:sp>
      <p:sp>
        <p:nvSpPr>
          <p:cNvPr id="560" name="Google Shape;560;p46"/>
          <p:cNvSpPr/>
          <p:nvPr/>
        </p:nvSpPr>
        <p:spPr>
          <a:xfrm>
            <a:off x="7800975" y="2479250"/>
            <a:ext cx="1343100" cy="7935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000">
                <a:solidFill>
                  <a:srgbClr val="000000"/>
                </a:solidFill>
              </a:rPr>
              <a:t>4. FPGA writes the updated(version:0 to 1) nodes back to CMA</a:t>
            </a:r>
            <a:endParaRPr b="1" sz="1000"/>
          </a:p>
        </p:txBody>
      </p:sp>
      <p:sp>
        <p:nvSpPr>
          <p:cNvPr id="561" name="Google Shape;561;p46"/>
          <p:cNvSpPr/>
          <p:nvPr/>
        </p:nvSpPr>
        <p:spPr>
          <a:xfrm>
            <a:off x="1602925" y="2140725"/>
            <a:ext cx="836400" cy="518100"/>
          </a:xfrm>
          <a:prstGeom prst="rect">
            <a:avLst/>
          </a:prstGeom>
          <a:solidFill>
            <a:srgbClr val="E6B8A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Data Node 3</a:t>
            </a:r>
            <a:endParaRPr/>
          </a:p>
        </p:txBody>
      </p:sp>
      <p:sp>
        <p:nvSpPr>
          <p:cNvPr id="562" name="Google Shape;562;p46"/>
          <p:cNvSpPr/>
          <p:nvPr/>
        </p:nvSpPr>
        <p:spPr>
          <a:xfrm>
            <a:off x="1284638" y="2590600"/>
            <a:ext cx="318300" cy="325500"/>
          </a:xfrm>
          <a:prstGeom prst="star8">
            <a:avLst>
              <a:gd fmla="val 375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0</a:t>
            </a:r>
            <a:endParaRPr/>
          </a:p>
        </p:txBody>
      </p:sp>
      <p:sp>
        <p:nvSpPr>
          <p:cNvPr id="563" name="Google Shape;563;p46"/>
          <p:cNvSpPr/>
          <p:nvPr/>
        </p:nvSpPr>
        <p:spPr>
          <a:xfrm>
            <a:off x="2966613" y="2097275"/>
            <a:ext cx="836400" cy="518100"/>
          </a:xfrm>
          <a:prstGeom prst="rect">
            <a:avLst/>
          </a:prstGeom>
          <a:solidFill>
            <a:srgbClr val="C9DAF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Ext.</a:t>
            </a:r>
            <a:endParaRPr/>
          </a:p>
          <a:p>
            <a:pPr indent="0" lvl="0" marL="0" rtl="0" algn="l">
              <a:spcBef>
                <a:spcPts val="0"/>
              </a:spcBef>
              <a:spcAft>
                <a:spcPts val="0"/>
              </a:spcAft>
              <a:buNone/>
            </a:pPr>
            <a:r>
              <a:rPr lang="en-US"/>
              <a:t>Node 3</a:t>
            </a:r>
            <a:endParaRPr/>
          </a:p>
        </p:txBody>
      </p:sp>
      <p:sp>
        <p:nvSpPr>
          <p:cNvPr id="564" name="Google Shape;564;p46"/>
          <p:cNvSpPr/>
          <p:nvPr/>
        </p:nvSpPr>
        <p:spPr>
          <a:xfrm>
            <a:off x="2676138" y="2479250"/>
            <a:ext cx="318300" cy="325500"/>
          </a:xfrm>
          <a:prstGeom prst="star8">
            <a:avLst>
              <a:gd fmla="val 375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0</a:t>
            </a:r>
            <a:endParaRPr/>
          </a:p>
        </p:txBody>
      </p:sp>
      <p:cxnSp>
        <p:nvCxnSpPr>
          <p:cNvPr id="565" name="Google Shape;565;p46"/>
          <p:cNvCxnSpPr/>
          <p:nvPr/>
        </p:nvCxnSpPr>
        <p:spPr>
          <a:xfrm>
            <a:off x="2439488" y="2380725"/>
            <a:ext cx="554100" cy="0"/>
          </a:xfrm>
          <a:prstGeom prst="straightConnector1">
            <a:avLst/>
          </a:prstGeom>
          <a:noFill/>
          <a:ln cap="flat" cmpd="sng" w="19050">
            <a:solidFill>
              <a:srgbClr val="595959"/>
            </a:solidFill>
            <a:prstDash val="solid"/>
            <a:round/>
            <a:headEnd len="med" w="med" type="none"/>
            <a:tailEnd len="med" w="med" type="triangle"/>
          </a:ln>
        </p:spPr>
      </p:cxnSp>
      <p:sp>
        <p:nvSpPr>
          <p:cNvPr id="566" name="Google Shape;566;p46"/>
          <p:cNvSpPr/>
          <p:nvPr/>
        </p:nvSpPr>
        <p:spPr>
          <a:xfrm>
            <a:off x="2939650" y="2825250"/>
            <a:ext cx="836400" cy="518100"/>
          </a:xfrm>
          <a:prstGeom prst="rect">
            <a:avLst/>
          </a:prstGeom>
          <a:solidFill>
            <a:srgbClr val="C9DAF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Ext.</a:t>
            </a:r>
            <a:endParaRPr/>
          </a:p>
          <a:p>
            <a:pPr indent="0" lvl="0" marL="0" rtl="0" algn="l">
              <a:spcBef>
                <a:spcPts val="0"/>
              </a:spcBef>
              <a:spcAft>
                <a:spcPts val="0"/>
              </a:spcAft>
              <a:buNone/>
            </a:pPr>
            <a:r>
              <a:rPr lang="en-US"/>
              <a:t>Node 3</a:t>
            </a:r>
            <a:endParaRPr/>
          </a:p>
        </p:txBody>
      </p:sp>
      <p:sp>
        <p:nvSpPr>
          <p:cNvPr id="567" name="Google Shape;567;p46"/>
          <p:cNvSpPr/>
          <p:nvPr/>
        </p:nvSpPr>
        <p:spPr>
          <a:xfrm>
            <a:off x="2621350" y="3104950"/>
            <a:ext cx="318300" cy="325500"/>
          </a:xfrm>
          <a:prstGeom prst="star8">
            <a:avLst>
              <a:gd fmla="val 375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a:t>
            </a:r>
            <a:endParaRPr/>
          </a:p>
        </p:txBody>
      </p:sp>
      <p:sp>
        <p:nvSpPr>
          <p:cNvPr id="568" name="Google Shape;568;p46"/>
          <p:cNvSpPr/>
          <p:nvPr/>
        </p:nvSpPr>
        <p:spPr>
          <a:xfrm rot="10800000">
            <a:off x="3781275" y="2666350"/>
            <a:ext cx="3269700" cy="549300"/>
          </a:xfrm>
          <a:prstGeom prst="bentArrow">
            <a:avLst>
              <a:gd fmla="val 25000" name="adj1"/>
              <a:gd fmla="val 17340" name="adj2"/>
              <a:gd fmla="val 22659" name="adj3"/>
              <a:gd fmla="val 34670" name="adj4"/>
            </a:avLst>
          </a:prstGeom>
          <a:solidFill>
            <a:srgbClr val="FFD9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6"/>
          <p:cNvSpPr/>
          <p:nvPr/>
        </p:nvSpPr>
        <p:spPr>
          <a:xfrm>
            <a:off x="6391275" y="3223175"/>
            <a:ext cx="1343100" cy="7326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000">
                <a:solidFill>
                  <a:srgbClr val="000000"/>
                </a:solidFill>
              </a:rPr>
              <a:t>5. Write updated extension node to SSD out-of-place</a:t>
            </a:r>
            <a:endParaRPr b="1" sz="1000"/>
          </a:p>
        </p:txBody>
      </p:sp>
      <p:sp>
        <p:nvSpPr>
          <p:cNvPr id="570" name="Google Shape;570;p46"/>
          <p:cNvSpPr/>
          <p:nvPr/>
        </p:nvSpPr>
        <p:spPr>
          <a:xfrm>
            <a:off x="1478238" y="3430450"/>
            <a:ext cx="836400" cy="518100"/>
          </a:xfrm>
          <a:prstGeom prst="rect">
            <a:avLst/>
          </a:prstGeom>
          <a:solidFill>
            <a:srgbClr val="E6B8A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Data Node 3</a:t>
            </a:r>
            <a:endParaRPr/>
          </a:p>
        </p:txBody>
      </p:sp>
      <p:sp>
        <p:nvSpPr>
          <p:cNvPr id="571" name="Google Shape;571;p46"/>
          <p:cNvSpPr/>
          <p:nvPr/>
        </p:nvSpPr>
        <p:spPr>
          <a:xfrm>
            <a:off x="1285500" y="3955700"/>
            <a:ext cx="318300" cy="325500"/>
          </a:xfrm>
          <a:prstGeom prst="star8">
            <a:avLst>
              <a:gd fmla="val 375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0</a:t>
            </a:r>
            <a:endParaRPr/>
          </a:p>
        </p:txBody>
      </p:sp>
      <p:sp>
        <p:nvSpPr>
          <p:cNvPr id="572" name="Google Shape;572;p46"/>
          <p:cNvSpPr/>
          <p:nvPr/>
        </p:nvSpPr>
        <p:spPr>
          <a:xfrm>
            <a:off x="2974325" y="3553225"/>
            <a:ext cx="836400" cy="518100"/>
          </a:xfrm>
          <a:prstGeom prst="rect">
            <a:avLst/>
          </a:prstGeom>
          <a:solidFill>
            <a:srgbClr val="C9DAF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Ext.</a:t>
            </a:r>
            <a:endParaRPr/>
          </a:p>
          <a:p>
            <a:pPr indent="0" lvl="0" marL="0" rtl="0" algn="l">
              <a:spcBef>
                <a:spcPts val="0"/>
              </a:spcBef>
              <a:spcAft>
                <a:spcPts val="0"/>
              </a:spcAft>
              <a:buNone/>
            </a:pPr>
            <a:r>
              <a:rPr lang="en-US"/>
              <a:t>Node 3</a:t>
            </a:r>
            <a:endParaRPr/>
          </a:p>
        </p:txBody>
      </p:sp>
      <p:sp>
        <p:nvSpPr>
          <p:cNvPr id="573" name="Google Shape;573;p46"/>
          <p:cNvSpPr/>
          <p:nvPr/>
        </p:nvSpPr>
        <p:spPr>
          <a:xfrm>
            <a:off x="2683850" y="3935200"/>
            <a:ext cx="318300" cy="325500"/>
          </a:xfrm>
          <a:prstGeom prst="star8">
            <a:avLst>
              <a:gd fmla="val 375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0</a:t>
            </a:r>
            <a:endParaRPr/>
          </a:p>
        </p:txBody>
      </p:sp>
      <p:cxnSp>
        <p:nvCxnSpPr>
          <p:cNvPr id="574" name="Google Shape;574;p46"/>
          <p:cNvCxnSpPr>
            <a:endCxn id="572" idx="1"/>
          </p:cNvCxnSpPr>
          <p:nvPr/>
        </p:nvCxnSpPr>
        <p:spPr>
          <a:xfrm>
            <a:off x="2315525" y="3809575"/>
            <a:ext cx="658800" cy="2700"/>
          </a:xfrm>
          <a:prstGeom prst="straightConnector1">
            <a:avLst/>
          </a:prstGeom>
          <a:noFill/>
          <a:ln cap="flat" cmpd="sng" w="19050">
            <a:solidFill>
              <a:srgbClr val="595959"/>
            </a:solidFill>
            <a:prstDash val="solid"/>
            <a:round/>
            <a:headEnd len="med" w="med" type="none"/>
            <a:tailEnd len="med" w="med" type="triangle"/>
          </a:ln>
        </p:spPr>
      </p:cxnSp>
      <p:sp>
        <p:nvSpPr>
          <p:cNvPr id="575" name="Google Shape;575;p46"/>
          <p:cNvSpPr/>
          <p:nvPr/>
        </p:nvSpPr>
        <p:spPr>
          <a:xfrm>
            <a:off x="2947363" y="4281200"/>
            <a:ext cx="836400" cy="518100"/>
          </a:xfrm>
          <a:prstGeom prst="rect">
            <a:avLst/>
          </a:prstGeom>
          <a:solidFill>
            <a:srgbClr val="C9DAF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Ext.</a:t>
            </a:r>
            <a:endParaRPr/>
          </a:p>
          <a:p>
            <a:pPr indent="0" lvl="0" marL="0" rtl="0" algn="l">
              <a:spcBef>
                <a:spcPts val="0"/>
              </a:spcBef>
              <a:spcAft>
                <a:spcPts val="0"/>
              </a:spcAft>
              <a:buNone/>
            </a:pPr>
            <a:r>
              <a:rPr lang="en-US"/>
              <a:t>Node 3</a:t>
            </a:r>
            <a:endParaRPr/>
          </a:p>
        </p:txBody>
      </p:sp>
      <p:sp>
        <p:nvSpPr>
          <p:cNvPr id="576" name="Google Shape;576;p46"/>
          <p:cNvSpPr/>
          <p:nvPr/>
        </p:nvSpPr>
        <p:spPr>
          <a:xfrm>
            <a:off x="2629063" y="4560900"/>
            <a:ext cx="318300" cy="325500"/>
          </a:xfrm>
          <a:prstGeom prst="star8">
            <a:avLst>
              <a:gd fmla="val 375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a:t>
            </a:r>
            <a:endParaRPr/>
          </a:p>
        </p:txBody>
      </p:sp>
      <p:sp>
        <p:nvSpPr>
          <p:cNvPr id="577" name="Google Shape;577;p46"/>
          <p:cNvSpPr/>
          <p:nvPr/>
        </p:nvSpPr>
        <p:spPr>
          <a:xfrm rot="10800000">
            <a:off x="2266950" y="2666350"/>
            <a:ext cx="3364800" cy="1044600"/>
          </a:xfrm>
          <a:prstGeom prst="bentArrow">
            <a:avLst>
              <a:gd fmla="val 12091" name="adj1"/>
              <a:gd fmla="val 20972" name="adj2"/>
              <a:gd fmla="val 20060" name="adj3"/>
              <a:gd fmla="val 15738" name="adj4"/>
            </a:avLst>
          </a:prstGeom>
          <a:solidFill>
            <a:srgbClr val="FFD9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8" name="Google Shape;578;p46"/>
          <p:cNvCxnSpPr>
            <a:stCxn id="570" idx="2"/>
            <a:endCxn id="575" idx="1"/>
          </p:cNvCxnSpPr>
          <p:nvPr/>
        </p:nvCxnSpPr>
        <p:spPr>
          <a:xfrm flipH="1" rot="-5400000">
            <a:off x="2126088" y="3718900"/>
            <a:ext cx="591600" cy="1050900"/>
          </a:xfrm>
          <a:prstGeom prst="bentConnector2">
            <a:avLst/>
          </a:prstGeom>
          <a:noFill/>
          <a:ln cap="flat" cmpd="sng" w="19050">
            <a:solidFill>
              <a:srgbClr val="595959"/>
            </a:solidFill>
            <a:prstDash val="solid"/>
            <a:round/>
            <a:headEnd len="med" w="med" type="none"/>
            <a:tailEnd len="med" w="med" type="triangle"/>
          </a:ln>
        </p:spPr>
      </p:cxnSp>
      <p:sp>
        <p:nvSpPr>
          <p:cNvPr id="579" name="Google Shape;579;p46"/>
          <p:cNvSpPr/>
          <p:nvPr/>
        </p:nvSpPr>
        <p:spPr>
          <a:xfrm>
            <a:off x="5019850" y="3718475"/>
            <a:ext cx="1219200" cy="6498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000">
                <a:solidFill>
                  <a:srgbClr val="000000"/>
                </a:solidFill>
              </a:rPr>
              <a:t>6. Write updated data node to SSD in-place </a:t>
            </a:r>
            <a:endParaRPr b="1" sz="1000"/>
          </a:p>
        </p:txBody>
      </p:sp>
      <p:sp>
        <p:nvSpPr>
          <p:cNvPr id="580" name="Google Shape;580;p46"/>
          <p:cNvSpPr/>
          <p:nvPr/>
        </p:nvSpPr>
        <p:spPr>
          <a:xfrm>
            <a:off x="1393000" y="3955700"/>
            <a:ext cx="318300" cy="325500"/>
          </a:xfrm>
          <a:prstGeom prst="star8">
            <a:avLst>
              <a:gd fmla="val 375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a:t>
            </a:r>
            <a:endParaRPr/>
          </a:p>
        </p:txBody>
      </p:sp>
      <p:sp>
        <p:nvSpPr>
          <p:cNvPr id="581" name="Google Shape;581;p46"/>
          <p:cNvSpPr/>
          <p:nvPr/>
        </p:nvSpPr>
        <p:spPr>
          <a:xfrm>
            <a:off x="565775" y="1810575"/>
            <a:ext cx="615000" cy="372000"/>
          </a:xfrm>
          <a:prstGeom prst="wedgeRectCallout">
            <a:avLst>
              <a:gd fmla="val 74798" name="adj1"/>
              <a:gd fmla="val -48091"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900"/>
              <a:t>Version number</a:t>
            </a:r>
            <a:endParaRPr sz="900"/>
          </a:p>
        </p:txBody>
      </p:sp>
      <p:sp>
        <p:nvSpPr>
          <p:cNvPr id="582" name="Google Shape;582;p46"/>
          <p:cNvSpPr txBox="1"/>
          <p:nvPr/>
        </p:nvSpPr>
        <p:spPr>
          <a:xfrm>
            <a:off x="9713009" y="4799301"/>
            <a:ext cx="548700" cy="393600"/>
          </a:xfrm>
          <a:prstGeom prst="rect">
            <a:avLst/>
          </a:prstGeom>
          <a:noFill/>
          <a:ln>
            <a:noFill/>
          </a:ln>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US" sz="1300">
                <a:solidFill>
                  <a:srgbClr val="595959"/>
                </a:solidFill>
                <a:latin typeface="Calibri"/>
                <a:ea typeface="Calibri"/>
                <a:cs typeface="Calibri"/>
                <a:sym typeface="Calibri"/>
              </a:rPr>
              <a:t>‹#›</a:t>
            </a:fld>
            <a:endParaRPr sz="1300">
              <a:solidFill>
                <a:srgbClr val="595959"/>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gtEl>
                                        <p:attrNameLst>
                                          <p:attrName>style.visibility</p:attrName>
                                        </p:attrNameLst>
                                      </p:cBhvr>
                                      <p:to>
                                        <p:strVal val="visible"/>
                                      </p:to>
                                    </p:set>
                                    <p:animEffect filter="fade" transition="in">
                                      <p:cBhvr>
                                        <p:cTn dur="1000"/>
                                        <p:tgtEl>
                                          <p:spTgt spid="534"/>
                                        </p:tgtEl>
                                      </p:cBhvr>
                                    </p:animEffect>
                                  </p:childTnLst>
                                </p:cTn>
                              </p:par>
                              <p:par>
                                <p:cTn fill="hold" nodeType="withEffect" presetClass="entr" presetID="10" presetSubtype="0">
                                  <p:stCondLst>
                                    <p:cond delay="0"/>
                                  </p:stCondLst>
                                  <p:childTnLst>
                                    <p:set>
                                      <p:cBhvr>
                                        <p:cTn dur="1" fill="hold">
                                          <p:stCondLst>
                                            <p:cond delay="0"/>
                                          </p:stCondLst>
                                        </p:cTn>
                                        <p:tgtEl>
                                          <p:spTgt spid="535"/>
                                        </p:tgtEl>
                                        <p:attrNameLst>
                                          <p:attrName>style.visibility</p:attrName>
                                        </p:attrNameLst>
                                      </p:cBhvr>
                                      <p:to>
                                        <p:strVal val="visible"/>
                                      </p:to>
                                    </p:set>
                                    <p:animEffect filter="fade" transition="in">
                                      <p:cBhvr>
                                        <p:cTn dur="1000"/>
                                        <p:tgtEl>
                                          <p:spTgt spid="535"/>
                                        </p:tgtEl>
                                      </p:cBhvr>
                                    </p:animEffect>
                                  </p:childTnLst>
                                </p:cTn>
                              </p:par>
                              <p:par>
                                <p:cTn fill="hold" nodeType="with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1000"/>
                                        <p:tgtEl>
                                          <p:spTgt spid="547"/>
                                        </p:tgtEl>
                                      </p:cBhvr>
                                    </p:animEffect>
                                  </p:childTnLst>
                                </p:cTn>
                              </p:par>
                              <p:par>
                                <p:cTn fill="hold" nodeType="withEffect" presetClass="entr" presetID="10" presetSubtype="0">
                                  <p:stCondLst>
                                    <p:cond delay="0"/>
                                  </p:stCondLst>
                                  <p:childTnLst>
                                    <p:set>
                                      <p:cBhvr>
                                        <p:cTn dur="1" fill="hold">
                                          <p:stCondLst>
                                            <p:cond delay="0"/>
                                          </p:stCondLst>
                                        </p:cTn>
                                        <p:tgtEl>
                                          <p:spTgt spid="536"/>
                                        </p:tgtEl>
                                        <p:attrNameLst>
                                          <p:attrName>style.visibility</p:attrName>
                                        </p:attrNameLst>
                                      </p:cBhvr>
                                      <p:to>
                                        <p:strVal val="visible"/>
                                      </p:to>
                                    </p:set>
                                    <p:animEffect filter="fade" transition="in">
                                      <p:cBhvr>
                                        <p:cTn dur="1000"/>
                                        <p:tgtEl>
                                          <p:spTgt spid="536"/>
                                        </p:tgtEl>
                                      </p:cBhvr>
                                    </p:animEffect>
                                  </p:childTnLst>
                                </p:cTn>
                              </p:par>
                              <p:par>
                                <p:cTn fill="hold" nodeType="withEffect" presetClass="entr" presetID="10" presetSubtype="0">
                                  <p:stCondLst>
                                    <p:cond delay="0"/>
                                  </p:stCondLst>
                                  <p:childTnLst>
                                    <p:set>
                                      <p:cBhvr>
                                        <p:cTn dur="1" fill="hold">
                                          <p:stCondLst>
                                            <p:cond delay="0"/>
                                          </p:stCondLst>
                                        </p:cTn>
                                        <p:tgtEl>
                                          <p:spTgt spid="537"/>
                                        </p:tgtEl>
                                        <p:attrNameLst>
                                          <p:attrName>style.visibility</p:attrName>
                                        </p:attrNameLst>
                                      </p:cBhvr>
                                      <p:to>
                                        <p:strVal val="visible"/>
                                      </p:to>
                                    </p:set>
                                    <p:animEffect filter="fade" transition="in">
                                      <p:cBhvr>
                                        <p:cTn dur="1000"/>
                                        <p:tgtEl>
                                          <p:spTgt spid="537"/>
                                        </p:tgtEl>
                                      </p:cBhvr>
                                    </p:animEffect>
                                  </p:childTnLst>
                                </p:cTn>
                              </p:par>
                              <p:par>
                                <p:cTn fill="hold" nodeType="with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1000"/>
                                        <p:tgtEl>
                                          <p:spTgt spid="539"/>
                                        </p:tgtEl>
                                      </p:cBhvr>
                                    </p:animEffect>
                                  </p:childTnLst>
                                </p:cTn>
                              </p:par>
                              <p:par>
                                <p:cTn fill="hold" nodeType="withEffect" presetClass="entr" presetID="10" presetSubtype="0">
                                  <p:stCondLst>
                                    <p:cond delay="0"/>
                                  </p:stCondLst>
                                  <p:childTnLst>
                                    <p:set>
                                      <p:cBhvr>
                                        <p:cTn dur="1" fill="hold">
                                          <p:stCondLst>
                                            <p:cond delay="0"/>
                                          </p:stCondLst>
                                        </p:cTn>
                                        <p:tgtEl>
                                          <p:spTgt spid="581"/>
                                        </p:tgtEl>
                                        <p:attrNameLst>
                                          <p:attrName>style.visibility</p:attrName>
                                        </p:attrNameLst>
                                      </p:cBhvr>
                                      <p:to>
                                        <p:strVal val="visible"/>
                                      </p:to>
                                    </p:set>
                                    <p:animEffect filter="fade" transition="in">
                                      <p:cBhvr>
                                        <p:cTn dur="1000"/>
                                        <p:tgtEl>
                                          <p:spTgt spid="581"/>
                                        </p:tgtEl>
                                      </p:cBhvr>
                                    </p:animEffect>
                                  </p:childTnLst>
                                </p:cTn>
                              </p:par>
                              <p:par>
                                <p:cTn fill="hold" nodeType="withEffect" presetClass="entr" presetID="10" presetSubtype="0">
                                  <p:stCondLst>
                                    <p:cond delay="0"/>
                                  </p:stCondLst>
                                  <p:childTnLst>
                                    <p:set>
                                      <p:cBhvr>
                                        <p:cTn dur="1" fill="hold">
                                          <p:stCondLst>
                                            <p:cond delay="0"/>
                                          </p:stCondLst>
                                        </p:cTn>
                                        <p:tgtEl>
                                          <p:spTgt spid="533"/>
                                        </p:tgtEl>
                                        <p:attrNameLst>
                                          <p:attrName>style.visibility</p:attrName>
                                        </p:attrNameLst>
                                      </p:cBhvr>
                                      <p:to>
                                        <p:strVal val="visible"/>
                                      </p:to>
                                    </p:set>
                                    <p:animEffect filter="fade" transition="in">
                                      <p:cBhvr>
                                        <p:cTn dur="1000"/>
                                        <p:tgtEl>
                                          <p:spTgt spid="5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1000"/>
                                        <p:tgtEl>
                                          <p:spTgt spid="545"/>
                                        </p:tgtEl>
                                      </p:cBhvr>
                                    </p:animEffect>
                                  </p:childTnLst>
                                </p:cTn>
                              </p:par>
                              <p:par>
                                <p:cTn fill="hold" nodeType="with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1000"/>
                                        <p:tgtEl>
                                          <p:spTgt spid="5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1000"/>
                                        <p:tgtEl>
                                          <p:spTgt spid="538"/>
                                        </p:tgtEl>
                                      </p:cBhvr>
                                    </p:animEffect>
                                  </p:childTnLst>
                                </p:cTn>
                              </p:par>
                              <p:par>
                                <p:cTn fill="hold" nodeType="withEffect" presetClass="entr" presetID="10" presetSubtype="0">
                                  <p:stCondLst>
                                    <p:cond delay="0"/>
                                  </p:stCondLst>
                                  <p:childTnLst>
                                    <p:set>
                                      <p:cBhvr>
                                        <p:cTn dur="1" fill="hold">
                                          <p:stCondLst>
                                            <p:cond delay="0"/>
                                          </p:stCondLst>
                                        </p:cTn>
                                        <p:tgtEl>
                                          <p:spTgt spid="540"/>
                                        </p:tgtEl>
                                        <p:attrNameLst>
                                          <p:attrName>style.visibility</p:attrName>
                                        </p:attrNameLst>
                                      </p:cBhvr>
                                      <p:to>
                                        <p:strVal val="visible"/>
                                      </p:to>
                                    </p:set>
                                    <p:animEffect filter="fade" transition="in">
                                      <p:cBhvr>
                                        <p:cTn dur="1000"/>
                                        <p:tgtEl>
                                          <p:spTgt spid="540"/>
                                        </p:tgtEl>
                                      </p:cBhvr>
                                    </p:animEffect>
                                  </p:childTnLst>
                                </p:cTn>
                              </p:par>
                              <p:par>
                                <p:cTn fill="hold" nodeType="withEffect" presetClass="entr" presetID="10" presetSubtype="0">
                                  <p:stCondLst>
                                    <p:cond delay="0"/>
                                  </p:stCondLst>
                                  <p:childTnLst>
                                    <p:set>
                                      <p:cBhvr>
                                        <p:cTn dur="1" fill="hold">
                                          <p:stCondLst>
                                            <p:cond delay="0"/>
                                          </p:stCondLst>
                                        </p:cTn>
                                        <p:tgtEl>
                                          <p:spTgt spid="541"/>
                                        </p:tgtEl>
                                        <p:attrNameLst>
                                          <p:attrName>style.visibility</p:attrName>
                                        </p:attrNameLst>
                                      </p:cBhvr>
                                      <p:to>
                                        <p:strVal val="visible"/>
                                      </p:to>
                                    </p:set>
                                    <p:animEffect filter="fade" transition="in">
                                      <p:cBhvr>
                                        <p:cTn dur="1000"/>
                                        <p:tgtEl>
                                          <p:spTgt spid="541"/>
                                        </p:tgtEl>
                                      </p:cBhvr>
                                    </p:animEffect>
                                  </p:childTnLst>
                                </p:cTn>
                              </p:par>
                              <p:par>
                                <p:cTn fill="hold" nodeType="withEffect" presetClass="entr" presetID="10" presetSubtype="0">
                                  <p:stCondLst>
                                    <p:cond delay="0"/>
                                  </p:stCondLst>
                                  <p:childTnLst>
                                    <p:set>
                                      <p:cBhvr>
                                        <p:cTn dur="1" fill="hold">
                                          <p:stCondLst>
                                            <p:cond delay="0"/>
                                          </p:stCondLst>
                                        </p:cTn>
                                        <p:tgtEl>
                                          <p:spTgt spid="542"/>
                                        </p:tgtEl>
                                        <p:attrNameLst>
                                          <p:attrName>style.visibility</p:attrName>
                                        </p:attrNameLst>
                                      </p:cBhvr>
                                      <p:to>
                                        <p:strVal val="visible"/>
                                      </p:to>
                                    </p:set>
                                    <p:animEffect filter="fade" transition="in">
                                      <p:cBhvr>
                                        <p:cTn dur="1000"/>
                                        <p:tgtEl>
                                          <p:spTgt spid="542"/>
                                        </p:tgtEl>
                                      </p:cBhvr>
                                    </p:animEffect>
                                  </p:childTnLst>
                                </p:cTn>
                              </p:par>
                              <p:par>
                                <p:cTn fill="hold" nodeType="withEffect" presetClass="entr" presetID="10" presetSubtype="0">
                                  <p:stCondLst>
                                    <p:cond delay="0"/>
                                  </p:stCondLst>
                                  <p:childTnLst>
                                    <p:set>
                                      <p:cBhvr>
                                        <p:cTn dur="1" fill="hold">
                                          <p:stCondLst>
                                            <p:cond delay="0"/>
                                          </p:stCondLst>
                                        </p:cTn>
                                        <p:tgtEl>
                                          <p:spTgt spid="543"/>
                                        </p:tgtEl>
                                        <p:attrNameLst>
                                          <p:attrName>style.visibility</p:attrName>
                                        </p:attrNameLst>
                                      </p:cBhvr>
                                      <p:to>
                                        <p:strVal val="visible"/>
                                      </p:to>
                                    </p:set>
                                    <p:animEffect filter="fade" transition="in">
                                      <p:cBhvr>
                                        <p:cTn dur="1000"/>
                                        <p:tgtEl>
                                          <p:spTgt spid="543"/>
                                        </p:tgtEl>
                                      </p:cBhvr>
                                    </p:animEffect>
                                  </p:childTnLst>
                                </p:cTn>
                              </p:par>
                              <p:par>
                                <p:cTn fill="hold" nodeType="with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1000"/>
                                        <p:tgtEl>
                                          <p:spTgt spid="546"/>
                                        </p:tgtEl>
                                      </p:cBhvr>
                                    </p:animEffect>
                                  </p:childTnLst>
                                </p:cTn>
                              </p:par>
                              <p:par>
                                <p:cTn fill="hold" nodeType="withEffect" presetClass="entr" presetID="10" presetSubtype="0">
                                  <p:stCondLst>
                                    <p:cond delay="0"/>
                                  </p:stCondLst>
                                  <p:childTnLst>
                                    <p:set>
                                      <p:cBhvr>
                                        <p:cTn dur="1" fill="hold">
                                          <p:stCondLst>
                                            <p:cond delay="0"/>
                                          </p:stCondLst>
                                        </p:cTn>
                                        <p:tgtEl>
                                          <p:spTgt spid="548"/>
                                        </p:tgtEl>
                                        <p:attrNameLst>
                                          <p:attrName>style.visibility</p:attrName>
                                        </p:attrNameLst>
                                      </p:cBhvr>
                                      <p:to>
                                        <p:strVal val="visible"/>
                                      </p:to>
                                    </p:set>
                                    <p:animEffect filter="fade" transition="in">
                                      <p:cBhvr>
                                        <p:cTn dur="1000"/>
                                        <p:tgtEl>
                                          <p:spTgt spid="548"/>
                                        </p:tgtEl>
                                      </p:cBhvr>
                                    </p:animEffect>
                                  </p:childTnLst>
                                </p:cTn>
                              </p:par>
                              <p:par>
                                <p:cTn fill="hold" nodeType="withEffect" presetClass="entr" presetID="10" presetSubtype="0">
                                  <p:stCondLst>
                                    <p:cond delay="0"/>
                                  </p:stCondLst>
                                  <p:childTnLst>
                                    <p:set>
                                      <p:cBhvr>
                                        <p:cTn dur="1" fill="hold">
                                          <p:stCondLst>
                                            <p:cond delay="0"/>
                                          </p:stCondLst>
                                        </p:cTn>
                                        <p:tgtEl>
                                          <p:spTgt spid="550"/>
                                        </p:tgtEl>
                                        <p:attrNameLst>
                                          <p:attrName>style.visibility</p:attrName>
                                        </p:attrNameLst>
                                      </p:cBhvr>
                                      <p:to>
                                        <p:strVal val="visible"/>
                                      </p:to>
                                    </p:set>
                                    <p:animEffect filter="fade" transition="in">
                                      <p:cBhvr>
                                        <p:cTn dur="1000"/>
                                        <p:tgtEl>
                                          <p:spTgt spid="550"/>
                                        </p:tgtEl>
                                      </p:cBhvr>
                                    </p:animEffect>
                                  </p:childTnLst>
                                </p:cTn>
                              </p:par>
                              <p:par>
                                <p:cTn fill="hold" nodeType="withEffect" presetClass="entr" presetID="10" presetSubtype="0">
                                  <p:stCondLst>
                                    <p:cond delay="0"/>
                                  </p:stCondLst>
                                  <p:childTnLst>
                                    <p:set>
                                      <p:cBhvr>
                                        <p:cTn dur="1" fill="hold">
                                          <p:stCondLst>
                                            <p:cond delay="0"/>
                                          </p:stCondLst>
                                        </p:cTn>
                                        <p:tgtEl>
                                          <p:spTgt spid="544"/>
                                        </p:tgtEl>
                                        <p:attrNameLst>
                                          <p:attrName>style.visibility</p:attrName>
                                        </p:attrNameLst>
                                      </p:cBhvr>
                                      <p:to>
                                        <p:strVal val="visible"/>
                                      </p:to>
                                    </p:set>
                                    <p:animEffect filter="fade" transition="in">
                                      <p:cBhvr>
                                        <p:cTn dur="1000"/>
                                        <p:tgtEl>
                                          <p:spTgt spid="5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1000"/>
                                        <p:tgtEl>
                                          <p:spTgt spid="552"/>
                                        </p:tgtEl>
                                      </p:cBhvr>
                                    </p:animEffect>
                                  </p:childTnLst>
                                </p:cTn>
                              </p:par>
                              <p:par>
                                <p:cTn fill="hold" nodeType="with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1000"/>
                                        <p:tgtEl>
                                          <p:spTgt spid="559"/>
                                        </p:tgtEl>
                                      </p:cBhvr>
                                    </p:animEffect>
                                  </p:childTnLst>
                                </p:cTn>
                              </p:par>
                              <p:par>
                                <p:cTn fill="hold" nodeType="with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000"/>
                                        <p:tgtEl>
                                          <p:spTgt spid="5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1000"/>
                                        <p:tgtEl>
                                          <p:spTgt spid="553"/>
                                        </p:tgtEl>
                                      </p:cBhvr>
                                    </p:animEffect>
                                  </p:childTnLst>
                                </p:cTn>
                              </p:par>
                              <p:par>
                                <p:cTn fill="hold" nodeType="with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1000"/>
                                        <p:tgtEl>
                                          <p:spTgt spid="554"/>
                                        </p:tgtEl>
                                      </p:cBhvr>
                                    </p:animEffect>
                                  </p:childTnLst>
                                </p:cTn>
                              </p:par>
                              <p:par>
                                <p:cTn fill="hold" nodeType="with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1000"/>
                                        <p:tgtEl>
                                          <p:spTgt spid="556"/>
                                        </p:tgtEl>
                                      </p:cBhvr>
                                    </p:animEffect>
                                  </p:childTnLst>
                                </p:cTn>
                              </p:par>
                              <p:par>
                                <p:cTn fill="hold" nodeType="with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1000"/>
                                        <p:tgtEl>
                                          <p:spTgt spid="558"/>
                                        </p:tgtEl>
                                      </p:cBhvr>
                                    </p:animEffect>
                                  </p:childTnLst>
                                </p:cTn>
                              </p:par>
                              <p:par>
                                <p:cTn fill="hold" nodeType="with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1000"/>
                                        <p:tgtEl>
                                          <p:spTgt spid="557"/>
                                        </p:tgtEl>
                                      </p:cBhvr>
                                    </p:animEffect>
                                  </p:childTnLst>
                                </p:cTn>
                              </p:par>
                              <p:par>
                                <p:cTn fill="hold" nodeType="with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1000"/>
                                        <p:tgtEl>
                                          <p:spTgt spid="560"/>
                                        </p:tgtEl>
                                      </p:cBhvr>
                                    </p:animEffect>
                                  </p:childTnLst>
                                </p:cTn>
                              </p:par>
                              <p:par>
                                <p:cTn fill="hold" nodeType="withEffect" presetClass="entr" presetID="10" presetSubtype="0">
                                  <p:stCondLst>
                                    <p:cond delay="0"/>
                                  </p:stCondLst>
                                  <p:childTnLst>
                                    <p:set>
                                      <p:cBhvr>
                                        <p:cTn dur="1" fill="hold">
                                          <p:stCondLst>
                                            <p:cond delay="0"/>
                                          </p:stCondLst>
                                        </p:cTn>
                                        <p:tgtEl>
                                          <p:spTgt spid="555"/>
                                        </p:tgtEl>
                                        <p:attrNameLst>
                                          <p:attrName>style.visibility</p:attrName>
                                        </p:attrNameLst>
                                      </p:cBhvr>
                                      <p:to>
                                        <p:strVal val="visible"/>
                                      </p:to>
                                    </p:set>
                                    <p:animEffect filter="fade" transition="in">
                                      <p:cBhvr>
                                        <p:cTn dur="1000"/>
                                        <p:tgtEl>
                                          <p:spTgt spid="5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1000"/>
                                        <p:tgtEl>
                                          <p:spTgt spid="561"/>
                                        </p:tgtEl>
                                      </p:cBhvr>
                                    </p:animEffect>
                                  </p:childTnLst>
                                </p:cTn>
                              </p:par>
                              <p:par>
                                <p:cTn fill="hold" nodeType="withEffect" presetClass="entr" presetID="10" presetSubtype="0">
                                  <p:stCondLst>
                                    <p:cond delay="0"/>
                                  </p:stCondLst>
                                  <p:childTnLst>
                                    <p:set>
                                      <p:cBhvr>
                                        <p:cTn dur="1" fill="hold">
                                          <p:stCondLst>
                                            <p:cond delay="0"/>
                                          </p:stCondLst>
                                        </p:cTn>
                                        <p:tgtEl>
                                          <p:spTgt spid="562"/>
                                        </p:tgtEl>
                                        <p:attrNameLst>
                                          <p:attrName>style.visibility</p:attrName>
                                        </p:attrNameLst>
                                      </p:cBhvr>
                                      <p:to>
                                        <p:strVal val="visible"/>
                                      </p:to>
                                    </p:set>
                                    <p:animEffect filter="fade" transition="in">
                                      <p:cBhvr>
                                        <p:cTn dur="1000"/>
                                        <p:tgtEl>
                                          <p:spTgt spid="562"/>
                                        </p:tgtEl>
                                      </p:cBhvr>
                                    </p:animEffect>
                                  </p:childTnLst>
                                </p:cTn>
                              </p:par>
                              <p:par>
                                <p:cTn fill="hold" nodeType="with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1000"/>
                                        <p:tgtEl>
                                          <p:spTgt spid="564"/>
                                        </p:tgtEl>
                                      </p:cBhvr>
                                    </p:animEffect>
                                  </p:childTnLst>
                                </p:cTn>
                              </p:par>
                              <p:par>
                                <p:cTn fill="hold" nodeType="with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1000"/>
                                        <p:tgtEl>
                                          <p:spTgt spid="565"/>
                                        </p:tgtEl>
                                      </p:cBhvr>
                                    </p:animEffect>
                                  </p:childTnLst>
                                </p:cTn>
                              </p:par>
                              <p:par>
                                <p:cTn fill="hold" nodeType="with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1000"/>
                                        <p:tgtEl>
                                          <p:spTgt spid="5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1000"/>
                                        <p:tgtEl>
                                          <p:spTgt spid="566"/>
                                        </p:tgtEl>
                                      </p:cBhvr>
                                    </p:animEffect>
                                  </p:childTnLst>
                                </p:cTn>
                              </p:par>
                              <p:par>
                                <p:cTn fill="hold" nodeType="withEffect" presetClass="entr" presetID="10" presetSubtype="0">
                                  <p:stCondLst>
                                    <p:cond delay="0"/>
                                  </p:stCondLst>
                                  <p:childTnLst>
                                    <p:set>
                                      <p:cBhvr>
                                        <p:cTn dur="1" fill="hold">
                                          <p:stCondLst>
                                            <p:cond delay="0"/>
                                          </p:stCondLst>
                                        </p:cTn>
                                        <p:tgtEl>
                                          <p:spTgt spid="568"/>
                                        </p:tgtEl>
                                        <p:attrNameLst>
                                          <p:attrName>style.visibility</p:attrName>
                                        </p:attrNameLst>
                                      </p:cBhvr>
                                      <p:to>
                                        <p:strVal val="visible"/>
                                      </p:to>
                                    </p:set>
                                    <p:animEffect filter="fade" transition="in">
                                      <p:cBhvr>
                                        <p:cTn dur="1000"/>
                                        <p:tgtEl>
                                          <p:spTgt spid="568"/>
                                        </p:tgtEl>
                                      </p:cBhvr>
                                    </p:animEffect>
                                  </p:childTnLst>
                                </p:cTn>
                              </p:par>
                              <p:par>
                                <p:cTn fill="hold" nodeType="withEffect" presetClass="entr" presetID="10" presetSubtype="0">
                                  <p:stCondLst>
                                    <p:cond delay="0"/>
                                  </p:stCondLst>
                                  <p:childTnLst>
                                    <p:set>
                                      <p:cBhvr>
                                        <p:cTn dur="1" fill="hold">
                                          <p:stCondLst>
                                            <p:cond delay="0"/>
                                          </p:stCondLst>
                                        </p:cTn>
                                        <p:tgtEl>
                                          <p:spTgt spid="569"/>
                                        </p:tgtEl>
                                        <p:attrNameLst>
                                          <p:attrName>style.visibility</p:attrName>
                                        </p:attrNameLst>
                                      </p:cBhvr>
                                      <p:to>
                                        <p:strVal val="visible"/>
                                      </p:to>
                                    </p:set>
                                    <p:animEffect filter="fade" transition="in">
                                      <p:cBhvr>
                                        <p:cTn dur="1000"/>
                                        <p:tgtEl>
                                          <p:spTgt spid="569"/>
                                        </p:tgtEl>
                                      </p:cBhvr>
                                    </p:animEffect>
                                  </p:childTnLst>
                                </p:cTn>
                              </p:par>
                              <p:par>
                                <p:cTn fill="hold" nodeType="with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1000"/>
                                        <p:tgtEl>
                                          <p:spTgt spid="5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0"/>
                                        </p:tgtEl>
                                        <p:attrNameLst>
                                          <p:attrName>style.visibility</p:attrName>
                                        </p:attrNameLst>
                                      </p:cBhvr>
                                      <p:to>
                                        <p:strVal val="visible"/>
                                      </p:to>
                                    </p:set>
                                    <p:animEffect filter="fade" transition="in">
                                      <p:cBhvr>
                                        <p:cTn dur="1000"/>
                                        <p:tgtEl>
                                          <p:spTgt spid="570"/>
                                        </p:tgtEl>
                                      </p:cBhvr>
                                    </p:animEffect>
                                  </p:childTnLst>
                                </p:cTn>
                              </p:par>
                              <p:par>
                                <p:cTn fill="hold" nodeType="with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1000"/>
                                        <p:tgtEl>
                                          <p:spTgt spid="571"/>
                                        </p:tgtEl>
                                      </p:cBhvr>
                                    </p:animEffect>
                                  </p:childTnLst>
                                </p:cTn>
                              </p:par>
                              <p:par>
                                <p:cTn fill="hold" nodeType="with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1000"/>
                                        <p:tgtEl>
                                          <p:spTgt spid="576"/>
                                        </p:tgtEl>
                                      </p:cBhvr>
                                    </p:animEffect>
                                  </p:childTnLst>
                                </p:cTn>
                              </p:par>
                              <p:par>
                                <p:cTn fill="hold" nodeType="withEffect" presetClass="entr" presetID="10" presetSubtype="0">
                                  <p:stCondLst>
                                    <p:cond delay="0"/>
                                  </p:stCondLst>
                                  <p:childTnLst>
                                    <p:set>
                                      <p:cBhvr>
                                        <p:cTn dur="1" fill="hold">
                                          <p:stCondLst>
                                            <p:cond delay="0"/>
                                          </p:stCondLst>
                                        </p:cTn>
                                        <p:tgtEl>
                                          <p:spTgt spid="577"/>
                                        </p:tgtEl>
                                        <p:attrNameLst>
                                          <p:attrName>style.visibility</p:attrName>
                                        </p:attrNameLst>
                                      </p:cBhvr>
                                      <p:to>
                                        <p:strVal val="visible"/>
                                      </p:to>
                                    </p:set>
                                    <p:animEffect filter="fade" transition="in">
                                      <p:cBhvr>
                                        <p:cTn dur="1000"/>
                                        <p:tgtEl>
                                          <p:spTgt spid="577"/>
                                        </p:tgtEl>
                                      </p:cBhvr>
                                    </p:animEffect>
                                  </p:childTnLst>
                                </p:cTn>
                              </p:par>
                              <p:par>
                                <p:cTn fill="hold" nodeType="withEffect" presetClass="entr" presetID="10" presetSubtype="0">
                                  <p:stCondLst>
                                    <p:cond delay="0"/>
                                  </p:stCondLst>
                                  <p:childTnLst>
                                    <p:set>
                                      <p:cBhvr>
                                        <p:cTn dur="1" fill="hold">
                                          <p:stCondLst>
                                            <p:cond delay="0"/>
                                          </p:stCondLst>
                                        </p:cTn>
                                        <p:tgtEl>
                                          <p:spTgt spid="579"/>
                                        </p:tgtEl>
                                        <p:attrNameLst>
                                          <p:attrName>style.visibility</p:attrName>
                                        </p:attrNameLst>
                                      </p:cBhvr>
                                      <p:to>
                                        <p:strVal val="visible"/>
                                      </p:to>
                                    </p:set>
                                    <p:animEffect filter="fade" transition="in">
                                      <p:cBhvr>
                                        <p:cTn dur="1000"/>
                                        <p:tgtEl>
                                          <p:spTgt spid="579"/>
                                        </p:tgtEl>
                                      </p:cBhvr>
                                    </p:animEffect>
                                  </p:childTnLst>
                                </p:cTn>
                              </p:par>
                              <p:par>
                                <p:cTn fill="hold" nodeType="withEffect" presetClass="entr" presetID="10" presetSubtype="0">
                                  <p:stCondLst>
                                    <p:cond delay="0"/>
                                  </p:stCondLst>
                                  <p:childTnLst>
                                    <p:set>
                                      <p:cBhvr>
                                        <p:cTn dur="1" fill="hold">
                                          <p:stCondLst>
                                            <p:cond delay="0"/>
                                          </p:stCondLst>
                                        </p:cTn>
                                        <p:tgtEl>
                                          <p:spTgt spid="580"/>
                                        </p:tgtEl>
                                        <p:attrNameLst>
                                          <p:attrName>style.visibility</p:attrName>
                                        </p:attrNameLst>
                                      </p:cBhvr>
                                      <p:to>
                                        <p:strVal val="visible"/>
                                      </p:to>
                                    </p:set>
                                    <p:animEffect filter="fade" transition="in">
                                      <p:cBhvr>
                                        <p:cTn dur="1000"/>
                                        <p:tgtEl>
                                          <p:spTgt spid="580"/>
                                        </p:tgtEl>
                                      </p:cBhvr>
                                    </p:animEffect>
                                  </p:childTnLst>
                                </p:cTn>
                              </p:par>
                              <p:par>
                                <p:cTn fill="hold" nodeType="withEffect" presetClass="entr" presetID="10" presetSubtype="0">
                                  <p:stCondLst>
                                    <p:cond delay="0"/>
                                  </p:stCondLst>
                                  <p:childTnLst>
                                    <p:set>
                                      <p:cBhvr>
                                        <p:cTn dur="1" fill="hold">
                                          <p:stCondLst>
                                            <p:cond delay="0"/>
                                          </p:stCondLst>
                                        </p:cTn>
                                        <p:tgtEl>
                                          <p:spTgt spid="574"/>
                                        </p:tgtEl>
                                        <p:attrNameLst>
                                          <p:attrName>style.visibility</p:attrName>
                                        </p:attrNameLst>
                                      </p:cBhvr>
                                      <p:to>
                                        <p:strVal val="visible"/>
                                      </p:to>
                                    </p:set>
                                    <p:animEffect filter="fade" transition="in">
                                      <p:cBhvr>
                                        <p:cTn dur="1000"/>
                                        <p:tgtEl>
                                          <p:spTgt spid="574"/>
                                        </p:tgtEl>
                                      </p:cBhvr>
                                    </p:animEffect>
                                  </p:childTnLst>
                                </p:cTn>
                              </p:par>
                              <p:par>
                                <p:cTn fill="hold" nodeType="withEffect" presetClass="entr" presetID="10" presetSubtype="0">
                                  <p:stCondLst>
                                    <p:cond delay="0"/>
                                  </p:stCondLst>
                                  <p:childTnLst>
                                    <p:set>
                                      <p:cBhvr>
                                        <p:cTn dur="1" fill="hold">
                                          <p:stCondLst>
                                            <p:cond delay="0"/>
                                          </p:stCondLst>
                                        </p:cTn>
                                        <p:tgtEl>
                                          <p:spTgt spid="572"/>
                                        </p:tgtEl>
                                        <p:attrNameLst>
                                          <p:attrName>style.visibility</p:attrName>
                                        </p:attrNameLst>
                                      </p:cBhvr>
                                      <p:to>
                                        <p:strVal val="visible"/>
                                      </p:to>
                                    </p:set>
                                    <p:animEffect filter="fade" transition="in">
                                      <p:cBhvr>
                                        <p:cTn dur="1000"/>
                                        <p:tgtEl>
                                          <p:spTgt spid="572"/>
                                        </p:tgtEl>
                                      </p:cBhvr>
                                    </p:animEffect>
                                  </p:childTnLst>
                                </p:cTn>
                              </p:par>
                              <p:par>
                                <p:cTn fill="hold" nodeType="withEffect" presetClass="entr" presetID="10" presetSubtype="0">
                                  <p:stCondLst>
                                    <p:cond delay="0"/>
                                  </p:stCondLst>
                                  <p:childTnLst>
                                    <p:set>
                                      <p:cBhvr>
                                        <p:cTn dur="1" fill="hold">
                                          <p:stCondLst>
                                            <p:cond delay="0"/>
                                          </p:stCondLst>
                                        </p:cTn>
                                        <p:tgtEl>
                                          <p:spTgt spid="575"/>
                                        </p:tgtEl>
                                        <p:attrNameLst>
                                          <p:attrName>style.visibility</p:attrName>
                                        </p:attrNameLst>
                                      </p:cBhvr>
                                      <p:to>
                                        <p:strVal val="visible"/>
                                      </p:to>
                                    </p:set>
                                    <p:animEffect filter="fade" transition="in">
                                      <p:cBhvr>
                                        <p:cTn dur="1000"/>
                                        <p:tgtEl>
                                          <p:spTgt spid="575"/>
                                        </p:tgtEl>
                                      </p:cBhvr>
                                    </p:animEffect>
                                  </p:childTnLst>
                                </p:cTn>
                              </p:par>
                              <p:par>
                                <p:cTn fill="hold" nodeType="withEffect" presetClass="entr" presetID="10" presetSubtype="0">
                                  <p:stCondLst>
                                    <p:cond delay="0"/>
                                  </p:stCondLst>
                                  <p:childTnLst>
                                    <p:set>
                                      <p:cBhvr>
                                        <p:cTn dur="1" fill="hold">
                                          <p:stCondLst>
                                            <p:cond delay="0"/>
                                          </p:stCondLst>
                                        </p:cTn>
                                        <p:tgtEl>
                                          <p:spTgt spid="573"/>
                                        </p:tgtEl>
                                        <p:attrNameLst>
                                          <p:attrName>style.visibility</p:attrName>
                                        </p:attrNameLst>
                                      </p:cBhvr>
                                      <p:to>
                                        <p:strVal val="visible"/>
                                      </p:to>
                                    </p:set>
                                    <p:animEffect filter="fade" transition="in">
                                      <p:cBhvr>
                                        <p:cTn dur="1000"/>
                                        <p:tgtEl>
                                          <p:spTgt spid="5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200"/>
                                        <p:tgtEl>
                                          <p:spTgt spid="574"/>
                                        </p:tgtEl>
                                      </p:cBhvr>
                                    </p:animEffect>
                                    <p:set>
                                      <p:cBhvr>
                                        <p:cTn dur="1" fill="hold">
                                          <p:stCondLst>
                                            <p:cond delay="1200"/>
                                          </p:stCondLst>
                                        </p:cTn>
                                        <p:tgtEl>
                                          <p:spTgt spid="57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78"/>
                                        </p:tgtEl>
                                        <p:attrNameLst>
                                          <p:attrName>style.visibility</p:attrName>
                                        </p:attrNameLst>
                                      </p:cBhvr>
                                      <p:to>
                                        <p:strVal val="visible"/>
                                      </p:to>
                                    </p:set>
                                    <p:animEffect filter="fade" transition="in">
                                      <p:cBhvr>
                                        <p:cTn dur="1000"/>
                                        <p:tgtEl>
                                          <p:spTgt spid="5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4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t>Supported API Calls</a:t>
            </a:r>
            <a:endParaRPr/>
          </a:p>
        </p:txBody>
      </p:sp>
      <p:sp>
        <p:nvSpPr>
          <p:cNvPr id="588" name="Google Shape;588;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Retina’s API Calls</a:t>
            </a:r>
            <a:endParaRPr/>
          </a:p>
        </p:txBody>
      </p:sp>
      <p:sp>
        <p:nvSpPr>
          <p:cNvPr id="594" name="Google Shape;594;p48"/>
          <p:cNvSpPr txBox="1"/>
          <p:nvPr>
            <p:ph idx="1" type="body"/>
          </p:nvPr>
        </p:nvSpPr>
        <p:spPr>
          <a:xfrm>
            <a:off x="311700" y="958975"/>
            <a:ext cx="8520600" cy="3043200"/>
          </a:xfrm>
          <a:prstGeom prst="rect">
            <a:avLst/>
          </a:prstGeom>
          <a:noFill/>
          <a:ln>
            <a:noFill/>
          </a:ln>
        </p:spPr>
        <p:txBody>
          <a:bodyPr anchorCtr="0" anchor="ctr" bIns="91425" lIns="91425" spcFirstLastPara="1" rIns="91425" wrap="square" tIns="91425">
            <a:noAutofit/>
          </a:bodyPr>
          <a:lstStyle/>
          <a:p>
            <a:pPr indent="-355600" lvl="0" marL="457200" rtl="0" algn="l">
              <a:lnSpc>
                <a:spcPct val="100000"/>
              </a:lnSpc>
              <a:spcBef>
                <a:spcPts val="1200"/>
              </a:spcBef>
              <a:spcAft>
                <a:spcPts val="0"/>
              </a:spcAft>
              <a:buClr>
                <a:schemeClr val="dk1"/>
              </a:buClr>
              <a:buSzPts val="2000"/>
              <a:buChar char="●"/>
            </a:pPr>
            <a:r>
              <a:rPr lang="en-US" sz="2000">
                <a:solidFill>
                  <a:schemeClr val="dk1"/>
                </a:solidFill>
              </a:rPr>
              <a:t>Insert(k,v)</a:t>
            </a:r>
            <a:endParaRPr sz="2000">
              <a:solidFill>
                <a:schemeClr val="dk1"/>
              </a:solidFill>
            </a:endParaRPr>
          </a:p>
          <a:p>
            <a:pPr indent="-355600" lvl="0" marL="457200" rtl="0" algn="l">
              <a:lnSpc>
                <a:spcPct val="100000"/>
              </a:lnSpc>
              <a:spcBef>
                <a:spcPts val="0"/>
              </a:spcBef>
              <a:spcAft>
                <a:spcPts val="0"/>
              </a:spcAft>
              <a:buClr>
                <a:schemeClr val="dk1"/>
              </a:buClr>
              <a:buSzPts val="2000"/>
              <a:buFont typeface="Proxima Nova"/>
              <a:buChar char="●"/>
            </a:pPr>
            <a:r>
              <a:rPr lang="en-US" sz="2000">
                <a:solidFill>
                  <a:schemeClr val="dk1"/>
                </a:solidFill>
              </a:rPr>
              <a:t>update(k,v)</a:t>
            </a:r>
            <a:endParaRPr sz="2000">
              <a:solidFill>
                <a:schemeClr val="dk1"/>
              </a:solidFill>
            </a:endParaRPr>
          </a:p>
          <a:p>
            <a:pPr indent="-355600" lvl="0" marL="457200" rtl="0" algn="l">
              <a:lnSpc>
                <a:spcPct val="100000"/>
              </a:lnSpc>
              <a:spcBef>
                <a:spcPts val="0"/>
              </a:spcBef>
              <a:spcAft>
                <a:spcPts val="0"/>
              </a:spcAft>
              <a:buClr>
                <a:schemeClr val="dk1"/>
              </a:buClr>
              <a:buSzPts val="2000"/>
              <a:buFont typeface="Proxima Nova"/>
              <a:buChar char="●"/>
            </a:pPr>
            <a:r>
              <a:rPr lang="en-US" sz="2000">
                <a:solidFill>
                  <a:schemeClr val="dk1"/>
                </a:solidFill>
              </a:rPr>
              <a:t>remove(k)</a:t>
            </a:r>
            <a:endParaRPr sz="2000">
              <a:solidFill>
                <a:schemeClr val="dk1"/>
              </a:solidFill>
            </a:endParaRPr>
          </a:p>
          <a:p>
            <a:pPr indent="-355600" lvl="0" marL="457200" rtl="0" algn="l">
              <a:lnSpc>
                <a:spcPct val="100000"/>
              </a:lnSpc>
              <a:spcBef>
                <a:spcPts val="0"/>
              </a:spcBef>
              <a:spcAft>
                <a:spcPts val="0"/>
              </a:spcAft>
              <a:buClr>
                <a:schemeClr val="dk1"/>
              </a:buClr>
              <a:buSzPts val="2000"/>
              <a:buFont typeface="Proxima Nova"/>
              <a:buChar char="●"/>
            </a:pPr>
            <a:r>
              <a:rPr lang="en-US" sz="2000">
                <a:solidFill>
                  <a:schemeClr val="dk1"/>
                </a:solidFill>
              </a:rPr>
              <a:t>lookup(k)</a:t>
            </a:r>
            <a:endParaRPr sz="2000">
              <a:solidFill>
                <a:schemeClr val="dk1"/>
              </a:solidFill>
            </a:endParaRPr>
          </a:p>
          <a:p>
            <a:pPr indent="-355600" lvl="0" marL="457200" rtl="0" algn="l">
              <a:lnSpc>
                <a:spcPct val="100000"/>
              </a:lnSpc>
              <a:spcBef>
                <a:spcPts val="0"/>
              </a:spcBef>
              <a:spcAft>
                <a:spcPts val="0"/>
              </a:spcAft>
              <a:buClr>
                <a:schemeClr val="dk1"/>
              </a:buClr>
              <a:buSzPts val="2000"/>
              <a:buFont typeface="Proxima Nova"/>
              <a:buChar char="●"/>
            </a:pPr>
            <a:r>
              <a:rPr lang="en-US" sz="2000">
                <a:solidFill>
                  <a:schemeClr val="dk1"/>
                </a:solidFill>
              </a:rPr>
              <a:t>scan(k, range)</a:t>
            </a:r>
            <a:endParaRPr sz="2000"/>
          </a:p>
        </p:txBody>
      </p:sp>
      <p:sp>
        <p:nvSpPr>
          <p:cNvPr id="595" name="Google Shape;595;p48"/>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49"/>
          <p:cNvSpPr txBox="1"/>
          <p:nvPr>
            <p:ph idx="12" type="sldNum"/>
          </p:nvPr>
        </p:nvSpPr>
        <p:spPr>
          <a:xfrm>
            <a:off x="4297650" y="483713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601" name="Google Shape;601;p49"/>
          <p:cNvSpPr/>
          <p:nvPr/>
        </p:nvSpPr>
        <p:spPr>
          <a:xfrm>
            <a:off x="1634534" y="977591"/>
            <a:ext cx="5841300" cy="17142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9"/>
          <p:cNvSpPr/>
          <p:nvPr/>
        </p:nvSpPr>
        <p:spPr>
          <a:xfrm>
            <a:off x="1875825" y="1050049"/>
            <a:ext cx="1372500" cy="1104900"/>
          </a:xfrm>
          <a:prstGeom prst="triangle">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603" name="Google Shape;603;p49"/>
          <p:cNvSpPr txBox="1"/>
          <p:nvPr/>
        </p:nvSpPr>
        <p:spPr>
          <a:xfrm>
            <a:off x="2194976" y="1285650"/>
            <a:ext cx="7812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000000"/>
                </a:solidFill>
              </a:rPr>
              <a:t>Lookup key in Search layer</a:t>
            </a:r>
            <a:endParaRPr sz="1200"/>
          </a:p>
        </p:txBody>
      </p:sp>
      <p:cxnSp>
        <p:nvCxnSpPr>
          <p:cNvPr id="604" name="Google Shape;604;p49"/>
          <p:cNvCxnSpPr>
            <a:stCxn id="605" idx="2"/>
          </p:cNvCxnSpPr>
          <p:nvPr/>
        </p:nvCxnSpPr>
        <p:spPr>
          <a:xfrm flipH="1" rot="-5400000">
            <a:off x="1483775" y="1006450"/>
            <a:ext cx="202500" cy="1013400"/>
          </a:xfrm>
          <a:prstGeom prst="bentConnector2">
            <a:avLst/>
          </a:prstGeom>
          <a:noFill/>
          <a:ln cap="flat" cmpd="sng" w="9525">
            <a:solidFill>
              <a:srgbClr val="595959"/>
            </a:solidFill>
            <a:prstDash val="solid"/>
            <a:round/>
            <a:headEnd len="med" w="med" type="none"/>
            <a:tailEnd len="med" w="med" type="triangle"/>
          </a:ln>
        </p:spPr>
      </p:cxnSp>
      <p:sp>
        <p:nvSpPr>
          <p:cNvPr id="606" name="Google Shape;606;p49"/>
          <p:cNvSpPr txBox="1"/>
          <p:nvPr/>
        </p:nvSpPr>
        <p:spPr>
          <a:xfrm>
            <a:off x="1608984" y="994513"/>
            <a:ext cx="896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Host</a:t>
            </a:r>
            <a:endParaRPr b="1"/>
          </a:p>
          <a:p>
            <a:pPr indent="0" lvl="0" marL="0" rtl="0" algn="l">
              <a:spcBef>
                <a:spcPts val="0"/>
              </a:spcBef>
              <a:spcAft>
                <a:spcPts val="0"/>
              </a:spcAft>
              <a:buNone/>
            </a:pPr>
            <a:r>
              <a:rPr b="1" lang="en-US"/>
              <a:t>CPU</a:t>
            </a:r>
            <a:endParaRPr b="1"/>
          </a:p>
        </p:txBody>
      </p:sp>
      <p:sp>
        <p:nvSpPr>
          <p:cNvPr id="607" name="Google Shape;607;p49"/>
          <p:cNvSpPr/>
          <p:nvPr/>
        </p:nvSpPr>
        <p:spPr>
          <a:xfrm>
            <a:off x="2765572" y="2359075"/>
            <a:ext cx="411900" cy="1950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
        <p:nvSpPr>
          <p:cNvPr id="608" name="Google Shape;608;p49"/>
          <p:cNvSpPr txBox="1"/>
          <p:nvPr/>
        </p:nvSpPr>
        <p:spPr>
          <a:xfrm>
            <a:off x="2731377" y="2289213"/>
            <a:ext cx="480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LBA</a:t>
            </a:r>
            <a:endParaRPr sz="1000"/>
          </a:p>
        </p:txBody>
      </p:sp>
      <p:cxnSp>
        <p:nvCxnSpPr>
          <p:cNvPr id="609" name="Google Shape;609;p49"/>
          <p:cNvCxnSpPr>
            <a:endCxn id="607" idx="0"/>
          </p:cNvCxnSpPr>
          <p:nvPr/>
        </p:nvCxnSpPr>
        <p:spPr>
          <a:xfrm>
            <a:off x="2833522" y="2143975"/>
            <a:ext cx="138000" cy="215100"/>
          </a:xfrm>
          <a:prstGeom prst="straightConnector1">
            <a:avLst/>
          </a:prstGeom>
          <a:noFill/>
          <a:ln cap="flat" cmpd="sng" w="9525">
            <a:solidFill>
              <a:srgbClr val="595959"/>
            </a:solidFill>
            <a:prstDash val="solid"/>
            <a:round/>
            <a:headEnd len="med" w="med" type="none"/>
            <a:tailEnd len="med" w="med" type="triangle"/>
          </a:ln>
        </p:spPr>
      </p:cxnSp>
      <p:sp>
        <p:nvSpPr>
          <p:cNvPr id="610" name="Google Shape;610;p49"/>
          <p:cNvSpPr/>
          <p:nvPr/>
        </p:nvSpPr>
        <p:spPr>
          <a:xfrm>
            <a:off x="3214150" y="1202150"/>
            <a:ext cx="896400" cy="7389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Lookup LBA in the host cache</a:t>
            </a:r>
            <a:endParaRPr sz="1200"/>
          </a:p>
        </p:txBody>
      </p:sp>
      <p:cxnSp>
        <p:nvCxnSpPr>
          <p:cNvPr id="611" name="Google Shape;611;p49"/>
          <p:cNvCxnSpPr>
            <a:endCxn id="610" idx="1"/>
          </p:cNvCxnSpPr>
          <p:nvPr/>
        </p:nvCxnSpPr>
        <p:spPr>
          <a:xfrm flipH="1" rot="10800000">
            <a:off x="2870650" y="1571600"/>
            <a:ext cx="343500" cy="5400"/>
          </a:xfrm>
          <a:prstGeom prst="straightConnector1">
            <a:avLst/>
          </a:prstGeom>
          <a:noFill/>
          <a:ln cap="flat" cmpd="sng" w="9525">
            <a:solidFill>
              <a:srgbClr val="595959"/>
            </a:solidFill>
            <a:prstDash val="solid"/>
            <a:round/>
            <a:headEnd len="med" w="med" type="none"/>
            <a:tailEnd len="med" w="med" type="triangle"/>
          </a:ln>
        </p:spPr>
      </p:cxnSp>
      <p:sp>
        <p:nvSpPr>
          <p:cNvPr id="612" name="Google Shape;612;p49"/>
          <p:cNvSpPr/>
          <p:nvPr/>
        </p:nvSpPr>
        <p:spPr>
          <a:xfrm>
            <a:off x="4348524" y="1180645"/>
            <a:ext cx="672155" cy="742721"/>
          </a:xfrm>
          <a:prstGeom prst="flowChartDecision">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613" name="Google Shape;613;p49"/>
          <p:cNvSpPr txBox="1"/>
          <p:nvPr/>
        </p:nvSpPr>
        <p:spPr>
          <a:xfrm>
            <a:off x="4340675" y="1307900"/>
            <a:ext cx="781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t>Cache hit?</a:t>
            </a:r>
            <a:endParaRPr sz="1200"/>
          </a:p>
        </p:txBody>
      </p:sp>
      <p:cxnSp>
        <p:nvCxnSpPr>
          <p:cNvPr id="614" name="Google Shape;614;p49"/>
          <p:cNvCxnSpPr>
            <a:stCxn id="610" idx="3"/>
          </p:cNvCxnSpPr>
          <p:nvPr/>
        </p:nvCxnSpPr>
        <p:spPr>
          <a:xfrm>
            <a:off x="4110550" y="1571600"/>
            <a:ext cx="228000" cy="13500"/>
          </a:xfrm>
          <a:prstGeom prst="straightConnector1">
            <a:avLst/>
          </a:prstGeom>
          <a:noFill/>
          <a:ln cap="flat" cmpd="sng" w="9525">
            <a:solidFill>
              <a:srgbClr val="595959"/>
            </a:solidFill>
            <a:prstDash val="solid"/>
            <a:round/>
            <a:headEnd len="med" w="med" type="none"/>
            <a:tailEnd len="med" w="med" type="triangle"/>
          </a:ln>
        </p:spPr>
      </p:cxnSp>
      <p:cxnSp>
        <p:nvCxnSpPr>
          <p:cNvPr id="615" name="Google Shape;615;p49"/>
          <p:cNvCxnSpPr/>
          <p:nvPr/>
        </p:nvCxnSpPr>
        <p:spPr>
          <a:xfrm flipH="1" rot="10800000">
            <a:off x="1159368" y="2908552"/>
            <a:ext cx="6131700" cy="18300"/>
          </a:xfrm>
          <a:prstGeom prst="straightConnector1">
            <a:avLst/>
          </a:prstGeom>
          <a:noFill/>
          <a:ln cap="flat" cmpd="sng" w="19050">
            <a:solidFill>
              <a:srgbClr val="595959"/>
            </a:solidFill>
            <a:prstDash val="dash"/>
            <a:round/>
            <a:headEnd len="med" w="med" type="none"/>
            <a:tailEnd len="med" w="med" type="none"/>
          </a:ln>
        </p:spPr>
      </p:cxnSp>
      <p:cxnSp>
        <p:nvCxnSpPr>
          <p:cNvPr id="616" name="Google Shape;616;p49"/>
          <p:cNvCxnSpPr/>
          <p:nvPr/>
        </p:nvCxnSpPr>
        <p:spPr>
          <a:xfrm>
            <a:off x="1151197" y="3283532"/>
            <a:ext cx="6141000" cy="900"/>
          </a:xfrm>
          <a:prstGeom prst="straightConnector1">
            <a:avLst/>
          </a:prstGeom>
          <a:noFill/>
          <a:ln cap="flat" cmpd="sng" w="19050">
            <a:solidFill>
              <a:srgbClr val="595959"/>
            </a:solidFill>
            <a:prstDash val="dash"/>
            <a:round/>
            <a:headEnd len="med" w="med" type="none"/>
            <a:tailEnd len="med" w="med" type="none"/>
          </a:ln>
        </p:spPr>
      </p:cxnSp>
      <p:sp>
        <p:nvSpPr>
          <p:cNvPr id="617" name="Google Shape;617;p49"/>
          <p:cNvSpPr/>
          <p:nvPr/>
        </p:nvSpPr>
        <p:spPr>
          <a:xfrm>
            <a:off x="4117846" y="2077587"/>
            <a:ext cx="1143900" cy="5424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cxnSp>
        <p:nvCxnSpPr>
          <p:cNvPr id="618" name="Google Shape;618;p49"/>
          <p:cNvCxnSpPr/>
          <p:nvPr/>
        </p:nvCxnSpPr>
        <p:spPr>
          <a:xfrm>
            <a:off x="4698502" y="1923366"/>
            <a:ext cx="5100" cy="153900"/>
          </a:xfrm>
          <a:prstGeom prst="straightConnector1">
            <a:avLst/>
          </a:prstGeom>
          <a:noFill/>
          <a:ln cap="flat" cmpd="sng" w="9525">
            <a:solidFill>
              <a:srgbClr val="595959"/>
            </a:solidFill>
            <a:prstDash val="solid"/>
            <a:round/>
            <a:headEnd len="med" w="med" type="none"/>
            <a:tailEnd len="med" w="med" type="triangle"/>
          </a:ln>
        </p:spPr>
      </p:cxnSp>
      <p:sp>
        <p:nvSpPr>
          <p:cNvPr id="619" name="Google Shape;619;p49"/>
          <p:cNvSpPr txBox="1"/>
          <p:nvPr/>
        </p:nvSpPr>
        <p:spPr>
          <a:xfrm>
            <a:off x="4040713" y="2023275"/>
            <a:ext cx="12687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000000"/>
                </a:solidFill>
              </a:rPr>
              <a:t>Issue P2P read from SSD to CMA</a:t>
            </a:r>
            <a:endParaRPr/>
          </a:p>
        </p:txBody>
      </p:sp>
      <p:sp>
        <p:nvSpPr>
          <p:cNvPr id="620" name="Google Shape;620;p49"/>
          <p:cNvSpPr/>
          <p:nvPr/>
        </p:nvSpPr>
        <p:spPr>
          <a:xfrm>
            <a:off x="1669682" y="3382168"/>
            <a:ext cx="6131700" cy="12624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9"/>
          <p:cNvSpPr/>
          <p:nvPr/>
        </p:nvSpPr>
        <p:spPr>
          <a:xfrm>
            <a:off x="1875827" y="3563052"/>
            <a:ext cx="1143848" cy="662136"/>
          </a:xfrm>
          <a:prstGeom prst="flowChartMagneticDisk">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SSD</a:t>
            </a:r>
            <a:endParaRPr/>
          </a:p>
        </p:txBody>
      </p:sp>
      <p:sp>
        <p:nvSpPr>
          <p:cNvPr id="622" name="Google Shape;622;p49"/>
          <p:cNvSpPr/>
          <p:nvPr/>
        </p:nvSpPr>
        <p:spPr>
          <a:xfrm>
            <a:off x="5434425" y="1159198"/>
            <a:ext cx="951000" cy="662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623" name="Google Shape;623;p49"/>
          <p:cNvSpPr txBox="1"/>
          <p:nvPr/>
        </p:nvSpPr>
        <p:spPr>
          <a:xfrm>
            <a:off x="5459751" y="1052600"/>
            <a:ext cx="951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000000"/>
                </a:solidFill>
              </a:rPr>
              <a:t>Issue </a:t>
            </a:r>
            <a:endParaRPr sz="1200">
              <a:solidFill>
                <a:srgbClr val="000000"/>
              </a:solidFill>
            </a:endParaRPr>
          </a:p>
          <a:p>
            <a:pPr indent="0" lvl="0" marL="0" rtl="0" algn="ctr">
              <a:spcBef>
                <a:spcPts val="0"/>
              </a:spcBef>
              <a:spcAft>
                <a:spcPts val="0"/>
              </a:spcAft>
              <a:buNone/>
            </a:pPr>
            <a:r>
              <a:rPr lang="en-US" sz="1200">
                <a:solidFill>
                  <a:srgbClr val="000000"/>
                </a:solidFill>
              </a:rPr>
              <a:t>Insert Kernel call</a:t>
            </a:r>
            <a:endParaRPr/>
          </a:p>
        </p:txBody>
      </p:sp>
      <p:cxnSp>
        <p:nvCxnSpPr>
          <p:cNvPr id="624" name="Google Shape;624;p49"/>
          <p:cNvCxnSpPr/>
          <p:nvPr/>
        </p:nvCxnSpPr>
        <p:spPr>
          <a:xfrm flipH="1" rot="10800000">
            <a:off x="5022525" y="1566448"/>
            <a:ext cx="411900" cy="2100"/>
          </a:xfrm>
          <a:prstGeom prst="straightConnector1">
            <a:avLst/>
          </a:prstGeom>
          <a:noFill/>
          <a:ln cap="flat" cmpd="sng" w="9525">
            <a:solidFill>
              <a:srgbClr val="595959"/>
            </a:solidFill>
            <a:prstDash val="solid"/>
            <a:round/>
            <a:headEnd len="med" w="med" type="none"/>
            <a:tailEnd len="med" w="med" type="triangle"/>
          </a:ln>
        </p:spPr>
      </p:cxnSp>
      <p:sp>
        <p:nvSpPr>
          <p:cNvPr id="625" name="Google Shape;625;p49"/>
          <p:cNvSpPr/>
          <p:nvPr/>
        </p:nvSpPr>
        <p:spPr>
          <a:xfrm>
            <a:off x="3467478" y="2908460"/>
            <a:ext cx="3093900" cy="377700"/>
          </a:xfrm>
          <a:prstGeom prst="rect">
            <a:avLst/>
          </a:prstGeom>
          <a:solidFill>
            <a:srgbClr val="FFFFFF"/>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9"/>
          <p:cNvSpPr/>
          <p:nvPr/>
        </p:nvSpPr>
        <p:spPr>
          <a:xfrm>
            <a:off x="4563376" y="2908460"/>
            <a:ext cx="1372500" cy="377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Data Node</a:t>
            </a:r>
            <a:endParaRPr/>
          </a:p>
        </p:txBody>
      </p:sp>
      <p:cxnSp>
        <p:nvCxnSpPr>
          <p:cNvPr id="627" name="Google Shape;627;p49"/>
          <p:cNvCxnSpPr/>
          <p:nvPr/>
        </p:nvCxnSpPr>
        <p:spPr>
          <a:xfrm flipH="1" rot="10800000">
            <a:off x="3022205" y="3009945"/>
            <a:ext cx="1552500" cy="768000"/>
          </a:xfrm>
          <a:prstGeom prst="bentConnector3">
            <a:avLst>
              <a:gd fmla="val 50000" name="adj1"/>
            </a:avLst>
          </a:prstGeom>
          <a:noFill/>
          <a:ln cap="flat" cmpd="sng" w="9525">
            <a:solidFill>
              <a:srgbClr val="595959"/>
            </a:solidFill>
            <a:prstDash val="solid"/>
            <a:round/>
            <a:headEnd len="med" w="med" type="none"/>
            <a:tailEnd len="med" w="med" type="triangle"/>
          </a:ln>
        </p:spPr>
      </p:cxnSp>
      <p:sp>
        <p:nvSpPr>
          <p:cNvPr id="628" name="Google Shape;628;p49"/>
          <p:cNvSpPr txBox="1"/>
          <p:nvPr/>
        </p:nvSpPr>
        <p:spPr>
          <a:xfrm>
            <a:off x="1045369" y="2950211"/>
            <a:ext cx="106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PCIe Bar</a:t>
            </a:r>
            <a:endParaRPr b="1"/>
          </a:p>
        </p:txBody>
      </p:sp>
      <p:sp>
        <p:nvSpPr>
          <p:cNvPr id="629" name="Google Shape;629;p49"/>
          <p:cNvSpPr txBox="1"/>
          <p:nvPr/>
        </p:nvSpPr>
        <p:spPr>
          <a:xfrm>
            <a:off x="1669684" y="4244376"/>
            <a:ext cx="106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SmartSSD</a:t>
            </a:r>
            <a:endParaRPr b="1"/>
          </a:p>
        </p:txBody>
      </p:sp>
      <p:sp>
        <p:nvSpPr>
          <p:cNvPr id="630" name="Google Shape;630;p49"/>
          <p:cNvSpPr txBox="1"/>
          <p:nvPr/>
        </p:nvSpPr>
        <p:spPr>
          <a:xfrm>
            <a:off x="6079736" y="2939253"/>
            <a:ext cx="67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CMA</a:t>
            </a:r>
            <a:endParaRPr b="1"/>
          </a:p>
        </p:txBody>
      </p:sp>
      <p:sp>
        <p:nvSpPr>
          <p:cNvPr id="631" name="Google Shape;631;p49"/>
          <p:cNvSpPr/>
          <p:nvPr/>
        </p:nvSpPr>
        <p:spPr>
          <a:xfrm>
            <a:off x="4674244" y="3777659"/>
            <a:ext cx="781200" cy="377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FPGA DRAM</a:t>
            </a:r>
            <a:endParaRPr/>
          </a:p>
        </p:txBody>
      </p:sp>
      <p:cxnSp>
        <p:nvCxnSpPr>
          <p:cNvPr id="632" name="Google Shape;632;p49"/>
          <p:cNvCxnSpPr/>
          <p:nvPr/>
        </p:nvCxnSpPr>
        <p:spPr>
          <a:xfrm rot="10800000">
            <a:off x="3467618" y="3301017"/>
            <a:ext cx="1200900" cy="470100"/>
          </a:xfrm>
          <a:prstGeom prst="straightConnector1">
            <a:avLst/>
          </a:prstGeom>
          <a:noFill/>
          <a:ln cap="flat" cmpd="sng" w="19050">
            <a:solidFill>
              <a:srgbClr val="595959"/>
            </a:solidFill>
            <a:prstDash val="dash"/>
            <a:round/>
            <a:headEnd len="med" w="med" type="none"/>
            <a:tailEnd len="med" w="med" type="none"/>
          </a:ln>
        </p:spPr>
      </p:cxnSp>
      <p:cxnSp>
        <p:nvCxnSpPr>
          <p:cNvPr id="633" name="Google Shape;633;p49"/>
          <p:cNvCxnSpPr/>
          <p:nvPr/>
        </p:nvCxnSpPr>
        <p:spPr>
          <a:xfrm rot="-5400000">
            <a:off x="5239494" y="1847558"/>
            <a:ext cx="524700" cy="480300"/>
          </a:xfrm>
          <a:prstGeom prst="bentConnector3">
            <a:avLst>
              <a:gd fmla="val -2372" name="adj1"/>
            </a:avLst>
          </a:prstGeom>
          <a:noFill/>
          <a:ln cap="flat" cmpd="sng" w="9525">
            <a:solidFill>
              <a:srgbClr val="595959"/>
            </a:solidFill>
            <a:prstDash val="solid"/>
            <a:round/>
            <a:headEnd len="med" w="med" type="none"/>
            <a:tailEnd len="med" w="med" type="triangle"/>
          </a:ln>
        </p:spPr>
      </p:cxnSp>
      <p:sp>
        <p:nvSpPr>
          <p:cNvPr id="634" name="Google Shape;634;p49"/>
          <p:cNvSpPr/>
          <p:nvPr/>
        </p:nvSpPr>
        <p:spPr>
          <a:xfrm>
            <a:off x="5777197" y="3510099"/>
            <a:ext cx="1843800" cy="8889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9"/>
          <p:cNvSpPr/>
          <p:nvPr/>
        </p:nvSpPr>
        <p:spPr>
          <a:xfrm>
            <a:off x="5455251" y="3876141"/>
            <a:ext cx="343500" cy="161100"/>
          </a:xfrm>
          <a:prstGeom prst="lef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9"/>
          <p:cNvSpPr txBox="1"/>
          <p:nvPr/>
        </p:nvSpPr>
        <p:spPr>
          <a:xfrm>
            <a:off x="6095825" y="4349175"/>
            <a:ext cx="170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Xilinx  FPGA</a:t>
            </a:r>
            <a:endParaRPr b="1"/>
          </a:p>
        </p:txBody>
      </p:sp>
      <p:cxnSp>
        <p:nvCxnSpPr>
          <p:cNvPr id="637" name="Google Shape;637;p49"/>
          <p:cNvCxnSpPr/>
          <p:nvPr/>
        </p:nvCxnSpPr>
        <p:spPr>
          <a:xfrm flipH="1">
            <a:off x="6078998" y="1834852"/>
            <a:ext cx="17100" cy="1836000"/>
          </a:xfrm>
          <a:prstGeom prst="straightConnector1">
            <a:avLst/>
          </a:prstGeom>
          <a:noFill/>
          <a:ln cap="flat" cmpd="sng" w="9525">
            <a:solidFill>
              <a:srgbClr val="595959"/>
            </a:solidFill>
            <a:prstDash val="solid"/>
            <a:round/>
            <a:headEnd len="med" w="med" type="none"/>
            <a:tailEnd len="med" w="med" type="triangle"/>
          </a:ln>
        </p:spPr>
      </p:cxnSp>
      <p:sp>
        <p:nvSpPr>
          <p:cNvPr id="638" name="Google Shape;638;p49"/>
          <p:cNvSpPr/>
          <p:nvPr/>
        </p:nvSpPr>
        <p:spPr>
          <a:xfrm>
            <a:off x="6330725" y="1971247"/>
            <a:ext cx="1066200" cy="662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9"/>
          <p:cNvSpPr txBox="1"/>
          <p:nvPr/>
        </p:nvSpPr>
        <p:spPr>
          <a:xfrm>
            <a:off x="6300106" y="1896724"/>
            <a:ext cx="1066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000000"/>
                </a:solidFill>
              </a:rPr>
              <a:t>Issue P2P write from CMA to SSD</a:t>
            </a:r>
            <a:endParaRPr/>
          </a:p>
        </p:txBody>
      </p:sp>
      <p:cxnSp>
        <p:nvCxnSpPr>
          <p:cNvPr id="640" name="Google Shape;640;p49"/>
          <p:cNvCxnSpPr>
            <a:stCxn id="619" idx="2"/>
            <a:endCxn id="621" idx="1"/>
          </p:cNvCxnSpPr>
          <p:nvPr/>
        </p:nvCxnSpPr>
        <p:spPr>
          <a:xfrm rot="5400000">
            <a:off x="3160963" y="2049075"/>
            <a:ext cx="801000" cy="2227200"/>
          </a:xfrm>
          <a:prstGeom prst="bentConnector3">
            <a:avLst>
              <a:gd fmla="val 49992" name="adj1"/>
            </a:avLst>
          </a:prstGeom>
          <a:noFill/>
          <a:ln cap="flat" cmpd="sng" w="9525">
            <a:solidFill>
              <a:srgbClr val="595959"/>
            </a:solidFill>
            <a:prstDash val="solid"/>
            <a:round/>
            <a:headEnd len="med" w="med" type="none"/>
            <a:tailEnd len="med" w="med" type="triangle"/>
          </a:ln>
        </p:spPr>
      </p:cxnSp>
      <p:cxnSp>
        <p:nvCxnSpPr>
          <p:cNvPr id="641" name="Google Shape;641;p49"/>
          <p:cNvCxnSpPr>
            <a:stCxn id="638" idx="2"/>
            <a:endCxn id="626" idx="0"/>
          </p:cNvCxnSpPr>
          <p:nvPr/>
        </p:nvCxnSpPr>
        <p:spPr>
          <a:xfrm rot="5400000">
            <a:off x="5919125" y="1963747"/>
            <a:ext cx="275100" cy="1614300"/>
          </a:xfrm>
          <a:prstGeom prst="bentConnector3">
            <a:avLst>
              <a:gd fmla="val 50002" name="adj1"/>
            </a:avLst>
          </a:prstGeom>
          <a:noFill/>
          <a:ln cap="flat" cmpd="sng" w="9525">
            <a:solidFill>
              <a:srgbClr val="595959"/>
            </a:solidFill>
            <a:prstDash val="solid"/>
            <a:round/>
            <a:headEnd len="med" w="med" type="none"/>
            <a:tailEnd len="med" w="med" type="triangle"/>
          </a:ln>
        </p:spPr>
      </p:cxnSp>
      <p:cxnSp>
        <p:nvCxnSpPr>
          <p:cNvPr id="642" name="Google Shape;642;p49"/>
          <p:cNvCxnSpPr/>
          <p:nvPr/>
        </p:nvCxnSpPr>
        <p:spPr>
          <a:xfrm flipH="1">
            <a:off x="3026304" y="3181988"/>
            <a:ext cx="1536000" cy="813900"/>
          </a:xfrm>
          <a:prstGeom prst="bentConnector3">
            <a:avLst>
              <a:gd fmla="val 30584" name="adj1"/>
            </a:avLst>
          </a:prstGeom>
          <a:noFill/>
          <a:ln cap="flat" cmpd="sng" w="9525">
            <a:solidFill>
              <a:srgbClr val="595959"/>
            </a:solidFill>
            <a:prstDash val="solid"/>
            <a:round/>
            <a:headEnd len="med" w="med" type="none"/>
            <a:tailEnd len="med" w="med" type="triangle"/>
          </a:ln>
        </p:spPr>
      </p:cxnSp>
      <p:sp>
        <p:nvSpPr>
          <p:cNvPr id="643" name="Google Shape;643;p49"/>
          <p:cNvSpPr/>
          <p:nvPr/>
        </p:nvSpPr>
        <p:spPr>
          <a:xfrm>
            <a:off x="624200" y="977591"/>
            <a:ext cx="951000" cy="413700"/>
          </a:xfrm>
          <a:prstGeom prst="flowChartConnec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9"/>
          <p:cNvSpPr txBox="1"/>
          <p:nvPr/>
        </p:nvSpPr>
        <p:spPr>
          <a:xfrm>
            <a:off x="571625" y="1011700"/>
            <a:ext cx="10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insert(k,v)</a:t>
            </a:r>
            <a:endParaRPr/>
          </a:p>
        </p:txBody>
      </p:sp>
      <p:sp>
        <p:nvSpPr>
          <p:cNvPr id="644" name="Google Shape;644;p49"/>
          <p:cNvSpPr/>
          <p:nvPr/>
        </p:nvSpPr>
        <p:spPr>
          <a:xfrm>
            <a:off x="7479995" y="1011688"/>
            <a:ext cx="951000" cy="413700"/>
          </a:xfrm>
          <a:prstGeom prst="flowChartConnec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exit</a:t>
            </a:r>
            <a:endParaRPr/>
          </a:p>
        </p:txBody>
      </p:sp>
      <p:cxnSp>
        <p:nvCxnSpPr>
          <p:cNvPr id="645" name="Google Shape;645;p49"/>
          <p:cNvCxnSpPr>
            <a:stCxn id="638" idx="0"/>
            <a:endCxn id="644" idx="2"/>
          </p:cNvCxnSpPr>
          <p:nvPr/>
        </p:nvCxnSpPr>
        <p:spPr>
          <a:xfrm rot="-5400000">
            <a:off x="6795575" y="1286797"/>
            <a:ext cx="752700" cy="616200"/>
          </a:xfrm>
          <a:prstGeom prst="bentConnector2">
            <a:avLst/>
          </a:prstGeom>
          <a:noFill/>
          <a:ln cap="flat" cmpd="sng" w="9525">
            <a:solidFill>
              <a:srgbClr val="595959"/>
            </a:solidFill>
            <a:prstDash val="solid"/>
            <a:round/>
            <a:headEnd len="med" w="med" type="none"/>
            <a:tailEnd len="med" w="med" type="triangle"/>
          </a:ln>
        </p:spPr>
      </p:cxnSp>
      <p:cxnSp>
        <p:nvCxnSpPr>
          <p:cNvPr id="646" name="Google Shape;646;p49"/>
          <p:cNvCxnSpPr/>
          <p:nvPr/>
        </p:nvCxnSpPr>
        <p:spPr>
          <a:xfrm flipH="1" rot="10800000">
            <a:off x="5452871" y="3304009"/>
            <a:ext cx="1091400" cy="475500"/>
          </a:xfrm>
          <a:prstGeom prst="straightConnector1">
            <a:avLst/>
          </a:prstGeom>
          <a:noFill/>
          <a:ln cap="flat" cmpd="sng" w="19050">
            <a:solidFill>
              <a:srgbClr val="595959"/>
            </a:solidFill>
            <a:prstDash val="dash"/>
            <a:round/>
            <a:headEnd len="med" w="med" type="none"/>
            <a:tailEnd len="med" w="med" type="none"/>
          </a:ln>
        </p:spPr>
      </p:cxnSp>
      <p:sp>
        <p:nvSpPr>
          <p:cNvPr id="647" name="Google Shape;647;p49"/>
          <p:cNvSpPr/>
          <p:nvPr/>
        </p:nvSpPr>
        <p:spPr>
          <a:xfrm>
            <a:off x="5935993" y="3686138"/>
            <a:ext cx="616500" cy="5424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648" name="Google Shape;648;p49"/>
          <p:cNvSpPr/>
          <p:nvPr/>
        </p:nvSpPr>
        <p:spPr>
          <a:xfrm>
            <a:off x="6817250" y="3695325"/>
            <a:ext cx="753900" cy="5370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cxnSp>
        <p:nvCxnSpPr>
          <p:cNvPr id="649" name="Google Shape;649;p49"/>
          <p:cNvCxnSpPr>
            <a:stCxn id="647" idx="3"/>
            <a:endCxn id="648" idx="1"/>
          </p:cNvCxnSpPr>
          <p:nvPr/>
        </p:nvCxnSpPr>
        <p:spPr>
          <a:xfrm>
            <a:off x="6552493" y="3957338"/>
            <a:ext cx="264900" cy="6600"/>
          </a:xfrm>
          <a:prstGeom prst="straightConnector1">
            <a:avLst/>
          </a:prstGeom>
          <a:noFill/>
          <a:ln cap="flat" cmpd="sng" w="9525">
            <a:solidFill>
              <a:srgbClr val="595959"/>
            </a:solidFill>
            <a:prstDash val="solid"/>
            <a:round/>
            <a:headEnd len="med" w="med" type="none"/>
            <a:tailEnd len="med" w="med" type="triangle"/>
          </a:ln>
        </p:spPr>
      </p:cxnSp>
      <p:sp>
        <p:nvSpPr>
          <p:cNvPr id="650" name="Google Shape;650;p49"/>
          <p:cNvSpPr txBox="1"/>
          <p:nvPr/>
        </p:nvSpPr>
        <p:spPr>
          <a:xfrm>
            <a:off x="5880274" y="3586900"/>
            <a:ext cx="781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t>Get key finger</a:t>
            </a:r>
            <a:endParaRPr sz="1200"/>
          </a:p>
          <a:p>
            <a:pPr indent="0" lvl="0" marL="0" rtl="0" algn="ctr">
              <a:spcBef>
                <a:spcPts val="0"/>
              </a:spcBef>
              <a:spcAft>
                <a:spcPts val="0"/>
              </a:spcAft>
              <a:buNone/>
            </a:pPr>
            <a:r>
              <a:rPr lang="en-US" sz="1200"/>
              <a:t>print</a:t>
            </a:r>
            <a:endParaRPr sz="1200"/>
          </a:p>
        </p:txBody>
      </p:sp>
      <p:sp>
        <p:nvSpPr>
          <p:cNvPr id="651" name="Google Shape;651;p49"/>
          <p:cNvSpPr txBox="1"/>
          <p:nvPr/>
        </p:nvSpPr>
        <p:spPr>
          <a:xfrm>
            <a:off x="6743001" y="3586900"/>
            <a:ext cx="896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100"/>
              <a:buFont typeface="Arial"/>
              <a:buNone/>
            </a:pPr>
            <a:r>
              <a:rPr lang="en-US" sz="1200">
                <a:solidFill>
                  <a:srgbClr val="000000"/>
                </a:solidFill>
              </a:rPr>
              <a:t>Insert fp &amp; (k,v) in data node</a:t>
            </a:r>
            <a:endParaRPr sz="1200">
              <a:solidFill>
                <a:srgbClr val="000000"/>
              </a:solidFill>
            </a:endParaRPr>
          </a:p>
        </p:txBody>
      </p:sp>
      <p:cxnSp>
        <p:nvCxnSpPr>
          <p:cNvPr id="652" name="Google Shape;652;p49"/>
          <p:cNvCxnSpPr>
            <a:stCxn id="648" idx="0"/>
          </p:cNvCxnSpPr>
          <p:nvPr/>
        </p:nvCxnSpPr>
        <p:spPr>
          <a:xfrm rot="10800000">
            <a:off x="7188200" y="2649225"/>
            <a:ext cx="6000" cy="1046100"/>
          </a:xfrm>
          <a:prstGeom prst="straightConnector1">
            <a:avLst/>
          </a:prstGeom>
          <a:noFill/>
          <a:ln cap="flat" cmpd="sng" w="9525">
            <a:solidFill>
              <a:srgbClr val="595959"/>
            </a:solidFill>
            <a:prstDash val="solid"/>
            <a:round/>
            <a:headEnd len="med" w="med" type="none"/>
            <a:tailEnd len="med" w="med" type="triangle"/>
          </a:ln>
        </p:spPr>
      </p:cxnSp>
      <p:sp>
        <p:nvSpPr>
          <p:cNvPr id="653" name="Google Shape;653;p49"/>
          <p:cNvSpPr txBox="1"/>
          <p:nvPr/>
        </p:nvSpPr>
        <p:spPr>
          <a:xfrm>
            <a:off x="4205528" y="1726893"/>
            <a:ext cx="4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No</a:t>
            </a:r>
            <a:endParaRPr/>
          </a:p>
        </p:txBody>
      </p:sp>
      <p:sp>
        <p:nvSpPr>
          <p:cNvPr id="654" name="Google Shape;654;p49"/>
          <p:cNvSpPr txBox="1"/>
          <p:nvPr/>
        </p:nvSpPr>
        <p:spPr>
          <a:xfrm>
            <a:off x="4954136" y="1218538"/>
            <a:ext cx="48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Yes</a:t>
            </a:r>
            <a:endParaRPr/>
          </a:p>
        </p:txBody>
      </p:sp>
      <p:sp>
        <p:nvSpPr>
          <p:cNvPr id="655" name="Google Shape;655;p49"/>
          <p:cNvSpPr txBox="1"/>
          <p:nvPr>
            <p:ph type="title"/>
          </p:nvPr>
        </p:nvSpPr>
        <p:spPr>
          <a:xfrm>
            <a:off x="294875" y="4365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Insert API Call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1000"/>
                                        <p:tgtEl>
                                          <p:spTgt spid="604"/>
                                        </p:tgtEl>
                                      </p:cBhvr>
                                    </p:animEffect>
                                  </p:childTnLst>
                                </p:cTn>
                              </p:par>
                              <p:par>
                                <p:cTn fill="hold" nodeType="with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1000"/>
                                        <p:tgtEl>
                                          <p:spTgt spid="643"/>
                                        </p:tgtEl>
                                      </p:cBhvr>
                                    </p:animEffect>
                                  </p:childTnLst>
                                </p:cTn>
                              </p:par>
                              <p:par>
                                <p:cTn fill="hold" nodeType="withEffect" presetClass="entr" presetID="10" presetSubtype="0">
                                  <p:stCondLst>
                                    <p:cond delay="0"/>
                                  </p:stCondLst>
                                  <p:childTnLst>
                                    <p:set>
                                      <p:cBhvr>
                                        <p:cTn dur="1" fill="hold">
                                          <p:stCondLst>
                                            <p:cond delay="0"/>
                                          </p:stCondLst>
                                        </p:cTn>
                                        <p:tgtEl>
                                          <p:spTgt spid="601"/>
                                        </p:tgtEl>
                                        <p:attrNameLst>
                                          <p:attrName>style.visibility</p:attrName>
                                        </p:attrNameLst>
                                      </p:cBhvr>
                                      <p:to>
                                        <p:strVal val="visible"/>
                                      </p:to>
                                    </p:set>
                                    <p:animEffect filter="fade" transition="in">
                                      <p:cBhvr>
                                        <p:cTn dur="1000"/>
                                        <p:tgtEl>
                                          <p:spTgt spid="601"/>
                                        </p:tgtEl>
                                      </p:cBhvr>
                                    </p:animEffect>
                                  </p:childTnLst>
                                </p:cTn>
                              </p:par>
                              <p:par>
                                <p:cTn fill="hold" nodeType="withEffect" presetClass="entr" presetID="10" presetSubtype="0">
                                  <p:stCondLst>
                                    <p:cond delay="0"/>
                                  </p:stCondLst>
                                  <p:childTnLst>
                                    <p:set>
                                      <p:cBhvr>
                                        <p:cTn dur="1" fill="hold">
                                          <p:stCondLst>
                                            <p:cond delay="0"/>
                                          </p:stCondLst>
                                        </p:cTn>
                                        <p:tgtEl>
                                          <p:spTgt spid="605"/>
                                        </p:tgtEl>
                                        <p:attrNameLst>
                                          <p:attrName>style.visibility</p:attrName>
                                        </p:attrNameLst>
                                      </p:cBhvr>
                                      <p:to>
                                        <p:strVal val="visible"/>
                                      </p:to>
                                    </p:set>
                                    <p:animEffect filter="fade" transition="in">
                                      <p:cBhvr>
                                        <p:cTn dur="1000"/>
                                        <p:tgtEl>
                                          <p:spTgt spid="605"/>
                                        </p:tgtEl>
                                      </p:cBhvr>
                                    </p:animEffect>
                                  </p:childTnLst>
                                </p:cTn>
                              </p:par>
                              <p:par>
                                <p:cTn fill="hold" nodeType="withEffect" presetClass="entr" presetID="10" presetSubtype="0">
                                  <p:stCondLst>
                                    <p:cond delay="0"/>
                                  </p:stCondLst>
                                  <p:childTnLst>
                                    <p:set>
                                      <p:cBhvr>
                                        <p:cTn dur="1" fill="hold">
                                          <p:stCondLst>
                                            <p:cond delay="0"/>
                                          </p:stCondLst>
                                        </p:cTn>
                                        <p:tgtEl>
                                          <p:spTgt spid="606"/>
                                        </p:tgtEl>
                                        <p:attrNameLst>
                                          <p:attrName>style.visibility</p:attrName>
                                        </p:attrNameLst>
                                      </p:cBhvr>
                                      <p:to>
                                        <p:strVal val="visible"/>
                                      </p:to>
                                    </p:set>
                                    <p:animEffect filter="fade" transition="in">
                                      <p:cBhvr>
                                        <p:cTn dur="1000"/>
                                        <p:tgtEl>
                                          <p:spTgt spid="6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2"/>
                                        </p:tgtEl>
                                        <p:attrNameLst>
                                          <p:attrName>style.visibility</p:attrName>
                                        </p:attrNameLst>
                                      </p:cBhvr>
                                      <p:to>
                                        <p:strVal val="visible"/>
                                      </p:to>
                                    </p:set>
                                    <p:animEffect filter="fade" transition="in">
                                      <p:cBhvr>
                                        <p:cTn dur="1000"/>
                                        <p:tgtEl>
                                          <p:spTgt spid="602"/>
                                        </p:tgtEl>
                                      </p:cBhvr>
                                    </p:animEffect>
                                  </p:childTnLst>
                                </p:cTn>
                              </p:par>
                              <p:par>
                                <p:cTn fill="hold" nodeType="withEffect" presetClass="entr" presetID="10" presetSubtype="0">
                                  <p:stCondLst>
                                    <p:cond delay="0"/>
                                  </p:stCondLst>
                                  <p:childTnLst>
                                    <p:set>
                                      <p:cBhvr>
                                        <p:cTn dur="1" fill="hold">
                                          <p:stCondLst>
                                            <p:cond delay="0"/>
                                          </p:stCondLst>
                                        </p:cTn>
                                        <p:tgtEl>
                                          <p:spTgt spid="603"/>
                                        </p:tgtEl>
                                        <p:attrNameLst>
                                          <p:attrName>style.visibility</p:attrName>
                                        </p:attrNameLst>
                                      </p:cBhvr>
                                      <p:to>
                                        <p:strVal val="visible"/>
                                      </p:to>
                                    </p:set>
                                    <p:animEffect filter="fade" transition="in">
                                      <p:cBhvr>
                                        <p:cTn dur="1000"/>
                                        <p:tgtEl>
                                          <p:spTgt spid="603"/>
                                        </p:tgtEl>
                                      </p:cBhvr>
                                    </p:animEffect>
                                  </p:childTnLst>
                                </p:cTn>
                              </p:par>
                              <p:par>
                                <p:cTn fill="hold" nodeType="withEffect" presetClass="entr" presetID="10" presetSubtype="0">
                                  <p:stCondLst>
                                    <p:cond delay="0"/>
                                  </p:stCondLst>
                                  <p:childTnLst>
                                    <p:set>
                                      <p:cBhvr>
                                        <p:cTn dur="1" fill="hold">
                                          <p:stCondLst>
                                            <p:cond delay="0"/>
                                          </p:stCondLst>
                                        </p:cTn>
                                        <p:tgtEl>
                                          <p:spTgt spid="608"/>
                                        </p:tgtEl>
                                        <p:attrNameLst>
                                          <p:attrName>style.visibility</p:attrName>
                                        </p:attrNameLst>
                                      </p:cBhvr>
                                      <p:to>
                                        <p:strVal val="visible"/>
                                      </p:to>
                                    </p:set>
                                    <p:animEffect filter="fade" transition="in">
                                      <p:cBhvr>
                                        <p:cTn dur="1000"/>
                                        <p:tgtEl>
                                          <p:spTgt spid="608"/>
                                        </p:tgtEl>
                                      </p:cBhvr>
                                    </p:animEffect>
                                  </p:childTnLst>
                                </p:cTn>
                              </p:par>
                              <p:par>
                                <p:cTn fill="hold" nodeType="withEffect" presetClass="entr" presetID="10" presetSubtype="0">
                                  <p:stCondLst>
                                    <p:cond delay="0"/>
                                  </p:stCondLst>
                                  <p:childTnLst>
                                    <p:set>
                                      <p:cBhvr>
                                        <p:cTn dur="1" fill="hold">
                                          <p:stCondLst>
                                            <p:cond delay="0"/>
                                          </p:stCondLst>
                                        </p:cTn>
                                        <p:tgtEl>
                                          <p:spTgt spid="609"/>
                                        </p:tgtEl>
                                        <p:attrNameLst>
                                          <p:attrName>style.visibility</p:attrName>
                                        </p:attrNameLst>
                                      </p:cBhvr>
                                      <p:to>
                                        <p:strVal val="visible"/>
                                      </p:to>
                                    </p:set>
                                    <p:animEffect filter="fade" transition="in">
                                      <p:cBhvr>
                                        <p:cTn dur="1000"/>
                                        <p:tgtEl>
                                          <p:spTgt spid="609"/>
                                        </p:tgtEl>
                                      </p:cBhvr>
                                    </p:animEffect>
                                  </p:childTnLst>
                                </p:cTn>
                              </p:par>
                              <p:par>
                                <p:cTn fill="hold" nodeType="withEffect" presetClass="entr" presetID="10" presetSubtype="0">
                                  <p:stCondLst>
                                    <p:cond delay="0"/>
                                  </p:stCondLst>
                                  <p:childTnLst>
                                    <p:set>
                                      <p:cBhvr>
                                        <p:cTn dur="1" fill="hold">
                                          <p:stCondLst>
                                            <p:cond delay="0"/>
                                          </p:stCondLst>
                                        </p:cTn>
                                        <p:tgtEl>
                                          <p:spTgt spid="607"/>
                                        </p:tgtEl>
                                        <p:attrNameLst>
                                          <p:attrName>style.visibility</p:attrName>
                                        </p:attrNameLst>
                                      </p:cBhvr>
                                      <p:to>
                                        <p:strVal val="visible"/>
                                      </p:to>
                                    </p:set>
                                    <p:animEffect filter="fade" transition="in">
                                      <p:cBhvr>
                                        <p:cTn dur="1000"/>
                                        <p:tgtEl>
                                          <p:spTgt spid="6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1"/>
                                        </p:tgtEl>
                                        <p:attrNameLst>
                                          <p:attrName>style.visibility</p:attrName>
                                        </p:attrNameLst>
                                      </p:cBhvr>
                                      <p:to>
                                        <p:strVal val="visible"/>
                                      </p:to>
                                    </p:set>
                                    <p:animEffect filter="fade" transition="in">
                                      <p:cBhvr>
                                        <p:cTn dur="1000"/>
                                        <p:tgtEl>
                                          <p:spTgt spid="611"/>
                                        </p:tgtEl>
                                      </p:cBhvr>
                                    </p:animEffect>
                                  </p:childTnLst>
                                </p:cTn>
                              </p:par>
                              <p:par>
                                <p:cTn fill="hold" nodeType="withEffect" presetClass="entr" presetID="10" presetSubtype="0">
                                  <p:stCondLst>
                                    <p:cond delay="0"/>
                                  </p:stCondLst>
                                  <p:childTnLst>
                                    <p:set>
                                      <p:cBhvr>
                                        <p:cTn dur="1" fill="hold">
                                          <p:stCondLst>
                                            <p:cond delay="0"/>
                                          </p:stCondLst>
                                        </p:cTn>
                                        <p:tgtEl>
                                          <p:spTgt spid="610"/>
                                        </p:tgtEl>
                                        <p:attrNameLst>
                                          <p:attrName>style.visibility</p:attrName>
                                        </p:attrNameLst>
                                      </p:cBhvr>
                                      <p:to>
                                        <p:strVal val="visible"/>
                                      </p:to>
                                    </p:set>
                                    <p:animEffect filter="fade" transition="in">
                                      <p:cBhvr>
                                        <p:cTn dur="1000"/>
                                        <p:tgtEl>
                                          <p:spTgt spid="6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3"/>
                                        </p:tgtEl>
                                        <p:attrNameLst>
                                          <p:attrName>style.visibility</p:attrName>
                                        </p:attrNameLst>
                                      </p:cBhvr>
                                      <p:to>
                                        <p:strVal val="visible"/>
                                      </p:to>
                                    </p:set>
                                    <p:animEffect filter="fade" transition="in">
                                      <p:cBhvr>
                                        <p:cTn dur="1000"/>
                                        <p:tgtEl>
                                          <p:spTgt spid="613"/>
                                        </p:tgtEl>
                                      </p:cBhvr>
                                    </p:animEffect>
                                  </p:childTnLst>
                                </p:cTn>
                              </p:par>
                              <p:par>
                                <p:cTn fill="hold" nodeType="withEffect" presetClass="entr" presetID="10" presetSubtype="0">
                                  <p:stCondLst>
                                    <p:cond delay="0"/>
                                  </p:stCondLst>
                                  <p:childTnLst>
                                    <p:set>
                                      <p:cBhvr>
                                        <p:cTn dur="1" fill="hold">
                                          <p:stCondLst>
                                            <p:cond delay="0"/>
                                          </p:stCondLst>
                                        </p:cTn>
                                        <p:tgtEl>
                                          <p:spTgt spid="614"/>
                                        </p:tgtEl>
                                        <p:attrNameLst>
                                          <p:attrName>style.visibility</p:attrName>
                                        </p:attrNameLst>
                                      </p:cBhvr>
                                      <p:to>
                                        <p:strVal val="visible"/>
                                      </p:to>
                                    </p:set>
                                    <p:animEffect filter="fade" transition="in">
                                      <p:cBhvr>
                                        <p:cTn dur="1000"/>
                                        <p:tgtEl>
                                          <p:spTgt spid="614"/>
                                        </p:tgtEl>
                                      </p:cBhvr>
                                    </p:animEffect>
                                  </p:childTnLst>
                                </p:cTn>
                              </p:par>
                              <p:par>
                                <p:cTn fill="hold" nodeType="withEffect" presetClass="entr" presetID="10" presetSubtype="0">
                                  <p:stCondLst>
                                    <p:cond delay="0"/>
                                  </p:stCondLst>
                                  <p:childTnLst>
                                    <p:set>
                                      <p:cBhvr>
                                        <p:cTn dur="1" fill="hold">
                                          <p:stCondLst>
                                            <p:cond delay="0"/>
                                          </p:stCondLst>
                                        </p:cTn>
                                        <p:tgtEl>
                                          <p:spTgt spid="612"/>
                                        </p:tgtEl>
                                        <p:attrNameLst>
                                          <p:attrName>style.visibility</p:attrName>
                                        </p:attrNameLst>
                                      </p:cBhvr>
                                      <p:to>
                                        <p:strVal val="visible"/>
                                      </p:to>
                                    </p:set>
                                    <p:animEffect filter="fade" transition="in">
                                      <p:cBhvr>
                                        <p:cTn dur="1000"/>
                                        <p:tgtEl>
                                          <p:spTgt spid="6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8"/>
                                        </p:tgtEl>
                                        <p:attrNameLst>
                                          <p:attrName>style.visibility</p:attrName>
                                        </p:attrNameLst>
                                      </p:cBhvr>
                                      <p:to>
                                        <p:strVal val="visible"/>
                                      </p:to>
                                    </p:set>
                                    <p:animEffect filter="fade" transition="in">
                                      <p:cBhvr>
                                        <p:cTn dur="1000"/>
                                        <p:tgtEl>
                                          <p:spTgt spid="618"/>
                                        </p:tgtEl>
                                      </p:cBhvr>
                                    </p:animEffect>
                                  </p:childTnLst>
                                </p:cTn>
                              </p:par>
                              <p:par>
                                <p:cTn fill="hold" nodeType="withEffect" presetClass="entr" presetID="10" presetSubtype="0">
                                  <p:stCondLst>
                                    <p:cond delay="0"/>
                                  </p:stCondLst>
                                  <p:childTnLst>
                                    <p:set>
                                      <p:cBhvr>
                                        <p:cTn dur="1" fill="hold">
                                          <p:stCondLst>
                                            <p:cond delay="0"/>
                                          </p:stCondLst>
                                        </p:cTn>
                                        <p:tgtEl>
                                          <p:spTgt spid="619"/>
                                        </p:tgtEl>
                                        <p:attrNameLst>
                                          <p:attrName>style.visibility</p:attrName>
                                        </p:attrNameLst>
                                      </p:cBhvr>
                                      <p:to>
                                        <p:strVal val="visible"/>
                                      </p:to>
                                    </p:set>
                                    <p:animEffect filter="fade" transition="in">
                                      <p:cBhvr>
                                        <p:cTn dur="1000"/>
                                        <p:tgtEl>
                                          <p:spTgt spid="619"/>
                                        </p:tgtEl>
                                      </p:cBhvr>
                                    </p:animEffect>
                                  </p:childTnLst>
                                </p:cTn>
                              </p:par>
                              <p:par>
                                <p:cTn fill="hold" nodeType="withEffect" presetClass="entr" presetID="10" presetSubtype="0">
                                  <p:stCondLst>
                                    <p:cond delay="0"/>
                                  </p:stCondLst>
                                  <p:childTnLst>
                                    <p:set>
                                      <p:cBhvr>
                                        <p:cTn dur="1" fill="hold">
                                          <p:stCondLst>
                                            <p:cond delay="0"/>
                                          </p:stCondLst>
                                        </p:cTn>
                                        <p:tgtEl>
                                          <p:spTgt spid="653"/>
                                        </p:tgtEl>
                                        <p:attrNameLst>
                                          <p:attrName>style.visibility</p:attrName>
                                        </p:attrNameLst>
                                      </p:cBhvr>
                                      <p:to>
                                        <p:strVal val="visible"/>
                                      </p:to>
                                    </p:set>
                                    <p:animEffect filter="fade" transition="in">
                                      <p:cBhvr>
                                        <p:cTn dur="1000"/>
                                        <p:tgtEl>
                                          <p:spTgt spid="653"/>
                                        </p:tgtEl>
                                      </p:cBhvr>
                                    </p:animEffect>
                                  </p:childTnLst>
                                </p:cTn>
                              </p:par>
                              <p:par>
                                <p:cTn fill="hold" nodeType="withEffect" presetClass="entr" presetID="10" presetSubtype="0">
                                  <p:stCondLst>
                                    <p:cond delay="0"/>
                                  </p:stCondLst>
                                  <p:childTnLst>
                                    <p:set>
                                      <p:cBhvr>
                                        <p:cTn dur="1" fill="hold">
                                          <p:stCondLst>
                                            <p:cond delay="0"/>
                                          </p:stCondLst>
                                        </p:cTn>
                                        <p:tgtEl>
                                          <p:spTgt spid="617"/>
                                        </p:tgtEl>
                                        <p:attrNameLst>
                                          <p:attrName>style.visibility</p:attrName>
                                        </p:attrNameLst>
                                      </p:cBhvr>
                                      <p:to>
                                        <p:strVal val="visible"/>
                                      </p:to>
                                    </p:set>
                                    <p:animEffect filter="fade" transition="in">
                                      <p:cBhvr>
                                        <p:cTn dur="1000"/>
                                        <p:tgtEl>
                                          <p:spTgt spid="6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0"/>
                                        </p:tgtEl>
                                        <p:attrNameLst>
                                          <p:attrName>style.visibility</p:attrName>
                                        </p:attrNameLst>
                                      </p:cBhvr>
                                      <p:to>
                                        <p:strVal val="visible"/>
                                      </p:to>
                                    </p:set>
                                    <p:animEffect filter="fade" transition="in">
                                      <p:cBhvr>
                                        <p:cTn dur="1000"/>
                                        <p:tgtEl>
                                          <p:spTgt spid="620"/>
                                        </p:tgtEl>
                                      </p:cBhvr>
                                    </p:animEffect>
                                  </p:childTnLst>
                                </p:cTn>
                              </p:par>
                              <p:par>
                                <p:cTn fill="hold" nodeType="withEffect" presetClass="entr" presetID="10" presetSubtype="0">
                                  <p:stCondLst>
                                    <p:cond delay="0"/>
                                  </p:stCondLst>
                                  <p:childTnLst>
                                    <p:set>
                                      <p:cBhvr>
                                        <p:cTn dur="1" fill="hold">
                                          <p:stCondLst>
                                            <p:cond delay="0"/>
                                          </p:stCondLst>
                                        </p:cTn>
                                        <p:tgtEl>
                                          <p:spTgt spid="621"/>
                                        </p:tgtEl>
                                        <p:attrNameLst>
                                          <p:attrName>style.visibility</p:attrName>
                                        </p:attrNameLst>
                                      </p:cBhvr>
                                      <p:to>
                                        <p:strVal val="visible"/>
                                      </p:to>
                                    </p:set>
                                    <p:animEffect filter="fade" transition="in">
                                      <p:cBhvr>
                                        <p:cTn dur="1000"/>
                                        <p:tgtEl>
                                          <p:spTgt spid="621"/>
                                        </p:tgtEl>
                                      </p:cBhvr>
                                    </p:animEffect>
                                  </p:childTnLst>
                                </p:cTn>
                              </p:par>
                              <p:par>
                                <p:cTn fill="hold" nodeType="withEffect" presetClass="entr" presetID="10" presetSubtype="0">
                                  <p:stCondLst>
                                    <p:cond delay="0"/>
                                  </p:stCondLst>
                                  <p:childTnLst>
                                    <p:set>
                                      <p:cBhvr>
                                        <p:cTn dur="1" fill="hold">
                                          <p:stCondLst>
                                            <p:cond delay="0"/>
                                          </p:stCondLst>
                                        </p:cTn>
                                        <p:tgtEl>
                                          <p:spTgt spid="629"/>
                                        </p:tgtEl>
                                        <p:attrNameLst>
                                          <p:attrName>style.visibility</p:attrName>
                                        </p:attrNameLst>
                                      </p:cBhvr>
                                      <p:to>
                                        <p:strVal val="visible"/>
                                      </p:to>
                                    </p:set>
                                    <p:animEffect filter="fade" transition="in">
                                      <p:cBhvr>
                                        <p:cTn dur="1000"/>
                                        <p:tgtEl>
                                          <p:spTgt spid="629"/>
                                        </p:tgtEl>
                                      </p:cBhvr>
                                    </p:animEffect>
                                  </p:childTnLst>
                                </p:cTn>
                              </p:par>
                              <p:par>
                                <p:cTn fill="hold" nodeType="withEffect" presetClass="entr" presetID="10" presetSubtype="0">
                                  <p:stCondLst>
                                    <p:cond delay="0"/>
                                  </p:stCondLst>
                                  <p:childTnLst>
                                    <p:set>
                                      <p:cBhvr>
                                        <p:cTn dur="1" fill="hold">
                                          <p:stCondLst>
                                            <p:cond delay="0"/>
                                          </p:stCondLst>
                                        </p:cTn>
                                        <p:tgtEl>
                                          <p:spTgt spid="640"/>
                                        </p:tgtEl>
                                        <p:attrNameLst>
                                          <p:attrName>style.visibility</p:attrName>
                                        </p:attrNameLst>
                                      </p:cBhvr>
                                      <p:to>
                                        <p:strVal val="visible"/>
                                      </p:to>
                                    </p:set>
                                    <p:animEffect filter="fade" transition="in">
                                      <p:cBhvr>
                                        <p:cTn dur="1000"/>
                                        <p:tgtEl>
                                          <p:spTgt spid="6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gtEl>
                                        <p:attrNameLst>
                                          <p:attrName>style.visibility</p:attrName>
                                        </p:attrNameLst>
                                      </p:cBhvr>
                                      <p:to>
                                        <p:strVal val="visible"/>
                                      </p:to>
                                    </p:set>
                                    <p:animEffect filter="fade" transition="in">
                                      <p:cBhvr>
                                        <p:cTn dur="1000"/>
                                        <p:tgtEl>
                                          <p:spTgt spid="615"/>
                                        </p:tgtEl>
                                      </p:cBhvr>
                                    </p:animEffect>
                                  </p:childTnLst>
                                </p:cTn>
                              </p:par>
                              <p:par>
                                <p:cTn fill="hold" nodeType="withEffect" presetClass="exit" presetID="10" presetSubtype="0">
                                  <p:stCondLst>
                                    <p:cond delay="0"/>
                                  </p:stCondLst>
                                  <p:childTnLst>
                                    <p:animEffect filter="fade" transition="out">
                                      <p:cBhvr>
                                        <p:cTn dur="1000"/>
                                        <p:tgtEl>
                                          <p:spTgt spid="640"/>
                                        </p:tgtEl>
                                      </p:cBhvr>
                                    </p:animEffect>
                                    <p:set>
                                      <p:cBhvr>
                                        <p:cTn dur="1" fill="hold">
                                          <p:stCondLst>
                                            <p:cond delay="1000"/>
                                          </p:stCondLst>
                                        </p:cTn>
                                        <p:tgtEl>
                                          <p:spTgt spid="64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16"/>
                                        </p:tgtEl>
                                        <p:attrNameLst>
                                          <p:attrName>style.visibility</p:attrName>
                                        </p:attrNameLst>
                                      </p:cBhvr>
                                      <p:to>
                                        <p:strVal val="visible"/>
                                      </p:to>
                                    </p:set>
                                    <p:animEffect filter="fade" transition="in">
                                      <p:cBhvr>
                                        <p:cTn dur="1000"/>
                                        <p:tgtEl>
                                          <p:spTgt spid="616"/>
                                        </p:tgtEl>
                                      </p:cBhvr>
                                    </p:animEffect>
                                  </p:childTnLst>
                                </p:cTn>
                              </p:par>
                              <p:par>
                                <p:cTn fill="hold" nodeType="withEffect" presetClass="entr" presetID="10" presetSubtype="0">
                                  <p:stCondLst>
                                    <p:cond delay="0"/>
                                  </p:stCondLst>
                                  <p:childTnLst>
                                    <p:set>
                                      <p:cBhvr>
                                        <p:cTn dur="1" fill="hold">
                                          <p:stCondLst>
                                            <p:cond delay="0"/>
                                          </p:stCondLst>
                                        </p:cTn>
                                        <p:tgtEl>
                                          <p:spTgt spid="628"/>
                                        </p:tgtEl>
                                        <p:attrNameLst>
                                          <p:attrName>style.visibility</p:attrName>
                                        </p:attrNameLst>
                                      </p:cBhvr>
                                      <p:to>
                                        <p:strVal val="visible"/>
                                      </p:to>
                                    </p:set>
                                    <p:animEffect filter="fade" transition="in">
                                      <p:cBhvr>
                                        <p:cTn dur="1000"/>
                                        <p:tgtEl>
                                          <p:spTgt spid="628"/>
                                        </p:tgtEl>
                                      </p:cBhvr>
                                    </p:animEffect>
                                  </p:childTnLst>
                                </p:cTn>
                              </p:par>
                              <p:par>
                                <p:cTn fill="hold" nodeType="withEffect" presetClass="entr" presetID="10" presetSubtype="0">
                                  <p:stCondLst>
                                    <p:cond delay="0"/>
                                  </p:stCondLst>
                                  <p:childTnLst>
                                    <p:set>
                                      <p:cBhvr>
                                        <p:cTn dur="1" fill="hold">
                                          <p:stCondLst>
                                            <p:cond delay="0"/>
                                          </p:stCondLst>
                                        </p:cTn>
                                        <p:tgtEl>
                                          <p:spTgt spid="630"/>
                                        </p:tgtEl>
                                        <p:attrNameLst>
                                          <p:attrName>style.visibility</p:attrName>
                                        </p:attrNameLst>
                                      </p:cBhvr>
                                      <p:to>
                                        <p:strVal val="visible"/>
                                      </p:to>
                                    </p:set>
                                    <p:animEffect filter="fade" transition="in">
                                      <p:cBhvr>
                                        <p:cTn dur="1000"/>
                                        <p:tgtEl>
                                          <p:spTgt spid="630"/>
                                        </p:tgtEl>
                                      </p:cBhvr>
                                    </p:animEffect>
                                  </p:childTnLst>
                                </p:cTn>
                              </p:par>
                              <p:par>
                                <p:cTn fill="hold" nodeType="withEffect" presetClass="entr" presetID="10" presetSubtype="0">
                                  <p:stCondLst>
                                    <p:cond delay="0"/>
                                  </p:stCondLst>
                                  <p:childTnLst>
                                    <p:set>
                                      <p:cBhvr>
                                        <p:cTn dur="1" fill="hold">
                                          <p:stCondLst>
                                            <p:cond delay="0"/>
                                          </p:stCondLst>
                                        </p:cTn>
                                        <p:tgtEl>
                                          <p:spTgt spid="625"/>
                                        </p:tgtEl>
                                        <p:attrNameLst>
                                          <p:attrName>style.visibility</p:attrName>
                                        </p:attrNameLst>
                                      </p:cBhvr>
                                      <p:to>
                                        <p:strVal val="visible"/>
                                      </p:to>
                                    </p:set>
                                    <p:animEffect filter="fade" transition="in">
                                      <p:cBhvr>
                                        <p:cTn dur="1000"/>
                                        <p:tgtEl>
                                          <p:spTgt spid="6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7"/>
                                        </p:tgtEl>
                                        <p:attrNameLst>
                                          <p:attrName>style.visibility</p:attrName>
                                        </p:attrNameLst>
                                      </p:cBhvr>
                                      <p:to>
                                        <p:strVal val="visible"/>
                                      </p:to>
                                    </p:set>
                                    <p:animEffect filter="fade" transition="in">
                                      <p:cBhvr>
                                        <p:cTn dur="1400"/>
                                        <p:tgtEl>
                                          <p:spTgt spid="627"/>
                                        </p:tgtEl>
                                      </p:cBhvr>
                                    </p:animEffect>
                                  </p:childTnLst>
                                </p:cTn>
                              </p:par>
                              <p:par>
                                <p:cTn fill="hold" nodeType="withEffect" presetClass="entr" presetID="10" presetSubtype="0">
                                  <p:stCondLst>
                                    <p:cond delay="0"/>
                                  </p:stCondLst>
                                  <p:childTnLst>
                                    <p:set>
                                      <p:cBhvr>
                                        <p:cTn dur="1" fill="hold">
                                          <p:stCondLst>
                                            <p:cond delay="0"/>
                                          </p:stCondLst>
                                        </p:cTn>
                                        <p:tgtEl>
                                          <p:spTgt spid="626"/>
                                        </p:tgtEl>
                                        <p:attrNameLst>
                                          <p:attrName>style.visibility</p:attrName>
                                        </p:attrNameLst>
                                      </p:cBhvr>
                                      <p:to>
                                        <p:strVal val="visible"/>
                                      </p:to>
                                    </p:set>
                                    <p:animEffect filter="fade" transition="in">
                                      <p:cBhvr>
                                        <p:cTn dur="1000"/>
                                        <p:tgtEl>
                                          <p:spTgt spid="6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4"/>
                                        </p:tgtEl>
                                        <p:attrNameLst>
                                          <p:attrName>style.visibility</p:attrName>
                                        </p:attrNameLst>
                                      </p:cBhvr>
                                      <p:to>
                                        <p:strVal val="visible"/>
                                      </p:to>
                                    </p:set>
                                    <p:animEffect filter="fade" transition="in">
                                      <p:cBhvr>
                                        <p:cTn dur="1000"/>
                                        <p:tgtEl>
                                          <p:spTgt spid="624"/>
                                        </p:tgtEl>
                                      </p:cBhvr>
                                    </p:animEffect>
                                  </p:childTnLst>
                                </p:cTn>
                              </p:par>
                              <p:par>
                                <p:cTn fill="hold" nodeType="withEffect" presetClass="exit" presetID="10" presetSubtype="0">
                                  <p:stCondLst>
                                    <p:cond delay="0"/>
                                  </p:stCondLst>
                                  <p:childTnLst>
                                    <p:animEffect filter="fade" transition="out">
                                      <p:cBhvr>
                                        <p:cTn dur="1000"/>
                                        <p:tgtEl>
                                          <p:spTgt spid="627"/>
                                        </p:tgtEl>
                                      </p:cBhvr>
                                    </p:animEffect>
                                    <p:set>
                                      <p:cBhvr>
                                        <p:cTn dur="1" fill="hold">
                                          <p:stCondLst>
                                            <p:cond delay="1000"/>
                                          </p:stCondLst>
                                        </p:cTn>
                                        <p:tgtEl>
                                          <p:spTgt spid="62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54"/>
                                        </p:tgtEl>
                                        <p:attrNameLst>
                                          <p:attrName>style.visibility</p:attrName>
                                        </p:attrNameLst>
                                      </p:cBhvr>
                                      <p:to>
                                        <p:strVal val="visible"/>
                                      </p:to>
                                    </p:set>
                                    <p:animEffect filter="fade" transition="in">
                                      <p:cBhvr>
                                        <p:cTn dur="1000"/>
                                        <p:tgtEl>
                                          <p:spTgt spid="654"/>
                                        </p:tgtEl>
                                      </p:cBhvr>
                                    </p:animEffect>
                                  </p:childTnLst>
                                </p:cTn>
                              </p:par>
                              <p:par>
                                <p:cTn fill="hold" nodeType="withEffect" presetClass="entr" presetID="10" presetSubtype="0">
                                  <p:stCondLst>
                                    <p:cond delay="0"/>
                                  </p:stCondLst>
                                  <p:childTnLst>
                                    <p:set>
                                      <p:cBhvr>
                                        <p:cTn dur="1" fill="hold">
                                          <p:stCondLst>
                                            <p:cond delay="0"/>
                                          </p:stCondLst>
                                        </p:cTn>
                                        <p:tgtEl>
                                          <p:spTgt spid="623"/>
                                        </p:tgtEl>
                                        <p:attrNameLst>
                                          <p:attrName>style.visibility</p:attrName>
                                        </p:attrNameLst>
                                      </p:cBhvr>
                                      <p:to>
                                        <p:strVal val="visible"/>
                                      </p:to>
                                    </p:set>
                                    <p:animEffect filter="fade" transition="in">
                                      <p:cBhvr>
                                        <p:cTn dur="1000"/>
                                        <p:tgtEl>
                                          <p:spTgt spid="623"/>
                                        </p:tgtEl>
                                      </p:cBhvr>
                                    </p:animEffect>
                                  </p:childTnLst>
                                </p:cTn>
                              </p:par>
                              <p:par>
                                <p:cTn fill="hold" nodeType="withEffect" presetClass="entr" presetID="10" presetSubtype="0">
                                  <p:stCondLst>
                                    <p:cond delay="0"/>
                                  </p:stCondLst>
                                  <p:childTnLst>
                                    <p:set>
                                      <p:cBhvr>
                                        <p:cTn dur="1" fill="hold">
                                          <p:stCondLst>
                                            <p:cond delay="0"/>
                                          </p:stCondLst>
                                        </p:cTn>
                                        <p:tgtEl>
                                          <p:spTgt spid="622"/>
                                        </p:tgtEl>
                                        <p:attrNameLst>
                                          <p:attrName>style.visibility</p:attrName>
                                        </p:attrNameLst>
                                      </p:cBhvr>
                                      <p:to>
                                        <p:strVal val="visible"/>
                                      </p:to>
                                    </p:set>
                                    <p:animEffect filter="fade" transition="in">
                                      <p:cBhvr>
                                        <p:cTn dur="1100"/>
                                        <p:tgtEl>
                                          <p:spTgt spid="622"/>
                                        </p:tgtEl>
                                      </p:cBhvr>
                                    </p:animEffect>
                                  </p:childTnLst>
                                </p:cTn>
                              </p:par>
                              <p:par>
                                <p:cTn fill="hold" nodeType="withEffect" presetClass="entr" presetID="10" presetSubtype="0">
                                  <p:stCondLst>
                                    <p:cond delay="0"/>
                                  </p:stCondLst>
                                  <p:childTnLst>
                                    <p:set>
                                      <p:cBhvr>
                                        <p:cTn dur="1" fill="hold">
                                          <p:stCondLst>
                                            <p:cond delay="0"/>
                                          </p:stCondLst>
                                        </p:cTn>
                                        <p:tgtEl>
                                          <p:spTgt spid="633"/>
                                        </p:tgtEl>
                                        <p:attrNameLst>
                                          <p:attrName>style.visibility</p:attrName>
                                        </p:attrNameLst>
                                      </p:cBhvr>
                                      <p:to>
                                        <p:strVal val="visible"/>
                                      </p:to>
                                    </p:set>
                                    <p:animEffect filter="fade" transition="in">
                                      <p:cBhvr>
                                        <p:cTn dur="1000"/>
                                        <p:tgtEl>
                                          <p:spTgt spid="6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6"/>
                                        </p:tgtEl>
                                        <p:attrNameLst>
                                          <p:attrName>style.visibility</p:attrName>
                                        </p:attrNameLst>
                                      </p:cBhvr>
                                      <p:to>
                                        <p:strVal val="visible"/>
                                      </p:to>
                                    </p:set>
                                    <p:animEffect filter="fade" transition="in">
                                      <p:cBhvr>
                                        <p:cTn dur="1000"/>
                                        <p:tgtEl>
                                          <p:spTgt spid="636"/>
                                        </p:tgtEl>
                                      </p:cBhvr>
                                    </p:animEffect>
                                  </p:childTnLst>
                                </p:cTn>
                              </p:par>
                              <p:par>
                                <p:cTn fill="hold" nodeType="withEffect" presetClass="entr" presetID="10" presetSubtype="0">
                                  <p:stCondLst>
                                    <p:cond delay="0"/>
                                  </p:stCondLst>
                                  <p:childTnLst>
                                    <p:set>
                                      <p:cBhvr>
                                        <p:cTn dur="1" fill="hold">
                                          <p:stCondLst>
                                            <p:cond delay="0"/>
                                          </p:stCondLst>
                                        </p:cTn>
                                        <p:tgtEl>
                                          <p:spTgt spid="637"/>
                                        </p:tgtEl>
                                        <p:attrNameLst>
                                          <p:attrName>style.visibility</p:attrName>
                                        </p:attrNameLst>
                                      </p:cBhvr>
                                      <p:to>
                                        <p:strVal val="visible"/>
                                      </p:to>
                                    </p:set>
                                    <p:animEffect filter="fade" transition="in">
                                      <p:cBhvr>
                                        <p:cTn dur="1000"/>
                                        <p:tgtEl>
                                          <p:spTgt spid="637"/>
                                        </p:tgtEl>
                                      </p:cBhvr>
                                    </p:animEffect>
                                  </p:childTnLst>
                                </p:cTn>
                              </p:par>
                              <p:par>
                                <p:cTn fill="hold" nodeType="withEffect" presetClass="entr" presetID="10" presetSubtype="0">
                                  <p:stCondLst>
                                    <p:cond delay="0"/>
                                  </p:stCondLst>
                                  <p:childTnLst>
                                    <p:set>
                                      <p:cBhvr>
                                        <p:cTn dur="1" fill="hold">
                                          <p:stCondLst>
                                            <p:cond delay="0"/>
                                          </p:stCondLst>
                                        </p:cTn>
                                        <p:tgtEl>
                                          <p:spTgt spid="634"/>
                                        </p:tgtEl>
                                        <p:attrNameLst>
                                          <p:attrName>style.visibility</p:attrName>
                                        </p:attrNameLst>
                                      </p:cBhvr>
                                      <p:to>
                                        <p:strVal val="visible"/>
                                      </p:to>
                                    </p:set>
                                    <p:animEffect filter="fade" transition="in">
                                      <p:cBhvr>
                                        <p:cTn dur="1000"/>
                                        <p:tgtEl>
                                          <p:spTgt spid="6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1"/>
                                        </p:tgtEl>
                                        <p:attrNameLst>
                                          <p:attrName>style.visibility</p:attrName>
                                        </p:attrNameLst>
                                      </p:cBhvr>
                                      <p:to>
                                        <p:strVal val="visible"/>
                                      </p:to>
                                    </p:set>
                                    <p:animEffect filter="fade" transition="in">
                                      <p:cBhvr>
                                        <p:cTn dur="1000"/>
                                        <p:tgtEl>
                                          <p:spTgt spid="631"/>
                                        </p:tgtEl>
                                      </p:cBhvr>
                                    </p:animEffect>
                                  </p:childTnLst>
                                </p:cTn>
                              </p:par>
                              <p:par>
                                <p:cTn fill="hold" nodeType="withEffect" presetClass="entr" presetID="10" presetSubtype="0">
                                  <p:stCondLst>
                                    <p:cond delay="0"/>
                                  </p:stCondLst>
                                  <p:childTnLst>
                                    <p:set>
                                      <p:cBhvr>
                                        <p:cTn dur="1" fill="hold">
                                          <p:stCondLst>
                                            <p:cond delay="0"/>
                                          </p:stCondLst>
                                        </p:cTn>
                                        <p:tgtEl>
                                          <p:spTgt spid="635"/>
                                        </p:tgtEl>
                                        <p:attrNameLst>
                                          <p:attrName>style.visibility</p:attrName>
                                        </p:attrNameLst>
                                      </p:cBhvr>
                                      <p:to>
                                        <p:strVal val="visible"/>
                                      </p:to>
                                    </p:set>
                                    <p:animEffect filter="fade" transition="in">
                                      <p:cBhvr>
                                        <p:cTn dur="1000"/>
                                        <p:tgtEl>
                                          <p:spTgt spid="635"/>
                                        </p:tgtEl>
                                      </p:cBhvr>
                                    </p:animEffect>
                                  </p:childTnLst>
                                </p:cTn>
                              </p:par>
                              <p:par>
                                <p:cTn fill="hold" nodeType="withEffect" presetClass="entr" presetID="10" presetSubtype="0">
                                  <p:stCondLst>
                                    <p:cond delay="0"/>
                                  </p:stCondLst>
                                  <p:childTnLst>
                                    <p:set>
                                      <p:cBhvr>
                                        <p:cTn dur="1" fill="hold">
                                          <p:stCondLst>
                                            <p:cond delay="0"/>
                                          </p:stCondLst>
                                        </p:cTn>
                                        <p:tgtEl>
                                          <p:spTgt spid="646"/>
                                        </p:tgtEl>
                                        <p:attrNameLst>
                                          <p:attrName>style.visibility</p:attrName>
                                        </p:attrNameLst>
                                      </p:cBhvr>
                                      <p:to>
                                        <p:strVal val="visible"/>
                                      </p:to>
                                    </p:set>
                                    <p:animEffect filter="fade" transition="in">
                                      <p:cBhvr>
                                        <p:cTn dur="1000"/>
                                        <p:tgtEl>
                                          <p:spTgt spid="646"/>
                                        </p:tgtEl>
                                      </p:cBhvr>
                                    </p:animEffect>
                                  </p:childTnLst>
                                </p:cTn>
                              </p:par>
                              <p:par>
                                <p:cTn fill="hold" nodeType="withEffect" presetClass="entr" presetID="10" presetSubtype="0">
                                  <p:stCondLst>
                                    <p:cond delay="0"/>
                                  </p:stCondLst>
                                  <p:childTnLst>
                                    <p:set>
                                      <p:cBhvr>
                                        <p:cTn dur="1" fill="hold">
                                          <p:stCondLst>
                                            <p:cond delay="0"/>
                                          </p:stCondLst>
                                        </p:cTn>
                                        <p:tgtEl>
                                          <p:spTgt spid="632"/>
                                        </p:tgtEl>
                                        <p:attrNameLst>
                                          <p:attrName>style.visibility</p:attrName>
                                        </p:attrNameLst>
                                      </p:cBhvr>
                                      <p:to>
                                        <p:strVal val="visible"/>
                                      </p:to>
                                    </p:set>
                                    <p:animEffect filter="fade" transition="in">
                                      <p:cBhvr>
                                        <p:cTn dur="1000"/>
                                        <p:tgtEl>
                                          <p:spTgt spid="6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0"/>
                                        </p:tgtEl>
                                        <p:attrNameLst>
                                          <p:attrName>style.visibility</p:attrName>
                                        </p:attrNameLst>
                                      </p:cBhvr>
                                      <p:to>
                                        <p:strVal val="visible"/>
                                      </p:to>
                                    </p:set>
                                    <p:animEffect filter="fade" transition="in">
                                      <p:cBhvr>
                                        <p:cTn dur="1000"/>
                                        <p:tgtEl>
                                          <p:spTgt spid="650"/>
                                        </p:tgtEl>
                                      </p:cBhvr>
                                    </p:animEffect>
                                  </p:childTnLst>
                                </p:cTn>
                              </p:par>
                              <p:par>
                                <p:cTn fill="hold" nodeType="withEffect" presetClass="entr" presetID="10" presetSubtype="0">
                                  <p:stCondLst>
                                    <p:cond delay="0"/>
                                  </p:stCondLst>
                                  <p:childTnLst>
                                    <p:set>
                                      <p:cBhvr>
                                        <p:cTn dur="1" fill="hold">
                                          <p:stCondLst>
                                            <p:cond delay="0"/>
                                          </p:stCondLst>
                                        </p:cTn>
                                        <p:tgtEl>
                                          <p:spTgt spid="647"/>
                                        </p:tgtEl>
                                        <p:attrNameLst>
                                          <p:attrName>style.visibility</p:attrName>
                                        </p:attrNameLst>
                                      </p:cBhvr>
                                      <p:to>
                                        <p:strVal val="visible"/>
                                      </p:to>
                                    </p:set>
                                    <p:animEffect filter="fade" transition="in">
                                      <p:cBhvr>
                                        <p:cTn dur="1100"/>
                                        <p:tgtEl>
                                          <p:spTgt spid="647"/>
                                        </p:tgtEl>
                                      </p:cBhvr>
                                    </p:animEffect>
                                  </p:childTnLst>
                                </p:cTn>
                              </p:par>
                              <p:par>
                                <p:cTn fill="hold" nodeType="withEffect" presetClass="entr" presetID="10" presetSubtype="0">
                                  <p:stCondLst>
                                    <p:cond delay="0"/>
                                  </p:stCondLst>
                                  <p:childTnLst>
                                    <p:set>
                                      <p:cBhvr>
                                        <p:cTn dur="1" fill="hold">
                                          <p:stCondLst>
                                            <p:cond delay="0"/>
                                          </p:stCondLst>
                                        </p:cTn>
                                        <p:tgtEl>
                                          <p:spTgt spid="649"/>
                                        </p:tgtEl>
                                        <p:attrNameLst>
                                          <p:attrName>style.visibility</p:attrName>
                                        </p:attrNameLst>
                                      </p:cBhvr>
                                      <p:to>
                                        <p:strVal val="visible"/>
                                      </p:to>
                                    </p:set>
                                    <p:animEffect filter="fade" transition="in">
                                      <p:cBhvr>
                                        <p:cTn dur="1000"/>
                                        <p:tgtEl>
                                          <p:spTgt spid="649"/>
                                        </p:tgtEl>
                                      </p:cBhvr>
                                    </p:animEffect>
                                  </p:childTnLst>
                                </p:cTn>
                              </p:par>
                              <p:par>
                                <p:cTn fill="hold" nodeType="withEffect" presetClass="entr" presetID="10" presetSubtype="0">
                                  <p:stCondLst>
                                    <p:cond delay="0"/>
                                  </p:stCondLst>
                                  <p:childTnLst>
                                    <p:set>
                                      <p:cBhvr>
                                        <p:cTn dur="1" fill="hold">
                                          <p:stCondLst>
                                            <p:cond delay="0"/>
                                          </p:stCondLst>
                                        </p:cTn>
                                        <p:tgtEl>
                                          <p:spTgt spid="648"/>
                                        </p:tgtEl>
                                        <p:attrNameLst>
                                          <p:attrName>style.visibility</p:attrName>
                                        </p:attrNameLst>
                                      </p:cBhvr>
                                      <p:to>
                                        <p:strVal val="visible"/>
                                      </p:to>
                                    </p:set>
                                    <p:animEffect filter="fade" transition="in">
                                      <p:cBhvr>
                                        <p:cTn dur="1000"/>
                                        <p:tgtEl>
                                          <p:spTgt spid="648"/>
                                        </p:tgtEl>
                                      </p:cBhvr>
                                    </p:animEffect>
                                  </p:childTnLst>
                                </p:cTn>
                              </p:par>
                              <p:par>
                                <p:cTn fill="hold" nodeType="withEffect" presetClass="entr" presetID="10" presetSubtype="0">
                                  <p:stCondLst>
                                    <p:cond delay="0"/>
                                  </p:stCondLst>
                                  <p:childTnLst>
                                    <p:set>
                                      <p:cBhvr>
                                        <p:cTn dur="1" fill="hold">
                                          <p:stCondLst>
                                            <p:cond delay="0"/>
                                          </p:stCondLst>
                                        </p:cTn>
                                        <p:tgtEl>
                                          <p:spTgt spid="651"/>
                                        </p:tgtEl>
                                        <p:attrNameLst>
                                          <p:attrName>style.visibility</p:attrName>
                                        </p:attrNameLst>
                                      </p:cBhvr>
                                      <p:to>
                                        <p:strVal val="visible"/>
                                      </p:to>
                                    </p:set>
                                    <p:animEffect filter="fade" transition="in">
                                      <p:cBhvr>
                                        <p:cTn dur="1000"/>
                                        <p:tgtEl>
                                          <p:spTgt spid="6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2"/>
                                        </p:tgtEl>
                                        <p:attrNameLst>
                                          <p:attrName>style.visibility</p:attrName>
                                        </p:attrNameLst>
                                      </p:cBhvr>
                                      <p:to>
                                        <p:strVal val="visible"/>
                                      </p:to>
                                    </p:set>
                                    <p:animEffect filter="fade" transition="in">
                                      <p:cBhvr>
                                        <p:cTn dur="1000"/>
                                        <p:tgtEl>
                                          <p:spTgt spid="6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9"/>
                                        </p:tgtEl>
                                        <p:attrNameLst>
                                          <p:attrName>style.visibility</p:attrName>
                                        </p:attrNameLst>
                                      </p:cBhvr>
                                      <p:to>
                                        <p:strVal val="visible"/>
                                      </p:to>
                                    </p:set>
                                    <p:animEffect filter="fade" transition="in">
                                      <p:cBhvr>
                                        <p:cTn dur="1000"/>
                                        <p:tgtEl>
                                          <p:spTgt spid="639"/>
                                        </p:tgtEl>
                                      </p:cBhvr>
                                    </p:animEffect>
                                  </p:childTnLst>
                                </p:cTn>
                              </p:par>
                              <p:par>
                                <p:cTn fill="hold" nodeType="withEffect" presetClass="entr" presetID="10" presetSubtype="0">
                                  <p:stCondLst>
                                    <p:cond delay="0"/>
                                  </p:stCondLst>
                                  <p:childTnLst>
                                    <p:set>
                                      <p:cBhvr>
                                        <p:cTn dur="1" fill="hold">
                                          <p:stCondLst>
                                            <p:cond delay="0"/>
                                          </p:stCondLst>
                                        </p:cTn>
                                        <p:tgtEl>
                                          <p:spTgt spid="638"/>
                                        </p:tgtEl>
                                        <p:attrNameLst>
                                          <p:attrName>style.visibility</p:attrName>
                                        </p:attrNameLst>
                                      </p:cBhvr>
                                      <p:to>
                                        <p:strVal val="visible"/>
                                      </p:to>
                                    </p:set>
                                    <p:animEffect filter="fade" transition="in">
                                      <p:cBhvr>
                                        <p:cTn dur="1000"/>
                                        <p:tgtEl>
                                          <p:spTgt spid="638"/>
                                        </p:tgtEl>
                                      </p:cBhvr>
                                    </p:animEffect>
                                  </p:childTnLst>
                                </p:cTn>
                              </p:par>
                              <p:par>
                                <p:cTn fill="hold" nodeType="with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1000"/>
                                        <p:tgtEl>
                                          <p:spTgt spid="641"/>
                                        </p:tgtEl>
                                      </p:cBhvr>
                                    </p:animEffect>
                                  </p:childTnLst>
                                </p:cTn>
                              </p:par>
                              <p:par>
                                <p:cTn fill="hold" nodeType="withEffect" presetClass="entr" presetID="10" presetSubtype="0">
                                  <p:stCondLst>
                                    <p:cond delay="0"/>
                                  </p:stCondLst>
                                  <p:childTnLst>
                                    <p:set>
                                      <p:cBhvr>
                                        <p:cTn dur="1" fill="hold">
                                          <p:stCondLst>
                                            <p:cond delay="0"/>
                                          </p:stCondLst>
                                        </p:cTn>
                                        <p:tgtEl>
                                          <p:spTgt spid="626"/>
                                        </p:tgtEl>
                                        <p:attrNameLst>
                                          <p:attrName>style.visibility</p:attrName>
                                        </p:attrNameLst>
                                      </p:cBhvr>
                                      <p:to>
                                        <p:strVal val="visible"/>
                                      </p:to>
                                    </p:set>
                                    <p:animEffect filter="fade" transition="in">
                                      <p:cBhvr>
                                        <p:cTn dur="1000"/>
                                        <p:tgtEl>
                                          <p:spTgt spid="6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1000"/>
                                        <p:tgtEl>
                                          <p:spTgt spid="642"/>
                                        </p:tgtEl>
                                      </p:cBhvr>
                                    </p:animEffect>
                                  </p:childTnLst>
                                </p:cTn>
                              </p:par>
                              <p:par>
                                <p:cTn fill="hold" nodeType="withEffect" presetClass="entr" presetID="10" presetSubtype="0">
                                  <p:stCondLst>
                                    <p:cond delay="0"/>
                                  </p:stCondLst>
                                  <p:childTnLst>
                                    <p:set>
                                      <p:cBhvr>
                                        <p:cTn dur="1" fill="hold">
                                          <p:stCondLst>
                                            <p:cond delay="0"/>
                                          </p:stCondLst>
                                        </p:cTn>
                                        <p:tgtEl>
                                          <p:spTgt spid="621"/>
                                        </p:tgtEl>
                                        <p:attrNameLst>
                                          <p:attrName>style.visibility</p:attrName>
                                        </p:attrNameLst>
                                      </p:cBhvr>
                                      <p:to>
                                        <p:strVal val="visible"/>
                                      </p:to>
                                    </p:set>
                                    <p:animEffect filter="fade" transition="in">
                                      <p:cBhvr>
                                        <p:cTn dur="1000"/>
                                        <p:tgtEl>
                                          <p:spTgt spid="6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5"/>
                                        </p:tgtEl>
                                        <p:attrNameLst>
                                          <p:attrName>style.visibility</p:attrName>
                                        </p:attrNameLst>
                                      </p:cBhvr>
                                      <p:to>
                                        <p:strVal val="visible"/>
                                      </p:to>
                                    </p:set>
                                    <p:animEffect filter="fade" transition="in">
                                      <p:cBhvr>
                                        <p:cTn dur="1000"/>
                                        <p:tgtEl>
                                          <p:spTgt spid="645"/>
                                        </p:tgtEl>
                                      </p:cBhvr>
                                    </p:animEffect>
                                  </p:childTnLst>
                                </p:cTn>
                              </p:par>
                              <p:par>
                                <p:cTn fill="hold" nodeType="withEffect" presetClass="entr" presetID="10" presetSubtype="0">
                                  <p:stCondLst>
                                    <p:cond delay="0"/>
                                  </p:stCondLst>
                                  <p:childTnLst>
                                    <p:set>
                                      <p:cBhvr>
                                        <p:cTn dur="1" fill="hold">
                                          <p:stCondLst>
                                            <p:cond delay="0"/>
                                          </p:stCondLst>
                                        </p:cTn>
                                        <p:tgtEl>
                                          <p:spTgt spid="644"/>
                                        </p:tgtEl>
                                        <p:attrNameLst>
                                          <p:attrName>style.visibility</p:attrName>
                                        </p:attrNameLst>
                                      </p:cBhvr>
                                      <p:to>
                                        <p:strVal val="visible"/>
                                      </p:to>
                                    </p:set>
                                    <p:animEffect filter="fade" transition="in">
                                      <p:cBhvr>
                                        <p:cTn dur="1000"/>
                                        <p:tgtEl>
                                          <p:spTgt spid="6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50"/>
          <p:cNvSpPr txBox="1"/>
          <p:nvPr>
            <p:ph idx="1" type="body"/>
          </p:nvPr>
        </p:nvSpPr>
        <p:spPr>
          <a:xfrm>
            <a:off x="311700" y="1152475"/>
            <a:ext cx="8520600" cy="34164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US"/>
              <a:t>Background</a:t>
            </a:r>
            <a:endParaRPr/>
          </a:p>
          <a:p>
            <a:pPr indent="-342900" lvl="0" marL="457200" rtl="0" algn="l">
              <a:lnSpc>
                <a:spcPct val="115000"/>
              </a:lnSpc>
              <a:spcBef>
                <a:spcPts val="0"/>
              </a:spcBef>
              <a:spcAft>
                <a:spcPts val="0"/>
              </a:spcAft>
              <a:buSzPts val="1800"/>
              <a:buChar char="●"/>
            </a:pPr>
            <a:r>
              <a:rPr lang="en-US"/>
              <a:t>Retina Key-value Store Design</a:t>
            </a:r>
            <a:endParaRPr/>
          </a:p>
          <a:p>
            <a:pPr indent="-368300" lvl="0" marL="457200" rtl="0" algn="l">
              <a:lnSpc>
                <a:spcPct val="115000"/>
              </a:lnSpc>
              <a:spcBef>
                <a:spcPts val="0"/>
              </a:spcBef>
              <a:spcAft>
                <a:spcPts val="0"/>
              </a:spcAft>
              <a:buClr>
                <a:schemeClr val="dk1"/>
              </a:buClr>
              <a:buSzPts val="2200"/>
              <a:buChar char="●"/>
            </a:pPr>
            <a:r>
              <a:rPr b="1" lang="en-US" sz="2200">
                <a:solidFill>
                  <a:schemeClr val="dk1"/>
                </a:solidFill>
                <a:latin typeface="Arial"/>
                <a:ea typeface="Arial"/>
                <a:cs typeface="Arial"/>
                <a:sym typeface="Arial"/>
              </a:rPr>
              <a:t>Implementation</a:t>
            </a:r>
            <a:endParaRPr b="1" sz="2200">
              <a:solidFill>
                <a:schemeClr val="dk1"/>
              </a:solidFill>
              <a:latin typeface="Arial"/>
              <a:ea typeface="Arial"/>
              <a:cs typeface="Arial"/>
              <a:sym typeface="Arial"/>
            </a:endParaRPr>
          </a:p>
          <a:p>
            <a:pPr indent="-342900" lvl="0" marL="457200" rtl="0" algn="l">
              <a:lnSpc>
                <a:spcPct val="115000"/>
              </a:lnSpc>
              <a:spcBef>
                <a:spcPts val="0"/>
              </a:spcBef>
              <a:spcAft>
                <a:spcPts val="0"/>
              </a:spcAft>
              <a:buSzPts val="1800"/>
              <a:buChar char="●"/>
            </a:pPr>
            <a:r>
              <a:rPr lang="en-US">
                <a:latin typeface="Arial"/>
                <a:ea typeface="Arial"/>
                <a:cs typeface="Arial"/>
                <a:sym typeface="Arial"/>
              </a:rPr>
              <a:t>Evaluation</a:t>
            </a:r>
            <a:endParaRPr/>
          </a:p>
          <a:p>
            <a:pPr indent="-342900" lvl="0" marL="457200" rtl="0" algn="l">
              <a:lnSpc>
                <a:spcPct val="115000"/>
              </a:lnSpc>
              <a:spcBef>
                <a:spcPts val="0"/>
              </a:spcBef>
              <a:spcAft>
                <a:spcPts val="0"/>
              </a:spcAft>
              <a:buSzPts val="1800"/>
              <a:buChar char="●"/>
            </a:pPr>
            <a:r>
              <a:rPr lang="en-US"/>
              <a:t>Future Work</a:t>
            </a:r>
            <a:endParaRPr/>
          </a:p>
          <a:p>
            <a:pPr indent="-342900" lvl="0" marL="457200" rtl="0" algn="l">
              <a:lnSpc>
                <a:spcPct val="115000"/>
              </a:lnSpc>
              <a:spcBef>
                <a:spcPts val="0"/>
              </a:spcBef>
              <a:spcAft>
                <a:spcPts val="0"/>
              </a:spcAft>
              <a:buSzPts val="1800"/>
              <a:buChar char="●"/>
            </a:pPr>
            <a:r>
              <a:rPr lang="en-US"/>
              <a:t>Conclusion</a:t>
            </a:r>
            <a:endParaRPr/>
          </a:p>
        </p:txBody>
      </p:sp>
      <p:sp>
        <p:nvSpPr>
          <p:cNvPr id="661" name="Google Shape;661;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Outline</a:t>
            </a:r>
            <a:endParaRPr/>
          </a:p>
        </p:txBody>
      </p:sp>
      <p:sp>
        <p:nvSpPr>
          <p:cNvPr id="662" name="Google Shape;662;p50"/>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transition spd="med">
    <p:push/>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Implementation</a:t>
            </a:r>
            <a:endParaRPr/>
          </a:p>
        </p:txBody>
      </p:sp>
      <p:sp>
        <p:nvSpPr>
          <p:cNvPr id="668" name="Google Shape;668;p5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en-US">
                <a:solidFill>
                  <a:schemeClr val="dk1"/>
                </a:solidFill>
              </a:rPr>
              <a:t>Retina uses </a:t>
            </a:r>
            <a:r>
              <a:rPr b="1" lang="en-US">
                <a:solidFill>
                  <a:schemeClr val="dk1"/>
                </a:solidFill>
              </a:rPr>
              <a:t>Vitis Accel toolchain</a:t>
            </a:r>
            <a:r>
              <a:rPr lang="en-US">
                <a:solidFill>
                  <a:schemeClr val="dk1"/>
                </a:solidFill>
              </a:rPr>
              <a:t> to configure and trigger FPGA kernels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US">
                <a:solidFill>
                  <a:schemeClr val="dk1"/>
                </a:solidFill>
              </a:rPr>
              <a:t>Based on </a:t>
            </a:r>
            <a:r>
              <a:rPr b="1" lang="en-US">
                <a:solidFill>
                  <a:schemeClr val="dk1"/>
                </a:solidFill>
              </a:rPr>
              <a:t>OpenCL</a:t>
            </a:r>
            <a:r>
              <a:rPr lang="en-US">
                <a:solidFill>
                  <a:schemeClr val="dk1"/>
                </a:solidFill>
              </a:rPr>
              <a:t> execution model, we implement</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US">
                <a:solidFill>
                  <a:schemeClr val="dk1"/>
                </a:solidFill>
              </a:rPr>
              <a:t>C/C++ host code to execute on the host processor and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US">
                <a:solidFill>
                  <a:schemeClr val="dk1"/>
                </a:solidFill>
              </a:rPr>
              <a:t>OpenCL/C/C++ hardware kernel code on Xilinx FPGA</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US">
                <a:solidFill>
                  <a:schemeClr val="dk1"/>
                </a:solidFill>
              </a:rPr>
              <a:t>Finally, use OpenCL API to manage communication between host and Xilinx FPGA</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b="1" lang="en-US">
                <a:solidFill>
                  <a:schemeClr val="dk1"/>
                </a:solidFill>
              </a:rPr>
              <a:t>Retina Host-side:</a:t>
            </a:r>
            <a:r>
              <a:rPr lang="en-US">
                <a:solidFill>
                  <a:schemeClr val="dk1"/>
                </a:solidFill>
              </a:rPr>
              <a:t> implements the search layer, Mirror cache (host-</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US">
                <a:solidFill>
                  <a:schemeClr val="dk1"/>
                </a:solidFill>
              </a:rPr>
              <a:t>side), metadata for the data layer</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b="1" lang="en-US">
                <a:solidFill>
                  <a:schemeClr val="dk1"/>
                </a:solidFill>
              </a:rPr>
              <a:t>Retina Kernel-side:</a:t>
            </a:r>
            <a:r>
              <a:rPr lang="en-US">
                <a:solidFill>
                  <a:schemeClr val="dk1"/>
                </a:solidFill>
              </a:rPr>
              <a:t> implements kernel logic for each API Call</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US">
                <a:solidFill>
                  <a:schemeClr val="dk1"/>
                </a:solidFill>
              </a:rPr>
              <a:t>Retina consists of 4000 lines of C++ code and 1200 lines of HLS kernel code.</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p:txBody>
      </p:sp>
      <p:sp>
        <p:nvSpPr>
          <p:cNvPr id="669" name="Google Shape;669;p51"/>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800"/>
              <a:buNone/>
            </a:pPr>
            <a:r>
              <a:rPr lang="en-US"/>
              <a:t>Key-value stores are Everywhere !</a:t>
            </a:r>
            <a:endParaRPr/>
          </a:p>
        </p:txBody>
      </p:sp>
      <p:sp>
        <p:nvSpPr>
          <p:cNvPr id="101" name="Google Shape;101;p16"/>
          <p:cNvSpPr txBox="1"/>
          <p:nvPr>
            <p:ph idx="1" type="body"/>
          </p:nvPr>
        </p:nvSpPr>
        <p:spPr>
          <a:xfrm>
            <a:off x="311700" y="1435638"/>
            <a:ext cx="4206900" cy="26721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US" sz="1600">
                <a:solidFill>
                  <a:schemeClr val="dk1"/>
                </a:solidFill>
              </a:rPr>
              <a:t>A key-value store is a distributed dictionary of records that are identified with a unique key/hash.</a:t>
            </a:r>
            <a:endParaRPr sz="1600">
              <a:solidFill>
                <a:schemeClr val="dk1"/>
              </a:solidFill>
            </a:endParaRPr>
          </a:p>
          <a:p>
            <a:pPr indent="-330200" lvl="0" marL="457200" rtl="0" algn="l">
              <a:lnSpc>
                <a:spcPct val="100000"/>
              </a:lnSpc>
              <a:spcBef>
                <a:spcPts val="1000"/>
              </a:spcBef>
              <a:spcAft>
                <a:spcPts val="0"/>
              </a:spcAft>
              <a:buClr>
                <a:schemeClr val="dk1"/>
              </a:buClr>
              <a:buSzPts val="1600"/>
              <a:buChar char="●"/>
            </a:pPr>
            <a:r>
              <a:rPr lang="en-US" sz="1600">
                <a:solidFill>
                  <a:schemeClr val="dk1"/>
                </a:solidFill>
              </a:rPr>
              <a:t>Today key-value stores are used from cloud to embedded applications, to being an algorithmic block for bigger applications</a:t>
            </a:r>
            <a:endParaRPr sz="1600">
              <a:solidFill>
                <a:schemeClr val="dk1"/>
              </a:solidFill>
            </a:endParaRPr>
          </a:p>
          <a:p>
            <a:pPr indent="0" lvl="0" marL="0" rtl="0" algn="l">
              <a:lnSpc>
                <a:spcPct val="100000"/>
              </a:lnSpc>
              <a:spcBef>
                <a:spcPts val="1000"/>
              </a:spcBef>
              <a:spcAft>
                <a:spcPts val="0"/>
              </a:spcAft>
              <a:buSzPts val="1800"/>
              <a:buNone/>
            </a:pPr>
            <a:r>
              <a:t/>
            </a:r>
            <a:endParaRPr sz="1600">
              <a:solidFill>
                <a:schemeClr val="dk1"/>
              </a:solidFill>
            </a:endParaRPr>
          </a:p>
        </p:txBody>
      </p:sp>
      <p:sp>
        <p:nvSpPr>
          <p:cNvPr id="102" name="Google Shape;102;p16"/>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103" name="Google Shape;103;p16"/>
          <p:cNvPicPr preferRelativeResize="0"/>
          <p:nvPr/>
        </p:nvPicPr>
        <p:blipFill rotWithShape="1">
          <a:blip r:embed="rId3">
            <a:alphaModFix/>
          </a:blip>
          <a:srcRect b="0" l="0" r="0" t="0"/>
          <a:stretch/>
        </p:blipFill>
        <p:spPr>
          <a:xfrm>
            <a:off x="7944650" y="770700"/>
            <a:ext cx="705299" cy="951220"/>
          </a:xfrm>
          <a:prstGeom prst="rect">
            <a:avLst/>
          </a:prstGeom>
          <a:noFill/>
          <a:ln>
            <a:noFill/>
          </a:ln>
        </p:spPr>
      </p:pic>
      <p:pic>
        <p:nvPicPr>
          <p:cNvPr id="104" name="Google Shape;104;p16"/>
          <p:cNvPicPr preferRelativeResize="0"/>
          <p:nvPr/>
        </p:nvPicPr>
        <p:blipFill rotWithShape="1">
          <a:blip r:embed="rId4">
            <a:alphaModFix/>
          </a:blip>
          <a:srcRect b="0" l="0" r="0" t="0"/>
          <a:stretch/>
        </p:blipFill>
        <p:spPr>
          <a:xfrm>
            <a:off x="7944650" y="1236291"/>
            <a:ext cx="705299" cy="951220"/>
          </a:xfrm>
          <a:prstGeom prst="rect">
            <a:avLst/>
          </a:prstGeom>
          <a:noFill/>
          <a:ln>
            <a:noFill/>
          </a:ln>
        </p:spPr>
      </p:pic>
      <p:pic>
        <p:nvPicPr>
          <p:cNvPr id="105" name="Google Shape;105;p16"/>
          <p:cNvPicPr preferRelativeResize="0"/>
          <p:nvPr/>
        </p:nvPicPr>
        <p:blipFill rotWithShape="1">
          <a:blip r:embed="rId5">
            <a:alphaModFix/>
          </a:blip>
          <a:srcRect b="0" l="0" r="0" t="0"/>
          <a:stretch/>
        </p:blipFill>
        <p:spPr>
          <a:xfrm>
            <a:off x="7944650" y="1686477"/>
            <a:ext cx="705299" cy="951220"/>
          </a:xfrm>
          <a:prstGeom prst="rect">
            <a:avLst/>
          </a:prstGeom>
          <a:noFill/>
          <a:ln>
            <a:noFill/>
          </a:ln>
        </p:spPr>
      </p:pic>
      <p:pic>
        <p:nvPicPr>
          <p:cNvPr id="106" name="Google Shape;106;p16"/>
          <p:cNvPicPr preferRelativeResize="0"/>
          <p:nvPr/>
        </p:nvPicPr>
        <p:blipFill rotWithShape="1">
          <a:blip r:embed="rId6">
            <a:alphaModFix/>
          </a:blip>
          <a:srcRect b="0" l="0" r="0" t="0"/>
          <a:stretch/>
        </p:blipFill>
        <p:spPr>
          <a:xfrm>
            <a:off x="6759075" y="1152900"/>
            <a:ext cx="801125" cy="967400"/>
          </a:xfrm>
          <a:prstGeom prst="rect">
            <a:avLst/>
          </a:prstGeom>
          <a:noFill/>
          <a:ln>
            <a:noFill/>
          </a:ln>
        </p:spPr>
      </p:pic>
      <p:cxnSp>
        <p:nvCxnSpPr>
          <p:cNvPr id="107" name="Google Shape;107;p16"/>
          <p:cNvCxnSpPr/>
          <p:nvPr/>
        </p:nvCxnSpPr>
        <p:spPr>
          <a:xfrm flipH="1" rot="10800000">
            <a:off x="7492892" y="1207713"/>
            <a:ext cx="690300" cy="259200"/>
          </a:xfrm>
          <a:prstGeom prst="bentConnector3">
            <a:avLst>
              <a:gd fmla="val 50000" name="adj1"/>
            </a:avLst>
          </a:prstGeom>
          <a:noFill/>
          <a:ln cap="flat" cmpd="sng" w="9525">
            <a:solidFill>
              <a:srgbClr val="595959"/>
            </a:solidFill>
            <a:prstDash val="solid"/>
            <a:round/>
            <a:headEnd len="sm" w="sm" type="none"/>
            <a:tailEnd len="sm" w="sm" type="none"/>
          </a:ln>
        </p:spPr>
      </p:cxnSp>
      <p:cxnSp>
        <p:nvCxnSpPr>
          <p:cNvPr id="108" name="Google Shape;108;p16"/>
          <p:cNvCxnSpPr/>
          <p:nvPr/>
        </p:nvCxnSpPr>
        <p:spPr>
          <a:xfrm>
            <a:off x="7499051" y="1861360"/>
            <a:ext cx="678000" cy="206400"/>
          </a:xfrm>
          <a:prstGeom prst="bentConnector3">
            <a:avLst>
              <a:gd fmla="val 50000" name="adj1"/>
            </a:avLst>
          </a:prstGeom>
          <a:noFill/>
          <a:ln cap="flat" cmpd="sng" w="9525">
            <a:solidFill>
              <a:srgbClr val="595959"/>
            </a:solidFill>
            <a:prstDash val="solid"/>
            <a:round/>
            <a:headEnd len="sm" w="sm" type="none"/>
            <a:tailEnd len="sm" w="sm" type="none"/>
          </a:ln>
        </p:spPr>
      </p:cxnSp>
      <p:cxnSp>
        <p:nvCxnSpPr>
          <p:cNvPr id="109" name="Google Shape;109;p16"/>
          <p:cNvCxnSpPr/>
          <p:nvPr/>
        </p:nvCxnSpPr>
        <p:spPr>
          <a:xfrm>
            <a:off x="7502056" y="1686480"/>
            <a:ext cx="672000" cy="6300"/>
          </a:xfrm>
          <a:prstGeom prst="straightConnector1">
            <a:avLst/>
          </a:prstGeom>
          <a:noFill/>
          <a:ln cap="flat" cmpd="sng" w="9525">
            <a:solidFill>
              <a:srgbClr val="595959"/>
            </a:solidFill>
            <a:prstDash val="solid"/>
            <a:round/>
            <a:headEnd len="sm" w="sm" type="none"/>
            <a:tailEnd len="sm" w="sm" type="none"/>
          </a:ln>
        </p:spPr>
      </p:cxnSp>
      <p:sp>
        <p:nvSpPr>
          <p:cNvPr id="110" name="Google Shape;110;p16"/>
          <p:cNvSpPr txBox="1"/>
          <p:nvPr/>
        </p:nvSpPr>
        <p:spPr>
          <a:xfrm>
            <a:off x="6409925" y="2067750"/>
            <a:ext cx="15348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Hash(Key) % Machines</a:t>
            </a:r>
            <a:endParaRPr b="0" i="0" sz="1000" u="none" cap="none" strike="noStrike">
              <a:solidFill>
                <a:srgbClr val="000000"/>
              </a:solidFill>
              <a:latin typeface="Arial"/>
              <a:ea typeface="Arial"/>
              <a:cs typeface="Arial"/>
              <a:sym typeface="Arial"/>
            </a:endParaRPr>
          </a:p>
        </p:txBody>
      </p:sp>
      <p:sp>
        <p:nvSpPr>
          <p:cNvPr id="111" name="Google Shape;111;p16"/>
          <p:cNvSpPr txBox="1"/>
          <p:nvPr/>
        </p:nvSpPr>
        <p:spPr>
          <a:xfrm>
            <a:off x="6691625" y="1542550"/>
            <a:ext cx="9714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FFFFFF"/>
                </a:solidFill>
                <a:latin typeface="Arial"/>
                <a:ea typeface="Arial"/>
                <a:cs typeface="Arial"/>
                <a:sym typeface="Arial"/>
              </a:rPr>
              <a:t>KV Store</a:t>
            </a:r>
            <a:endParaRPr b="1" i="0" sz="1000" u="none" cap="none" strike="noStrike">
              <a:solidFill>
                <a:srgbClr val="FFFFFF"/>
              </a:solidFill>
              <a:latin typeface="Arial"/>
              <a:ea typeface="Arial"/>
              <a:cs typeface="Arial"/>
              <a:sym typeface="Arial"/>
            </a:endParaRPr>
          </a:p>
        </p:txBody>
      </p:sp>
      <p:graphicFrame>
        <p:nvGraphicFramePr>
          <p:cNvPr id="112" name="Google Shape;112;p16"/>
          <p:cNvGraphicFramePr/>
          <p:nvPr/>
        </p:nvGraphicFramePr>
        <p:xfrm>
          <a:off x="5373225" y="1323888"/>
          <a:ext cx="3000000" cy="3000000"/>
        </p:xfrm>
        <a:graphic>
          <a:graphicData uri="http://schemas.openxmlformats.org/drawingml/2006/table">
            <a:tbl>
              <a:tblPr>
                <a:noFill/>
                <a:tableStyleId>{6DA2388A-C4F9-45FD-A333-92844D2522D0}</a:tableStyleId>
              </a:tblPr>
              <a:tblGrid>
                <a:gridCol w="409075"/>
                <a:gridCol w="740750"/>
              </a:tblGrid>
              <a:tr h="266975">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Key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Value</a:t>
                      </a:r>
                      <a:endParaRPr sz="800" u="none" cap="none" strike="noStrike"/>
                    </a:p>
                  </a:txBody>
                  <a:tcPr marT="91425" marB="91425" marR="91425" marL="91425"/>
                </a:tc>
              </a:tr>
              <a:tr h="406875">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12</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{“Id”:12</a:t>
                      </a:r>
                      <a:endParaRPr sz="800" u="none" cap="none" strike="noStrike"/>
                    </a:p>
                    <a:p>
                      <a:pPr indent="0" lvl="0" marL="0" marR="0" rtl="0" algn="l">
                        <a:lnSpc>
                          <a:spcPct val="100000"/>
                        </a:lnSpc>
                        <a:spcBef>
                          <a:spcPts val="0"/>
                        </a:spcBef>
                        <a:spcAft>
                          <a:spcPts val="0"/>
                        </a:spcAft>
                        <a:buClr>
                          <a:srgbClr val="000000"/>
                        </a:buClr>
                        <a:buSzPts val="800"/>
                        <a:buFont typeface="Arial"/>
                        <a:buNone/>
                      </a:pPr>
                      <a:r>
                        <a:rPr lang="en-US" sz="800" u="none" cap="none" strike="noStrike"/>
                        <a:t>“name:sam}</a:t>
                      </a:r>
                      <a:endParaRPr sz="800" u="none" cap="none" strike="noStrike"/>
                    </a:p>
                  </a:txBody>
                  <a:tcPr marT="91425" marB="91425" marR="91425" marL="91425"/>
                </a:tc>
              </a:tr>
            </a:tbl>
          </a:graphicData>
        </a:graphic>
      </p:graphicFrame>
      <p:sp>
        <p:nvSpPr>
          <p:cNvPr id="113" name="Google Shape;113;p16"/>
          <p:cNvSpPr/>
          <p:nvPr/>
        </p:nvSpPr>
        <p:spPr>
          <a:xfrm>
            <a:off x="6523050" y="1619575"/>
            <a:ext cx="336300" cy="140100"/>
          </a:xfrm>
          <a:prstGeom prst="rightArrow">
            <a:avLst>
              <a:gd fmla="val 50000" name="adj1"/>
              <a:gd fmla="val 50000" name="adj2"/>
            </a:avLst>
          </a:prstGeom>
          <a:solidFill>
            <a:srgbClr val="D7D2CB"/>
          </a:solidFill>
          <a:ln cap="flat" cmpd="sng" w="9525">
            <a:solidFill>
              <a:srgbClr val="1428A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4" name="Google Shape;114;p16"/>
          <p:cNvPicPr preferRelativeResize="0"/>
          <p:nvPr/>
        </p:nvPicPr>
        <p:blipFill rotWithShape="1">
          <a:blip r:embed="rId7">
            <a:alphaModFix/>
          </a:blip>
          <a:srcRect b="0" l="0" r="0" t="0"/>
          <a:stretch/>
        </p:blipFill>
        <p:spPr>
          <a:xfrm>
            <a:off x="5185887" y="3335654"/>
            <a:ext cx="1390629" cy="667083"/>
          </a:xfrm>
          <a:prstGeom prst="rect">
            <a:avLst/>
          </a:prstGeom>
          <a:noFill/>
          <a:ln>
            <a:noFill/>
          </a:ln>
        </p:spPr>
      </p:pic>
      <p:pic>
        <p:nvPicPr>
          <p:cNvPr id="115" name="Google Shape;115;p16"/>
          <p:cNvPicPr preferRelativeResize="0"/>
          <p:nvPr/>
        </p:nvPicPr>
        <p:blipFill rotWithShape="1">
          <a:blip r:embed="rId8">
            <a:alphaModFix/>
          </a:blip>
          <a:srcRect b="0" l="0" r="0" t="0"/>
          <a:stretch/>
        </p:blipFill>
        <p:spPr>
          <a:xfrm>
            <a:off x="5254718" y="2983125"/>
            <a:ext cx="1168271" cy="623386"/>
          </a:xfrm>
          <a:prstGeom prst="rect">
            <a:avLst/>
          </a:prstGeom>
          <a:noFill/>
          <a:ln>
            <a:noFill/>
          </a:ln>
        </p:spPr>
      </p:pic>
      <p:pic>
        <p:nvPicPr>
          <p:cNvPr id="116" name="Google Shape;116;p16"/>
          <p:cNvPicPr preferRelativeResize="0"/>
          <p:nvPr/>
        </p:nvPicPr>
        <p:blipFill rotWithShape="1">
          <a:blip r:embed="rId9">
            <a:alphaModFix/>
          </a:blip>
          <a:srcRect b="0" l="0" r="0" t="0"/>
          <a:stretch/>
        </p:blipFill>
        <p:spPr>
          <a:xfrm>
            <a:off x="7657241" y="2659817"/>
            <a:ext cx="426193" cy="365286"/>
          </a:xfrm>
          <a:prstGeom prst="rect">
            <a:avLst/>
          </a:prstGeom>
          <a:noFill/>
          <a:ln>
            <a:noFill/>
          </a:ln>
        </p:spPr>
      </p:pic>
      <p:pic>
        <p:nvPicPr>
          <p:cNvPr id="117" name="Google Shape;117;p16"/>
          <p:cNvPicPr preferRelativeResize="0"/>
          <p:nvPr/>
        </p:nvPicPr>
        <p:blipFill rotWithShape="1">
          <a:blip r:embed="rId10">
            <a:alphaModFix/>
          </a:blip>
          <a:srcRect b="0" l="0" r="0" t="0"/>
          <a:stretch/>
        </p:blipFill>
        <p:spPr>
          <a:xfrm>
            <a:off x="7176150" y="2685173"/>
            <a:ext cx="368480" cy="314580"/>
          </a:xfrm>
          <a:prstGeom prst="rect">
            <a:avLst/>
          </a:prstGeom>
          <a:noFill/>
          <a:ln>
            <a:noFill/>
          </a:ln>
        </p:spPr>
      </p:pic>
      <p:pic>
        <p:nvPicPr>
          <p:cNvPr id="118" name="Google Shape;118;p16"/>
          <p:cNvPicPr preferRelativeResize="0"/>
          <p:nvPr/>
        </p:nvPicPr>
        <p:blipFill rotWithShape="1">
          <a:blip r:embed="rId11">
            <a:alphaModFix/>
          </a:blip>
          <a:srcRect b="0" l="0" r="0" t="0"/>
          <a:stretch/>
        </p:blipFill>
        <p:spPr>
          <a:xfrm>
            <a:off x="8054576" y="2684458"/>
            <a:ext cx="547798" cy="315996"/>
          </a:xfrm>
          <a:prstGeom prst="rect">
            <a:avLst/>
          </a:prstGeom>
          <a:noFill/>
          <a:ln>
            <a:noFill/>
          </a:ln>
        </p:spPr>
      </p:pic>
      <p:pic>
        <p:nvPicPr>
          <p:cNvPr id="119" name="Google Shape;119;p16"/>
          <p:cNvPicPr preferRelativeResize="0"/>
          <p:nvPr/>
        </p:nvPicPr>
        <p:blipFill rotWithShape="1">
          <a:blip r:embed="rId12">
            <a:alphaModFix/>
          </a:blip>
          <a:srcRect b="0" l="0" r="0" t="0"/>
          <a:stretch/>
        </p:blipFill>
        <p:spPr>
          <a:xfrm>
            <a:off x="7195662" y="3178783"/>
            <a:ext cx="329441" cy="281257"/>
          </a:xfrm>
          <a:prstGeom prst="rect">
            <a:avLst/>
          </a:prstGeom>
          <a:noFill/>
          <a:ln>
            <a:noFill/>
          </a:ln>
        </p:spPr>
      </p:pic>
      <p:pic>
        <p:nvPicPr>
          <p:cNvPr id="120" name="Google Shape;120;p16"/>
          <p:cNvPicPr preferRelativeResize="0"/>
          <p:nvPr/>
        </p:nvPicPr>
        <p:blipFill rotWithShape="1">
          <a:blip r:embed="rId13">
            <a:alphaModFix/>
          </a:blip>
          <a:srcRect b="0" l="0" r="0" t="0"/>
          <a:stretch/>
        </p:blipFill>
        <p:spPr>
          <a:xfrm>
            <a:off x="7686098" y="3162120"/>
            <a:ext cx="368481" cy="314588"/>
          </a:xfrm>
          <a:prstGeom prst="rect">
            <a:avLst/>
          </a:prstGeom>
          <a:noFill/>
          <a:ln>
            <a:noFill/>
          </a:ln>
        </p:spPr>
      </p:pic>
      <p:pic>
        <p:nvPicPr>
          <p:cNvPr id="121" name="Google Shape;121;p16"/>
          <p:cNvPicPr preferRelativeResize="0"/>
          <p:nvPr/>
        </p:nvPicPr>
        <p:blipFill rotWithShape="1">
          <a:blip r:embed="rId14">
            <a:alphaModFix/>
          </a:blip>
          <a:srcRect b="0" l="0" r="0" t="0"/>
          <a:stretch/>
        </p:blipFill>
        <p:spPr>
          <a:xfrm>
            <a:off x="8144236" y="3162113"/>
            <a:ext cx="368480" cy="314588"/>
          </a:xfrm>
          <a:prstGeom prst="rect">
            <a:avLst/>
          </a:prstGeom>
          <a:noFill/>
          <a:ln>
            <a:noFill/>
          </a:ln>
        </p:spPr>
      </p:pic>
      <p:pic>
        <p:nvPicPr>
          <p:cNvPr id="122" name="Google Shape;122;p16"/>
          <p:cNvPicPr preferRelativeResize="0"/>
          <p:nvPr/>
        </p:nvPicPr>
        <p:blipFill rotWithShape="1">
          <a:blip r:embed="rId15">
            <a:alphaModFix/>
          </a:blip>
          <a:srcRect b="0" l="0" r="0" t="0"/>
          <a:stretch/>
        </p:blipFill>
        <p:spPr>
          <a:xfrm>
            <a:off x="7195671" y="3585520"/>
            <a:ext cx="329439" cy="281257"/>
          </a:xfrm>
          <a:prstGeom prst="rect">
            <a:avLst/>
          </a:prstGeom>
          <a:noFill/>
          <a:ln>
            <a:noFill/>
          </a:ln>
        </p:spPr>
      </p:pic>
      <p:pic>
        <p:nvPicPr>
          <p:cNvPr id="123" name="Google Shape;123;p16"/>
          <p:cNvPicPr preferRelativeResize="0"/>
          <p:nvPr/>
        </p:nvPicPr>
        <p:blipFill rotWithShape="1">
          <a:blip r:embed="rId16">
            <a:alphaModFix/>
          </a:blip>
          <a:srcRect b="0" l="0" r="0" t="0"/>
          <a:stretch/>
        </p:blipFill>
        <p:spPr>
          <a:xfrm>
            <a:off x="7686097" y="3568855"/>
            <a:ext cx="368480" cy="314587"/>
          </a:xfrm>
          <a:prstGeom prst="rect">
            <a:avLst/>
          </a:prstGeom>
          <a:noFill/>
          <a:ln>
            <a:noFill/>
          </a:ln>
        </p:spPr>
      </p:pic>
      <p:pic>
        <p:nvPicPr>
          <p:cNvPr id="124" name="Google Shape;124;p16"/>
          <p:cNvPicPr preferRelativeResize="0"/>
          <p:nvPr/>
        </p:nvPicPr>
        <p:blipFill rotWithShape="1">
          <a:blip r:embed="rId17">
            <a:alphaModFix/>
          </a:blip>
          <a:srcRect b="0" l="0" r="0" t="0"/>
          <a:stretch/>
        </p:blipFill>
        <p:spPr>
          <a:xfrm>
            <a:off x="8144225" y="3568850"/>
            <a:ext cx="368500" cy="314588"/>
          </a:xfrm>
          <a:prstGeom prst="rect">
            <a:avLst/>
          </a:prstGeom>
          <a:noFill/>
          <a:ln>
            <a:noFill/>
          </a:ln>
        </p:spPr>
      </p:pic>
      <p:pic>
        <p:nvPicPr>
          <p:cNvPr id="125" name="Google Shape;125;p16"/>
          <p:cNvPicPr preferRelativeResize="0"/>
          <p:nvPr/>
        </p:nvPicPr>
        <p:blipFill rotWithShape="1">
          <a:blip r:embed="rId18">
            <a:alphaModFix/>
          </a:blip>
          <a:srcRect b="0" l="0" r="0" t="0"/>
          <a:stretch/>
        </p:blipFill>
        <p:spPr>
          <a:xfrm>
            <a:off x="5252112" y="2485300"/>
            <a:ext cx="1107237" cy="756237"/>
          </a:xfrm>
          <a:prstGeom prst="rect">
            <a:avLst/>
          </a:prstGeom>
          <a:noFill/>
          <a:ln>
            <a:noFill/>
          </a:ln>
        </p:spPr>
      </p:pic>
      <p:sp>
        <p:nvSpPr>
          <p:cNvPr id="126" name="Google Shape;126;p16"/>
          <p:cNvSpPr/>
          <p:nvPr/>
        </p:nvSpPr>
        <p:spPr>
          <a:xfrm>
            <a:off x="6543720" y="2775696"/>
            <a:ext cx="329400" cy="133500"/>
          </a:xfrm>
          <a:prstGeom prst="rightArrow">
            <a:avLst>
              <a:gd fmla="val 50000" name="adj1"/>
              <a:gd fmla="val 50000" name="adj2"/>
            </a:avLst>
          </a:prstGeom>
          <a:solidFill>
            <a:srgbClr val="D7D2CB"/>
          </a:solidFill>
          <a:ln cap="flat" cmpd="sng" w="9525">
            <a:solidFill>
              <a:srgbClr val="1428A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6"/>
          <p:cNvSpPr/>
          <p:nvPr/>
        </p:nvSpPr>
        <p:spPr>
          <a:xfrm>
            <a:off x="6543719" y="3252657"/>
            <a:ext cx="329400" cy="133500"/>
          </a:xfrm>
          <a:prstGeom prst="rightArrow">
            <a:avLst>
              <a:gd fmla="val 50000" name="adj1"/>
              <a:gd fmla="val 50000" name="adj2"/>
            </a:avLst>
          </a:prstGeom>
          <a:solidFill>
            <a:srgbClr val="D7D2CB"/>
          </a:solidFill>
          <a:ln cap="flat" cmpd="sng" w="9525">
            <a:solidFill>
              <a:srgbClr val="1428A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6"/>
          <p:cNvSpPr/>
          <p:nvPr/>
        </p:nvSpPr>
        <p:spPr>
          <a:xfrm>
            <a:off x="6543713" y="3659400"/>
            <a:ext cx="329400" cy="133500"/>
          </a:xfrm>
          <a:prstGeom prst="rightArrow">
            <a:avLst>
              <a:gd fmla="val 50000" name="adj1"/>
              <a:gd fmla="val 50000" name="adj2"/>
            </a:avLst>
          </a:prstGeom>
          <a:solidFill>
            <a:srgbClr val="D7D2CB"/>
          </a:solidFill>
          <a:ln cap="flat" cmpd="sng" w="9525">
            <a:solidFill>
              <a:srgbClr val="1428A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52"/>
          <p:cNvSpPr txBox="1"/>
          <p:nvPr>
            <p:ph idx="1" type="body"/>
          </p:nvPr>
        </p:nvSpPr>
        <p:spPr>
          <a:xfrm>
            <a:off x="311700" y="1152475"/>
            <a:ext cx="8520600" cy="34164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US"/>
              <a:t>Background</a:t>
            </a:r>
            <a:endParaRPr/>
          </a:p>
          <a:p>
            <a:pPr indent="-342900" lvl="0" marL="457200" rtl="0" algn="l">
              <a:lnSpc>
                <a:spcPct val="115000"/>
              </a:lnSpc>
              <a:spcBef>
                <a:spcPts val="0"/>
              </a:spcBef>
              <a:spcAft>
                <a:spcPts val="0"/>
              </a:spcAft>
              <a:buSzPts val="1800"/>
              <a:buChar char="●"/>
            </a:pPr>
            <a:r>
              <a:rPr lang="en-US"/>
              <a:t>Retina Key-value Store Design</a:t>
            </a:r>
            <a:endParaRPr/>
          </a:p>
          <a:p>
            <a:pPr indent="-342900" lvl="0" marL="457200" rtl="0" algn="l">
              <a:lnSpc>
                <a:spcPct val="115000"/>
              </a:lnSpc>
              <a:spcBef>
                <a:spcPts val="0"/>
              </a:spcBef>
              <a:spcAft>
                <a:spcPts val="0"/>
              </a:spcAft>
              <a:buSzPts val="1800"/>
              <a:buChar char="●"/>
            </a:pPr>
            <a:r>
              <a:rPr lang="en-US">
                <a:latin typeface="Arial"/>
                <a:ea typeface="Arial"/>
                <a:cs typeface="Arial"/>
                <a:sym typeface="Arial"/>
              </a:rPr>
              <a:t>Implementation</a:t>
            </a:r>
            <a:endParaRPr>
              <a:latin typeface="Arial"/>
              <a:ea typeface="Arial"/>
              <a:cs typeface="Arial"/>
              <a:sym typeface="Arial"/>
            </a:endParaRPr>
          </a:p>
          <a:p>
            <a:pPr indent="-368300" lvl="0" marL="457200" rtl="0" algn="l">
              <a:lnSpc>
                <a:spcPct val="115000"/>
              </a:lnSpc>
              <a:spcBef>
                <a:spcPts val="0"/>
              </a:spcBef>
              <a:spcAft>
                <a:spcPts val="0"/>
              </a:spcAft>
              <a:buClr>
                <a:schemeClr val="dk1"/>
              </a:buClr>
              <a:buSzPts val="2200"/>
              <a:buChar char="●"/>
            </a:pPr>
            <a:r>
              <a:rPr b="1" lang="en-US" sz="2200">
                <a:solidFill>
                  <a:schemeClr val="dk1"/>
                </a:solidFill>
                <a:latin typeface="Arial"/>
                <a:ea typeface="Arial"/>
                <a:cs typeface="Arial"/>
                <a:sym typeface="Arial"/>
              </a:rPr>
              <a:t>Evaluation</a:t>
            </a:r>
            <a:endParaRPr b="1" sz="2200">
              <a:solidFill>
                <a:schemeClr val="dk1"/>
              </a:solidFill>
            </a:endParaRPr>
          </a:p>
          <a:p>
            <a:pPr indent="-342900" lvl="0" marL="457200" rtl="0" algn="l">
              <a:lnSpc>
                <a:spcPct val="115000"/>
              </a:lnSpc>
              <a:spcBef>
                <a:spcPts val="0"/>
              </a:spcBef>
              <a:spcAft>
                <a:spcPts val="0"/>
              </a:spcAft>
              <a:buSzPts val="1800"/>
              <a:buChar char="●"/>
            </a:pPr>
            <a:r>
              <a:rPr lang="en-US"/>
              <a:t>Future Work</a:t>
            </a:r>
            <a:endParaRPr/>
          </a:p>
          <a:p>
            <a:pPr indent="-342900" lvl="0" marL="457200" rtl="0" algn="l">
              <a:lnSpc>
                <a:spcPct val="115000"/>
              </a:lnSpc>
              <a:spcBef>
                <a:spcPts val="0"/>
              </a:spcBef>
              <a:spcAft>
                <a:spcPts val="0"/>
              </a:spcAft>
              <a:buSzPts val="1800"/>
              <a:buChar char="●"/>
            </a:pPr>
            <a:r>
              <a:rPr lang="en-US"/>
              <a:t>Conclusion</a:t>
            </a:r>
            <a:endParaRPr/>
          </a:p>
        </p:txBody>
      </p:sp>
      <p:sp>
        <p:nvSpPr>
          <p:cNvPr id="675" name="Google Shape;675;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Outline</a:t>
            </a:r>
            <a:endParaRPr/>
          </a:p>
        </p:txBody>
      </p:sp>
      <p:sp>
        <p:nvSpPr>
          <p:cNvPr id="676" name="Google Shape;676;p52"/>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transition spd="med">
    <p:push/>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Evaluation Setup</a:t>
            </a:r>
            <a:endParaRPr/>
          </a:p>
        </p:txBody>
      </p:sp>
      <p:sp>
        <p:nvSpPr>
          <p:cNvPr id="682" name="Google Shape;682;p53"/>
          <p:cNvSpPr txBox="1"/>
          <p:nvPr>
            <p:ph idx="1" type="body"/>
          </p:nvPr>
        </p:nvSpPr>
        <p:spPr>
          <a:xfrm>
            <a:off x="311700" y="923875"/>
            <a:ext cx="76506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US" sz="1600">
                <a:solidFill>
                  <a:schemeClr val="dk1"/>
                </a:solidFill>
              </a:rPr>
              <a:t>We use Yahoo Cloud Serving B</a:t>
            </a:r>
            <a:r>
              <a:rPr lang="en-US" sz="1600">
                <a:solidFill>
                  <a:schemeClr val="dk1"/>
                </a:solidFill>
              </a:rPr>
              <a:t>enchmark</a:t>
            </a:r>
            <a:r>
              <a:rPr lang="en-US" sz="1600">
                <a:solidFill>
                  <a:schemeClr val="dk1"/>
                </a:solidFill>
              </a:rPr>
              <a:t>(</a:t>
            </a:r>
            <a:r>
              <a:rPr lang="en-US" sz="1600">
                <a:solidFill>
                  <a:schemeClr val="dk1"/>
                </a:solidFill>
              </a:rPr>
              <a:t>YCSB) - </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US" sz="1600">
                <a:solidFill>
                  <a:schemeClr val="dk1"/>
                </a:solidFill>
              </a:rPr>
              <a:t>Widely used to evaluate </a:t>
            </a:r>
            <a:r>
              <a:rPr lang="en-US" sz="1600">
                <a:solidFill>
                  <a:schemeClr val="dk1"/>
                </a:solidFill>
              </a:rPr>
              <a:t>storage</a:t>
            </a:r>
            <a:r>
              <a:rPr lang="en-US" sz="1600">
                <a:solidFill>
                  <a:schemeClr val="dk1"/>
                </a:solidFill>
              </a:rPr>
              <a:t> system performance</a:t>
            </a:r>
            <a:endParaRPr sz="1600">
              <a:solidFill>
                <a:schemeClr val="dk1"/>
              </a:solidFill>
            </a:endParaRPr>
          </a:p>
          <a:p>
            <a:pPr indent="-330200" lvl="1" marL="914400" rtl="0" algn="l">
              <a:spcBef>
                <a:spcPts val="0"/>
              </a:spcBef>
              <a:spcAft>
                <a:spcPts val="0"/>
              </a:spcAft>
              <a:buClr>
                <a:schemeClr val="dk1"/>
              </a:buClr>
              <a:buSzPts val="1600"/>
              <a:buChar char="○"/>
            </a:pPr>
            <a:r>
              <a:rPr lang="en-US" sz="1600">
                <a:solidFill>
                  <a:schemeClr val="dk1"/>
                </a:solidFill>
              </a:rPr>
              <a:t>P</a:t>
            </a:r>
            <a:r>
              <a:rPr lang="en-US" sz="1600">
                <a:solidFill>
                  <a:schemeClr val="dk1"/>
                </a:solidFill>
              </a:rPr>
              <a:t>roduction-like workloads with varying % of storage reads and write</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US" sz="1600">
                <a:solidFill>
                  <a:schemeClr val="dk1"/>
                </a:solidFill>
              </a:rPr>
              <a:t>Host system being used is, </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US" sz="1600">
                <a:solidFill>
                  <a:schemeClr val="dk1"/>
                </a:solidFill>
              </a:rPr>
              <a:t>Intel Xeon Gold 6152 CPU with eight-core (256KB L1, 4MB L2, 60MB L3 cache)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US" sz="1600">
                <a:solidFill>
                  <a:schemeClr val="dk1"/>
                </a:solidFill>
              </a:rPr>
              <a:t>263GB DRAM memory</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US" sz="1600">
                <a:solidFill>
                  <a:schemeClr val="dk1"/>
                </a:solidFill>
              </a:rPr>
              <a:t>SmartSSD integrates,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US" sz="1600">
                <a:solidFill>
                  <a:schemeClr val="dk1"/>
                </a:solidFill>
              </a:rPr>
              <a:t>Samsung V-NAND SSD of 3.84TB capacity with </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US" sz="1600">
                <a:solidFill>
                  <a:schemeClr val="dk1"/>
                </a:solidFill>
              </a:rPr>
              <a:t>Xilinx Kintex Ultrascale (KU15P) FPGA.</a:t>
            </a:r>
            <a:endParaRPr sz="1600">
              <a:solidFill>
                <a:schemeClr val="dk1"/>
              </a:solidFill>
            </a:endParaRPr>
          </a:p>
          <a:p>
            <a:pPr indent="-330200" lvl="0" marL="457200" rtl="0" algn="l">
              <a:lnSpc>
                <a:spcPct val="115000"/>
              </a:lnSpc>
              <a:spcBef>
                <a:spcPts val="1000"/>
              </a:spcBef>
              <a:spcAft>
                <a:spcPts val="1000"/>
              </a:spcAft>
              <a:buClr>
                <a:schemeClr val="dk1"/>
              </a:buClr>
              <a:buSzPts val="1600"/>
              <a:buChar char="●"/>
            </a:pPr>
            <a:r>
              <a:rPr lang="en-US" sz="1600">
                <a:solidFill>
                  <a:schemeClr val="dk1"/>
                </a:solidFill>
              </a:rPr>
              <a:t>RocksDB is used as the State-of-the-art key-value store.</a:t>
            </a:r>
            <a:endParaRPr sz="1600">
              <a:solidFill>
                <a:schemeClr val="dk1"/>
              </a:solidFill>
            </a:endParaRPr>
          </a:p>
        </p:txBody>
      </p:sp>
      <p:sp>
        <p:nvSpPr>
          <p:cNvPr id="683" name="Google Shape;683;p53"/>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RocksDB system configuration</a:t>
            </a:r>
            <a:endParaRPr/>
          </a:p>
        </p:txBody>
      </p:sp>
      <p:sp>
        <p:nvSpPr>
          <p:cNvPr id="689" name="Google Shape;689;p54"/>
          <p:cNvSpPr txBox="1"/>
          <p:nvPr>
            <p:ph idx="1" type="body"/>
          </p:nvPr>
        </p:nvSpPr>
        <p:spPr>
          <a:xfrm>
            <a:off x="373400" y="1890225"/>
            <a:ext cx="4890000" cy="19287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US" sz="1600">
                <a:solidFill>
                  <a:schemeClr val="dk1"/>
                </a:solidFill>
              </a:rPr>
              <a:t>For Fair comparison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US" sz="1600">
                <a:solidFill>
                  <a:schemeClr val="dk1"/>
                </a:solidFill>
              </a:rPr>
              <a:t>Need to use Direct I/O</a:t>
            </a:r>
            <a:endParaRPr sz="1600">
              <a:solidFill>
                <a:schemeClr val="dk1"/>
              </a:solidFill>
            </a:endParaRPr>
          </a:p>
          <a:p>
            <a:pPr indent="0" lvl="0" marL="914400" rtl="0" algn="l">
              <a:lnSpc>
                <a:spcPct val="115000"/>
              </a:lnSpc>
              <a:spcBef>
                <a:spcPts val="0"/>
              </a:spcBef>
              <a:spcAft>
                <a:spcPts val="0"/>
              </a:spcAft>
              <a:buSzPts val="1800"/>
              <a:buNone/>
            </a:pPr>
            <a:r>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US" sz="1600">
                <a:solidFill>
                  <a:schemeClr val="dk1"/>
                </a:solidFill>
              </a:rPr>
              <a:t>To switch RocksDB to Direct I/O</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US" sz="1600">
                <a:solidFill>
                  <a:schemeClr val="dk1"/>
                </a:solidFill>
              </a:rPr>
              <a:t>Disable OS page cache &amp; block cache</a:t>
            </a:r>
            <a:endParaRPr sz="1600">
              <a:solidFill>
                <a:schemeClr val="dk1"/>
              </a:solidFill>
            </a:endParaRPr>
          </a:p>
          <a:p>
            <a:pPr indent="0" lvl="0" marL="914400" rtl="0" algn="l">
              <a:lnSpc>
                <a:spcPct val="115000"/>
              </a:lnSpc>
              <a:spcBef>
                <a:spcPts val="0"/>
              </a:spcBef>
              <a:spcAft>
                <a:spcPts val="0"/>
              </a:spcAft>
              <a:buSzPts val="1800"/>
              <a:buNone/>
            </a:pPr>
            <a:r>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US" sz="1600">
                <a:solidFill>
                  <a:schemeClr val="dk1"/>
                </a:solidFill>
              </a:rPr>
              <a:t>Also, disable bloom filters</a:t>
            </a:r>
            <a:endParaRPr sz="1600">
              <a:solidFill>
                <a:schemeClr val="dk1"/>
              </a:solidFill>
            </a:endParaRPr>
          </a:p>
        </p:txBody>
      </p:sp>
      <p:sp>
        <p:nvSpPr>
          <p:cNvPr id="690" name="Google Shape;690;p54"/>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691" name="Google Shape;691;p54"/>
          <p:cNvPicPr preferRelativeResize="0"/>
          <p:nvPr/>
        </p:nvPicPr>
        <p:blipFill rotWithShape="1">
          <a:blip r:embed="rId3">
            <a:alphaModFix/>
          </a:blip>
          <a:srcRect b="0" l="0" r="0" t="0"/>
          <a:stretch/>
        </p:blipFill>
        <p:spPr>
          <a:xfrm>
            <a:off x="5277900" y="1842475"/>
            <a:ext cx="3443050" cy="2068141"/>
          </a:xfrm>
          <a:prstGeom prst="rect">
            <a:avLst/>
          </a:prstGeom>
          <a:noFill/>
          <a:ln>
            <a:noFill/>
          </a:ln>
        </p:spPr>
      </p:pic>
      <p:sp>
        <p:nvSpPr>
          <p:cNvPr id="692" name="Google Shape;692;p54"/>
          <p:cNvSpPr/>
          <p:nvPr/>
        </p:nvSpPr>
        <p:spPr>
          <a:xfrm>
            <a:off x="502750" y="1061400"/>
            <a:ext cx="7486200" cy="661800"/>
          </a:xfrm>
          <a:prstGeom prst="roundRect">
            <a:avLst>
              <a:gd fmla="val 16667" name="adj"/>
            </a:avLst>
          </a:prstGeom>
          <a:solidFill>
            <a:srgbClr val="B6D7A8"/>
          </a:soli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Proxima Nova"/>
                <a:ea typeface="Proxima Nova"/>
                <a:cs typeface="Proxima Nova"/>
                <a:sym typeface="Proxima Nova"/>
              </a:rPr>
              <a:t>Goal : Fair </a:t>
            </a:r>
            <a:r>
              <a:rPr b="0" i="0" lang="en-US" sz="1600" u="none" cap="none" strike="noStrike">
                <a:solidFill>
                  <a:schemeClr val="dk1"/>
                </a:solidFill>
                <a:latin typeface="Proxima Nova"/>
                <a:ea typeface="Proxima Nova"/>
                <a:cs typeface="Proxima Nova"/>
                <a:sym typeface="Proxima Nova"/>
              </a:rPr>
              <a:t>performance comparison of RocksDB and Retina</a:t>
            </a:r>
            <a:endParaRPr b="0" i="1" sz="1800" u="none"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55"/>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Overall Performance </a:t>
            </a:r>
            <a:endParaRPr/>
          </a:p>
        </p:txBody>
      </p:sp>
      <p:sp>
        <p:nvSpPr>
          <p:cNvPr id="698" name="Google Shape;698;p55"/>
          <p:cNvSpPr txBox="1"/>
          <p:nvPr>
            <p:ph idx="1" type="body"/>
          </p:nvPr>
        </p:nvSpPr>
        <p:spPr>
          <a:xfrm>
            <a:off x="311700" y="3421575"/>
            <a:ext cx="8520600" cy="1299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lang="en-US" sz="1400">
                <a:solidFill>
                  <a:schemeClr val="dk1"/>
                </a:solidFill>
              </a:rPr>
              <a:t>Ran YCSB A workload with 16 threads, key-value size of 1024 bytes for 5 Millions dataset size.</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US" sz="1400">
                <a:solidFill>
                  <a:schemeClr val="dk1"/>
                </a:solidFill>
              </a:rPr>
              <a:t>Retina’s throughput improves by 20.5% compared to RocksDB for read-intensive workload (YCSB C)</a:t>
            </a:r>
            <a:endParaRPr sz="1400">
              <a:solidFill>
                <a:schemeClr val="dk1"/>
              </a:solidFill>
            </a:endParaRPr>
          </a:p>
          <a:p>
            <a:pPr indent="-317500" lvl="1" marL="914400" rtl="0" algn="l">
              <a:lnSpc>
                <a:spcPct val="115000"/>
              </a:lnSpc>
              <a:spcBef>
                <a:spcPts val="0"/>
              </a:spcBef>
              <a:spcAft>
                <a:spcPts val="0"/>
              </a:spcAft>
              <a:buClr>
                <a:schemeClr val="dk1"/>
              </a:buClr>
              <a:buSzPts val="1400"/>
              <a:buChar char="○"/>
            </a:pPr>
            <a:r>
              <a:rPr lang="en-US">
                <a:solidFill>
                  <a:schemeClr val="dk1"/>
                </a:solidFill>
              </a:rPr>
              <a:t>As ‘Mirror Cache’ exploties data locality to improve performance.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US">
                <a:solidFill>
                  <a:schemeClr val="dk1"/>
                </a:solidFill>
              </a:rPr>
              <a:t>This effect is more pronounced due to Zipfian access pattern</a:t>
            </a:r>
            <a:endParaRPr>
              <a:solidFill>
                <a:schemeClr val="dk1"/>
              </a:solidFill>
            </a:endParaRPr>
          </a:p>
        </p:txBody>
      </p:sp>
      <p:sp>
        <p:nvSpPr>
          <p:cNvPr id="699" name="Google Shape;699;p55"/>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700" name="Google Shape;700;p55" title="Chart"/>
          <p:cNvPicPr preferRelativeResize="0"/>
          <p:nvPr/>
        </p:nvPicPr>
        <p:blipFill rotWithShape="1">
          <a:blip r:embed="rId3">
            <a:alphaModFix/>
          </a:blip>
          <a:srcRect b="0" l="0" r="0" t="0"/>
          <a:stretch/>
        </p:blipFill>
        <p:spPr>
          <a:xfrm>
            <a:off x="2399413" y="811075"/>
            <a:ext cx="4345175" cy="2686699"/>
          </a:xfrm>
          <a:prstGeom prst="rect">
            <a:avLst/>
          </a:prstGeom>
          <a:noFill/>
          <a:ln>
            <a:noFill/>
          </a:ln>
        </p:spPr>
      </p:pic>
      <p:sp>
        <p:nvSpPr>
          <p:cNvPr id="701" name="Google Shape;701;p55"/>
          <p:cNvSpPr/>
          <p:nvPr/>
        </p:nvSpPr>
        <p:spPr>
          <a:xfrm>
            <a:off x="7182150" y="871400"/>
            <a:ext cx="1192500" cy="786600"/>
          </a:xfrm>
          <a:prstGeom prst="wedgeRoundRectCallout">
            <a:avLst>
              <a:gd fmla="val -140865" name="adj1"/>
              <a:gd fmla="val 40498"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dk1"/>
                </a:solidFill>
                <a:latin typeface="Proxima Nova"/>
                <a:ea typeface="Proxima Nova"/>
                <a:cs typeface="Proxima Nova"/>
                <a:sym typeface="Proxima Nova"/>
              </a:rPr>
              <a:t>Throughput increase by 20.5%</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Arial"/>
              <a:buNone/>
            </a:pPr>
            <a:r>
              <a:rPr lang="en-US"/>
              <a:t>Overall Performance </a:t>
            </a:r>
            <a:endParaRPr/>
          </a:p>
          <a:p>
            <a:pPr indent="0" lvl="0" marL="0" rtl="0" algn="l">
              <a:lnSpc>
                <a:spcPct val="100000"/>
              </a:lnSpc>
              <a:spcBef>
                <a:spcPts val="0"/>
              </a:spcBef>
              <a:spcAft>
                <a:spcPts val="0"/>
              </a:spcAft>
              <a:buSzPts val="2800"/>
              <a:buNone/>
            </a:pPr>
            <a:r>
              <a:t/>
            </a:r>
            <a:endParaRPr/>
          </a:p>
        </p:txBody>
      </p:sp>
      <p:sp>
        <p:nvSpPr>
          <p:cNvPr id="707" name="Google Shape;707;p56"/>
          <p:cNvSpPr txBox="1"/>
          <p:nvPr>
            <p:ph idx="1" type="body"/>
          </p:nvPr>
        </p:nvSpPr>
        <p:spPr>
          <a:xfrm>
            <a:off x="311700" y="3393025"/>
            <a:ext cx="8520600" cy="1176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lang="en-US" sz="1400">
                <a:solidFill>
                  <a:schemeClr val="dk1"/>
                </a:solidFill>
              </a:rPr>
              <a:t>Ran YCSB A workload with 16 threads, key-value size of 1024 bytes for 5 Millions dataset size.</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US" sz="1400">
                <a:solidFill>
                  <a:schemeClr val="dk1"/>
                </a:solidFill>
              </a:rPr>
              <a:t>In the same experiment, Retina’s reduces CPU by  about 4x in comparison to RocksDB</a:t>
            </a:r>
            <a:endParaRPr sz="1400">
              <a:solidFill>
                <a:schemeClr val="dk1"/>
              </a:solidFill>
            </a:endParaRPr>
          </a:p>
          <a:p>
            <a:pPr indent="-317500" lvl="1" marL="914400" rtl="0" algn="l">
              <a:lnSpc>
                <a:spcPct val="115000"/>
              </a:lnSpc>
              <a:spcBef>
                <a:spcPts val="0"/>
              </a:spcBef>
              <a:spcAft>
                <a:spcPts val="0"/>
              </a:spcAft>
              <a:buClr>
                <a:schemeClr val="dk1"/>
              </a:buClr>
              <a:buSzPts val="1400"/>
              <a:buChar char="○"/>
            </a:pPr>
            <a:r>
              <a:rPr lang="en-US">
                <a:solidFill>
                  <a:schemeClr val="dk1"/>
                </a:solidFill>
              </a:rPr>
              <a:t>Retina’s cross-layer design reduces CPU contention by offloading to SmartSSD</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US">
                <a:solidFill>
                  <a:schemeClr val="dk1"/>
                </a:solidFill>
              </a:rPr>
              <a:t>While also achieving high throughput performance</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p:txBody>
      </p:sp>
      <p:sp>
        <p:nvSpPr>
          <p:cNvPr id="708" name="Google Shape;708;p56"/>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709" name="Google Shape;709;p56" title="Chart"/>
          <p:cNvPicPr preferRelativeResize="0"/>
          <p:nvPr/>
        </p:nvPicPr>
        <p:blipFill rotWithShape="1">
          <a:blip r:embed="rId3">
            <a:alphaModFix/>
          </a:blip>
          <a:srcRect b="0" l="0" r="0" t="0"/>
          <a:stretch/>
        </p:blipFill>
        <p:spPr>
          <a:xfrm>
            <a:off x="2747289" y="1077088"/>
            <a:ext cx="3649428" cy="2256574"/>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2400"/>
              <a:t>Profiling Mirror Cache and Version-based Crash Consistency</a:t>
            </a:r>
            <a:endParaRPr sz="2400"/>
          </a:p>
        </p:txBody>
      </p:sp>
      <p:sp>
        <p:nvSpPr>
          <p:cNvPr id="715" name="Google Shape;715;p57"/>
          <p:cNvSpPr txBox="1"/>
          <p:nvPr>
            <p:ph idx="1" type="body"/>
          </p:nvPr>
        </p:nvSpPr>
        <p:spPr>
          <a:xfrm>
            <a:off x="402400" y="1214175"/>
            <a:ext cx="4083600" cy="2973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lang="en-US" sz="1400">
                <a:solidFill>
                  <a:schemeClr val="dk1"/>
                </a:solidFill>
              </a:rPr>
              <a:t>Ran YCSB A benchmark with single thread 5 Millions dataset size.</a:t>
            </a:r>
            <a:endParaRPr sz="1400">
              <a:solidFill>
                <a:schemeClr val="dk1"/>
              </a:solidFill>
            </a:endParaRPr>
          </a:p>
          <a:p>
            <a:pPr indent="0" lvl="0" marL="0" rtl="0" algn="l">
              <a:lnSpc>
                <a:spcPct val="115000"/>
              </a:lnSpc>
              <a:spcBef>
                <a:spcPts val="0"/>
              </a:spcBef>
              <a:spcAft>
                <a:spcPts val="0"/>
              </a:spcAft>
              <a:buSzPts val="1800"/>
              <a:buNone/>
            </a:pPr>
            <a:r>
              <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US" sz="1400">
                <a:solidFill>
                  <a:schemeClr val="dk1"/>
                </a:solidFill>
              </a:rPr>
              <a:t>Second config achieve 25.4% throughput increase</a:t>
            </a:r>
            <a:endParaRPr sz="1400">
              <a:solidFill>
                <a:schemeClr val="dk1"/>
              </a:solidFill>
            </a:endParaRPr>
          </a:p>
          <a:p>
            <a:pPr indent="-317500" lvl="1" marL="914400" rtl="0" algn="l">
              <a:lnSpc>
                <a:spcPct val="115000"/>
              </a:lnSpc>
              <a:spcBef>
                <a:spcPts val="0"/>
              </a:spcBef>
              <a:spcAft>
                <a:spcPts val="0"/>
              </a:spcAft>
              <a:buClr>
                <a:schemeClr val="dk1"/>
              </a:buClr>
              <a:buSzPts val="1400"/>
              <a:buChar char="○"/>
            </a:pPr>
            <a:r>
              <a:rPr lang="en-US">
                <a:solidFill>
                  <a:schemeClr val="dk1"/>
                </a:solidFill>
              </a:rPr>
              <a:t>VCC r</a:t>
            </a:r>
            <a:r>
              <a:rPr lang="en-US" sz="1400">
                <a:solidFill>
                  <a:schemeClr val="dk1"/>
                </a:solidFill>
              </a:rPr>
              <a:t>educes the number of SSD writes by 2x in comparison to WAL</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US" sz="1400">
                <a:solidFill>
                  <a:schemeClr val="dk1"/>
                </a:solidFill>
              </a:rPr>
              <a:t>Third config achieve 56.1% throughput increase</a:t>
            </a:r>
            <a:endParaRPr sz="1400">
              <a:solidFill>
                <a:schemeClr val="dk1"/>
              </a:solidFill>
            </a:endParaRPr>
          </a:p>
          <a:p>
            <a:pPr indent="-317500" lvl="1" marL="914400" rtl="0" algn="l">
              <a:lnSpc>
                <a:spcPct val="115000"/>
              </a:lnSpc>
              <a:spcBef>
                <a:spcPts val="0"/>
              </a:spcBef>
              <a:spcAft>
                <a:spcPts val="0"/>
              </a:spcAft>
              <a:buClr>
                <a:schemeClr val="dk1"/>
              </a:buClr>
              <a:buSzPts val="1400"/>
              <a:buChar char="○"/>
            </a:pPr>
            <a:r>
              <a:rPr lang="en-US" sz="1400">
                <a:solidFill>
                  <a:schemeClr val="dk1"/>
                </a:solidFill>
              </a:rPr>
              <a:t>Mirror cache results in reduced SSD access by taking advantage of data locality and access patterns.</a:t>
            </a:r>
            <a:endParaRPr sz="1400">
              <a:solidFill>
                <a:schemeClr val="dk1"/>
              </a:solidFill>
            </a:endParaRPr>
          </a:p>
        </p:txBody>
      </p:sp>
      <p:sp>
        <p:nvSpPr>
          <p:cNvPr id="716" name="Google Shape;716;p57"/>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717" name="Google Shape;717;p57" title="Chart"/>
          <p:cNvPicPr preferRelativeResize="0"/>
          <p:nvPr/>
        </p:nvPicPr>
        <p:blipFill rotWithShape="1">
          <a:blip r:embed="rId3">
            <a:alphaModFix/>
          </a:blip>
          <a:srcRect b="0" l="0" r="0" t="0"/>
          <a:stretch/>
        </p:blipFill>
        <p:spPr>
          <a:xfrm>
            <a:off x="4486000" y="1293500"/>
            <a:ext cx="4443900" cy="2747812"/>
          </a:xfrm>
          <a:prstGeom prst="rect">
            <a:avLst/>
          </a:prstGeom>
          <a:noFill/>
          <a:ln>
            <a:noFill/>
          </a:ln>
        </p:spPr>
      </p:pic>
      <p:cxnSp>
        <p:nvCxnSpPr>
          <p:cNvPr id="718" name="Google Shape;718;p57"/>
          <p:cNvCxnSpPr/>
          <p:nvPr/>
        </p:nvCxnSpPr>
        <p:spPr>
          <a:xfrm flipH="1" rot="10800000">
            <a:off x="5567625" y="2298200"/>
            <a:ext cx="1087500" cy="7500"/>
          </a:xfrm>
          <a:prstGeom prst="straightConnector1">
            <a:avLst/>
          </a:prstGeom>
          <a:noFill/>
          <a:ln cap="flat" cmpd="sng" w="19050">
            <a:solidFill>
              <a:schemeClr val="dk2"/>
            </a:solidFill>
            <a:prstDash val="dash"/>
            <a:round/>
            <a:headEnd len="sm" w="sm" type="none"/>
            <a:tailEnd len="sm" w="sm" type="none"/>
          </a:ln>
        </p:spPr>
      </p:cxnSp>
      <p:cxnSp>
        <p:nvCxnSpPr>
          <p:cNvPr id="719" name="Google Shape;719;p57"/>
          <p:cNvCxnSpPr/>
          <p:nvPr/>
        </p:nvCxnSpPr>
        <p:spPr>
          <a:xfrm flipH="1" rot="10800000">
            <a:off x="6655125" y="1718025"/>
            <a:ext cx="1087500" cy="7500"/>
          </a:xfrm>
          <a:prstGeom prst="straightConnector1">
            <a:avLst/>
          </a:prstGeom>
          <a:noFill/>
          <a:ln cap="flat" cmpd="sng" w="19050">
            <a:solidFill>
              <a:schemeClr val="dk2"/>
            </a:solidFill>
            <a:prstDash val="dash"/>
            <a:round/>
            <a:headEnd len="sm" w="sm" type="none"/>
            <a:tailEnd len="sm" w="sm" type="none"/>
          </a:ln>
        </p:spPr>
      </p:cxnSp>
      <p:cxnSp>
        <p:nvCxnSpPr>
          <p:cNvPr id="720" name="Google Shape;720;p57"/>
          <p:cNvCxnSpPr/>
          <p:nvPr/>
        </p:nvCxnSpPr>
        <p:spPr>
          <a:xfrm rot="10800000">
            <a:off x="5907150" y="2305525"/>
            <a:ext cx="7500" cy="223800"/>
          </a:xfrm>
          <a:prstGeom prst="straightConnector1">
            <a:avLst/>
          </a:prstGeom>
          <a:noFill/>
          <a:ln cap="flat" cmpd="sng" w="9525">
            <a:solidFill>
              <a:schemeClr val="dk1"/>
            </a:solidFill>
            <a:prstDash val="solid"/>
            <a:round/>
            <a:headEnd len="med" w="med" type="triangle"/>
            <a:tailEnd len="med" w="med" type="triangle"/>
          </a:ln>
        </p:spPr>
      </p:cxnSp>
      <p:cxnSp>
        <p:nvCxnSpPr>
          <p:cNvPr id="721" name="Google Shape;721;p57"/>
          <p:cNvCxnSpPr/>
          <p:nvPr/>
        </p:nvCxnSpPr>
        <p:spPr>
          <a:xfrm rot="10800000">
            <a:off x="7000450" y="1718000"/>
            <a:ext cx="1500" cy="587700"/>
          </a:xfrm>
          <a:prstGeom prst="straightConnector1">
            <a:avLst/>
          </a:prstGeom>
          <a:noFill/>
          <a:ln cap="flat" cmpd="sng" w="9525">
            <a:solidFill>
              <a:schemeClr val="dk1"/>
            </a:solidFill>
            <a:prstDash val="solid"/>
            <a:round/>
            <a:headEnd len="med" w="med" type="triangle"/>
            <a:tailEnd len="med" w="med" type="triangle"/>
          </a:ln>
        </p:spPr>
      </p:cxnSp>
      <p:sp>
        <p:nvSpPr>
          <p:cNvPr id="722" name="Google Shape;722;p57"/>
          <p:cNvSpPr txBox="1"/>
          <p:nvPr/>
        </p:nvSpPr>
        <p:spPr>
          <a:xfrm>
            <a:off x="5494500" y="1975100"/>
            <a:ext cx="1268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Proxima Nova"/>
                <a:ea typeface="Proxima Nova"/>
                <a:cs typeface="Proxima Nova"/>
                <a:sym typeface="Proxima Nova"/>
              </a:rPr>
              <a:t>25.4% impr.</a:t>
            </a:r>
            <a:endParaRPr b="1" i="0" sz="1400" u="none" cap="none" strike="noStrike">
              <a:solidFill>
                <a:srgbClr val="000000"/>
              </a:solidFill>
              <a:latin typeface="Proxima Nova"/>
              <a:ea typeface="Proxima Nova"/>
              <a:cs typeface="Proxima Nova"/>
              <a:sym typeface="Proxima Nova"/>
            </a:endParaRPr>
          </a:p>
        </p:txBody>
      </p:sp>
      <p:sp>
        <p:nvSpPr>
          <p:cNvPr id="723" name="Google Shape;723;p57"/>
          <p:cNvSpPr txBox="1"/>
          <p:nvPr/>
        </p:nvSpPr>
        <p:spPr>
          <a:xfrm>
            <a:off x="6582000" y="1410350"/>
            <a:ext cx="1087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Proxima Nova"/>
                <a:ea typeface="Proxima Nova"/>
                <a:cs typeface="Proxima Nova"/>
                <a:sym typeface="Proxima Nova"/>
              </a:rPr>
              <a:t>56.1% impr.</a:t>
            </a:r>
            <a:endParaRPr b="1" i="0" sz="1400" u="none" cap="none" strike="noStrike">
              <a:solidFill>
                <a:srgbClr val="000000"/>
              </a:solidFill>
              <a:latin typeface="Proxima Nova"/>
              <a:ea typeface="Proxima Nova"/>
              <a:cs typeface="Proxima Nova"/>
              <a:sym typeface="Proxima Nova"/>
            </a:endParaRPr>
          </a:p>
        </p:txBody>
      </p:sp>
      <p:sp>
        <p:nvSpPr>
          <p:cNvPr id="724" name="Google Shape;724;p57"/>
          <p:cNvSpPr txBox="1"/>
          <p:nvPr/>
        </p:nvSpPr>
        <p:spPr>
          <a:xfrm>
            <a:off x="4445875" y="4055213"/>
            <a:ext cx="44418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roxima Nova"/>
                <a:ea typeface="Proxima Nova"/>
                <a:cs typeface="Proxima Nova"/>
                <a:sym typeface="Proxima Nova"/>
              </a:rPr>
              <a:t>VCC - Version based Crash Consistency</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roxima Nova"/>
                <a:ea typeface="Proxima Nova"/>
                <a:cs typeface="Proxima Nova"/>
                <a:sym typeface="Proxima Nova"/>
              </a:rPr>
              <a:t>WAL - Write-Ahead-Logging</a:t>
            </a:r>
            <a:endParaRPr b="0" i="0" sz="14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58"/>
          <p:cNvSpPr txBox="1"/>
          <p:nvPr>
            <p:ph idx="1" type="body"/>
          </p:nvPr>
        </p:nvSpPr>
        <p:spPr>
          <a:xfrm>
            <a:off x="311700" y="1152475"/>
            <a:ext cx="8520600" cy="34164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US"/>
              <a:t>Background</a:t>
            </a:r>
            <a:endParaRPr/>
          </a:p>
          <a:p>
            <a:pPr indent="-342900" lvl="0" marL="457200" rtl="0" algn="l">
              <a:lnSpc>
                <a:spcPct val="115000"/>
              </a:lnSpc>
              <a:spcBef>
                <a:spcPts val="0"/>
              </a:spcBef>
              <a:spcAft>
                <a:spcPts val="0"/>
              </a:spcAft>
              <a:buSzPts val="1800"/>
              <a:buChar char="●"/>
            </a:pPr>
            <a:r>
              <a:rPr lang="en-US"/>
              <a:t>Retina Key-value Store Design</a:t>
            </a:r>
            <a:endParaRPr/>
          </a:p>
          <a:p>
            <a:pPr indent="-342900" lvl="0" marL="457200" rtl="0" algn="l">
              <a:lnSpc>
                <a:spcPct val="115000"/>
              </a:lnSpc>
              <a:spcBef>
                <a:spcPts val="0"/>
              </a:spcBef>
              <a:spcAft>
                <a:spcPts val="0"/>
              </a:spcAft>
              <a:buSzPts val="1800"/>
              <a:buChar char="●"/>
            </a:pPr>
            <a:r>
              <a:rPr lang="en-US">
                <a:latin typeface="Arial"/>
                <a:ea typeface="Arial"/>
                <a:cs typeface="Arial"/>
                <a:sym typeface="Arial"/>
              </a:rPr>
              <a:t>Implementation</a:t>
            </a:r>
            <a:endParaRPr>
              <a:latin typeface="Arial"/>
              <a:ea typeface="Arial"/>
              <a:cs typeface="Arial"/>
              <a:sym typeface="Arial"/>
            </a:endParaRPr>
          </a:p>
          <a:p>
            <a:pPr indent="-342900" lvl="0" marL="457200" rtl="0" algn="l">
              <a:lnSpc>
                <a:spcPct val="115000"/>
              </a:lnSpc>
              <a:spcBef>
                <a:spcPts val="0"/>
              </a:spcBef>
              <a:spcAft>
                <a:spcPts val="0"/>
              </a:spcAft>
              <a:buSzPts val="1800"/>
              <a:buChar char="●"/>
            </a:pPr>
            <a:r>
              <a:rPr lang="en-US">
                <a:latin typeface="Arial"/>
                <a:ea typeface="Arial"/>
                <a:cs typeface="Arial"/>
                <a:sym typeface="Arial"/>
              </a:rPr>
              <a:t>Evaluation</a:t>
            </a:r>
            <a:endParaRPr/>
          </a:p>
          <a:p>
            <a:pPr indent="-368300" lvl="0" marL="457200" rtl="0" algn="l">
              <a:lnSpc>
                <a:spcPct val="115000"/>
              </a:lnSpc>
              <a:spcBef>
                <a:spcPts val="0"/>
              </a:spcBef>
              <a:spcAft>
                <a:spcPts val="0"/>
              </a:spcAft>
              <a:buClr>
                <a:schemeClr val="dk1"/>
              </a:buClr>
              <a:buSzPts val="2200"/>
              <a:buChar char="●"/>
            </a:pPr>
            <a:r>
              <a:rPr b="1" lang="en-US" sz="2200">
                <a:solidFill>
                  <a:schemeClr val="dk1"/>
                </a:solidFill>
              </a:rPr>
              <a:t>Future Work</a:t>
            </a:r>
            <a:endParaRPr b="1" sz="2200">
              <a:solidFill>
                <a:schemeClr val="dk1"/>
              </a:solidFill>
            </a:endParaRPr>
          </a:p>
          <a:p>
            <a:pPr indent="-342900" lvl="0" marL="457200" rtl="0" algn="l">
              <a:lnSpc>
                <a:spcPct val="115000"/>
              </a:lnSpc>
              <a:spcBef>
                <a:spcPts val="0"/>
              </a:spcBef>
              <a:spcAft>
                <a:spcPts val="0"/>
              </a:spcAft>
              <a:buSzPts val="1800"/>
              <a:buChar char="●"/>
            </a:pPr>
            <a:r>
              <a:rPr lang="en-US"/>
              <a:t>Conclusion</a:t>
            </a:r>
            <a:endParaRPr/>
          </a:p>
        </p:txBody>
      </p:sp>
      <p:sp>
        <p:nvSpPr>
          <p:cNvPr id="730" name="Google Shape;730;p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Outline</a:t>
            </a:r>
            <a:endParaRPr/>
          </a:p>
        </p:txBody>
      </p:sp>
      <p:sp>
        <p:nvSpPr>
          <p:cNvPr id="731" name="Google Shape;731;p58"/>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transition spd="med">
    <p:push/>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Retina: Computational Preprocessing Pipeline</a:t>
            </a:r>
            <a:endParaRPr/>
          </a:p>
        </p:txBody>
      </p:sp>
      <p:sp>
        <p:nvSpPr>
          <p:cNvPr id="737" name="Google Shape;737;p59"/>
          <p:cNvSpPr txBox="1"/>
          <p:nvPr>
            <p:ph idx="1" type="body"/>
          </p:nvPr>
        </p:nvSpPr>
        <p:spPr>
          <a:xfrm>
            <a:off x="311700" y="1152475"/>
            <a:ext cx="35310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Proxima Nova"/>
              <a:buChar char="●"/>
            </a:pPr>
            <a:r>
              <a:rPr lang="en-US" sz="1600">
                <a:solidFill>
                  <a:schemeClr val="dk1"/>
                </a:solidFill>
              </a:rPr>
              <a:t>Our computational storage based data pipeline uses FPGA to perform preprocessing (that scales and provides higher throughput).</a:t>
            </a:r>
            <a:endParaRPr sz="1600">
              <a:solidFill>
                <a:schemeClr val="dk1"/>
              </a:solidFill>
            </a:endParaRPr>
          </a:p>
          <a:p>
            <a:pPr indent="-330200" lvl="0" marL="457200" rtl="0" algn="l">
              <a:lnSpc>
                <a:spcPct val="115000"/>
              </a:lnSpc>
              <a:spcBef>
                <a:spcPts val="1000"/>
              </a:spcBef>
              <a:spcAft>
                <a:spcPts val="1000"/>
              </a:spcAft>
              <a:buClr>
                <a:schemeClr val="dk1"/>
              </a:buClr>
              <a:buSzPts val="1600"/>
              <a:buFont typeface="Proxima Nova"/>
              <a:buChar char="●"/>
            </a:pPr>
            <a:r>
              <a:rPr lang="en-US" sz="1600">
                <a:solidFill>
                  <a:schemeClr val="dk1"/>
                </a:solidFill>
              </a:rPr>
              <a:t>Retina eliminates data fetch stalls as it transfers data directly from the SSD to FPGA DDR with our new KV store implementation.</a:t>
            </a:r>
            <a:endParaRPr sz="1600"/>
          </a:p>
        </p:txBody>
      </p:sp>
      <p:sp>
        <p:nvSpPr>
          <p:cNvPr id="738" name="Google Shape;738;p59"/>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739" name="Google Shape;739;p59"/>
          <p:cNvPicPr preferRelativeResize="0"/>
          <p:nvPr/>
        </p:nvPicPr>
        <p:blipFill rotWithShape="1">
          <a:blip r:embed="rId3">
            <a:alphaModFix/>
          </a:blip>
          <a:srcRect b="0" l="0" r="0" t="0"/>
          <a:stretch/>
        </p:blipFill>
        <p:spPr>
          <a:xfrm>
            <a:off x="3942175" y="1152475"/>
            <a:ext cx="4827973" cy="3315703"/>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60"/>
          <p:cNvSpPr txBox="1"/>
          <p:nvPr>
            <p:ph idx="1" type="body"/>
          </p:nvPr>
        </p:nvSpPr>
        <p:spPr>
          <a:xfrm>
            <a:off x="311700" y="1152475"/>
            <a:ext cx="8520600" cy="34164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US"/>
              <a:t>Background</a:t>
            </a:r>
            <a:endParaRPr/>
          </a:p>
          <a:p>
            <a:pPr indent="-342900" lvl="0" marL="457200" rtl="0" algn="l">
              <a:lnSpc>
                <a:spcPct val="115000"/>
              </a:lnSpc>
              <a:spcBef>
                <a:spcPts val="0"/>
              </a:spcBef>
              <a:spcAft>
                <a:spcPts val="0"/>
              </a:spcAft>
              <a:buSzPts val="1800"/>
              <a:buChar char="●"/>
            </a:pPr>
            <a:r>
              <a:rPr lang="en-US"/>
              <a:t>Retina Key-value Store Design</a:t>
            </a:r>
            <a:endParaRPr/>
          </a:p>
          <a:p>
            <a:pPr indent="-342900" lvl="0" marL="457200" rtl="0" algn="l">
              <a:lnSpc>
                <a:spcPct val="115000"/>
              </a:lnSpc>
              <a:spcBef>
                <a:spcPts val="0"/>
              </a:spcBef>
              <a:spcAft>
                <a:spcPts val="0"/>
              </a:spcAft>
              <a:buSzPts val="1800"/>
              <a:buChar char="●"/>
            </a:pPr>
            <a:r>
              <a:rPr lang="en-US">
                <a:latin typeface="Arial"/>
                <a:ea typeface="Arial"/>
                <a:cs typeface="Arial"/>
                <a:sym typeface="Arial"/>
              </a:rPr>
              <a:t>Implementation</a:t>
            </a:r>
            <a:endParaRPr>
              <a:latin typeface="Arial"/>
              <a:ea typeface="Arial"/>
              <a:cs typeface="Arial"/>
              <a:sym typeface="Arial"/>
            </a:endParaRPr>
          </a:p>
          <a:p>
            <a:pPr indent="-342900" lvl="0" marL="457200" rtl="0" algn="l">
              <a:lnSpc>
                <a:spcPct val="115000"/>
              </a:lnSpc>
              <a:spcBef>
                <a:spcPts val="0"/>
              </a:spcBef>
              <a:spcAft>
                <a:spcPts val="0"/>
              </a:spcAft>
              <a:buSzPts val="1800"/>
              <a:buChar char="●"/>
            </a:pPr>
            <a:r>
              <a:rPr lang="en-US">
                <a:latin typeface="Arial"/>
                <a:ea typeface="Arial"/>
                <a:cs typeface="Arial"/>
                <a:sym typeface="Arial"/>
              </a:rPr>
              <a:t>Evaluation</a:t>
            </a:r>
            <a:endParaRPr/>
          </a:p>
          <a:p>
            <a:pPr indent="-342900" lvl="0" marL="457200" rtl="0" algn="l">
              <a:lnSpc>
                <a:spcPct val="115000"/>
              </a:lnSpc>
              <a:spcBef>
                <a:spcPts val="0"/>
              </a:spcBef>
              <a:spcAft>
                <a:spcPts val="0"/>
              </a:spcAft>
              <a:buSzPts val="1800"/>
              <a:buChar char="●"/>
            </a:pPr>
            <a:r>
              <a:rPr lang="en-US"/>
              <a:t>Future Work</a:t>
            </a:r>
            <a:endParaRPr/>
          </a:p>
          <a:p>
            <a:pPr indent="-368300" lvl="0" marL="457200" rtl="0" algn="l">
              <a:lnSpc>
                <a:spcPct val="115000"/>
              </a:lnSpc>
              <a:spcBef>
                <a:spcPts val="0"/>
              </a:spcBef>
              <a:spcAft>
                <a:spcPts val="0"/>
              </a:spcAft>
              <a:buClr>
                <a:schemeClr val="dk1"/>
              </a:buClr>
              <a:buSzPts val="2200"/>
              <a:buChar char="●"/>
            </a:pPr>
            <a:r>
              <a:rPr b="1" lang="en-US" sz="2200">
                <a:solidFill>
                  <a:schemeClr val="dk1"/>
                </a:solidFill>
              </a:rPr>
              <a:t>Conclusion</a:t>
            </a:r>
            <a:endParaRPr b="1" sz="2200">
              <a:solidFill>
                <a:schemeClr val="dk1"/>
              </a:solidFill>
            </a:endParaRPr>
          </a:p>
        </p:txBody>
      </p:sp>
      <p:sp>
        <p:nvSpPr>
          <p:cNvPr id="745" name="Google Shape;745;p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Outline</a:t>
            </a:r>
            <a:endParaRPr/>
          </a:p>
        </p:txBody>
      </p:sp>
      <p:sp>
        <p:nvSpPr>
          <p:cNvPr id="746" name="Google Shape;746;p60"/>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transition spd="med">
    <p:push/>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Conclusion</a:t>
            </a:r>
            <a:endParaRPr/>
          </a:p>
        </p:txBody>
      </p:sp>
      <p:sp>
        <p:nvSpPr>
          <p:cNvPr id="752" name="Google Shape;752;p61"/>
          <p:cNvSpPr txBox="1"/>
          <p:nvPr>
            <p:ph idx="1" type="body"/>
          </p:nvPr>
        </p:nvSpPr>
        <p:spPr>
          <a:xfrm>
            <a:off x="311700" y="1152475"/>
            <a:ext cx="8520600" cy="1790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en-US">
                <a:solidFill>
                  <a:schemeClr val="dk1"/>
                </a:solidFill>
              </a:rPr>
              <a:t>We present a Cross-layered Key-Value Store for Computational Storage that</a:t>
            </a:r>
            <a:endParaRPr>
              <a:solidFill>
                <a:schemeClr val="dk1"/>
              </a:solidFill>
            </a:endParaRPr>
          </a:p>
          <a:p>
            <a:pPr indent="-342900" lvl="1" marL="914400" rtl="0" algn="l">
              <a:lnSpc>
                <a:spcPct val="115000"/>
              </a:lnSpc>
              <a:spcBef>
                <a:spcPts val="0"/>
              </a:spcBef>
              <a:spcAft>
                <a:spcPts val="0"/>
              </a:spcAft>
              <a:buClr>
                <a:schemeClr val="dk1"/>
              </a:buClr>
              <a:buSzPts val="1800"/>
              <a:buChar char="○"/>
            </a:pPr>
            <a:r>
              <a:rPr lang="en-US" sz="1800">
                <a:solidFill>
                  <a:schemeClr val="dk1"/>
                </a:solidFill>
              </a:rPr>
              <a:t>Maximizes IO utilization and throughput </a:t>
            </a:r>
            <a:endParaRPr i="1" sz="1800">
              <a:solidFill>
                <a:schemeClr val="dk1"/>
              </a:solidFill>
            </a:endParaRPr>
          </a:p>
          <a:p>
            <a:pPr indent="-342900" lvl="1" marL="914400" rtl="0" algn="l">
              <a:lnSpc>
                <a:spcPct val="115000"/>
              </a:lnSpc>
              <a:spcBef>
                <a:spcPts val="0"/>
              </a:spcBef>
              <a:spcAft>
                <a:spcPts val="0"/>
              </a:spcAft>
              <a:buClr>
                <a:schemeClr val="dk1"/>
              </a:buClr>
              <a:buSzPts val="1800"/>
              <a:buChar char="○"/>
            </a:pPr>
            <a:r>
              <a:rPr lang="en-US" sz="1800">
                <a:solidFill>
                  <a:schemeClr val="dk1"/>
                </a:solidFill>
              </a:rPr>
              <a:t>Provide High-performance and scalability</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US">
                <a:solidFill>
                  <a:schemeClr val="dk1"/>
                </a:solidFill>
              </a:rPr>
              <a:t>Provides the storage framework for our bigger project:</a:t>
            </a:r>
            <a:endParaRPr>
              <a:solidFill>
                <a:schemeClr val="dk1"/>
              </a:solidFill>
            </a:endParaRPr>
          </a:p>
          <a:p>
            <a:pPr indent="0" lvl="0" marL="457200" rtl="0" algn="l">
              <a:lnSpc>
                <a:spcPct val="115000"/>
              </a:lnSpc>
              <a:spcBef>
                <a:spcPts val="0"/>
              </a:spcBef>
              <a:spcAft>
                <a:spcPts val="0"/>
              </a:spcAft>
              <a:buSzPts val="1800"/>
              <a:buNone/>
            </a:pPr>
            <a:r>
              <a:rPr b="1" lang="en-US">
                <a:solidFill>
                  <a:srgbClr val="38761D"/>
                </a:solidFill>
              </a:rPr>
              <a:t>“Retina: Computational Preprocessing Pipeline for AI/ML applications”</a:t>
            </a:r>
            <a:endParaRPr b="1">
              <a:solidFill>
                <a:srgbClr val="38761D"/>
              </a:solidFill>
            </a:endParaRPr>
          </a:p>
          <a:p>
            <a:pPr indent="0" lvl="0" marL="457200" rtl="0" algn="l">
              <a:lnSpc>
                <a:spcPct val="115000"/>
              </a:lnSpc>
              <a:spcBef>
                <a:spcPts val="0"/>
              </a:spcBef>
              <a:spcAft>
                <a:spcPts val="0"/>
              </a:spcAft>
              <a:buSzPts val="1800"/>
              <a:buNone/>
            </a:pPr>
            <a:r>
              <a:t/>
            </a:r>
            <a:endParaRPr b="1">
              <a:solidFill>
                <a:srgbClr val="38761D"/>
              </a:solidFill>
            </a:endParaRPr>
          </a:p>
          <a:p>
            <a:pPr indent="0" lvl="0" marL="0" rtl="0" algn="l">
              <a:lnSpc>
                <a:spcPct val="115000"/>
              </a:lnSpc>
              <a:spcBef>
                <a:spcPts val="0"/>
              </a:spcBef>
              <a:spcAft>
                <a:spcPts val="0"/>
              </a:spcAft>
              <a:buSzPts val="1800"/>
              <a:buNone/>
            </a:pPr>
            <a:r>
              <a:rPr b="1" lang="en-US">
                <a:solidFill>
                  <a:schemeClr val="dk1"/>
                </a:solidFill>
              </a:rPr>
              <a:t>Thesis Contributions:</a:t>
            </a:r>
            <a:endParaRPr b="1">
              <a:solidFill>
                <a:schemeClr val="dk1"/>
              </a:solidFill>
            </a:endParaRPr>
          </a:p>
          <a:p>
            <a:pPr indent="0" lvl="0" marL="0" rtl="0" algn="l">
              <a:lnSpc>
                <a:spcPct val="115000"/>
              </a:lnSpc>
              <a:spcBef>
                <a:spcPts val="0"/>
              </a:spcBef>
              <a:spcAft>
                <a:spcPts val="0"/>
              </a:spcAft>
              <a:buSzPts val="1800"/>
              <a:buNone/>
            </a:pPr>
            <a:r>
              <a:t/>
            </a:r>
            <a:endParaRPr sz="2400">
              <a:solidFill>
                <a:schemeClr val="dk1"/>
              </a:solidFill>
            </a:endParaRPr>
          </a:p>
        </p:txBody>
      </p:sp>
      <p:sp>
        <p:nvSpPr>
          <p:cNvPr id="753" name="Google Shape;753;p61"/>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754" name="Google Shape;754;p61"/>
          <p:cNvSpPr txBox="1"/>
          <p:nvPr/>
        </p:nvSpPr>
        <p:spPr>
          <a:xfrm>
            <a:off x="567600" y="3440650"/>
            <a:ext cx="2781900" cy="11436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Font typeface="Proxima Nova"/>
              <a:buChar char="●"/>
            </a:pPr>
            <a:r>
              <a:rPr lang="en-US">
                <a:solidFill>
                  <a:schemeClr val="dk1"/>
                </a:solidFill>
                <a:latin typeface="Proxima Nova"/>
                <a:ea typeface="Proxima Nova"/>
                <a:cs typeface="Proxima Nova"/>
                <a:sym typeface="Proxima Nova"/>
              </a:rPr>
              <a:t>IP</a:t>
            </a:r>
            <a:r>
              <a:rPr lang="en-US">
                <a:solidFill>
                  <a:schemeClr val="dk1"/>
                </a:solidFill>
                <a:latin typeface="Proxima Nova"/>
                <a:ea typeface="Proxima Nova"/>
                <a:cs typeface="Proxima Nova"/>
                <a:sym typeface="Proxima Nova"/>
              </a:rPr>
              <a:t> 1: Architecture of Cross-Layered Key-Value Store with Computational Storage</a:t>
            </a:r>
            <a:endParaRPr>
              <a:solidFill>
                <a:schemeClr val="dk1"/>
              </a:solidFill>
              <a:latin typeface="Proxima Nova"/>
              <a:ea typeface="Proxima Nova"/>
              <a:cs typeface="Proxima Nova"/>
              <a:sym typeface="Proxima Nova"/>
            </a:endParaRPr>
          </a:p>
        </p:txBody>
      </p:sp>
      <p:sp>
        <p:nvSpPr>
          <p:cNvPr id="755" name="Google Shape;755;p61"/>
          <p:cNvSpPr txBox="1"/>
          <p:nvPr/>
        </p:nvSpPr>
        <p:spPr>
          <a:xfrm>
            <a:off x="4846350" y="3370600"/>
            <a:ext cx="2354400" cy="11436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Font typeface="Proxima Nova"/>
              <a:buChar char="●"/>
            </a:pPr>
            <a:r>
              <a:rPr lang="en-US">
                <a:solidFill>
                  <a:schemeClr val="dk1"/>
                </a:solidFill>
                <a:latin typeface="Proxima Nova"/>
                <a:ea typeface="Proxima Nova"/>
                <a:cs typeface="Proxima Nova"/>
                <a:sym typeface="Proxima Nova"/>
              </a:rPr>
              <a:t>IP</a:t>
            </a:r>
            <a:r>
              <a:rPr lang="en-US">
                <a:solidFill>
                  <a:schemeClr val="dk1"/>
                </a:solidFill>
                <a:latin typeface="Proxima Nova"/>
                <a:ea typeface="Proxima Nova"/>
                <a:cs typeface="Proxima Nova"/>
                <a:sym typeface="Proxima Nova"/>
              </a:rPr>
              <a:t> 2: Cross-Layered Key-Value Store with Computational Storage</a:t>
            </a:r>
            <a:endParaRPr>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800"/>
              <a:buNone/>
            </a:pPr>
            <a:r>
              <a:rPr lang="en-US"/>
              <a:t>Secondary Storage Trends</a:t>
            </a:r>
            <a:endParaRPr/>
          </a:p>
        </p:txBody>
      </p:sp>
      <p:sp>
        <p:nvSpPr>
          <p:cNvPr id="134" name="Google Shape;134;p17"/>
          <p:cNvSpPr txBox="1"/>
          <p:nvPr>
            <p:ph idx="1" type="body"/>
          </p:nvPr>
        </p:nvSpPr>
        <p:spPr>
          <a:xfrm>
            <a:off x="311700" y="1152475"/>
            <a:ext cx="4766400" cy="2444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8761D"/>
              </a:buClr>
              <a:buSzPts val="1800"/>
              <a:buChar char="➢"/>
            </a:pPr>
            <a:r>
              <a:rPr lang="en-US">
                <a:solidFill>
                  <a:srgbClr val="38761D"/>
                </a:solidFill>
              </a:rPr>
              <a:t>SmartSSD I/O Read/Write speeds are 20x of HDD</a:t>
            </a:r>
            <a:endParaRPr>
              <a:solidFill>
                <a:srgbClr val="38761D"/>
              </a:solidFill>
            </a:endParaRPr>
          </a:p>
          <a:p>
            <a:pPr indent="-342900" lvl="0" marL="457200" rtl="0" algn="l">
              <a:lnSpc>
                <a:spcPct val="115000"/>
              </a:lnSpc>
              <a:spcBef>
                <a:spcPts val="0"/>
              </a:spcBef>
              <a:spcAft>
                <a:spcPts val="0"/>
              </a:spcAft>
              <a:buClr>
                <a:srgbClr val="38761D"/>
              </a:buClr>
              <a:buSzPts val="1800"/>
              <a:buChar char="➢"/>
            </a:pPr>
            <a:r>
              <a:rPr lang="en-US">
                <a:solidFill>
                  <a:srgbClr val="38761D"/>
                </a:solidFill>
              </a:rPr>
              <a:t>SmartSSD also realizes near data processing.</a:t>
            </a:r>
            <a:endParaRPr>
              <a:solidFill>
                <a:schemeClr val="dk1"/>
              </a:solidFill>
            </a:endParaRPr>
          </a:p>
          <a:p>
            <a:pPr indent="0" lvl="0" marL="0" rtl="0" algn="l">
              <a:lnSpc>
                <a:spcPct val="115000"/>
              </a:lnSpc>
              <a:spcBef>
                <a:spcPts val="0"/>
              </a:spcBef>
              <a:spcAft>
                <a:spcPts val="0"/>
              </a:spcAft>
              <a:buNone/>
            </a:pPr>
            <a:r>
              <a:t/>
            </a:r>
            <a:endParaRPr>
              <a:solidFill>
                <a:srgbClr val="CC0000"/>
              </a:solidFill>
            </a:endParaRPr>
          </a:p>
        </p:txBody>
      </p:sp>
      <p:sp>
        <p:nvSpPr>
          <p:cNvPr id="135" name="Google Shape;135;p17"/>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136" name="Google Shape;136;p17"/>
          <p:cNvPicPr preferRelativeResize="0"/>
          <p:nvPr/>
        </p:nvPicPr>
        <p:blipFill rotWithShape="1">
          <a:blip r:embed="rId3">
            <a:alphaModFix/>
          </a:blip>
          <a:srcRect b="0" l="0" r="0" t="0"/>
          <a:stretch/>
        </p:blipFill>
        <p:spPr>
          <a:xfrm>
            <a:off x="5297825" y="686200"/>
            <a:ext cx="2849951" cy="2378223"/>
          </a:xfrm>
          <a:prstGeom prst="rect">
            <a:avLst/>
          </a:prstGeom>
          <a:noFill/>
          <a:ln>
            <a:noFill/>
          </a:ln>
        </p:spPr>
      </p:pic>
      <p:sp>
        <p:nvSpPr>
          <p:cNvPr id="137" name="Google Shape;137;p17"/>
          <p:cNvSpPr txBox="1"/>
          <p:nvPr/>
        </p:nvSpPr>
        <p:spPr>
          <a:xfrm>
            <a:off x="5411804" y="3117401"/>
            <a:ext cx="15837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Proxima Nova"/>
                <a:ea typeface="Proxima Nova"/>
                <a:cs typeface="Proxima Nova"/>
                <a:sym typeface="Proxima Nova"/>
              </a:rPr>
              <a:t>Secondary Storage is getting FASTER</a:t>
            </a:r>
            <a:endParaRPr b="1" i="0" sz="1200" u="none" cap="none" strike="noStrike">
              <a:solidFill>
                <a:srgbClr val="000000"/>
              </a:solidFill>
              <a:latin typeface="Proxima Nova"/>
              <a:ea typeface="Proxima Nova"/>
              <a:cs typeface="Proxima Nova"/>
              <a:sym typeface="Proxima Nova"/>
            </a:endParaRPr>
          </a:p>
        </p:txBody>
      </p:sp>
      <p:pic>
        <p:nvPicPr>
          <p:cNvPr id="138" name="Google Shape;138;p17"/>
          <p:cNvPicPr preferRelativeResize="0"/>
          <p:nvPr/>
        </p:nvPicPr>
        <p:blipFill rotWithShape="1">
          <a:blip r:embed="rId4">
            <a:alphaModFix/>
          </a:blip>
          <a:srcRect b="0" l="0" r="0" t="0"/>
          <a:stretch/>
        </p:blipFill>
        <p:spPr>
          <a:xfrm>
            <a:off x="7699001" y="3697488"/>
            <a:ext cx="450375" cy="536225"/>
          </a:xfrm>
          <a:prstGeom prst="rect">
            <a:avLst/>
          </a:prstGeom>
          <a:noFill/>
          <a:ln>
            <a:noFill/>
          </a:ln>
        </p:spPr>
      </p:pic>
      <p:sp>
        <p:nvSpPr>
          <p:cNvPr id="139" name="Google Shape;139;p17"/>
          <p:cNvSpPr txBox="1"/>
          <p:nvPr/>
        </p:nvSpPr>
        <p:spPr>
          <a:xfrm>
            <a:off x="7016100" y="3164450"/>
            <a:ext cx="18162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Proxima Nova"/>
                <a:ea typeface="Proxima Nova"/>
                <a:cs typeface="Proxima Nova"/>
                <a:sym typeface="Proxima Nova"/>
              </a:rPr>
              <a:t>SMARTER with Near Data processing </a:t>
            </a:r>
            <a:endParaRPr b="1" i="0" sz="1200" u="none" cap="none" strike="noStrike">
              <a:solidFill>
                <a:srgbClr val="000000"/>
              </a:solidFill>
              <a:latin typeface="Proxima Nova"/>
              <a:ea typeface="Proxima Nova"/>
              <a:cs typeface="Proxima Nova"/>
              <a:sym typeface="Proxima Nova"/>
            </a:endParaRPr>
          </a:p>
        </p:txBody>
      </p:sp>
      <p:pic>
        <p:nvPicPr>
          <p:cNvPr id="140" name="Google Shape;140;p17"/>
          <p:cNvPicPr preferRelativeResize="0"/>
          <p:nvPr/>
        </p:nvPicPr>
        <p:blipFill rotWithShape="1">
          <a:blip r:embed="rId5">
            <a:alphaModFix/>
          </a:blip>
          <a:srcRect b="0" l="0" r="0" t="0"/>
          <a:stretch/>
        </p:blipFill>
        <p:spPr>
          <a:xfrm>
            <a:off x="6023176" y="3724499"/>
            <a:ext cx="360976" cy="482245"/>
          </a:xfrm>
          <a:prstGeom prst="rect">
            <a:avLst/>
          </a:prstGeom>
          <a:noFill/>
          <a:ln>
            <a:noFill/>
          </a:ln>
        </p:spPr>
      </p:pic>
      <p:sp>
        <p:nvSpPr>
          <p:cNvPr id="141" name="Google Shape;141;p17"/>
          <p:cNvSpPr/>
          <p:nvPr/>
        </p:nvSpPr>
        <p:spPr>
          <a:xfrm>
            <a:off x="531425" y="3164450"/>
            <a:ext cx="4766400" cy="661800"/>
          </a:xfrm>
          <a:prstGeom prst="roundRect">
            <a:avLst>
              <a:gd fmla="val 16667" name="adj"/>
            </a:avLst>
          </a:prstGeom>
          <a:solidFill>
            <a:srgbClr val="93C4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Times New Roman"/>
                <a:ea typeface="Times New Roman"/>
                <a:cs typeface="Times New Roman"/>
                <a:sym typeface="Times New Roman"/>
              </a:rPr>
              <a:t>Secondary Storage is no longer the bottleneck!</a:t>
            </a:r>
            <a:endParaRPr b="0" i="1"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62"/>
          <p:cNvSpPr txBox="1"/>
          <p:nvPr>
            <p:ph type="title"/>
          </p:nvPr>
        </p:nvSpPr>
        <p:spPr>
          <a:xfrm>
            <a:off x="1874067" y="1819706"/>
            <a:ext cx="5395800" cy="1131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4000"/>
              <a:t>Thank you ! </a:t>
            </a:r>
            <a:br>
              <a:rPr lang="en-US"/>
            </a:br>
            <a:r>
              <a:rPr lang="en-US"/>
              <a:t>Questions? </a:t>
            </a:r>
            <a:endParaRPr/>
          </a:p>
        </p:txBody>
      </p:sp>
      <p:sp>
        <p:nvSpPr>
          <p:cNvPr id="761" name="Google Shape;761;p62"/>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transition spd="med">
    <p:push/>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6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Bare-Bones Key-Value Store</a:t>
            </a:r>
            <a:endParaRPr/>
          </a:p>
        </p:txBody>
      </p:sp>
      <p:sp>
        <p:nvSpPr>
          <p:cNvPr id="767" name="Google Shape;767;p63"/>
          <p:cNvSpPr txBox="1"/>
          <p:nvPr>
            <p:ph idx="1" type="body"/>
          </p:nvPr>
        </p:nvSpPr>
        <p:spPr>
          <a:xfrm>
            <a:off x="311700" y="1152475"/>
            <a:ext cx="4383300" cy="1276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en-US">
                <a:solidFill>
                  <a:schemeClr val="dk1"/>
                </a:solidFill>
              </a:rPr>
              <a:t>Key-value store based on a file</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US">
                <a:solidFill>
                  <a:schemeClr val="dk1"/>
                </a:solidFill>
              </a:rPr>
              <a:t>Two key operations</a:t>
            </a:r>
            <a:endParaRPr>
              <a:solidFill>
                <a:schemeClr val="dk1"/>
              </a:solidFill>
            </a:endParaRPr>
          </a:p>
          <a:p>
            <a:pPr indent="-342900" lvl="1" marL="914400" rtl="0" algn="l">
              <a:lnSpc>
                <a:spcPct val="115000"/>
              </a:lnSpc>
              <a:spcBef>
                <a:spcPts val="0"/>
              </a:spcBef>
              <a:spcAft>
                <a:spcPts val="0"/>
              </a:spcAft>
              <a:buClr>
                <a:schemeClr val="dk1"/>
              </a:buClr>
              <a:buSzPts val="1800"/>
              <a:buChar char="○"/>
            </a:pPr>
            <a:r>
              <a:rPr lang="en-US" sz="1800">
                <a:solidFill>
                  <a:schemeClr val="dk1"/>
                </a:solidFill>
              </a:rPr>
              <a:t>Insert (key, value)</a:t>
            </a:r>
            <a:endParaRPr sz="1800">
              <a:solidFill>
                <a:schemeClr val="dk1"/>
              </a:solidFill>
            </a:endParaRPr>
          </a:p>
          <a:p>
            <a:pPr indent="-342900" lvl="1" marL="914400" rtl="0" algn="l">
              <a:lnSpc>
                <a:spcPct val="115000"/>
              </a:lnSpc>
              <a:spcBef>
                <a:spcPts val="0"/>
              </a:spcBef>
              <a:spcAft>
                <a:spcPts val="0"/>
              </a:spcAft>
              <a:buClr>
                <a:schemeClr val="dk1"/>
              </a:buClr>
              <a:buSzPts val="1800"/>
              <a:buChar char="○"/>
            </a:pPr>
            <a:r>
              <a:rPr lang="en-US" sz="1800">
                <a:solidFill>
                  <a:schemeClr val="dk1"/>
                </a:solidFill>
              </a:rPr>
              <a:t>Lookup (key)</a:t>
            </a:r>
            <a:endParaRPr sz="1800">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p:txBody>
      </p:sp>
      <p:sp>
        <p:nvSpPr>
          <p:cNvPr id="768" name="Google Shape;768;p63"/>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769" name="Google Shape;769;p63"/>
          <p:cNvSpPr/>
          <p:nvPr/>
        </p:nvSpPr>
        <p:spPr>
          <a:xfrm>
            <a:off x="6187600" y="1488175"/>
            <a:ext cx="1366500" cy="274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70" name="Google Shape;770;p63"/>
          <p:cNvCxnSpPr/>
          <p:nvPr/>
        </p:nvCxnSpPr>
        <p:spPr>
          <a:xfrm flipH="1" rot="10800000">
            <a:off x="5185600" y="1251600"/>
            <a:ext cx="3370500" cy="2700"/>
          </a:xfrm>
          <a:prstGeom prst="straightConnector1">
            <a:avLst/>
          </a:prstGeom>
          <a:noFill/>
          <a:ln cap="flat" cmpd="sng" w="9525">
            <a:solidFill>
              <a:schemeClr val="dk2"/>
            </a:solidFill>
            <a:prstDash val="solid"/>
            <a:round/>
            <a:headEnd len="sm" w="sm" type="none"/>
            <a:tailEnd len="sm" w="sm" type="none"/>
          </a:ln>
        </p:spPr>
      </p:cxnSp>
      <p:pic>
        <p:nvPicPr>
          <p:cNvPr id="771" name="Google Shape;771;p63"/>
          <p:cNvPicPr preferRelativeResize="0"/>
          <p:nvPr/>
        </p:nvPicPr>
        <p:blipFill rotWithShape="1">
          <a:blip r:embed="rId3">
            <a:alphaModFix/>
          </a:blip>
          <a:srcRect b="0" l="0" r="0" t="0"/>
          <a:stretch/>
        </p:blipFill>
        <p:spPr>
          <a:xfrm>
            <a:off x="3252475" y="2628925"/>
            <a:ext cx="364372" cy="400200"/>
          </a:xfrm>
          <a:prstGeom prst="rect">
            <a:avLst/>
          </a:prstGeom>
          <a:noFill/>
          <a:ln>
            <a:noFill/>
          </a:ln>
        </p:spPr>
      </p:pic>
      <p:pic>
        <p:nvPicPr>
          <p:cNvPr id="772" name="Google Shape;772;p63"/>
          <p:cNvPicPr preferRelativeResize="0"/>
          <p:nvPr/>
        </p:nvPicPr>
        <p:blipFill rotWithShape="1">
          <a:blip r:embed="rId4">
            <a:alphaModFix/>
          </a:blip>
          <a:srcRect b="0" l="0" r="0" t="0"/>
          <a:stretch/>
        </p:blipFill>
        <p:spPr>
          <a:xfrm>
            <a:off x="3252475" y="3228775"/>
            <a:ext cx="364375" cy="400203"/>
          </a:xfrm>
          <a:prstGeom prst="rect">
            <a:avLst/>
          </a:prstGeom>
          <a:noFill/>
          <a:ln>
            <a:noFill/>
          </a:ln>
        </p:spPr>
      </p:pic>
      <p:cxnSp>
        <p:nvCxnSpPr>
          <p:cNvPr id="773" name="Google Shape;773;p63"/>
          <p:cNvCxnSpPr/>
          <p:nvPr/>
        </p:nvCxnSpPr>
        <p:spPr>
          <a:xfrm flipH="1" rot="-5400000">
            <a:off x="6019825" y="703150"/>
            <a:ext cx="983100" cy="558900"/>
          </a:xfrm>
          <a:prstGeom prst="curvedConnector3">
            <a:avLst>
              <a:gd fmla="val 50000" name="adj1"/>
            </a:avLst>
          </a:prstGeom>
          <a:noFill/>
          <a:ln cap="flat" cmpd="sng" w="9525">
            <a:solidFill>
              <a:schemeClr val="dk2"/>
            </a:solidFill>
            <a:prstDash val="solid"/>
            <a:round/>
            <a:headEnd len="sm" w="sm" type="none"/>
            <a:tailEnd len="med" w="med" type="triangle"/>
          </a:ln>
        </p:spPr>
      </p:cxnSp>
      <p:sp>
        <p:nvSpPr>
          <p:cNvPr id="774" name="Google Shape;774;p63"/>
          <p:cNvSpPr txBox="1"/>
          <p:nvPr/>
        </p:nvSpPr>
        <p:spPr>
          <a:xfrm>
            <a:off x="7997200" y="1343675"/>
            <a:ext cx="558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roxima Nova"/>
                <a:ea typeface="Proxima Nova"/>
                <a:cs typeface="Proxima Nova"/>
                <a:sym typeface="Proxima Nova"/>
              </a:rPr>
              <a:t>Disk</a:t>
            </a:r>
            <a:endParaRPr b="0" i="0" sz="1400" u="none" cap="none" strike="noStrike">
              <a:solidFill>
                <a:srgbClr val="000000"/>
              </a:solidFill>
              <a:latin typeface="Proxima Nova"/>
              <a:ea typeface="Proxima Nova"/>
              <a:cs typeface="Proxima Nova"/>
              <a:sym typeface="Proxima Nova"/>
            </a:endParaRPr>
          </a:p>
        </p:txBody>
      </p:sp>
      <p:cxnSp>
        <p:nvCxnSpPr>
          <p:cNvPr id="775" name="Google Shape;775;p63"/>
          <p:cNvCxnSpPr/>
          <p:nvPr/>
        </p:nvCxnSpPr>
        <p:spPr>
          <a:xfrm>
            <a:off x="6195000" y="1875313"/>
            <a:ext cx="1365000" cy="0"/>
          </a:xfrm>
          <a:prstGeom prst="straightConnector1">
            <a:avLst/>
          </a:prstGeom>
          <a:noFill/>
          <a:ln cap="flat" cmpd="sng" w="9525">
            <a:solidFill>
              <a:schemeClr val="dk2"/>
            </a:solidFill>
            <a:prstDash val="solid"/>
            <a:round/>
            <a:headEnd len="sm" w="sm" type="none"/>
            <a:tailEnd len="sm" w="sm" type="none"/>
          </a:ln>
        </p:spPr>
      </p:cxnSp>
      <p:cxnSp>
        <p:nvCxnSpPr>
          <p:cNvPr id="776" name="Google Shape;776;p63"/>
          <p:cNvCxnSpPr/>
          <p:nvPr/>
        </p:nvCxnSpPr>
        <p:spPr>
          <a:xfrm>
            <a:off x="6195000" y="2250488"/>
            <a:ext cx="1365000" cy="0"/>
          </a:xfrm>
          <a:prstGeom prst="straightConnector1">
            <a:avLst/>
          </a:prstGeom>
          <a:noFill/>
          <a:ln cap="flat" cmpd="sng" w="9525">
            <a:solidFill>
              <a:schemeClr val="dk2"/>
            </a:solidFill>
            <a:prstDash val="solid"/>
            <a:round/>
            <a:headEnd len="sm" w="sm" type="none"/>
            <a:tailEnd len="sm" w="sm" type="none"/>
          </a:ln>
        </p:spPr>
      </p:cxnSp>
      <p:cxnSp>
        <p:nvCxnSpPr>
          <p:cNvPr id="777" name="Google Shape;777;p63"/>
          <p:cNvCxnSpPr/>
          <p:nvPr/>
        </p:nvCxnSpPr>
        <p:spPr>
          <a:xfrm>
            <a:off x="6195000" y="2629225"/>
            <a:ext cx="1365000" cy="0"/>
          </a:xfrm>
          <a:prstGeom prst="straightConnector1">
            <a:avLst/>
          </a:prstGeom>
          <a:noFill/>
          <a:ln cap="flat" cmpd="sng" w="9525">
            <a:solidFill>
              <a:schemeClr val="dk2"/>
            </a:solidFill>
            <a:prstDash val="solid"/>
            <a:round/>
            <a:headEnd len="sm" w="sm" type="none"/>
            <a:tailEnd len="sm" w="sm" type="none"/>
          </a:ln>
        </p:spPr>
      </p:cxnSp>
      <p:cxnSp>
        <p:nvCxnSpPr>
          <p:cNvPr id="778" name="Google Shape;778;p63"/>
          <p:cNvCxnSpPr/>
          <p:nvPr/>
        </p:nvCxnSpPr>
        <p:spPr>
          <a:xfrm>
            <a:off x="6195000" y="3029125"/>
            <a:ext cx="1365000" cy="0"/>
          </a:xfrm>
          <a:prstGeom prst="straightConnector1">
            <a:avLst/>
          </a:prstGeom>
          <a:noFill/>
          <a:ln cap="flat" cmpd="sng" w="9525">
            <a:solidFill>
              <a:schemeClr val="dk2"/>
            </a:solidFill>
            <a:prstDash val="solid"/>
            <a:round/>
            <a:headEnd len="sm" w="sm" type="none"/>
            <a:tailEnd len="sm" w="sm" type="none"/>
          </a:ln>
        </p:spPr>
      </p:cxnSp>
      <p:cxnSp>
        <p:nvCxnSpPr>
          <p:cNvPr id="779" name="Google Shape;779;p63"/>
          <p:cNvCxnSpPr/>
          <p:nvPr/>
        </p:nvCxnSpPr>
        <p:spPr>
          <a:xfrm flipH="1" rot="-5400000">
            <a:off x="6462175" y="703150"/>
            <a:ext cx="983100" cy="558900"/>
          </a:xfrm>
          <a:prstGeom prst="curvedConnector3">
            <a:avLst>
              <a:gd fmla="val 50000" name="adj1"/>
            </a:avLst>
          </a:prstGeom>
          <a:noFill/>
          <a:ln cap="flat" cmpd="sng" w="9525">
            <a:solidFill>
              <a:schemeClr val="dk2"/>
            </a:solidFill>
            <a:prstDash val="solid"/>
            <a:round/>
            <a:headEnd len="sm" w="sm" type="none"/>
            <a:tailEnd len="med" w="med" type="triangle"/>
          </a:ln>
        </p:spPr>
      </p:cxnSp>
      <p:cxnSp>
        <p:nvCxnSpPr>
          <p:cNvPr id="780" name="Google Shape;780;p63"/>
          <p:cNvCxnSpPr/>
          <p:nvPr/>
        </p:nvCxnSpPr>
        <p:spPr>
          <a:xfrm>
            <a:off x="5091775" y="3196500"/>
            <a:ext cx="1074900" cy="0"/>
          </a:xfrm>
          <a:prstGeom prst="straightConnector1">
            <a:avLst/>
          </a:prstGeom>
          <a:noFill/>
          <a:ln cap="flat" cmpd="sng" w="9525">
            <a:solidFill>
              <a:schemeClr val="dk2"/>
            </a:solidFill>
            <a:prstDash val="solid"/>
            <a:round/>
            <a:headEnd len="sm" w="sm" type="none"/>
            <a:tailEnd len="med" w="med" type="triangle"/>
          </a:ln>
        </p:spPr>
      </p:cxnSp>
      <p:cxnSp>
        <p:nvCxnSpPr>
          <p:cNvPr id="781" name="Google Shape;781;p63"/>
          <p:cNvCxnSpPr/>
          <p:nvPr/>
        </p:nvCxnSpPr>
        <p:spPr>
          <a:xfrm>
            <a:off x="6195000" y="3440650"/>
            <a:ext cx="1365000" cy="0"/>
          </a:xfrm>
          <a:prstGeom prst="straightConnector1">
            <a:avLst/>
          </a:prstGeom>
          <a:noFill/>
          <a:ln cap="flat" cmpd="sng" w="9525">
            <a:solidFill>
              <a:schemeClr val="dk2"/>
            </a:solidFill>
            <a:prstDash val="solid"/>
            <a:round/>
            <a:headEnd len="sm" w="sm" type="none"/>
            <a:tailEnd len="sm" w="sm" type="none"/>
          </a:ln>
        </p:spPr>
      </p:cxnSp>
      <p:sp>
        <p:nvSpPr>
          <p:cNvPr id="782" name="Google Shape;782;p63"/>
          <p:cNvSpPr txBox="1"/>
          <p:nvPr/>
        </p:nvSpPr>
        <p:spPr>
          <a:xfrm>
            <a:off x="5115300" y="3283000"/>
            <a:ext cx="1018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roxima Nova"/>
                <a:ea typeface="Proxima Nova"/>
                <a:cs typeface="Proxima Nova"/>
                <a:sym typeface="Proxima Nova"/>
              </a:rPr>
              <a:t>Append at end of file</a:t>
            </a:r>
            <a:endParaRPr b="0" i="0" sz="1400" u="none" cap="none" strike="noStrike">
              <a:solidFill>
                <a:srgbClr val="000000"/>
              </a:solidFill>
              <a:latin typeface="Proxima Nova"/>
              <a:ea typeface="Proxima Nova"/>
              <a:cs typeface="Proxima Nova"/>
              <a:sym typeface="Proxima Nova"/>
            </a:endParaRPr>
          </a:p>
        </p:txBody>
      </p:sp>
      <p:sp>
        <p:nvSpPr>
          <p:cNvPr id="783" name="Google Shape;783;p63"/>
          <p:cNvSpPr txBox="1"/>
          <p:nvPr/>
        </p:nvSpPr>
        <p:spPr>
          <a:xfrm>
            <a:off x="6411000" y="1488175"/>
            <a:ext cx="933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roxima Nova"/>
                <a:ea typeface="Proxima Nova"/>
                <a:cs typeface="Proxima Nova"/>
                <a:sym typeface="Proxima Nova"/>
              </a:rPr>
              <a:t>&lt; K1, V1 &gt;</a:t>
            </a:r>
            <a:endParaRPr b="0" i="0" sz="1400" u="none" cap="none" strike="noStrike">
              <a:solidFill>
                <a:srgbClr val="000000"/>
              </a:solidFill>
              <a:latin typeface="Proxima Nova"/>
              <a:ea typeface="Proxima Nova"/>
              <a:cs typeface="Proxima Nova"/>
              <a:sym typeface="Proxima Nova"/>
            </a:endParaRPr>
          </a:p>
        </p:txBody>
      </p:sp>
      <p:sp>
        <p:nvSpPr>
          <p:cNvPr id="784" name="Google Shape;784;p63"/>
          <p:cNvSpPr txBox="1"/>
          <p:nvPr/>
        </p:nvSpPr>
        <p:spPr>
          <a:xfrm>
            <a:off x="6411000" y="1851438"/>
            <a:ext cx="972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roxima Nova"/>
                <a:ea typeface="Proxima Nova"/>
                <a:cs typeface="Proxima Nova"/>
                <a:sym typeface="Proxima Nova"/>
              </a:rPr>
              <a:t>&lt; K2, V2 &gt;</a:t>
            </a:r>
            <a:endParaRPr b="0" i="0" sz="1400" u="none" cap="none" strike="noStrike">
              <a:solidFill>
                <a:srgbClr val="000000"/>
              </a:solidFill>
              <a:latin typeface="Proxima Nova"/>
              <a:ea typeface="Proxima Nova"/>
              <a:cs typeface="Proxima Nova"/>
              <a:sym typeface="Proxima Nova"/>
            </a:endParaRPr>
          </a:p>
        </p:txBody>
      </p:sp>
      <p:sp>
        <p:nvSpPr>
          <p:cNvPr id="785" name="Google Shape;785;p63"/>
          <p:cNvSpPr txBox="1"/>
          <p:nvPr/>
        </p:nvSpPr>
        <p:spPr>
          <a:xfrm>
            <a:off x="6384850" y="2229013"/>
            <a:ext cx="972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roxima Nova"/>
                <a:ea typeface="Proxima Nova"/>
                <a:cs typeface="Proxima Nova"/>
                <a:sym typeface="Proxima Nova"/>
              </a:rPr>
              <a:t>&lt; K1, V3 &gt;</a:t>
            </a:r>
            <a:endParaRPr b="0" i="0" sz="1400" u="none" cap="none" strike="noStrike">
              <a:solidFill>
                <a:srgbClr val="000000"/>
              </a:solidFill>
              <a:latin typeface="Proxima Nova"/>
              <a:ea typeface="Proxima Nova"/>
              <a:cs typeface="Proxima Nova"/>
              <a:sym typeface="Proxima Nova"/>
            </a:endParaRPr>
          </a:p>
        </p:txBody>
      </p:sp>
      <p:sp>
        <p:nvSpPr>
          <p:cNvPr id="786" name="Google Shape;786;p63"/>
          <p:cNvSpPr txBox="1"/>
          <p:nvPr/>
        </p:nvSpPr>
        <p:spPr>
          <a:xfrm>
            <a:off x="6372000" y="2628913"/>
            <a:ext cx="972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roxima Nova"/>
                <a:ea typeface="Proxima Nova"/>
                <a:cs typeface="Proxima Nova"/>
                <a:sym typeface="Proxima Nova"/>
              </a:rPr>
              <a:t>&lt; K4, V4 &gt;</a:t>
            </a:r>
            <a:endParaRPr b="0" i="0" sz="1400" u="none" cap="none" strike="noStrike">
              <a:solidFill>
                <a:srgbClr val="000000"/>
              </a:solidFill>
              <a:latin typeface="Proxima Nova"/>
              <a:ea typeface="Proxima Nova"/>
              <a:cs typeface="Proxima Nova"/>
              <a:sym typeface="Proxima Nova"/>
            </a:endParaRPr>
          </a:p>
        </p:txBody>
      </p:sp>
      <p:sp>
        <p:nvSpPr>
          <p:cNvPr id="787" name="Google Shape;787;p63"/>
          <p:cNvSpPr txBox="1"/>
          <p:nvPr/>
        </p:nvSpPr>
        <p:spPr>
          <a:xfrm>
            <a:off x="6439600" y="3026450"/>
            <a:ext cx="862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roxima Nova"/>
                <a:ea typeface="Proxima Nova"/>
                <a:cs typeface="Proxima Nova"/>
                <a:sym typeface="Proxima Nova"/>
              </a:rPr>
              <a:t>&lt; K’, V’ &gt;</a:t>
            </a:r>
            <a:endParaRPr b="0" i="0" sz="1400" u="none" cap="none" strike="noStrike">
              <a:solidFill>
                <a:srgbClr val="000000"/>
              </a:solidFill>
              <a:latin typeface="Proxima Nova"/>
              <a:ea typeface="Proxima Nova"/>
              <a:cs typeface="Proxima Nova"/>
              <a:sym typeface="Proxima Nova"/>
            </a:endParaRPr>
          </a:p>
        </p:txBody>
      </p:sp>
      <p:sp>
        <p:nvSpPr>
          <p:cNvPr id="788" name="Google Shape;788;p63"/>
          <p:cNvSpPr txBox="1"/>
          <p:nvPr/>
        </p:nvSpPr>
        <p:spPr>
          <a:xfrm>
            <a:off x="5420100" y="782500"/>
            <a:ext cx="107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roxima Nova"/>
                <a:ea typeface="Proxima Nova"/>
                <a:cs typeface="Proxima Nova"/>
                <a:sym typeface="Proxima Nova"/>
              </a:rPr>
              <a:t>Insert(K’,V’)</a:t>
            </a:r>
            <a:endParaRPr b="0" i="0" sz="1400" u="none" cap="none" strike="noStrike">
              <a:solidFill>
                <a:srgbClr val="000000"/>
              </a:solidFill>
              <a:latin typeface="Proxima Nova"/>
              <a:ea typeface="Proxima Nova"/>
              <a:cs typeface="Proxima Nova"/>
              <a:sym typeface="Proxima Nova"/>
            </a:endParaRPr>
          </a:p>
        </p:txBody>
      </p:sp>
      <p:sp>
        <p:nvSpPr>
          <p:cNvPr id="789" name="Google Shape;789;p63"/>
          <p:cNvSpPr txBox="1"/>
          <p:nvPr/>
        </p:nvSpPr>
        <p:spPr>
          <a:xfrm>
            <a:off x="7080400" y="762025"/>
            <a:ext cx="107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roxima Nova"/>
                <a:ea typeface="Proxima Nova"/>
                <a:cs typeface="Proxima Nova"/>
                <a:sym typeface="Proxima Nova"/>
              </a:rPr>
              <a:t>Lookup(K1)</a:t>
            </a:r>
            <a:endParaRPr b="0" i="0" sz="1400" u="none" cap="none" strike="noStrike">
              <a:solidFill>
                <a:srgbClr val="000000"/>
              </a:solidFill>
              <a:latin typeface="Proxima Nova"/>
              <a:ea typeface="Proxima Nova"/>
              <a:cs typeface="Proxima Nova"/>
              <a:sym typeface="Proxima Nova"/>
            </a:endParaRPr>
          </a:p>
        </p:txBody>
      </p:sp>
      <p:cxnSp>
        <p:nvCxnSpPr>
          <p:cNvPr id="790" name="Google Shape;790;p63"/>
          <p:cNvCxnSpPr/>
          <p:nvPr/>
        </p:nvCxnSpPr>
        <p:spPr>
          <a:xfrm>
            <a:off x="7662775" y="2429125"/>
            <a:ext cx="1074900" cy="0"/>
          </a:xfrm>
          <a:prstGeom prst="straightConnector1">
            <a:avLst/>
          </a:prstGeom>
          <a:noFill/>
          <a:ln cap="flat" cmpd="sng" w="9525">
            <a:solidFill>
              <a:schemeClr val="dk2"/>
            </a:solidFill>
            <a:prstDash val="solid"/>
            <a:round/>
            <a:headEnd len="sm" w="sm" type="none"/>
            <a:tailEnd len="med" w="med" type="triangle"/>
          </a:ln>
        </p:spPr>
      </p:cxnSp>
      <p:cxnSp>
        <p:nvCxnSpPr>
          <p:cNvPr id="791" name="Google Shape;791;p63"/>
          <p:cNvCxnSpPr/>
          <p:nvPr/>
        </p:nvCxnSpPr>
        <p:spPr>
          <a:xfrm rot="10800000">
            <a:off x="7715650" y="2510525"/>
            <a:ext cx="6900" cy="1011300"/>
          </a:xfrm>
          <a:prstGeom prst="straightConnector1">
            <a:avLst/>
          </a:prstGeom>
          <a:noFill/>
          <a:ln cap="flat" cmpd="sng" w="9525">
            <a:solidFill>
              <a:schemeClr val="dk2"/>
            </a:solidFill>
            <a:prstDash val="solid"/>
            <a:round/>
            <a:headEnd len="sm" w="sm" type="none"/>
            <a:tailEnd len="med" w="med" type="triangle"/>
          </a:ln>
        </p:spPr>
      </p:cxnSp>
      <p:sp>
        <p:nvSpPr>
          <p:cNvPr id="792" name="Google Shape;792;p63"/>
          <p:cNvSpPr txBox="1"/>
          <p:nvPr/>
        </p:nvSpPr>
        <p:spPr>
          <a:xfrm>
            <a:off x="7814100" y="2811050"/>
            <a:ext cx="10182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roxima Nova"/>
                <a:ea typeface="Proxima Nova"/>
                <a:cs typeface="Proxima Nova"/>
                <a:sym typeface="Proxima Nova"/>
              </a:rPr>
              <a:t>Lookup the most recent value of K1</a:t>
            </a:r>
            <a:endParaRPr b="0" i="0" sz="1400" u="none" cap="none" strike="noStrike">
              <a:solidFill>
                <a:srgbClr val="000000"/>
              </a:solidFill>
              <a:latin typeface="Proxima Nova"/>
              <a:ea typeface="Proxima Nova"/>
              <a:cs typeface="Proxima Nova"/>
              <a:sym typeface="Proxima Nova"/>
            </a:endParaRPr>
          </a:p>
        </p:txBody>
      </p:sp>
      <p:sp>
        <p:nvSpPr>
          <p:cNvPr id="793" name="Google Shape;793;p63"/>
          <p:cNvSpPr txBox="1"/>
          <p:nvPr/>
        </p:nvSpPr>
        <p:spPr>
          <a:xfrm>
            <a:off x="7767550" y="2001525"/>
            <a:ext cx="1018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roxima Nova"/>
                <a:ea typeface="Proxima Nova"/>
                <a:cs typeface="Proxima Nova"/>
                <a:sym typeface="Proxima Nova"/>
              </a:rPr>
              <a:t>Return V3</a:t>
            </a:r>
            <a:endParaRPr b="0" i="0" sz="1400" u="none" cap="none" strike="noStrike">
              <a:solidFill>
                <a:srgbClr val="000000"/>
              </a:solidFill>
              <a:latin typeface="Proxima Nova"/>
              <a:ea typeface="Proxima Nova"/>
              <a:cs typeface="Proxima Nova"/>
              <a:sym typeface="Proxima Nova"/>
            </a:endParaRPr>
          </a:p>
        </p:txBody>
      </p:sp>
      <p:sp>
        <p:nvSpPr>
          <p:cNvPr id="794" name="Google Shape;794;p63"/>
          <p:cNvSpPr/>
          <p:nvPr/>
        </p:nvSpPr>
        <p:spPr>
          <a:xfrm>
            <a:off x="6195000" y="2248875"/>
            <a:ext cx="1366500" cy="3801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63"/>
          <p:cNvSpPr txBox="1"/>
          <p:nvPr/>
        </p:nvSpPr>
        <p:spPr>
          <a:xfrm>
            <a:off x="466650" y="2564025"/>
            <a:ext cx="4073400" cy="1736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Proxima Nova"/>
                <a:ea typeface="Proxima Nova"/>
                <a:cs typeface="Proxima Nova"/>
                <a:sym typeface="Proxima Nova"/>
              </a:rPr>
              <a:t>Write performance - O(1)</a:t>
            </a:r>
            <a:endParaRPr b="0" i="0" sz="1800" u="none" cap="none" strike="noStrike">
              <a:solidFill>
                <a:schemeClr val="dk1"/>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Proxima Nova"/>
                <a:ea typeface="Proxima Nova"/>
                <a:cs typeface="Proxima Nova"/>
                <a:sym typeface="Proxima Nova"/>
              </a:rPr>
              <a:t>Read performance - O(n)</a:t>
            </a:r>
            <a:br>
              <a:rPr b="0" i="0" lang="en-US" sz="1800" u="none" cap="none" strike="noStrike">
                <a:solidFill>
                  <a:schemeClr val="dk1"/>
                </a:solidFill>
                <a:latin typeface="Proxima Nova"/>
                <a:ea typeface="Proxima Nova"/>
                <a:cs typeface="Proxima Nova"/>
                <a:sym typeface="Proxima Nova"/>
              </a:rPr>
            </a:br>
            <a:r>
              <a:rPr b="0" i="0" lang="en-US" sz="1800" u="none" cap="none" strike="noStrike">
                <a:solidFill>
                  <a:schemeClr val="dk1"/>
                </a:solidFill>
                <a:latin typeface="Proxima Nova"/>
                <a:ea typeface="Proxima Nova"/>
                <a:cs typeface="Proxima Nova"/>
                <a:sym typeface="Proxima Nova"/>
              </a:rPr>
              <a:t>n - number of total key-value pairs</a:t>
            </a:r>
            <a:endParaRPr b="0" i="0" sz="18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roxima Nova"/>
              <a:ea typeface="Proxima Nova"/>
              <a:cs typeface="Proxima Nova"/>
              <a:sym typeface="Proxima Nova"/>
            </a:endParaRPr>
          </a:p>
        </p:txBody>
      </p:sp>
      <p:sp>
        <p:nvSpPr>
          <p:cNvPr id="796" name="Google Shape;796;p63"/>
          <p:cNvSpPr/>
          <p:nvPr/>
        </p:nvSpPr>
        <p:spPr>
          <a:xfrm>
            <a:off x="6187600" y="3038088"/>
            <a:ext cx="1366500" cy="3936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63"/>
          <p:cNvSpPr txBox="1"/>
          <p:nvPr/>
        </p:nvSpPr>
        <p:spPr>
          <a:xfrm>
            <a:off x="6024750" y="4247200"/>
            <a:ext cx="1744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Proxima Nova"/>
                <a:ea typeface="Proxima Nova"/>
                <a:cs typeface="Proxima Nova"/>
                <a:sym typeface="Proxima Nova"/>
              </a:rPr>
              <a:t>Log File</a:t>
            </a:r>
            <a:endParaRPr b="1" i="0" sz="1400" u="none" cap="none" strike="noStrike">
              <a:solidFill>
                <a:srgbClr val="000000"/>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7">
                                            <p:txEl>
                                              <p:pRg end="0" st="0"/>
                                            </p:txEl>
                                          </p:spTgt>
                                        </p:tgtEl>
                                        <p:attrNameLst>
                                          <p:attrName>style.visibility</p:attrName>
                                        </p:attrNameLst>
                                      </p:cBhvr>
                                      <p:to>
                                        <p:strVal val="visible"/>
                                      </p:to>
                                    </p:set>
                                    <p:animEffect filter="fade" transition="in">
                                      <p:cBhvr>
                                        <p:cTn dur="1000"/>
                                        <p:tgtEl>
                                          <p:spTgt spid="7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7">
                                            <p:txEl>
                                              <p:pRg end="1" st="1"/>
                                            </p:txEl>
                                          </p:spTgt>
                                        </p:tgtEl>
                                        <p:attrNameLst>
                                          <p:attrName>style.visibility</p:attrName>
                                        </p:attrNameLst>
                                      </p:cBhvr>
                                      <p:to>
                                        <p:strVal val="visible"/>
                                      </p:to>
                                    </p:set>
                                    <p:animEffect filter="fade" transition="in">
                                      <p:cBhvr>
                                        <p:cTn dur="1000"/>
                                        <p:tgtEl>
                                          <p:spTgt spid="7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7">
                                            <p:txEl>
                                              <p:pRg end="2" st="2"/>
                                            </p:txEl>
                                          </p:spTgt>
                                        </p:tgtEl>
                                        <p:attrNameLst>
                                          <p:attrName>style.visibility</p:attrName>
                                        </p:attrNameLst>
                                      </p:cBhvr>
                                      <p:to>
                                        <p:strVal val="visible"/>
                                      </p:to>
                                    </p:set>
                                    <p:animEffect filter="fade" transition="in">
                                      <p:cBhvr>
                                        <p:cTn dur="1000"/>
                                        <p:tgtEl>
                                          <p:spTgt spid="7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7">
                                            <p:txEl>
                                              <p:pRg end="3" st="3"/>
                                            </p:txEl>
                                          </p:spTgt>
                                        </p:tgtEl>
                                        <p:attrNameLst>
                                          <p:attrName>style.visibility</p:attrName>
                                        </p:attrNameLst>
                                      </p:cBhvr>
                                      <p:to>
                                        <p:strVal val="visible"/>
                                      </p:to>
                                    </p:set>
                                    <p:animEffect filter="fade" transition="in">
                                      <p:cBhvr>
                                        <p:cTn dur="1000"/>
                                        <p:tgtEl>
                                          <p:spTgt spid="7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7">
                                            <p:txEl>
                                              <p:pRg end="4" st="4"/>
                                            </p:txEl>
                                          </p:spTgt>
                                        </p:tgtEl>
                                        <p:attrNameLst>
                                          <p:attrName>style.visibility</p:attrName>
                                        </p:attrNameLst>
                                      </p:cBhvr>
                                      <p:to>
                                        <p:strVal val="visible"/>
                                      </p:to>
                                    </p:set>
                                    <p:animEffect filter="fade" transition="in">
                                      <p:cBhvr>
                                        <p:cTn dur="1000"/>
                                        <p:tgtEl>
                                          <p:spTgt spid="76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9"/>
                                        </p:tgtEl>
                                        <p:attrNameLst>
                                          <p:attrName>style.visibility</p:attrName>
                                        </p:attrNameLst>
                                      </p:cBhvr>
                                      <p:to>
                                        <p:strVal val="visible"/>
                                      </p:to>
                                    </p:set>
                                    <p:animEffect filter="fade" transition="in">
                                      <p:cBhvr>
                                        <p:cTn dur="1000"/>
                                        <p:tgtEl>
                                          <p:spTgt spid="769"/>
                                        </p:tgtEl>
                                      </p:cBhvr>
                                    </p:animEffect>
                                  </p:childTnLst>
                                </p:cTn>
                              </p:par>
                              <p:par>
                                <p:cTn fill="hold" nodeType="withEffect" presetClass="entr" presetID="10" presetSubtype="0">
                                  <p:stCondLst>
                                    <p:cond delay="0"/>
                                  </p:stCondLst>
                                  <p:childTnLst>
                                    <p:set>
                                      <p:cBhvr>
                                        <p:cTn dur="1" fill="hold">
                                          <p:stCondLst>
                                            <p:cond delay="0"/>
                                          </p:stCondLst>
                                        </p:cTn>
                                        <p:tgtEl>
                                          <p:spTgt spid="797"/>
                                        </p:tgtEl>
                                        <p:attrNameLst>
                                          <p:attrName>style.visibility</p:attrName>
                                        </p:attrNameLst>
                                      </p:cBhvr>
                                      <p:to>
                                        <p:strVal val="visible"/>
                                      </p:to>
                                    </p:set>
                                    <p:animEffect filter="fade" transition="in">
                                      <p:cBhvr>
                                        <p:cTn dur="1000"/>
                                        <p:tgtEl>
                                          <p:spTgt spid="797"/>
                                        </p:tgtEl>
                                      </p:cBhvr>
                                    </p:animEffect>
                                  </p:childTnLst>
                                </p:cTn>
                              </p:par>
                              <p:par>
                                <p:cTn fill="hold" nodeType="withEffect" presetClass="entr" presetID="10" presetSubtype="0">
                                  <p:stCondLst>
                                    <p:cond delay="0"/>
                                  </p:stCondLst>
                                  <p:childTnLst>
                                    <p:set>
                                      <p:cBhvr>
                                        <p:cTn dur="1" fill="hold">
                                          <p:stCondLst>
                                            <p:cond delay="0"/>
                                          </p:stCondLst>
                                        </p:cTn>
                                        <p:tgtEl>
                                          <p:spTgt spid="770"/>
                                        </p:tgtEl>
                                        <p:attrNameLst>
                                          <p:attrName>style.visibility</p:attrName>
                                        </p:attrNameLst>
                                      </p:cBhvr>
                                      <p:to>
                                        <p:strVal val="visible"/>
                                      </p:to>
                                    </p:set>
                                    <p:animEffect filter="fade" transition="in">
                                      <p:cBhvr>
                                        <p:cTn dur="1000"/>
                                        <p:tgtEl>
                                          <p:spTgt spid="770"/>
                                        </p:tgtEl>
                                      </p:cBhvr>
                                    </p:animEffect>
                                  </p:childTnLst>
                                </p:cTn>
                              </p:par>
                              <p:par>
                                <p:cTn fill="hold" nodeType="withEffect" presetClass="entr" presetID="10" presetSubtype="0">
                                  <p:stCondLst>
                                    <p:cond delay="0"/>
                                  </p:stCondLst>
                                  <p:childTnLst>
                                    <p:set>
                                      <p:cBhvr>
                                        <p:cTn dur="1" fill="hold">
                                          <p:stCondLst>
                                            <p:cond delay="0"/>
                                          </p:stCondLst>
                                        </p:cTn>
                                        <p:tgtEl>
                                          <p:spTgt spid="775"/>
                                        </p:tgtEl>
                                        <p:attrNameLst>
                                          <p:attrName>style.visibility</p:attrName>
                                        </p:attrNameLst>
                                      </p:cBhvr>
                                      <p:to>
                                        <p:strVal val="visible"/>
                                      </p:to>
                                    </p:set>
                                    <p:animEffect filter="fade" transition="in">
                                      <p:cBhvr>
                                        <p:cTn dur="1000"/>
                                        <p:tgtEl>
                                          <p:spTgt spid="775"/>
                                        </p:tgtEl>
                                      </p:cBhvr>
                                    </p:animEffect>
                                  </p:childTnLst>
                                </p:cTn>
                              </p:par>
                              <p:par>
                                <p:cTn fill="hold" nodeType="withEffect" presetClass="entr" presetID="10" presetSubtype="0">
                                  <p:stCondLst>
                                    <p:cond delay="0"/>
                                  </p:stCondLst>
                                  <p:childTnLst>
                                    <p:set>
                                      <p:cBhvr>
                                        <p:cTn dur="1" fill="hold">
                                          <p:stCondLst>
                                            <p:cond delay="0"/>
                                          </p:stCondLst>
                                        </p:cTn>
                                        <p:tgtEl>
                                          <p:spTgt spid="776"/>
                                        </p:tgtEl>
                                        <p:attrNameLst>
                                          <p:attrName>style.visibility</p:attrName>
                                        </p:attrNameLst>
                                      </p:cBhvr>
                                      <p:to>
                                        <p:strVal val="visible"/>
                                      </p:to>
                                    </p:set>
                                    <p:animEffect filter="fade" transition="in">
                                      <p:cBhvr>
                                        <p:cTn dur="1000"/>
                                        <p:tgtEl>
                                          <p:spTgt spid="776"/>
                                        </p:tgtEl>
                                      </p:cBhvr>
                                    </p:animEffect>
                                  </p:childTnLst>
                                </p:cTn>
                              </p:par>
                              <p:par>
                                <p:cTn fill="hold" nodeType="withEffect" presetClass="entr" presetID="10" presetSubtype="0">
                                  <p:stCondLst>
                                    <p:cond delay="0"/>
                                  </p:stCondLst>
                                  <p:childTnLst>
                                    <p:set>
                                      <p:cBhvr>
                                        <p:cTn dur="1" fill="hold">
                                          <p:stCondLst>
                                            <p:cond delay="0"/>
                                          </p:stCondLst>
                                        </p:cTn>
                                        <p:tgtEl>
                                          <p:spTgt spid="777"/>
                                        </p:tgtEl>
                                        <p:attrNameLst>
                                          <p:attrName>style.visibility</p:attrName>
                                        </p:attrNameLst>
                                      </p:cBhvr>
                                      <p:to>
                                        <p:strVal val="visible"/>
                                      </p:to>
                                    </p:set>
                                    <p:animEffect filter="fade" transition="in">
                                      <p:cBhvr>
                                        <p:cTn dur="1000"/>
                                        <p:tgtEl>
                                          <p:spTgt spid="777"/>
                                        </p:tgtEl>
                                      </p:cBhvr>
                                    </p:animEffect>
                                  </p:childTnLst>
                                </p:cTn>
                              </p:par>
                              <p:par>
                                <p:cTn fill="hold" nodeType="withEffect" presetClass="entr" presetID="10" presetSubtype="0">
                                  <p:stCondLst>
                                    <p:cond delay="0"/>
                                  </p:stCondLst>
                                  <p:childTnLst>
                                    <p:set>
                                      <p:cBhvr>
                                        <p:cTn dur="1" fill="hold">
                                          <p:stCondLst>
                                            <p:cond delay="0"/>
                                          </p:stCondLst>
                                        </p:cTn>
                                        <p:tgtEl>
                                          <p:spTgt spid="778"/>
                                        </p:tgtEl>
                                        <p:attrNameLst>
                                          <p:attrName>style.visibility</p:attrName>
                                        </p:attrNameLst>
                                      </p:cBhvr>
                                      <p:to>
                                        <p:strVal val="visible"/>
                                      </p:to>
                                    </p:set>
                                    <p:animEffect filter="fade" transition="in">
                                      <p:cBhvr>
                                        <p:cTn dur="1000"/>
                                        <p:tgtEl>
                                          <p:spTgt spid="778"/>
                                        </p:tgtEl>
                                      </p:cBhvr>
                                    </p:animEffect>
                                  </p:childTnLst>
                                </p:cTn>
                              </p:par>
                              <p:par>
                                <p:cTn fill="hold" nodeType="withEffect" presetClass="entr" presetID="10" presetSubtype="0">
                                  <p:stCondLst>
                                    <p:cond delay="0"/>
                                  </p:stCondLst>
                                  <p:childTnLst>
                                    <p:set>
                                      <p:cBhvr>
                                        <p:cTn dur="1" fill="hold">
                                          <p:stCondLst>
                                            <p:cond delay="0"/>
                                          </p:stCondLst>
                                        </p:cTn>
                                        <p:tgtEl>
                                          <p:spTgt spid="783"/>
                                        </p:tgtEl>
                                        <p:attrNameLst>
                                          <p:attrName>style.visibility</p:attrName>
                                        </p:attrNameLst>
                                      </p:cBhvr>
                                      <p:to>
                                        <p:strVal val="visible"/>
                                      </p:to>
                                    </p:set>
                                    <p:animEffect filter="fade" transition="in">
                                      <p:cBhvr>
                                        <p:cTn dur="1000"/>
                                        <p:tgtEl>
                                          <p:spTgt spid="783"/>
                                        </p:tgtEl>
                                      </p:cBhvr>
                                    </p:animEffect>
                                  </p:childTnLst>
                                </p:cTn>
                              </p:par>
                              <p:par>
                                <p:cTn fill="hold" nodeType="withEffect" presetClass="entr" presetID="10" presetSubtype="0">
                                  <p:stCondLst>
                                    <p:cond delay="0"/>
                                  </p:stCondLst>
                                  <p:childTnLst>
                                    <p:set>
                                      <p:cBhvr>
                                        <p:cTn dur="1" fill="hold">
                                          <p:stCondLst>
                                            <p:cond delay="0"/>
                                          </p:stCondLst>
                                        </p:cTn>
                                        <p:tgtEl>
                                          <p:spTgt spid="784"/>
                                        </p:tgtEl>
                                        <p:attrNameLst>
                                          <p:attrName>style.visibility</p:attrName>
                                        </p:attrNameLst>
                                      </p:cBhvr>
                                      <p:to>
                                        <p:strVal val="visible"/>
                                      </p:to>
                                    </p:set>
                                    <p:animEffect filter="fade" transition="in">
                                      <p:cBhvr>
                                        <p:cTn dur="1000"/>
                                        <p:tgtEl>
                                          <p:spTgt spid="784"/>
                                        </p:tgtEl>
                                      </p:cBhvr>
                                    </p:animEffect>
                                  </p:childTnLst>
                                </p:cTn>
                              </p:par>
                              <p:par>
                                <p:cTn fill="hold" nodeType="withEffect" presetClass="entr" presetID="10" presetSubtype="0">
                                  <p:stCondLst>
                                    <p:cond delay="0"/>
                                  </p:stCondLst>
                                  <p:childTnLst>
                                    <p:set>
                                      <p:cBhvr>
                                        <p:cTn dur="1" fill="hold">
                                          <p:stCondLst>
                                            <p:cond delay="0"/>
                                          </p:stCondLst>
                                        </p:cTn>
                                        <p:tgtEl>
                                          <p:spTgt spid="785"/>
                                        </p:tgtEl>
                                        <p:attrNameLst>
                                          <p:attrName>style.visibility</p:attrName>
                                        </p:attrNameLst>
                                      </p:cBhvr>
                                      <p:to>
                                        <p:strVal val="visible"/>
                                      </p:to>
                                    </p:set>
                                    <p:animEffect filter="fade" transition="in">
                                      <p:cBhvr>
                                        <p:cTn dur="1000"/>
                                        <p:tgtEl>
                                          <p:spTgt spid="785"/>
                                        </p:tgtEl>
                                      </p:cBhvr>
                                    </p:animEffect>
                                  </p:childTnLst>
                                </p:cTn>
                              </p:par>
                              <p:par>
                                <p:cTn fill="hold" nodeType="withEffect" presetClass="entr" presetID="10" presetSubtype="0">
                                  <p:stCondLst>
                                    <p:cond delay="0"/>
                                  </p:stCondLst>
                                  <p:childTnLst>
                                    <p:set>
                                      <p:cBhvr>
                                        <p:cTn dur="1" fill="hold">
                                          <p:stCondLst>
                                            <p:cond delay="0"/>
                                          </p:stCondLst>
                                        </p:cTn>
                                        <p:tgtEl>
                                          <p:spTgt spid="786"/>
                                        </p:tgtEl>
                                        <p:attrNameLst>
                                          <p:attrName>style.visibility</p:attrName>
                                        </p:attrNameLst>
                                      </p:cBhvr>
                                      <p:to>
                                        <p:strVal val="visible"/>
                                      </p:to>
                                    </p:set>
                                    <p:animEffect filter="fade" transition="in">
                                      <p:cBhvr>
                                        <p:cTn dur="1000"/>
                                        <p:tgtEl>
                                          <p:spTgt spid="786"/>
                                        </p:tgtEl>
                                      </p:cBhvr>
                                    </p:animEffect>
                                  </p:childTnLst>
                                </p:cTn>
                              </p:par>
                              <p:par>
                                <p:cTn fill="hold" nodeType="withEffect" presetClass="entr" presetID="10" presetSubtype="0">
                                  <p:stCondLst>
                                    <p:cond delay="0"/>
                                  </p:stCondLst>
                                  <p:childTnLst>
                                    <p:set>
                                      <p:cBhvr>
                                        <p:cTn dur="1" fill="hold">
                                          <p:stCondLst>
                                            <p:cond delay="0"/>
                                          </p:stCondLst>
                                        </p:cTn>
                                        <p:tgtEl>
                                          <p:spTgt spid="774"/>
                                        </p:tgtEl>
                                        <p:attrNameLst>
                                          <p:attrName>style.visibility</p:attrName>
                                        </p:attrNameLst>
                                      </p:cBhvr>
                                      <p:to>
                                        <p:strVal val="visible"/>
                                      </p:to>
                                    </p:set>
                                    <p:animEffect filter="fade" transition="in">
                                      <p:cBhvr>
                                        <p:cTn dur="1000"/>
                                        <p:tgtEl>
                                          <p:spTgt spid="7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8"/>
                                        </p:tgtEl>
                                        <p:attrNameLst>
                                          <p:attrName>style.visibility</p:attrName>
                                        </p:attrNameLst>
                                      </p:cBhvr>
                                      <p:to>
                                        <p:strVal val="visible"/>
                                      </p:to>
                                    </p:set>
                                    <p:animEffect filter="fade" transition="in">
                                      <p:cBhvr>
                                        <p:cTn dur="1000"/>
                                        <p:tgtEl>
                                          <p:spTgt spid="788"/>
                                        </p:tgtEl>
                                      </p:cBhvr>
                                    </p:animEffect>
                                  </p:childTnLst>
                                </p:cTn>
                              </p:par>
                              <p:par>
                                <p:cTn fill="hold" nodeType="withEffect" presetClass="entr" presetID="10" presetSubtype="0">
                                  <p:stCondLst>
                                    <p:cond delay="0"/>
                                  </p:stCondLst>
                                  <p:childTnLst>
                                    <p:set>
                                      <p:cBhvr>
                                        <p:cTn dur="1" fill="hold">
                                          <p:stCondLst>
                                            <p:cond delay="0"/>
                                          </p:stCondLst>
                                        </p:cTn>
                                        <p:tgtEl>
                                          <p:spTgt spid="773"/>
                                        </p:tgtEl>
                                        <p:attrNameLst>
                                          <p:attrName>style.visibility</p:attrName>
                                        </p:attrNameLst>
                                      </p:cBhvr>
                                      <p:to>
                                        <p:strVal val="visible"/>
                                      </p:to>
                                    </p:set>
                                    <p:animEffect filter="fade" transition="in">
                                      <p:cBhvr>
                                        <p:cTn dur="1000"/>
                                        <p:tgtEl>
                                          <p:spTgt spid="7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0"/>
                                        </p:tgtEl>
                                        <p:attrNameLst>
                                          <p:attrName>style.visibility</p:attrName>
                                        </p:attrNameLst>
                                      </p:cBhvr>
                                      <p:to>
                                        <p:strVal val="visible"/>
                                      </p:to>
                                    </p:set>
                                    <p:animEffect filter="fade" transition="in">
                                      <p:cBhvr>
                                        <p:cTn dur="1000"/>
                                        <p:tgtEl>
                                          <p:spTgt spid="780"/>
                                        </p:tgtEl>
                                      </p:cBhvr>
                                    </p:animEffect>
                                  </p:childTnLst>
                                </p:cTn>
                              </p:par>
                              <p:par>
                                <p:cTn fill="hold" nodeType="withEffect" presetClass="entr" presetID="10" presetSubtype="0">
                                  <p:stCondLst>
                                    <p:cond delay="0"/>
                                  </p:stCondLst>
                                  <p:childTnLst>
                                    <p:set>
                                      <p:cBhvr>
                                        <p:cTn dur="1" fill="hold">
                                          <p:stCondLst>
                                            <p:cond delay="0"/>
                                          </p:stCondLst>
                                        </p:cTn>
                                        <p:tgtEl>
                                          <p:spTgt spid="782"/>
                                        </p:tgtEl>
                                        <p:attrNameLst>
                                          <p:attrName>style.visibility</p:attrName>
                                        </p:attrNameLst>
                                      </p:cBhvr>
                                      <p:to>
                                        <p:strVal val="visible"/>
                                      </p:to>
                                    </p:set>
                                    <p:animEffect filter="fade" transition="in">
                                      <p:cBhvr>
                                        <p:cTn dur="1000"/>
                                        <p:tgtEl>
                                          <p:spTgt spid="7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7"/>
                                        </p:tgtEl>
                                        <p:attrNameLst>
                                          <p:attrName>style.visibility</p:attrName>
                                        </p:attrNameLst>
                                      </p:cBhvr>
                                      <p:to>
                                        <p:strVal val="visible"/>
                                      </p:to>
                                    </p:set>
                                    <p:animEffect filter="fade" transition="in">
                                      <p:cBhvr>
                                        <p:cTn dur="1000"/>
                                        <p:tgtEl>
                                          <p:spTgt spid="787"/>
                                        </p:tgtEl>
                                      </p:cBhvr>
                                    </p:animEffect>
                                  </p:childTnLst>
                                </p:cTn>
                              </p:par>
                              <p:par>
                                <p:cTn fill="hold" nodeType="withEffect" presetClass="entr" presetID="10" presetSubtype="0">
                                  <p:stCondLst>
                                    <p:cond delay="0"/>
                                  </p:stCondLst>
                                  <p:childTnLst>
                                    <p:set>
                                      <p:cBhvr>
                                        <p:cTn dur="1" fill="hold">
                                          <p:stCondLst>
                                            <p:cond delay="0"/>
                                          </p:stCondLst>
                                        </p:cTn>
                                        <p:tgtEl>
                                          <p:spTgt spid="796"/>
                                        </p:tgtEl>
                                        <p:attrNameLst>
                                          <p:attrName>style.visibility</p:attrName>
                                        </p:attrNameLst>
                                      </p:cBhvr>
                                      <p:to>
                                        <p:strVal val="visible"/>
                                      </p:to>
                                    </p:set>
                                    <p:animEffect filter="fade" transition="in">
                                      <p:cBhvr>
                                        <p:cTn dur="1000"/>
                                        <p:tgtEl>
                                          <p:spTgt spid="796"/>
                                        </p:tgtEl>
                                      </p:cBhvr>
                                    </p:animEffect>
                                  </p:childTnLst>
                                </p:cTn>
                              </p:par>
                              <p:par>
                                <p:cTn fill="hold" nodeType="withEffect" presetClass="entr" presetID="10" presetSubtype="0">
                                  <p:stCondLst>
                                    <p:cond delay="0"/>
                                  </p:stCondLst>
                                  <p:childTnLst>
                                    <p:set>
                                      <p:cBhvr>
                                        <p:cTn dur="1" fill="hold">
                                          <p:stCondLst>
                                            <p:cond delay="0"/>
                                          </p:stCondLst>
                                        </p:cTn>
                                        <p:tgtEl>
                                          <p:spTgt spid="781"/>
                                        </p:tgtEl>
                                        <p:attrNameLst>
                                          <p:attrName>style.visibility</p:attrName>
                                        </p:attrNameLst>
                                      </p:cBhvr>
                                      <p:to>
                                        <p:strVal val="visible"/>
                                      </p:to>
                                    </p:set>
                                    <p:animEffect filter="fade" transition="in">
                                      <p:cBhvr>
                                        <p:cTn dur="1000"/>
                                        <p:tgtEl>
                                          <p:spTgt spid="7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773"/>
                                        </p:tgtEl>
                                      </p:cBhvr>
                                    </p:animEffect>
                                    <p:set>
                                      <p:cBhvr>
                                        <p:cTn dur="1" fill="hold">
                                          <p:stCondLst>
                                            <p:cond delay="1000"/>
                                          </p:stCondLst>
                                        </p:cTn>
                                        <p:tgtEl>
                                          <p:spTgt spid="77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782"/>
                                        </p:tgtEl>
                                      </p:cBhvr>
                                    </p:animEffect>
                                    <p:set>
                                      <p:cBhvr>
                                        <p:cTn dur="1" fill="hold">
                                          <p:stCondLst>
                                            <p:cond delay="1000"/>
                                          </p:stCondLst>
                                        </p:cTn>
                                        <p:tgtEl>
                                          <p:spTgt spid="78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788"/>
                                        </p:tgtEl>
                                      </p:cBhvr>
                                    </p:animEffect>
                                    <p:set>
                                      <p:cBhvr>
                                        <p:cTn dur="1" fill="hold">
                                          <p:stCondLst>
                                            <p:cond delay="1000"/>
                                          </p:stCondLst>
                                        </p:cTn>
                                        <p:tgtEl>
                                          <p:spTgt spid="78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780"/>
                                        </p:tgtEl>
                                      </p:cBhvr>
                                    </p:animEffect>
                                    <p:set>
                                      <p:cBhvr>
                                        <p:cTn dur="1" fill="hold">
                                          <p:stCondLst>
                                            <p:cond delay="1000"/>
                                          </p:stCondLst>
                                        </p:cTn>
                                        <p:tgtEl>
                                          <p:spTgt spid="78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796"/>
                                        </p:tgtEl>
                                      </p:cBhvr>
                                    </p:animEffect>
                                    <p:set>
                                      <p:cBhvr>
                                        <p:cTn dur="1" fill="hold">
                                          <p:stCondLst>
                                            <p:cond delay="1000"/>
                                          </p:stCondLst>
                                        </p:cTn>
                                        <p:tgtEl>
                                          <p:spTgt spid="79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9"/>
                                        </p:tgtEl>
                                        <p:attrNameLst>
                                          <p:attrName>style.visibility</p:attrName>
                                        </p:attrNameLst>
                                      </p:cBhvr>
                                      <p:to>
                                        <p:strVal val="visible"/>
                                      </p:to>
                                    </p:set>
                                    <p:animEffect filter="fade" transition="in">
                                      <p:cBhvr>
                                        <p:cTn dur="1000"/>
                                        <p:tgtEl>
                                          <p:spTgt spid="779"/>
                                        </p:tgtEl>
                                      </p:cBhvr>
                                    </p:animEffect>
                                  </p:childTnLst>
                                </p:cTn>
                              </p:par>
                              <p:par>
                                <p:cTn fill="hold" nodeType="withEffect" presetClass="entr" presetID="10" presetSubtype="0">
                                  <p:stCondLst>
                                    <p:cond delay="0"/>
                                  </p:stCondLst>
                                  <p:childTnLst>
                                    <p:set>
                                      <p:cBhvr>
                                        <p:cTn dur="1" fill="hold">
                                          <p:stCondLst>
                                            <p:cond delay="0"/>
                                          </p:stCondLst>
                                        </p:cTn>
                                        <p:tgtEl>
                                          <p:spTgt spid="789"/>
                                        </p:tgtEl>
                                        <p:attrNameLst>
                                          <p:attrName>style.visibility</p:attrName>
                                        </p:attrNameLst>
                                      </p:cBhvr>
                                      <p:to>
                                        <p:strVal val="visible"/>
                                      </p:to>
                                    </p:set>
                                    <p:animEffect filter="fade" transition="in">
                                      <p:cBhvr>
                                        <p:cTn dur="1000"/>
                                        <p:tgtEl>
                                          <p:spTgt spid="7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2"/>
                                        </p:tgtEl>
                                        <p:attrNameLst>
                                          <p:attrName>style.visibility</p:attrName>
                                        </p:attrNameLst>
                                      </p:cBhvr>
                                      <p:to>
                                        <p:strVal val="visible"/>
                                      </p:to>
                                    </p:set>
                                    <p:animEffect filter="fade" transition="in">
                                      <p:cBhvr>
                                        <p:cTn dur="1000"/>
                                        <p:tgtEl>
                                          <p:spTgt spid="792"/>
                                        </p:tgtEl>
                                      </p:cBhvr>
                                    </p:animEffect>
                                  </p:childTnLst>
                                </p:cTn>
                              </p:par>
                              <p:par>
                                <p:cTn fill="hold" nodeType="withEffect" presetClass="entr" presetID="10" presetSubtype="0">
                                  <p:stCondLst>
                                    <p:cond delay="0"/>
                                  </p:stCondLst>
                                  <p:childTnLst>
                                    <p:set>
                                      <p:cBhvr>
                                        <p:cTn dur="1" fill="hold">
                                          <p:stCondLst>
                                            <p:cond delay="0"/>
                                          </p:stCondLst>
                                        </p:cTn>
                                        <p:tgtEl>
                                          <p:spTgt spid="791"/>
                                        </p:tgtEl>
                                        <p:attrNameLst>
                                          <p:attrName>style.visibility</p:attrName>
                                        </p:attrNameLst>
                                      </p:cBhvr>
                                      <p:to>
                                        <p:strVal val="visible"/>
                                      </p:to>
                                    </p:set>
                                    <p:animEffect filter="fade" transition="in">
                                      <p:cBhvr>
                                        <p:cTn dur="1000"/>
                                        <p:tgtEl>
                                          <p:spTgt spid="7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4"/>
                                        </p:tgtEl>
                                        <p:attrNameLst>
                                          <p:attrName>style.visibility</p:attrName>
                                        </p:attrNameLst>
                                      </p:cBhvr>
                                      <p:to>
                                        <p:strVal val="visible"/>
                                      </p:to>
                                    </p:set>
                                    <p:animEffect filter="fade" transition="in">
                                      <p:cBhvr>
                                        <p:cTn dur="1000"/>
                                        <p:tgtEl>
                                          <p:spTgt spid="7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0"/>
                                        </p:tgtEl>
                                        <p:attrNameLst>
                                          <p:attrName>style.visibility</p:attrName>
                                        </p:attrNameLst>
                                      </p:cBhvr>
                                      <p:to>
                                        <p:strVal val="visible"/>
                                      </p:to>
                                    </p:set>
                                    <p:animEffect filter="fade" transition="in">
                                      <p:cBhvr>
                                        <p:cTn dur="1000"/>
                                        <p:tgtEl>
                                          <p:spTgt spid="790"/>
                                        </p:tgtEl>
                                      </p:cBhvr>
                                    </p:animEffect>
                                  </p:childTnLst>
                                </p:cTn>
                              </p:par>
                              <p:par>
                                <p:cTn fill="hold" nodeType="withEffect" presetClass="entr" presetID="10" presetSubtype="0">
                                  <p:stCondLst>
                                    <p:cond delay="0"/>
                                  </p:stCondLst>
                                  <p:childTnLst>
                                    <p:set>
                                      <p:cBhvr>
                                        <p:cTn dur="1" fill="hold">
                                          <p:stCondLst>
                                            <p:cond delay="0"/>
                                          </p:stCondLst>
                                        </p:cTn>
                                        <p:tgtEl>
                                          <p:spTgt spid="793"/>
                                        </p:tgtEl>
                                        <p:attrNameLst>
                                          <p:attrName>style.visibility</p:attrName>
                                        </p:attrNameLst>
                                      </p:cBhvr>
                                      <p:to>
                                        <p:strVal val="visible"/>
                                      </p:to>
                                    </p:set>
                                    <p:animEffect filter="fade" transition="in">
                                      <p:cBhvr>
                                        <p:cTn dur="1000"/>
                                        <p:tgtEl>
                                          <p:spTgt spid="7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5">
                                            <p:txEl>
                                              <p:pRg end="0" st="0"/>
                                            </p:txEl>
                                          </p:spTgt>
                                        </p:tgtEl>
                                        <p:attrNameLst>
                                          <p:attrName>style.visibility</p:attrName>
                                        </p:attrNameLst>
                                      </p:cBhvr>
                                      <p:to>
                                        <p:strVal val="visible"/>
                                      </p:to>
                                    </p:set>
                                    <p:animEffect filter="fade" transition="in">
                                      <p:cBhvr>
                                        <p:cTn dur="1000"/>
                                        <p:tgtEl>
                                          <p:spTgt spid="7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5">
                                            <p:txEl>
                                              <p:pRg end="1" st="1"/>
                                            </p:txEl>
                                          </p:spTgt>
                                        </p:tgtEl>
                                        <p:attrNameLst>
                                          <p:attrName>style.visibility</p:attrName>
                                        </p:attrNameLst>
                                      </p:cBhvr>
                                      <p:to>
                                        <p:strVal val="visible"/>
                                      </p:to>
                                    </p:set>
                                    <p:animEffect filter="fade" transition="in">
                                      <p:cBhvr>
                                        <p:cTn dur="1000"/>
                                        <p:tgtEl>
                                          <p:spTgt spid="7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5">
                                            <p:txEl>
                                              <p:pRg end="2" st="2"/>
                                            </p:txEl>
                                          </p:spTgt>
                                        </p:tgtEl>
                                        <p:attrNameLst>
                                          <p:attrName>style.visibility</p:attrName>
                                        </p:attrNameLst>
                                      </p:cBhvr>
                                      <p:to>
                                        <p:strVal val="visible"/>
                                      </p:to>
                                    </p:set>
                                    <p:animEffect filter="fade" transition="in">
                                      <p:cBhvr>
                                        <p:cTn dur="1000"/>
                                        <p:tgtEl>
                                          <p:spTgt spid="7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5">
                                            <p:txEl>
                                              <p:pRg end="3" st="3"/>
                                            </p:txEl>
                                          </p:spTgt>
                                        </p:tgtEl>
                                        <p:attrNameLst>
                                          <p:attrName>style.visibility</p:attrName>
                                        </p:attrNameLst>
                                      </p:cBhvr>
                                      <p:to>
                                        <p:strVal val="visible"/>
                                      </p:to>
                                    </p:set>
                                    <p:animEffect filter="fade" transition="in">
                                      <p:cBhvr>
                                        <p:cTn dur="1000"/>
                                        <p:tgtEl>
                                          <p:spTgt spid="7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1"/>
                                        </p:tgtEl>
                                        <p:attrNameLst>
                                          <p:attrName>style.visibility</p:attrName>
                                        </p:attrNameLst>
                                      </p:cBhvr>
                                      <p:to>
                                        <p:strVal val="visible"/>
                                      </p:to>
                                    </p:set>
                                    <p:animEffect filter="fade" transition="in">
                                      <p:cBhvr>
                                        <p:cTn dur="1000"/>
                                        <p:tgtEl>
                                          <p:spTgt spid="7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2"/>
                                        </p:tgtEl>
                                        <p:attrNameLst>
                                          <p:attrName>style.visibility</p:attrName>
                                        </p:attrNameLst>
                                      </p:cBhvr>
                                      <p:to>
                                        <p:strVal val="visible"/>
                                      </p:to>
                                    </p:set>
                                    <p:animEffect filter="fade" transition="in">
                                      <p:cBhvr>
                                        <p:cTn dur="1000"/>
                                        <p:tgtEl>
                                          <p:spTgt spid="7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6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Hash based Key-Value Stores</a:t>
            </a:r>
            <a:endParaRPr/>
          </a:p>
        </p:txBody>
      </p:sp>
      <p:sp>
        <p:nvSpPr>
          <p:cNvPr id="803" name="Google Shape;803;p64"/>
          <p:cNvSpPr txBox="1"/>
          <p:nvPr>
            <p:ph idx="1" type="body"/>
          </p:nvPr>
        </p:nvSpPr>
        <p:spPr>
          <a:xfrm>
            <a:off x="311700" y="1152475"/>
            <a:ext cx="4214400" cy="227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a:solidFill>
                  <a:schemeClr val="dk1"/>
                </a:solidFill>
              </a:rPr>
              <a:t>Improve read performance ❓</a:t>
            </a:r>
            <a:endParaRPr>
              <a:solidFill>
                <a:schemeClr val="dk1"/>
              </a:solidFill>
            </a:endParaRPr>
          </a:p>
          <a:p>
            <a:pPr indent="0" lvl="0" marL="0" rtl="0" algn="l">
              <a:lnSpc>
                <a:spcPct val="115000"/>
              </a:lnSpc>
              <a:spcBef>
                <a:spcPts val="0"/>
              </a:spcBef>
              <a:spcAft>
                <a:spcPts val="0"/>
              </a:spcAft>
              <a:buSzPts val="1800"/>
              <a:buNone/>
            </a:pPr>
            <a:r>
              <a:rPr lang="en-US">
                <a:solidFill>
                  <a:schemeClr val="dk1"/>
                </a:solidFill>
              </a:rPr>
              <a:t>✅ Store key-offset mapping in a hash table.</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rPr lang="en-US">
                <a:solidFill>
                  <a:schemeClr val="dk1"/>
                </a:solidFill>
              </a:rPr>
              <a:t>Hash table that aids the lookup in key-value stores is called an ‘Index Structure’.</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457200" rtl="0" algn="l">
              <a:lnSpc>
                <a:spcPct val="115000"/>
              </a:lnSpc>
              <a:spcBef>
                <a:spcPts val="0"/>
              </a:spcBef>
              <a:spcAft>
                <a:spcPts val="0"/>
              </a:spcAft>
              <a:buSzPts val="1800"/>
              <a:buNone/>
            </a:pPr>
            <a:r>
              <a:t/>
            </a:r>
            <a:endParaRPr>
              <a:solidFill>
                <a:schemeClr val="dk1"/>
              </a:solidFill>
            </a:endParaRPr>
          </a:p>
        </p:txBody>
      </p:sp>
      <p:sp>
        <p:nvSpPr>
          <p:cNvPr id="804" name="Google Shape;804;p64"/>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805" name="Google Shape;805;p64"/>
          <p:cNvSpPr/>
          <p:nvPr/>
        </p:nvSpPr>
        <p:spPr>
          <a:xfrm>
            <a:off x="6187600" y="2517600"/>
            <a:ext cx="1366500" cy="194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06" name="Google Shape;806;p64"/>
          <p:cNvCxnSpPr/>
          <p:nvPr/>
        </p:nvCxnSpPr>
        <p:spPr>
          <a:xfrm flipH="1" rot="10800000">
            <a:off x="5281300" y="2319600"/>
            <a:ext cx="3585300" cy="5700"/>
          </a:xfrm>
          <a:prstGeom prst="straightConnector1">
            <a:avLst/>
          </a:prstGeom>
          <a:noFill/>
          <a:ln cap="flat" cmpd="sng" w="9525">
            <a:solidFill>
              <a:schemeClr val="dk2"/>
            </a:solidFill>
            <a:prstDash val="solid"/>
            <a:round/>
            <a:headEnd len="sm" w="sm" type="none"/>
            <a:tailEnd len="sm" w="sm" type="none"/>
          </a:ln>
        </p:spPr>
      </p:cxnSp>
      <p:cxnSp>
        <p:nvCxnSpPr>
          <p:cNvPr id="807" name="Google Shape;807;p64"/>
          <p:cNvCxnSpPr/>
          <p:nvPr/>
        </p:nvCxnSpPr>
        <p:spPr>
          <a:xfrm>
            <a:off x="4915000" y="1640675"/>
            <a:ext cx="1117500" cy="381900"/>
          </a:xfrm>
          <a:prstGeom prst="curvedConnector3">
            <a:avLst>
              <a:gd fmla="val 50000" name="adj1"/>
            </a:avLst>
          </a:prstGeom>
          <a:noFill/>
          <a:ln cap="flat" cmpd="sng" w="9525">
            <a:solidFill>
              <a:schemeClr val="dk2"/>
            </a:solidFill>
            <a:prstDash val="solid"/>
            <a:round/>
            <a:headEnd len="sm" w="sm" type="none"/>
            <a:tailEnd len="med" w="med" type="triangle"/>
          </a:ln>
        </p:spPr>
      </p:cxnSp>
      <p:sp>
        <p:nvSpPr>
          <p:cNvPr id="808" name="Google Shape;808;p64"/>
          <p:cNvSpPr txBox="1"/>
          <p:nvPr/>
        </p:nvSpPr>
        <p:spPr>
          <a:xfrm>
            <a:off x="8397700" y="2262275"/>
            <a:ext cx="558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roxima Nova"/>
                <a:ea typeface="Proxima Nova"/>
                <a:cs typeface="Proxima Nova"/>
                <a:sym typeface="Proxima Nova"/>
              </a:rPr>
              <a:t>Disk</a:t>
            </a:r>
            <a:endParaRPr b="0" i="0" sz="1400" u="none" cap="none" strike="noStrike">
              <a:solidFill>
                <a:srgbClr val="000000"/>
              </a:solidFill>
              <a:latin typeface="Proxima Nova"/>
              <a:ea typeface="Proxima Nova"/>
              <a:cs typeface="Proxima Nova"/>
              <a:sym typeface="Proxima Nova"/>
            </a:endParaRPr>
          </a:p>
        </p:txBody>
      </p:sp>
      <p:cxnSp>
        <p:nvCxnSpPr>
          <p:cNvPr id="809" name="Google Shape;809;p64"/>
          <p:cNvCxnSpPr/>
          <p:nvPr/>
        </p:nvCxnSpPr>
        <p:spPr>
          <a:xfrm>
            <a:off x="6188350" y="2864713"/>
            <a:ext cx="1365000" cy="0"/>
          </a:xfrm>
          <a:prstGeom prst="straightConnector1">
            <a:avLst/>
          </a:prstGeom>
          <a:noFill/>
          <a:ln cap="flat" cmpd="sng" w="9525">
            <a:solidFill>
              <a:schemeClr val="dk2"/>
            </a:solidFill>
            <a:prstDash val="solid"/>
            <a:round/>
            <a:headEnd len="sm" w="sm" type="none"/>
            <a:tailEnd len="sm" w="sm" type="none"/>
          </a:ln>
        </p:spPr>
      </p:cxnSp>
      <p:cxnSp>
        <p:nvCxnSpPr>
          <p:cNvPr id="810" name="Google Shape;810;p64"/>
          <p:cNvCxnSpPr/>
          <p:nvPr/>
        </p:nvCxnSpPr>
        <p:spPr>
          <a:xfrm>
            <a:off x="6188350" y="3239888"/>
            <a:ext cx="1365000" cy="0"/>
          </a:xfrm>
          <a:prstGeom prst="straightConnector1">
            <a:avLst/>
          </a:prstGeom>
          <a:noFill/>
          <a:ln cap="flat" cmpd="sng" w="9525">
            <a:solidFill>
              <a:schemeClr val="dk2"/>
            </a:solidFill>
            <a:prstDash val="solid"/>
            <a:round/>
            <a:headEnd len="sm" w="sm" type="none"/>
            <a:tailEnd len="sm" w="sm" type="none"/>
          </a:ln>
        </p:spPr>
      </p:cxnSp>
      <p:cxnSp>
        <p:nvCxnSpPr>
          <p:cNvPr id="811" name="Google Shape;811;p64"/>
          <p:cNvCxnSpPr/>
          <p:nvPr/>
        </p:nvCxnSpPr>
        <p:spPr>
          <a:xfrm flipH="1">
            <a:off x="7750775" y="1117375"/>
            <a:ext cx="898200" cy="523200"/>
          </a:xfrm>
          <a:prstGeom prst="curvedConnector3">
            <a:avLst>
              <a:gd fmla="val 50000" name="adj1"/>
            </a:avLst>
          </a:prstGeom>
          <a:noFill/>
          <a:ln cap="flat" cmpd="sng" w="9525">
            <a:solidFill>
              <a:schemeClr val="dk2"/>
            </a:solidFill>
            <a:prstDash val="solid"/>
            <a:round/>
            <a:headEnd len="sm" w="sm" type="none"/>
            <a:tailEnd len="med" w="med" type="triangle"/>
          </a:ln>
        </p:spPr>
      </p:cxnSp>
      <p:cxnSp>
        <p:nvCxnSpPr>
          <p:cNvPr id="812" name="Google Shape;812;p64"/>
          <p:cNvCxnSpPr/>
          <p:nvPr/>
        </p:nvCxnSpPr>
        <p:spPr>
          <a:xfrm>
            <a:off x="5091775" y="3501300"/>
            <a:ext cx="1074900" cy="0"/>
          </a:xfrm>
          <a:prstGeom prst="straightConnector1">
            <a:avLst/>
          </a:prstGeom>
          <a:noFill/>
          <a:ln cap="flat" cmpd="sng" w="9525">
            <a:solidFill>
              <a:schemeClr val="dk2"/>
            </a:solidFill>
            <a:prstDash val="solid"/>
            <a:round/>
            <a:headEnd len="sm" w="sm" type="none"/>
            <a:tailEnd len="med" w="med" type="triangle"/>
          </a:ln>
        </p:spPr>
      </p:cxnSp>
      <p:cxnSp>
        <p:nvCxnSpPr>
          <p:cNvPr id="813" name="Google Shape;813;p64"/>
          <p:cNvCxnSpPr/>
          <p:nvPr/>
        </p:nvCxnSpPr>
        <p:spPr>
          <a:xfrm>
            <a:off x="6188350" y="3619750"/>
            <a:ext cx="1365000" cy="0"/>
          </a:xfrm>
          <a:prstGeom prst="straightConnector1">
            <a:avLst/>
          </a:prstGeom>
          <a:noFill/>
          <a:ln cap="flat" cmpd="sng" w="9525">
            <a:solidFill>
              <a:schemeClr val="dk2"/>
            </a:solidFill>
            <a:prstDash val="solid"/>
            <a:round/>
            <a:headEnd len="sm" w="sm" type="none"/>
            <a:tailEnd len="sm" w="sm" type="none"/>
          </a:ln>
        </p:spPr>
      </p:cxnSp>
      <p:sp>
        <p:nvSpPr>
          <p:cNvPr id="814" name="Google Shape;814;p64"/>
          <p:cNvSpPr txBox="1"/>
          <p:nvPr/>
        </p:nvSpPr>
        <p:spPr>
          <a:xfrm>
            <a:off x="5115300" y="3587800"/>
            <a:ext cx="1018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roxima Nova"/>
                <a:ea typeface="Proxima Nova"/>
                <a:cs typeface="Proxima Nova"/>
                <a:sym typeface="Proxima Nova"/>
              </a:rPr>
              <a:t>Append at end of file</a:t>
            </a:r>
            <a:endParaRPr b="0" i="0" sz="1400" u="none" cap="none" strike="noStrike">
              <a:solidFill>
                <a:srgbClr val="000000"/>
              </a:solidFill>
              <a:latin typeface="Proxima Nova"/>
              <a:ea typeface="Proxima Nova"/>
              <a:cs typeface="Proxima Nova"/>
              <a:sym typeface="Proxima Nova"/>
            </a:endParaRPr>
          </a:p>
        </p:txBody>
      </p:sp>
      <p:sp>
        <p:nvSpPr>
          <p:cNvPr id="815" name="Google Shape;815;p64"/>
          <p:cNvSpPr txBox="1"/>
          <p:nvPr/>
        </p:nvSpPr>
        <p:spPr>
          <a:xfrm>
            <a:off x="6404350" y="2477575"/>
            <a:ext cx="933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roxima Nova"/>
                <a:ea typeface="Proxima Nova"/>
                <a:cs typeface="Proxima Nova"/>
                <a:sym typeface="Proxima Nova"/>
              </a:rPr>
              <a:t>&lt; K1, V1 &gt;</a:t>
            </a:r>
            <a:endParaRPr b="0" i="0" sz="1400" u="none" cap="none" strike="noStrike">
              <a:solidFill>
                <a:srgbClr val="000000"/>
              </a:solidFill>
              <a:latin typeface="Proxima Nova"/>
              <a:ea typeface="Proxima Nova"/>
              <a:cs typeface="Proxima Nova"/>
              <a:sym typeface="Proxima Nova"/>
            </a:endParaRPr>
          </a:p>
        </p:txBody>
      </p:sp>
      <p:sp>
        <p:nvSpPr>
          <p:cNvPr id="816" name="Google Shape;816;p64"/>
          <p:cNvSpPr txBox="1"/>
          <p:nvPr/>
        </p:nvSpPr>
        <p:spPr>
          <a:xfrm>
            <a:off x="6404350" y="2840838"/>
            <a:ext cx="972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roxima Nova"/>
                <a:ea typeface="Proxima Nova"/>
                <a:cs typeface="Proxima Nova"/>
                <a:sym typeface="Proxima Nova"/>
              </a:rPr>
              <a:t>&lt; K2, V2 &gt;</a:t>
            </a:r>
            <a:endParaRPr b="0" i="0" sz="1400" u="none" cap="none" strike="noStrike">
              <a:solidFill>
                <a:srgbClr val="000000"/>
              </a:solidFill>
              <a:latin typeface="Proxima Nova"/>
              <a:ea typeface="Proxima Nova"/>
              <a:cs typeface="Proxima Nova"/>
              <a:sym typeface="Proxima Nova"/>
            </a:endParaRPr>
          </a:p>
        </p:txBody>
      </p:sp>
      <p:sp>
        <p:nvSpPr>
          <p:cNvPr id="817" name="Google Shape;817;p64"/>
          <p:cNvSpPr txBox="1"/>
          <p:nvPr/>
        </p:nvSpPr>
        <p:spPr>
          <a:xfrm>
            <a:off x="6439600" y="3239900"/>
            <a:ext cx="862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roxima Nova"/>
                <a:ea typeface="Proxima Nova"/>
                <a:cs typeface="Proxima Nova"/>
                <a:sym typeface="Proxima Nova"/>
              </a:rPr>
              <a:t>&lt; K’, V’ &gt;</a:t>
            </a:r>
            <a:endParaRPr b="0" i="0" sz="1400" u="none" cap="none" strike="noStrike">
              <a:solidFill>
                <a:srgbClr val="000000"/>
              </a:solidFill>
              <a:latin typeface="Proxima Nova"/>
              <a:ea typeface="Proxima Nova"/>
              <a:cs typeface="Proxima Nova"/>
              <a:sym typeface="Proxima Nova"/>
            </a:endParaRPr>
          </a:p>
        </p:txBody>
      </p:sp>
      <p:sp>
        <p:nvSpPr>
          <p:cNvPr id="818" name="Google Shape;818;p64"/>
          <p:cNvSpPr txBox="1"/>
          <p:nvPr/>
        </p:nvSpPr>
        <p:spPr>
          <a:xfrm>
            <a:off x="4915000" y="1255075"/>
            <a:ext cx="107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roxima Nova"/>
                <a:ea typeface="Proxima Nova"/>
                <a:cs typeface="Proxima Nova"/>
                <a:sym typeface="Proxima Nova"/>
              </a:rPr>
              <a:t>Insert(K’,V’)</a:t>
            </a:r>
            <a:endParaRPr b="0" i="0" sz="1400" u="none" cap="none" strike="noStrike">
              <a:solidFill>
                <a:srgbClr val="000000"/>
              </a:solidFill>
              <a:latin typeface="Proxima Nova"/>
              <a:ea typeface="Proxima Nova"/>
              <a:cs typeface="Proxima Nova"/>
              <a:sym typeface="Proxima Nova"/>
            </a:endParaRPr>
          </a:p>
        </p:txBody>
      </p:sp>
      <p:sp>
        <p:nvSpPr>
          <p:cNvPr id="819" name="Google Shape;819;p64"/>
          <p:cNvSpPr txBox="1"/>
          <p:nvPr/>
        </p:nvSpPr>
        <p:spPr>
          <a:xfrm>
            <a:off x="7750825" y="715675"/>
            <a:ext cx="107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roxima Nova"/>
                <a:ea typeface="Proxima Nova"/>
                <a:cs typeface="Proxima Nova"/>
                <a:sym typeface="Proxima Nova"/>
              </a:rPr>
              <a:t>Lookup(K2)</a:t>
            </a:r>
            <a:endParaRPr b="0" i="0" sz="1400" u="none" cap="none" strike="noStrike">
              <a:solidFill>
                <a:srgbClr val="000000"/>
              </a:solidFill>
              <a:latin typeface="Proxima Nova"/>
              <a:ea typeface="Proxima Nova"/>
              <a:cs typeface="Proxima Nova"/>
              <a:sym typeface="Proxima Nova"/>
            </a:endParaRPr>
          </a:p>
        </p:txBody>
      </p:sp>
      <p:sp>
        <p:nvSpPr>
          <p:cNvPr id="820" name="Google Shape;820;p64"/>
          <p:cNvSpPr txBox="1"/>
          <p:nvPr/>
        </p:nvSpPr>
        <p:spPr>
          <a:xfrm>
            <a:off x="7882275" y="2005900"/>
            <a:ext cx="1166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roxima Nova"/>
                <a:ea typeface="Proxima Nova"/>
                <a:cs typeface="Proxima Nova"/>
                <a:sym typeface="Proxima Nova"/>
              </a:rPr>
              <a:t>Host DRAM</a:t>
            </a:r>
            <a:endParaRPr b="0" i="0" sz="1400" u="none" cap="none" strike="noStrike">
              <a:solidFill>
                <a:srgbClr val="000000"/>
              </a:solidFill>
              <a:latin typeface="Proxima Nova"/>
              <a:ea typeface="Proxima Nova"/>
              <a:cs typeface="Proxima Nova"/>
              <a:sym typeface="Proxima Nova"/>
            </a:endParaRPr>
          </a:p>
        </p:txBody>
      </p:sp>
      <p:graphicFrame>
        <p:nvGraphicFramePr>
          <p:cNvPr id="821" name="Google Shape;821;p64"/>
          <p:cNvGraphicFramePr/>
          <p:nvPr/>
        </p:nvGraphicFramePr>
        <p:xfrm>
          <a:off x="6058950" y="673625"/>
          <a:ext cx="3000000" cy="3000000"/>
        </p:xfrm>
        <a:graphic>
          <a:graphicData uri="http://schemas.openxmlformats.org/drawingml/2006/table">
            <a:tbl>
              <a:tblPr>
                <a:noFill/>
                <a:tableStyleId>{6DA2388A-C4F9-45FD-A333-92844D2522D0}</a:tableStyleId>
              </a:tblPr>
              <a:tblGrid>
                <a:gridCol w="831400"/>
                <a:gridCol w="831400"/>
              </a:tblGrid>
              <a:tr h="1539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Key</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Offset</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D9D9"/>
                    </a:solidFill>
                  </a:tcPr>
                </a:tc>
              </a:tr>
              <a:tr h="1539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K1</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0X00</a:t>
                      </a:r>
                      <a:endParaRPr sz="1400" u="none" cap="none" strike="noStrike"/>
                    </a:p>
                  </a:txBody>
                  <a:tcPr marT="91425" marB="91425" marR="91425" marL="91425">
                    <a:lnT cap="flat" cmpd="sng" w="9525">
                      <a:solidFill>
                        <a:srgbClr val="9E9E9E"/>
                      </a:solidFill>
                      <a:prstDash val="solid"/>
                      <a:round/>
                      <a:headEnd len="sm" w="sm" type="none"/>
                      <a:tailEnd len="sm" w="sm" type="none"/>
                    </a:lnT>
                  </a:tcPr>
                </a:tc>
              </a:tr>
              <a:tr h="1539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0X08</a:t>
                      </a:r>
                      <a:endParaRPr sz="1400" u="none" cap="none" strike="noStrike"/>
                    </a:p>
                  </a:txBody>
                  <a:tcPr marT="91425" marB="91425" marR="91425" marL="91425"/>
                </a:tc>
              </a:tr>
              <a:tr h="1539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822" name="Google Shape;822;p64"/>
          <p:cNvSpPr txBox="1"/>
          <p:nvPr/>
        </p:nvSpPr>
        <p:spPr>
          <a:xfrm>
            <a:off x="5627650" y="2394913"/>
            <a:ext cx="67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roxima Nova"/>
                <a:ea typeface="Proxima Nova"/>
                <a:cs typeface="Proxima Nova"/>
                <a:sym typeface="Proxima Nova"/>
              </a:rPr>
              <a:t>0X00</a:t>
            </a:r>
            <a:endParaRPr b="0" i="0" sz="1400" u="none" cap="none" strike="noStrike">
              <a:solidFill>
                <a:srgbClr val="000000"/>
              </a:solidFill>
              <a:latin typeface="Proxima Nova"/>
              <a:ea typeface="Proxima Nova"/>
              <a:cs typeface="Proxima Nova"/>
              <a:sym typeface="Proxima Nova"/>
            </a:endParaRPr>
          </a:p>
        </p:txBody>
      </p:sp>
      <p:sp>
        <p:nvSpPr>
          <p:cNvPr id="823" name="Google Shape;823;p64"/>
          <p:cNvSpPr txBox="1"/>
          <p:nvPr/>
        </p:nvSpPr>
        <p:spPr>
          <a:xfrm>
            <a:off x="5627650" y="2772425"/>
            <a:ext cx="67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roxima Nova"/>
                <a:ea typeface="Proxima Nova"/>
                <a:cs typeface="Proxima Nova"/>
                <a:sym typeface="Proxima Nova"/>
              </a:rPr>
              <a:t>0X08</a:t>
            </a:r>
            <a:endParaRPr b="0" i="0" sz="1400" u="none" cap="none" strike="noStrike">
              <a:solidFill>
                <a:srgbClr val="000000"/>
              </a:solidFill>
              <a:latin typeface="Proxima Nova"/>
              <a:ea typeface="Proxima Nova"/>
              <a:cs typeface="Proxima Nova"/>
              <a:sym typeface="Proxima Nova"/>
            </a:endParaRPr>
          </a:p>
        </p:txBody>
      </p:sp>
      <p:sp>
        <p:nvSpPr>
          <p:cNvPr id="824" name="Google Shape;824;p64"/>
          <p:cNvSpPr txBox="1"/>
          <p:nvPr/>
        </p:nvSpPr>
        <p:spPr>
          <a:xfrm>
            <a:off x="5676550" y="3118550"/>
            <a:ext cx="67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roxima Nova"/>
                <a:ea typeface="Proxima Nova"/>
                <a:cs typeface="Proxima Nova"/>
                <a:sym typeface="Proxima Nova"/>
              </a:rPr>
              <a:t>0X16</a:t>
            </a:r>
            <a:endParaRPr b="0" i="0" sz="1400" u="none" cap="none" strike="noStrike">
              <a:solidFill>
                <a:srgbClr val="000000"/>
              </a:solidFill>
              <a:latin typeface="Proxima Nova"/>
              <a:ea typeface="Proxima Nova"/>
              <a:cs typeface="Proxima Nova"/>
              <a:sym typeface="Proxima Nova"/>
            </a:endParaRPr>
          </a:p>
        </p:txBody>
      </p:sp>
      <p:sp>
        <p:nvSpPr>
          <p:cNvPr id="825" name="Google Shape;825;p64"/>
          <p:cNvSpPr txBox="1"/>
          <p:nvPr/>
        </p:nvSpPr>
        <p:spPr>
          <a:xfrm>
            <a:off x="6058950" y="1849775"/>
            <a:ext cx="1578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K’             0X16</a:t>
            </a:r>
            <a:endParaRPr b="0" i="0" sz="1400" u="none" cap="none" strike="noStrike">
              <a:solidFill>
                <a:srgbClr val="000000"/>
              </a:solidFill>
              <a:latin typeface="Arial"/>
              <a:ea typeface="Arial"/>
              <a:cs typeface="Arial"/>
              <a:sym typeface="Arial"/>
            </a:endParaRPr>
          </a:p>
        </p:txBody>
      </p:sp>
      <p:cxnSp>
        <p:nvCxnSpPr>
          <p:cNvPr id="826" name="Google Shape;826;p64"/>
          <p:cNvCxnSpPr/>
          <p:nvPr/>
        </p:nvCxnSpPr>
        <p:spPr>
          <a:xfrm>
            <a:off x="5054225" y="2732425"/>
            <a:ext cx="606000" cy="256500"/>
          </a:xfrm>
          <a:prstGeom prst="curvedConnector3">
            <a:avLst>
              <a:gd fmla="val 50000" name="adj1"/>
            </a:avLst>
          </a:prstGeom>
          <a:noFill/>
          <a:ln cap="flat" cmpd="sng" w="9525">
            <a:solidFill>
              <a:schemeClr val="dk2"/>
            </a:solidFill>
            <a:prstDash val="solid"/>
            <a:round/>
            <a:headEnd len="sm" w="sm" type="none"/>
            <a:tailEnd len="med" w="med" type="triangle"/>
          </a:ln>
        </p:spPr>
      </p:cxnSp>
      <p:sp>
        <p:nvSpPr>
          <p:cNvPr id="827" name="Google Shape;827;p64"/>
          <p:cNvSpPr/>
          <p:nvPr/>
        </p:nvSpPr>
        <p:spPr>
          <a:xfrm>
            <a:off x="6187588" y="3249287"/>
            <a:ext cx="1366500" cy="3819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64"/>
          <p:cNvSpPr/>
          <p:nvPr/>
        </p:nvSpPr>
        <p:spPr>
          <a:xfrm>
            <a:off x="6188350" y="2864750"/>
            <a:ext cx="1366500" cy="3819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29" name="Google Shape;829;p64"/>
          <p:cNvCxnSpPr/>
          <p:nvPr/>
        </p:nvCxnSpPr>
        <p:spPr>
          <a:xfrm>
            <a:off x="7554850" y="3026150"/>
            <a:ext cx="1074900" cy="0"/>
          </a:xfrm>
          <a:prstGeom prst="straightConnector1">
            <a:avLst/>
          </a:prstGeom>
          <a:noFill/>
          <a:ln cap="flat" cmpd="sng" w="9525">
            <a:solidFill>
              <a:schemeClr val="dk2"/>
            </a:solidFill>
            <a:prstDash val="solid"/>
            <a:round/>
            <a:headEnd len="sm" w="sm" type="none"/>
            <a:tailEnd len="med" w="med" type="triangle"/>
          </a:ln>
        </p:spPr>
      </p:cxnSp>
      <p:sp>
        <p:nvSpPr>
          <p:cNvPr id="830" name="Google Shape;830;p64"/>
          <p:cNvSpPr txBox="1"/>
          <p:nvPr/>
        </p:nvSpPr>
        <p:spPr>
          <a:xfrm>
            <a:off x="7637550" y="3026150"/>
            <a:ext cx="1018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roxima Nova"/>
                <a:ea typeface="Proxima Nova"/>
                <a:cs typeface="Proxima Nova"/>
                <a:sym typeface="Proxima Nova"/>
              </a:rPr>
              <a:t>Return V2</a:t>
            </a:r>
            <a:endParaRPr b="0" i="0" sz="1400" u="none" cap="none" strike="noStrike">
              <a:solidFill>
                <a:srgbClr val="000000"/>
              </a:solidFill>
              <a:latin typeface="Proxima Nova"/>
              <a:ea typeface="Proxima Nova"/>
              <a:cs typeface="Proxima Nova"/>
              <a:sym typeface="Proxima Nova"/>
            </a:endParaRPr>
          </a:p>
        </p:txBody>
      </p:sp>
      <p:pic>
        <p:nvPicPr>
          <p:cNvPr id="831" name="Google Shape;831;p64"/>
          <p:cNvPicPr preferRelativeResize="0"/>
          <p:nvPr/>
        </p:nvPicPr>
        <p:blipFill rotWithShape="1">
          <a:blip r:embed="rId3">
            <a:alphaModFix/>
          </a:blip>
          <a:srcRect b="0" l="0" r="0" t="0"/>
          <a:stretch/>
        </p:blipFill>
        <p:spPr>
          <a:xfrm>
            <a:off x="4011050" y="3696775"/>
            <a:ext cx="364372" cy="400200"/>
          </a:xfrm>
          <a:prstGeom prst="rect">
            <a:avLst/>
          </a:prstGeom>
          <a:noFill/>
          <a:ln>
            <a:noFill/>
          </a:ln>
        </p:spPr>
      </p:pic>
      <p:sp>
        <p:nvSpPr>
          <p:cNvPr id="832" name="Google Shape;832;p64"/>
          <p:cNvSpPr txBox="1"/>
          <p:nvPr/>
        </p:nvSpPr>
        <p:spPr>
          <a:xfrm>
            <a:off x="355175" y="3640450"/>
            <a:ext cx="3626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Proxima Nova"/>
                <a:ea typeface="Proxima Nova"/>
                <a:cs typeface="Proxima Nova"/>
                <a:sym typeface="Proxima Nova"/>
              </a:rPr>
              <a:t>Now, the read performance is O(1)</a:t>
            </a:r>
            <a:endParaRPr b="0" i="0" sz="1400" u="none" cap="none" strike="noStrike">
              <a:solidFill>
                <a:schemeClr val="dk1"/>
              </a:solidFill>
              <a:latin typeface="Proxima Nova"/>
              <a:ea typeface="Proxima Nova"/>
              <a:cs typeface="Proxima Nova"/>
              <a:sym typeface="Proxima Nova"/>
            </a:endParaRPr>
          </a:p>
        </p:txBody>
      </p:sp>
      <p:sp>
        <p:nvSpPr>
          <p:cNvPr id="833" name="Google Shape;833;p64"/>
          <p:cNvSpPr/>
          <p:nvPr/>
        </p:nvSpPr>
        <p:spPr>
          <a:xfrm>
            <a:off x="6058950" y="1477701"/>
            <a:ext cx="1662900" cy="3819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64"/>
          <p:cNvSpPr txBox="1"/>
          <p:nvPr/>
        </p:nvSpPr>
        <p:spPr>
          <a:xfrm>
            <a:off x="6018100" y="4361725"/>
            <a:ext cx="1744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Proxima Nova"/>
                <a:ea typeface="Proxima Nova"/>
                <a:cs typeface="Proxima Nova"/>
                <a:sym typeface="Proxima Nova"/>
              </a:rPr>
              <a:t>Log File</a:t>
            </a:r>
            <a:endParaRPr b="1" i="0" sz="1400" u="none" cap="none" strike="noStrike">
              <a:solidFill>
                <a:srgbClr val="000000"/>
              </a:solidFill>
              <a:latin typeface="Proxima Nova"/>
              <a:ea typeface="Proxima Nova"/>
              <a:cs typeface="Proxima Nova"/>
              <a:sym typeface="Proxima Nova"/>
            </a:endParaRPr>
          </a:p>
        </p:txBody>
      </p:sp>
      <p:sp>
        <p:nvSpPr>
          <p:cNvPr id="835" name="Google Shape;835;p64"/>
          <p:cNvSpPr txBox="1"/>
          <p:nvPr/>
        </p:nvSpPr>
        <p:spPr>
          <a:xfrm>
            <a:off x="6018150" y="288500"/>
            <a:ext cx="1744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Proxima Nova"/>
                <a:ea typeface="Proxima Nova"/>
                <a:cs typeface="Proxima Nova"/>
                <a:sym typeface="Proxima Nova"/>
              </a:rPr>
              <a:t>Hash Index </a:t>
            </a:r>
            <a:endParaRPr b="1" i="0" sz="1400" u="none" cap="none" strike="noStrike">
              <a:solidFill>
                <a:srgbClr val="000000"/>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3">
                                            <p:txEl>
                                              <p:pRg end="0" st="0"/>
                                            </p:txEl>
                                          </p:spTgt>
                                        </p:tgtEl>
                                        <p:attrNameLst>
                                          <p:attrName>style.visibility</p:attrName>
                                        </p:attrNameLst>
                                      </p:cBhvr>
                                      <p:to>
                                        <p:strVal val="visible"/>
                                      </p:to>
                                    </p:set>
                                    <p:animEffect filter="fade" transition="in">
                                      <p:cBhvr>
                                        <p:cTn dur="1000"/>
                                        <p:tgtEl>
                                          <p:spTgt spid="8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3">
                                            <p:txEl>
                                              <p:pRg end="1" st="1"/>
                                            </p:txEl>
                                          </p:spTgt>
                                        </p:tgtEl>
                                        <p:attrNameLst>
                                          <p:attrName>style.visibility</p:attrName>
                                        </p:attrNameLst>
                                      </p:cBhvr>
                                      <p:to>
                                        <p:strVal val="visible"/>
                                      </p:to>
                                    </p:set>
                                    <p:animEffect filter="fade" transition="in">
                                      <p:cBhvr>
                                        <p:cTn dur="1000"/>
                                        <p:tgtEl>
                                          <p:spTgt spid="8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3">
                                            <p:txEl>
                                              <p:pRg end="2" st="2"/>
                                            </p:txEl>
                                          </p:spTgt>
                                        </p:tgtEl>
                                        <p:attrNameLst>
                                          <p:attrName>style.visibility</p:attrName>
                                        </p:attrNameLst>
                                      </p:cBhvr>
                                      <p:to>
                                        <p:strVal val="visible"/>
                                      </p:to>
                                    </p:set>
                                    <p:animEffect filter="fade" transition="in">
                                      <p:cBhvr>
                                        <p:cTn dur="1000"/>
                                        <p:tgtEl>
                                          <p:spTgt spid="8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3">
                                            <p:txEl>
                                              <p:pRg end="3" st="3"/>
                                            </p:txEl>
                                          </p:spTgt>
                                        </p:tgtEl>
                                        <p:attrNameLst>
                                          <p:attrName>style.visibility</p:attrName>
                                        </p:attrNameLst>
                                      </p:cBhvr>
                                      <p:to>
                                        <p:strVal val="visible"/>
                                      </p:to>
                                    </p:set>
                                    <p:animEffect filter="fade" transition="in">
                                      <p:cBhvr>
                                        <p:cTn dur="1000"/>
                                        <p:tgtEl>
                                          <p:spTgt spid="8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3">
                                            <p:txEl>
                                              <p:pRg end="4" st="4"/>
                                            </p:txEl>
                                          </p:spTgt>
                                        </p:tgtEl>
                                        <p:attrNameLst>
                                          <p:attrName>style.visibility</p:attrName>
                                        </p:attrNameLst>
                                      </p:cBhvr>
                                      <p:to>
                                        <p:strVal val="visible"/>
                                      </p:to>
                                    </p:set>
                                    <p:animEffect filter="fade" transition="in">
                                      <p:cBhvr>
                                        <p:cTn dur="1000"/>
                                        <p:tgtEl>
                                          <p:spTgt spid="80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3">
                                            <p:txEl>
                                              <p:pRg end="5" st="5"/>
                                            </p:txEl>
                                          </p:spTgt>
                                        </p:tgtEl>
                                        <p:attrNameLst>
                                          <p:attrName>style.visibility</p:attrName>
                                        </p:attrNameLst>
                                      </p:cBhvr>
                                      <p:to>
                                        <p:strVal val="visible"/>
                                      </p:to>
                                    </p:set>
                                    <p:animEffect filter="fade" transition="in">
                                      <p:cBhvr>
                                        <p:cTn dur="1000"/>
                                        <p:tgtEl>
                                          <p:spTgt spid="80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5"/>
                                        </p:tgtEl>
                                        <p:attrNameLst>
                                          <p:attrName>style.visibility</p:attrName>
                                        </p:attrNameLst>
                                      </p:cBhvr>
                                      <p:to>
                                        <p:strVal val="visible"/>
                                      </p:to>
                                    </p:set>
                                    <p:animEffect filter="fade" transition="in">
                                      <p:cBhvr>
                                        <p:cTn dur="1000"/>
                                        <p:tgtEl>
                                          <p:spTgt spid="805"/>
                                        </p:tgtEl>
                                      </p:cBhvr>
                                    </p:animEffect>
                                  </p:childTnLst>
                                </p:cTn>
                              </p:par>
                              <p:par>
                                <p:cTn fill="hold" nodeType="withEffect" presetClass="entr" presetID="10" presetSubtype="0">
                                  <p:stCondLst>
                                    <p:cond delay="0"/>
                                  </p:stCondLst>
                                  <p:childTnLst>
                                    <p:set>
                                      <p:cBhvr>
                                        <p:cTn dur="1" fill="hold">
                                          <p:stCondLst>
                                            <p:cond delay="0"/>
                                          </p:stCondLst>
                                        </p:cTn>
                                        <p:tgtEl>
                                          <p:spTgt spid="834"/>
                                        </p:tgtEl>
                                        <p:attrNameLst>
                                          <p:attrName>style.visibility</p:attrName>
                                        </p:attrNameLst>
                                      </p:cBhvr>
                                      <p:to>
                                        <p:strVal val="visible"/>
                                      </p:to>
                                    </p:set>
                                    <p:animEffect filter="fade" transition="in">
                                      <p:cBhvr>
                                        <p:cTn dur="1000"/>
                                        <p:tgtEl>
                                          <p:spTgt spid="834"/>
                                        </p:tgtEl>
                                      </p:cBhvr>
                                    </p:animEffect>
                                  </p:childTnLst>
                                </p:cTn>
                              </p:par>
                              <p:par>
                                <p:cTn fill="hold" nodeType="withEffect" presetClass="entr" presetID="10" presetSubtype="0">
                                  <p:stCondLst>
                                    <p:cond delay="0"/>
                                  </p:stCondLst>
                                  <p:childTnLst>
                                    <p:set>
                                      <p:cBhvr>
                                        <p:cTn dur="1" fill="hold">
                                          <p:stCondLst>
                                            <p:cond delay="0"/>
                                          </p:stCondLst>
                                        </p:cTn>
                                        <p:tgtEl>
                                          <p:spTgt spid="806"/>
                                        </p:tgtEl>
                                        <p:attrNameLst>
                                          <p:attrName>style.visibility</p:attrName>
                                        </p:attrNameLst>
                                      </p:cBhvr>
                                      <p:to>
                                        <p:strVal val="visible"/>
                                      </p:to>
                                    </p:set>
                                    <p:animEffect filter="fade" transition="in">
                                      <p:cBhvr>
                                        <p:cTn dur="1000"/>
                                        <p:tgtEl>
                                          <p:spTgt spid="806"/>
                                        </p:tgtEl>
                                      </p:cBhvr>
                                    </p:animEffect>
                                  </p:childTnLst>
                                </p:cTn>
                              </p:par>
                              <p:par>
                                <p:cTn fill="hold" nodeType="withEffect" presetClass="entr" presetID="10" presetSubtype="0">
                                  <p:stCondLst>
                                    <p:cond delay="0"/>
                                  </p:stCondLst>
                                  <p:childTnLst>
                                    <p:set>
                                      <p:cBhvr>
                                        <p:cTn dur="1" fill="hold">
                                          <p:stCondLst>
                                            <p:cond delay="0"/>
                                          </p:stCondLst>
                                        </p:cTn>
                                        <p:tgtEl>
                                          <p:spTgt spid="808"/>
                                        </p:tgtEl>
                                        <p:attrNameLst>
                                          <p:attrName>style.visibility</p:attrName>
                                        </p:attrNameLst>
                                      </p:cBhvr>
                                      <p:to>
                                        <p:strVal val="visible"/>
                                      </p:to>
                                    </p:set>
                                    <p:animEffect filter="fade" transition="in">
                                      <p:cBhvr>
                                        <p:cTn dur="1000"/>
                                        <p:tgtEl>
                                          <p:spTgt spid="808"/>
                                        </p:tgtEl>
                                      </p:cBhvr>
                                    </p:animEffect>
                                  </p:childTnLst>
                                </p:cTn>
                              </p:par>
                              <p:par>
                                <p:cTn fill="hold" nodeType="withEffect" presetClass="entr" presetID="10" presetSubtype="0">
                                  <p:stCondLst>
                                    <p:cond delay="0"/>
                                  </p:stCondLst>
                                  <p:childTnLst>
                                    <p:set>
                                      <p:cBhvr>
                                        <p:cTn dur="1" fill="hold">
                                          <p:stCondLst>
                                            <p:cond delay="0"/>
                                          </p:stCondLst>
                                        </p:cTn>
                                        <p:tgtEl>
                                          <p:spTgt spid="809"/>
                                        </p:tgtEl>
                                        <p:attrNameLst>
                                          <p:attrName>style.visibility</p:attrName>
                                        </p:attrNameLst>
                                      </p:cBhvr>
                                      <p:to>
                                        <p:strVal val="visible"/>
                                      </p:to>
                                    </p:set>
                                    <p:animEffect filter="fade" transition="in">
                                      <p:cBhvr>
                                        <p:cTn dur="1000"/>
                                        <p:tgtEl>
                                          <p:spTgt spid="809"/>
                                        </p:tgtEl>
                                      </p:cBhvr>
                                    </p:animEffect>
                                  </p:childTnLst>
                                </p:cTn>
                              </p:par>
                              <p:par>
                                <p:cTn fill="hold" nodeType="withEffect" presetClass="entr" presetID="10" presetSubtype="0">
                                  <p:stCondLst>
                                    <p:cond delay="0"/>
                                  </p:stCondLst>
                                  <p:childTnLst>
                                    <p:set>
                                      <p:cBhvr>
                                        <p:cTn dur="1" fill="hold">
                                          <p:stCondLst>
                                            <p:cond delay="0"/>
                                          </p:stCondLst>
                                        </p:cTn>
                                        <p:tgtEl>
                                          <p:spTgt spid="815"/>
                                        </p:tgtEl>
                                        <p:attrNameLst>
                                          <p:attrName>style.visibility</p:attrName>
                                        </p:attrNameLst>
                                      </p:cBhvr>
                                      <p:to>
                                        <p:strVal val="visible"/>
                                      </p:to>
                                    </p:set>
                                    <p:animEffect filter="fade" transition="in">
                                      <p:cBhvr>
                                        <p:cTn dur="1000"/>
                                        <p:tgtEl>
                                          <p:spTgt spid="815"/>
                                        </p:tgtEl>
                                      </p:cBhvr>
                                    </p:animEffect>
                                  </p:childTnLst>
                                </p:cTn>
                              </p:par>
                              <p:par>
                                <p:cTn fill="hold" nodeType="withEffect" presetClass="entr" presetID="10" presetSubtype="0">
                                  <p:stCondLst>
                                    <p:cond delay="0"/>
                                  </p:stCondLst>
                                  <p:childTnLst>
                                    <p:set>
                                      <p:cBhvr>
                                        <p:cTn dur="1" fill="hold">
                                          <p:stCondLst>
                                            <p:cond delay="0"/>
                                          </p:stCondLst>
                                        </p:cTn>
                                        <p:tgtEl>
                                          <p:spTgt spid="816"/>
                                        </p:tgtEl>
                                        <p:attrNameLst>
                                          <p:attrName>style.visibility</p:attrName>
                                        </p:attrNameLst>
                                      </p:cBhvr>
                                      <p:to>
                                        <p:strVal val="visible"/>
                                      </p:to>
                                    </p:set>
                                    <p:animEffect filter="fade" transition="in">
                                      <p:cBhvr>
                                        <p:cTn dur="1000"/>
                                        <p:tgtEl>
                                          <p:spTgt spid="816"/>
                                        </p:tgtEl>
                                      </p:cBhvr>
                                    </p:animEffect>
                                  </p:childTnLst>
                                </p:cTn>
                              </p:par>
                              <p:par>
                                <p:cTn fill="hold" nodeType="withEffect" presetClass="entr" presetID="10" presetSubtype="0">
                                  <p:stCondLst>
                                    <p:cond delay="0"/>
                                  </p:stCondLst>
                                  <p:childTnLst>
                                    <p:set>
                                      <p:cBhvr>
                                        <p:cTn dur="1" fill="hold">
                                          <p:stCondLst>
                                            <p:cond delay="0"/>
                                          </p:stCondLst>
                                        </p:cTn>
                                        <p:tgtEl>
                                          <p:spTgt spid="810"/>
                                        </p:tgtEl>
                                        <p:attrNameLst>
                                          <p:attrName>style.visibility</p:attrName>
                                        </p:attrNameLst>
                                      </p:cBhvr>
                                      <p:to>
                                        <p:strVal val="visible"/>
                                      </p:to>
                                    </p:set>
                                    <p:animEffect filter="fade" transition="in">
                                      <p:cBhvr>
                                        <p:cTn dur="1000"/>
                                        <p:tgtEl>
                                          <p:spTgt spid="8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1"/>
                                        </p:tgtEl>
                                        <p:attrNameLst>
                                          <p:attrName>style.visibility</p:attrName>
                                        </p:attrNameLst>
                                      </p:cBhvr>
                                      <p:to>
                                        <p:strVal val="visible"/>
                                      </p:to>
                                    </p:set>
                                    <p:animEffect filter="fade" transition="in">
                                      <p:cBhvr>
                                        <p:cTn dur="1000"/>
                                        <p:tgtEl>
                                          <p:spTgt spid="821"/>
                                        </p:tgtEl>
                                      </p:cBhvr>
                                    </p:animEffect>
                                  </p:childTnLst>
                                </p:cTn>
                              </p:par>
                              <p:par>
                                <p:cTn fill="hold" nodeType="withEffect" presetClass="entr" presetID="10" presetSubtype="0">
                                  <p:stCondLst>
                                    <p:cond delay="0"/>
                                  </p:stCondLst>
                                  <p:childTnLst>
                                    <p:set>
                                      <p:cBhvr>
                                        <p:cTn dur="1" fill="hold">
                                          <p:stCondLst>
                                            <p:cond delay="0"/>
                                          </p:stCondLst>
                                        </p:cTn>
                                        <p:tgtEl>
                                          <p:spTgt spid="835"/>
                                        </p:tgtEl>
                                        <p:attrNameLst>
                                          <p:attrName>style.visibility</p:attrName>
                                        </p:attrNameLst>
                                      </p:cBhvr>
                                      <p:to>
                                        <p:strVal val="visible"/>
                                      </p:to>
                                    </p:set>
                                    <p:animEffect filter="fade" transition="in">
                                      <p:cBhvr>
                                        <p:cTn dur="1000"/>
                                        <p:tgtEl>
                                          <p:spTgt spid="835"/>
                                        </p:tgtEl>
                                      </p:cBhvr>
                                    </p:animEffect>
                                  </p:childTnLst>
                                </p:cTn>
                              </p:par>
                              <p:par>
                                <p:cTn fill="hold" nodeType="withEffect" presetClass="entr" presetID="10" presetSubtype="0">
                                  <p:stCondLst>
                                    <p:cond delay="0"/>
                                  </p:stCondLst>
                                  <p:childTnLst>
                                    <p:set>
                                      <p:cBhvr>
                                        <p:cTn dur="1" fill="hold">
                                          <p:stCondLst>
                                            <p:cond delay="0"/>
                                          </p:stCondLst>
                                        </p:cTn>
                                        <p:tgtEl>
                                          <p:spTgt spid="820"/>
                                        </p:tgtEl>
                                        <p:attrNameLst>
                                          <p:attrName>style.visibility</p:attrName>
                                        </p:attrNameLst>
                                      </p:cBhvr>
                                      <p:to>
                                        <p:strVal val="visible"/>
                                      </p:to>
                                    </p:set>
                                    <p:animEffect filter="fade" transition="in">
                                      <p:cBhvr>
                                        <p:cTn dur="1000"/>
                                        <p:tgtEl>
                                          <p:spTgt spid="820"/>
                                        </p:tgtEl>
                                      </p:cBhvr>
                                    </p:animEffect>
                                  </p:childTnLst>
                                </p:cTn>
                              </p:par>
                              <p:par>
                                <p:cTn fill="hold" nodeType="withEffect" presetClass="entr" presetID="10" presetSubtype="0">
                                  <p:stCondLst>
                                    <p:cond delay="0"/>
                                  </p:stCondLst>
                                  <p:childTnLst>
                                    <p:set>
                                      <p:cBhvr>
                                        <p:cTn dur="1" fill="hold">
                                          <p:stCondLst>
                                            <p:cond delay="0"/>
                                          </p:stCondLst>
                                        </p:cTn>
                                        <p:tgtEl>
                                          <p:spTgt spid="822"/>
                                        </p:tgtEl>
                                        <p:attrNameLst>
                                          <p:attrName>style.visibility</p:attrName>
                                        </p:attrNameLst>
                                      </p:cBhvr>
                                      <p:to>
                                        <p:strVal val="visible"/>
                                      </p:to>
                                    </p:set>
                                    <p:animEffect filter="fade" transition="in">
                                      <p:cBhvr>
                                        <p:cTn dur="1000"/>
                                        <p:tgtEl>
                                          <p:spTgt spid="822"/>
                                        </p:tgtEl>
                                      </p:cBhvr>
                                    </p:animEffect>
                                  </p:childTnLst>
                                </p:cTn>
                              </p:par>
                              <p:par>
                                <p:cTn fill="hold" nodeType="withEffect" presetClass="entr" presetID="10" presetSubtype="0">
                                  <p:stCondLst>
                                    <p:cond delay="0"/>
                                  </p:stCondLst>
                                  <p:childTnLst>
                                    <p:set>
                                      <p:cBhvr>
                                        <p:cTn dur="1" fill="hold">
                                          <p:stCondLst>
                                            <p:cond delay="0"/>
                                          </p:stCondLst>
                                        </p:cTn>
                                        <p:tgtEl>
                                          <p:spTgt spid="823"/>
                                        </p:tgtEl>
                                        <p:attrNameLst>
                                          <p:attrName>style.visibility</p:attrName>
                                        </p:attrNameLst>
                                      </p:cBhvr>
                                      <p:to>
                                        <p:strVal val="visible"/>
                                      </p:to>
                                    </p:set>
                                    <p:animEffect filter="fade" transition="in">
                                      <p:cBhvr>
                                        <p:cTn dur="1000"/>
                                        <p:tgtEl>
                                          <p:spTgt spid="8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8"/>
                                        </p:tgtEl>
                                        <p:attrNameLst>
                                          <p:attrName>style.visibility</p:attrName>
                                        </p:attrNameLst>
                                      </p:cBhvr>
                                      <p:to>
                                        <p:strVal val="visible"/>
                                      </p:to>
                                    </p:set>
                                    <p:animEffect filter="fade" transition="in">
                                      <p:cBhvr>
                                        <p:cTn dur="1000"/>
                                        <p:tgtEl>
                                          <p:spTgt spid="818"/>
                                        </p:tgtEl>
                                      </p:cBhvr>
                                    </p:animEffect>
                                  </p:childTnLst>
                                </p:cTn>
                              </p:par>
                              <p:par>
                                <p:cTn fill="hold" nodeType="withEffect" presetClass="entr" presetID="10" presetSubtype="0">
                                  <p:stCondLst>
                                    <p:cond delay="0"/>
                                  </p:stCondLst>
                                  <p:childTnLst>
                                    <p:set>
                                      <p:cBhvr>
                                        <p:cTn dur="1" fill="hold">
                                          <p:stCondLst>
                                            <p:cond delay="0"/>
                                          </p:stCondLst>
                                        </p:cTn>
                                        <p:tgtEl>
                                          <p:spTgt spid="807"/>
                                        </p:tgtEl>
                                        <p:attrNameLst>
                                          <p:attrName>style.visibility</p:attrName>
                                        </p:attrNameLst>
                                      </p:cBhvr>
                                      <p:to>
                                        <p:strVal val="visible"/>
                                      </p:to>
                                    </p:set>
                                    <p:animEffect filter="fade" transition="in">
                                      <p:cBhvr>
                                        <p:cTn dur="1000"/>
                                        <p:tgtEl>
                                          <p:spTgt spid="8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4"/>
                                        </p:tgtEl>
                                        <p:attrNameLst>
                                          <p:attrName>style.visibility</p:attrName>
                                        </p:attrNameLst>
                                      </p:cBhvr>
                                      <p:to>
                                        <p:strVal val="visible"/>
                                      </p:to>
                                    </p:set>
                                    <p:animEffect filter="fade" transition="in">
                                      <p:cBhvr>
                                        <p:cTn dur="1000"/>
                                        <p:tgtEl>
                                          <p:spTgt spid="814"/>
                                        </p:tgtEl>
                                      </p:cBhvr>
                                    </p:animEffect>
                                  </p:childTnLst>
                                </p:cTn>
                              </p:par>
                              <p:par>
                                <p:cTn fill="hold" nodeType="withEffect" presetClass="entr" presetID="10" presetSubtype="0">
                                  <p:stCondLst>
                                    <p:cond delay="0"/>
                                  </p:stCondLst>
                                  <p:childTnLst>
                                    <p:set>
                                      <p:cBhvr>
                                        <p:cTn dur="1" fill="hold">
                                          <p:stCondLst>
                                            <p:cond delay="0"/>
                                          </p:stCondLst>
                                        </p:cTn>
                                        <p:tgtEl>
                                          <p:spTgt spid="824"/>
                                        </p:tgtEl>
                                        <p:attrNameLst>
                                          <p:attrName>style.visibility</p:attrName>
                                        </p:attrNameLst>
                                      </p:cBhvr>
                                      <p:to>
                                        <p:strVal val="visible"/>
                                      </p:to>
                                    </p:set>
                                    <p:animEffect filter="fade" transition="in">
                                      <p:cBhvr>
                                        <p:cTn dur="1000"/>
                                        <p:tgtEl>
                                          <p:spTgt spid="824"/>
                                        </p:tgtEl>
                                      </p:cBhvr>
                                    </p:animEffect>
                                  </p:childTnLst>
                                </p:cTn>
                              </p:par>
                              <p:par>
                                <p:cTn fill="hold" nodeType="withEffect" presetClass="entr" presetID="10" presetSubtype="0">
                                  <p:stCondLst>
                                    <p:cond delay="0"/>
                                  </p:stCondLst>
                                  <p:childTnLst>
                                    <p:set>
                                      <p:cBhvr>
                                        <p:cTn dur="1" fill="hold">
                                          <p:stCondLst>
                                            <p:cond delay="0"/>
                                          </p:stCondLst>
                                        </p:cTn>
                                        <p:tgtEl>
                                          <p:spTgt spid="812"/>
                                        </p:tgtEl>
                                        <p:attrNameLst>
                                          <p:attrName>style.visibility</p:attrName>
                                        </p:attrNameLst>
                                      </p:cBhvr>
                                      <p:to>
                                        <p:strVal val="visible"/>
                                      </p:to>
                                    </p:set>
                                    <p:animEffect filter="fade" transition="in">
                                      <p:cBhvr>
                                        <p:cTn dur="1000"/>
                                        <p:tgtEl>
                                          <p:spTgt spid="8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7"/>
                                        </p:tgtEl>
                                        <p:attrNameLst>
                                          <p:attrName>style.visibility</p:attrName>
                                        </p:attrNameLst>
                                      </p:cBhvr>
                                      <p:to>
                                        <p:strVal val="visible"/>
                                      </p:to>
                                    </p:set>
                                    <p:animEffect filter="fade" transition="in">
                                      <p:cBhvr>
                                        <p:cTn dur="1000"/>
                                        <p:tgtEl>
                                          <p:spTgt spid="817"/>
                                        </p:tgtEl>
                                      </p:cBhvr>
                                    </p:animEffect>
                                  </p:childTnLst>
                                </p:cTn>
                              </p:par>
                              <p:par>
                                <p:cTn fill="hold" nodeType="withEffect" presetClass="entr" presetID="10" presetSubtype="0">
                                  <p:stCondLst>
                                    <p:cond delay="0"/>
                                  </p:stCondLst>
                                  <p:childTnLst>
                                    <p:set>
                                      <p:cBhvr>
                                        <p:cTn dur="1" fill="hold">
                                          <p:stCondLst>
                                            <p:cond delay="0"/>
                                          </p:stCondLst>
                                        </p:cTn>
                                        <p:tgtEl>
                                          <p:spTgt spid="827"/>
                                        </p:tgtEl>
                                        <p:attrNameLst>
                                          <p:attrName>style.visibility</p:attrName>
                                        </p:attrNameLst>
                                      </p:cBhvr>
                                      <p:to>
                                        <p:strVal val="visible"/>
                                      </p:to>
                                    </p:set>
                                    <p:animEffect filter="fade" transition="in">
                                      <p:cBhvr>
                                        <p:cTn dur="1000"/>
                                        <p:tgtEl>
                                          <p:spTgt spid="827"/>
                                        </p:tgtEl>
                                      </p:cBhvr>
                                    </p:animEffect>
                                  </p:childTnLst>
                                </p:cTn>
                              </p:par>
                              <p:par>
                                <p:cTn fill="hold" nodeType="withEffect" presetClass="entr" presetID="10" presetSubtype="0">
                                  <p:stCondLst>
                                    <p:cond delay="0"/>
                                  </p:stCondLst>
                                  <p:childTnLst>
                                    <p:set>
                                      <p:cBhvr>
                                        <p:cTn dur="1" fill="hold">
                                          <p:stCondLst>
                                            <p:cond delay="0"/>
                                          </p:stCondLst>
                                        </p:cTn>
                                        <p:tgtEl>
                                          <p:spTgt spid="813"/>
                                        </p:tgtEl>
                                        <p:attrNameLst>
                                          <p:attrName>style.visibility</p:attrName>
                                        </p:attrNameLst>
                                      </p:cBhvr>
                                      <p:to>
                                        <p:strVal val="visible"/>
                                      </p:to>
                                    </p:set>
                                    <p:animEffect filter="fade" transition="in">
                                      <p:cBhvr>
                                        <p:cTn dur="1000"/>
                                        <p:tgtEl>
                                          <p:spTgt spid="813"/>
                                        </p:tgtEl>
                                      </p:cBhvr>
                                    </p:animEffect>
                                  </p:childTnLst>
                                </p:cTn>
                              </p:par>
                              <p:par>
                                <p:cTn fill="hold" nodeType="withEffect" presetClass="entr" presetID="10" presetSubtype="0">
                                  <p:stCondLst>
                                    <p:cond delay="0"/>
                                  </p:stCondLst>
                                  <p:childTnLst>
                                    <p:set>
                                      <p:cBhvr>
                                        <p:cTn dur="1" fill="hold">
                                          <p:stCondLst>
                                            <p:cond delay="0"/>
                                          </p:stCondLst>
                                        </p:cTn>
                                        <p:tgtEl>
                                          <p:spTgt spid="825"/>
                                        </p:tgtEl>
                                        <p:attrNameLst>
                                          <p:attrName>style.visibility</p:attrName>
                                        </p:attrNameLst>
                                      </p:cBhvr>
                                      <p:to>
                                        <p:strVal val="visible"/>
                                      </p:to>
                                    </p:set>
                                    <p:animEffect filter="fade" transition="in">
                                      <p:cBhvr>
                                        <p:cTn dur="1000"/>
                                        <p:tgtEl>
                                          <p:spTgt spid="8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100"/>
                                        <p:tgtEl>
                                          <p:spTgt spid="814"/>
                                        </p:tgtEl>
                                      </p:cBhvr>
                                    </p:animEffect>
                                    <p:set>
                                      <p:cBhvr>
                                        <p:cTn dur="1" fill="hold">
                                          <p:stCondLst>
                                            <p:cond delay="1100"/>
                                          </p:stCondLst>
                                        </p:cTn>
                                        <p:tgtEl>
                                          <p:spTgt spid="81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18"/>
                                        </p:tgtEl>
                                      </p:cBhvr>
                                    </p:animEffect>
                                    <p:set>
                                      <p:cBhvr>
                                        <p:cTn dur="1" fill="hold">
                                          <p:stCondLst>
                                            <p:cond delay="1000"/>
                                          </p:stCondLst>
                                        </p:cTn>
                                        <p:tgtEl>
                                          <p:spTgt spid="81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12"/>
                                        </p:tgtEl>
                                      </p:cBhvr>
                                    </p:animEffect>
                                    <p:set>
                                      <p:cBhvr>
                                        <p:cTn dur="1" fill="hold">
                                          <p:stCondLst>
                                            <p:cond delay="1000"/>
                                          </p:stCondLst>
                                        </p:cTn>
                                        <p:tgtEl>
                                          <p:spTgt spid="81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27"/>
                                        </p:tgtEl>
                                      </p:cBhvr>
                                    </p:animEffect>
                                    <p:set>
                                      <p:cBhvr>
                                        <p:cTn dur="1" fill="hold">
                                          <p:stCondLst>
                                            <p:cond delay="1000"/>
                                          </p:stCondLst>
                                        </p:cTn>
                                        <p:tgtEl>
                                          <p:spTgt spid="82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07"/>
                                        </p:tgtEl>
                                      </p:cBhvr>
                                    </p:animEffect>
                                    <p:set>
                                      <p:cBhvr>
                                        <p:cTn dur="1" fill="hold">
                                          <p:stCondLst>
                                            <p:cond delay="1000"/>
                                          </p:stCondLst>
                                        </p:cTn>
                                        <p:tgtEl>
                                          <p:spTgt spid="80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9"/>
                                        </p:tgtEl>
                                        <p:attrNameLst>
                                          <p:attrName>style.visibility</p:attrName>
                                        </p:attrNameLst>
                                      </p:cBhvr>
                                      <p:to>
                                        <p:strVal val="visible"/>
                                      </p:to>
                                    </p:set>
                                    <p:animEffect filter="fade" transition="in">
                                      <p:cBhvr>
                                        <p:cTn dur="1000"/>
                                        <p:tgtEl>
                                          <p:spTgt spid="819"/>
                                        </p:tgtEl>
                                      </p:cBhvr>
                                    </p:animEffect>
                                  </p:childTnLst>
                                </p:cTn>
                              </p:par>
                              <p:par>
                                <p:cTn fill="hold" nodeType="withEffect" presetClass="entr" presetID="10" presetSubtype="0">
                                  <p:stCondLst>
                                    <p:cond delay="0"/>
                                  </p:stCondLst>
                                  <p:childTnLst>
                                    <p:set>
                                      <p:cBhvr>
                                        <p:cTn dur="1" fill="hold">
                                          <p:stCondLst>
                                            <p:cond delay="0"/>
                                          </p:stCondLst>
                                        </p:cTn>
                                        <p:tgtEl>
                                          <p:spTgt spid="811"/>
                                        </p:tgtEl>
                                        <p:attrNameLst>
                                          <p:attrName>style.visibility</p:attrName>
                                        </p:attrNameLst>
                                      </p:cBhvr>
                                      <p:to>
                                        <p:strVal val="visible"/>
                                      </p:to>
                                    </p:set>
                                    <p:animEffect filter="fade" transition="in">
                                      <p:cBhvr>
                                        <p:cTn dur="1000"/>
                                        <p:tgtEl>
                                          <p:spTgt spid="8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3"/>
                                        </p:tgtEl>
                                        <p:attrNameLst>
                                          <p:attrName>style.visibility</p:attrName>
                                        </p:attrNameLst>
                                      </p:cBhvr>
                                      <p:to>
                                        <p:strVal val="visible"/>
                                      </p:to>
                                    </p:set>
                                    <p:animEffect filter="fade" transition="in">
                                      <p:cBhvr>
                                        <p:cTn dur="1000"/>
                                        <p:tgtEl>
                                          <p:spTgt spid="8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6"/>
                                        </p:tgtEl>
                                        <p:attrNameLst>
                                          <p:attrName>style.visibility</p:attrName>
                                        </p:attrNameLst>
                                      </p:cBhvr>
                                      <p:to>
                                        <p:strVal val="visible"/>
                                      </p:to>
                                    </p:set>
                                    <p:animEffect filter="fade" transition="in">
                                      <p:cBhvr>
                                        <p:cTn dur="1000"/>
                                        <p:tgtEl>
                                          <p:spTgt spid="826"/>
                                        </p:tgtEl>
                                      </p:cBhvr>
                                    </p:animEffect>
                                  </p:childTnLst>
                                </p:cTn>
                              </p:par>
                              <p:par>
                                <p:cTn fill="hold" nodeType="withEffect" presetClass="entr" presetID="10" presetSubtype="0">
                                  <p:stCondLst>
                                    <p:cond delay="0"/>
                                  </p:stCondLst>
                                  <p:childTnLst>
                                    <p:set>
                                      <p:cBhvr>
                                        <p:cTn dur="1" fill="hold">
                                          <p:stCondLst>
                                            <p:cond delay="0"/>
                                          </p:stCondLst>
                                        </p:cTn>
                                        <p:tgtEl>
                                          <p:spTgt spid="823"/>
                                        </p:tgtEl>
                                        <p:attrNameLst>
                                          <p:attrName>style.visibility</p:attrName>
                                        </p:attrNameLst>
                                      </p:cBhvr>
                                      <p:to>
                                        <p:strVal val="visible"/>
                                      </p:to>
                                    </p:set>
                                    <p:animEffect filter="fade" transition="in">
                                      <p:cBhvr>
                                        <p:cTn dur="1000"/>
                                        <p:tgtEl>
                                          <p:spTgt spid="823"/>
                                        </p:tgtEl>
                                      </p:cBhvr>
                                    </p:animEffect>
                                  </p:childTnLst>
                                </p:cTn>
                              </p:par>
                              <p:par>
                                <p:cTn fill="hold" nodeType="withEffect" presetClass="entr" presetID="10" presetSubtype="0">
                                  <p:stCondLst>
                                    <p:cond delay="0"/>
                                  </p:stCondLst>
                                  <p:childTnLst>
                                    <p:set>
                                      <p:cBhvr>
                                        <p:cTn dur="1" fill="hold">
                                          <p:stCondLst>
                                            <p:cond delay="0"/>
                                          </p:stCondLst>
                                        </p:cTn>
                                        <p:tgtEl>
                                          <p:spTgt spid="828"/>
                                        </p:tgtEl>
                                        <p:attrNameLst>
                                          <p:attrName>style.visibility</p:attrName>
                                        </p:attrNameLst>
                                      </p:cBhvr>
                                      <p:to>
                                        <p:strVal val="visible"/>
                                      </p:to>
                                    </p:set>
                                    <p:animEffect filter="fade" transition="in">
                                      <p:cBhvr>
                                        <p:cTn dur="1000"/>
                                        <p:tgtEl>
                                          <p:spTgt spid="8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0"/>
                                        </p:tgtEl>
                                        <p:attrNameLst>
                                          <p:attrName>style.visibility</p:attrName>
                                        </p:attrNameLst>
                                      </p:cBhvr>
                                      <p:to>
                                        <p:strVal val="visible"/>
                                      </p:to>
                                    </p:set>
                                    <p:animEffect filter="fade" transition="in">
                                      <p:cBhvr>
                                        <p:cTn dur="1000"/>
                                        <p:tgtEl>
                                          <p:spTgt spid="830"/>
                                        </p:tgtEl>
                                      </p:cBhvr>
                                    </p:animEffect>
                                  </p:childTnLst>
                                </p:cTn>
                              </p:par>
                              <p:par>
                                <p:cTn fill="hold" nodeType="withEffect" presetClass="entr" presetID="10" presetSubtype="0">
                                  <p:stCondLst>
                                    <p:cond delay="0"/>
                                  </p:stCondLst>
                                  <p:childTnLst>
                                    <p:set>
                                      <p:cBhvr>
                                        <p:cTn dur="1" fill="hold">
                                          <p:stCondLst>
                                            <p:cond delay="0"/>
                                          </p:stCondLst>
                                        </p:cTn>
                                        <p:tgtEl>
                                          <p:spTgt spid="829"/>
                                        </p:tgtEl>
                                        <p:attrNameLst>
                                          <p:attrName>style.visibility</p:attrName>
                                        </p:attrNameLst>
                                      </p:cBhvr>
                                      <p:to>
                                        <p:strVal val="visible"/>
                                      </p:to>
                                    </p:set>
                                    <p:animEffect filter="fade" transition="in">
                                      <p:cBhvr>
                                        <p:cTn dur="1000"/>
                                        <p:tgtEl>
                                          <p:spTgt spid="8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2"/>
                                        </p:tgtEl>
                                        <p:attrNameLst>
                                          <p:attrName>style.visibility</p:attrName>
                                        </p:attrNameLst>
                                      </p:cBhvr>
                                      <p:to>
                                        <p:strVal val="visible"/>
                                      </p:to>
                                    </p:set>
                                    <p:animEffect filter="fade" transition="in">
                                      <p:cBhvr>
                                        <p:cTn dur="1000"/>
                                        <p:tgtEl>
                                          <p:spTgt spid="832"/>
                                        </p:tgtEl>
                                      </p:cBhvr>
                                    </p:animEffect>
                                  </p:childTnLst>
                                </p:cTn>
                              </p:par>
                              <p:par>
                                <p:cTn fill="hold" nodeType="withEffect" presetClass="entr" presetID="10" presetSubtype="0">
                                  <p:stCondLst>
                                    <p:cond delay="0"/>
                                  </p:stCondLst>
                                  <p:childTnLst>
                                    <p:set>
                                      <p:cBhvr>
                                        <p:cTn dur="1" fill="hold">
                                          <p:stCondLst>
                                            <p:cond delay="0"/>
                                          </p:stCondLst>
                                        </p:cTn>
                                        <p:tgtEl>
                                          <p:spTgt spid="831"/>
                                        </p:tgtEl>
                                        <p:attrNameLst>
                                          <p:attrName>style.visibility</p:attrName>
                                        </p:attrNameLst>
                                      </p:cBhvr>
                                      <p:to>
                                        <p:strVal val="visible"/>
                                      </p:to>
                                    </p:set>
                                    <p:animEffect filter="fade" transition="in">
                                      <p:cBhvr>
                                        <p:cTn dur="1000"/>
                                        <p:tgtEl>
                                          <p:spTgt spid="8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6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Issues with Hash based Key-Value Stores</a:t>
            </a:r>
            <a:endParaRPr/>
          </a:p>
        </p:txBody>
      </p:sp>
      <p:sp>
        <p:nvSpPr>
          <p:cNvPr id="841" name="Google Shape;841;p6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US" sz="2000">
                <a:solidFill>
                  <a:schemeClr val="dk1"/>
                </a:solidFill>
              </a:rPr>
              <a:t>Too many duplicates, wasting disk space</a:t>
            </a:r>
            <a:endParaRPr b="1" sz="2000">
              <a:solidFill>
                <a:schemeClr val="dk1"/>
              </a:solidFill>
            </a:endParaRPr>
          </a:p>
          <a:p>
            <a:pPr indent="0" lvl="0" marL="457200" rtl="0" algn="l">
              <a:lnSpc>
                <a:spcPct val="115000"/>
              </a:lnSpc>
              <a:spcBef>
                <a:spcPts val="0"/>
              </a:spcBef>
              <a:spcAft>
                <a:spcPts val="0"/>
              </a:spcAft>
              <a:buSzPts val="1800"/>
              <a:buNone/>
            </a:pPr>
            <a:r>
              <a:rPr lang="en-US">
                <a:solidFill>
                  <a:schemeClr val="dk1"/>
                </a:solidFill>
              </a:rPr>
              <a:t>✅ </a:t>
            </a:r>
            <a:r>
              <a:rPr i="1" lang="en-US">
                <a:solidFill>
                  <a:schemeClr val="dk1"/>
                </a:solidFill>
              </a:rPr>
              <a:t>Need a ‘Garbage collection’ scheme</a:t>
            </a:r>
            <a:endParaRPr i="1">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rPr lang="en-US"/>
              <a:t>Hash Index can run out of the Host DRAM space</a:t>
            </a:r>
            <a:endParaRPr/>
          </a:p>
          <a:p>
            <a:pPr indent="0" lvl="0" marL="457200" rtl="0" algn="l">
              <a:lnSpc>
                <a:spcPct val="115000"/>
              </a:lnSpc>
              <a:spcBef>
                <a:spcPts val="0"/>
              </a:spcBef>
              <a:spcAft>
                <a:spcPts val="0"/>
              </a:spcAft>
              <a:buSzPts val="1800"/>
              <a:buNone/>
            </a:pPr>
            <a:r>
              <a:rPr lang="en-US">
                <a:solidFill>
                  <a:schemeClr val="dk1"/>
                </a:solidFill>
              </a:rPr>
              <a:t>✅ </a:t>
            </a:r>
            <a:r>
              <a:rPr lang="en-US"/>
              <a:t>Store offsets of the start of a collection of key-value pairs</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US"/>
              <a:t>How to still achieve good read performance?</a:t>
            </a:r>
            <a:endParaRPr/>
          </a:p>
          <a:p>
            <a:pPr indent="0" lvl="0" marL="0" rtl="0" algn="l">
              <a:lnSpc>
                <a:spcPct val="115000"/>
              </a:lnSpc>
              <a:spcBef>
                <a:spcPts val="0"/>
              </a:spcBef>
              <a:spcAft>
                <a:spcPts val="0"/>
              </a:spcAft>
              <a:buSzPts val="1800"/>
              <a:buNone/>
            </a:pPr>
            <a:r>
              <a:rPr lang="en-US"/>
              <a:t>	</a:t>
            </a:r>
            <a:r>
              <a:rPr lang="en-US">
                <a:solidFill>
                  <a:schemeClr val="dk1"/>
                </a:solidFill>
              </a:rPr>
              <a:t>✅</a:t>
            </a:r>
            <a:r>
              <a:rPr lang="en-US"/>
              <a:t> Store sorted key-value pairs on disk</a:t>
            </a:r>
            <a:endParaRPr/>
          </a:p>
          <a:p>
            <a:pPr indent="0" lvl="0" marL="0" rtl="0" algn="l">
              <a:lnSpc>
                <a:spcPct val="115000"/>
              </a:lnSpc>
              <a:spcBef>
                <a:spcPts val="0"/>
              </a:spcBef>
              <a:spcAft>
                <a:spcPts val="0"/>
              </a:spcAft>
              <a:buSzPts val="1800"/>
              <a:buNone/>
            </a:pPr>
            <a:r>
              <a:t/>
            </a:r>
            <a:endParaRPr/>
          </a:p>
        </p:txBody>
      </p:sp>
      <p:sp>
        <p:nvSpPr>
          <p:cNvPr id="842" name="Google Shape;842;p65"/>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1"/>
                                        </p:tgtEl>
                                        <p:attrNameLst>
                                          <p:attrName>style.visibility</p:attrName>
                                        </p:attrNameLst>
                                      </p:cBhvr>
                                      <p:to>
                                        <p:strVal val="visible"/>
                                      </p:to>
                                    </p:set>
                                    <p:animEffect filter="fade" transition="in">
                                      <p:cBhvr>
                                        <p:cTn dur="1000"/>
                                        <p:tgtEl>
                                          <p:spTgt spid="8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Issues with Hash based Key-Value Stores</a:t>
            </a:r>
            <a:endParaRPr/>
          </a:p>
        </p:txBody>
      </p:sp>
      <p:sp>
        <p:nvSpPr>
          <p:cNvPr id="848" name="Google Shape;848;p6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sz="2000"/>
              <a:t>Too many duplicates wasting disk space</a:t>
            </a:r>
            <a:endParaRPr sz="2000"/>
          </a:p>
          <a:p>
            <a:pPr indent="0" lvl="0" marL="457200" rtl="0" algn="l">
              <a:lnSpc>
                <a:spcPct val="115000"/>
              </a:lnSpc>
              <a:spcBef>
                <a:spcPts val="0"/>
              </a:spcBef>
              <a:spcAft>
                <a:spcPts val="0"/>
              </a:spcAft>
              <a:buSzPts val="1800"/>
              <a:buNone/>
            </a:pPr>
            <a:r>
              <a:rPr lang="en-US">
                <a:solidFill>
                  <a:schemeClr val="dk1"/>
                </a:solidFill>
              </a:rPr>
              <a:t>✅ </a:t>
            </a:r>
            <a:r>
              <a:rPr lang="en-US"/>
              <a:t>Need a ‘Garbage collection’ scheme</a:t>
            </a:r>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rPr b="1" lang="en-US" sz="2000">
                <a:solidFill>
                  <a:schemeClr val="dk1"/>
                </a:solidFill>
              </a:rPr>
              <a:t>Hash table can run out of the Host DRAM space</a:t>
            </a:r>
            <a:endParaRPr b="1" sz="2000">
              <a:solidFill>
                <a:schemeClr val="dk1"/>
              </a:solidFill>
            </a:endParaRPr>
          </a:p>
          <a:p>
            <a:pPr indent="0" lvl="0" marL="457200" rtl="0" algn="l">
              <a:lnSpc>
                <a:spcPct val="115000"/>
              </a:lnSpc>
              <a:spcBef>
                <a:spcPts val="0"/>
              </a:spcBef>
              <a:spcAft>
                <a:spcPts val="0"/>
              </a:spcAft>
              <a:buSzPts val="1800"/>
              <a:buNone/>
            </a:pPr>
            <a:r>
              <a:rPr lang="en-US">
                <a:solidFill>
                  <a:schemeClr val="dk1"/>
                </a:solidFill>
              </a:rPr>
              <a:t>✅ </a:t>
            </a:r>
            <a:r>
              <a:rPr i="1" lang="en-US">
                <a:solidFill>
                  <a:schemeClr val="dk1"/>
                </a:solidFill>
              </a:rPr>
              <a:t>Store offsets of the start of a collection of key-value pairs</a:t>
            </a:r>
            <a:endParaRPr i="1">
              <a:solidFill>
                <a:schemeClr val="dk1"/>
              </a:solidFill>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US"/>
              <a:t>How to still achieve good read performance?</a:t>
            </a:r>
            <a:endParaRPr/>
          </a:p>
          <a:p>
            <a:pPr indent="0" lvl="0" marL="0" rtl="0" algn="l">
              <a:lnSpc>
                <a:spcPct val="115000"/>
              </a:lnSpc>
              <a:spcBef>
                <a:spcPts val="0"/>
              </a:spcBef>
              <a:spcAft>
                <a:spcPts val="0"/>
              </a:spcAft>
              <a:buSzPts val="1800"/>
              <a:buNone/>
            </a:pPr>
            <a:r>
              <a:rPr lang="en-US"/>
              <a:t>	</a:t>
            </a:r>
            <a:r>
              <a:rPr lang="en-US">
                <a:solidFill>
                  <a:schemeClr val="dk1"/>
                </a:solidFill>
              </a:rPr>
              <a:t>✅</a:t>
            </a:r>
            <a:r>
              <a:rPr lang="en-US"/>
              <a:t> Store sorted key-value pairs on disk</a:t>
            </a:r>
            <a:endParaRPr/>
          </a:p>
          <a:p>
            <a:pPr indent="0" lvl="0" marL="0" rtl="0" algn="l">
              <a:lnSpc>
                <a:spcPct val="115000"/>
              </a:lnSpc>
              <a:spcBef>
                <a:spcPts val="0"/>
              </a:spcBef>
              <a:spcAft>
                <a:spcPts val="0"/>
              </a:spcAft>
              <a:buSzPts val="1800"/>
              <a:buNone/>
            </a:pPr>
            <a:r>
              <a:t/>
            </a:r>
            <a:endParaRPr/>
          </a:p>
        </p:txBody>
      </p:sp>
      <p:sp>
        <p:nvSpPr>
          <p:cNvPr id="849" name="Google Shape;849;p66"/>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6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Store Segment Offsets in the Hash Index</a:t>
            </a:r>
            <a:endParaRPr/>
          </a:p>
        </p:txBody>
      </p:sp>
      <p:sp>
        <p:nvSpPr>
          <p:cNvPr id="855" name="Google Shape;855;p67"/>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856" name="Google Shape;856;p67"/>
          <p:cNvSpPr txBox="1"/>
          <p:nvPr>
            <p:ph idx="1" type="body"/>
          </p:nvPr>
        </p:nvSpPr>
        <p:spPr>
          <a:xfrm>
            <a:off x="311700" y="1076275"/>
            <a:ext cx="8520600" cy="143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a:solidFill>
                  <a:srgbClr val="6AA84F"/>
                </a:solidFill>
              </a:rPr>
              <a:t>✔</a:t>
            </a:r>
            <a:r>
              <a:rPr lang="en-US">
                <a:solidFill>
                  <a:schemeClr val="dk1"/>
                </a:solidFill>
              </a:rPr>
              <a:t> Store &lt; Key, Offset &gt; for each segment start.</a:t>
            </a:r>
            <a:endParaRPr>
              <a:solidFill>
                <a:schemeClr val="dk1"/>
              </a:solidFill>
            </a:endParaRPr>
          </a:p>
          <a:p>
            <a:pPr indent="0" lvl="0" marL="0" rtl="0" algn="l">
              <a:lnSpc>
                <a:spcPct val="115000"/>
              </a:lnSpc>
              <a:spcBef>
                <a:spcPts val="1000"/>
              </a:spcBef>
              <a:spcAft>
                <a:spcPts val="0"/>
              </a:spcAft>
              <a:buSzPts val="1800"/>
              <a:buNone/>
            </a:pPr>
            <a:r>
              <a:rPr lang="en-US">
                <a:solidFill>
                  <a:srgbClr val="6AA84F"/>
                </a:solidFill>
              </a:rPr>
              <a:t>✔</a:t>
            </a:r>
            <a:r>
              <a:rPr lang="en-US">
                <a:solidFill>
                  <a:schemeClr val="dk1"/>
                </a:solidFill>
              </a:rPr>
              <a:t> Fetch the entire segment of key-value pairs to the host DRAM and then lookup.</a:t>
            </a:r>
            <a:endParaRPr>
              <a:solidFill>
                <a:schemeClr val="dk1"/>
              </a:solidFill>
            </a:endParaRPr>
          </a:p>
        </p:txBody>
      </p:sp>
      <p:graphicFrame>
        <p:nvGraphicFramePr>
          <p:cNvPr id="857" name="Google Shape;857;p67"/>
          <p:cNvGraphicFramePr/>
          <p:nvPr/>
        </p:nvGraphicFramePr>
        <p:xfrm>
          <a:off x="1503500" y="2714025"/>
          <a:ext cx="3000000" cy="3000000"/>
        </p:xfrm>
        <a:graphic>
          <a:graphicData uri="http://schemas.openxmlformats.org/drawingml/2006/table">
            <a:tbl>
              <a:tblPr>
                <a:noFill/>
                <a:tableStyleId>{6DA2388A-C4F9-45FD-A333-92844D2522D0}</a:tableStyleId>
              </a:tblPr>
              <a:tblGrid>
                <a:gridCol w="831400"/>
                <a:gridCol w="831400"/>
              </a:tblGrid>
              <a:tr h="1539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Key</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Offset</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D9D9"/>
                    </a:solidFill>
                  </a:tcPr>
                </a:tc>
              </a:tr>
              <a:tr h="1539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0X0000</a:t>
                      </a:r>
                      <a:endParaRPr sz="1400" u="none" cap="none" strike="noStrike"/>
                    </a:p>
                  </a:txBody>
                  <a:tcPr marT="91425" marB="91425" marR="91425" marL="91425">
                    <a:lnT cap="flat" cmpd="sng" w="9525">
                      <a:solidFill>
                        <a:srgbClr val="9E9E9E"/>
                      </a:solidFill>
                      <a:prstDash val="solid"/>
                      <a:round/>
                      <a:headEnd len="sm" w="sm" type="none"/>
                      <a:tailEnd len="sm" w="sm" type="none"/>
                    </a:lnT>
                  </a:tcPr>
                </a:tc>
              </a:tr>
              <a:tr h="1539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0X0800</a:t>
                      </a:r>
                      <a:endParaRPr sz="1400" u="none" cap="none" strike="noStrike"/>
                    </a:p>
                  </a:txBody>
                  <a:tcPr marT="91425" marB="91425" marR="91425" marL="91425"/>
                </a:tc>
              </a:tr>
              <a:tr h="1539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t>
                      </a:r>
                      <a:endParaRPr sz="1400" u="none" cap="none" strike="noStrike"/>
                    </a:p>
                  </a:txBody>
                  <a:tcPr marT="91425" marB="91425" marR="91425" marL="91425"/>
                </a:tc>
              </a:tr>
            </a:tbl>
          </a:graphicData>
        </a:graphic>
      </p:graphicFrame>
      <p:sp>
        <p:nvSpPr>
          <p:cNvPr id="858" name="Google Shape;858;p67"/>
          <p:cNvSpPr txBox="1"/>
          <p:nvPr/>
        </p:nvSpPr>
        <p:spPr>
          <a:xfrm>
            <a:off x="1462700" y="2328900"/>
            <a:ext cx="1744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Proxima Nova"/>
                <a:ea typeface="Proxima Nova"/>
                <a:cs typeface="Proxima Nova"/>
                <a:sym typeface="Proxima Nova"/>
              </a:rPr>
              <a:t>Hash Index </a:t>
            </a:r>
            <a:endParaRPr b="1" i="0" sz="1400" u="none" cap="none" strike="noStrike">
              <a:solidFill>
                <a:srgbClr val="000000"/>
              </a:solidFill>
              <a:latin typeface="Proxima Nova"/>
              <a:ea typeface="Proxima Nova"/>
              <a:cs typeface="Proxima Nova"/>
              <a:sym typeface="Proxima Nova"/>
            </a:endParaRPr>
          </a:p>
        </p:txBody>
      </p:sp>
      <p:cxnSp>
        <p:nvCxnSpPr>
          <p:cNvPr id="859" name="Google Shape;859;p67"/>
          <p:cNvCxnSpPr/>
          <p:nvPr/>
        </p:nvCxnSpPr>
        <p:spPr>
          <a:xfrm>
            <a:off x="3747800" y="2084625"/>
            <a:ext cx="0" cy="2316600"/>
          </a:xfrm>
          <a:prstGeom prst="straightConnector1">
            <a:avLst/>
          </a:prstGeom>
          <a:noFill/>
          <a:ln cap="flat" cmpd="sng" w="9525">
            <a:solidFill>
              <a:schemeClr val="dk2"/>
            </a:solidFill>
            <a:prstDash val="solid"/>
            <a:round/>
            <a:headEnd len="sm" w="sm" type="none"/>
            <a:tailEnd len="sm" w="sm" type="none"/>
          </a:ln>
        </p:spPr>
      </p:cxnSp>
      <p:sp>
        <p:nvSpPr>
          <p:cNvPr id="860" name="Google Shape;860;p67"/>
          <p:cNvSpPr txBox="1"/>
          <p:nvPr/>
        </p:nvSpPr>
        <p:spPr>
          <a:xfrm>
            <a:off x="3096025" y="2008425"/>
            <a:ext cx="708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roxima Nova"/>
                <a:ea typeface="Proxima Nova"/>
                <a:cs typeface="Proxima Nova"/>
                <a:sym typeface="Proxima Nova"/>
              </a:rPr>
              <a:t>Host DRAM</a:t>
            </a:r>
            <a:endParaRPr b="0" i="0" sz="1400" u="none" cap="none" strike="noStrike">
              <a:solidFill>
                <a:srgbClr val="000000"/>
              </a:solidFill>
              <a:latin typeface="Proxima Nova"/>
              <a:ea typeface="Proxima Nova"/>
              <a:cs typeface="Proxima Nova"/>
              <a:sym typeface="Proxima Nova"/>
            </a:endParaRPr>
          </a:p>
        </p:txBody>
      </p:sp>
      <p:sp>
        <p:nvSpPr>
          <p:cNvPr id="861" name="Google Shape;861;p67"/>
          <p:cNvSpPr txBox="1"/>
          <p:nvPr/>
        </p:nvSpPr>
        <p:spPr>
          <a:xfrm>
            <a:off x="3747800" y="2008425"/>
            <a:ext cx="708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roxima Nova"/>
                <a:ea typeface="Proxima Nova"/>
                <a:cs typeface="Proxima Nova"/>
                <a:sym typeface="Proxima Nova"/>
              </a:rPr>
              <a:t>Disk</a:t>
            </a:r>
            <a:endParaRPr b="0" i="0" sz="1400" u="none" cap="none" strike="noStrike">
              <a:solidFill>
                <a:srgbClr val="000000"/>
              </a:solidFill>
              <a:latin typeface="Proxima Nova"/>
              <a:ea typeface="Proxima Nova"/>
              <a:cs typeface="Proxima Nova"/>
              <a:sym typeface="Proxima Nova"/>
            </a:endParaRPr>
          </a:p>
        </p:txBody>
      </p:sp>
      <p:sp>
        <p:nvSpPr>
          <p:cNvPr id="862" name="Google Shape;862;p67"/>
          <p:cNvSpPr/>
          <p:nvPr/>
        </p:nvSpPr>
        <p:spPr>
          <a:xfrm>
            <a:off x="4162700" y="2668125"/>
            <a:ext cx="2000400" cy="1630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67"/>
          <p:cNvSpPr/>
          <p:nvPr/>
        </p:nvSpPr>
        <p:spPr>
          <a:xfrm>
            <a:off x="4236100" y="2821250"/>
            <a:ext cx="1870800" cy="431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Proxima Nova"/>
                <a:ea typeface="Proxima Nova"/>
                <a:cs typeface="Proxima Nova"/>
                <a:sym typeface="Proxima Nova"/>
              </a:rPr>
              <a:t>Segment 1</a:t>
            </a:r>
            <a:endParaRPr b="0" i="0" sz="800" u="none" cap="none" strike="noStrike">
              <a:solidFill>
                <a:srgbClr val="000000"/>
              </a:solidFill>
              <a:latin typeface="Arial"/>
              <a:ea typeface="Arial"/>
              <a:cs typeface="Arial"/>
              <a:sym typeface="Arial"/>
            </a:endParaRPr>
          </a:p>
        </p:txBody>
      </p:sp>
      <p:cxnSp>
        <p:nvCxnSpPr>
          <p:cNvPr id="864" name="Google Shape;864;p67"/>
          <p:cNvCxnSpPr>
            <a:endCxn id="863" idx="1"/>
          </p:cNvCxnSpPr>
          <p:nvPr/>
        </p:nvCxnSpPr>
        <p:spPr>
          <a:xfrm flipH="1" rot="10800000">
            <a:off x="3159700" y="3036950"/>
            <a:ext cx="1076400" cy="285900"/>
          </a:xfrm>
          <a:prstGeom prst="curvedConnector3">
            <a:avLst>
              <a:gd fmla="val 50000" name="adj1"/>
            </a:avLst>
          </a:prstGeom>
          <a:noFill/>
          <a:ln cap="flat" cmpd="sng" w="19050">
            <a:solidFill>
              <a:schemeClr val="dk1"/>
            </a:solidFill>
            <a:prstDash val="solid"/>
            <a:round/>
            <a:headEnd len="sm" w="sm" type="none"/>
            <a:tailEnd len="med" w="med" type="triangle"/>
          </a:ln>
        </p:spPr>
      </p:cxnSp>
      <p:sp>
        <p:nvSpPr>
          <p:cNvPr id="865" name="Google Shape;865;p67"/>
          <p:cNvSpPr/>
          <p:nvPr/>
        </p:nvSpPr>
        <p:spPr>
          <a:xfrm>
            <a:off x="4236100" y="3384550"/>
            <a:ext cx="1870800" cy="43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Proxima Nova"/>
                <a:ea typeface="Proxima Nova"/>
                <a:cs typeface="Proxima Nova"/>
                <a:sym typeface="Proxima Nova"/>
              </a:rPr>
              <a:t>Segment 2</a:t>
            </a:r>
            <a:endParaRPr b="0" i="0" sz="800" u="none" cap="none" strike="noStrike">
              <a:solidFill>
                <a:srgbClr val="000000"/>
              </a:solidFill>
              <a:latin typeface="Arial"/>
              <a:ea typeface="Arial"/>
              <a:cs typeface="Arial"/>
              <a:sym typeface="Arial"/>
            </a:endParaRPr>
          </a:p>
        </p:txBody>
      </p:sp>
      <p:sp>
        <p:nvSpPr>
          <p:cNvPr id="866" name="Google Shape;866;p67"/>
          <p:cNvSpPr txBox="1"/>
          <p:nvPr/>
        </p:nvSpPr>
        <p:spPr>
          <a:xfrm>
            <a:off x="4705350" y="2283475"/>
            <a:ext cx="828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Proxima Nova"/>
                <a:ea typeface="Proxima Nova"/>
                <a:cs typeface="Proxima Nova"/>
                <a:sym typeface="Proxima Nova"/>
              </a:rPr>
              <a:t>Log File</a:t>
            </a:r>
            <a:endParaRPr b="1" i="0" sz="1400" u="none" cap="none" strike="noStrike">
              <a:solidFill>
                <a:srgbClr val="000000"/>
              </a:solidFill>
              <a:latin typeface="Proxima Nova"/>
              <a:ea typeface="Proxima Nova"/>
              <a:cs typeface="Proxima Nova"/>
              <a:sym typeface="Proxima Nova"/>
            </a:endParaRPr>
          </a:p>
        </p:txBody>
      </p:sp>
      <p:cxnSp>
        <p:nvCxnSpPr>
          <p:cNvPr id="867" name="Google Shape;867;p67"/>
          <p:cNvCxnSpPr>
            <a:endCxn id="865" idx="1"/>
          </p:cNvCxnSpPr>
          <p:nvPr/>
        </p:nvCxnSpPr>
        <p:spPr>
          <a:xfrm flipH="1" rot="10800000">
            <a:off x="3152800" y="3600250"/>
            <a:ext cx="1083300" cy="147600"/>
          </a:xfrm>
          <a:prstGeom prst="curvedConnector3">
            <a:avLst>
              <a:gd fmla="val 50000" name="adj1"/>
            </a:avLst>
          </a:prstGeom>
          <a:noFill/>
          <a:ln cap="flat" cmpd="sng" w="19050">
            <a:solidFill>
              <a:schemeClr val="dk1"/>
            </a:solidFill>
            <a:prstDash val="solid"/>
            <a:round/>
            <a:headEnd len="sm" w="sm" type="none"/>
            <a:tailEnd len="med" w="med" type="triangle"/>
          </a:ln>
        </p:spPr>
      </p:cxnSp>
      <p:sp>
        <p:nvSpPr>
          <p:cNvPr id="868" name="Google Shape;868;p67"/>
          <p:cNvSpPr txBox="1"/>
          <p:nvPr/>
        </p:nvSpPr>
        <p:spPr>
          <a:xfrm rot="5400000">
            <a:off x="4936050" y="3925225"/>
            <a:ext cx="519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Proxima Nova"/>
                <a:ea typeface="Proxima Nova"/>
                <a:cs typeface="Proxima Nova"/>
                <a:sym typeface="Proxima Nova"/>
              </a:rPr>
              <a:t>. . .</a:t>
            </a:r>
            <a:endParaRPr b="1" i="0" sz="1400" u="none" cap="none" strike="noStrike">
              <a:solidFill>
                <a:srgbClr val="000000"/>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6">
                                            <p:txEl>
                                              <p:pRg end="0" st="0"/>
                                            </p:txEl>
                                          </p:spTgt>
                                        </p:tgtEl>
                                        <p:attrNameLst>
                                          <p:attrName>style.visibility</p:attrName>
                                        </p:attrNameLst>
                                      </p:cBhvr>
                                      <p:to>
                                        <p:strVal val="visible"/>
                                      </p:to>
                                    </p:set>
                                    <p:animEffect filter="fade" transition="in">
                                      <p:cBhvr>
                                        <p:cTn dur="1000"/>
                                        <p:tgtEl>
                                          <p:spTgt spid="8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6">
                                            <p:txEl>
                                              <p:pRg end="1" st="1"/>
                                            </p:txEl>
                                          </p:spTgt>
                                        </p:tgtEl>
                                        <p:attrNameLst>
                                          <p:attrName>style.visibility</p:attrName>
                                        </p:attrNameLst>
                                      </p:cBhvr>
                                      <p:to>
                                        <p:strVal val="visible"/>
                                      </p:to>
                                    </p:set>
                                    <p:animEffect filter="fade" transition="in">
                                      <p:cBhvr>
                                        <p:cTn dur="1000"/>
                                        <p:tgtEl>
                                          <p:spTgt spid="8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1"/>
                                        </p:tgtEl>
                                        <p:attrNameLst>
                                          <p:attrName>style.visibility</p:attrName>
                                        </p:attrNameLst>
                                      </p:cBhvr>
                                      <p:to>
                                        <p:strVal val="visible"/>
                                      </p:to>
                                    </p:set>
                                    <p:animEffect filter="fade" transition="in">
                                      <p:cBhvr>
                                        <p:cTn dur="1000"/>
                                        <p:tgtEl>
                                          <p:spTgt spid="861"/>
                                        </p:tgtEl>
                                      </p:cBhvr>
                                    </p:animEffect>
                                  </p:childTnLst>
                                </p:cTn>
                              </p:par>
                              <p:par>
                                <p:cTn fill="hold" nodeType="withEffect" presetClass="entr" presetID="10" presetSubtype="0">
                                  <p:stCondLst>
                                    <p:cond delay="0"/>
                                  </p:stCondLst>
                                  <p:childTnLst>
                                    <p:set>
                                      <p:cBhvr>
                                        <p:cTn dur="1" fill="hold">
                                          <p:stCondLst>
                                            <p:cond delay="0"/>
                                          </p:stCondLst>
                                        </p:cTn>
                                        <p:tgtEl>
                                          <p:spTgt spid="862"/>
                                        </p:tgtEl>
                                        <p:attrNameLst>
                                          <p:attrName>style.visibility</p:attrName>
                                        </p:attrNameLst>
                                      </p:cBhvr>
                                      <p:to>
                                        <p:strVal val="visible"/>
                                      </p:to>
                                    </p:set>
                                    <p:animEffect filter="fade" transition="in">
                                      <p:cBhvr>
                                        <p:cTn dur="1000"/>
                                        <p:tgtEl>
                                          <p:spTgt spid="862"/>
                                        </p:tgtEl>
                                      </p:cBhvr>
                                    </p:animEffect>
                                  </p:childTnLst>
                                </p:cTn>
                              </p:par>
                              <p:par>
                                <p:cTn fill="hold" nodeType="withEffect" presetClass="entr" presetID="10" presetSubtype="0">
                                  <p:stCondLst>
                                    <p:cond delay="0"/>
                                  </p:stCondLst>
                                  <p:childTnLst>
                                    <p:set>
                                      <p:cBhvr>
                                        <p:cTn dur="1" fill="hold">
                                          <p:stCondLst>
                                            <p:cond delay="0"/>
                                          </p:stCondLst>
                                        </p:cTn>
                                        <p:tgtEl>
                                          <p:spTgt spid="863"/>
                                        </p:tgtEl>
                                        <p:attrNameLst>
                                          <p:attrName>style.visibility</p:attrName>
                                        </p:attrNameLst>
                                      </p:cBhvr>
                                      <p:to>
                                        <p:strVal val="visible"/>
                                      </p:to>
                                    </p:set>
                                    <p:animEffect filter="fade" transition="in">
                                      <p:cBhvr>
                                        <p:cTn dur="1000"/>
                                        <p:tgtEl>
                                          <p:spTgt spid="863"/>
                                        </p:tgtEl>
                                      </p:cBhvr>
                                    </p:animEffect>
                                  </p:childTnLst>
                                </p:cTn>
                              </p:par>
                              <p:par>
                                <p:cTn fill="hold" nodeType="withEffect" presetClass="entr" presetID="10" presetSubtype="0">
                                  <p:stCondLst>
                                    <p:cond delay="0"/>
                                  </p:stCondLst>
                                  <p:childTnLst>
                                    <p:set>
                                      <p:cBhvr>
                                        <p:cTn dur="1" fill="hold">
                                          <p:stCondLst>
                                            <p:cond delay="0"/>
                                          </p:stCondLst>
                                        </p:cTn>
                                        <p:tgtEl>
                                          <p:spTgt spid="865"/>
                                        </p:tgtEl>
                                        <p:attrNameLst>
                                          <p:attrName>style.visibility</p:attrName>
                                        </p:attrNameLst>
                                      </p:cBhvr>
                                      <p:to>
                                        <p:strVal val="visible"/>
                                      </p:to>
                                    </p:set>
                                    <p:animEffect filter="fade" transition="in">
                                      <p:cBhvr>
                                        <p:cTn dur="1000"/>
                                        <p:tgtEl>
                                          <p:spTgt spid="865"/>
                                        </p:tgtEl>
                                      </p:cBhvr>
                                    </p:animEffect>
                                  </p:childTnLst>
                                </p:cTn>
                              </p:par>
                              <p:par>
                                <p:cTn fill="hold" nodeType="withEffect" presetClass="entr" presetID="10" presetSubtype="0">
                                  <p:stCondLst>
                                    <p:cond delay="0"/>
                                  </p:stCondLst>
                                  <p:childTnLst>
                                    <p:set>
                                      <p:cBhvr>
                                        <p:cTn dur="1" fill="hold">
                                          <p:stCondLst>
                                            <p:cond delay="0"/>
                                          </p:stCondLst>
                                        </p:cTn>
                                        <p:tgtEl>
                                          <p:spTgt spid="866"/>
                                        </p:tgtEl>
                                        <p:attrNameLst>
                                          <p:attrName>style.visibility</p:attrName>
                                        </p:attrNameLst>
                                      </p:cBhvr>
                                      <p:to>
                                        <p:strVal val="visible"/>
                                      </p:to>
                                    </p:set>
                                    <p:animEffect filter="fade" transition="in">
                                      <p:cBhvr>
                                        <p:cTn dur="1000"/>
                                        <p:tgtEl>
                                          <p:spTgt spid="866"/>
                                        </p:tgtEl>
                                      </p:cBhvr>
                                    </p:animEffect>
                                  </p:childTnLst>
                                </p:cTn>
                              </p:par>
                              <p:par>
                                <p:cTn fill="hold" nodeType="withEffect" presetClass="entr" presetID="10" presetSubtype="0">
                                  <p:stCondLst>
                                    <p:cond delay="0"/>
                                  </p:stCondLst>
                                  <p:childTnLst>
                                    <p:set>
                                      <p:cBhvr>
                                        <p:cTn dur="1" fill="hold">
                                          <p:stCondLst>
                                            <p:cond delay="0"/>
                                          </p:stCondLst>
                                        </p:cTn>
                                        <p:tgtEl>
                                          <p:spTgt spid="868"/>
                                        </p:tgtEl>
                                        <p:attrNameLst>
                                          <p:attrName>style.visibility</p:attrName>
                                        </p:attrNameLst>
                                      </p:cBhvr>
                                      <p:to>
                                        <p:strVal val="visible"/>
                                      </p:to>
                                    </p:set>
                                    <p:animEffect filter="fade" transition="in">
                                      <p:cBhvr>
                                        <p:cTn dur="1000"/>
                                        <p:tgtEl>
                                          <p:spTgt spid="868"/>
                                        </p:tgtEl>
                                      </p:cBhvr>
                                    </p:animEffect>
                                  </p:childTnLst>
                                </p:cTn>
                              </p:par>
                              <p:par>
                                <p:cTn fill="hold" nodeType="withEffect" presetClass="entr" presetID="10" presetSubtype="0">
                                  <p:stCondLst>
                                    <p:cond delay="0"/>
                                  </p:stCondLst>
                                  <p:childTnLst>
                                    <p:set>
                                      <p:cBhvr>
                                        <p:cTn dur="1" fill="hold">
                                          <p:stCondLst>
                                            <p:cond delay="0"/>
                                          </p:stCondLst>
                                        </p:cTn>
                                        <p:tgtEl>
                                          <p:spTgt spid="859"/>
                                        </p:tgtEl>
                                        <p:attrNameLst>
                                          <p:attrName>style.visibility</p:attrName>
                                        </p:attrNameLst>
                                      </p:cBhvr>
                                      <p:to>
                                        <p:strVal val="visible"/>
                                      </p:to>
                                    </p:set>
                                    <p:animEffect filter="fade" transition="in">
                                      <p:cBhvr>
                                        <p:cTn dur="1000"/>
                                        <p:tgtEl>
                                          <p:spTgt spid="8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7"/>
                                        </p:tgtEl>
                                        <p:attrNameLst>
                                          <p:attrName>style.visibility</p:attrName>
                                        </p:attrNameLst>
                                      </p:cBhvr>
                                      <p:to>
                                        <p:strVal val="visible"/>
                                      </p:to>
                                    </p:set>
                                    <p:animEffect filter="fade" transition="in">
                                      <p:cBhvr>
                                        <p:cTn dur="1000"/>
                                        <p:tgtEl>
                                          <p:spTgt spid="857"/>
                                        </p:tgtEl>
                                      </p:cBhvr>
                                    </p:animEffect>
                                  </p:childTnLst>
                                </p:cTn>
                              </p:par>
                              <p:par>
                                <p:cTn fill="hold" nodeType="withEffect" presetClass="entr" presetID="10" presetSubtype="0">
                                  <p:stCondLst>
                                    <p:cond delay="0"/>
                                  </p:stCondLst>
                                  <p:childTnLst>
                                    <p:set>
                                      <p:cBhvr>
                                        <p:cTn dur="1" fill="hold">
                                          <p:stCondLst>
                                            <p:cond delay="0"/>
                                          </p:stCondLst>
                                        </p:cTn>
                                        <p:tgtEl>
                                          <p:spTgt spid="858"/>
                                        </p:tgtEl>
                                        <p:attrNameLst>
                                          <p:attrName>style.visibility</p:attrName>
                                        </p:attrNameLst>
                                      </p:cBhvr>
                                      <p:to>
                                        <p:strVal val="visible"/>
                                      </p:to>
                                    </p:set>
                                    <p:animEffect filter="fade" transition="in">
                                      <p:cBhvr>
                                        <p:cTn dur="1000"/>
                                        <p:tgtEl>
                                          <p:spTgt spid="858"/>
                                        </p:tgtEl>
                                      </p:cBhvr>
                                    </p:animEffect>
                                  </p:childTnLst>
                                </p:cTn>
                              </p:par>
                              <p:par>
                                <p:cTn fill="hold" nodeType="withEffect" presetClass="entr" presetID="10" presetSubtype="0">
                                  <p:stCondLst>
                                    <p:cond delay="0"/>
                                  </p:stCondLst>
                                  <p:childTnLst>
                                    <p:set>
                                      <p:cBhvr>
                                        <p:cTn dur="1" fill="hold">
                                          <p:stCondLst>
                                            <p:cond delay="0"/>
                                          </p:stCondLst>
                                        </p:cTn>
                                        <p:tgtEl>
                                          <p:spTgt spid="860"/>
                                        </p:tgtEl>
                                        <p:attrNameLst>
                                          <p:attrName>style.visibility</p:attrName>
                                        </p:attrNameLst>
                                      </p:cBhvr>
                                      <p:to>
                                        <p:strVal val="visible"/>
                                      </p:to>
                                    </p:set>
                                    <p:animEffect filter="fade" transition="in">
                                      <p:cBhvr>
                                        <p:cTn dur="1000"/>
                                        <p:tgtEl>
                                          <p:spTgt spid="8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3"/>
                                        </p:tgtEl>
                                        <p:attrNameLst>
                                          <p:attrName>style.visibility</p:attrName>
                                        </p:attrNameLst>
                                      </p:cBhvr>
                                      <p:to>
                                        <p:strVal val="visible"/>
                                      </p:to>
                                    </p:set>
                                    <p:animEffect filter="fade" transition="in">
                                      <p:cBhvr>
                                        <p:cTn dur="1000"/>
                                        <p:tgtEl>
                                          <p:spTgt spid="863"/>
                                        </p:tgtEl>
                                      </p:cBhvr>
                                    </p:animEffect>
                                  </p:childTnLst>
                                </p:cTn>
                              </p:par>
                              <p:par>
                                <p:cTn fill="hold" nodeType="withEffect" presetClass="entr" presetID="10" presetSubtype="0">
                                  <p:stCondLst>
                                    <p:cond delay="0"/>
                                  </p:stCondLst>
                                  <p:childTnLst>
                                    <p:set>
                                      <p:cBhvr>
                                        <p:cTn dur="1" fill="hold">
                                          <p:stCondLst>
                                            <p:cond delay="0"/>
                                          </p:stCondLst>
                                        </p:cTn>
                                        <p:tgtEl>
                                          <p:spTgt spid="864"/>
                                        </p:tgtEl>
                                        <p:attrNameLst>
                                          <p:attrName>style.visibility</p:attrName>
                                        </p:attrNameLst>
                                      </p:cBhvr>
                                      <p:to>
                                        <p:strVal val="visible"/>
                                      </p:to>
                                    </p:set>
                                    <p:animEffect filter="fade" transition="in">
                                      <p:cBhvr>
                                        <p:cTn dur="1000"/>
                                        <p:tgtEl>
                                          <p:spTgt spid="8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5"/>
                                        </p:tgtEl>
                                        <p:attrNameLst>
                                          <p:attrName>style.visibility</p:attrName>
                                        </p:attrNameLst>
                                      </p:cBhvr>
                                      <p:to>
                                        <p:strVal val="visible"/>
                                      </p:to>
                                    </p:set>
                                    <p:animEffect filter="fade" transition="in">
                                      <p:cBhvr>
                                        <p:cTn dur="1000"/>
                                        <p:tgtEl>
                                          <p:spTgt spid="865"/>
                                        </p:tgtEl>
                                      </p:cBhvr>
                                    </p:animEffect>
                                  </p:childTnLst>
                                </p:cTn>
                              </p:par>
                              <p:par>
                                <p:cTn fill="hold" nodeType="withEffect" presetClass="entr" presetID="10" presetSubtype="0">
                                  <p:stCondLst>
                                    <p:cond delay="0"/>
                                  </p:stCondLst>
                                  <p:childTnLst>
                                    <p:set>
                                      <p:cBhvr>
                                        <p:cTn dur="1" fill="hold">
                                          <p:stCondLst>
                                            <p:cond delay="0"/>
                                          </p:stCondLst>
                                        </p:cTn>
                                        <p:tgtEl>
                                          <p:spTgt spid="867"/>
                                        </p:tgtEl>
                                        <p:attrNameLst>
                                          <p:attrName>style.visibility</p:attrName>
                                        </p:attrNameLst>
                                      </p:cBhvr>
                                      <p:to>
                                        <p:strVal val="visible"/>
                                      </p:to>
                                    </p:set>
                                    <p:animEffect filter="fade" transition="in">
                                      <p:cBhvr>
                                        <p:cTn dur="1000"/>
                                        <p:tgtEl>
                                          <p:spTgt spid="8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6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Issues with Hash based Key-Value Stores</a:t>
            </a:r>
            <a:endParaRPr/>
          </a:p>
        </p:txBody>
      </p:sp>
      <p:sp>
        <p:nvSpPr>
          <p:cNvPr id="874" name="Google Shape;874;p6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a:t>Too many duplicates wasting disk space</a:t>
            </a:r>
            <a:endParaRPr/>
          </a:p>
          <a:p>
            <a:pPr indent="0" lvl="0" marL="457200" rtl="0" algn="l">
              <a:lnSpc>
                <a:spcPct val="115000"/>
              </a:lnSpc>
              <a:spcBef>
                <a:spcPts val="0"/>
              </a:spcBef>
              <a:spcAft>
                <a:spcPts val="0"/>
              </a:spcAft>
              <a:buSzPts val="1800"/>
              <a:buNone/>
            </a:pPr>
            <a:r>
              <a:rPr lang="en-US">
                <a:solidFill>
                  <a:schemeClr val="dk1"/>
                </a:solidFill>
              </a:rPr>
              <a:t>✅</a:t>
            </a:r>
            <a:r>
              <a:rPr lang="en-US"/>
              <a:t> Need a ‘Garbage collection’ scheme</a:t>
            </a:r>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rPr lang="en-US"/>
              <a:t>Hash table can run out of the Host DRAM space</a:t>
            </a:r>
            <a:endParaRPr/>
          </a:p>
          <a:p>
            <a:pPr indent="0" lvl="0" marL="457200" rtl="0" algn="l">
              <a:lnSpc>
                <a:spcPct val="115000"/>
              </a:lnSpc>
              <a:spcBef>
                <a:spcPts val="0"/>
              </a:spcBef>
              <a:spcAft>
                <a:spcPts val="0"/>
              </a:spcAft>
              <a:buSzPts val="1800"/>
              <a:buNone/>
            </a:pPr>
            <a:r>
              <a:rPr lang="en-US">
                <a:solidFill>
                  <a:schemeClr val="dk1"/>
                </a:solidFill>
              </a:rPr>
              <a:t>✅ </a:t>
            </a:r>
            <a:r>
              <a:rPr lang="en-US"/>
              <a:t>Store offsets of the start of a collection of key-value pairs</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b="1" lang="en-US" sz="2000">
                <a:solidFill>
                  <a:schemeClr val="dk1"/>
                </a:solidFill>
              </a:rPr>
              <a:t>How to still achieve good read performance?</a:t>
            </a:r>
            <a:endParaRPr b="1" sz="2000">
              <a:solidFill>
                <a:schemeClr val="dk1"/>
              </a:solidFill>
            </a:endParaRPr>
          </a:p>
          <a:p>
            <a:pPr indent="0" lvl="0" marL="0" rtl="0" algn="l">
              <a:lnSpc>
                <a:spcPct val="115000"/>
              </a:lnSpc>
              <a:spcBef>
                <a:spcPts val="0"/>
              </a:spcBef>
              <a:spcAft>
                <a:spcPts val="0"/>
              </a:spcAft>
              <a:buSzPts val="1800"/>
              <a:buNone/>
            </a:pPr>
            <a:r>
              <a:rPr lang="en-US"/>
              <a:t>	</a:t>
            </a:r>
            <a:r>
              <a:rPr lang="en-US">
                <a:solidFill>
                  <a:schemeClr val="dk1"/>
                </a:solidFill>
              </a:rPr>
              <a:t>✅</a:t>
            </a:r>
            <a:r>
              <a:rPr lang="en-US"/>
              <a:t> </a:t>
            </a:r>
            <a:r>
              <a:rPr i="1" lang="en-US">
                <a:solidFill>
                  <a:schemeClr val="dk1"/>
                </a:solidFill>
              </a:rPr>
              <a:t>Store sorted key-value pairs on disk</a:t>
            </a:r>
            <a:endParaRPr i="1">
              <a:solidFill>
                <a:schemeClr val="dk1"/>
              </a:solidFill>
            </a:endParaRPr>
          </a:p>
          <a:p>
            <a:pPr indent="0" lvl="0" marL="0" rtl="0" algn="l">
              <a:lnSpc>
                <a:spcPct val="115000"/>
              </a:lnSpc>
              <a:spcBef>
                <a:spcPts val="0"/>
              </a:spcBef>
              <a:spcAft>
                <a:spcPts val="0"/>
              </a:spcAft>
              <a:buSzPts val="1800"/>
              <a:buNone/>
            </a:pPr>
            <a:r>
              <a:t/>
            </a:r>
            <a:endParaRPr/>
          </a:p>
        </p:txBody>
      </p:sp>
      <p:sp>
        <p:nvSpPr>
          <p:cNvPr id="875" name="Google Shape;875;p68"/>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6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Store Sorted keys to Improve Reads</a:t>
            </a:r>
            <a:endParaRPr/>
          </a:p>
          <a:p>
            <a:pPr indent="0" lvl="0" marL="0" rtl="0" algn="l">
              <a:lnSpc>
                <a:spcPct val="100000"/>
              </a:lnSpc>
              <a:spcBef>
                <a:spcPts val="0"/>
              </a:spcBef>
              <a:spcAft>
                <a:spcPts val="0"/>
              </a:spcAft>
              <a:buSzPts val="2800"/>
              <a:buNone/>
            </a:pPr>
            <a:r>
              <a:t/>
            </a:r>
            <a:endParaRPr/>
          </a:p>
        </p:txBody>
      </p:sp>
      <p:sp>
        <p:nvSpPr>
          <p:cNvPr id="881" name="Google Shape;881;p69"/>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882" name="Google Shape;882;p69"/>
          <p:cNvSpPr txBox="1"/>
          <p:nvPr>
            <p:ph idx="1" type="body"/>
          </p:nvPr>
        </p:nvSpPr>
        <p:spPr>
          <a:xfrm>
            <a:off x="311700" y="1000075"/>
            <a:ext cx="8520600" cy="143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rPr>
              <a:t>Hash index only stores offsets of segments. No key-value ordering</a:t>
            </a:r>
            <a:endParaRPr>
              <a:solidFill>
                <a:schemeClr val="dk1"/>
              </a:solidFill>
            </a:endParaRPr>
          </a:p>
          <a:p>
            <a:pPr indent="0" lvl="0" marL="0" rtl="0" algn="l">
              <a:lnSpc>
                <a:spcPct val="115000"/>
              </a:lnSpc>
              <a:spcBef>
                <a:spcPts val="1000"/>
              </a:spcBef>
              <a:spcAft>
                <a:spcPts val="0"/>
              </a:spcAft>
              <a:buSzPts val="1800"/>
              <a:buNone/>
            </a:pPr>
            <a:r>
              <a:rPr lang="en-US">
                <a:solidFill>
                  <a:schemeClr val="dk1"/>
                </a:solidFill>
              </a:rPr>
              <a:t>How to improve reads without searching all the segment ❓</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US">
                <a:solidFill>
                  <a:srgbClr val="6AA84F"/>
                </a:solidFill>
              </a:rPr>
              <a:t>✔</a:t>
            </a:r>
            <a:r>
              <a:rPr lang="en-US">
                <a:solidFill>
                  <a:schemeClr val="dk1"/>
                </a:solidFill>
              </a:rPr>
              <a:t> Store sorted keys in each segment. Thus every segment holds a range of &lt;K, V&gt;</a:t>
            </a:r>
            <a:endParaRPr>
              <a:solidFill>
                <a:schemeClr val="dk1"/>
              </a:solidFill>
            </a:endParaRPr>
          </a:p>
          <a:p>
            <a:pPr indent="0" lvl="0" marL="0" rtl="0" algn="l">
              <a:lnSpc>
                <a:spcPct val="115000"/>
              </a:lnSpc>
              <a:spcBef>
                <a:spcPts val="1000"/>
              </a:spcBef>
              <a:spcAft>
                <a:spcPts val="0"/>
              </a:spcAft>
              <a:buSzPts val="1800"/>
              <a:buNone/>
            </a:pPr>
            <a:r>
              <a:t/>
            </a:r>
            <a:endParaRPr>
              <a:solidFill>
                <a:schemeClr val="dk1"/>
              </a:solidFill>
            </a:endParaRPr>
          </a:p>
        </p:txBody>
      </p:sp>
      <p:graphicFrame>
        <p:nvGraphicFramePr>
          <p:cNvPr id="883" name="Google Shape;883;p69"/>
          <p:cNvGraphicFramePr/>
          <p:nvPr/>
        </p:nvGraphicFramePr>
        <p:xfrm>
          <a:off x="1503500" y="3018825"/>
          <a:ext cx="3000000" cy="3000000"/>
        </p:xfrm>
        <a:graphic>
          <a:graphicData uri="http://schemas.openxmlformats.org/drawingml/2006/table">
            <a:tbl>
              <a:tblPr>
                <a:noFill/>
                <a:tableStyleId>{6DA2388A-C4F9-45FD-A333-92844D2522D0}</a:tableStyleId>
              </a:tblPr>
              <a:tblGrid>
                <a:gridCol w="831400"/>
                <a:gridCol w="831400"/>
              </a:tblGrid>
              <a:tr h="1539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Key</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Offset</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D9D9"/>
                    </a:solidFill>
                  </a:tcPr>
                </a:tc>
              </a:tr>
              <a:tr h="1539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K1</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0X0000</a:t>
                      </a:r>
                      <a:endParaRPr sz="1400" u="none" cap="none" strike="noStrike"/>
                    </a:p>
                  </a:txBody>
                  <a:tcPr marT="91425" marB="91425" marR="91425" marL="91425">
                    <a:lnT cap="flat" cmpd="sng" w="9525">
                      <a:solidFill>
                        <a:srgbClr val="9E9E9E"/>
                      </a:solidFill>
                      <a:prstDash val="solid"/>
                      <a:round/>
                      <a:headEnd len="sm" w="sm" type="none"/>
                      <a:tailEnd len="sm" w="sm" type="none"/>
                    </a:lnT>
                  </a:tcPr>
                </a:tc>
              </a:tr>
              <a:tr h="1539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0X0800</a:t>
                      </a:r>
                      <a:endParaRPr sz="1400" u="none" cap="none" strike="noStrike"/>
                    </a:p>
                  </a:txBody>
                  <a:tcPr marT="91425" marB="91425" marR="91425" marL="91425"/>
                </a:tc>
              </a:tr>
              <a:tr h="1539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t>
                      </a:r>
                      <a:endParaRPr sz="1400" u="none" cap="none" strike="noStrike"/>
                    </a:p>
                  </a:txBody>
                  <a:tcPr marT="91425" marB="91425" marR="91425" marL="91425"/>
                </a:tc>
              </a:tr>
            </a:tbl>
          </a:graphicData>
        </a:graphic>
      </p:graphicFrame>
      <p:sp>
        <p:nvSpPr>
          <p:cNvPr id="884" name="Google Shape;884;p69"/>
          <p:cNvSpPr txBox="1"/>
          <p:nvPr/>
        </p:nvSpPr>
        <p:spPr>
          <a:xfrm>
            <a:off x="1462700" y="2633700"/>
            <a:ext cx="1744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Proxima Nova"/>
                <a:ea typeface="Proxima Nova"/>
                <a:cs typeface="Proxima Nova"/>
                <a:sym typeface="Proxima Nova"/>
              </a:rPr>
              <a:t>Hash Index </a:t>
            </a:r>
            <a:endParaRPr b="1" i="0" sz="1400" u="none" cap="none" strike="noStrike">
              <a:solidFill>
                <a:srgbClr val="000000"/>
              </a:solidFill>
              <a:latin typeface="Proxima Nova"/>
              <a:ea typeface="Proxima Nova"/>
              <a:cs typeface="Proxima Nova"/>
              <a:sym typeface="Proxima Nova"/>
            </a:endParaRPr>
          </a:p>
        </p:txBody>
      </p:sp>
      <p:cxnSp>
        <p:nvCxnSpPr>
          <p:cNvPr id="885" name="Google Shape;885;p69"/>
          <p:cNvCxnSpPr/>
          <p:nvPr/>
        </p:nvCxnSpPr>
        <p:spPr>
          <a:xfrm>
            <a:off x="3747800" y="2389425"/>
            <a:ext cx="0" cy="2316600"/>
          </a:xfrm>
          <a:prstGeom prst="straightConnector1">
            <a:avLst/>
          </a:prstGeom>
          <a:noFill/>
          <a:ln cap="flat" cmpd="sng" w="9525">
            <a:solidFill>
              <a:schemeClr val="dk2"/>
            </a:solidFill>
            <a:prstDash val="solid"/>
            <a:round/>
            <a:headEnd len="sm" w="sm" type="none"/>
            <a:tailEnd len="sm" w="sm" type="none"/>
          </a:ln>
        </p:spPr>
      </p:cxnSp>
      <p:sp>
        <p:nvSpPr>
          <p:cNvPr id="886" name="Google Shape;886;p69"/>
          <p:cNvSpPr txBox="1"/>
          <p:nvPr/>
        </p:nvSpPr>
        <p:spPr>
          <a:xfrm>
            <a:off x="3096025" y="2313225"/>
            <a:ext cx="708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roxima Nova"/>
                <a:ea typeface="Proxima Nova"/>
                <a:cs typeface="Proxima Nova"/>
                <a:sym typeface="Proxima Nova"/>
              </a:rPr>
              <a:t>Host DRAM</a:t>
            </a:r>
            <a:endParaRPr b="0" i="0" sz="1400" u="none" cap="none" strike="noStrike">
              <a:solidFill>
                <a:srgbClr val="000000"/>
              </a:solidFill>
              <a:latin typeface="Proxima Nova"/>
              <a:ea typeface="Proxima Nova"/>
              <a:cs typeface="Proxima Nova"/>
              <a:sym typeface="Proxima Nova"/>
            </a:endParaRPr>
          </a:p>
        </p:txBody>
      </p:sp>
      <p:sp>
        <p:nvSpPr>
          <p:cNvPr id="887" name="Google Shape;887;p69"/>
          <p:cNvSpPr txBox="1"/>
          <p:nvPr/>
        </p:nvSpPr>
        <p:spPr>
          <a:xfrm>
            <a:off x="3747800" y="2313225"/>
            <a:ext cx="708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roxima Nova"/>
                <a:ea typeface="Proxima Nova"/>
                <a:cs typeface="Proxima Nova"/>
                <a:sym typeface="Proxima Nova"/>
              </a:rPr>
              <a:t>Disk</a:t>
            </a:r>
            <a:endParaRPr b="0" i="0" sz="1400" u="none" cap="none" strike="noStrike">
              <a:solidFill>
                <a:srgbClr val="000000"/>
              </a:solidFill>
              <a:latin typeface="Proxima Nova"/>
              <a:ea typeface="Proxima Nova"/>
              <a:cs typeface="Proxima Nova"/>
              <a:sym typeface="Proxima Nova"/>
            </a:endParaRPr>
          </a:p>
        </p:txBody>
      </p:sp>
      <p:sp>
        <p:nvSpPr>
          <p:cNvPr id="888" name="Google Shape;888;p69"/>
          <p:cNvSpPr/>
          <p:nvPr/>
        </p:nvSpPr>
        <p:spPr>
          <a:xfrm>
            <a:off x="4162700" y="2972925"/>
            <a:ext cx="2000400" cy="1630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69"/>
          <p:cNvSpPr/>
          <p:nvPr/>
        </p:nvSpPr>
        <p:spPr>
          <a:xfrm>
            <a:off x="4236100" y="3126050"/>
            <a:ext cx="622200" cy="431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&lt;K1,V1&gt;</a:t>
            </a:r>
            <a:endParaRPr b="0" i="0" sz="800" u="none" cap="none" strike="noStrike">
              <a:solidFill>
                <a:srgbClr val="000000"/>
              </a:solidFill>
              <a:latin typeface="Arial"/>
              <a:ea typeface="Arial"/>
              <a:cs typeface="Arial"/>
              <a:sym typeface="Arial"/>
            </a:endParaRPr>
          </a:p>
        </p:txBody>
      </p:sp>
      <p:sp>
        <p:nvSpPr>
          <p:cNvPr id="890" name="Google Shape;890;p69"/>
          <p:cNvSpPr/>
          <p:nvPr/>
        </p:nvSpPr>
        <p:spPr>
          <a:xfrm>
            <a:off x="4858300" y="3126050"/>
            <a:ext cx="622200" cy="43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&lt;K2,V2&gt;</a:t>
            </a:r>
            <a:endParaRPr b="0" i="0" sz="800" u="none" cap="none" strike="noStrike">
              <a:solidFill>
                <a:srgbClr val="000000"/>
              </a:solidFill>
              <a:latin typeface="Arial"/>
              <a:ea typeface="Arial"/>
              <a:cs typeface="Arial"/>
              <a:sym typeface="Arial"/>
            </a:endParaRPr>
          </a:p>
        </p:txBody>
      </p:sp>
      <p:sp>
        <p:nvSpPr>
          <p:cNvPr id="891" name="Google Shape;891;p69"/>
          <p:cNvSpPr/>
          <p:nvPr/>
        </p:nvSpPr>
        <p:spPr>
          <a:xfrm>
            <a:off x="5480500" y="3126050"/>
            <a:ext cx="622200" cy="43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&lt;K3,V3&gt;</a:t>
            </a:r>
            <a:endParaRPr b="0" i="0" sz="800" u="none" cap="none" strike="noStrike">
              <a:solidFill>
                <a:srgbClr val="000000"/>
              </a:solidFill>
              <a:latin typeface="Arial"/>
              <a:ea typeface="Arial"/>
              <a:cs typeface="Arial"/>
              <a:sym typeface="Arial"/>
            </a:endParaRPr>
          </a:p>
        </p:txBody>
      </p:sp>
      <p:cxnSp>
        <p:nvCxnSpPr>
          <p:cNvPr id="892" name="Google Shape;892;p69"/>
          <p:cNvCxnSpPr>
            <a:endCxn id="889" idx="1"/>
          </p:cNvCxnSpPr>
          <p:nvPr/>
        </p:nvCxnSpPr>
        <p:spPr>
          <a:xfrm flipH="1" rot="10800000">
            <a:off x="3159700" y="3341750"/>
            <a:ext cx="1076400" cy="285900"/>
          </a:xfrm>
          <a:prstGeom prst="curvedConnector3">
            <a:avLst>
              <a:gd fmla="val 50000" name="adj1"/>
            </a:avLst>
          </a:prstGeom>
          <a:noFill/>
          <a:ln cap="flat" cmpd="sng" w="19050">
            <a:solidFill>
              <a:schemeClr val="dk1"/>
            </a:solidFill>
            <a:prstDash val="solid"/>
            <a:round/>
            <a:headEnd len="sm" w="sm" type="none"/>
            <a:tailEnd len="med" w="med" type="triangle"/>
          </a:ln>
        </p:spPr>
      </p:cxnSp>
      <p:sp>
        <p:nvSpPr>
          <p:cNvPr id="893" name="Google Shape;893;p69"/>
          <p:cNvSpPr/>
          <p:nvPr/>
        </p:nvSpPr>
        <p:spPr>
          <a:xfrm>
            <a:off x="4236100" y="3689350"/>
            <a:ext cx="622200" cy="43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&lt;K4,V4&gt;</a:t>
            </a:r>
            <a:endParaRPr b="0" i="0" sz="800" u="none" cap="none" strike="noStrike">
              <a:solidFill>
                <a:srgbClr val="000000"/>
              </a:solidFill>
              <a:latin typeface="Arial"/>
              <a:ea typeface="Arial"/>
              <a:cs typeface="Arial"/>
              <a:sym typeface="Arial"/>
            </a:endParaRPr>
          </a:p>
        </p:txBody>
      </p:sp>
      <p:sp>
        <p:nvSpPr>
          <p:cNvPr id="894" name="Google Shape;894;p69"/>
          <p:cNvSpPr/>
          <p:nvPr/>
        </p:nvSpPr>
        <p:spPr>
          <a:xfrm>
            <a:off x="4858300" y="3689350"/>
            <a:ext cx="622200" cy="43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&lt;K5,V5&gt;</a:t>
            </a:r>
            <a:endParaRPr b="0" i="0" sz="800" u="none" cap="none" strike="noStrike">
              <a:solidFill>
                <a:srgbClr val="000000"/>
              </a:solidFill>
              <a:latin typeface="Arial"/>
              <a:ea typeface="Arial"/>
              <a:cs typeface="Arial"/>
              <a:sym typeface="Arial"/>
            </a:endParaRPr>
          </a:p>
        </p:txBody>
      </p:sp>
      <p:sp>
        <p:nvSpPr>
          <p:cNvPr id="895" name="Google Shape;895;p69"/>
          <p:cNvSpPr/>
          <p:nvPr/>
        </p:nvSpPr>
        <p:spPr>
          <a:xfrm>
            <a:off x="5480500" y="3689350"/>
            <a:ext cx="622200" cy="43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&lt;K6,V6&gt;</a:t>
            </a:r>
            <a:endParaRPr b="0" i="0" sz="800" u="none" cap="none" strike="noStrike">
              <a:solidFill>
                <a:srgbClr val="000000"/>
              </a:solidFill>
              <a:latin typeface="Arial"/>
              <a:ea typeface="Arial"/>
              <a:cs typeface="Arial"/>
              <a:sym typeface="Arial"/>
            </a:endParaRPr>
          </a:p>
        </p:txBody>
      </p:sp>
      <p:sp>
        <p:nvSpPr>
          <p:cNvPr id="896" name="Google Shape;896;p69"/>
          <p:cNvSpPr txBox="1"/>
          <p:nvPr/>
        </p:nvSpPr>
        <p:spPr>
          <a:xfrm>
            <a:off x="4705350" y="2588275"/>
            <a:ext cx="828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Proxima Nova"/>
                <a:ea typeface="Proxima Nova"/>
                <a:cs typeface="Proxima Nova"/>
                <a:sym typeface="Proxima Nova"/>
              </a:rPr>
              <a:t>Log File</a:t>
            </a:r>
            <a:endParaRPr b="1" i="0" sz="1400" u="none" cap="none" strike="noStrike">
              <a:solidFill>
                <a:srgbClr val="000000"/>
              </a:solidFill>
              <a:latin typeface="Proxima Nova"/>
              <a:ea typeface="Proxima Nova"/>
              <a:cs typeface="Proxima Nova"/>
              <a:sym typeface="Proxima Nova"/>
            </a:endParaRPr>
          </a:p>
        </p:txBody>
      </p:sp>
      <p:sp>
        <p:nvSpPr>
          <p:cNvPr id="897" name="Google Shape;897;p69"/>
          <p:cNvSpPr txBox="1"/>
          <p:nvPr/>
        </p:nvSpPr>
        <p:spPr>
          <a:xfrm>
            <a:off x="6163075" y="3141650"/>
            <a:ext cx="2508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roxima Nova"/>
                <a:ea typeface="Proxima Nova"/>
                <a:cs typeface="Proxima Nova"/>
                <a:sym typeface="Proxima Nova"/>
              </a:rPr>
              <a:t>Segment 1 range:  [K1, K3]</a:t>
            </a:r>
            <a:endParaRPr b="0" i="0" sz="1400" u="none" cap="none" strike="noStrike">
              <a:solidFill>
                <a:srgbClr val="000000"/>
              </a:solidFill>
              <a:latin typeface="Proxima Nova"/>
              <a:ea typeface="Proxima Nova"/>
              <a:cs typeface="Proxima Nova"/>
              <a:sym typeface="Proxima Nova"/>
            </a:endParaRPr>
          </a:p>
        </p:txBody>
      </p:sp>
      <p:cxnSp>
        <p:nvCxnSpPr>
          <p:cNvPr id="898" name="Google Shape;898;p69"/>
          <p:cNvCxnSpPr>
            <a:endCxn id="893" idx="1"/>
          </p:cNvCxnSpPr>
          <p:nvPr/>
        </p:nvCxnSpPr>
        <p:spPr>
          <a:xfrm flipH="1" rot="10800000">
            <a:off x="3152800" y="3905050"/>
            <a:ext cx="1083300" cy="147600"/>
          </a:xfrm>
          <a:prstGeom prst="curvedConnector3">
            <a:avLst>
              <a:gd fmla="val 50000" name="adj1"/>
            </a:avLst>
          </a:prstGeom>
          <a:noFill/>
          <a:ln cap="flat" cmpd="sng" w="19050">
            <a:solidFill>
              <a:schemeClr val="dk1"/>
            </a:solidFill>
            <a:prstDash val="solid"/>
            <a:round/>
            <a:headEnd len="sm" w="sm" type="none"/>
            <a:tailEnd len="med" w="med" type="triangle"/>
          </a:ln>
        </p:spPr>
      </p:cxnSp>
      <p:sp>
        <p:nvSpPr>
          <p:cNvPr id="899" name="Google Shape;899;p69"/>
          <p:cNvSpPr txBox="1"/>
          <p:nvPr/>
        </p:nvSpPr>
        <p:spPr>
          <a:xfrm>
            <a:off x="6163075" y="3704950"/>
            <a:ext cx="2345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roxima Nova"/>
                <a:ea typeface="Proxima Nova"/>
                <a:cs typeface="Proxima Nova"/>
                <a:sym typeface="Proxima Nova"/>
              </a:rPr>
              <a:t>Segment 2 range: [K4, K6]</a:t>
            </a:r>
            <a:endParaRPr b="0" i="0" sz="1400" u="none" cap="none" strike="noStrike">
              <a:solidFill>
                <a:srgbClr val="000000"/>
              </a:solidFill>
              <a:latin typeface="Proxima Nova"/>
              <a:ea typeface="Proxima Nova"/>
              <a:cs typeface="Proxima Nova"/>
              <a:sym typeface="Proxima Nova"/>
            </a:endParaRPr>
          </a:p>
        </p:txBody>
      </p:sp>
      <p:sp>
        <p:nvSpPr>
          <p:cNvPr id="900" name="Google Shape;900;p69"/>
          <p:cNvSpPr txBox="1"/>
          <p:nvPr/>
        </p:nvSpPr>
        <p:spPr>
          <a:xfrm rot="5400000">
            <a:off x="4936050" y="4230025"/>
            <a:ext cx="519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Proxima Nova"/>
                <a:ea typeface="Proxima Nova"/>
                <a:cs typeface="Proxima Nova"/>
                <a:sym typeface="Proxima Nova"/>
              </a:rPr>
              <a:t>. . .</a:t>
            </a:r>
            <a:endParaRPr b="1" i="0" sz="1400" u="none" cap="none" strike="noStrike">
              <a:solidFill>
                <a:srgbClr val="000000"/>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2">
                                            <p:txEl>
                                              <p:pRg end="0" st="0"/>
                                            </p:txEl>
                                          </p:spTgt>
                                        </p:tgtEl>
                                        <p:attrNameLst>
                                          <p:attrName>style.visibility</p:attrName>
                                        </p:attrNameLst>
                                      </p:cBhvr>
                                      <p:to>
                                        <p:strVal val="visible"/>
                                      </p:to>
                                    </p:set>
                                    <p:animEffect filter="fade" transition="in">
                                      <p:cBhvr>
                                        <p:cTn dur="1000"/>
                                        <p:tgtEl>
                                          <p:spTgt spid="8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2">
                                            <p:txEl>
                                              <p:pRg end="1" st="1"/>
                                            </p:txEl>
                                          </p:spTgt>
                                        </p:tgtEl>
                                        <p:attrNameLst>
                                          <p:attrName>style.visibility</p:attrName>
                                        </p:attrNameLst>
                                      </p:cBhvr>
                                      <p:to>
                                        <p:strVal val="visible"/>
                                      </p:to>
                                    </p:set>
                                    <p:animEffect filter="fade" transition="in">
                                      <p:cBhvr>
                                        <p:cTn dur="1000"/>
                                        <p:tgtEl>
                                          <p:spTgt spid="8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2">
                                            <p:txEl>
                                              <p:pRg end="2" st="2"/>
                                            </p:txEl>
                                          </p:spTgt>
                                        </p:tgtEl>
                                        <p:attrNameLst>
                                          <p:attrName>style.visibility</p:attrName>
                                        </p:attrNameLst>
                                      </p:cBhvr>
                                      <p:to>
                                        <p:strVal val="visible"/>
                                      </p:to>
                                    </p:set>
                                    <p:animEffect filter="fade" transition="in">
                                      <p:cBhvr>
                                        <p:cTn dur="1000"/>
                                        <p:tgtEl>
                                          <p:spTgt spid="8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2">
                                            <p:txEl>
                                              <p:pRg end="3" st="3"/>
                                            </p:txEl>
                                          </p:spTgt>
                                        </p:tgtEl>
                                        <p:attrNameLst>
                                          <p:attrName>style.visibility</p:attrName>
                                        </p:attrNameLst>
                                      </p:cBhvr>
                                      <p:to>
                                        <p:strVal val="visible"/>
                                      </p:to>
                                    </p:set>
                                    <p:animEffect filter="fade" transition="in">
                                      <p:cBhvr>
                                        <p:cTn dur="1000"/>
                                        <p:tgtEl>
                                          <p:spTgt spid="88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7"/>
                                        </p:tgtEl>
                                        <p:attrNameLst>
                                          <p:attrName>style.visibility</p:attrName>
                                        </p:attrNameLst>
                                      </p:cBhvr>
                                      <p:to>
                                        <p:strVal val="visible"/>
                                      </p:to>
                                    </p:set>
                                    <p:animEffect filter="fade" transition="in">
                                      <p:cBhvr>
                                        <p:cTn dur="1000"/>
                                        <p:tgtEl>
                                          <p:spTgt spid="887"/>
                                        </p:tgtEl>
                                      </p:cBhvr>
                                    </p:animEffect>
                                  </p:childTnLst>
                                </p:cTn>
                              </p:par>
                              <p:par>
                                <p:cTn fill="hold" nodeType="withEffect" presetClass="entr" presetID="10" presetSubtype="0">
                                  <p:stCondLst>
                                    <p:cond delay="0"/>
                                  </p:stCondLst>
                                  <p:childTnLst>
                                    <p:set>
                                      <p:cBhvr>
                                        <p:cTn dur="1" fill="hold">
                                          <p:stCondLst>
                                            <p:cond delay="0"/>
                                          </p:stCondLst>
                                        </p:cTn>
                                        <p:tgtEl>
                                          <p:spTgt spid="888"/>
                                        </p:tgtEl>
                                        <p:attrNameLst>
                                          <p:attrName>style.visibility</p:attrName>
                                        </p:attrNameLst>
                                      </p:cBhvr>
                                      <p:to>
                                        <p:strVal val="visible"/>
                                      </p:to>
                                    </p:set>
                                    <p:animEffect filter="fade" transition="in">
                                      <p:cBhvr>
                                        <p:cTn dur="1000"/>
                                        <p:tgtEl>
                                          <p:spTgt spid="888"/>
                                        </p:tgtEl>
                                      </p:cBhvr>
                                    </p:animEffect>
                                  </p:childTnLst>
                                </p:cTn>
                              </p:par>
                              <p:par>
                                <p:cTn fill="hold" nodeType="withEffect" presetClass="entr" presetID="10" presetSubtype="0">
                                  <p:stCondLst>
                                    <p:cond delay="0"/>
                                  </p:stCondLst>
                                  <p:childTnLst>
                                    <p:set>
                                      <p:cBhvr>
                                        <p:cTn dur="1" fill="hold">
                                          <p:stCondLst>
                                            <p:cond delay="0"/>
                                          </p:stCondLst>
                                        </p:cTn>
                                        <p:tgtEl>
                                          <p:spTgt spid="889"/>
                                        </p:tgtEl>
                                        <p:attrNameLst>
                                          <p:attrName>style.visibility</p:attrName>
                                        </p:attrNameLst>
                                      </p:cBhvr>
                                      <p:to>
                                        <p:strVal val="visible"/>
                                      </p:to>
                                    </p:set>
                                    <p:animEffect filter="fade" transition="in">
                                      <p:cBhvr>
                                        <p:cTn dur="1000"/>
                                        <p:tgtEl>
                                          <p:spTgt spid="889"/>
                                        </p:tgtEl>
                                      </p:cBhvr>
                                    </p:animEffect>
                                  </p:childTnLst>
                                </p:cTn>
                              </p:par>
                              <p:par>
                                <p:cTn fill="hold" nodeType="withEffect" presetClass="entr" presetID="10" presetSubtype="0">
                                  <p:stCondLst>
                                    <p:cond delay="0"/>
                                  </p:stCondLst>
                                  <p:childTnLst>
                                    <p:set>
                                      <p:cBhvr>
                                        <p:cTn dur="1" fill="hold">
                                          <p:stCondLst>
                                            <p:cond delay="0"/>
                                          </p:stCondLst>
                                        </p:cTn>
                                        <p:tgtEl>
                                          <p:spTgt spid="890"/>
                                        </p:tgtEl>
                                        <p:attrNameLst>
                                          <p:attrName>style.visibility</p:attrName>
                                        </p:attrNameLst>
                                      </p:cBhvr>
                                      <p:to>
                                        <p:strVal val="visible"/>
                                      </p:to>
                                    </p:set>
                                    <p:animEffect filter="fade" transition="in">
                                      <p:cBhvr>
                                        <p:cTn dur="1000"/>
                                        <p:tgtEl>
                                          <p:spTgt spid="890"/>
                                        </p:tgtEl>
                                      </p:cBhvr>
                                    </p:animEffect>
                                  </p:childTnLst>
                                </p:cTn>
                              </p:par>
                              <p:par>
                                <p:cTn fill="hold" nodeType="withEffect" presetClass="entr" presetID="10" presetSubtype="0">
                                  <p:stCondLst>
                                    <p:cond delay="0"/>
                                  </p:stCondLst>
                                  <p:childTnLst>
                                    <p:set>
                                      <p:cBhvr>
                                        <p:cTn dur="1" fill="hold">
                                          <p:stCondLst>
                                            <p:cond delay="0"/>
                                          </p:stCondLst>
                                        </p:cTn>
                                        <p:tgtEl>
                                          <p:spTgt spid="891"/>
                                        </p:tgtEl>
                                        <p:attrNameLst>
                                          <p:attrName>style.visibility</p:attrName>
                                        </p:attrNameLst>
                                      </p:cBhvr>
                                      <p:to>
                                        <p:strVal val="visible"/>
                                      </p:to>
                                    </p:set>
                                    <p:animEffect filter="fade" transition="in">
                                      <p:cBhvr>
                                        <p:cTn dur="1000"/>
                                        <p:tgtEl>
                                          <p:spTgt spid="891"/>
                                        </p:tgtEl>
                                      </p:cBhvr>
                                    </p:animEffect>
                                  </p:childTnLst>
                                </p:cTn>
                              </p:par>
                              <p:par>
                                <p:cTn fill="hold" nodeType="withEffect" presetClass="entr" presetID="10" presetSubtype="0">
                                  <p:stCondLst>
                                    <p:cond delay="0"/>
                                  </p:stCondLst>
                                  <p:childTnLst>
                                    <p:set>
                                      <p:cBhvr>
                                        <p:cTn dur="1" fill="hold">
                                          <p:stCondLst>
                                            <p:cond delay="0"/>
                                          </p:stCondLst>
                                        </p:cTn>
                                        <p:tgtEl>
                                          <p:spTgt spid="893"/>
                                        </p:tgtEl>
                                        <p:attrNameLst>
                                          <p:attrName>style.visibility</p:attrName>
                                        </p:attrNameLst>
                                      </p:cBhvr>
                                      <p:to>
                                        <p:strVal val="visible"/>
                                      </p:to>
                                    </p:set>
                                    <p:animEffect filter="fade" transition="in">
                                      <p:cBhvr>
                                        <p:cTn dur="1000"/>
                                        <p:tgtEl>
                                          <p:spTgt spid="893"/>
                                        </p:tgtEl>
                                      </p:cBhvr>
                                    </p:animEffect>
                                  </p:childTnLst>
                                </p:cTn>
                              </p:par>
                              <p:par>
                                <p:cTn fill="hold" nodeType="withEffect" presetClass="entr" presetID="10" presetSubtype="0">
                                  <p:stCondLst>
                                    <p:cond delay="0"/>
                                  </p:stCondLst>
                                  <p:childTnLst>
                                    <p:set>
                                      <p:cBhvr>
                                        <p:cTn dur="1" fill="hold">
                                          <p:stCondLst>
                                            <p:cond delay="0"/>
                                          </p:stCondLst>
                                        </p:cTn>
                                        <p:tgtEl>
                                          <p:spTgt spid="894"/>
                                        </p:tgtEl>
                                        <p:attrNameLst>
                                          <p:attrName>style.visibility</p:attrName>
                                        </p:attrNameLst>
                                      </p:cBhvr>
                                      <p:to>
                                        <p:strVal val="visible"/>
                                      </p:to>
                                    </p:set>
                                    <p:animEffect filter="fade" transition="in">
                                      <p:cBhvr>
                                        <p:cTn dur="1000"/>
                                        <p:tgtEl>
                                          <p:spTgt spid="894"/>
                                        </p:tgtEl>
                                      </p:cBhvr>
                                    </p:animEffect>
                                  </p:childTnLst>
                                </p:cTn>
                              </p:par>
                              <p:par>
                                <p:cTn fill="hold" nodeType="withEffect" presetClass="entr" presetID="10" presetSubtype="0">
                                  <p:stCondLst>
                                    <p:cond delay="0"/>
                                  </p:stCondLst>
                                  <p:childTnLst>
                                    <p:set>
                                      <p:cBhvr>
                                        <p:cTn dur="1" fill="hold">
                                          <p:stCondLst>
                                            <p:cond delay="0"/>
                                          </p:stCondLst>
                                        </p:cTn>
                                        <p:tgtEl>
                                          <p:spTgt spid="895"/>
                                        </p:tgtEl>
                                        <p:attrNameLst>
                                          <p:attrName>style.visibility</p:attrName>
                                        </p:attrNameLst>
                                      </p:cBhvr>
                                      <p:to>
                                        <p:strVal val="visible"/>
                                      </p:to>
                                    </p:set>
                                    <p:animEffect filter="fade" transition="in">
                                      <p:cBhvr>
                                        <p:cTn dur="1000"/>
                                        <p:tgtEl>
                                          <p:spTgt spid="895"/>
                                        </p:tgtEl>
                                      </p:cBhvr>
                                    </p:animEffect>
                                  </p:childTnLst>
                                </p:cTn>
                              </p:par>
                              <p:par>
                                <p:cTn fill="hold" nodeType="withEffect" presetClass="entr" presetID="10" presetSubtype="0">
                                  <p:stCondLst>
                                    <p:cond delay="0"/>
                                  </p:stCondLst>
                                  <p:childTnLst>
                                    <p:set>
                                      <p:cBhvr>
                                        <p:cTn dur="1" fill="hold">
                                          <p:stCondLst>
                                            <p:cond delay="0"/>
                                          </p:stCondLst>
                                        </p:cTn>
                                        <p:tgtEl>
                                          <p:spTgt spid="896"/>
                                        </p:tgtEl>
                                        <p:attrNameLst>
                                          <p:attrName>style.visibility</p:attrName>
                                        </p:attrNameLst>
                                      </p:cBhvr>
                                      <p:to>
                                        <p:strVal val="visible"/>
                                      </p:to>
                                    </p:set>
                                    <p:animEffect filter="fade" transition="in">
                                      <p:cBhvr>
                                        <p:cTn dur="1000"/>
                                        <p:tgtEl>
                                          <p:spTgt spid="896"/>
                                        </p:tgtEl>
                                      </p:cBhvr>
                                    </p:animEffect>
                                  </p:childTnLst>
                                </p:cTn>
                              </p:par>
                              <p:par>
                                <p:cTn fill="hold" nodeType="withEffect" presetClass="entr" presetID="10" presetSubtype="0">
                                  <p:stCondLst>
                                    <p:cond delay="0"/>
                                  </p:stCondLst>
                                  <p:childTnLst>
                                    <p:set>
                                      <p:cBhvr>
                                        <p:cTn dur="1" fill="hold">
                                          <p:stCondLst>
                                            <p:cond delay="0"/>
                                          </p:stCondLst>
                                        </p:cTn>
                                        <p:tgtEl>
                                          <p:spTgt spid="900"/>
                                        </p:tgtEl>
                                        <p:attrNameLst>
                                          <p:attrName>style.visibility</p:attrName>
                                        </p:attrNameLst>
                                      </p:cBhvr>
                                      <p:to>
                                        <p:strVal val="visible"/>
                                      </p:to>
                                    </p:set>
                                    <p:animEffect filter="fade" transition="in">
                                      <p:cBhvr>
                                        <p:cTn dur="1000"/>
                                        <p:tgtEl>
                                          <p:spTgt spid="900"/>
                                        </p:tgtEl>
                                      </p:cBhvr>
                                    </p:animEffect>
                                  </p:childTnLst>
                                </p:cTn>
                              </p:par>
                              <p:par>
                                <p:cTn fill="hold" nodeType="withEffect" presetClass="entr" presetID="10" presetSubtype="0">
                                  <p:stCondLst>
                                    <p:cond delay="0"/>
                                  </p:stCondLst>
                                  <p:childTnLst>
                                    <p:set>
                                      <p:cBhvr>
                                        <p:cTn dur="1" fill="hold">
                                          <p:stCondLst>
                                            <p:cond delay="0"/>
                                          </p:stCondLst>
                                        </p:cTn>
                                        <p:tgtEl>
                                          <p:spTgt spid="885"/>
                                        </p:tgtEl>
                                        <p:attrNameLst>
                                          <p:attrName>style.visibility</p:attrName>
                                        </p:attrNameLst>
                                      </p:cBhvr>
                                      <p:to>
                                        <p:strVal val="visible"/>
                                      </p:to>
                                    </p:set>
                                    <p:animEffect filter="fade" transition="in">
                                      <p:cBhvr>
                                        <p:cTn dur="1000"/>
                                        <p:tgtEl>
                                          <p:spTgt spid="8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3"/>
                                        </p:tgtEl>
                                        <p:attrNameLst>
                                          <p:attrName>style.visibility</p:attrName>
                                        </p:attrNameLst>
                                      </p:cBhvr>
                                      <p:to>
                                        <p:strVal val="visible"/>
                                      </p:to>
                                    </p:set>
                                    <p:animEffect filter="fade" transition="in">
                                      <p:cBhvr>
                                        <p:cTn dur="1000"/>
                                        <p:tgtEl>
                                          <p:spTgt spid="883"/>
                                        </p:tgtEl>
                                      </p:cBhvr>
                                    </p:animEffect>
                                  </p:childTnLst>
                                </p:cTn>
                              </p:par>
                              <p:par>
                                <p:cTn fill="hold" nodeType="withEffect" presetClass="entr" presetID="10" presetSubtype="0">
                                  <p:stCondLst>
                                    <p:cond delay="0"/>
                                  </p:stCondLst>
                                  <p:childTnLst>
                                    <p:set>
                                      <p:cBhvr>
                                        <p:cTn dur="1" fill="hold">
                                          <p:stCondLst>
                                            <p:cond delay="0"/>
                                          </p:stCondLst>
                                        </p:cTn>
                                        <p:tgtEl>
                                          <p:spTgt spid="884"/>
                                        </p:tgtEl>
                                        <p:attrNameLst>
                                          <p:attrName>style.visibility</p:attrName>
                                        </p:attrNameLst>
                                      </p:cBhvr>
                                      <p:to>
                                        <p:strVal val="visible"/>
                                      </p:to>
                                    </p:set>
                                    <p:animEffect filter="fade" transition="in">
                                      <p:cBhvr>
                                        <p:cTn dur="1000"/>
                                        <p:tgtEl>
                                          <p:spTgt spid="884"/>
                                        </p:tgtEl>
                                      </p:cBhvr>
                                    </p:animEffect>
                                  </p:childTnLst>
                                </p:cTn>
                              </p:par>
                              <p:par>
                                <p:cTn fill="hold" nodeType="withEffect" presetClass="entr" presetID="10" presetSubtype="0">
                                  <p:stCondLst>
                                    <p:cond delay="0"/>
                                  </p:stCondLst>
                                  <p:childTnLst>
                                    <p:set>
                                      <p:cBhvr>
                                        <p:cTn dur="1" fill="hold">
                                          <p:stCondLst>
                                            <p:cond delay="0"/>
                                          </p:stCondLst>
                                        </p:cTn>
                                        <p:tgtEl>
                                          <p:spTgt spid="886"/>
                                        </p:tgtEl>
                                        <p:attrNameLst>
                                          <p:attrName>style.visibility</p:attrName>
                                        </p:attrNameLst>
                                      </p:cBhvr>
                                      <p:to>
                                        <p:strVal val="visible"/>
                                      </p:to>
                                    </p:set>
                                    <p:animEffect filter="fade" transition="in">
                                      <p:cBhvr>
                                        <p:cTn dur="1000"/>
                                        <p:tgtEl>
                                          <p:spTgt spid="8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9"/>
                                        </p:tgtEl>
                                        <p:attrNameLst>
                                          <p:attrName>style.visibility</p:attrName>
                                        </p:attrNameLst>
                                      </p:cBhvr>
                                      <p:to>
                                        <p:strVal val="visible"/>
                                      </p:to>
                                    </p:set>
                                    <p:animEffect filter="fade" transition="in">
                                      <p:cBhvr>
                                        <p:cTn dur="1000"/>
                                        <p:tgtEl>
                                          <p:spTgt spid="889"/>
                                        </p:tgtEl>
                                      </p:cBhvr>
                                    </p:animEffect>
                                  </p:childTnLst>
                                </p:cTn>
                              </p:par>
                              <p:par>
                                <p:cTn fill="hold" nodeType="withEffect" presetClass="entr" presetID="10" presetSubtype="0">
                                  <p:stCondLst>
                                    <p:cond delay="0"/>
                                  </p:stCondLst>
                                  <p:childTnLst>
                                    <p:set>
                                      <p:cBhvr>
                                        <p:cTn dur="1" fill="hold">
                                          <p:stCondLst>
                                            <p:cond delay="0"/>
                                          </p:stCondLst>
                                        </p:cTn>
                                        <p:tgtEl>
                                          <p:spTgt spid="890"/>
                                        </p:tgtEl>
                                        <p:attrNameLst>
                                          <p:attrName>style.visibility</p:attrName>
                                        </p:attrNameLst>
                                      </p:cBhvr>
                                      <p:to>
                                        <p:strVal val="visible"/>
                                      </p:to>
                                    </p:set>
                                    <p:animEffect filter="fade" transition="in">
                                      <p:cBhvr>
                                        <p:cTn dur="1000"/>
                                        <p:tgtEl>
                                          <p:spTgt spid="890"/>
                                        </p:tgtEl>
                                      </p:cBhvr>
                                    </p:animEffect>
                                  </p:childTnLst>
                                </p:cTn>
                              </p:par>
                              <p:par>
                                <p:cTn fill="hold" nodeType="withEffect" presetClass="entr" presetID="10" presetSubtype="0">
                                  <p:stCondLst>
                                    <p:cond delay="0"/>
                                  </p:stCondLst>
                                  <p:childTnLst>
                                    <p:set>
                                      <p:cBhvr>
                                        <p:cTn dur="1" fill="hold">
                                          <p:stCondLst>
                                            <p:cond delay="0"/>
                                          </p:stCondLst>
                                        </p:cTn>
                                        <p:tgtEl>
                                          <p:spTgt spid="892"/>
                                        </p:tgtEl>
                                        <p:attrNameLst>
                                          <p:attrName>style.visibility</p:attrName>
                                        </p:attrNameLst>
                                      </p:cBhvr>
                                      <p:to>
                                        <p:strVal val="visible"/>
                                      </p:to>
                                    </p:set>
                                    <p:animEffect filter="fade" transition="in">
                                      <p:cBhvr>
                                        <p:cTn dur="1000"/>
                                        <p:tgtEl>
                                          <p:spTgt spid="892"/>
                                        </p:tgtEl>
                                      </p:cBhvr>
                                    </p:animEffect>
                                  </p:childTnLst>
                                </p:cTn>
                              </p:par>
                              <p:par>
                                <p:cTn fill="hold" nodeType="withEffect" presetClass="entr" presetID="10" presetSubtype="0">
                                  <p:stCondLst>
                                    <p:cond delay="0"/>
                                  </p:stCondLst>
                                  <p:childTnLst>
                                    <p:set>
                                      <p:cBhvr>
                                        <p:cTn dur="1" fill="hold">
                                          <p:stCondLst>
                                            <p:cond delay="0"/>
                                          </p:stCondLst>
                                        </p:cTn>
                                        <p:tgtEl>
                                          <p:spTgt spid="897"/>
                                        </p:tgtEl>
                                        <p:attrNameLst>
                                          <p:attrName>style.visibility</p:attrName>
                                        </p:attrNameLst>
                                      </p:cBhvr>
                                      <p:to>
                                        <p:strVal val="visible"/>
                                      </p:to>
                                    </p:set>
                                    <p:animEffect filter="fade" transition="in">
                                      <p:cBhvr>
                                        <p:cTn dur="1000"/>
                                        <p:tgtEl>
                                          <p:spTgt spid="897"/>
                                        </p:tgtEl>
                                      </p:cBhvr>
                                    </p:animEffect>
                                  </p:childTnLst>
                                </p:cTn>
                              </p:par>
                              <p:par>
                                <p:cTn fill="hold" nodeType="withEffect" presetClass="entr" presetID="10" presetSubtype="0">
                                  <p:stCondLst>
                                    <p:cond delay="0"/>
                                  </p:stCondLst>
                                  <p:childTnLst>
                                    <p:set>
                                      <p:cBhvr>
                                        <p:cTn dur="1" fill="hold">
                                          <p:stCondLst>
                                            <p:cond delay="0"/>
                                          </p:stCondLst>
                                        </p:cTn>
                                        <p:tgtEl>
                                          <p:spTgt spid="891"/>
                                        </p:tgtEl>
                                        <p:attrNameLst>
                                          <p:attrName>style.visibility</p:attrName>
                                        </p:attrNameLst>
                                      </p:cBhvr>
                                      <p:to>
                                        <p:strVal val="visible"/>
                                      </p:to>
                                    </p:set>
                                    <p:animEffect filter="fade" transition="in">
                                      <p:cBhvr>
                                        <p:cTn dur="1000"/>
                                        <p:tgtEl>
                                          <p:spTgt spid="8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3"/>
                                        </p:tgtEl>
                                        <p:attrNameLst>
                                          <p:attrName>style.visibility</p:attrName>
                                        </p:attrNameLst>
                                      </p:cBhvr>
                                      <p:to>
                                        <p:strVal val="visible"/>
                                      </p:to>
                                    </p:set>
                                    <p:animEffect filter="fade" transition="in">
                                      <p:cBhvr>
                                        <p:cTn dur="1000"/>
                                        <p:tgtEl>
                                          <p:spTgt spid="893"/>
                                        </p:tgtEl>
                                      </p:cBhvr>
                                    </p:animEffect>
                                  </p:childTnLst>
                                </p:cTn>
                              </p:par>
                              <p:par>
                                <p:cTn fill="hold" nodeType="withEffect" presetClass="entr" presetID="10" presetSubtype="0">
                                  <p:stCondLst>
                                    <p:cond delay="0"/>
                                  </p:stCondLst>
                                  <p:childTnLst>
                                    <p:set>
                                      <p:cBhvr>
                                        <p:cTn dur="1" fill="hold">
                                          <p:stCondLst>
                                            <p:cond delay="0"/>
                                          </p:stCondLst>
                                        </p:cTn>
                                        <p:tgtEl>
                                          <p:spTgt spid="894"/>
                                        </p:tgtEl>
                                        <p:attrNameLst>
                                          <p:attrName>style.visibility</p:attrName>
                                        </p:attrNameLst>
                                      </p:cBhvr>
                                      <p:to>
                                        <p:strVal val="visible"/>
                                      </p:to>
                                    </p:set>
                                    <p:animEffect filter="fade" transition="in">
                                      <p:cBhvr>
                                        <p:cTn dur="1000"/>
                                        <p:tgtEl>
                                          <p:spTgt spid="894"/>
                                        </p:tgtEl>
                                      </p:cBhvr>
                                    </p:animEffect>
                                  </p:childTnLst>
                                </p:cTn>
                              </p:par>
                              <p:par>
                                <p:cTn fill="hold" nodeType="withEffect" presetClass="entr" presetID="10" presetSubtype="0">
                                  <p:stCondLst>
                                    <p:cond delay="0"/>
                                  </p:stCondLst>
                                  <p:childTnLst>
                                    <p:set>
                                      <p:cBhvr>
                                        <p:cTn dur="1" fill="hold">
                                          <p:stCondLst>
                                            <p:cond delay="0"/>
                                          </p:stCondLst>
                                        </p:cTn>
                                        <p:tgtEl>
                                          <p:spTgt spid="898"/>
                                        </p:tgtEl>
                                        <p:attrNameLst>
                                          <p:attrName>style.visibility</p:attrName>
                                        </p:attrNameLst>
                                      </p:cBhvr>
                                      <p:to>
                                        <p:strVal val="visible"/>
                                      </p:to>
                                    </p:set>
                                    <p:animEffect filter="fade" transition="in">
                                      <p:cBhvr>
                                        <p:cTn dur="1000"/>
                                        <p:tgtEl>
                                          <p:spTgt spid="898"/>
                                        </p:tgtEl>
                                      </p:cBhvr>
                                    </p:animEffect>
                                  </p:childTnLst>
                                </p:cTn>
                              </p:par>
                              <p:par>
                                <p:cTn fill="hold" nodeType="withEffect" presetClass="entr" presetID="10" presetSubtype="0">
                                  <p:stCondLst>
                                    <p:cond delay="0"/>
                                  </p:stCondLst>
                                  <p:childTnLst>
                                    <p:set>
                                      <p:cBhvr>
                                        <p:cTn dur="1" fill="hold">
                                          <p:stCondLst>
                                            <p:cond delay="0"/>
                                          </p:stCondLst>
                                        </p:cTn>
                                        <p:tgtEl>
                                          <p:spTgt spid="895"/>
                                        </p:tgtEl>
                                        <p:attrNameLst>
                                          <p:attrName>style.visibility</p:attrName>
                                        </p:attrNameLst>
                                      </p:cBhvr>
                                      <p:to>
                                        <p:strVal val="visible"/>
                                      </p:to>
                                    </p:set>
                                    <p:animEffect filter="fade" transition="in">
                                      <p:cBhvr>
                                        <p:cTn dur="1000"/>
                                        <p:tgtEl>
                                          <p:spTgt spid="895"/>
                                        </p:tgtEl>
                                      </p:cBhvr>
                                    </p:animEffect>
                                  </p:childTnLst>
                                </p:cTn>
                              </p:par>
                              <p:par>
                                <p:cTn fill="hold" nodeType="withEffect" presetClass="entr" presetID="10" presetSubtype="0">
                                  <p:stCondLst>
                                    <p:cond delay="0"/>
                                  </p:stCondLst>
                                  <p:childTnLst>
                                    <p:set>
                                      <p:cBhvr>
                                        <p:cTn dur="1" fill="hold">
                                          <p:stCondLst>
                                            <p:cond delay="0"/>
                                          </p:stCondLst>
                                        </p:cTn>
                                        <p:tgtEl>
                                          <p:spTgt spid="899"/>
                                        </p:tgtEl>
                                        <p:attrNameLst>
                                          <p:attrName>style.visibility</p:attrName>
                                        </p:attrNameLst>
                                      </p:cBhvr>
                                      <p:to>
                                        <p:strVal val="visible"/>
                                      </p:to>
                                    </p:set>
                                    <p:animEffect filter="fade" transition="in">
                                      <p:cBhvr>
                                        <p:cTn dur="1000"/>
                                        <p:tgtEl>
                                          <p:spTgt spid="8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70"/>
          <p:cNvSpPr/>
          <p:nvPr/>
        </p:nvSpPr>
        <p:spPr>
          <a:xfrm>
            <a:off x="2148050" y="2784425"/>
            <a:ext cx="3677700" cy="1776900"/>
          </a:xfrm>
          <a:prstGeom prst="trapezoid">
            <a:avLst>
              <a:gd fmla="val 67464"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70"/>
          <p:cNvSpPr/>
          <p:nvPr/>
        </p:nvSpPr>
        <p:spPr>
          <a:xfrm>
            <a:off x="2899075" y="3451675"/>
            <a:ext cx="2184900" cy="44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7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LSM Tree - Most prevalent key-value store design</a:t>
            </a:r>
            <a:endParaRPr/>
          </a:p>
        </p:txBody>
      </p:sp>
      <p:sp>
        <p:nvSpPr>
          <p:cNvPr id="908" name="Google Shape;908;p70"/>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909" name="Google Shape;909;p70"/>
          <p:cNvSpPr/>
          <p:nvPr/>
        </p:nvSpPr>
        <p:spPr>
          <a:xfrm>
            <a:off x="3391850" y="1781875"/>
            <a:ext cx="1190100" cy="7518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MemTable</a:t>
            </a:r>
            <a:endParaRPr b="1" i="0" sz="1200" u="none" cap="none" strike="noStrike">
              <a:solidFill>
                <a:srgbClr val="000000"/>
              </a:solidFill>
              <a:latin typeface="Arial"/>
              <a:ea typeface="Arial"/>
              <a:cs typeface="Arial"/>
              <a:sym typeface="Arial"/>
            </a:endParaRPr>
          </a:p>
        </p:txBody>
      </p:sp>
      <p:cxnSp>
        <p:nvCxnSpPr>
          <p:cNvPr id="910" name="Google Shape;910;p70"/>
          <p:cNvCxnSpPr/>
          <p:nvPr/>
        </p:nvCxnSpPr>
        <p:spPr>
          <a:xfrm>
            <a:off x="1759850" y="2661025"/>
            <a:ext cx="5373000" cy="0"/>
          </a:xfrm>
          <a:prstGeom prst="straightConnector1">
            <a:avLst/>
          </a:prstGeom>
          <a:noFill/>
          <a:ln cap="flat" cmpd="sng" w="9525">
            <a:solidFill>
              <a:schemeClr val="dk2"/>
            </a:solidFill>
            <a:prstDash val="solid"/>
            <a:round/>
            <a:headEnd len="sm" w="sm" type="none"/>
            <a:tailEnd len="sm" w="sm" type="none"/>
          </a:ln>
        </p:spPr>
      </p:cxnSp>
      <p:sp>
        <p:nvSpPr>
          <p:cNvPr id="911" name="Google Shape;911;p70"/>
          <p:cNvSpPr/>
          <p:nvPr/>
        </p:nvSpPr>
        <p:spPr>
          <a:xfrm>
            <a:off x="5483575" y="1700575"/>
            <a:ext cx="1113600" cy="833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K’       Seg1</a:t>
            </a:r>
            <a:endParaRPr b="0" i="0" sz="1400" u="none" cap="none" strike="noStrike">
              <a:solidFill>
                <a:srgbClr val="000000"/>
              </a:solidFill>
              <a:latin typeface="Arial"/>
              <a:ea typeface="Arial"/>
              <a:cs typeface="Arial"/>
              <a:sym typeface="Arial"/>
            </a:endParaRPr>
          </a:p>
        </p:txBody>
      </p:sp>
      <p:sp>
        <p:nvSpPr>
          <p:cNvPr id="912" name="Google Shape;912;p70"/>
          <p:cNvSpPr/>
          <p:nvPr/>
        </p:nvSpPr>
        <p:spPr>
          <a:xfrm>
            <a:off x="5483575" y="1699725"/>
            <a:ext cx="1113600" cy="27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Key      Offset</a:t>
            </a:r>
            <a:endParaRPr b="0" i="0" sz="1200" u="none" cap="none" strike="noStrike">
              <a:solidFill>
                <a:srgbClr val="000000"/>
              </a:solidFill>
              <a:latin typeface="Arial"/>
              <a:ea typeface="Arial"/>
              <a:cs typeface="Arial"/>
              <a:sym typeface="Arial"/>
            </a:endParaRPr>
          </a:p>
        </p:txBody>
      </p:sp>
      <p:cxnSp>
        <p:nvCxnSpPr>
          <p:cNvPr id="913" name="Google Shape;913;p70"/>
          <p:cNvCxnSpPr>
            <a:stCxn id="912" idx="0"/>
            <a:endCxn id="911" idx="2"/>
          </p:cNvCxnSpPr>
          <p:nvPr/>
        </p:nvCxnSpPr>
        <p:spPr>
          <a:xfrm>
            <a:off x="6040375" y="1699725"/>
            <a:ext cx="0" cy="834000"/>
          </a:xfrm>
          <a:prstGeom prst="straightConnector1">
            <a:avLst/>
          </a:prstGeom>
          <a:noFill/>
          <a:ln cap="flat" cmpd="sng" w="9525">
            <a:solidFill>
              <a:schemeClr val="dk2"/>
            </a:solidFill>
            <a:prstDash val="solid"/>
            <a:round/>
            <a:headEnd len="sm" w="sm" type="none"/>
            <a:tailEnd len="sm" w="sm" type="none"/>
          </a:ln>
        </p:spPr>
      </p:cxnSp>
      <p:cxnSp>
        <p:nvCxnSpPr>
          <p:cNvPr id="914" name="Google Shape;914;p70"/>
          <p:cNvCxnSpPr/>
          <p:nvPr/>
        </p:nvCxnSpPr>
        <p:spPr>
          <a:xfrm>
            <a:off x="5487775" y="2287275"/>
            <a:ext cx="1105200" cy="0"/>
          </a:xfrm>
          <a:prstGeom prst="straightConnector1">
            <a:avLst/>
          </a:prstGeom>
          <a:noFill/>
          <a:ln cap="flat" cmpd="sng" w="9525">
            <a:solidFill>
              <a:schemeClr val="dk2"/>
            </a:solidFill>
            <a:prstDash val="solid"/>
            <a:round/>
            <a:headEnd len="sm" w="sm" type="none"/>
            <a:tailEnd len="sm" w="sm" type="none"/>
          </a:ln>
        </p:spPr>
      </p:cxnSp>
      <p:sp>
        <p:nvSpPr>
          <p:cNvPr id="915" name="Google Shape;915;p70"/>
          <p:cNvSpPr txBox="1"/>
          <p:nvPr/>
        </p:nvSpPr>
        <p:spPr>
          <a:xfrm>
            <a:off x="1802350" y="2354950"/>
            <a:ext cx="1113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roxima Nova"/>
                <a:ea typeface="Proxima Nova"/>
                <a:cs typeface="Proxima Nova"/>
                <a:sym typeface="Proxima Nova"/>
              </a:rPr>
              <a:t>Host DRAM</a:t>
            </a:r>
            <a:endParaRPr b="0" i="0" sz="1400" u="none" cap="none" strike="noStrike">
              <a:solidFill>
                <a:srgbClr val="000000"/>
              </a:solidFill>
              <a:latin typeface="Proxima Nova"/>
              <a:ea typeface="Proxima Nova"/>
              <a:cs typeface="Proxima Nova"/>
              <a:sym typeface="Proxima Nova"/>
            </a:endParaRPr>
          </a:p>
        </p:txBody>
      </p:sp>
      <p:sp>
        <p:nvSpPr>
          <p:cNvPr id="916" name="Google Shape;916;p70"/>
          <p:cNvSpPr txBox="1"/>
          <p:nvPr/>
        </p:nvSpPr>
        <p:spPr>
          <a:xfrm>
            <a:off x="1802350" y="2609925"/>
            <a:ext cx="1113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roxima Nova"/>
                <a:ea typeface="Proxima Nova"/>
                <a:cs typeface="Proxima Nova"/>
                <a:sym typeface="Proxima Nova"/>
              </a:rPr>
              <a:t>Disk</a:t>
            </a:r>
            <a:endParaRPr b="0" i="0" sz="1400" u="none" cap="none" strike="noStrike">
              <a:solidFill>
                <a:srgbClr val="000000"/>
              </a:solidFill>
              <a:latin typeface="Proxima Nova"/>
              <a:ea typeface="Proxima Nova"/>
              <a:cs typeface="Proxima Nova"/>
              <a:sym typeface="Proxima Nova"/>
            </a:endParaRPr>
          </a:p>
        </p:txBody>
      </p:sp>
      <p:sp>
        <p:nvSpPr>
          <p:cNvPr id="917" name="Google Shape;917;p70"/>
          <p:cNvSpPr/>
          <p:nvPr/>
        </p:nvSpPr>
        <p:spPr>
          <a:xfrm>
            <a:off x="3502550" y="2924625"/>
            <a:ext cx="1003200" cy="323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Segment0</a:t>
            </a:r>
            <a:endParaRPr b="0" i="0" sz="1400" u="none" cap="none" strike="noStrike">
              <a:solidFill>
                <a:srgbClr val="000000"/>
              </a:solidFill>
              <a:latin typeface="Arial"/>
              <a:ea typeface="Arial"/>
              <a:cs typeface="Arial"/>
              <a:sym typeface="Arial"/>
            </a:endParaRPr>
          </a:p>
        </p:txBody>
      </p:sp>
      <p:sp>
        <p:nvSpPr>
          <p:cNvPr id="918" name="Google Shape;918;p70"/>
          <p:cNvSpPr/>
          <p:nvPr/>
        </p:nvSpPr>
        <p:spPr>
          <a:xfrm>
            <a:off x="2965275" y="3511325"/>
            <a:ext cx="1003200" cy="323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Segment1</a:t>
            </a:r>
            <a:endParaRPr b="0" i="0" sz="1400" u="none" cap="none" strike="noStrike">
              <a:solidFill>
                <a:srgbClr val="000000"/>
              </a:solidFill>
              <a:latin typeface="Arial"/>
              <a:ea typeface="Arial"/>
              <a:cs typeface="Arial"/>
              <a:sym typeface="Arial"/>
            </a:endParaRPr>
          </a:p>
        </p:txBody>
      </p:sp>
      <p:sp>
        <p:nvSpPr>
          <p:cNvPr id="919" name="Google Shape;919;p70"/>
          <p:cNvSpPr/>
          <p:nvPr/>
        </p:nvSpPr>
        <p:spPr>
          <a:xfrm>
            <a:off x="4018025" y="3511325"/>
            <a:ext cx="1003200" cy="323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Segment2</a:t>
            </a:r>
            <a:endParaRPr b="0" i="0" sz="1400" u="none" cap="none" strike="noStrike">
              <a:solidFill>
                <a:srgbClr val="000000"/>
              </a:solidFill>
              <a:latin typeface="Arial"/>
              <a:ea typeface="Arial"/>
              <a:cs typeface="Arial"/>
              <a:sym typeface="Arial"/>
            </a:endParaRPr>
          </a:p>
        </p:txBody>
      </p:sp>
      <p:sp>
        <p:nvSpPr>
          <p:cNvPr id="920" name="Google Shape;920;p70"/>
          <p:cNvSpPr/>
          <p:nvPr/>
        </p:nvSpPr>
        <p:spPr>
          <a:xfrm>
            <a:off x="2449800" y="4182025"/>
            <a:ext cx="1003200" cy="323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Segment3</a:t>
            </a:r>
            <a:endParaRPr b="0" i="0" sz="1400" u="none" cap="none" strike="noStrike">
              <a:solidFill>
                <a:srgbClr val="000000"/>
              </a:solidFill>
              <a:latin typeface="Arial"/>
              <a:ea typeface="Arial"/>
              <a:cs typeface="Arial"/>
              <a:sym typeface="Arial"/>
            </a:endParaRPr>
          </a:p>
        </p:txBody>
      </p:sp>
      <p:sp>
        <p:nvSpPr>
          <p:cNvPr id="921" name="Google Shape;921;p70"/>
          <p:cNvSpPr/>
          <p:nvPr/>
        </p:nvSpPr>
        <p:spPr>
          <a:xfrm>
            <a:off x="3502550" y="4182025"/>
            <a:ext cx="1003200" cy="323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Segment4</a:t>
            </a:r>
            <a:endParaRPr b="0" i="0" sz="1400" u="none" cap="none" strike="noStrike">
              <a:solidFill>
                <a:srgbClr val="000000"/>
              </a:solidFill>
              <a:latin typeface="Arial"/>
              <a:ea typeface="Arial"/>
              <a:cs typeface="Arial"/>
              <a:sym typeface="Arial"/>
            </a:endParaRPr>
          </a:p>
        </p:txBody>
      </p:sp>
      <p:sp>
        <p:nvSpPr>
          <p:cNvPr id="922" name="Google Shape;922;p70"/>
          <p:cNvSpPr/>
          <p:nvPr/>
        </p:nvSpPr>
        <p:spPr>
          <a:xfrm>
            <a:off x="4555300" y="4182025"/>
            <a:ext cx="1003200" cy="323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Segment5</a:t>
            </a:r>
            <a:endParaRPr b="0" i="0" sz="1400" u="none" cap="none" strike="noStrike">
              <a:solidFill>
                <a:srgbClr val="000000"/>
              </a:solidFill>
              <a:latin typeface="Arial"/>
              <a:ea typeface="Arial"/>
              <a:cs typeface="Arial"/>
              <a:sym typeface="Arial"/>
            </a:endParaRPr>
          </a:p>
        </p:txBody>
      </p:sp>
      <p:sp>
        <p:nvSpPr>
          <p:cNvPr id="923" name="Google Shape;923;p70"/>
          <p:cNvSpPr txBox="1"/>
          <p:nvPr/>
        </p:nvSpPr>
        <p:spPr>
          <a:xfrm>
            <a:off x="6440575" y="1849975"/>
            <a:ext cx="10032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Proxima Nova"/>
                <a:ea typeface="Proxima Nova"/>
                <a:cs typeface="Proxima Nova"/>
                <a:sym typeface="Proxima Nova"/>
              </a:rPr>
              <a:t>Hash Index </a:t>
            </a:r>
            <a:endParaRPr b="1" i="0" sz="1400" u="none" cap="none" strike="noStrike">
              <a:solidFill>
                <a:srgbClr val="000000"/>
              </a:solidFill>
              <a:latin typeface="Proxima Nova"/>
              <a:ea typeface="Proxima Nova"/>
              <a:cs typeface="Proxima Nova"/>
              <a:sym typeface="Proxima Nova"/>
            </a:endParaRPr>
          </a:p>
        </p:txBody>
      </p:sp>
      <p:sp>
        <p:nvSpPr>
          <p:cNvPr id="924" name="Google Shape;924;p70"/>
          <p:cNvSpPr/>
          <p:nvPr/>
        </p:nvSpPr>
        <p:spPr>
          <a:xfrm>
            <a:off x="439250" y="3414204"/>
            <a:ext cx="1708800" cy="615600"/>
          </a:xfrm>
          <a:prstGeom prst="wedgeRoundRectCallout">
            <a:avLst>
              <a:gd fmla="val 96438" name="adj1"/>
              <a:gd fmla="val -34248"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LSM is made of </a:t>
            </a:r>
            <a:r>
              <a:rPr b="1" i="0" lang="en-US" sz="1400" u="none" cap="none" strike="noStrike">
                <a:solidFill>
                  <a:srgbClr val="000000"/>
                </a:solidFill>
                <a:latin typeface="Arial"/>
                <a:ea typeface="Arial"/>
                <a:cs typeface="Arial"/>
                <a:sym typeface="Arial"/>
              </a:rPr>
              <a:t>Sorted Segments</a:t>
            </a:r>
            <a:r>
              <a:rPr b="0" i="0" lang="en-US" sz="1400" u="none" cap="none" strike="noStrike">
                <a:solidFill>
                  <a:srgbClr val="000000"/>
                </a:solidFill>
                <a:latin typeface="Arial"/>
                <a:ea typeface="Arial"/>
                <a:cs typeface="Arial"/>
                <a:sym typeface="Arial"/>
              </a:rPr>
              <a:t> of key-value pairs</a:t>
            </a:r>
            <a:endParaRPr b="0" i="0" sz="1400" u="none" cap="none" strike="noStrike">
              <a:solidFill>
                <a:srgbClr val="000000"/>
              </a:solidFill>
              <a:latin typeface="Arial"/>
              <a:ea typeface="Arial"/>
              <a:cs typeface="Arial"/>
              <a:sym typeface="Arial"/>
            </a:endParaRPr>
          </a:p>
        </p:txBody>
      </p:sp>
      <p:cxnSp>
        <p:nvCxnSpPr>
          <p:cNvPr id="925" name="Google Shape;925;p70"/>
          <p:cNvCxnSpPr>
            <a:stCxn id="911" idx="1"/>
          </p:cNvCxnSpPr>
          <p:nvPr/>
        </p:nvCxnSpPr>
        <p:spPr>
          <a:xfrm flipH="1">
            <a:off x="3791575" y="2117125"/>
            <a:ext cx="1692000" cy="1343100"/>
          </a:xfrm>
          <a:prstGeom prst="curvedConnector3">
            <a:avLst>
              <a:gd fmla="val 50000" name="adj1"/>
            </a:avLst>
          </a:prstGeom>
          <a:noFill/>
          <a:ln cap="flat" cmpd="sng" w="19050">
            <a:solidFill>
              <a:schemeClr val="dk2"/>
            </a:solidFill>
            <a:prstDash val="solid"/>
            <a:round/>
            <a:headEnd len="sm" w="sm" type="none"/>
            <a:tailEnd len="med" w="med" type="triangle"/>
          </a:ln>
        </p:spPr>
      </p:cxnSp>
      <p:sp>
        <p:nvSpPr>
          <p:cNvPr id="926" name="Google Shape;926;p70"/>
          <p:cNvSpPr/>
          <p:nvPr/>
        </p:nvSpPr>
        <p:spPr>
          <a:xfrm>
            <a:off x="6359200" y="2788375"/>
            <a:ext cx="2065800" cy="535800"/>
          </a:xfrm>
          <a:prstGeom prst="wedgeRoundRectCallout">
            <a:avLst>
              <a:gd fmla="val -51988" name="adj1"/>
              <a:gd fmla="val -103834"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Hash Index</a:t>
            </a:r>
            <a:r>
              <a:rPr b="0" i="0" lang="en-US" sz="1400" u="none" cap="none" strike="noStrike">
                <a:solidFill>
                  <a:srgbClr val="000000"/>
                </a:solidFill>
                <a:latin typeface="Arial"/>
                <a:ea typeface="Arial"/>
                <a:cs typeface="Arial"/>
                <a:sym typeface="Arial"/>
              </a:rPr>
              <a:t> to store &lt;key, Segment Offset&gt;</a:t>
            </a:r>
            <a:endParaRPr b="0" i="0" sz="1400" u="none" cap="none" strike="noStrike">
              <a:solidFill>
                <a:srgbClr val="000000"/>
              </a:solidFill>
              <a:latin typeface="Arial"/>
              <a:ea typeface="Arial"/>
              <a:cs typeface="Arial"/>
              <a:sym typeface="Arial"/>
            </a:endParaRPr>
          </a:p>
        </p:txBody>
      </p:sp>
      <p:sp>
        <p:nvSpPr>
          <p:cNvPr id="927" name="Google Shape;927;p70"/>
          <p:cNvSpPr/>
          <p:nvPr/>
        </p:nvSpPr>
        <p:spPr>
          <a:xfrm>
            <a:off x="1181700" y="1269788"/>
            <a:ext cx="2541900" cy="833100"/>
          </a:xfrm>
          <a:prstGeom prst="wedgeRoundRectCallout">
            <a:avLst>
              <a:gd fmla="val 49335" name="adj1"/>
              <a:gd fmla="val 84696"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Stores sorted keys using In-memory self balancing tree, called </a:t>
            </a:r>
            <a:r>
              <a:rPr b="1" i="0" lang="en-US" sz="1400" u="none" cap="none" strike="noStrike">
                <a:solidFill>
                  <a:srgbClr val="000000"/>
                </a:solidFill>
                <a:latin typeface="Arial"/>
                <a:ea typeface="Arial"/>
                <a:cs typeface="Arial"/>
                <a:sym typeface="Arial"/>
              </a:rPr>
              <a:t>‘Memtable’</a:t>
            </a:r>
            <a:endParaRPr b="1" i="0" sz="1400" u="none" cap="none" strike="noStrike">
              <a:solidFill>
                <a:srgbClr val="000000"/>
              </a:solidFill>
              <a:latin typeface="Arial"/>
              <a:ea typeface="Arial"/>
              <a:cs typeface="Arial"/>
              <a:sym typeface="Arial"/>
            </a:endParaRPr>
          </a:p>
        </p:txBody>
      </p:sp>
      <p:sp>
        <p:nvSpPr>
          <p:cNvPr id="928" name="Google Shape;928;p70"/>
          <p:cNvSpPr/>
          <p:nvPr/>
        </p:nvSpPr>
        <p:spPr>
          <a:xfrm>
            <a:off x="5942500" y="3511325"/>
            <a:ext cx="2899200" cy="935100"/>
          </a:xfrm>
          <a:prstGeom prst="wedgeRoundRectCallout">
            <a:avLst>
              <a:gd fmla="val -86063" name="adj1"/>
              <a:gd fmla="val -72744"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Organizes segments into </a:t>
            </a:r>
            <a:r>
              <a:rPr b="1" i="0" lang="en-US" sz="1400" u="none" cap="none" strike="noStrike">
                <a:solidFill>
                  <a:srgbClr val="000000"/>
                </a:solidFill>
                <a:latin typeface="Arial"/>
                <a:ea typeface="Arial"/>
                <a:cs typeface="Arial"/>
                <a:sym typeface="Arial"/>
              </a:rPr>
              <a:t>layers</a:t>
            </a:r>
            <a:r>
              <a:rPr b="0" i="0" lang="en-US" sz="1400" u="none" cap="none" strike="noStrike">
                <a:solidFill>
                  <a:srgbClr val="000000"/>
                </a:solidFill>
                <a:latin typeface="Arial"/>
                <a:ea typeface="Arial"/>
                <a:cs typeface="Arial"/>
                <a:sym typeface="Arial"/>
              </a:rPr>
              <a:t> to maintain fast access for frequently accessed &lt;K,V&gt;</a:t>
            </a:r>
            <a:endParaRPr b="0" i="0" sz="1400" u="none" cap="none" strike="noStrike">
              <a:solidFill>
                <a:srgbClr val="000000"/>
              </a:solidFill>
              <a:latin typeface="Arial"/>
              <a:ea typeface="Arial"/>
              <a:cs typeface="Arial"/>
              <a:sym typeface="Arial"/>
            </a:endParaRPr>
          </a:p>
        </p:txBody>
      </p:sp>
      <p:cxnSp>
        <p:nvCxnSpPr>
          <p:cNvPr id="929" name="Google Shape;929;p70"/>
          <p:cNvCxnSpPr>
            <a:endCxn id="909" idx="5"/>
          </p:cNvCxnSpPr>
          <p:nvPr/>
        </p:nvCxnSpPr>
        <p:spPr>
          <a:xfrm flipH="1">
            <a:off x="4284425" y="1224175"/>
            <a:ext cx="1046100" cy="933600"/>
          </a:xfrm>
          <a:prstGeom prst="curvedConnector3">
            <a:avLst>
              <a:gd fmla="val 35779" name="adj1"/>
            </a:avLst>
          </a:prstGeom>
          <a:noFill/>
          <a:ln cap="flat" cmpd="sng" w="19050">
            <a:solidFill>
              <a:schemeClr val="dk2"/>
            </a:solidFill>
            <a:prstDash val="solid"/>
            <a:round/>
            <a:headEnd len="sm" w="sm" type="none"/>
            <a:tailEnd len="med" w="med" type="triangle"/>
          </a:ln>
        </p:spPr>
      </p:cxnSp>
      <p:sp>
        <p:nvSpPr>
          <p:cNvPr id="930" name="Google Shape;930;p70"/>
          <p:cNvSpPr txBox="1"/>
          <p:nvPr/>
        </p:nvSpPr>
        <p:spPr>
          <a:xfrm>
            <a:off x="5330525" y="991275"/>
            <a:ext cx="1343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roxima Nova"/>
                <a:ea typeface="Proxima Nova"/>
                <a:cs typeface="Proxima Nova"/>
                <a:sym typeface="Proxima Nova"/>
              </a:rPr>
              <a:t>Insert(K2, V2)</a:t>
            </a:r>
            <a:endParaRPr b="0" i="0" sz="1400" u="none" cap="none" strike="noStrike">
              <a:solidFill>
                <a:srgbClr val="000000"/>
              </a:solidFill>
              <a:latin typeface="Proxima Nova"/>
              <a:ea typeface="Proxima Nova"/>
              <a:cs typeface="Proxima Nova"/>
              <a:sym typeface="Proxima Nova"/>
            </a:endParaRPr>
          </a:p>
        </p:txBody>
      </p:sp>
      <p:sp>
        <p:nvSpPr>
          <p:cNvPr id="931" name="Google Shape;931;p70"/>
          <p:cNvSpPr/>
          <p:nvPr/>
        </p:nvSpPr>
        <p:spPr>
          <a:xfrm>
            <a:off x="544100" y="1078325"/>
            <a:ext cx="2108400" cy="1343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70"/>
          <p:cNvSpPr/>
          <p:nvPr/>
        </p:nvSpPr>
        <p:spPr>
          <a:xfrm>
            <a:off x="982550" y="1156225"/>
            <a:ext cx="622200" cy="431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&lt;K1,V1&gt;</a:t>
            </a:r>
            <a:endParaRPr b="0" i="0" sz="800" u="none" cap="none" strike="noStrike">
              <a:solidFill>
                <a:srgbClr val="000000"/>
              </a:solidFill>
              <a:latin typeface="Arial"/>
              <a:ea typeface="Arial"/>
              <a:cs typeface="Arial"/>
              <a:sym typeface="Arial"/>
            </a:endParaRPr>
          </a:p>
        </p:txBody>
      </p:sp>
      <p:sp>
        <p:nvSpPr>
          <p:cNvPr id="933" name="Google Shape;933;p70"/>
          <p:cNvSpPr/>
          <p:nvPr/>
        </p:nvSpPr>
        <p:spPr>
          <a:xfrm>
            <a:off x="1604750" y="1156225"/>
            <a:ext cx="622200" cy="43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&lt;K3,V3&gt;</a:t>
            </a:r>
            <a:endParaRPr b="0" i="0" sz="800" u="none" cap="none" strike="noStrike">
              <a:solidFill>
                <a:srgbClr val="000000"/>
              </a:solidFill>
              <a:latin typeface="Arial"/>
              <a:ea typeface="Arial"/>
              <a:cs typeface="Arial"/>
              <a:sym typeface="Arial"/>
            </a:endParaRPr>
          </a:p>
        </p:txBody>
      </p:sp>
      <p:sp>
        <p:nvSpPr>
          <p:cNvPr id="934" name="Google Shape;934;p70"/>
          <p:cNvSpPr/>
          <p:nvPr/>
        </p:nvSpPr>
        <p:spPr>
          <a:xfrm>
            <a:off x="665000" y="1883075"/>
            <a:ext cx="622200" cy="431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&lt;K1,V1&gt;</a:t>
            </a:r>
            <a:endParaRPr b="0" i="0" sz="800" u="none" cap="none" strike="noStrike">
              <a:solidFill>
                <a:srgbClr val="000000"/>
              </a:solidFill>
              <a:latin typeface="Arial"/>
              <a:ea typeface="Arial"/>
              <a:cs typeface="Arial"/>
              <a:sym typeface="Arial"/>
            </a:endParaRPr>
          </a:p>
        </p:txBody>
      </p:sp>
      <p:sp>
        <p:nvSpPr>
          <p:cNvPr id="935" name="Google Shape;935;p70"/>
          <p:cNvSpPr/>
          <p:nvPr/>
        </p:nvSpPr>
        <p:spPr>
          <a:xfrm>
            <a:off x="1909400" y="1883075"/>
            <a:ext cx="622200" cy="43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&lt;K3,V3&gt;</a:t>
            </a:r>
            <a:endParaRPr b="0" i="0" sz="800" u="none" cap="none" strike="noStrike">
              <a:solidFill>
                <a:srgbClr val="000000"/>
              </a:solidFill>
              <a:latin typeface="Arial"/>
              <a:ea typeface="Arial"/>
              <a:cs typeface="Arial"/>
              <a:sym typeface="Arial"/>
            </a:endParaRPr>
          </a:p>
        </p:txBody>
      </p:sp>
      <p:sp>
        <p:nvSpPr>
          <p:cNvPr id="936" name="Google Shape;936;p70"/>
          <p:cNvSpPr/>
          <p:nvPr/>
        </p:nvSpPr>
        <p:spPr>
          <a:xfrm>
            <a:off x="1287200" y="1883075"/>
            <a:ext cx="622200" cy="431400"/>
          </a:xfrm>
          <a:prstGeom prst="rect">
            <a:avLst/>
          </a:prstGeom>
          <a:solidFill>
            <a:schemeClr val="lt2"/>
          </a:solid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&lt;K2,V2&gt;</a:t>
            </a:r>
            <a:endParaRPr b="0" i="0" sz="800" u="none" cap="none" strike="noStrike">
              <a:solidFill>
                <a:srgbClr val="000000"/>
              </a:solidFill>
              <a:latin typeface="Arial"/>
              <a:ea typeface="Arial"/>
              <a:cs typeface="Arial"/>
              <a:sym typeface="Arial"/>
            </a:endParaRPr>
          </a:p>
        </p:txBody>
      </p:sp>
      <p:sp>
        <p:nvSpPr>
          <p:cNvPr id="937" name="Google Shape;937;p70"/>
          <p:cNvSpPr/>
          <p:nvPr/>
        </p:nvSpPr>
        <p:spPr>
          <a:xfrm>
            <a:off x="1504800" y="1590125"/>
            <a:ext cx="153000" cy="323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8" name="Google Shape;938;p70"/>
          <p:cNvCxnSpPr/>
          <p:nvPr/>
        </p:nvCxnSpPr>
        <p:spPr>
          <a:xfrm rot="10800000">
            <a:off x="2686650" y="1096675"/>
            <a:ext cx="1190100" cy="824700"/>
          </a:xfrm>
          <a:prstGeom prst="straightConnector1">
            <a:avLst/>
          </a:prstGeom>
          <a:noFill/>
          <a:ln cap="flat" cmpd="sng" w="9525">
            <a:solidFill>
              <a:schemeClr val="dk2"/>
            </a:solidFill>
            <a:prstDash val="dash"/>
            <a:round/>
            <a:headEnd len="sm" w="sm" type="none"/>
            <a:tailEnd len="sm" w="sm" type="none"/>
          </a:ln>
        </p:spPr>
      </p:cxnSp>
      <p:cxnSp>
        <p:nvCxnSpPr>
          <p:cNvPr id="939" name="Google Shape;939;p70"/>
          <p:cNvCxnSpPr>
            <a:stCxn id="909" idx="1"/>
          </p:cNvCxnSpPr>
          <p:nvPr/>
        </p:nvCxnSpPr>
        <p:spPr>
          <a:xfrm flipH="1">
            <a:off x="2644175" y="2157775"/>
            <a:ext cx="1045200" cy="239700"/>
          </a:xfrm>
          <a:prstGeom prst="straightConnector1">
            <a:avLst/>
          </a:prstGeom>
          <a:noFill/>
          <a:ln cap="flat" cmpd="sng" w="9525">
            <a:solidFill>
              <a:schemeClr val="dk2"/>
            </a:solidFill>
            <a:prstDash val="dash"/>
            <a:round/>
            <a:headEnd len="sm" w="sm" type="none"/>
            <a:tailEnd len="sm" w="sm" type="none"/>
          </a:ln>
        </p:spPr>
      </p:cxnSp>
      <p:sp>
        <p:nvSpPr>
          <p:cNvPr id="940" name="Google Shape;940;p70"/>
          <p:cNvSpPr/>
          <p:nvPr/>
        </p:nvSpPr>
        <p:spPr>
          <a:xfrm>
            <a:off x="3049974" y="2516500"/>
            <a:ext cx="444200" cy="603600"/>
          </a:xfrm>
          <a:custGeom>
            <a:rect b="b" l="l" r="r" t="t"/>
            <a:pathLst>
              <a:path extrusionOk="0" h="24144" w="17768">
                <a:moveTo>
                  <a:pt x="13687" y="0"/>
                </a:moveTo>
                <a:cubicBezTo>
                  <a:pt x="11420" y="2210"/>
                  <a:pt x="-595" y="9238"/>
                  <a:pt x="85" y="13262"/>
                </a:cubicBezTo>
                <a:cubicBezTo>
                  <a:pt x="765" y="17286"/>
                  <a:pt x="14821" y="22330"/>
                  <a:pt x="17768" y="24144"/>
                </a:cubicBezTo>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70"/>
          <p:cNvSpPr/>
          <p:nvPr/>
        </p:nvSpPr>
        <p:spPr>
          <a:xfrm>
            <a:off x="2647197" y="3179425"/>
            <a:ext cx="744643" cy="535806"/>
          </a:xfrm>
          <a:custGeom>
            <a:rect b="b" l="l" r="r" t="t"/>
            <a:pathLst>
              <a:path extrusionOk="0" h="23125" w="22997">
                <a:moveTo>
                  <a:pt x="22997" y="0"/>
                </a:moveTo>
                <a:cubicBezTo>
                  <a:pt x="19200" y="1814"/>
                  <a:pt x="1913" y="7029"/>
                  <a:pt x="213" y="10883"/>
                </a:cubicBezTo>
                <a:cubicBezTo>
                  <a:pt x="-1487" y="14737"/>
                  <a:pt x="10698" y="21085"/>
                  <a:pt x="12795" y="23125"/>
                </a:cubicBezTo>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70"/>
          <p:cNvSpPr/>
          <p:nvPr/>
        </p:nvSpPr>
        <p:spPr>
          <a:xfrm>
            <a:off x="2034447" y="3782425"/>
            <a:ext cx="744643" cy="535806"/>
          </a:xfrm>
          <a:custGeom>
            <a:rect b="b" l="l" r="r" t="t"/>
            <a:pathLst>
              <a:path extrusionOk="0" h="23125" w="22997">
                <a:moveTo>
                  <a:pt x="22997" y="0"/>
                </a:moveTo>
                <a:cubicBezTo>
                  <a:pt x="19200" y="1814"/>
                  <a:pt x="1913" y="7029"/>
                  <a:pt x="213" y="10883"/>
                </a:cubicBezTo>
                <a:cubicBezTo>
                  <a:pt x="-1487" y="14737"/>
                  <a:pt x="10698" y="21085"/>
                  <a:pt x="12795" y="23125"/>
                </a:cubicBezTo>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70"/>
          <p:cNvSpPr/>
          <p:nvPr/>
        </p:nvSpPr>
        <p:spPr>
          <a:xfrm>
            <a:off x="346775" y="2735813"/>
            <a:ext cx="2297400" cy="603600"/>
          </a:xfrm>
          <a:prstGeom prst="wedgeRoundRectCallout">
            <a:avLst>
              <a:gd fmla="val 44443" name="adj1"/>
              <a:gd fmla="val 131981" name="adj2"/>
              <a:gd fmla="val 0" name="adj3"/>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Inserts can cause </a:t>
            </a:r>
            <a:r>
              <a:rPr b="1" i="0" lang="en-US" sz="1400" u="none" cap="none" strike="noStrike">
                <a:solidFill>
                  <a:srgbClr val="000000"/>
                </a:solidFill>
                <a:latin typeface="Arial"/>
                <a:ea typeface="Arial"/>
                <a:cs typeface="Arial"/>
                <a:sym typeface="Arial"/>
              </a:rPr>
              <a:t>cascading compactions</a:t>
            </a:r>
            <a:endParaRPr b="1"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6"/>
                                        </p:tgtEl>
                                        <p:attrNameLst>
                                          <p:attrName>style.visibility</p:attrName>
                                        </p:attrNameLst>
                                      </p:cBhvr>
                                      <p:to>
                                        <p:strVal val="visible"/>
                                      </p:to>
                                    </p:set>
                                    <p:animEffect filter="fade" transition="in">
                                      <p:cBhvr>
                                        <p:cTn dur="1000"/>
                                        <p:tgtEl>
                                          <p:spTgt spid="906"/>
                                        </p:tgtEl>
                                      </p:cBhvr>
                                    </p:animEffect>
                                  </p:childTnLst>
                                </p:cTn>
                              </p:par>
                              <p:par>
                                <p:cTn fill="hold" nodeType="withEffect" presetClass="entr" presetID="10" presetSubtype="0">
                                  <p:stCondLst>
                                    <p:cond delay="0"/>
                                  </p:stCondLst>
                                  <p:childTnLst>
                                    <p:set>
                                      <p:cBhvr>
                                        <p:cTn dur="1" fill="hold">
                                          <p:stCondLst>
                                            <p:cond delay="0"/>
                                          </p:stCondLst>
                                        </p:cTn>
                                        <p:tgtEl>
                                          <p:spTgt spid="910"/>
                                        </p:tgtEl>
                                        <p:attrNameLst>
                                          <p:attrName>style.visibility</p:attrName>
                                        </p:attrNameLst>
                                      </p:cBhvr>
                                      <p:to>
                                        <p:strVal val="visible"/>
                                      </p:to>
                                    </p:set>
                                    <p:animEffect filter="fade" transition="in">
                                      <p:cBhvr>
                                        <p:cTn dur="1000"/>
                                        <p:tgtEl>
                                          <p:spTgt spid="910"/>
                                        </p:tgtEl>
                                      </p:cBhvr>
                                    </p:animEffect>
                                  </p:childTnLst>
                                </p:cTn>
                              </p:par>
                              <p:par>
                                <p:cTn fill="hold" nodeType="withEffect" presetClass="entr" presetID="10" presetSubtype="0">
                                  <p:stCondLst>
                                    <p:cond delay="0"/>
                                  </p:stCondLst>
                                  <p:childTnLst>
                                    <p:set>
                                      <p:cBhvr>
                                        <p:cTn dur="1" fill="hold">
                                          <p:stCondLst>
                                            <p:cond delay="0"/>
                                          </p:stCondLst>
                                        </p:cTn>
                                        <p:tgtEl>
                                          <p:spTgt spid="918"/>
                                        </p:tgtEl>
                                        <p:attrNameLst>
                                          <p:attrName>style.visibility</p:attrName>
                                        </p:attrNameLst>
                                      </p:cBhvr>
                                      <p:to>
                                        <p:strVal val="visible"/>
                                      </p:to>
                                    </p:set>
                                    <p:animEffect filter="fade" transition="in">
                                      <p:cBhvr>
                                        <p:cTn dur="1000"/>
                                        <p:tgtEl>
                                          <p:spTgt spid="918"/>
                                        </p:tgtEl>
                                      </p:cBhvr>
                                    </p:animEffect>
                                  </p:childTnLst>
                                </p:cTn>
                              </p:par>
                              <p:par>
                                <p:cTn fill="hold" nodeType="withEffect" presetClass="entr" presetID="10" presetSubtype="0">
                                  <p:stCondLst>
                                    <p:cond delay="0"/>
                                  </p:stCondLst>
                                  <p:childTnLst>
                                    <p:set>
                                      <p:cBhvr>
                                        <p:cTn dur="1" fill="hold">
                                          <p:stCondLst>
                                            <p:cond delay="0"/>
                                          </p:stCondLst>
                                        </p:cTn>
                                        <p:tgtEl>
                                          <p:spTgt spid="919"/>
                                        </p:tgtEl>
                                        <p:attrNameLst>
                                          <p:attrName>style.visibility</p:attrName>
                                        </p:attrNameLst>
                                      </p:cBhvr>
                                      <p:to>
                                        <p:strVal val="visible"/>
                                      </p:to>
                                    </p:set>
                                    <p:animEffect filter="fade" transition="in">
                                      <p:cBhvr>
                                        <p:cTn dur="1000"/>
                                        <p:tgtEl>
                                          <p:spTgt spid="919"/>
                                        </p:tgtEl>
                                      </p:cBhvr>
                                    </p:animEffect>
                                  </p:childTnLst>
                                </p:cTn>
                              </p:par>
                              <p:par>
                                <p:cTn fill="hold" nodeType="withEffect" presetClass="entr" presetID="10" presetSubtype="0">
                                  <p:stCondLst>
                                    <p:cond delay="0"/>
                                  </p:stCondLst>
                                  <p:childTnLst>
                                    <p:set>
                                      <p:cBhvr>
                                        <p:cTn dur="1" fill="hold">
                                          <p:stCondLst>
                                            <p:cond delay="0"/>
                                          </p:stCondLst>
                                        </p:cTn>
                                        <p:tgtEl>
                                          <p:spTgt spid="916"/>
                                        </p:tgtEl>
                                        <p:attrNameLst>
                                          <p:attrName>style.visibility</p:attrName>
                                        </p:attrNameLst>
                                      </p:cBhvr>
                                      <p:to>
                                        <p:strVal val="visible"/>
                                      </p:to>
                                    </p:set>
                                    <p:animEffect filter="fade" transition="in">
                                      <p:cBhvr>
                                        <p:cTn dur="1000"/>
                                        <p:tgtEl>
                                          <p:spTgt spid="916"/>
                                        </p:tgtEl>
                                      </p:cBhvr>
                                    </p:animEffect>
                                  </p:childTnLst>
                                </p:cTn>
                              </p:par>
                              <p:par>
                                <p:cTn fill="hold" nodeType="withEffect" presetClass="entr" presetID="10" presetSubtype="0">
                                  <p:stCondLst>
                                    <p:cond delay="0"/>
                                  </p:stCondLst>
                                  <p:childTnLst>
                                    <p:set>
                                      <p:cBhvr>
                                        <p:cTn dur="1" fill="hold">
                                          <p:stCondLst>
                                            <p:cond delay="0"/>
                                          </p:stCondLst>
                                        </p:cTn>
                                        <p:tgtEl>
                                          <p:spTgt spid="924"/>
                                        </p:tgtEl>
                                        <p:attrNameLst>
                                          <p:attrName>style.visibility</p:attrName>
                                        </p:attrNameLst>
                                      </p:cBhvr>
                                      <p:to>
                                        <p:strVal val="visible"/>
                                      </p:to>
                                    </p:set>
                                    <p:animEffect filter="fade" transition="in">
                                      <p:cBhvr>
                                        <p:cTn dur="1000"/>
                                        <p:tgtEl>
                                          <p:spTgt spid="9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924"/>
                                        </p:tgtEl>
                                      </p:cBhvr>
                                    </p:animEffect>
                                    <p:set>
                                      <p:cBhvr>
                                        <p:cTn dur="1" fill="hold">
                                          <p:stCondLst>
                                            <p:cond delay="1000"/>
                                          </p:stCondLst>
                                        </p:cTn>
                                        <p:tgtEl>
                                          <p:spTgt spid="92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1"/>
                                        </p:tgtEl>
                                        <p:attrNameLst>
                                          <p:attrName>style.visibility</p:attrName>
                                        </p:attrNameLst>
                                      </p:cBhvr>
                                      <p:to>
                                        <p:strVal val="visible"/>
                                      </p:to>
                                    </p:set>
                                    <p:animEffect filter="fade" transition="in">
                                      <p:cBhvr>
                                        <p:cTn dur="1000"/>
                                        <p:tgtEl>
                                          <p:spTgt spid="911"/>
                                        </p:tgtEl>
                                      </p:cBhvr>
                                    </p:animEffect>
                                  </p:childTnLst>
                                </p:cTn>
                              </p:par>
                              <p:par>
                                <p:cTn fill="hold" nodeType="withEffect" presetClass="entr" presetID="10" presetSubtype="0">
                                  <p:stCondLst>
                                    <p:cond delay="0"/>
                                  </p:stCondLst>
                                  <p:childTnLst>
                                    <p:set>
                                      <p:cBhvr>
                                        <p:cTn dur="1" fill="hold">
                                          <p:stCondLst>
                                            <p:cond delay="0"/>
                                          </p:stCondLst>
                                        </p:cTn>
                                        <p:tgtEl>
                                          <p:spTgt spid="912"/>
                                        </p:tgtEl>
                                        <p:attrNameLst>
                                          <p:attrName>style.visibility</p:attrName>
                                        </p:attrNameLst>
                                      </p:cBhvr>
                                      <p:to>
                                        <p:strVal val="visible"/>
                                      </p:to>
                                    </p:set>
                                    <p:animEffect filter="fade" transition="in">
                                      <p:cBhvr>
                                        <p:cTn dur="1000"/>
                                        <p:tgtEl>
                                          <p:spTgt spid="912"/>
                                        </p:tgtEl>
                                      </p:cBhvr>
                                    </p:animEffect>
                                  </p:childTnLst>
                                </p:cTn>
                              </p:par>
                              <p:par>
                                <p:cTn fill="hold" nodeType="withEffect" presetClass="entr" presetID="10" presetSubtype="0">
                                  <p:stCondLst>
                                    <p:cond delay="0"/>
                                  </p:stCondLst>
                                  <p:childTnLst>
                                    <p:set>
                                      <p:cBhvr>
                                        <p:cTn dur="1" fill="hold">
                                          <p:stCondLst>
                                            <p:cond delay="0"/>
                                          </p:stCondLst>
                                        </p:cTn>
                                        <p:tgtEl>
                                          <p:spTgt spid="913"/>
                                        </p:tgtEl>
                                        <p:attrNameLst>
                                          <p:attrName>style.visibility</p:attrName>
                                        </p:attrNameLst>
                                      </p:cBhvr>
                                      <p:to>
                                        <p:strVal val="visible"/>
                                      </p:to>
                                    </p:set>
                                    <p:animEffect filter="fade" transition="in">
                                      <p:cBhvr>
                                        <p:cTn dur="1000"/>
                                        <p:tgtEl>
                                          <p:spTgt spid="913"/>
                                        </p:tgtEl>
                                      </p:cBhvr>
                                    </p:animEffect>
                                  </p:childTnLst>
                                </p:cTn>
                              </p:par>
                              <p:par>
                                <p:cTn fill="hold" nodeType="withEffect" presetClass="entr" presetID="10" presetSubtype="0">
                                  <p:stCondLst>
                                    <p:cond delay="0"/>
                                  </p:stCondLst>
                                  <p:childTnLst>
                                    <p:set>
                                      <p:cBhvr>
                                        <p:cTn dur="1" fill="hold">
                                          <p:stCondLst>
                                            <p:cond delay="0"/>
                                          </p:stCondLst>
                                        </p:cTn>
                                        <p:tgtEl>
                                          <p:spTgt spid="914"/>
                                        </p:tgtEl>
                                        <p:attrNameLst>
                                          <p:attrName>style.visibility</p:attrName>
                                        </p:attrNameLst>
                                      </p:cBhvr>
                                      <p:to>
                                        <p:strVal val="visible"/>
                                      </p:to>
                                    </p:set>
                                    <p:animEffect filter="fade" transition="in">
                                      <p:cBhvr>
                                        <p:cTn dur="1000"/>
                                        <p:tgtEl>
                                          <p:spTgt spid="914"/>
                                        </p:tgtEl>
                                      </p:cBhvr>
                                    </p:animEffect>
                                  </p:childTnLst>
                                </p:cTn>
                              </p:par>
                              <p:par>
                                <p:cTn fill="hold" nodeType="withEffect" presetClass="entr" presetID="10" presetSubtype="0">
                                  <p:stCondLst>
                                    <p:cond delay="0"/>
                                  </p:stCondLst>
                                  <p:childTnLst>
                                    <p:set>
                                      <p:cBhvr>
                                        <p:cTn dur="1" fill="hold">
                                          <p:stCondLst>
                                            <p:cond delay="0"/>
                                          </p:stCondLst>
                                        </p:cTn>
                                        <p:tgtEl>
                                          <p:spTgt spid="915"/>
                                        </p:tgtEl>
                                        <p:attrNameLst>
                                          <p:attrName>style.visibility</p:attrName>
                                        </p:attrNameLst>
                                      </p:cBhvr>
                                      <p:to>
                                        <p:strVal val="visible"/>
                                      </p:to>
                                    </p:set>
                                    <p:animEffect filter="fade" transition="in">
                                      <p:cBhvr>
                                        <p:cTn dur="1000"/>
                                        <p:tgtEl>
                                          <p:spTgt spid="915"/>
                                        </p:tgtEl>
                                      </p:cBhvr>
                                    </p:animEffect>
                                  </p:childTnLst>
                                </p:cTn>
                              </p:par>
                              <p:par>
                                <p:cTn fill="hold" nodeType="withEffect" presetClass="entr" presetID="10" presetSubtype="0">
                                  <p:stCondLst>
                                    <p:cond delay="0"/>
                                  </p:stCondLst>
                                  <p:childTnLst>
                                    <p:set>
                                      <p:cBhvr>
                                        <p:cTn dur="1" fill="hold">
                                          <p:stCondLst>
                                            <p:cond delay="0"/>
                                          </p:stCondLst>
                                        </p:cTn>
                                        <p:tgtEl>
                                          <p:spTgt spid="923"/>
                                        </p:tgtEl>
                                        <p:attrNameLst>
                                          <p:attrName>style.visibility</p:attrName>
                                        </p:attrNameLst>
                                      </p:cBhvr>
                                      <p:to>
                                        <p:strVal val="visible"/>
                                      </p:to>
                                    </p:set>
                                    <p:animEffect filter="fade" transition="in">
                                      <p:cBhvr>
                                        <p:cTn dur="1000"/>
                                        <p:tgtEl>
                                          <p:spTgt spid="923"/>
                                        </p:tgtEl>
                                      </p:cBhvr>
                                    </p:animEffect>
                                  </p:childTnLst>
                                </p:cTn>
                              </p:par>
                              <p:par>
                                <p:cTn fill="hold" nodeType="withEffect" presetClass="entr" presetID="10" presetSubtype="0">
                                  <p:stCondLst>
                                    <p:cond delay="0"/>
                                  </p:stCondLst>
                                  <p:childTnLst>
                                    <p:set>
                                      <p:cBhvr>
                                        <p:cTn dur="1" fill="hold">
                                          <p:stCondLst>
                                            <p:cond delay="0"/>
                                          </p:stCondLst>
                                        </p:cTn>
                                        <p:tgtEl>
                                          <p:spTgt spid="925"/>
                                        </p:tgtEl>
                                        <p:attrNameLst>
                                          <p:attrName>style.visibility</p:attrName>
                                        </p:attrNameLst>
                                      </p:cBhvr>
                                      <p:to>
                                        <p:strVal val="visible"/>
                                      </p:to>
                                    </p:set>
                                    <p:animEffect filter="fade" transition="in">
                                      <p:cBhvr>
                                        <p:cTn dur="1000"/>
                                        <p:tgtEl>
                                          <p:spTgt spid="925"/>
                                        </p:tgtEl>
                                      </p:cBhvr>
                                    </p:animEffect>
                                  </p:childTnLst>
                                </p:cTn>
                              </p:par>
                              <p:par>
                                <p:cTn fill="hold" nodeType="withEffect" presetClass="entr" presetID="10" presetSubtype="0">
                                  <p:stCondLst>
                                    <p:cond delay="0"/>
                                  </p:stCondLst>
                                  <p:childTnLst>
                                    <p:set>
                                      <p:cBhvr>
                                        <p:cTn dur="1" fill="hold">
                                          <p:stCondLst>
                                            <p:cond delay="0"/>
                                          </p:stCondLst>
                                        </p:cTn>
                                        <p:tgtEl>
                                          <p:spTgt spid="926"/>
                                        </p:tgtEl>
                                        <p:attrNameLst>
                                          <p:attrName>style.visibility</p:attrName>
                                        </p:attrNameLst>
                                      </p:cBhvr>
                                      <p:to>
                                        <p:strVal val="visible"/>
                                      </p:to>
                                    </p:set>
                                    <p:animEffect filter="fade" transition="in">
                                      <p:cBhvr>
                                        <p:cTn dur="1000"/>
                                        <p:tgtEl>
                                          <p:spTgt spid="9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926"/>
                                        </p:tgtEl>
                                      </p:cBhvr>
                                    </p:animEffect>
                                    <p:set>
                                      <p:cBhvr>
                                        <p:cTn dur="1" fill="hold">
                                          <p:stCondLst>
                                            <p:cond delay="1000"/>
                                          </p:stCondLst>
                                        </p:cTn>
                                        <p:tgtEl>
                                          <p:spTgt spid="92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7"/>
                                        </p:tgtEl>
                                        <p:attrNameLst>
                                          <p:attrName>style.visibility</p:attrName>
                                        </p:attrNameLst>
                                      </p:cBhvr>
                                      <p:to>
                                        <p:strVal val="visible"/>
                                      </p:to>
                                    </p:set>
                                    <p:animEffect filter="fade" transition="in">
                                      <p:cBhvr>
                                        <p:cTn dur="1000"/>
                                        <p:tgtEl>
                                          <p:spTgt spid="927"/>
                                        </p:tgtEl>
                                      </p:cBhvr>
                                    </p:animEffect>
                                  </p:childTnLst>
                                </p:cTn>
                              </p:par>
                              <p:par>
                                <p:cTn fill="hold" nodeType="withEffect" presetClass="entr" presetID="10" presetSubtype="0">
                                  <p:stCondLst>
                                    <p:cond delay="0"/>
                                  </p:stCondLst>
                                  <p:childTnLst>
                                    <p:set>
                                      <p:cBhvr>
                                        <p:cTn dur="1" fill="hold">
                                          <p:stCondLst>
                                            <p:cond delay="0"/>
                                          </p:stCondLst>
                                        </p:cTn>
                                        <p:tgtEl>
                                          <p:spTgt spid="909"/>
                                        </p:tgtEl>
                                        <p:attrNameLst>
                                          <p:attrName>style.visibility</p:attrName>
                                        </p:attrNameLst>
                                      </p:cBhvr>
                                      <p:to>
                                        <p:strVal val="visible"/>
                                      </p:to>
                                    </p:set>
                                    <p:animEffect filter="fade" transition="in">
                                      <p:cBhvr>
                                        <p:cTn dur="1000"/>
                                        <p:tgtEl>
                                          <p:spTgt spid="9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927"/>
                                        </p:tgtEl>
                                      </p:cBhvr>
                                    </p:animEffect>
                                    <p:set>
                                      <p:cBhvr>
                                        <p:cTn dur="1" fill="hold">
                                          <p:stCondLst>
                                            <p:cond delay="1000"/>
                                          </p:stCondLst>
                                        </p:cTn>
                                        <p:tgtEl>
                                          <p:spTgt spid="92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5"/>
                                        </p:tgtEl>
                                        <p:attrNameLst>
                                          <p:attrName>style.visibility</p:attrName>
                                        </p:attrNameLst>
                                      </p:cBhvr>
                                      <p:to>
                                        <p:strVal val="visible"/>
                                      </p:to>
                                    </p:set>
                                    <p:animEffect filter="fade" transition="in">
                                      <p:cBhvr>
                                        <p:cTn dur="1000"/>
                                        <p:tgtEl>
                                          <p:spTgt spid="905"/>
                                        </p:tgtEl>
                                      </p:cBhvr>
                                    </p:animEffect>
                                  </p:childTnLst>
                                </p:cTn>
                              </p:par>
                              <p:par>
                                <p:cTn fill="hold" nodeType="withEffect" presetClass="exit" presetID="10" presetSubtype="0">
                                  <p:stCondLst>
                                    <p:cond delay="0"/>
                                  </p:stCondLst>
                                  <p:childTnLst>
                                    <p:animEffect filter="fade" transition="out">
                                      <p:cBhvr>
                                        <p:cTn dur="1000"/>
                                        <p:tgtEl>
                                          <p:spTgt spid="906"/>
                                        </p:tgtEl>
                                      </p:cBhvr>
                                    </p:animEffect>
                                    <p:set>
                                      <p:cBhvr>
                                        <p:cTn dur="1" fill="hold">
                                          <p:stCondLst>
                                            <p:cond delay="1000"/>
                                          </p:stCondLst>
                                        </p:cTn>
                                        <p:tgtEl>
                                          <p:spTgt spid="90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17"/>
                                        </p:tgtEl>
                                        <p:attrNameLst>
                                          <p:attrName>style.visibility</p:attrName>
                                        </p:attrNameLst>
                                      </p:cBhvr>
                                      <p:to>
                                        <p:strVal val="visible"/>
                                      </p:to>
                                    </p:set>
                                    <p:animEffect filter="fade" transition="in">
                                      <p:cBhvr>
                                        <p:cTn dur="1000"/>
                                        <p:tgtEl>
                                          <p:spTgt spid="917"/>
                                        </p:tgtEl>
                                      </p:cBhvr>
                                    </p:animEffect>
                                  </p:childTnLst>
                                </p:cTn>
                              </p:par>
                              <p:par>
                                <p:cTn fill="hold" nodeType="withEffect" presetClass="entr" presetID="10" presetSubtype="0">
                                  <p:stCondLst>
                                    <p:cond delay="0"/>
                                  </p:stCondLst>
                                  <p:childTnLst>
                                    <p:set>
                                      <p:cBhvr>
                                        <p:cTn dur="1" fill="hold">
                                          <p:stCondLst>
                                            <p:cond delay="0"/>
                                          </p:stCondLst>
                                        </p:cTn>
                                        <p:tgtEl>
                                          <p:spTgt spid="920"/>
                                        </p:tgtEl>
                                        <p:attrNameLst>
                                          <p:attrName>style.visibility</p:attrName>
                                        </p:attrNameLst>
                                      </p:cBhvr>
                                      <p:to>
                                        <p:strVal val="visible"/>
                                      </p:to>
                                    </p:set>
                                    <p:animEffect filter="fade" transition="in">
                                      <p:cBhvr>
                                        <p:cTn dur="1000"/>
                                        <p:tgtEl>
                                          <p:spTgt spid="920"/>
                                        </p:tgtEl>
                                      </p:cBhvr>
                                    </p:animEffect>
                                  </p:childTnLst>
                                </p:cTn>
                              </p:par>
                              <p:par>
                                <p:cTn fill="hold" nodeType="withEffect" presetClass="entr" presetID="10" presetSubtype="0">
                                  <p:stCondLst>
                                    <p:cond delay="0"/>
                                  </p:stCondLst>
                                  <p:childTnLst>
                                    <p:set>
                                      <p:cBhvr>
                                        <p:cTn dur="1" fill="hold">
                                          <p:stCondLst>
                                            <p:cond delay="0"/>
                                          </p:stCondLst>
                                        </p:cTn>
                                        <p:tgtEl>
                                          <p:spTgt spid="921"/>
                                        </p:tgtEl>
                                        <p:attrNameLst>
                                          <p:attrName>style.visibility</p:attrName>
                                        </p:attrNameLst>
                                      </p:cBhvr>
                                      <p:to>
                                        <p:strVal val="visible"/>
                                      </p:to>
                                    </p:set>
                                    <p:animEffect filter="fade" transition="in">
                                      <p:cBhvr>
                                        <p:cTn dur="1000"/>
                                        <p:tgtEl>
                                          <p:spTgt spid="921"/>
                                        </p:tgtEl>
                                      </p:cBhvr>
                                    </p:animEffect>
                                  </p:childTnLst>
                                </p:cTn>
                              </p:par>
                              <p:par>
                                <p:cTn fill="hold" nodeType="withEffect" presetClass="entr" presetID="10" presetSubtype="0">
                                  <p:stCondLst>
                                    <p:cond delay="0"/>
                                  </p:stCondLst>
                                  <p:childTnLst>
                                    <p:set>
                                      <p:cBhvr>
                                        <p:cTn dur="1" fill="hold">
                                          <p:stCondLst>
                                            <p:cond delay="0"/>
                                          </p:stCondLst>
                                        </p:cTn>
                                        <p:tgtEl>
                                          <p:spTgt spid="928"/>
                                        </p:tgtEl>
                                        <p:attrNameLst>
                                          <p:attrName>style.visibility</p:attrName>
                                        </p:attrNameLst>
                                      </p:cBhvr>
                                      <p:to>
                                        <p:strVal val="visible"/>
                                      </p:to>
                                    </p:set>
                                    <p:animEffect filter="fade" transition="in">
                                      <p:cBhvr>
                                        <p:cTn dur="1000"/>
                                        <p:tgtEl>
                                          <p:spTgt spid="928"/>
                                        </p:tgtEl>
                                      </p:cBhvr>
                                    </p:animEffect>
                                  </p:childTnLst>
                                </p:cTn>
                              </p:par>
                              <p:par>
                                <p:cTn fill="hold" nodeType="withEffect" presetClass="entr" presetID="10" presetSubtype="0">
                                  <p:stCondLst>
                                    <p:cond delay="0"/>
                                  </p:stCondLst>
                                  <p:childTnLst>
                                    <p:set>
                                      <p:cBhvr>
                                        <p:cTn dur="1" fill="hold">
                                          <p:stCondLst>
                                            <p:cond delay="0"/>
                                          </p:stCondLst>
                                        </p:cTn>
                                        <p:tgtEl>
                                          <p:spTgt spid="922"/>
                                        </p:tgtEl>
                                        <p:attrNameLst>
                                          <p:attrName>style.visibility</p:attrName>
                                        </p:attrNameLst>
                                      </p:cBhvr>
                                      <p:to>
                                        <p:strVal val="visible"/>
                                      </p:to>
                                    </p:set>
                                    <p:animEffect filter="fade" transition="in">
                                      <p:cBhvr>
                                        <p:cTn dur="1000"/>
                                        <p:tgtEl>
                                          <p:spTgt spid="9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928"/>
                                        </p:tgtEl>
                                      </p:cBhvr>
                                    </p:animEffect>
                                    <p:set>
                                      <p:cBhvr>
                                        <p:cTn dur="1" fill="hold">
                                          <p:stCondLst>
                                            <p:cond delay="1000"/>
                                          </p:stCondLst>
                                        </p:cTn>
                                        <p:tgtEl>
                                          <p:spTgt spid="92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9"/>
                                        </p:tgtEl>
                                        <p:attrNameLst>
                                          <p:attrName>style.visibility</p:attrName>
                                        </p:attrNameLst>
                                      </p:cBhvr>
                                      <p:to>
                                        <p:strVal val="visible"/>
                                      </p:to>
                                    </p:set>
                                    <p:animEffect filter="fade" transition="in">
                                      <p:cBhvr>
                                        <p:cTn dur="1000"/>
                                        <p:tgtEl>
                                          <p:spTgt spid="929"/>
                                        </p:tgtEl>
                                      </p:cBhvr>
                                    </p:animEffect>
                                  </p:childTnLst>
                                </p:cTn>
                              </p:par>
                              <p:par>
                                <p:cTn fill="hold" nodeType="withEffect" presetClass="entr" presetID="10" presetSubtype="0">
                                  <p:stCondLst>
                                    <p:cond delay="0"/>
                                  </p:stCondLst>
                                  <p:childTnLst>
                                    <p:set>
                                      <p:cBhvr>
                                        <p:cTn dur="1" fill="hold">
                                          <p:stCondLst>
                                            <p:cond delay="0"/>
                                          </p:stCondLst>
                                        </p:cTn>
                                        <p:tgtEl>
                                          <p:spTgt spid="930"/>
                                        </p:tgtEl>
                                        <p:attrNameLst>
                                          <p:attrName>style.visibility</p:attrName>
                                        </p:attrNameLst>
                                      </p:cBhvr>
                                      <p:to>
                                        <p:strVal val="visible"/>
                                      </p:to>
                                    </p:set>
                                    <p:animEffect filter="fade" transition="in">
                                      <p:cBhvr>
                                        <p:cTn dur="1000"/>
                                        <p:tgtEl>
                                          <p:spTgt spid="9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1"/>
                                        </p:tgtEl>
                                        <p:attrNameLst>
                                          <p:attrName>style.visibility</p:attrName>
                                        </p:attrNameLst>
                                      </p:cBhvr>
                                      <p:to>
                                        <p:strVal val="visible"/>
                                      </p:to>
                                    </p:set>
                                    <p:animEffect filter="fade" transition="in">
                                      <p:cBhvr>
                                        <p:cTn dur="1000"/>
                                        <p:tgtEl>
                                          <p:spTgt spid="931"/>
                                        </p:tgtEl>
                                      </p:cBhvr>
                                    </p:animEffect>
                                  </p:childTnLst>
                                </p:cTn>
                              </p:par>
                              <p:par>
                                <p:cTn fill="hold" nodeType="withEffect" presetClass="entr" presetID="10" presetSubtype="0">
                                  <p:stCondLst>
                                    <p:cond delay="0"/>
                                  </p:stCondLst>
                                  <p:childTnLst>
                                    <p:set>
                                      <p:cBhvr>
                                        <p:cTn dur="1" fill="hold">
                                          <p:stCondLst>
                                            <p:cond delay="0"/>
                                          </p:stCondLst>
                                        </p:cTn>
                                        <p:tgtEl>
                                          <p:spTgt spid="932"/>
                                        </p:tgtEl>
                                        <p:attrNameLst>
                                          <p:attrName>style.visibility</p:attrName>
                                        </p:attrNameLst>
                                      </p:cBhvr>
                                      <p:to>
                                        <p:strVal val="visible"/>
                                      </p:to>
                                    </p:set>
                                    <p:animEffect filter="fade" transition="in">
                                      <p:cBhvr>
                                        <p:cTn dur="1000"/>
                                        <p:tgtEl>
                                          <p:spTgt spid="932"/>
                                        </p:tgtEl>
                                      </p:cBhvr>
                                    </p:animEffect>
                                  </p:childTnLst>
                                </p:cTn>
                              </p:par>
                              <p:par>
                                <p:cTn fill="hold" nodeType="withEffect" presetClass="entr" presetID="10" presetSubtype="0">
                                  <p:stCondLst>
                                    <p:cond delay="0"/>
                                  </p:stCondLst>
                                  <p:childTnLst>
                                    <p:set>
                                      <p:cBhvr>
                                        <p:cTn dur="1" fill="hold">
                                          <p:stCondLst>
                                            <p:cond delay="0"/>
                                          </p:stCondLst>
                                        </p:cTn>
                                        <p:tgtEl>
                                          <p:spTgt spid="933"/>
                                        </p:tgtEl>
                                        <p:attrNameLst>
                                          <p:attrName>style.visibility</p:attrName>
                                        </p:attrNameLst>
                                      </p:cBhvr>
                                      <p:to>
                                        <p:strVal val="visible"/>
                                      </p:to>
                                    </p:set>
                                    <p:animEffect filter="fade" transition="in">
                                      <p:cBhvr>
                                        <p:cTn dur="1000"/>
                                        <p:tgtEl>
                                          <p:spTgt spid="933"/>
                                        </p:tgtEl>
                                      </p:cBhvr>
                                    </p:animEffect>
                                  </p:childTnLst>
                                </p:cTn>
                              </p:par>
                              <p:par>
                                <p:cTn fill="hold" nodeType="withEffect" presetClass="entr" presetID="10" presetSubtype="0">
                                  <p:stCondLst>
                                    <p:cond delay="0"/>
                                  </p:stCondLst>
                                  <p:childTnLst>
                                    <p:set>
                                      <p:cBhvr>
                                        <p:cTn dur="1" fill="hold">
                                          <p:stCondLst>
                                            <p:cond delay="0"/>
                                          </p:stCondLst>
                                        </p:cTn>
                                        <p:tgtEl>
                                          <p:spTgt spid="934"/>
                                        </p:tgtEl>
                                        <p:attrNameLst>
                                          <p:attrName>style.visibility</p:attrName>
                                        </p:attrNameLst>
                                      </p:cBhvr>
                                      <p:to>
                                        <p:strVal val="visible"/>
                                      </p:to>
                                    </p:set>
                                    <p:animEffect filter="fade" transition="in">
                                      <p:cBhvr>
                                        <p:cTn dur="1000"/>
                                        <p:tgtEl>
                                          <p:spTgt spid="934"/>
                                        </p:tgtEl>
                                      </p:cBhvr>
                                    </p:animEffect>
                                  </p:childTnLst>
                                </p:cTn>
                              </p:par>
                              <p:par>
                                <p:cTn fill="hold" nodeType="withEffect" presetClass="entr" presetID="10" presetSubtype="0">
                                  <p:stCondLst>
                                    <p:cond delay="0"/>
                                  </p:stCondLst>
                                  <p:childTnLst>
                                    <p:set>
                                      <p:cBhvr>
                                        <p:cTn dur="1" fill="hold">
                                          <p:stCondLst>
                                            <p:cond delay="0"/>
                                          </p:stCondLst>
                                        </p:cTn>
                                        <p:tgtEl>
                                          <p:spTgt spid="935"/>
                                        </p:tgtEl>
                                        <p:attrNameLst>
                                          <p:attrName>style.visibility</p:attrName>
                                        </p:attrNameLst>
                                      </p:cBhvr>
                                      <p:to>
                                        <p:strVal val="visible"/>
                                      </p:to>
                                    </p:set>
                                    <p:animEffect filter="fade" transition="in">
                                      <p:cBhvr>
                                        <p:cTn dur="1000"/>
                                        <p:tgtEl>
                                          <p:spTgt spid="935"/>
                                        </p:tgtEl>
                                      </p:cBhvr>
                                    </p:animEffect>
                                  </p:childTnLst>
                                </p:cTn>
                              </p:par>
                              <p:par>
                                <p:cTn fill="hold" nodeType="withEffect" presetClass="entr" presetID="10" presetSubtype="0">
                                  <p:stCondLst>
                                    <p:cond delay="0"/>
                                  </p:stCondLst>
                                  <p:childTnLst>
                                    <p:set>
                                      <p:cBhvr>
                                        <p:cTn dur="1" fill="hold">
                                          <p:stCondLst>
                                            <p:cond delay="0"/>
                                          </p:stCondLst>
                                        </p:cTn>
                                        <p:tgtEl>
                                          <p:spTgt spid="936"/>
                                        </p:tgtEl>
                                        <p:attrNameLst>
                                          <p:attrName>style.visibility</p:attrName>
                                        </p:attrNameLst>
                                      </p:cBhvr>
                                      <p:to>
                                        <p:strVal val="visible"/>
                                      </p:to>
                                    </p:set>
                                    <p:animEffect filter="fade" transition="in">
                                      <p:cBhvr>
                                        <p:cTn dur="1000"/>
                                        <p:tgtEl>
                                          <p:spTgt spid="936"/>
                                        </p:tgtEl>
                                      </p:cBhvr>
                                    </p:animEffect>
                                  </p:childTnLst>
                                </p:cTn>
                              </p:par>
                              <p:par>
                                <p:cTn fill="hold" nodeType="withEffect" presetClass="entr" presetID="10" presetSubtype="0">
                                  <p:stCondLst>
                                    <p:cond delay="0"/>
                                  </p:stCondLst>
                                  <p:childTnLst>
                                    <p:set>
                                      <p:cBhvr>
                                        <p:cTn dur="1" fill="hold">
                                          <p:stCondLst>
                                            <p:cond delay="0"/>
                                          </p:stCondLst>
                                        </p:cTn>
                                        <p:tgtEl>
                                          <p:spTgt spid="937"/>
                                        </p:tgtEl>
                                        <p:attrNameLst>
                                          <p:attrName>style.visibility</p:attrName>
                                        </p:attrNameLst>
                                      </p:cBhvr>
                                      <p:to>
                                        <p:strVal val="visible"/>
                                      </p:to>
                                    </p:set>
                                    <p:animEffect filter="fade" transition="in">
                                      <p:cBhvr>
                                        <p:cTn dur="1000"/>
                                        <p:tgtEl>
                                          <p:spTgt spid="937"/>
                                        </p:tgtEl>
                                      </p:cBhvr>
                                    </p:animEffect>
                                  </p:childTnLst>
                                </p:cTn>
                              </p:par>
                              <p:par>
                                <p:cTn fill="hold" nodeType="withEffect" presetClass="entr" presetID="10" presetSubtype="0">
                                  <p:stCondLst>
                                    <p:cond delay="0"/>
                                  </p:stCondLst>
                                  <p:childTnLst>
                                    <p:set>
                                      <p:cBhvr>
                                        <p:cTn dur="1" fill="hold">
                                          <p:stCondLst>
                                            <p:cond delay="0"/>
                                          </p:stCondLst>
                                        </p:cTn>
                                        <p:tgtEl>
                                          <p:spTgt spid="938"/>
                                        </p:tgtEl>
                                        <p:attrNameLst>
                                          <p:attrName>style.visibility</p:attrName>
                                        </p:attrNameLst>
                                      </p:cBhvr>
                                      <p:to>
                                        <p:strVal val="visible"/>
                                      </p:to>
                                    </p:set>
                                    <p:animEffect filter="fade" transition="in">
                                      <p:cBhvr>
                                        <p:cTn dur="1000"/>
                                        <p:tgtEl>
                                          <p:spTgt spid="938"/>
                                        </p:tgtEl>
                                      </p:cBhvr>
                                    </p:animEffect>
                                  </p:childTnLst>
                                </p:cTn>
                              </p:par>
                              <p:par>
                                <p:cTn fill="hold" nodeType="withEffect" presetClass="entr" presetID="10" presetSubtype="0">
                                  <p:stCondLst>
                                    <p:cond delay="0"/>
                                  </p:stCondLst>
                                  <p:childTnLst>
                                    <p:set>
                                      <p:cBhvr>
                                        <p:cTn dur="1" fill="hold">
                                          <p:stCondLst>
                                            <p:cond delay="0"/>
                                          </p:stCondLst>
                                        </p:cTn>
                                        <p:tgtEl>
                                          <p:spTgt spid="939"/>
                                        </p:tgtEl>
                                        <p:attrNameLst>
                                          <p:attrName>style.visibility</p:attrName>
                                        </p:attrNameLst>
                                      </p:cBhvr>
                                      <p:to>
                                        <p:strVal val="visible"/>
                                      </p:to>
                                    </p:set>
                                    <p:animEffect filter="fade" transition="in">
                                      <p:cBhvr>
                                        <p:cTn dur="1000"/>
                                        <p:tgtEl>
                                          <p:spTgt spid="9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0"/>
                                        </p:tgtEl>
                                        <p:attrNameLst>
                                          <p:attrName>style.visibility</p:attrName>
                                        </p:attrNameLst>
                                      </p:cBhvr>
                                      <p:to>
                                        <p:strVal val="visible"/>
                                      </p:to>
                                    </p:set>
                                    <p:animEffect filter="fade" transition="in">
                                      <p:cBhvr>
                                        <p:cTn dur="1000"/>
                                        <p:tgtEl>
                                          <p:spTgt spid="9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1"/>
                                        </p:tgtEl>
                                        <p:attrNameLst>
                                          <p:attrName>style.visibility</p:attrName>
                                        </p:attrNameLst>
                                      </p:cBhvr>
                                      <p:to>
                                        <p:strVal val="visible"/>
                                      </p:to>
                                    </p:set>
                                    <p:animEffect filter="fade" transition="in">
                                      <p:cBhvr>
                                        <p:cTn dur="1000"/>
                                        <p:tgtEl>
                                          <p:spTgt spid="9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2"/>
                                        </p:tgtEl>
                                        <p:attrNameLst>
                                          <p:attrName>style.visibility</p:attrName>
                                        </p:attrNameLst>
                                      </p:cBhvr>
                                      <p:to>
                                        <p:strVal val="visible"/>
                                      </p:to>
                                    </p:set>
                                    <p:animEffect filter="fade" transition="in">
                                      <p:cBhvr>
                                        <p:cTn dur="1000"/>
                                        <p:tgtEl>
                                          <p:spTgt spid="942"/>
                                        </p:tgtEl>
                                      </p:cBhvr>
                                    </p:animEffect>
                                  </p:childTnLst>
                                </p:cTn>
                              </p:par>
                              <p:par>
                                <p:cTn fill="hold" nodeType="withEffect" presetClass="entr" presetID="10" presetSubtype="0">
                                  <p:stCondLst>
                                    <p:cond delay="0"/>
                                  </p:stCondLst>
                                  <p:childTnLst>
                                    <p:set>
                                      <p:cBhvr>
                                        <p:cTn dur="1" fill="hold">
                                          <p:stCondLst>
                                            <p:cond delay="0"/>
                                          </p:stCondLst>
                                        </p:cTn>
                                        <p:tgtEl>
                                          <p:spTgt spid="943"/>
                                        </p:tgtEl>
                                        <p:attrNameLst>
                                          <p:attrName>style.visibility</p:attrName>
                                        </p:attrNameLst>
                                      </p:cBhvr>
                                      <p:to>
                                        <p:strVal val="visible"/>
                                      </p:to>
                                    </p:set>
                                    <p:animEffect filter="fade" transition="in">
                                      <p:cBhvr>
                                        <p:cTn dur="1000"/>
                                        <p:tgtEl>
                                          <p:spTgt spid="9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7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Retina’s Cross-Layered design</a:t>
            </a:r>
            <a:endParaRPr/>
          </a:p>
        </p:txBody>
      </p:sp>
      <p:sp>
        <p:nvSpPr>
          <p:cNvPr id="949" name="Google Shape;949;p71"/>
          <p:cNvSpPr txBox="1"/>
          <p:nvPr>
            <p:ph idx="1" type="body"/>
          </p:nvPr>
        </p:nvSpPr>
        <p:spPr>
          <a:xfrm>
            <a:off x="311700" y="1076275"/>
            <a:ext cx="4279800" cy="3416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Char char="●"/>
            </a:pPr>
            <a:r>
              <a:rPr lang="en-US" sz="1200">
                <a:solidFill>
                  <a:schemeClr val="dk1"/>
                </a:solidFill>
              </a:rPr>
              <a:t>Maximize computational storage’s bandwidth utilization:</a:t>
            </a:r>
            <a:endParaRPr sz="1200">
              <a:solidFill>
                <a:schemeClr val="dk1"/>
              </a:solidFill>
            </a:endParaRPr>
          </a:p>
          <a:p>
            <a:pPr indent="-292100" lvl="1" marL="914400" rtl="0" algn="l">
              <a:lnSpc>
                <a:spcPct val="115000"/>
              </a:lnSpc>
              <a:spcBef>
                <a:spcPts val="0"/>
              </a:spcBef>
              <a:spcAft>
                <a:spcPts val="0"/>
              </a:spcAft>
              <a:buClr>
                <a:schemeClr val="dk1"/>
              </a:buClr>
              <a:buSzPts val="1000"/>
              <a:buChar char="○"/>
            </a:pPr>
            <a:r>
              <a:rPr lang="en-US" sz="1000">
                <a:solidFill>
                  <a:schemeClr val="dk1"/>
                </a:solidFill>
              </a:rPr>
              <a:t>Remove CPU botlleneck by offloading compute to Smart SSD's accelerator.</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n-US" sz="1000">
                <a:solidFill>
                  <a:schemeClr val="dk1"/>
                </a:solidFill>
              </a:rPr>
              <a:t>Reduce data hops over the PCIE bus.</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n-US" sz="1000">
                <a:solidFill>
                  <a:schemeClr val="dk1"/>
                </a:solidFill>
              </a:rPr>
              <a:t>Split the underlying KV store design between Host DRAM and SmartSSD to fully leverage the near-data accelerator and reduce network overhead.</a:t>
            </a:r>
            <a:endParaRPr sz="1000">
              <a:solidFill>
                <a:schemeClr val="dk1"/>
              </a:solidFill>
            </a:endParaRPr>
          </a:p>
          <a:p>
            <a:pPr indent="-304800" lvl="0" marL="457200" rtl="0" algn="l">
              <a:lnSpc>
                <a:spcPct val="115000"/>
              </a:lnSpc>
              <a:spcBef>
                <a:spcPts val="1000"/>
              </a:spcBef>
              <a:spcAft>
                <a:spcPts val="0"/>
              </a:spcAft>
              <a:buClr>
                <a:schemeClr val="dk1"/>
              </a:buClr>
              <a:buSzPts val="1200"/>
              <a:buChar char="●"/>
            </a:pPr>
            <a:r>
              <a:rPr lang="en-US" sz="1200">
                <a:solidFill>
                  <a:schemeClr val="dk1"/>
                </a:solidFill>
              </a:rPr>
              <a:t>Maximally utilize host CPU to act as the control plane:</a:t>
            </a:r>
            <a:endParaRPr sz="1200">
              <a:solidFill>
                <a:schemeClr val="dk1"/>
              </a:solidFill>
            </a:endParaRPr>
          </a:p>
          <a:p>
            <a:pPr indent="-292100" lvl="1" marL="914400" rtl="0" algn="l">
              <a:lnSpc>
                <a:spcPct val="115000"/>
              </a:lnSpc>
              <a:spcBef>
                <a:spcPts val="0"/>
              </a:spcBef>
              <a:spcAft>
                <a:spcPts val="0"/>
              </a:spcAft>
              <a:buClr>
                <a:schemeClr val="dk1"/>
              </a:buClr>
              <a:buSzPts val="1000"/>
              <a:buChar char="○"/>
            </a:pPr>
            <a:r>
              <a:rPr lang="en-US" sz="1000">
                <a:solidFill>
                  <a:schemeClr val="dk1"/>
                </a:solidFill>
              </a:rPr>
              <a:t>Issues IO requests</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n-US" sz="1000">
                <a:solidFill>
                  <a:schemeClr val="dk1"/>
                </a:solidFill>
              </a:rPr>
              <a:t>Handles concurrency control</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n-US" sz="1000">
                <a:solidFill>
                  <a:schemeClr val="dk1"/>
                </a:solidFill>
              </a:rPr>
              <a:t>Manages caching</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n-US" sz="1000">
                <a:solidFill>
                  <a:schemeClr val="dk1"/>
                </a:solidFill>
              </a:rPr>
              <a:t>Handles Crash consistency &amp; garbage collection</a:t>
            </a:r>
            <a:endParaRPr sz="1000">
              <a:solidFill>
                <a:schemeClr val="dk1"/>
              </a:solidFill>
            </a:endParaRPr>
          </a:p>
          <a:p>
            <a:pPr indent="-304800" lvl="0" marL="457200" rtl="0" algn="l">
              <a:lnSpc>
                <a:spcPct val="115000"/>
              </a:lnSpc>
              <a:spcBef>
                <a:spcPts val="1000"/>
              </a:spcBef>
              <a:spcAft>
                <a:spcPts val="0"/>
              </a:spcAft>
              <a:buClr>
                <a:schemeClr val="dk1"/>
              </a:buClr>
              <a:buSzPts val="1200"/>
              <a:buChar char="●"/>
            </a:pPr>
            <a:r>
              <a:rPr lang="en-US" sz="1200">
                <a:solidFill>
                  <a:schemeClr val="dk1"/>
                </a:solidFill>
              </a:rPr>
              <a:t>Maximally utilize FPGA on SmartSSD in the data plane</a:t>
            </a:r>
            <a:endParaRPr sz="1200">
              <a:solidFill>
                <a:schemeClr val="dk1"/>
              </a:solidFill>
            </a:endParaRPr>
          </a:p>
          <a:p>
            <a:pPr indent="-292100" lvl="1" marL="914400" rtl="0" algn="l">
              <a:lnSpc>
                <a:spcPct val="115000"/>
              </a:lnSpc>
              <a:spcBef>
                <a:spcPts val="0"/>
              </a:spcBef>
              <a:spcAft>
                <a:spcPts val="0"/>
              </a:spcAft>
              <a:buClr>
                <a:schemeClr val="dk1"/>
              </a:buClr>
              <a:buSzPts val="1000"/>
              <a:buChar char="○"/>
            </a:pPr>
            <a:r>
              <a:rPr lang="en-US" sz="1000">
                <a:solidFill>
                  <a:schemeClr val="dk1"/>
                </a:solidFill>
              </a:rPr>
              <a:t>Caters to host's requests in the data plane</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n-US" sz="1000">
                <a:solidFill>
                  <a:schemeClr val="dk1"/>
                </a:solidFill>
              </a:rPr>
              <a:t>Reduces network latencies by handling IO requests and increases overall throughput by compressing keys</a:t>
            </a:r>
            <a:endParaRPr sz="1000">
              <a:solidFill>
                <a:schemeClr val="dk1"/>
              </a:solidFill>
            </a:endParaRPr>
          </a:p>
        </p:txBody>
      </p:sp>
      <p:sp>
        <p:nvSpPr>
          <p:cNvPr id="950" name="Google Shape;950;p71"/>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951" name="Google Shape;951;p71"/>
          <p:cNvPicPr preferRelativeResize="0"/>
          <p:nvPr/>
        </p:nvPicPr>
        <p:blipFill rotWithShape="1">
          <a:blip r:embed="rId3">
            <a:alphaModFix/>
          </a:blip>
          <a:srcRect b="0" l="0" r="0" t="0"/>
          <a:stretch/>
        </p:blipFill>
        <p:spPr>
          <a:xfrm>
            <a:off x="4645900" y="941525"/>
            <a:ext cx="4158090" cy="336220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800"/>
              <a:buNone/>
            </a:pPr>
            <a:r>
              <a:rPr lang="en-US"/>
              <a:t>Problems of Conventional Key-Value Stores</a:t>
            </a:r>
            <a:endParaRPr/>
          </a:p>
        </p:txBody>
      </p:sp>
      <p:sp>
        <p:nvSpPr>
          <p:cNvPr id="147" name="Google Shape;147;p18"/>
          <p:cNvSpPr txBox="1"/>
          <p:nvPr>
            <p:ph idx="1" type="body"/>
          </p:nvPr>
        </p:nvSpPr>
        <p:spPr>
          <a:xfrm>
            <a:off x="311700" y="1000075"/>
            <a:ext cx="49770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US">
                <a:solidFill>
                  <a:schemeClr val="dk1"/>
                </a:solidFill>
              </a:rPr>
              <a:t>Most prevalent key-value store</a:t>
            </a:r>
            <a:endParaRPr>
              <a:solidFill>
                <a:schemeClr val="dk1"/>
              </a:solidFill>
            </a:endParaRPr>
          </a:p>
          <a:p>
            <a:pPr indent="-342900" lvl="1" marL="914400" rtl="0" algn="l">
              <a:lnSpc>
                <a:spcPct val="100000"/>
              </a:lnSpc>
              <a:spcBef>
                <a:spcPts val="0"/>
              </a:spcBef>
              <a:spcAft>
                <a:spcPts val="0"/>
              </a:spcAft>
              <a:buSzPts val="1800"/>
              <a:buChar char="○"/>
            </a:pPr>
            <a:r>
              <a:rPr lang="en-US">
                <a:solidFill>
                  <a:schemeClr val="dk1"/>
                </a:solidFill>
              </a:rPr>
              <a:t>Log-Structured Merge(LSM) Tree</a:t>
            </a:r>
            <a:endParaRPr>
              <a:solidFill>
                <a:schemeClr val="dk1"/>
              </a:solidFill>
            </a:endParaRPr>
          </a:p>
          <a:p>
            <a:pPr indent="-342900" lvl="0" marL="457200" rtl="0" algn="l">
              <a:lnSpc>
                <a:spcPct val="100000"/>
              </a:lnSpc>
              <a:spcBef>
                <a:spcPts val="1000"/>
              </a:spcBef>
              <a:spcAft>
                <a:spcPts val="0"/>
              </a:spcAft>
              <a:buSzPts val="1800"/>
              <a:buChar char="●"/>
            </a:pPr>
            <a:r>
              <a:rPr lang="en-US">
                <a:solidFill>
                  <a:schemeClr val="dk1"/>
                </a:solidFill>
              </a:rPr>
              <a:t>E</a:t>
            </a:r>
            <a:r>
              <a:rPr lang="en-US">
                <a:solidFill>
                  <a:schemeClr val="dk1"/>
                </a:solidFill>
              </a:rPr>
              <a:t>xperiment on LSM Tree:</a:t>
            </a:r>
            <a:endParaRPr>
              <a:solidFill>
                <a:schemeClr val="dk1"/>
              </a:solidFill>
            </a:endParaRPr>
          </a:p>
          <a:p>
            <a:pPr indent="-342900" lvl="1" marL="914400" rtl="0" algn="l">
              <a:lnSpc>
                <a:spcPct val="100000"/>
              </a:lnSpc>
              <a:spcBef>
                <a:spcPts val="0"/>
              </a:spcBef>
              <a:spcAft>
                <a:spcPts val="0"/>
              </a:spcAft>
              <a:buSzPts val="1800"/>
              <a:buChar char="○"/>
            </a:pPr>
            <a:r>
              <a:rPr lang="en-US" sz="1800">
                <a:solidFill>
                  <a:schemeClr val="dk1"/>
                </a:solidFill>
              </a:rPr>
              <a:t>Only 50% of the maximum I/O bandwidth used </a:t>
            </a:r>
            <a:endParaRPr sz="1800">
              <a:solidFill>
                <a:schemeClr val="dk1"/>
              </a:solidFill>
            </a:endParaRPr>
          </a:p>
          <a:p>
            <a:pPr indent="-342900" lvl="1" marL="914400" rtl="0" algn="l">
              <a:lnSpc>
                <a:spcPct val="100000"/>
              </a:lnSpc>
              <a:spcBef>
                <a:spcPts val="0"/>
              </a:spcBef>
              <a:spcAft>
                <a:spcPts val="0"/>
              </a:spcAft>
              <a:buSzPts val="1800"/>
              <a:buChar char="○"/>
            </a:pPr>
            <a:r>
              <a:rPr lang="en-US" sz="1800">
                <a:solidFill>
                  <a:schemeClr val="dk1"/>
                </a:solidFill>
              </a:rPr>
              <a:t>while saturating the CPU utilization to almost 100%.</a:t>
            </a:r>
            <a:endParaRPr sz="1800">
              <a:solidFill>
                <a:schemeClr val="dk1"/>
              </a:solidFill>
            </a:endParaRPr>
          </a:p>
          <a:p>
            <a:pPr indent="-342900" lvl="0" marL="457200" rtl="0" algn="l">
              <a:lnSpc>
                <a:spcPct val="100000"/>
              </a:lnSpc>
              <a:spcBef>
                <a:spcPts val="1000"/>
              </a:spcBef>
              <a:spcAft>
                <a:spcPts val="1000"/>
              </a:spcAft>
              <a:buClr>
                <a:schemeClr val="dk1"/>
              </a:buClr>
              <a:buSzPts val="1800"/>
              <a:buChar char="●"/>
            </a:pPr>
            <a:r>
              <a:rPr lang="en-US">
                <a:solidFill>
                  <a:schemeClr val="dk1"/>
                </a:solidFill>
              </a:rPr>
              <a:t>CPU becomes the bottleneck before the IO bandwidth is fully saturated.</a:t>
            </a:r>
            <a:endParaRPr>
              <a:solidFill>
                <a:schemeClr val="dk1"/>
              </a:solidFill>
            </a:endParaRPr>
          </a:p>
        </p:txBody>
      </p:sp>
      <p:sp>
        <p:nvSpPr>
          <p:cNvPr id="148" name="Google Shape;148;p18"/>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149" name="Google Shape;149;p18"/>
          <p:cNvPicPr preferRelativeResize="0"/>
          <p:nvPr/>
        </p:nvPicPr>
        <p:blipFill rotWithShape="1">
          <a:blip r:embed="rId3">
            <a:alphaModFix/>
          </a:blip>
          <a:srcRect b="0" l="0" r="0" t="0"/>
          <a:stretch/>
        </p:blipFill>
        <p:spPr>
          <a:xfrm>
            <a:off x="5493248" y="1073525"/>
            <a:ext cx="3465024" cy="1730701"/>
          </a:xfrm>
          <a:prstGeom prst="rect">
            <a:avLst/>
          </a:prstGeom>
          <a:noFill/>
          <a:ln>
            <a:noFill/>
          </a:ln>
        </p:spPr>
      </p:pic>
      <p:pic>
        <p:nvPicPr>
          <p:cNvPr id="150" name="Google Shape;150;p18"/>
          <p:cNvPicPr preferRelativeResize="0"/>
          <p:nvPr/>
        </p:nvPicPr>
        <p:blipFill rotWithShape="1">
          <a:blip r:embed="rId4">
            <a:alphaModFix/>
          </a:blip>
          <a:srcRect b="0" l="0" r="0" t="0"/>
          <a:stretch/>
        </p:blipFill>
        <p:spPr>
          <a:xfrm>
            <a:off x="6075438" y="2852550"/>
            <a:ext cx="2155349" cy="1426225"/>
          </a:xfrm>
          <a:prstGeom prst="rect">
            <a:avLst/>
          </a:prstGeom>
          <a:noFill/>
          <a:ln>
            <a:noFill/>
          </a:ln>
        </p:spPr>
      </p:pic>
      <p:sp>
        <p:nvSpPr>
          <p:cNvPr id="151" name="Google Shape;151;p18"/>
          <p:cNvSpPr txBox="1"/>
          <p:nvPr/>
        </p:nvSpPr>
        <p:spPr>
          <a:xfrm>
            <a:off x="5417425" y="4557200"/>
            <a:ext cx="4896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Proxima Nova"/>
                <a:ea typeface="Proxima Nova"/>
                <a:cs typeface="Proxima Nova"/>
                <a:sym typeface="Proxima Nova"/>
              </a:rPr>
              <a:t>Source: </a:t>
            </a:r>
            <a:r>
              <a:rPr b="0" i="0" lang="en-US" sz="1000" u="sng" cap="none" strike="noStrike">
                <a:solidFill>
                  <a:schemeClr val="hlink"/>
                </a:solidFill>
                <a:latin typeface="Proxima Nova"/>
                <a:ea typeface="Proxima Nova"/>
                <a:cs typeface="Proxima Nova"/>
                <a:sym typeface="Proxima Nova"/>
                <a:hlinkClick r:id="rId5"/>
              </a:rPr>
              <a:t>https://dl.acm.org/doi/10.1145/3341301.3359628</a:t>
            </a:r>
            <a:endParaRPr b="0" i="0" sz="10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72"/>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Cross-layered Vs Traditional Key-value store</a:t>
            </a:r>
            <a:endParaRPr/>
          </a:p>
          <a:p>
            <a:pPr indent="0" lvl="0" marL="0" rtl="0" algn="l">
              <a:lnSpc>
                <a:spcPct val="100000"/>
              </a:lnSpc>
              <a:spcBef>
                <a:spcPts val="0"/>
              </a:spcBef>
              <a:spcAft>
                <a:spcPts val="0"/>
              </a:spcAft>
              <a:buSzPts val="2800"/>
              <a:buNone/>
            </a:pPr>
            <a:r>
              <a:t/>
            </a:r>
            <a:endParaRPr/>
          </a:p>
        </p:txBody>
      </p:sp>
      <p:sp>
        <p:nvSpPr>
          <p:cNvPr id="957" name="Google Shape;957;p72"/>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958" name="Google Shape;958;p72"/>
          <p:cNvGraphicFramePr/>
          <p:nvPr/>
        </p:nvGraphicFramePr>
        <p:xfrm>
          <a:off x="311701" y="1093925"/>
          <a:ext cx="3000000" cy="3000000"/>
        </p:xfrm>
        <a:graphic>
          <a:graphicData uri="http://schemas.openxmlformats.org/drawingml/2006/table">
            <a:tbl>
              <a:tblPr>
                <a:solidFill>
                  <a:srgbClr val="FFFFFF"/>
                </a:solidFill>
                <a:tableStyleId>{471FC383-0C72-4148-BDE1-4CFE15A0A601}</a:tableStyleId>
              </a:tblPr>
              <a:tblGrid>
                <a:gridCol w="1305500"/>
                <a:gridCol w="3976250"/>
                <a:gridCol w="3180475"/>
              </a:tblGrid>
              <a:tr h="38382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000000"/>
                        </a:solidFill>
                      </a:endParaRPr>
                    </a:p>
                  </a:txBody>
                  <a:tcPr marT="54750" marB="54750" marR="2175" marL="71150"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7F7F7F"/>
                      </a:solidFill>
                      <a:prstDash val="solid"/>
                      <a:round/>
                      <a:headEnd len="sm" w="sm" type="none"/>
                      <a:tailEnd len="sm" w="sm" type="none"/>
                    </a:lnB>
                    <a:solidFill>
                      <a:srgbClr val="BFBFBF"/>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000000"/>
                          </a:solidFill>
                        </a:rPr>
                        <a:t>Cross-layer KV store</a:t>
                      </a:r>
                      <a:endParaRPr sz="1600" u="none" cap="none" strike="noStrike"/>
                    </a:p>
                  </a:txBody>
                  <a:tcPr marT="54750" marB="54750" marR="2175" marL="71150"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7F7F7F"/>
                      </a:solidFill>
                      <a:prstDash val="solid"/>
                      <a:round/>
                      <a:headEnd len="sm" w="sm" type="none"/>
                      <a:tailEnd len="sm" w="sm" type="none"/>
                    </a:lnB>
                    <a:solidFill>
                      <a:srgbClr val="BFBFBF"/>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000000"/>
                          </a:solidFill>
                        </a:rPr>
                        <a:t>Traditional KV store(ex:RocksDB)</a:t>
                      </a:r>
                      <a:endParaRPr sz="1600" u="none" cap="none" strike="noStrike"/>
                    </a:p>
                  </a:txBody>
                  <a:tcPr marT="54750" marB="54750" marR="2175" marL="71150"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7F7F7F"/>
                      </a:solidFill>
                      <a:prstDash val="solid"/>
                      <a:round/>
                      <a:headEnd len="sm" w="sm" type="none"/>
                      <a:tailEnd len="sm" w="sm" type="none"/>
                    </a:lnB>
                    <a:solidFill>
                      <a:srgbClr val="BFBFBF"/>
                    </a:solidFill>
                  </a:tcPr>
                </a:tc>
              </a:tr>
              <a:tr h="8410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000000"/>
                          </a:solidFill>
                        </a:rPr>
                        <a:t>CPU utilization</a:t>
                      </a:r>
                      <a:endParaRPr sz="1400" u="none" cap="none" strike="noStrike"/>
                    </a:p>
                  </a:txBody>
                  <a:tcPr marT="54750" marB="54750" marR="2175" marL="71150"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000000"/>
                          </a:solidFill>
                          <a:latin typeface="Proxima Nova"/>
                          <a:ea typeface="Proxima Nova"/>
                          <a:cs typeface="Proxima Nova"/>
                          <a:sym typeface="Proxima Nova"/>
                        </a:rPr>
                        <a:t>Avoids bottleneck by splitting the KV store logically into Search and Data layer to use CPU only as the control plane and offload data plane task to FPGA.</a:t>
                      </a:r>
                      <a:endParaRPr sz="1200" u="none" cap="none" strike="noStrike">
                        <a:latin typeface="Proxima Nova"/>
                        <a:ea typeface="Proxima Nova"/>
                        <a:cs typeface="Proxima Nova"/>
                        <a:sym typeface="Proxima Nova"/>
                      </a:endParaRPr>
                    </a:p>
                  </a:txBody>
                  <a:tcPr marT="54750" marB="54750" marR="2175" marL="71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000000"/>
                          </a:solidFill>
                          <a:latin typeface="Proxima Nova"/>
                          <a:ea typeface="Proxima Nova"/>
                          <a:cs typeface="Proxima Nova"/>
                          <a:sym typeface="Proxima Nova"/>
                        </a:rPr>
                        <a:t>Overwhelms the CPU with compute intensive garbage collection, expensive logic to store sorted keys on disk, and complex synchronization mechanisms.</a:t>
                      </a:r>
                      <a:endParaRPr sz="1200" u="none" cap="none" strike="noStrike">
                        <a:latin typeface="Proxima Nova"/>
                        <a:ea typeface="Proxima Nova"/>
                        <a:cs typeface="Proxima Nova"/>
                        <a:sym typeface="Proxima Nova"/>
                      </a:endParaRPr>
                    </a:p>
                  </a:txBody>
                  <a:tcPr marT="54750" marB="54750" marR="2175" marL="71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6581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000000"/>
                          </a:solidFill>
                        </a:rPr>
                        <a:t>I/O bandwidth utilization</a:t>
                      </a:r>
                      <a:endParaRPr sz="1400" u="none" cap="none" strike="noStrike"/>
                    </a:p>
                  </a:txBody>
                  <a:tcPr marT="54750" marB="54750" marR="2175" marL="71150"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000000"/>
                          </a:solidFill>
                        </a:rPr>
                        <a:t>Maximizes I/O bandwidth utilization by transferring data to FPGA through P2P thus reducing the network hops and increasing the overall throughput</a:t>
                      </a:r>
                      <a:endParaRPr sz="1200" u="none" cap="none" strike="noStrike"/>
                    </a:p>
                  </a:txBody>
                  <a:tcPr marT="54750" marB="54750" marR="2175" marL="71150"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000000"/>
                          </a:solidFill>
                        </a:rPr>
                        <a:t>Sub-optimally utilizes I/O bandwidth due to CPU bottleneck</a:t>
                      </a:r>
                      <a:endParaRPr sz="1200" u="none" cap="none" strike="noStrike"/>
                    </a:p>
                  </a:txBody>
                  <a:tcPr marT="54750" marB="54750" marR="2175" marL="71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6581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000000"/>
                          </a:solidFill>
                        </a:rPr>
                        <a:t>Crash Consistency</a:t>
                      </a:r>
                      <a:endParaRPr sz="1400" u="none" cap="none" strike="noStrike"/>
                    </a:p>
                  </a:txBody>
                  <a:tcPr marT="54750" marB="54750" marR="2175" marL="71150"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000000"/>
                          </a:solidFill>
                        </a:rPr>
                        <a:t>Version-based Crash-consistency that uses a simple versioning system and 4K atomic updates to avoid journaling</a:t>
                      </a:r>
                      <a:endParaRPr sz="1200" u="none" cap="none" strike="noStrike"/>
                    </a:p>
                  </a:txBody>
                  <a:tcPr marT="54750" marB="54750" marR="2175" marL="71150"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000000"/>
                          </a:solidFill>
                        </a:rPr>
                        <a:t>Uses expensive logging-based recovery</a:t>
                      </a:r>
                      <a:endParaRPr sz="1200" u="none" cap="none" strike="noStrike"/>
                    </a:p>
                  </a:txBody>
                  <a:tcPr marT="54750" marB="54750" marR="2175" marL="71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8410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000000"/>
                          </a:solidFill>
                        </a:rPr>
                        <a:t>Scalability</a:t>
                      </a:r>
                      <a:endParaRPr sz="1400" u="none" cap="none" strike="noStrike"/>
                    </a:p>
                  </a:txBody>
                  <a:tcPr marT="54750" marB="54750" marR="2175" marL="71150"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7F7F7F"/>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000000"/>
                          </a:solidFill>
                        </a:rPr>
                        <a:t>As the Search layer and the Data layer are logically and physically split between the Host CPU and SmartSSD FPGA, the key value store can be scaled without any synchronization issues</a:t>
                      </a:r>
                      <a:endParaRPr sz="1200" u="none" cap="none" strike="noStrike"/>
                    </a:p>
                  </a:txBody>
                  <a:tcPr marT="54750" marB="54750" marR="2175" marL="71150"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7F7F7F"/>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000000"/>
                          </a:solidFill>
                        </a:rPr>
                        <a:t>Scaling is non-trivial</a:t>
                      </a:r>
                      <a:endParaRPr sz="1200" u="none" cap="none" strike="noStrike"/>
                    </a:p>
                  </a:txBody>
                  <a:tcPr marT="54750" marB="54750" marR="2175" marL="711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7F7F7F"/>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LSM Tree : Most Prevalent Key-Value Design</a:t>
            </a:r>
            <a:endParaRPr/>
          </a:p>
        </p:txBody>
      </p:sp>
      <p:sp>
        <p:nvSpPr>
          <p:cNvPr id="157" name="Google Shape;157;p19"/>
          <p:cNvSpPr txBox="1"/>
          <p:nvPr>
            <p:ph idx="12" type="sldNum"/>
          </p:nvPr>
        </p:nvSpPr>
        <p:spPr>
          <a:xfrm>
            <a:off x="4297650" y="468473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158" name="Google Shape;158;p19"/>
          <p:cNvSpPr/>
          <p:nvPr/>
        </p:nvSpPr>
        <p:spPr>
          <a:xfrm>
            <a:off x="1878975" y="1259600"/>
            <a:ext cx="1191300" cy="834000"/>
          </a:xfrm>
          <a:prstGeom prst="triangle">
            <a:avLst>
              <a:gd fmla="val 50000" name="adj"/>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p:nvPr/>
        </p:nvSpPr>
        <p:spPr>
          <a:xfrm>
            <a:off x="1474675" y="2285450"/>
            <a:ext cx="1974000" cy="572700"/>
          </a:xfrm>
          <a:prstGeom prst="trapezoid">
            <a:avLst>
              <a:gd fmla="val 63253" name="adj"/>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p:nvPr/>
        </p:nvSpPr>
        <p:spPr>
          <a:xfrm>
            <a:off x="1059475" y="2973800"/>
            <a:ext cx="2781600" cy="572700"/>
          </a:xfrm>
          <a:prstGeom prst="trapezoid">
            <a:avLst>
              <a:gd fmla="val 63253" name="adj"/>
            </a:avLst>
          </a:prstGeom>
          <a:solidFill>
            <a:srgbClr val="76A5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p:nvPr/>
        </p:nvSpPr>
        <p:spPr>
          <a:xfrm>
            <a:off x="630250" y="3662150"/>
            <a:ext cx="3610200" cy="572700"/>
          </a:xfrm>
          <a:prstGeom prst="trapezoid">
            <a:avLst>
              <a:gd fmla="val 63253" name="adj"/>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2" name="Google Shape;162;p19"/>
          <p:cNvCxnSpPr/>
          <p:nvPr/>
        </p:nvCxnSpPr>
        <p:spPr>
          <a:xfrm>
            <a:off x="610575" y="2169800"/>
            <a:ext cx="3728100" cy="0"/>
          </a:xfrm>
          <a:prstGeom prst="straightConnector1">
            <a:avLst/>
          </a:prstGeom>
          <a:noFill/>
          <a:ln cap="flat" cmpd="sng" w="9525">
            <a:solidFill>
              <a:schemeClr val="dk2"/>
            </a:solidFill>
            <a:prstDash val="dash"/>
            <a:round/>
            <a:headEnd len="med" w="med" type="none"/>
            <a:tailEnd len="med" w="med" type="none"/>
          </a:ln>
        </p:spPr>
      </p:cxnSp>
      <p:sp>
        <p:nvSpPr>
          <p:cNvPr id="163" name="Google Shape;163;p19"/>
          <p:cNvSpPr txBox="1"/>
          <p:nvPr/>
        </p:nvSpPr>
        <p:spPr>
          <a:xfrm>
            <a:off x="560625" y="1685775"/>
            <a:ext cx="702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200">
                <a:latin typeface="Proxima Nova"/>
                <a:ea typeface="Proxima Nova"/>
                <a:cs typeface="Proxima Nova"/>
                <a:sym typeface="Proxima Nova"/>
              </a:rPr>
              <a:t>Host DRAM</a:t>
            </a:r>
            <a:endParaRPr b="1" sz="1200">
              <a:latin typeface="Proxima Nova"/>
              <a:ea typeface="Proxima Nova"/>
              <a:cs typeface="Proxima Nova"/>
              <a:sym typeface="Proxima Nova"/>
            </a:endParaRPr>
          </a:p>
        </p:txBody>
      </p:sp>
      <p:sp>
        <p:nvSpPr>
          <p:cNvPr id="164" name="Google Shape;164;p19"/>
          <p:cNvSpPr txBox="1"/>
          <p:nvPr/>
        </p:nvSpPr>
        <p:spPr>
          <a:xfrm>
            <a:off x="560625" y="2202138"/>
            <a:ext cx="702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200">
                <a:latin typeface="Proxima Nova"/>
                <a:ea typeface="Proxima Nova"/>
                <a:cs typeface="Proxima Nova"/>
                <a:sym typeface="Proxima Nova"/>
              </a:rPr>
              <a:t>Disk</a:t>
            </a:r>
            <a:endParaRPr b="1" sz="1200">
              <a:latin typeface="Proxima Nova"/>
              <a:ea typeface="Proxima Nova"/>
              <a:cs typeface="Proxima Nova"/>
              <a:sym typeface="Proxima Nova"/>
            </a:endParaRPr>
          </a:p>
        </p:txBody>
      </p:sp>
      <p:sp>
        <p:nvSpPr>
          <p:cNvPr id="165" name="Google Shape;165;p19"/>
          <p:cNvSpPr txBox="1"/>
          <p:nvPr/>
        </p:nvSpPr>
        <p:spPr>
          <a:xfrm>
            <a:off x="4830825" y="1086175"/>
            <a:ext cx="416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Proxima Nova"/>
                <a:ea typeface="Proxima Nova"/>
                <a:cs typeface="Proxima Nova"/>
                <a:sym typeface="Proxima Nova"/>
              </a:rPr>
              <a:t>Has a host DRAM component and disk component</a:t>
            </a:r>
            <a:endParaRPr>
              <a:latin typeface="Proxima Nova"/>
              <a:ea typeface="Proxima Nova"/>
              <a:cs typeface="Proxima Nova"/>
              <a:sym typeface="Proxima Nova"/>
            </a:endParaRPr>
          </a:p>
        </p:txBody>
      </p:sp>
      <p:sp>
        <p:nvSpPr>
          <p:cNvPr id="166" name="Google Shape;166;p19"/>
          <p:cNvSpPr txBox="1"/>
          <p:nvPr/>
        </p:nvSpPr>
        <p:spPr>
          <a:xfrm>
            <a:off x="4821225" y="1554813"/>
            <a:ext cx="4036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Proxima Nova"/>
                <a:ea typeface="Proxima Nova"/>
                <a:cs typeface="Proxima Nova"/>
                <a:sym typeface="Proxima Nova"/>
              </a:rPr>
              <a:t>Data is ordered by key on both host DRAM and disk</a:t>
            </a:r>
            <a:endParaRPr>
              <a:latin typeface="Proxima Nova"/>
              <a:ea typeface="Proxima Nova"/>
              <a:cs typeface="Proxima Nova"/>
              <a:sym typeface="Proxima Nova"/>
            </a:endParaRPr>
          </a:p>
        </p:txBody>
      </p:sp>
      <p:sp>
        <p:nvSpPr>
          <p:cNvPr id="167" name="Google Shape;167;p19"/>
          <p:cNvSpPr txBox="1"/>
          <p:nvPr/>
        </p:nvSpPr>
        <p:spPr>
          <a:xfrm>
            <a:off x="4821225" y="2169800"/>
            <a:ext cx="4036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Proxima Nova"/>
                <a:ea typeface="Proxima Nova"/>
                <a:cs typeface="Proxima Nova"/>
                <a:sym typeface="Proxima Nova"/>
              </a:rPr>
              <a:t>Insert are made to host DRAM component</a:t>
            </a:r>
            <a:endParaRPr>
              <a:latin typeface="Proxima Nova"/>
              <a:ea typeface="Proxima Nova"/>
              <a:cs typeface="Proxima Nova"/>
              <a:sym typeface="Proxima Nova"/>
            </a:endParaRPr>
          </a:p>
          <a:p>
            <a:pPr indent="0" lvl="0" marL="0" rtl="0" algn="l">
              <a:spcBef>
                <a:spcPts val="0"/>
              </a:spcBef>
              <a:spcAft>
                <a:spcPts val="0"/>
              </a:spcAft>
              <a:buNone/>
            </a:pPr>
            <a:r>
              <a:rPr lang="en-US">
                <a:latin typeface="Proxima Nova"/>
                <a:ea typeface="Proxima Nova"/>
                <a:cs typeface="Proxima Nova"/>
                <a:sym typeface="Proxima Nova"/>
              </a:rPr>
              <a:t>When its is full, key-value are pushed to disk</a:t>
            </a:r>
            <a:endParaRPr>
              <a:latin typeface="Proxima Nova"/>
              <a:ea typeface="Proxima Nova"/>
              <a:cs typeface="Proxima Nova"/>
              <a:sym typeface="Proxima Nova"/>
            </a:endParaRPr>
          </a:p>
        </p:txBody>
      </p:sp>
      <p:sp>
        <p:nvSpPr>
          <p:cNvPr id="168" name="Google Shape;168;p19"/>
          <p:cNvSpPr txBox="1"/>
          <p:nvPr/>
        </p:nvSpPr>
        <p:spPr>
          <a:xfrm>
            <a:off x="4846350" y="2844500"/>
            <a:ext cx="4036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Proxima Nova"/>
                <a:ea typeface="Proxima Nova"/>
                <a:cs typeface="Proxima Nova"/>
                <a:sym typeface="Proxima Nova"/>
              </a:rPr>
              <a:t>But cannot keep pushing data to disk</a:t>
            </a:r>
            <a:endParaRPr>
              <a:latin typeface="Proxima Nova"/>
              <a:ea typeface="Proxima Nova"/>
              <a:cs typeface="Proxima Nova"/>
              <a:sym typeface="Proxima Nova"/>
            </a:endParaRPr>
          </a:p>
          <a:p>
            <a:pPr indent="0" lvl="0" marL="0" rtl="0" algn="l">
              <a:spcBef>
                <a:spcPts val="0"/>
              </a:spcBef>
              <a:spcAft>
                <a:spcPts val="0"/>
              </a:spcAft>
              <a:buNone/>
            </a:pPr>
            <a:r>
              <a:rPr lang="en-US">
                <a:latin typeface="Proxima Nova"/>
                <a:ea typeface="Proxima Nova"/>
                <a:cs typeface="Proxima Nova"/>
                <a:sym typeface="Proxima Nova"/>
              </a:rPr>
              <a:t>Need to do merge data on DRAM and disk </a:t>
            </a:r>
            <a:endParaRPr>
              <a:latin typeface="Proxima Nova"/>
              <a:ea typeface="Proxima Nova"/>
              <a:cs typeface="Proxima Nova"/>
              <a:sym typeface="Proxima Nova"/>
            </a:endParaRPr>
          </a:p>
          <a:p>
            <a:pPr indent="0" lvl="0" marL="0" rtl="0" algn="l">
              <a:spcBef>
                <a:spcPts val="0"/>
              </a:spcBef>
              <a:spcAft>
                <a:spcPts val="0"/>
              </a:spcAft>
              <a:buNone/>
            </a:pPr>
            <a:r>
              <a:rPr lang="en-US">
                <a:latin typeface="Proxima Nova"/>
                <a:ea typeface="Proxima Nova"/>
                <a:cs typeface="Proxima Nova"/>
                <a:sym typeface="Proxima Nova"/>
              </a:rPr>
              <a:t>This garbage collection task -&gt; “Compaction”</a:t>
            </a:r>
            <a:endParaRPr>
              <a:latin typeface="Proxima Nova"/>
              <a:ea typeface="Proxima Nova"/>
              <a:cs typeface="Proxima Nova"/>
              <a:sym typeface="Proxima Nova"/>
            </a:endParaRPr>
          </a:p>
        </p:txBody>
      </p:sp>
      <p:sp>
        <p:nvSpPr>
          <p:cNvPr id="169" name="Google Shape;169;p19"/>
          <p:cNvSpPr/>
          <p:nvPr/>
        </p:nvSpPr>
        <p:spPr>
          <a:xfrm>
            <a:off x="4165925" y="1184275"/>
            <a:ext cx="180600" cy="9531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9"/>
          <p:cNvSpPr/>
          <p:nvPr/>
        </p:nvSpPr>
        <p:spPr>
          <a:xfrm>
            <a:off x="4165925" y="2202225"/>
            <a:ext cx="180600" cy="20325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1" name="Google Shape;171;p19"/>
          <p:cNvCxnSpPr/>
          <p:nvPr/>
        </p:nvCxnSpPr>
        <p:spPr>
          <a:xfrm flipH="1">
            <a:off x="2616625" y="1258800"/>
            <a:ext cx="629400" cy="198000"/>
          </a:xfrm>
          <a:prstGeom prst="curvedConnector3">
            <a:avLst>
              <a:gd fmla="val 50000" name="adj1"/>
            </a:avLst>
          </a:prstGeom>
          <a:noFill/>
          <a:ln cap="flat" cmpd="sng" w="9525">
            <a:solidFill>
              <a:schemeClr val="dk2"/>
            </a:solidFill>
            <a:prstDash val="solid"/>
            <a:round/>
            <a:headEnd len="med" w="med" type="none"/>
            <a:tailEnd len="med" w="med" type="triangle"/>
          </a:ln>
        </p:spPr>
      </p:cxnSp>
      <p:sp>
        <p:nvSpPr>
          <p:cNvPr id="172" name="Google Shape;172;p19"/>
          <p:cNvSpPr txBox="1"/>
          <p:nvPr/>
        </p:nvSpPr>
        <p:spPr>
          <a:xfrm>
            <a:off x="2786350" y="939225"/>
            <a:ext cx="151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Proxima Nova"/>
                <a:ea typeface="Proxima Nova"/>
                <a:cs typeface="Proxima Nova"/>
                <a:sym typeface="Proxima Nova"/>
              </a:rPr>
              <a:t>Insert(key, value)</a:t>
            </a:r>
            <a:endParaRPr>
              <a:latin typeface="Proxima Nova"/>
              <a:ea typeface="Proxima Nova"/>
              <a:cs typeface="Proxima Nova"/>
              <a:sym typeface="Proxima Nova"/>
            </a:endParaRPr>
          </a:p>
        </p:txBody>
      </p:sp>
      <p:cxnSp>
        <p:nvCxnSpPr>
          <p:cNvPr id="173" name="Google Shape;173;p19"/>
          <p:cNvCxnSpPr/>
          <p:nvPr/>
        </p:nvCxnSpPr>
        <p:spPr>
          <a:xfrm>
            <a:off x="3571325" y="2139600"/>
            <a:ext cx="0" cy="742500"/>
          </a:xfrm>
          <a:prstGeom prst="straightConnector1">
            <a:avLst/>
          </a:prstGeom>
          <a:noFill/>
          <a:ln cap="flat" cmpd="sng" w="9525">
            <a:solidFill>
              <a:schemeClr val="dk2"/>
            </a:solidFill>
            <a:prstDash val="solid"/>
            <a:round/>
            <a:headEnd len="med" w="med" type="none"/>
            <a:tailEnd len="med" w="med" type="triangle"/>
          </a:ln>
        </p:spPr>
      </p:cxnSp>
      <p:sp>
        <p:nvSpPr>
          <p:cNvPr id="174" name="Google Shape;174;p19"/>
          <p:cNvSpPr txBox="1"/>
          <p:nvPr/>
        </p:nvSpPr>
        <p:spPr>
          <a:xfrm>
            <a:off x="3108475" y="1563313"/>
            <a:ext cx="151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Proxima Nova"/>
                <a:ea typeface="Proxima Nova"/>
                <a:cs typeface="Proxima Nova"/>
                <a:sym typeface="Proxima Nova"/>
              </a:rPr>
              <a:t>If DRAM full, push to disk </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Shortfalls of LSM-based design</a:t>
            </a:r>
            <a:endParaRPr/>
          </a:p>
        </p:txBody>
      </p:sp>
      <p:sp>
        <p:nvSpPr>
          <p:cNvPr id="180" name="Google Shape;180;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rgbClr val="CC0000"/>
                </a:solidFill>
              </a:rPr>
              <a:t>60% of CPU is utilized for ‘Compaction’ and ‘Garbage Collection’</a:t>
            </a:r>
            <a:endParaRPr>
              <a:solidFill>
                <a:srgbClr val="CC0000"/>
              </a:solidFill>
            </a:endParaRPr>
          </a:p>
          <a:p>
            <a:pPr indent="0" lvl="0" marL="0" rtl="0" algn="ctr">
              <a:spcBef>
                <a:spcPts val="0"/>
              </a:spcBef>
              <a:spcAft>
                <a:spcPts val="0"/>
              </a:spcAft>
              <a:buNone/>
            </a:pPr>
            <a:r>
              <a:t/>
            </a:r>
            <a:endParaRPr>
              <a:solidFill>
                <a:srgbClr val="CC0000"/>
              </a:solidFill>
            </a:endParaRPr>
          </a:p>
          <a:p>
            <a:pPr indent="0" lvl="0" marL="0" rtl="0" algn="ctr">
              <a:lnSpc>
                <a:spcPct val="115000"/>
              </a:lnSpc>
              <a:spcBef>
                <a:spcPts val="0"/>
              </a:spcBef>
              <a:spcAft>
                <a:spcPts val="0"/>
              </a:spcAft>
              <a:buSzPts val="1800"/>
              <a:buNone/>
            </a:pPr>
            <a:r>
              <a:t/>
            </a:r>
            <a:endParaRPr i="1">
              <a:solidFill>
                <a:srgbClr val="CC0000"/>
              </a:solidFill>
            </a:endParaRPr>
          </a:p>
          <a:p>
            <a:pPr indent="-342900" lvl="0" marL="1828800" rtl="0" algn="l">
              <a:lnSpc>
                <a:spcPct val="115000"/>
              </a:lnSpc>
              <a:spcBef>
                <a:spcPts val="0"/>
              </a:spcBef>
              <a:spcAft>
                <a:spcPts val="0"/>
              </a:spcAft>
              <a:buClr>
                <a:schemeClr val="dk1"/>
              </a:buClr>
              <a:buSzPts val="1800"/>
              <a:buChar char="●"/>
            </a:pPr>
            <a:r>
              <a:rPr lang="en-US">
                <a:solidFill>
                  <a:schemeClr val="dk1"/>
                </a:solidFill>
              </a:rPr>
              <a:t>Traditionally LSM was designed for HDD</a:t>
            </a:r>
            <a:endParaRPr>
              <a:solidFill>
                <a:schemeClr val="dk1"/>
              </a:solidFill>
            </a:endParaRPr>
          </a:p>
          <a:p>
            <a:pPr indent="-342900" lvl="0" marL="1828800" rtl="0" algn="l">
              <a:lnSpc>
                <a:spcPct val="115000"/>
              </a:lnSpc>
              <a:spcBef>
                <a:spcPts val="0"/>
              </a:spcBef>
              <a:spcAft>
                <a:spcPts val="0"/>
              </a:spcAft>
              <a:buClr>
                <a:schemeClr val="dk1"/>
              </a:buClr>
              <a:buSzPts val="1800"/>
              <a:buChar char="●"/>
            </a:pPr>
            <a:r>
              <a:rPr lang="en-US">
                <a:solidFill>
                  <a:schemeClr val="dk1"/>
                </a:solidFill>
              </a:rPr>
              <a:t>Today disks are </a:t>
            </a:r>
            <a:r>
              <a:rPr lang="en-US">
                <a:solidFill>
                  <a:schemeClr val="dk1"/>
                </a:solidFill>
              </a:rPr>
              <a:t>much more faster than HDD</a:t>
            </a:r>
            <a:endParaRPr>
              <a:solidFill>
                <a:schemeClr val="dk1"/>
              </a:solidFill>
            </a:endParaRPr>
          </a:p>
          <a:p>
            <a:pPr indent="0" lvl="0" marL="0" rtl="0" algn="ctr">
              <a:lnSpc>
                <a:spcPct val="115000"/>
              </a:lnSpc>
              <a:spcBef>
                <a:spcPts val="0"/>
              </a:spcBef>
              <a:spcAft>
                <a:spcPts val="0"/>
              </a:spcAft>
              <a:buSzPts val="1800"/>
              <a:buNone/>
            </a:pPr>
            <a:r>
              <a:t/>
            </a:r>
            <a:endParaRPr>
              <a:solidFill>
                <a:schemeClr val="dk1"/>
              </a:solidFill>
            </a:endParaRPr>
          </a:p>
          <a:p>
            <a:pPr indent="0" lvl="0" marL="0" rtl="0" algn="ctr">
              <a:lnSpc>
                <a:spcPct val="115000"/>
              </a:lnSpc>
              <a:spcBef>
                <a:spcPts val="0"/>
              </a:spcBef>
              <a:spcAft>
                <a:spcPts val="0"/>
              </a:spcAft>
              <a:buSzPts val="1800"/>
              <a:buNone/>
            </a:pPr>
            <a:r>
              <a:t/>
            </a:r>
            <a:endParaRPr>
              <a:solidFill>
                <a:schemeClr val="dk1"/>
              </a:solidFill>
            </a:endParaRPr>
          </a:p>
        </p:txBody>
      </p:sp>
      <p:sp>
        <p:nvSpPr>
          <p:cNvPr id="181" name="Google Shape;181;p20"/>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182" name="Google Shape;182;p20"/>
          <p:cNvSpPr/>
          <p:nvPr/>
        </p:nvSpPr>
        <p:spPr>
          <a:xfrm>
            <a:off x="1607850" y="3418850"/>
            <a:ext cx="5928300" cy="5727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US" sz="2000">
                <a:solidFill>
                  <a:schemeClr val="dk1"/>
                </a:solidFill>
                <a:latin typeface="Proxima Nova"/>
                <a:ea typeface="Proxima Nova"/>
                <a:cs typeface="Proxima Nova"/>
                <a:sym typeface="Proxima Nova"/>
              </a:rPr>
              <a:t>CPU is becoming a bottleneck </a:t>
            </a:r>
            <a:r>
              <a:rPr lang="en-US" sz="2000"/>
              <a:t>in Key-Value Stores</a:t>
            </a:r>
            <a:endParaRPr b="0" i="0" sz="2000" u="none" cap="none" strike="noStrike">
              <a:solidFill>
                <a:srgbClr val="000000"/>
              </a:solidFill>
              <a:latin typeface="Arial"/>
              <a:ea typeface="Arial"/>
              <a:cs typeface="Arial"/>
              <a:sym typeface="Arial"/>
            </a:endParaRPr>
          </a:p>
        </p:txBody>
      </p:sp>
      <p:sp>
        <p:nvSpPr>
          <p:cNvPr id="183" name="Google Shape;183;p20"/>
          <p:cNvSpPr/>
          <p:nvPr/>
        </p:nvSpPr>
        <p:spPr>
          <a:xfrm>
            <a:off x="4473000" y="1618100"/>
            <a:ext cx="198000" cy="572700"/>
          </a:xfrm>
          <a:prstGeom prst="downArrow">
            <a:avLst>
              <a:gd fmla="val 50000" name="adj1"/>
              <a:gd fmla="val 50000" name="adj2"/>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0"/>
          <p:cNvSpPr txBox="1"/>
          <p:nvPr/>
        </p:nvSpPr>
        <p:spPr>
          <a:xfrm>
            <a:off x="4758900" y="1663300"/>
            <a:ext cx="407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Proxima Nova"/>
                <a:ea typeface="Proxima Nova"/>
                <a:cs typeface="Proxima Nova"/>
                <a:sym typeface="Proxima Nova"/>
              </a:rPr>
              <a:t>Why is this a problem now?</a:t>
            </a:r>
            <a:endParaRPr b="1">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cxnSp>
        <p:nvCxnSpPr>
          <p:cNvPr id="189" name="Google Shape;189;p21"/>
          <p:cNvCxnSpPr>
            <a:stCxn id="190" idx="2"/>
          </p:cNvCxnSpPr>
          <p:nvPr/>
        </p:nvCxnSpPr>
        <p:spPr>
          <a:xfrm>
            <a:off x="7719725" y="1574375"/>
            <a:ext cx="5100" cy="1244100"/>
          </a:xfrm>
          <a:prstGeom prst="straightConnector1">
            <a:avLst/>
          </a:prstGeom>
          <a:noFill/>
          <a:ln cap="flat" cmpd="sng" w="28575">
            <a:solidFill>
              <a:schemeClr val="dk2"/>
            </a:solidFill>
            <a:prstDash val="solid"/>
            <a:round/>
            <a:headEnd len="sm" w="sm" type="none"/>
            <a:tailEnd len="sm" w="sm" type="none"/>
          </a:ln>
        </p:spPr>
      </p:cxnSp>
      <p:sp>
        <p:nvSpPr>
          <p:cNvPr id="191" name="Google Shape;191;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How to Improve Performance?</a:t>
            </a:r>
            <a:endParaRPr/>
          </a:p>
        </p:txBody>
      </p:sp>
      <p:sp>
        <p:nvSpPr>
          <p:cNvPr id="192" name="Google Shape;192;p21"/>
          <p:cNvSpPr txBox="1"/>
          <p:nvPr>
            <p:ph idx="1" type="body"/>
          </p:nvPr>
        </p:nvSpPr>
        <p:spPr>
          <a:xfrm>
            <a:off x="444550" y="101772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8761D"/>
              </a:buClr>
              <a:buSzPts val="1800"/>
              <a:buChar char="➢"/>
            </a:pPr>
            <a:r>
              <a:rPr b="1" lang="en-US">
                <a:solidFill>
                  <a:srgbClr val="38761D"/>
                </a:solidFill>
              </a:rPr>
              <a:t>Move compute to data - Near Data Processing</a:t>
            </a:r>
            <a:endParaRPr b="1">
              <a:solidFill>
                <a:srgbClr val="38761D"/>
              </a:solidFill>
            </a:endParaRPr>
          </a:p>
          <a:p>
            <a:pPr indent="-317500" lvl="1" marL="914400" rtl="0" algn="l">
              <a:lnSpc>
                <a:spcPct val="115000"/>
              </a:lnSpc>
              <a:spcBef>
                <a:spcPts val="0"/>
              </a:spcBef>
              <a:spcAft>
                <a:spcPts val="0"/>
              </a:spcAft>
              <a:buClr>
                <a:schemeClr val="dk1"/>
              </a:buClr>
              <a:buSzPts val="1400"/>
              <a:buChar char="○"/>
            </a:pPr>
            <a:r>
              <a:rPr lang="en-US">
                <a:solidFill>
                  <a:schemeClr val="dk1"/>
                </a:solidFill>
              </a:rPr>
              <a:t>Attach compute source inside the storage</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US">
                <a:solidFill>
                  <a:schemeClr val="dk1"/>
                </a:solidFill>
              </a:rPr>
              <a:t>Data is internally transferred in the storage - high speed</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US">
                <a:solidFill>
                  <a:schemeClr val="dk1"/>
                </a:solidFill>
              </a:rPr>
              <a:t>Reduces the number of network hops </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342900" lvl="0" marL="457200" rtl="0" algn="l">
              <a:lnSpc>
                <a:spcPct val="115000"/>
              </a:lnSpc>
              <a:spcBef>
                <a:spcPts val="0"/>
              </a:spcBef>
              <a:spcAft>
                <a:spcPts val="0"/>
              </a:spcAft>
              <a:buClr>
                <a:srgbClr val="38761D"/>
              </a:buClr>
              <a:buSzPts val="1800"/>
              <a:buChar char="➢"/>
            </a:pPr>
            <a:r>
              <a:rPr b="1" lang="en-US">
                <a:solidFill>
                  <a:srgbClr val="38761D"/>
                </a:solidFill>
              </a:rPr>
              <a:t>Computational Storage </a:t>
            </a:r>
            <a:endParaRPr b="1">
              <a:solidFill>
                <a:srgbClr val="38761D"/>
              </a:solidFill>
            </a:endParaRPr>
          </a:p>
          <a:p>
            <a:pPr indent="-317500" lvl="1" marL="914400" rtl="0" algn="l">
              <a:lnSpc>
                <a:spcPct val="115000"/>
              </a:lnSpc>
              <a:spcBef>
                <a:spcPts val="0"/>
              </a:spcBef>
              <a:spcAft>
                <a:spcPts val="0"/>
              </a:spcAft>
              <a:buClr>
                <a:schemeClr val="dk1"/>
              </a:buClr>
              <a:buSzPts val="1400"/>
              <a:buChar char="○"/>
            </a:pPr>
            <a:r>
              <a:rPr lang="en-US">
                <a:solidFill>
                  <a:schemeClr val="dk1"/>
                </a:solidFill>
              </a:rPr>
              <a:t>Storage design that enables Near-data processing </a:t>
            </a:r>
            <a:endParaRPr>
              <a:solidFill>
                <a:schemeClr val="dk1"/>
              </a:solidFill>
            </a:endParaRPr>
          </a:p>
        </p:txBody>
      </p:sp>
      <p:sp>
        <p:nvSpPr>
          <p:cNvPr id="193" name="Google Shape;193;p21"/>
          <p:cNvSpPr txBox="1"/>
          <p:nvPr>
            <p:ph idx="12" type="sldNum"/>
          </p:nvPr>
        </p:nvSpPr>
        <p:spPr>
          <a:xfrm>
            <a:off x="4297650" y="468473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194" name="Google Shape;194;p21"/>
          <p:cNvSpPr/>
          <p:nvPr/>
        </p:nvSpPr>
        <p:spPr>
          <a:xfrm>
            <a:off x="539450" y="3512325"/>
            <a:ext cx="5723700" cy="661800"/>
          </a:xfrm>
          <a:prstGeom prst="roundRect">
            <a:avLst>
              <a:gd fmla="val 16667" name="adj"/>
            </a:avLst>
          </a:prstGeom>
          <a:solidFill>
            <a:srgbClr val="B6D7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Times New Roman"/>
                <a:ea typeface="Times New Roman"/>
                <a:cs typeface="Times New Roman"/>
                <a:sym typeface="Times New Roman"/>
              </a:rPr>
              <a:t>Computational Storage designs use near-data processing!</a:t>
            </a:r>
            <a:endParaRPr b="0" i="1" sz="1800" u="none" cap="none" strike="noStrike">
              <a:solidFill>
                <a:schemeClr val="dk1"/>
              </a:solidFill>
              <a:latin typeface="Times New Roman"/>
              <a:ea typeface="Times New Roman"/>
              <a:cs typeface="Times New Roman"/>
              <a:sym typeface="Times New Roman"/>
            </a:endParaRPr>
          </a:p>
        </p:txBody>
      </p:sp>
      <p:sp>
        <p:nvSpPr>
          <p:cNvPr id="195" name="Google Shape;195;p21"/>
          <p:cNvSpPr/>
          <p:nvPr/>
        </p:nvSpPr>
        <p:spPr>
          <a:xfrm>
            <a:off x="6460300" y="2769075"/>
            <a:ext cx="2505000" cy="9108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sp>
        <p:nvSpPr>
          <p:cNvPr id="196" name="Google Shape;196;p21"/>
          <p:cNvSpPr/>
          <p:nvPr/>
        </p:nvSpPr>
        <p:spPr>
          <a:xfrm>
            <a:off x="6623825" y="2849175"/>
            <a:ext cx="548700" cy="5220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1"/>
          <p:cNvSpPr/>
          <p:nvPr/>
        </p:nvSpPr>
        <p:spPr>
          <a:xfrm>
            <a:off x="6700025" y="2925375"/>
            <a:ext cx="548700" cy="5220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SSD</a:t>
            </a:r>
            <a:endParaRPr b="1" i="0" sz="1400" u="none" cap="none" strike="noStrike">
              <a:solidFill>
                <a:schemeClr val="lt1"/>
              </a:solidFill>
              <a:latin typeface="Arial"/>
              <a:ea typeface="Arial"/>
              <a:cs typeface="Arial"/>
              <a:sym typeface="Arial"/>
            </a:endParaRPr>
          </a:p>
        </p:txBody>
      </p:sp>
      <p:sp>
        <p:nvSpPr>
          <p:cNvPr id="198" name="Google Shape;198;p21"/>
          <p:cNvSpPr/>
          <p:nvPr/>
        </p:nvSpPr>
        <p:spPr>
          <a:xfrm>
            <a:off x="7522450" y="2925375"/>
            <a:ext cx="662700" cy="5220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Arial"/>
                <a:ea typeface="Arial"/>
                <a:cs typeface="Arial"/>
                <a:sym typeface="Arial"/>
              </a:rPr>
              <a:t>Accel-</a:t>
            </a:r>
            <a:endParaRPr b="1"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Arial"/>
                <a:ea typeface="Arial"/>
                <a:cs typeface="Arial"/>
                <a:sym typeface="Arial"/>
              </a:rPr>
              <a:t>erator</a:t>
            </a:r>
            <a:endParaRPr b="1" i="0" sz="1200" u="none" cap="none" strike="noStrike">
              <a:solidFill>
                <a:schemeClr val="lt1"/>
              </a:solidFill>
              <a:latin typeface="Arial"/>
              <a:ea typeface="Arial"/>
              <a:cs typeface="Arial"/>
              <a:sym typeface="Arial"/>
            </a:endParaRPr>
          </a:p>
        </p:txBody>
      </p:sp>
      <p:cxnSp>
        <p:nvCxnSpPr>
          <p:cNvPr id="199" name="Google Shape;199;p21"/>
          <p:cNvCxnSpPr>
            <a:stCxn id="198" idx="3"/>
            <a:endCxn id="200" idx="2"/>
          </p:cNvCxnSpPr>
          <p:nvPr/>
        </p:nvCxnSpPr>
        <p:spPr>
          <a:xfrm>
            <a:off x="8185150" y="3186375"/>
            <a:ext cx="247500" cy="8100"/>
          </a:xfrm>
          <a:prstGeom prst="straightConnector1">
            <a:avLst/>
          </a:prstGeom>
          <a:noFill/>
          <a:ln cap="flat" cmpd="sng" w="9525">
            <a:solidFill>
              <a:schemeClr val="lt1"/>
            </a:solidFill>
            <a:prstDash val="solid"/>
            <a:round/>
            <a:headEnd len="med" w="med" type="triangle"/>
            <a:tailEnd len="med" w="med" type="triangle"/>
          </a:ln>
        </p:spPr>
      </p:cxnSp>
      <p:sp>
        <p:nvSpPr>
          <p:cNvPr id="200" name="Google Shape;200;p21"/>
          <p:cNvSpPr/>
          <p:nvPr/>
        </p:nvSpPr>
        <p:spPr>
          <a:xfrm rot="5400000">
            <a:off x="8289975" y="3019125"/>
            <a:ext cx="636000" cy="3504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chemeClr val="lt1"/>
                </a:solidFill>
                <a:latin typeface="Arial"/>
                <a:ea typeface="Arial"/>
                <a:cs typeface="Arial"/>
                <a:sym typeface="Arial"/>
              </a:rPr>
              <a:t>DRAM</a:t>
            </a:r>
            <a:endParaRPr b="1" i="0" sz="1000" u="none" cap="none" strike="noStrike">
              <a:solidFill>
                <a:schemeClr val="lt1"/>
              </a:solidFill>
              <a:latin typeface="Arial"/>
              <a:ea typeface="Arial"/>
              <a:cs typeface="Arial"/>
              <a:sym typeface="Arial"/>
            </a:endParaRPr>
          </a:p>
        </p:txBody>
      </p:sp>
      <p:cxnSp>
        <p:nvCxnSpPr>
          <p:cNvPr id="201" name="Google Shape;201;p21"/>
          <p:cNvCxnSpPr>
            <a:stCxn id="197" idx="3"/>
            <a:endCxn id="198" idx="1"/>
          </p:cNvCxnSpPr>
          <p:nvPr/>
        </p:nvCxnSpPr>
        <p:spPr>
          <a:xfrm>
            <a:off x="7248725" y="3186375"/>
            <a:ext cx="273600" cy="0"/>
          </a:xfrm>
          <a:prstGeom prst="straightConnector1">
            <a:avLst/>
          </a:prstGeom>
          <a:noFill/>
          <a:ln cap="flat" cmpd="sng" w="9525">
            <a:solidFill>
              <a:schemeClr val="lt1"/>
            </a:solidFill>
            <a:prstDash val="solid"/>
            <a:round/>
            <a:headEnd len="med" w="med" type="triangle"/>
            <a:tailEnd len="med" w="med" type="triangle"/>
          </a:ln>
        </p:spPr>
      </p:cxnSp>
      <p:sp>
        <p:nvSpPr>
          <p:cNvPr id="190" name="Google Shape;190;p21"/>
          <p:cNvSpPr/>
          <p:nvPr/>
        </p:nvSpPr>
        <p:spPr>
          <a:xfrm>
            <a:off x="7116575" y="805775"/>
            <a:ext cx="1206300" cy="7686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CPU</a:t>
            </a:r>
            <a:endParaRPr b="1" i="0" sz="1800" u="none" cap="none" strike="noStrike">
              <a:solidFill>
                <a:schemeClr val="lt1"/>
              </a:solidFill>
              <a:latin typeface="Arial"/>
              <a:ea typeface="Arial"/>
              <a:cs typeface="Arial"/>
              <a:sym typeface="Arial"/>
            </a:endParaRPr>
          </a:p>
        </p:txBody>
      </p:sp>
      <p:sp>
        <p:nvSpPr>
          <p:cNvPr id="202" name="Google Shape;202;p21"/>
          <p:cNvSpPr/>
          <p:nvPr/>
        </p:nvSpPr>
        <p:spPr>
          <a:xfrm>
            <a:off x="6667021" y="1869538"/>
            <a:ext cx="2105400" cy="393600"/>
          </a:xfrm>
          <a:prstGeom prst="rect">
            <a:avLst/>
          </a:prstGeom>
          <a:solidFill>
            <a:srgbClr val="6AA84F"/>
          </a:solidFill>
          <a:ln cap="flat" cmpd="sng" w="9525">
            <a:solidFill>
              <a:schemeClr val="dk2"/>
            </a:solidFill>
            <a:prstDash val="solid"/>
            <a:round/>
            <a:headEnd len="sm" w="sm" type="none"/>
            <a:tailEnd len="sm" w="sm" type="none"/>
          </a:ln>
          <a:effectLst>
            <a:outerShdw blurRad="142875" rotWithShape="0" algn="bl" dir="4200000" dist="7620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Arial"/>
                <a:ea typeface="Arial"/>
                <a:cs typeface="Arial"/>
                <a:sym typeface="Arial"/>
              </a:rPr>
              <a:t>Network(</a:t>
            </a:r>
            <a:r>
              <a:rPr b="1" lang="en-US" sz="2000">
                <a:solidFill>
                  <a:schemeClr val="lt1"/>
                </a:solidFill>
              </a:rPr>
              <a:t>PCIe</a:t>
            </a:r>
            <a:r>
              <a:rPr b="1" i="0" lang="en-US" sz="2000" u="none" cap="none" strike="noStrike">
                <a:solidFill>
                  <a:schemeClr val="lt1"/>
                </a:solidFill>
                <a:latin typeface="Arial"/>
                <a:ea typeface="Arial"/>
                <a:cs typeface="Arial"/>
                <a:sym typeface="Arial"/>
              </a:rPr>
              <a:t>)</a:t>
            </a:r>
            <a:endParaRPr b="1" i="0" sz="2000" u="none" cap="none" strike="noStrike">
              <a:solidFill>
                <a:schemeClr val="lt1"/>
              </a:solidFill>
              <a:latin typeface="Arial"/>
              <a:ea typeface="Arial"/>
              <a:cs typeface="Arial"/>
              <a:sym typeface="Arial"/>
            </a:endParaRPr>
          </a:p>
        </p:txBody>
      </p:sp>
      <p:sp>
        <p:nvSpPr>
          <p:cNvPr id="203" name="Google Shape;203;p21"/>
          <p:cNvSpPr/>
          <p:nvPr/>
        </p:nvSpPr>
        <p:spPr>
          <a:xfrm rot="5400000">
            <a:off x="8433700" y="986825"/>
            <a:ext cx="712500" cy="3504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chemeClr val="lt1"/>
                </a:solidFill>
                <a:latin typeface="Arial"/>
                <a:ea typeface="Arial"/>
                <a:cs typeface="Arial"/>
                <a:sym typeface="Arial"/>
              </a:rPr>
              <a:t>DRAM</a:t>
            </a:r>
            <a:endParaRPr b="1" i="0" sz="1000" u="none" cap="none" strike="noStrike">
              <a:solidFill>
                <a:schemeClr val="lt1"/>
              </a:solidFill>
              <a:latin typeface="Arial"/>
              <a:ea typeface="Arial"/>
              <a:cs typeface="Arial"/>
              <a:sym typeface="Arial"/>
            </a:endParaRPr>
          </a:p>
        </p:txBody>
      </p:sp>
      <p:cxnSp>
        <p:nvCxnSpPr>
          <p:cNvPr id="204" name="Google Shape;204;p21"/>
          <p:cNvCxnSpPr>
            <a:endCxn id="203" idx="2"/>
          </p:cNvCxnSpPr>
          <p:nvPr/>
        </p:nvCxnSpPr>
        <p:spPr>
          <a:xfrm>
            <a:off x="8322550" y="1162025"/>
            <a:ext cx="292200" cy="0"/>
          </a:xfrm>
          <a:prstGeom prst="straightConnector1">
            <a:avLst/>
          </a:prstGeom>
          <a:noFill/>
          <a:ln cap="flat" cmpd="sng" w="9525">
            <a:solidFill>
              <a:schemeClr val="dk1"/>
            </a:solidFill>
            <a:prstDash val="solid"/>
            <a:round/>
            <a:headEnd len="med" w="med" type="triangle"/>
            <a:tailEnd len="med" w="med" type="triangle"/>
          </a:ln>
        </p:spPr>
      </p:cxnSp>
      <p:sp>
        <p:nvSpPr>
          <p:cNvPr id="205" name="Google Shape;205;p21"/>
          <p:cNvSpPr txBox="1"/>
          <p:nvPr/>
        </p:nvSpPr>
        <p:spPr>
          <a:xfrm>
            <a:off x="6842175" y="3697725"/>
            <a:ext cx="21921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Proxima Nova"/>
                <a:ea typeface="Proxima Nova"/>
                <a:cs typeface="Proxima Nova"/>
                <a:sym typeface="Proxima Nova"/>
              </a:rPr>
              <a:t>Computational Storage Design</a:t>
            </a:r>
            <a:endParaRPr b="1" i="0" sz="14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rginia Tech 2017">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