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  <p:sldId id="317" r:id="rId66"/>
    <p:sldId id="318" r:id="rId67"/>
    <p:sldId id="319" r:id="rId68"/>
    <p:sldId id="320" r:id="rId69"/>
    <p:sldId id="321" r:id="rId70"/>
    <p:sldId id="322" r:id="rId71"/>
    <p:sldId id="323" r:id="rId72"/>
    <p:sldId id="324" r:id="rId73"/>
    <p:sldId id="325" r:id="rId74"/>
    <p:sldId id="326" r:id="rId75"/>
    <p:sldId id="327" r:id="rId76"/>
    <p:sldId id="328" r:id="rId77"/>
    <p:sldId id="329" r:id="rId78"/>
    <p:sldId id="330" r:id="rId79"/>
  </p:sldIdLst>
  <p:sldSz cy="5143500" cx="9144000"/>
  <p:notesSz cx="6858000" cy="9144000"/>
  <p:embeddedFontLst>
    <p:embeddedFont>
      <p:font typeface="Syncopate"/>
      <p:regular r:id="rId80"/>
      <p:bold r:id="rId8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80" Type="http://schemas.openxmlformats.org/officeDocument/2006/relationships/font" Target="fonts/Syncopate-regular.fntdata"/><Relationship Id="rId81" Type="http://schemas.openxmlformats.org/officeDocument/2006/relationships/font" Target="fonts/Syncopate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73" Type="http://schemas.openxmlformats.org/officeDocument/2006/relationships/slide" Target="slides/slide69.xml"/><Relationship Id="rId72" Type="http://schemas.openxmlformats.org/officeDocument/2006/relationships/slide" Target="slides/slide68.xml"/><Relationship Id="rId31" Type="http://schemas.openxmlformats.org/officeDocument/2006/relationships/slide" Target="slides/slide27.xml"/><Relationship Id="rId75" Type="http://schemas.openxmlformats.org/officeDocument/2006/relationships/slide" Target="slides/slide71.xml"/><Relationship Id="rId30" Type="http://schemas.openxmlformats.org/officeDocument/2006/relationships/slide" Target="slides/slide26.xml"/><Relationship Id="rId74" Type="http://schemas.openxmlformats.org/officeDocument/2006/relationships/slide" Target="slides/slide70.xml"/><Relationship Id="rId33" Type="http://schemas.openxmlformats.org/officeDocument/2006/relationships/slide" Target="slides/slide29.xml"/><Relationship Id="rId77" Type="http://schemas.openxmlformats.org/officeDocument/2006/relationships/slide" Target="slides/slide73.xml"/><Relationship Id="rId32" Type="http://schemas.openxmlformats.org/officeDocument/2006/relationships/slide" Target="slides/slide28.xml"/><Relationship Id="rId76" Type="http://schemas.openxmlformats.org/officeDocument/2006/relationships/slide" Target="slides/slide72.xml"/><Relationship Id="rId35" Type="http://schemas.openxmlformats.org/officeDocument/2006/relationships/slide" Target="slides/slide31.xml"/><Relationship Id="rId79" Type="http://schemas.openxmlformats.org/officeDocument/2006/relationships/slide" Target="slides/slide75.xml"/><Relationship Id="rId34" Type="http://schemas.openxmlformats.org/officeDocument/2006/relationships/slide" Target="slides/slide30.xml"/><Relationship Id="rId78" Type="http://schemas.openxmlformats.org/officeDocument/2006/relationships/slide" Target="slides/slide74.xml"/><Relationship Id="rId71" Type="http://schemas.openxmlformats.org/officeDocument/2006/relationships/slide" Target="slides/slide67.xml"/><Relationship Id="rId70" Type="http://schemas.openxmlformats.org/officeDocument/2006/relationships/slide" Target="slides/slide66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62" Type="http://schemas.openxmlformats.org/officeDocument/2006/relationships/slide" Target="slides/slide58.xml"/><Relationship Id="rId61" Type="http://schemas.openxmlformats.org/officeDocument/2006/relationships/slide" Target="slides/slide57.xml"/><Relationship Id="rId20" Type="http://schemas.openxmlformats.org/officeDocument/2006/relationships/slide" Target="slides/slide16.xml"/><Relationship Id="rId64" Type="http://schemas.openxmlformats.org/officeDocument/2006/relationships/slide" Target="slides/slide60.xml"/><Relationship Id="rId63" Type="http://schemas.openxmlformats.org/officeDocument/2006/relationships/slide" Target="slides/slide59.xml"/><Relationship Id="rId22" Type="http://schemas.openxmlformats.org/officeDocument/2006/relationships/slide" Target="slides/slide18.xml"/><Relationship Id="rId66" Type="http://schemas.openxmlformats.org/officeDocument/2006/relationships/slide" Target="slides/slide62.xml"/><Relationship Id="rId21" Type="http://schemas.openxmlformats.org/officeDocument/2006/relationships/slide" Target="slides/slide17.xml"/><Relationship Id="rId65" Type="http://schemas.openxmlformats.org/officeDocument/2006/relationships/slide" Target="slides/slide61.xml"/><Relationship Id="rId24" Type="http://schemas.openxmlformats.org/officeDocument/2006/relationships/slide" Target="slides/slide20.xml"/><Relationship Id="rId68" Type="http://schemas.openxmlformats.org/officeDocument/2006/relationships/slide" Target="slides/slide64.xml"/><Relationship Id="rId23" Type="http://schemas.openxmlformats.org/officeDocument/2006/relationships/slide" Target="slides/slide19.xml"/><Relationship Id="rId67" Type="http://schemas.openxmlformats.org/officeDocument/2006/relationships/slide" Target="slides/slide63.xml"/><Relationship Id="rId60" Type="http://schemas.openxmlformats.org/officeDocument/2006/relationships/slide" Target="slides/slide56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69" Type="http://schemas.openxmlformats.org/officeDocument/2006/relationships/slide" Target="slides/slide6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11" Type="http://schemas.openxmlformats.org/officeDocument/2006/relationships/slide" Target="slides/slide7.xml"/><Relationship Id="rId55" Type="http://schemas.openxmlformats.org/officeDocument/2006/relationships/slide" Target="slides/slide51.xml"/><Relationship Id="rId10" Type="http://schemas.openxmlformats.org/officeDocument/2006/relationships/slide" Target="slides/slide6.xml"/><Relationship Id="rId54" Type="http://schemas.openxmlformats.org/officeDocument/2006/relationships/slide" Target="slides/slide50.xml"/><Relationship Id="rId13" Type="http://schemas.openxmlformats.org/officeDocument/2006/relationships/slide" Target="slides/slide9.xml"/><Relationship Id="rId57" Type="http://schemas.openxmlformats.org/officeDocument/2006/relationships/slide" Target="slides/slide53.xml"/><Relationship Id="rId12" Type="http://schemas.openxmlformats.org/officeDocument/2006/relationships/slide" Target="slides/slide8.xml"/><Relationship Id="rId56" Type="http://schemas.openxmlformats.org/officeDocument/2006/relationships/slide" Target="slides/slide52.xml"/><Relationship Id="rId15" Type="http://schemas.openxmlformats.org/officeDocument/2006/relationships/slide" Target="slides/slide11.xml"/><Relationship Id="rId59" Type="http://schemas.openxmlformats.org/officeDocument/2006/relationships/slide" Target="slides/slide55.xml"/><Relationship Id="rId14" Type="http://schemas.openxmlformats.org/officeDocument/2006/relationships/slide" Target="slides/slide10.xml"/><Relationship Id="rId58" Type="http://schemas.openxmlformats.org/officeDocument/2006/relationships/slide" Target="slides/slide5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en.wikipedia.org/wiki/NX_bit#x86" TargetMode="External"/><Relationship Id="rId3" Type="http://schemas.openxmlformats.org/officeDocument/2006/relationships/hyperlink" Target="https://en.wikipedia.org/wiki/Address_space_layout_randomization" TargetMode="External"/><Relationship Id="rId4" Type="http://schemas.openxmlformats.org/officeDocument/2006/relationships/hyperlink" Target="https://web.archive.org/web/20140911011045/http://support.microsoft.com/kb/875352/en-us" TargetMode="Externa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Hello, my name is Christopher Jelesnianski. Today I will introduce my preliminary thesis: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Practical Exploit Mitigation Against    Code Re-Use Attacks    &amp;   System Call Abuse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2154eb2dd8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12154eb2dd8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Now that we have gone over how code re-use works,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can explain how the security community has specialized and proposed different approaches to try to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stop code re-use at each of the individual steps.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Debloating		Cuts out as much </a:t>
            </a:r>
            <a:r>
              <a:rPr lang="en"/>
              <a:t>unnecessary/unused</a:t>
            </a:r>
            <a:r>
              <a:rPr lang="en"/>
              <a:t> code as possible to minimize the number of viable gadgets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MemSafety		Comes in two major flavors, spatial safety in the form of bounds checking for allocated memory, </a:t>
            </a:r>
            <a:endParaRPr/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temporal safety by preventing use-after-free vulnerabilities for allocated pointers</a:t>
            </a:r>
            <a:endParaRPr/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Info Hiding		(Disclosure Resistant) Hide code/data layout completely during runtime </a:t>
            </a:r>
            <a:r>
              <a:rPr lang="en"/>
              <a:t>either</a:t>
            </a:r>
            <a:r>
              <a:rPr lang="en"/>
              <a:t> through randomization</a:t>
            </a:r>
            <a:endParaRPr/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 enforcing eXecute-only memory permissions</a:t>
            </a:r>
            <a:endParaRPr/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Re-Rand		(Disclosure </a:t>
            </a:r>
            <a:r>
              <a:rPr lang="en"/>
              <a:t>Resilient</a:t>
            </a:r>
            <a:r>
              <a:rPr lang="en"/>
              <a:t>) Even if memory layout is disclosed, re-randomization introduces entropy</a:t>
            </a:r>
            <a:endParaRPr/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constantly churning code at varying granularity from page size, to function, to basic-block </a:t>
            </a:r>
            <a:endParaRPr/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 &amp; CFI		Data Integrity monitors memory writes and reads. And halts the program if there is </a:t>
            </a:r>
            <a:r>
              <a:rPr lang="en"/>
              <a:t>inconsistency</a:t>
            </a:r>
            <a:r>
              <a:rPr lang="en"/>
              <a:t> </a:t>
            </a:r>
            <a:endParaRPr/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 strictly uses the legitimate update value</a:t>
            </a:r>
            <a:endParaRPr/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	CFI monitors program control flow, if there is incorrect control-flow transfer program is halted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SysCall Filter		Derives and enforces a set white-list of permitted system calls to be used during runtime,</a:t>
            </a:r>
            <a:endParaRPr/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other syscalls are disabled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thesis focuses on Re-Randomization and System Call filtering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2154eb2dd8_0_5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12154eb2dd8_0_5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Now that we have laid down the foundation surrounding Code Re-use Attacks,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the attack works and correspondingly how the defenses work…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can draw up a blueprint for success and highlight what properties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good practical defense design should have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 we have come up with 4 properties: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Low Performance Impact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Strong Security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Being Scalable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Being Reliable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specifically, a practical defense should: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&gt; have low performance impact on the application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&gt; be strong security wise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&gt; be designed in a scalable way to not hog CPU or memory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&gt; be reliable means  being a defense that </a:t>
            </a:r>
            <a:r>
              <a:rPr lang="en">
                <a:solidFill>
                  <a:schemeClr val="dk1"/>
                </a:solidFill>
              </a:rPr>
              <a:t>still works under different use-cases, and being flexible to different configurations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no false positives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==================================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 Properties of Successful Practicality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&gt; Reliable means: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 fragile &gt;&gt; defense No false positives	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12154eb2dd8_0_5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12154eb2dd8_0_5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addition to the 4 practical properties that a defense should strive to achieve,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they should also have the following considerations in the back of their head during their design creation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Specifically,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be aware of the trade-offs they may need to make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between performance,   security,   scalability,    and reliability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also to aim to figure out what are really the bare essentials to effectively protect modern code bases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like what code components are the most important to protect,  and how to not have redundant protection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122c41e910a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122c41e910a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 now we have gone over the motivation and background for this work,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we will dive into the contributions of this thesis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11d9e6ccbbd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11d9e6ccbbd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Specifically this thesis presents two practical exploit mitigation designs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MARDU and BASTION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MARDU is ….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Efficient and Scalable Re-Randomization Technique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BASTION is ….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Specialized System Filtering mechanism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will first go over MARDU in </a:t>
            </a:r>
            <a:r>
              <a:rPr lang="en"/>
              <a:t>it's entirety and then present BASTION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 that BASTION is not yet complete so we only present: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BASTION’s motivation,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preliminary design and a preliminary evaluation we did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122c41e910a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122c41e910a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122c41e910a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122c41e910a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 we discussed	 the key idea of ASLR is to	 randomize base address to hide code layout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means a long standing application only has 1 randomization applied to it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can lead to a memory disclosure breaking the security guarantees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 then this evolved into defenses that re-randomize code throught runtime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Re-randomization makes any leaked data stale and unusable for an attacker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	comes at the cost of high overhead and applications being slowed down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These two state-of-the-art </a:t>
            </a:r>
            <a:r>
              <a:rPr lang="en"/>
              <a:t>works have each of the respective problems as we have discussed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122c41e910a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122c41e910a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motivation shows that randomization techniques are still not practical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Instead for a defense to be practical </a:t>
            </a:r>
            <a:r>
              <a:rPr lang="en"/>
              <a:t>it should….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122c41e910a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122c41e910a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MARDU seeks to address all 4 key challenges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Performance, most randomization techniques are active and </a:t>
            </a:r>
            <a:r>
              <a:rPr lang="en"/>
              <a:t>continuously</a:t>
            </a:r>
            <a:r>
              <a:rPr lang="en"/>
              <a:t> re-randomize code, regardless if there is an attack happening or not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takes up valuable system resources to provide a defense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Instead MARDU only performs randomization re-actively only when needed.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Security, if the memory layout is disclosed it breaks the defense.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MARDU uses </a:t>
            </a:r>
            <a:r>
              <a:rPr lang="en"/>
              <a:t>execute</a:t>
            </a:r>
            <a:r>
              <a:rPr lang="en"/>
              <a:t>-only memory to protect all sensitive code regions the attacker needs to create a ROP attack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scalability, most randomization techniques require costly code-tracking and patching to maintain program semantics and are also not capable of sharing randomized code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MARDU leverages trampolines to minimize patching overheads as well as to have a way to securely share code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reliability, some defenses cannot be incrementally deployed, or work system-wide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Because MARDU is capable of code sharing (meaning it can protect libraries shared by multiple applications)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 can both be </a:t>
            </a:r>
            <a:r>
              <a:rPr lang="en"/>
              <a:t>incrementally</a:t>
            </a:r>
            <a:r>
              <a:rPr lang="en"/>
              <a:t> deployed and is a defense that secures the platform system-wide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=======================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disclosure = code probing attempts (entire code layout)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tracking = expensive for both host and overall system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Avoid stop the world = patching is hard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Useless overwork = constant interval and syscall trigger is bypassable 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123c4ffe06c_2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123c4ffe06c_2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Now we will go over the goals of MARDU from a high level view and then go into more detail thereafter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design MARDU to achieve all 4 practical design properties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 will have low performance impact    but still high entropy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MARDU’s code will be secure </a:t>
            </a:r>
            <a:r>
              <a:rPr i="1" lang="en"/>
              <a:t>throughout</a:t>
            </a:r>
            <a:r>
              <a:rPr lang="en"/>
              <a:t> runtime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MARDU will be scalable by enabling sharing of randomized code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MARDU will be deployable incrementally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key takeaways I want you to remember about MARDU is that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It's performance is is achieved by implementing a randomization that is performed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on-demand only when necessary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that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 </a:t>
            </a:r>
            <a:r>
              <a:rPr b="1" lang="en"/>
              <a:t>trampolines</a:t>
            </a:r>
            <a:r>
              <a:rPr lang="en"/>
              <a:t> are really the</a:t>
            </a:r>
            <a:r>
              <a:rPr b="1" lang="en"/>
              <a:t> key design feature</a:t>
            </a:r>
            <a:r>
              <a:rPr lang="en"/>
              <a:t> that really unlock MARDU’s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security,   scalability,   and reliability aspects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===============================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trampolines are gateway so attackers are unable to jump into the middle of a function code to reach a gadget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d9e6ccbb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d9e6ccbb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 here is an Outline of what we will go over today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First, I will introduce the motivation for this work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Then I will explain the background regarding things like key terms and concepts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Then I will introduce and explain the contributions I have worked on for this thesis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Then I will propose the future work that still needs to be done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finally summarize and conclude.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122c41e910a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122c41e910a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explain the Performance and Scalability of MARDU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I’ll first go over the Design overview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Then since trampolines really are a key part of MARDU, I’ll explain how they work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Then with that knowledge,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can show you how we enable code sharing in MARDU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show how we re-randomize code during runtime </a:t>
            </a:r>
            <a:r>
              <a:rPr lang="en"/>
              <a:t>without</a:t>
            </a:r>
            <a:r>
              <a:rPr lang="en"/>
              <a:t> stopping the world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123c4ffe06c_2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123c4ffe06c_2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MARDU has 2 main parts,	a compiler 	and a kernel component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The Compiler is responsible for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analysis and instrumentation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 well as generating the needed fixup information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patching during runtime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Kernel is responsible for the actual process memory layout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performing the actual on-demand runtime re-randomization and patching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These two components therefore allow us to make a MARDU process look something like the following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where the trampolines are the glue that holds MARDU together as well as what makes it secure.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 now I need to explain what trampolines are in detail and how they work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=========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trampoline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fixup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compiler is responsible for setting up trampolines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123ef158178_0_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123ef158178_0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The Gold sparkles here are the fixup information which allow for patching to occur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Patching is necessary because of the randomized layout of function bodies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==============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each function is always called throught the entry gateway and exit gateway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i will explain how the function call works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MARDU always goes through the trampoline region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need to introduce compiler component better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how is this related to fixups and patching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124136992e8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124136992e8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123c4ffe06c_2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123c4ffe06c_2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So to explain what the MARDU runtime looks like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Suppose we have a MARDU instrumented Binary with instrumented Code and Trampoline Regions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In addition the compiler creates a new section that contains fixup information for updating code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to remain semantically correct during runtime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When the MARDU runtime starts, it first maps a code cache in kernel-space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Then the Trampoline and Code Regions are randomized and mapped in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Finally all necessary fixups are patched to maintain semantics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After this the program proceeds and executes as normal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=============================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1) suppose that websrv is launched and try to load libc.so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2) here is the binary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3) code cache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4) mapped to websrv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5) okay, what happens dbsrv is launched.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Fixups are info on = 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Fix Offsets such that control transfers and data is semantically consistent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122c41e910a_0_2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9" name="Google Shape;509;g122c41e910a_0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 now assuming we have a MARDU-enabled LIBC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we have a new MARDU enabled program startup like a web server,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 will first perform </a:t>
            </a:r>
            <a:r>
              <a:rPr lang="en"/>
              <a:t>it's</a:t>
            </a:r>
            <a:r>
              <a:rPr lang="en"/>
              <a:t> own MARDU randomization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then simply map a virtual copy of the MARDU randomized libc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into </a:t>
            </a:r>
            <a:r>
              <a:rPr lang="en"/>
              <a:t>it's</a:t>
            </a:r>
            <a:r>
              <a:rPr lang="en"/>
              <a:t> userspace memory and use it like normal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same process occurs for any other MARDU enabled program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-----------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 reason why prior randomization techniques cannot share code is because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they </a:t>
            </a:r>
            <a:r>
              <a:rPr b="1" lang="en"/>
              <a:t>perform the randomization during compilation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make a staticly linked binary (all needed library code is included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</a:t>
            </a:r>
            <a:r>
              <a:rPr b="1" lang="en"/>
              <a:t>staticly linked binary</a:t>
            </a:r>
            <a:r>
              <a:rPr lang="en"/>
              <a:t> has all the external libraries it needs combined into a single binary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 more reason re-randomization techniques cannot share code is because they are designed using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virtualization</a:t>
            </a:r>
            <a:r>
              <a:rPr lang="en"/>
              <a:t> and only work within the address space of the target process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Example,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Shuffler</a:t>
            </a:r>
            <a:r>
              <a:rPr lang="en">
                <a:solidFill>
                  <a:schemeClr val="dk1"/>
                </a:solidFill>
              </a:rPr>
              <a:t> operates within the same address space as the programs it defends.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========================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Why prior re-randomization techniques cannot share code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Prior re-randomization techniques either randomize the code as it being created into a binary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(making a staticly-linked binary with all libraries randomized and compiled in together)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 design their defense such that the entire code base is encapsulated for given program</a:t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g122c41e910a_0_3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9" name="Google Shape;549;g122c41e910a_0_3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Lets assume we have the same 2 MARDU enabled programs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 before </a:t>
            </a:r>
            <a:r>
              <a:rPr lang="en"/>
              <a:t>currently running and sharing LIBC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the case that the database server is attacked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usually means that the database server memory layout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all associated shared library code is now exposed to the attacker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meaning without any defenses, the attacker can now leverage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information and perform an attack on the web server process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---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NOTE: The Database Server crashing can be perceived as an attack attempt.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example </a:t>
            </a:r>
            <a:r>
              <a:rPr b="1" lang="en"/>
              <a:t>Probe attack</a:t>
            </a:r>
            <a:r>
              <a:rPr lang="en"/>
              <a:t> will crash a connected process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 an expendable worker thread to learn it's memory layout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then use this layout information to carry out it's attack on another still live thread or process</a:t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g122c41e910a_0_3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g122c41e910a_0_3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However, with MARDU,   the attack on the database server will trigger re-randomization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 LIBC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the attack was detected, let’s assume the web server and data-base server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were using version 1 of LIBC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re-randomization begins, we setup a new mapped area for LIBC to be re-randomized, denoted as V2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re-randomize and patch as done before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happens next is how we achieve not-stopping-the-world for a MARDU process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a brief time we actually allow both versions to exist in userspace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such that the webserver does not need to stop in case it was executing LIBC code when re-randomization was triggered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possible because MARDU trampolines are immutable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allowing the return address of the trampoline to always be correct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once the reference count for the first version reached 0,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can safely unmap the old version of libc,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unmap it's kernel memory as well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process makes any information gathered, if any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stale and useless to the attacker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further clarify, this re-randomization scheme is repeated on-demand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whenever an attack is detected for any number of associated code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that might have been compromised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==========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think about how to make it easuier to present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both layout and what you are saying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you did not explain what these arrows are Tv2 to Cv1/Cv2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g122c41e910a_0_4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8" name="Google Shape;638;g122c41e910a_0_4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addition,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made a few linux kernel modifications to support our runtime</a:t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g122c41e910a_0_4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0" name="Google Shape;650;g122c41e910a_0_4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1d9e6ccbbd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1d9e6ccbbd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 First, Motivation</a:t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g122c41e910a_0_4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9" name="Google Shape;659;g122c41e910a_0_4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g12432f3d22c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6" name="Google Shape;666;g12432f3d22c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evaluate our work, we compiled the SPEC CPU2006 benchmark suite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the latest NGINX web server  using the Mardu compiler and ran the applications on a Mardu enabled kernel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SPEC, we achieved an average runtime overhead of 5.5%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while in the best case, MARDU had a negligible overhead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also evaluated MARDU in a concurrent setting using NGINX and measured throughput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Across various worker counts, we observed a 4.4% average degradation in throughput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==========================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Bottleneck: high frequency of short function calls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0000"/>
                </a:solidFill>
              </a:rPr>
              <a:t>low priority &gt;&gt; change these graphs to be manually redrawn instead of screen shot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g12154eb2dd8_0_4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1" name="Google Shape;681;g12154eb2dd8_0_4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simple experiment to collect and count top 25 most used libraries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on a idle linux system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then calculate how much memory 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 non-sharing defense would need to use to secure each library instance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Compared to MARDU, mardu with </a:t>
            </a:r>
            <a:r>
              <a:rPr lang="en">
                <a:solidFill>
                  <a:schemeClr val="dk1"/>
                </a:solidFill>
              </a:rPr>
              <a:t>it's</a:t>
            </a:r>
            <a:r>
              <a:rPr lang="en">
                <a:solidFill>
                  <a:schemeClr val="dk1"/>
                </a:solidFill>
              </a:rPr>
              <a:t> code sharing would save over 7.5 GB of memory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if it was applied for all these libraries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==================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dont explain in detail, just 30 second blurb explanation quick and move on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g12154eb2dd8_0_3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2" name="Google Shape;692;g12154eb2dd8_0_3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summarize, MARDU is practical, but still has inherent limitations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After all, Re-randomization is a </a:t>
            </a:r>
            <a:r>
              <a:rPr lang="en"/>
              <a:t>probabilistic</a:t>
            </a:r>
            <a:r>
              <a:rPr lang="en"/>
              <a:t> defense compared to other defense types that are deterministic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performance overhead of MARDU is 5.5% on average but </a:t>
            </a:r>
            <a:r>
              <a:rPr lang="en"/>
              <a:t>it's</a:t>
            </a:r>
            <a:r>
              <a:rPr lang="en"/>
              <a:t> worst case can be up to 18.3%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Finally, MARDU is inable to address non-control data attacks,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because </a:t>
            </a:r>
            <a:r>
              <a:rPr lang="en"/>
              <a:t>it is focused on protection of the code region as a whole from the granularity of functions,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is not detailed enough to able to protect regular program variables that can be used as non-control data in code re-use attacks</a:t>
            </a:r>
            <a:endParaRPr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9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g12154eb2dd8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1" name="Google Shape;701;g12154eb2dd8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Lets take a step back and look at the     Code re-use attack chain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Objectively looking at the early attack steps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defenses trying to address these attack steps</a:t>
            </a:r>
            <a:r>
              <a:rPr b="1" lang="en">
                <a:solidFill>
                  <a:schemeClr val="dk1"/>
                </a:solidFill>
              </a:rPr>
              <a:t> need</a:t>
            </a:r>
            <a:r>
              <a:rPr lang="en">
                <a:solidFill>
                  <a:schemeClr val="dk1"/>
                </a:solidFill>
              </a:rPr>
              <a:t> to </a:t>
            </a:r>
            <a:r>
              <a:rPr b="1" lang="en">
                <a:solidFill>
                  <a:schemeClr val="dk1"/>
                </a:solidFill>
              </a:rPr>
              <a:t>have a very large code coverage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to protect the </a:t>
            </a:r>
            <a:r>
              <a:rPr b="1" lang="en">
                <a:solidFill>
                  <a:schemeClr val="dk1"/>
                </a:solidFill>
              </a:rPr>
              <a:t>entire memory layout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to protect </a:t>
            </a:r>
            <a:r>
              <a:rPr b="1" lang="en">
                <a:solidFill>
                  <a:schemeClr val="dk1"/>
                </a:solidFill>
              </a:rPr>
              <a:t>every single code component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to protect</a:t>
            </a:r>
            <a:r>
              <a:rPr b="1" lang="en">
                <a:solidFill>
                  <a:schemeClr val="dk1"/>
                </a:solidFill>
              </a:rPr>
              <a:t> every control-flow transfer!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Why</a:t>
            </a:r>
            <a:r>
              <a:rPr lang="en">
                <a:solidFill>
                  <a:schemeClr val="dk1"/>
                </a:solidFill>
              </a:rPr>
              <a:t> not simplify defenses to block at the last (but necessary) attack step code re-use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where it needs to use a system call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since it appears that code re-use attacks can be funneled down into their system call usage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system calls are therefore another great potential defense target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Even in the case of non-control data attacks, they still also need to use system calls to complete their attack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For example, non-control data attacks that try to leak sensitive information (like passwords)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back to an attacker across the network still needs to use the send syscall to send that information back.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5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122c41e910a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122c41e910a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Therefore we introduce BASTION</a:t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8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g122c41e910a_0_5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0" name="Google Shape;750;g122c41e910a_0_5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g12154eb2dd8_0_2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3" name="Google Shape;763;g12154eb2dd8_0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calls are a very important part of the code ecosystem as they provide an API interface to communicate with the OS kernel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They provide numerous services like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process control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file manipulation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and communication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However they can also be leveraged for malicious use.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especially since a small number of system calls are actually security-critical like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execve,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mmap,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mprotect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 the same time we see that many system calls are actually non-security critical, and actually there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are over 359 system calls currently implemented in linux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of which we see that many are </a:t>
            </a:r>
            <a:r>
              <a:rPr lang="en"/>
              <a:t>scarcely</a:t>
            </a:r>
            <a:r>
              <a:rPr lang="en"/>
              <a:t> used.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==================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did I calculate number of system calls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 </a:t>
            </a:r>
            <a:r>
              <a:rPr lang="en"/>
              <a:t>linux/arch/x86/entry/syscalls/syscall_64.tbl in v5.17.1 src code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Count 0-334 + 424+450 did not count x32 specific system calls</a:t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2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g122c41e910a_0_6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4" name="Google Shape;774;g122c41e910a_0_6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 the Duality of system calls can be shown through this example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(Explain Code)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(Explain attack)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highlight from this attack, we see that system calls can be</a:t>
            </a:r>
            <a:r>
              <a:rPr b="1" lang="en"/>
              <a:t> abused in 2 ways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1st, the can be abused through</a:t>
            </a:r>
            <a:r>
              <a:rPr b="1" lang="en"/>
              <a:t> illegitimate control-flow</a:t>
            </a:r>
            <a:r>
              <a:rPr lang="en"/>
              <a:t> to reach them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2nd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</a:t>
            </a:r>
            <a:r>
              <a:rPr b="1" lang="en"/>
              <a:t>arguments need to be corrupted </a:t>
            </a:r>
            <a:r>
              <a:rPr lang="en"/>
              <a:t>as well to be set to what the attacker wants</a:t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4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g12154eb2dd8_0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6" name="Google Shape;786;g12154eb2dd8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 to summarize present day system call usage and their part in code re-use attacks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1d9e6ccbbd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1d9e6ccbbd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 the thesis statement for this work is the following: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Is everywhere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from your car to your washing machine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more things need to be protected!!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3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g12432f3d22c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5" name="Google Shape;795;g12432f3d22c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 system calls have been getting more attention lately, but not in the way I wanted.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Iff we look at the current practices in system call filtering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see that most are only trying to make seccomp easier to use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rather than specialize and actually harden system call protection.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3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g122c41e910a_0_6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5" name="Google Shape;805;g122c41e910a_0_6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So our solution to the gap in security regarding system calls is to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introduce new contexts that do surround system calls and provide them </a:t>
            </a:r>
            <a:r>
              <a:rPr lang="en">
                <a:solidFill>
                  <a:schemeClr val="dk1"/>
                </a:solidFill>
              </a:rPr>
              <a:t>with</a:t>
            </a:r>
            <a:r>
              <a:rPr lang="en">
                <a:solidFill>
                  <a:schemeClr val="dk1"/>
                </a:solidFill>
              </a:rPr>
              <a:t> added security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BASTION proposes 3 new system call contexts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The first is Call-Type, which works by…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The next one is Control-flow Context, which asks: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what are the valid control-flow paths that can reach this system call callsite legitimately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and </a:t>
            </a:r>
            <a:r>
              <a:rPr lang="en">
                <a:solidFill>
                  <a:schemeClr val="dk1"/>
                </a:solidFill>
              </a:rPr>
              <a:t>finally</a:t>
            </a:r>
            <a:r>
              <a:rPr lang="en">
                <a:solidFill>
                  <a:schemeClr val="dk1"/>
                </a:solidFill>
              </a:rPr>
              <a:t> Argument integrity context which ensures that all the variables that are used as system call arguments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as well as those variables that directly update these variables are genuine and uncorrupted with a system call is invoked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So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We use Call-Type and Control-flow contexts     to address     control flow hijacking   targeting system calls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and we use argument integrity     to address    argument coruption.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what </a:t>
            </a:r>
            <a:r>
              <a:rPr b="1" lang="en"/>
              <a:t>super special </a:t>
            </a:r>
            <a:r>
              <a:rPr lang="en"/>
              <a:t>about </a:t>
            </a:r>
            <a:r>
              <a:rPr b="1" lang="en"/>
              <a:t>BASTION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 that we specialize each of the contexts to be narrow for only system call usage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 mean by this is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example</a:t>
            </a:r>
            <a:r>
              <a:rPr b="1" lang="en"/>
              <a:t> Data Flow integrity</a:t>
            </a:r>
            <a:r>
              <a:rPr lang="en"/>
              <a:t> is applied arbitrarily system-wide for all program variables to ensure their integrity,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 this leads to very very costly overheads.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BASTION, we </a:t>
            </a:r>
            <a:r>
              <a:rPr lang="en"/>
              <a:t>specialize</a:t>
            </a:r>
            <a:r>
              <a:rPr lang="en"/>
              <a:t> the </a:t>
            </a:r>
            <a:r>
              <a:rPr lang="en"/>
              <a:t>argument integrity context to only apply data integrity for those variables that will be used as system call arguments, all the other variables dont matter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For example, CFI is traditionally over approximated and expensive, because it's applied arbitrarily system-wide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BASTION enforces CFI only for those stack traces that lead to a system call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============================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also pairing with call-type makes it even stronger</a:t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Google Shape;812;g122c41e910a_0_6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3" name="Google Shape;813;g122c41e910a_0_6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we show you the framework overview for BASTION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 that this is </a:t>
            </a:r>
            <a:r>
              <a:rPr lang="en"/>
              <a:t>still</a:t>
            </a:r>
            <a:r>
              <a:rPr lang="en"/>
              <a:t> a </a:t>
            </a:r>
            <a:r>
              <a:rPr b="1" lang="en"/>
              <a:t>work in progress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BASTION’s design is similar to MARDU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Where it has a compiler and runtime component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Compiler…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Does the </a:t>
            </a:r>
            <a:r>
              <a:rPr lang="en"/>
              <a:t>analysis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generates as much metadata as it can derive offline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does a little bit of instrumentation to resolve the dynamic portions of the code during runtime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Runtime Monitor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Uses the generated metadata as well as runtime information to enforce all three contexts successfully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NOTE: We minimize runtime checking by only performing it when a system call is </a:t>
            </a:r>
            <a:r>
              <a:rPr lang="en"/>
              <a:t>attempted</a:t>
            </a:r>
            <a:r>
              <a:rPr lang="en"/>
              <a:t> to be invoked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Because system calls are generally </a:t>
            </a:r>
            <a:r>
              <a:rPr lang="en"/>
              <a:t>scarcely</a:t>
            </a:r>
            <a:r>
              <a:rPr lang="en"/>
              <a:t> used this brief pause does not incur much overhead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example in most compute bound applications, all of the system calls are used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during the program start-up phase to allocate memory for all the data to be processed</a:t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g122c41e910a_0_6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3" name="Google Shape;823;g122c41e910a_0_6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</a:rPr>
              <a:t>Currently we do have a bare-bones version of BASTION, and were able to perform the following experiment</a:t>
            </a:r>
            <a:endParaRPr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</a:rPr>
              <a:t>Here we ran NGINX compiled and run with BASTION monitor</a:t>
            </a:r>
            <a:endParaRPr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</a:rPr>
              <a:t>These preliminary results show that BASTION overall has a negligible overhead</a:t>
            </a:r>
            <a:endParaRPr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</a:rPr>
              <a:t>and even our argument integrity context is significantly cheaper than DFI for example</a:t>
            </a:r>
            <a:endParaRPr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</a:rPr>
              <a:t>because it is specialized to only cover system-call related variables.</a:t>
            </a:r>
            <a:endParaRPr>
              <a:solidFill>
                <a:srgbClr val="595959"/>
              </a:solidFill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0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g122c41e910a_0_5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2" name="Google Shape;832;g122c41e910a_0_5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That wraps up our </a:t>
            </a:r>
            <a:r>
              <a:rPr lang="en"/>
              <a:t>discussion</a:t>
            </a:r>
            <a:r>
              <a:rPr lang="en"/>
              <a:t> of the contributions for this preliminary thesis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will now propose the future work I wish to complete for this thesis</a:t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7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Google Shape;838;g122c41e910a_0_6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9" name="Google Shape;839;g122c41e910a_0_6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 I said before MARDU has already by published and is completed.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 the focus of the future work will be on BASTION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 we currently only have a bare-bones prototype of BASTION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complete BASTION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need to finish the implementation to support more complex code patterns in applications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Once the implementation is done we need to perform a comprehensive </a:t>
            </a:r>
            <a:r>
              <a:rPr lang="en"/>
              <a:t>study</a:t>
            </a:r>
            <a:r>
              <a:rPr lang="en"/>
              <a:t> for </a:t>
            </a:r>
            <a:r>
              <a:rPr lang="en"/>
              <a:t>it's</a:t>
            </a:r>
            <a:r>
              <a:rPr lang="en"/>
              <a:t> performance and security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the studies we want to do, we want to answer the following questions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 BASTION an effective defense against prominent code re-use attacks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second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 the full implementation of BASTION just as performant in real-world applications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 we saw in the preliminary evaluation.</a:t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5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g122c41e910a_0_6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7" name="Google Shape;847;g122c41e910a_0_6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further clarify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the </a:t>
            </a:r>
            <a:r>
              <a:rPr b="1" lang="en"/>
              <a:t>security</a:t>
            </a:r>
            <a:r>
              <a:rPr lang="en"/>
              <a:t> study, we want to test BASTION against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real-world CVEs to show BASTION can defense against real vulnerabilities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Address oblivious code re-use (AOCR)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NEWTON, a dynamic code gadget discover framework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the performance study, we want to </a:t>
            </a:r>
            <a:r>
              <a:rPr lang="en"/>
              <a:t>expand</a:t>
            </a:r>
            <a:r>
              <a:rPr lang="en"/>
              <a:t> BASTION to be able to support real-world applications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such as SQLite, a MySQL database engine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and vsftpd a FTP server</a:t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3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g122c41e910a_0_5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5" name="Google Shape;855;g122c41e910a_0_5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That concludes the future work, and now I’ll summarize</a:t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0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g12154eb2dd8_0_3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2" name="Google Shape;862;g12154eb2dd8_0_3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thesis develops defense </a:t>
            </a:r>
            <a:r>
              <a:rPr lang="en"/>
              <a:t>techniques</a:t>
            </a:r>
            <a:r>
              <a:rPr lang="en"/>
              <a:t> that fight code re-use and are practical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Specifically in this presentation we covered practical designs: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MARDU and BASTION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MARDUs key contributions are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enabling of code sharing especially for re-randomization techniques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being an efficient re-randomization technique by only randomizing on demand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BASTION,   remember that we only shown </a:t>
            </a:r>
            <a:r>
              <a:rPr lang="en"/>
              <a:t>it's</a:t>
            </a:r>
            <a:r>
              <a:rPr lang="en"/>
              <a:t> preliminary design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Nonetheless,   </a:t>
            </a:r>
            <a:r>
              <a:rPr lang="en"/>
              <a:t>it's</a:t>
            </a:r>
            <a:r>
              <a:rPr lang="en"/>
              <a:t> key contributions are that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BASTION can stop code re-use attacks at the system call usage step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BASTION introduces 3 new contexts to strengthen the protection around system calls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call-type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control-flow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argument integrity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most importantly, these contexts are specialized to only focus on system call relevant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components to minimize performance impact of BASTION,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without sacrificing </a:t>
            </a:r>
            <a:r>
              <a:rPr lang="en"/>
              <a:t>it's</a:t>
            </a:r>
            <a:r>
              <a:rPr lang="en"/>
              <a:t> security guarantees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2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11d9e6ccbbd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11d9e6ccbbd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terms of publications: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SYSTOR which 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International Systems and Storage Conference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DTRAP which a recently created journal by ACM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Digital Threats: Research and Practice 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1d9e6ccbbd_0_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1d9e6ccbbd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understand where this thesis statement came from, we need to look at mainstream security.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PaX Address Space Layout Randomization, also known as ASLR, was first </a:t>
            </a:r>
            <a:r>
              <a:rPr lang="en"/>
              <a:t>introduced in 2001.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ASLR effectively tries to randomize the code layout when a program starts to make locating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sensitive attack components hard to locate for the attacker, so they cannot create the attack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KASLR, just ASLR for the Linux kernel soon after.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Then Data Execution Prevention, which specifically designates a memory region to non-executable was introduced in 2004.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This defense is what made code-injection attacks obsolete, and not longer possible.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Then seccomp was introduced, which is a system call whitelisting/blacklisting policy enforcement mechanism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to block attackers from using system calls in their attacks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seccomp has had many iterations since it's inception, but mostly to improve user experience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and to make it easy for developers to use.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Not until 2014 was control flow integrity and a safe stack mechanism were implemented into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the two most widely used compilers of GCC and Clang.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</a:t>
            </a:r>
            <a:r>
              <a:rPr lang="en"/>
              <a:t>that's</a:t>
            </a:r>
            <a:r>
              <a:rPr lang="en"/>
              <a:t> about it, really.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 of all the security papers published since ASLR not many have been integrated and deployed on production machines.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 that makes you wonder, …. why is that   ??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========================================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https://en.wikipedia.org/wiki/NX_bit#x86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https://en.wikipedia.org/wiki/Address_space_layout_randomization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</a:rPr>
              <a:t>Enforcing Forward-Edge Control-Flow Integrity in GCC &amp; LLVM - USENIX Sec 2014</a:t>
            </a:r>
            <a:endParaRPr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https://web.archive.org/web/20140911011045/http://support.microsoft.com/kb/875352/en-us</a:t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9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880;g11d9e6ccbbd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1" name="Google Shape;881;g11d9e6ccbbd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6" name="Shape 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" name="Google Shape;887;g12154eb2dd8_0_2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8" name="Google Shape;888;g12154eb2dd8_0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 for your attention.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brings the presentation to a close and I am now ready for questions.</a:t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6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Google Shape;897;g12154eb2dd8_0_2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8" name="Google Shape;898;g12154eb2dd8_0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2" name="Shape 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" name="Google Shape;903;g12154eb2dd8_0_3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4" name="Google Shape;904;g12154eb2dd8_0_3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=========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re-iterate slide 17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oxymoron is a state of the art ASLR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shuffler is state of the art Re-rand</a:t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3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g11d9e6ccbbd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5" name="Google Shape;915;g11d9e6ccbbd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FF0000"/>
                </a:solidFill>
              </a:rPr>
              <a:t>How to make this slide fit?</a:t>
            </a:r>
            <a:endParaRPr sz="14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0000"/>
                </a:solidFill>
              </a:rPr>
              <a:t>Without adding million citations</a:t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2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Google Shape;923;g124136992e8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4" name="Google Shape;924;g124136992e8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BACKUP SLIDE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Memory Safety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&gt; Nagarakatte, Santosh, et al. "SoftBound: Highly compatible and complete spatial memory safety for C." </a:t>
            </a:r>
            <a:r>
              <a:rPr i="1" lang="en">
                <a:solidFill>
                  <a:schemeClr val="dk1"/>
                </a:solidFill>
              </a:rPr>
              <a:t>Proceedings of the 30th ACM SIGPLAN Conference on Programming Language Design and Implementation</a:t>
            </a:r>
            <a:r>
              <a:rPr lang="en">
                <a:solidFill>
                  <a:schemeClr val="dk1"/>
                </a:solidFill>
              </a:rPr>
              <a:t>. 2009.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&gt; BOGO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&gt; Other spatial / temporal memory safety mechanisms</a:t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4" name="Shape 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" name="Google Shape;955;g12154eb2dd8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6" name="Google Shape;956;g12154eb2dd8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BACKUP SLIDE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Memory Safety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&gt; Nagarakatte, Santosh, et al. "SoftBound: Highly compatible and complete spatial memory safety for C." </a:t>
            </a:r>
            <a:r>
              <a:rPr i="1" lang="en">
                <a:solidFill>
                  <a:schemeClr val="dk1"/>
                </a:solidFill>
              </a:rPr>
              <a:t>Proceedings of the 30th ACM SIGPLAN Conference on Programming Language Design and Implementation</a:t>
            </a:r>
            <a:r>
              <a:rPr lang="en">
                <a:solidFill>
                  <a:schemeClr val="dk1"/>
                </a:solidFill>
              </a:rPr>
              <a:t>. 2009.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&gt; BOGO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&gt; Other spatial / temporal memory safety mechanisms</a:t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6" name="Shape 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7" name="Google Shape;987;g11d9e6ccbbd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8" name="Google Shape;988;g11d9e6ccbbd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3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Google Shape;994;g12154eb2dd8_0_5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5" name="Google Shape;995;g12154eb2dd8_0_5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9" name="Shape 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Google Shape;1000;g12154eb2dd8_0_5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1" name="Google Shape;1001;g12154eb2dd8_0_5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2154eb2dd8_0_4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2154eb2dd8_0_4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And that is because there are real challenges in Modern Exploit Mitigation Design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These</a:t>
            </a:r>
            <a:r>
              <a:rPr lang="en"/>
              <a:t> challenges are: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Performance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As in: 		Defense mechanisms that have complex or frequent checks are hard to make fast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Next, Attack Complexity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We see from the security community that attacks are becoming able to use more 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and more various code components in their attacks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Therefore defenses need to protect more things to be secure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Next Limited Scalability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As in: Designing a defense that does not use any additional CPU cycles or memory is difficult to achieve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And finally Fragility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Since many defense techniques rely on some form of analysis whether it is static or dynamic,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the perfect analysis is hard to get right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And user-provided test cases are simply not generic enough for defenses to get a good idea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of what will really go on in a program during runtime.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========================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W. Landi et al. Undecidability of static analysis. ACM letters on programming languages and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systems, 1(4):323–337, 1992.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&gt;&gt; Performance Tradeoffs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100"/>
              <a:buChar char="○"/>
            </a:pPr>
            <a:r>
              <a:rPr lang="en">
                <a:solidFill>
                  <a:srgbClr val="595959"/>
                </a:solidFill>
              </a:rPr>
              <a:t>Overhead of Enforcement versus Security Gains of the Enforcement</a:t>
            </a:r>
            <a:endParaRPr>
              <a:solidFill>
                <a:srgbClr val="595959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100"/>
              <a:buChar char="○"/>
            </a:pPr>
            <a:r>
              <a:rPr lang="en">
                <a:solidFill>
                  <a:srgbClr val="595959"/>
                </a:solidFill>
              </a:rPr>
              <a:t>Intentional compromise in security for better performance</a:t>
            </a:r>
            <a:endParaRPr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&gt;&gt; Fragility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100"/>
              <a:buChar char="○"/>
            </a:pPr>
            <a:r>
              <a:rPr lang="en">
                <a:solidFill>
                  <a:srgbClr val="595959"/>
                </a:solidFill>
              </a:rPr>
              <a:t>Constructing a complete &amp; precise Control Flow Graph (CFG) is undecidable</a:t>
            </a:r>
            <a:endParaRPr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CFI will generally over-approximate in order to prevent false positive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CFG creation requires whole program analysis &gt; difficult especially when Dynamically linked libraries are put into the mix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Either again perform over-approximation OR analysis at dynamic link time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for example, a JIT compiler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may change the control-flow graph of the program at runtime in order to optimize program execution.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7" name="Shape 1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Google Shape;1008;g12154eb2dd8_0_5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9" name="Google Shape;1009;g12154eb2dd8_0_5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0" name="Shape 10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Google Shape;1031;g12154eb2dd8_0_6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2" name="Google Shape;1032;g12154eb2dd8_0_6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Mardu separates code into secure code and trampoline regions in order to protect forward edge code transitions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Mardu takes advantage of a shadow stack to secure backward edges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9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12154eb2dd8_0_6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12154eb2dd8_0_6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&gt;&gt;&gt;&gt;&gt;This present too much information at once. You should use animation here.   For example,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1) present source code, explaining foo() and bar()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2) then show the code, explaining we want to hide it completely for XXX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3) then ask how to access the code? explain trampoline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4) code rerand of code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5) mpk...</a:t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0" name="Shape 1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1" name="Google Shape;1101;g12154eb2dd8_0_6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2" name="Google Shape;1102;g12154eb2dd8_0_6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since position-dependent memory references can't be shared by different processes and thus are copied.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Slightly mention oxymoron, but say that their system required use of a hypervisor!!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595959"/>
                </a:solidFill>
              </a:rPr>
              <a:t>NOTE: reference counter used guarantee safe transition of randomized library code </a:t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8" name="Shape 1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9" name="Google Shape;1109;g12154eb2dd8_0_7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0" name="Google Shape;1110;g12154eb2dd8_0_7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7" name="Shape 1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" name="Google Shape;1118;g122c41e910a_0_4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9" name="Google Shape;1119;g122c41e910a_0_4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7" name="Shape 1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8" name="Google Shape;1128;g12432f3d22c_0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9" name="Google Shape;1129;g12432f3d22c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4" name="Shape 1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5" name="Google Shape;1135;g12432f3d22c_0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6" name="Google Shape;1136;g12432f3d22c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1" name="Shape 1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" name="Google Shape;1142;g12154eb2dd8_0_5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3" name="Google Shape;1143;g12154eb2dd8_0_5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7" name="Shape 1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8" name="Google Shape;1148;g122c41e910a_0_6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9" name="Google Shape;1149;g122c41e910a_0_6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1d9e6ccbbd_0_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1d9e6ccbbd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Now that we have explained the motivation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can take a step back and go over the background for this thesis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Including Sensitive code components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code re-use attacks work,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the modern defense archetypes currently used in practice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7" name="Shape 1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8" name="Google Shape;1158;g122c41e910a_0_6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9" name="Google Shape;1159;g122c41e910a_0_6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mprotect has it's address taken since it is used in start up to mark memory region permissions</a:t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7" name="Shape 1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8" name="Google Shape;1168;g12154eb2dd8_0_4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9" name="Google Shape;1169;g12154eb2dd8_0_4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6" name="Shape 1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7" name="Google Shape;1207;g123ef158178_0_3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8" name="Google Shape;1208;g123ef158178_0_3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2" name="Shape 1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3" name="Google Shape;1213;g123ef158178_0_3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4" name="Google Shape;1214;g123ef158178_0_3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2" name="Shape 1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3" name="Google Shape;1223;g123ef158178_0_3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4" name="Google Shape;1224;g123ef158178_0_3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9" name="Shape 1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" name="Google Shape;1230;g123ef158178_0_3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1" name="Google Shape;1231;g123ef158178_0_3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2432f3d22c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2432f3d22c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TALK SLOW+ Explain what each component IS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So we will build up the knowledge for practical design starting with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the common attack sensitive code components used to create an attack.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 we introduced ASLR, we said that it works by trying to randomize the code layout so attackers can’t figure out where the pieces they need are.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attackers do get the code layout, they can stitch them together to reach a system call and complete the attack.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These pieces that attackers are looking for are things like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code gadgets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pointers	that can be both code and data pointers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system calls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and non-control data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So, just to describe a little more,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gadgets are     </a:t>
            </a:r>
            <a:r>
              <a:rPr lang="en">
                <a:solidFill>
                  <a:schemeClr val="dk1"/>
                </a:solidFill>
              </a:rPr>
              <a:t>&gt;&gt;    small snippets of assembly that can perform various operations.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Chained together they form the basis for a code-reuse attack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!!!! Code gadgets are </a:t>
            </a:r>
            <a:r>
              <a:rPr b="1" lang="en">
                <a:solidFill>
                  <a:schemeClr val="dk1"/>
                </a:solidFill>
              </a:rPr>
              <a:t>really cool</a:t>
            </a:r>
            <a:r>
              <a:rPr lang="en">
                <a:solidFill>
                  <a:schemeClr val="dk1"/>
                </a:solidFill>
              </a:rPr>
              <a:t> because they can be found all throughout the application code, and can be pieced together like a puzzle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x86 is arbitrary length so any different offset can be reinterpreted as a gadget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Pointers &gt;&gt;	Code pointers dictate what target function will be invoked when a code pointer is called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System Calls &gt;&gt; 	are the API used to interact with the OS, some system calls are security critical tasks like: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execve:     which can execute new programs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or mprotect which can  change memory permissions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And Non-Control Data &gt;&gt;	which Include arbitrary program variables that are used as function arguments, flags, array/vector indexes.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This data can also be corrupted through a memory vulnerability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====================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explain meaning of ASLR here for committee	&gt;&gt; 	explain WHY THEY MATTER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layout shows where components are.&gt; can stitch them together &gt; then reach the system call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1d9e6ccbbd_0_2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1d9e6ccbbd_0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let’s take a look at how code re-use attacks work.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thesis focuses on code re-use attacks since Code Injection was resolved with the introduction of DEP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So, Usually all threats start with the assumption that there are un-intended software bugs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 a memory vulnerability exists which can lead to things like buffer overflow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(Explain Attack Procedure)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Completing this procedure allows an attacker to take over the victim machine and perform arbitrary execution.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While this is the general premise of Code Re-use, there exist different variants of Code Re-use such as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return oriented programming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JIT ROP    and   Blind ROP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They all focus on leveraging code gadgets.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Additionally</a:t>
            </a:r>
            <a:r>
              <a:rPr lang="en"/>
              <a:t>, there exist more advanced attacks like non-control data attacks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which look to maliciously manipulate regular program variables to build and complete an attack.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first defense handles all variants except for non-control data attacks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second defense then looks to address this attack variant.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============================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The first 3 variants all are looking to leverage CODE GADGETS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Non-Control Data &gt;&gt; is complex that it is looking to reuse regular program variables like those that control array indices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ROP 		&gt; </a:t>
            </a:r>
            <a:r>
              <a:rPr lang="en"/>
              <a:t>The Geometry of Innocent Flesh on the Bone: Return‐Into‐Libc without Function Calls (on the x86)”,Hovav Shacham (ACM CCS 2007)  //   Solar Designer. Getting around non-executable stack (and fix), 1997.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JIT-ROP	&gt;K. Z. Snow, Just-in-time code reuse: On the effectiveness of fine-grained address space layout randomization. In IEEE Symposium on Security and Privacy, 2013.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BROP		&gt; Bittau, Andrea, et al. "Hacking blind." </a:t>
            </a:r>
            <a:r>
              <a:rPr i="1" lang="en"/>
              <a:t>2014 IEEE Symposium on Security and Privacy</a:t>
            </a:r>
            <a:r>
              <a:rPr lang="en"/>
              <a:t>. IEEE, 2014.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Non-Control	&gt; van der Veen, Victor, et al. "The dynamics of innocent flesh on the bone: Code reuse ten years later." </a:t>
            </a:r>
            <a:r>
              <a:rPr i="1" lang="en"/>
              <a:t>Proceedings of the 2017 ACM SIGSAC Conference on Computer and Communications Security</a:t>
            </a:r>
            <a:r>
              <a:rPr lang="en"/>
              <a:t>. 2017.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14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14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14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443725"/>
            <a:ext cx="8520600" cy="792600"/>
          </a:xfrm>
          <a:prstGeom prst="rect">
            <a:avLst/>
          </a:prstGeom>
        </p:spPr>
        <p:txBody>
          <a:bodyPr anchorCtr="0" anchor="t" bIns="27425" lIns="36575" spcFirstLastPara="1" rIns="27425" wrap="square" tIns="27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76733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" name="Google Shape;14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46612" y="973360"/>
            <a:ext cx="499200" cy="49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27425" lIns="36575" spcFirstLastPara="1" rIns="27425" wrap="square" tIns="27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76733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2" name="Google Shape;62;p1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27425" lIns="36575" spcFirstLastPara="1" rIns="27425" wrap="square" tIns="27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3" name="Google Shape;63;p12"/>
          <p:cNvSpPr txBox="1"/>
          <p:nvPr>
            <p:ph idx="12" type="sldNum"/>
          </p:nvPr>
        </p:nvSpPr>
        <p:spPr>
          <a:xfrm>
            <a:off x="8472458" y="476733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T-GoogleSlide-KrisTranslated" type="blank">
  <p:cSld name="BLANK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3"/>
          <p:cNvSpPr txBox="1"/>
          <p:nvPr>
            <p:ph idx="12" type="sldNum"/>
          </p:nvPr>
        </p:nvSpPr>
        <p:spPr>
          <a:xfrm>
            <a:off x="8472458" y="476733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w/ Bottom Label">
  <p:cSld name="TITLE_1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311700" y="3443725"/>
            <a:ext cx="8520600" cy="792600"/>
          </a:xfrm>
          <a:prstGeom prst="rect">
            <a:avLst/>
          </a:prstGeom>
        </p:spPr>
        <p:txBody>
          <a:bodyPr anchorCtr="0" anchor="t" bIns="27425" lIns="36575" spcFirstLastPara="1" rIns="27425" wrap="square" tIns="27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pic>
        <p:nvPicPr>
          <p:cNvPr id="18" name="Google Shape;18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46612" y="973360"/>
            <a:ext cx="499200" cy="49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3"/>
          <p:cNvSpPr/>
          <p:nvPr/>
        </p:nvSpPr>
        <p:spPr>
          <a:xfrm>
            <a:off x="50" y="4815500"/>
            <a:ext cx="9144000" cy="336900"/>
          </a:xfrm>
          <a:prstGeom prst="rect">
            <a:avLst/>
          </a:prstGeom>
          <a:solidFill>
            <a:srgbClr val="861F4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" name="Google Shape;20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637" y="4954821"/>
            <a:ext cx="1404225" cy="127175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8472450" y="4823899"/>
            <a:ext cx="548700" cy="33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chemeClr val="lt1"/>
                </a:solidFill>
              </a:defRPr>
            </a:lvl1pPr>
            <a:lvl2pPr lvl="1" rtl="0">
              <a:buNone/>
              <a:defRPr sz="1200">
                <a:solidFill>
                  <a:schemeClr val="lt1"/>
                </a:solidFill>
              </a:defRPr>
            </a:lvl2pPr>
            <a:lvl3pPr lvl="2" rtl="0">
              <a:buNone/>
              <a:defRPr sz="1200">
                <a:solidFill>
                  <a:schemeClr val="lt1"/>
                </a:solidFill>
              </a:defRPr>
            </a:lvl3pPr>
            <a:lvl4pPr lvl="3" rtl="0">
              <a:buNone/>
              <a:defRPr sz="1200">
                <a:solidFill>
                  <a:schemeClr val="lt1"/>
                </a:solidFill>
              </a:defRPr>
            </a:lvl4pPr>
            <a:lvl5pPr lvl="4" rtl="0">
              <a:buNone/>
              <a:defRPr sz="1200">
                <a:solidFill>
                  <a:schemeClr val="lt1"/>
                </a:solidFill>
              </a:defRPr>
            </a:lvl5pPr>
            <a:lvl6pPr lvl="5" rtl="0">
              <a:buNone/>
              <a:defRPr sz="1200">
                <a:solidFill>
                  <a:schemeClr val="lt1"/>
                </a:solidFill>
              </a:defRPr>
            </a:lvl6pPr>
            <a:lvl7pPr lvl="6" rtl="0">
              <a:buNone/>
              <a:defRPr sz="1200">
                <a:solidFill>
                  <a:schemeClr val="lt1"/>
                </a:solidFill>
              </a:defRPr>
            </a:lvl7pPr>
            <a:lvl8pPr lvl="7" rtl="0">
              <a:buNone/>
              <a:defRPr sz="1200">
                <a:solidFill>
                  <a:schemeClr val="lt1"/>
                </a:solidFill>
              </a:defRPr>
            </a:lvl8pPr>
            <a:lvl9pPr lvl="8" rtl="0">
              <a:buNone/>
              <a:defRPr sz="1200"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76733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173895" y="76200"/>
            <a:ext cx="8773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173900" y="719275"/>
            <a:ext cx="8346600" cy="3416400"/>
          </a:xfrm>
          <a:prstGeom prst="rect">
            <a:avLst/>
          </a:prstGeom>
        </p:spPr>
        <p:txBody>
          <a:bodyPr anchorCtr="0" anchor="t" bIns="27425" lIns="36575" spcFirstLastPara="1" rIns="27425" wrap="square" tIns="27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pic>
        <p:nvPicPr>
          <p:cNvPr id="28" name="Google Shape;28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7706" y="128907"/>
            <a:ext cx="269825" cy="269825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5"/>
          <p:cNvSpPr/>
          <p:nvPr/>
        </p:nvSpPr>
        <p:spPr>
          <a:xfrm>
            <a:off x="50" y="4815500"/>
            <a:ext cx="9144000" cy="336900"/>
          </a:xfrm>
          <a:prstGeom prst="rect">
            <a:avLst/>
          </a:prstGeom>
          <a:solidFill>
            <a:srgbClr val="861F4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0" name="Google Shape;30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637" y="4954821"/>
            <a:ext cx="1404225" cy="127175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0" y="4823899"/>
            <a:ext cx="548700" cy="33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 sz="1200">
                <a:solidFill>
                  <a:schemeClr val="lt1"/>
                </a:solidFill>
              </a:defRPr>
            </a:lvl1pPr>
            <a:lvl2pPr lvl="1">
              <a:buNone/>
              <a:defRPr sz="1200">
                <a:solidFill>
                  <a:schemeClr val="lt1"/>
                </a:solidFill>
              </a:defRPr>
            </a:lvl2pPr>
            <a:lvl3pPr lvl="2">
              <a:buNone/>
              <a:defRPr sz="1200">
                <a:solidFill>
                  <a:schemeClr val="lt1"/>
                </a:solidFill>
              </a:defRPr>
            </a:lvl3pPr>
            <a:lvl4pPr lvl="3">
              <a:buNone/>
              <a:defRPr sz="1200">
                <a:solidFill>
                  <a:schemeClr val="lt1"/>
                </a:solidFill>
              </a:defRPr>
            </a:lvl4pPr>
            <a:lvl5pPr lvl="4">
              <a:buNone/>
              <a:defRPr sz="1200">
                <a:solidFill>
                  <a:schemeClr val="lt1"/>
                </a:solidFill>
              </a:defRPr>
            </a:lvl5pPr>
            <a:lvl6pPr lvl="5">
              <a:buNone/>
              <a:defRPr sz="1200">
                <a:solidFill>
                  <a:schemeClr val="lt1"/>
                </a:solidFill>
              </a:defRPr>
            </a:lvl6pPr>
            <a:lvl7pPr lvl="6">
              <a:buNone/>
              <a:defRPr sz="1200">
                <a:solidFill>
                  <a:schemeClr val="lt1"/>
                </a:solidFill>
              </a:defRPr>
            </a:lvl7pPr>
            <a:lvl8pPr lvl="7">
              <a:buNone/>
              <a:defRPr sz="1200">
                <a:solidFill>
                  <a:schemeClr val="lt1"/>
                </a:solidFill>
              </a:defRPr>
            </a:lvl8pPr>
            <a:lvl9pPr lvl="8">
              <a:buNone/>
              <a:defRPr sz="1200"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/>
          <p:nvPr>
            <p:ph idx="1" type="body"/>
          </p:nvPr>
        </p:nvSpPr>
        <p:spPr>
          <a:xfrm>
            <a:off x="311700" y="771475"/>
            <a:ext cx="3999900" cy="3416400"/>
          </a:xfrm>
          <a:prstGeom prst="rect">
            <a:avLst/>
          </a:prstGeom>
        </p:spPr>
        <p:txBody>
          <a:bodyPr anchorCtr="0" anchor="t" bIns="27425" lIns="36575" spcFirstLastPara="1" rIns="27425" wrap="square" tIns="27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6"/>
          <p:cNvSpPr txBox="1"/>
          <p:nvPr>
            <p:ph idx="2" type="body"/>
          </p:nvPr>
        </p:nvSpPr>
        <p:spPr>
          <a:xfrm>
            <a:off x="4832400" y="771475"/>
            <a:ext cx="3999900" cy="3416400"/>
          </a:xfrm>
          <a:prstGeom prst="rect">
            <a:avLst/>
          </a:prstGeom>
        </p:spPr>
        <p:txBody>
          <a:bodyPr anchorCtr="0" anchor="t" bIns="27425" lIns="36575" spcFirstLastPara="1" rIns="27425" wrap="square" tIns="27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76733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" name="Google Shape;36;p6"/>
          <p:cNvSpPr txBox="1"/>
          <p:nvPr>
            <p:ph type="title"/>
          </p:nvPr>
        </p:nvSpPr>
        <p:spPr>
          <a:xfrm>
            <a:off x="173895" y="76200"/>
            <a:ext cx="8773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37" name="Google Shape;37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7706" y="128907"/>
            <a:ext cx="269825" cy="269825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6"/>
          <p:cNvSpPr/>
          <p:nvPr/>
        </p:nvSpPr>
        <p:spPr>
          <a:xfrm>
            <a:off x="50" y="4815500"/>
            <a:ext cx="9144000" cy="336900"/>
          </a:xfrm>
          <a:prstGeom prst="rect">
            <a:avLst/>
          </a:prstGeom>
          <a:solidFill>
            <a:srgbClr val="861F4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9" name="Google Shape;39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637" y="4954821"/>
            <a:ext cx="1404225" cy="127175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6"/>
          <p:cNvSpPr txBox="1"/>
          <p:nvPr>
            <p:ph idx="3" type="sldNum"/>
          </p:nvPr>
        </p:nvSpPr>
        <p:spPr>
          <a:xfrm>
            <a:off x="8472450" y="4823899"/>
            <a:ext cx="548700" cy="33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chemeClr val="lt1"/>
                </a:solidFill>
              </a:defRPr>
            </a:lvl1pPr>
            <a:lvl2pPr lvl="1" rtl="0">
              <a:buNone/>
              <a:defRPr sz="1200">
                <a:solidFill>
                  <a:schemeClr val="lt1"/>
                </a:solidFill>
              </a:defRPr>
            </a:lvl2pPr>
            <a:lvl3pPr lvl="2" rtl="0">
              <a:buNone/>
              <a:defRPr sz="1200">
                <a:solidFill>
                  <a:schemeClr val="lt1"/>
                </a:solidFill>
              </a:defRPr>
            </a:lvl3pPr>
            <a:lvl4pPr lvl="3" rtl="0">
              <a:buNone/>
              <a:defRPr sz="1200">
                <a:solidFill>
                  <a:schemeClr val="lt1"/>
                </a:solidFill>
              </a:defRPr>
            </a:lvl4pPr>
            <a:lvl5pPr lvl="4" rtl="0">
              <a:buNone/>
              <a:defRPr sz="1200">
                <a:solidFill>
                  <a:schemeClr val="lt1"/>
                </a:solidFill>
              </a:defRPr>
            </a:lvl5pPr>
            <a:lvl6pPr lvl="5" rtl="0">
              <a:buNone/>
              <a:defRPr sz="1200">
                <a:solidFill>
                  <a:schemeClr val="lt1"/>
                </a:solidFill>
              </a:defRPr>
            </a:lvl6pPr>
            <a:lvl7pPr lvl="6" rtl="0">
              <a:buNone/>
              <a:defRPr sz="1200">
                <a:solidFill>
                  <a:schemeClr val="lt1"/>
                </a:solidFill>
              </a:defRPr>
            </a:lvl7pPr>
            <a:lvl8pPr lvl="7" rtl="0">
              <a:buNone/>
              <a:defRPr sz="1200">
                <a:solidFill>
                  <a:schemeClr val="lt1"/>
                </a:solidFill>
              </a:defRPr>
            </a:lvl8pPr>
            <a:lvl9pPr lvl="8" rtl="0">
              <a:buNone/>
              <a:defRPr sz="1200"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72458" y="476733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27425" lIns="36575" spcFirstLastPara="1" rIns="27425" wrap="square" tIns="27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72458" y="476733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0" name="Google Shape;50;p9"/>
          <p:cNvSpPr txBox="1"/>
          <p:nvPr>
            <p:ph idx="12" type="sldNum"/>
          </p:nvPr>
        </p:nvSpPr>
        <p:spPr>
          <a:xfrm>
            <a:off x="8472458" y="476733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4" name="Google Shape;54;p1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27425" lIns="36575" spcFirstLastPara="1" rIns="27425" wrap="square" tIns="27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5" name="Google Shape;55;p1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27425" lIns="36575" spcFirstLastPara="1" rIns="27425" wrap="square" tIns="27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472458" y="476733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36575" spcFirstLastPara="1" rIns="27425" wrap="square" tIns="27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76733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FFFFFF"/>
              </a:solidFill>
            </a:endParaRPr>
          </a:p>
        </p:txBody>
      </p:sp>
      <p:sp>
        <p:nvSpPr>
          <p:cNvPr id="9" name="Google Shape;9;p1"/>
          <p:cNvSpPr txBox="1"/>
          <p:nvPr/>
        </p:nvSpPr>
        <p:spPr>
          <a:xfrm>
            <a:off x="6101275" y="633925"/>
            <a:ext cx="2551500" cy="11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36575" spcFirstLastPara="1" rIns="27425" wrap="square" tIns="27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Relationship Id="rId4" Type="http://schemas.openxmlformats.org/officeDocument/2006/relationships/image" Target="../media/image7.png"/><Relationship Id="rId5" Type="http://schemas.openxmlformats.org/officeDocument/2006/relationships/image" Target="../media/image16.png"/><Relationship Id="rId6" Type="http://schemas.openxmlformats.org/officeDocument/2006/relationships/image" Target="../media/image19.png"/><Relationship Id="rId7" Type="http://schemas.openxmlformats.org/officeDocument/2006/relationships/image" Target="../media/image17.png"/><Relationship Id="rId8" Type="http://schemas.openxmlformats.org/officeDocument/2006/relationships/image" Target="../media/image1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png"/><Relationship Id="rId4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png"/><Relationship Id="rId4" Type="http://schemas.openxmlformats.org/officeDocument/2006/relationships/image" Target="../media/image2.png"/><Relationship Id="rId5" Type="http://schemas.openxmlformats.org/officeDocument/2006/relationships/image" Target="../media/image9.png"/><Relationship Id="rId6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6.png"/><Relationship Id="rId4" Type="http://schemas.openxmlformats.org/officeDocument/2006/relationships/image" Target="../media/image24.png"/><Relationship Id="rId5" Type="http://schemas.openxmlformats.org/officeDocument/2006/relationships/image" Target="../media/image8.png"/><Relationship Id="rId6" Type="http://schemas.openxmlformats.org/officeDocument/2006/relationships/image" Target="../media/image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7.png"/><Relationship Id="rId4" Type="http://schemas.openxmlformats.org/officeDocument/2006/relationships/image" Target="../media/image26.png"/><Relationship Id="rId5" Type="http://schemas.openxmlformats.org/officeDocument/2006/relationships/image" Target="../media/image16.png"/><Relationship Id="rId6" Type="http://schemas.openxmlformats.org/officeDocument/2006/relationships/image" Target="../media/image2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4.png"/><Relationship Id="rId4" Type="http://schemas.openxmlformats.org/officeDocument/2006/relationships/image" Target="../media/image2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8.png"/><Relationship Id="rId4" Type="http://schemas.openxmlformats.org/officeDocument/2006/relationships/image" Target="../media/image25.png"/><Relationship Id="rId5" Type="http://schemas.openxmlformats.org/officeDocument/2006/relationships/image" Target="../media/image24.png"/><Relationship Id="rId6" Type="http://schemas.openxmlformats.org/officeDocument/2006/relationships/image" Target="../media/image3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0.png"/><Relationship Id="rId4" Type="http://schemas.openxmlformats.org/officeDocument/2006/relationships/image" Target="../media/image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40.png"/><Relationship Id="rId4" Type="http://schemas.openxmlformats.org/officeDocument/2006/relationships/image" Target="../media/image29.png"/><Relationship Id="rId5" Type="http://schemas.openxmlformats.org/officeDocument/2006/relationships/image" Target="../media/image8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0.png"/><Relationship Id="rId4" Type="http://schemas.openxmlformats.org/officeDocument/2006/relationships/image" Target="../media/image23.png"/><Relationship Id="rId5" Type="http://schemas.openxmlformats.org/officeDocument/2006/relationships/image" Target="../media/image8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42.png"/><Relationship Id="rId4" Type="http://schemas.openxmlformats.org/officeDocument/2006/relationships/image" Target="../media/image32.png"/><Relationship Id="rId5" Type="http://schemas.openxmlformats.org/officeDocument/2006/relationships/image" Target="../media/image30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44.png"/><Relationship Id="rId4" Type="http://schemas.openxmlformats.org/officeDocument/2006/relationships/image" Target="../media/image33.png"/><Relationship Id="rId5" Type="http://schemas.openxmlformats.org/officeDocument/2006/relationships/image" Target="../media/image38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.png"/><Relationship Id="rId4" Type="http://schemas.openxmlformats.org/officeDocument/2006/relationships/image" Target="../media/image34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1.png"/><Relationship Id="rId4" Type="http://schemas.openxmlformats.org/officeDocument/2006/relationships/image" Target="../media/image13.png"/><Relationship Id="rId5" Type="http://schemas.openxmlformats.org/officeDocument/2006/relationships/image" Target="../media/image36.png"/><Relationship Id="rId6" Type="http://schemas.openxmlformats.org/officeDocument/2006/relationships/image" Target="../media/image35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43.png"/><Relationship Id="rId4" Type="http://schemas.openxmlformats.org/officeDocument/2006/relationships/image" Target="../media/image11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43.png"/><Relationship Id="rId4" Type="http://schemas.openxmlformats.org/officeDocument/2006/relationships/image" Target="../media/image11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43.png"/><Relationship Id="rId4" Type="http://schemas.openxmlformats.org/officeDocument/2006/relationships/image" Target="../media/image39.png"/><Relationship Id="rId5" Type="http://schemas.openxmlformats.org/officeDocument/2006/relationships/image" Target="../media/image37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43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4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43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43.png"/><Relationship Id="rId4" Type="http://schemas.openxmlformats.org/officeDocument/2006/relationships/image" Target="../media/image41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45.png"/><Relationship Id="rId4" Type="http://schemas.openxmlformats.org/officeDocument/2006/relationships/image" Target="../media/image43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43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43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6.png"/><Relationship Id="rId4" Type="http://schemas.openxmlformats.org/officeDocument/2006/relationships/image" Target="../media/image11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6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11.png"/><Relationship Id="rId4" Type="http://schemas.openxmlformats.org/officeDocument/2006/relationships/image" Target="../media/image7.png"/><Relationship Id="rId5" Type="http://schemas.openxmlformats.org/officeDocument/2006/relationships/image" Target="../media/image16.png"/><Relationship Id="rId6" Type="http://schemas.openxmlformats.org/officeDocument/2006/relationships/image" Target="../media/image19.png"/><Relationship Id="rId7" Type="http://schemas.openxmlformats.org/officeDocument/2006/relationships/image" Target="../media/image17.png"/><Relationship Id="rId8" Type="http://schemas.openxmlformats.org/officeDocument/2006/relationships/image" Target="../media/image18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11.png"/><Relationship Id="rId4" Type="http://schemas.openxmlformats.org/officeDocument/2006/relationships/image" Target="../media/image7.png"/><Relationship Id="rId5" Type="http://schemas.openxmlformats.org/officeDocument/2006/relationships/image" Target="../media/image16.png"/><Relationship Id="rId6" Type="http://schemas.openxmlformats.org/officeDocument/2006/relationships/image" Target="../media/image19.png"/><Relationship Id="rId7" Type="http://schemas.openxmlformats.org/officeDocument/2006/relationships/image" Target="../media/image17.png"/><Relationship Id="rId8" Type="http://schemas.openxmlformats.org/officeDocument/2006/relationships/image" Target="../media/image18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15.png"/><Relationship Id="rId5" Type="http://schemas.openxmlformats.org/officeDocument/2006/relationships/image" Target="../media/image8.png"/><Relationship Id="rId6" Type="http://schemas.openxmlformats.org/officeDocument/2006/relationships/image" Target="../media/image2.png"/><Relationship Id="rId7" Type="http://schemas.openxmlformats.org/officeDocument/2006/relationships/image" Target="../media/image9.png"/><Relationship Id="rId8" Type="http://schemas.openxmlformats.org/officeDocument/2006/relationships/image" Target="../media/image4.pn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9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50.png"/><Relationship Id="rId4" Type="http://schemas.openxmlformats.org/officeDocument/2006/relationships/image" Target="../media/image9.pn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9.pn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2.pn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46.pn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48.png"/><Relationship Id="rId4" Type="http://schemas.openxmlformats.org/officeDocument/2006/relationships/image" Target="../media/image2.pn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49.png"/><Relationship Id="rId4" Type="http://schemas.openxmlformats.org/officeDocument/2006/relationships/image" Target="../media/image43.png"/><Relationship Id="rId5" Type="http://schemas.openxmlformats.org/officeDocument/2006/relationships/image" Target="../media/image5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0.xml"/><Relationship Id="rId3" Type="http://schemas.openxmlformats.org/officeDocument/2006/relationships/image" Target="../media/image47.png"/><Relationship Id="rId4" Type="http://schemas.openxmlformats.org/officeDocument/2006/relationships/image" Target="../media/image43.png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1.xml"/><Relationship Id="rId3" Type="http://schemas.openxmlformats.org/officeDocument/2006/relationships/image" Target="../media/image43.png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5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image" Target="../media/image5.png"/><Relationship Id="rId5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ctrTitle"/>
          </p:nvPr>
        </p:nvSpPr>
        <p:spPr>
          <a:xfrm>
            <a:off x="557400" y="820775"/>
            <a:ext cx="7810500" cy="12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b="1" lang="en" sz="2300"/>
              <a:t>Practical Exploit Mitigation Against Code Re-Use Attacks and System Call Abuse</a:t>
            </a:r>
            <a:endParaRPr b="1" sz="2300"/>
          </a:p>
        </p:txBody>
      </p:sp>
      <p:sp>
        <p:nvSpPr>
          <p:cNvPr id="71" name="Google Shape;71;p14"/>
          <p:cNvSpPr txBox="1"/>
          <p:nvPr>
            <p:ph idx="1" type="subTitle"/>
          </p:nvPr>
        </p:nvSpPr>
        <p:spPr>
          <a:xfrm>
            <a:off x="769050" y="2148325"/>
            <a:ext cx="7288500" cy="792600"/>
          </a:xfrm>
          <a:prstGeom prst="rect">
            <a:avLst/>
          </a:prstGeom>
        </p:spPr>
        <p:txBody>
          <a:bodyPr anchorCtr="0" anchor="t" bIns="27425" lIns="36575" spcFirstLastPara="1" rIns="27425" wrap="square" tIns="27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400">
                <a:solidFill>
                  <a:schemeClr val="dk1"/>
                </a:solidFill>
              </a:rPr>
              <a:t>Christopher Jelesnianski</a:t>
            </a:r>
            <a:endParaRPr sz="1400">
              <a:solidFill>
                <a:srgbClr val="000000"/>
              </a:solidFill>
            </a:endParaRPr>
          </a:p>
        </p:txBody>
      </p:sp>
      <p:pic>
        <p:nvPicPr>
          <p:cNvPr id="72" name="Google Shape;7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1250" y="4065300"/>
            <a:ext cx="2023825" cy="1065176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4"/>
          <p:cNvSpPr txBox="1"/>
          <p:nvPr>
            <p:ph idx="12" type="sldNum"/>
          </p:nvPr>
        </p:nvSpPr>
        <p:spPr>
          <a:xfrm>
            <a:off x="8472458" y="476733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4" name="Google Shape;74;p14"/>
          <p:cNvSpPr txBox="1"/>
          <p:nvPr>
            <p:ph idx="1" type="subTitle"/>
          </p:nvPr>
        </p:nvSpPr>
        <p:spPr>
          <a:xfrm>
            <a:off x="311700" y="3367525"/>
            <a:ext cx="8520600" cy="792600"/>
          </a:xfrm>
          <a:prstGeom prst="rect">
            <a:avLst/>
          </a:prstGeom>
        </p:spPr>
        <p:txBody>
          <a:bodyPr anchorCtr="0" anchor="t" bIns="27425" lIns="36575" spcFirstLastPara="1" rIns="27425" wrap="square" tIns="27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</a:rPr>
              <a:t>Committee:</a:t>
            </a:r>
            <a:endParaRPr b="1" sz="14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Changwoo Min (Chair)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Yeongjin Jang, Danfeng Yao, Wenjie Xiong, &amp; Haibo Zeng</a:t>
            </a:r>
            <a:endParaRPr sz="1400">
              <a:solidFill>
                <a:schemeClr val="dk1"/>
              </a:solidFill>
            </a:endParaRPr>
          </a:p>
        </p:txBody>
      </p:sp>
      <p:sp>
        <p:nvSpPr>
          <p:cNvPr id="75" name="Google Shape;75;p14"/>
          <p:cNvSpPr txBox="1"/>
          <p:nvPr>
            <p:ph idx="1" type="subTitle"/>
          </p:nvPr>
        </p:nvSpPr>
        <p:spPr>
          <a:xfrm>
            <a:off x="311700" y="2681725"/>
            <a:ext cx="8520600" cy="792600"/>
          </a:xfrm>
          <a:prstGeom prst="rect">
            <a:avLst/>
          </a:prstGeom>
        </p:spPr>
        <p:txBody>
          <a:bodyPr anchorCtr="0" anchor="t" bIns="27425" lIns="36575" spcFirstLastPara="1" rIns="27425" wrap="square" tIns="27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400">
                <a:solidFill>
                  <a:schemeClr val="dk1"/>
                </a:solidFill>
              </a:rPr>
              <a:t>April 13, 2022</a:t>
            </a:r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3"/>
          <p:cNvSpPr/>
          <p:nvPr/>
        </p:nvSpPr>
        <p:spPr>
          <a:xfrm>
            <a:off x="7583425" y="1135025"/>
            <a:ext cx="1447800" cy="35706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23"/>
          <p:cNvSpPr/>
          <p:nvPr/>
        </p:nvSpPr>
        <p:spPr>
          <a:xfrm>
            <a:off x="7583525" y="1135025"/>
            <a:ext cx="1447800" cy="35706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23"/>
          <p:cNvSpPr/>
          <p:nvPr/>
        </p:nvSpPr>
        <p:spPr>
          <a:xfrm>
            <a:off x="4425364" y="1135025"/>
            <a:ext cx="1546500" cy="35706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23"/>
          <p:cNvSpPr/>
          <p:nvPr/>
        </p:nvSpPr>
        <p:spPr>
          <a:xfrm>
            <a:off x="6037100" y="1135025"/>
            <a:ext cx="1447800" cy="35706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23"/>
          <p:cNvSpPr/>
          <p:nvPr/>
        </p:nvSpPr>
        <p:spPr>
          <a:xfrm>
            <a:off x="4435700" y="1134950"/>
            <a:ext cx="1546500" cy="35706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23"/>
          <p:cNvSpPr/>
          <p:nvPr/>
        </p:nvSpPr>
        <p:spPr>
          <a:xfrm>
            <a:off x="3043875" y="1135025"/>
            <a:ext cx="1371600" cy="35706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23"/>
          <p:cNvSpPr/>
          <p:nvPr/>
        </p:nvSpPr>
        <p:spPr>
          <a:xfrm>
            <a:off x="1497375" y="1135025"/>
            <a:ext cx="1546500" cy="35706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23"/>
          <p:cNvSpPr/>
          <p:nvPr/>
        </p:nvSpPr>
        <p:spPr>
          <a:xfrm>
            <a:off x="49575" y="1135025"/>
            <a:ext cx="1447800" cy="35706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23"/>
          <p:cNvSpPr txBox="1"/>
          <p:nvPr>
            <p:ph type="title"/>
          </p:nvPr>
        </p:nvSpPr>
        <p:spPr>
          <a:xfrm>
            <a:off x="173898" y="76200"/>
            <a:ext cx="5889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Modern Defense Archetypes</a:t>
            </a:r>
            <a:endParaRPr/>
          </a:p>
        </p:txBody>
      </p:sp>
      <p:sp>
        <p:nvSpPr>
          <p:cNvPr id="217" name="Google Shape;217;p23"/>
          <p:cNvSpPr txBox="1"/>
          <p:nvPr>
            <p:ph idx="12" type="sldNum"/>
          </p:nvPr>
        </p:nvSpPr>
        <p:spPr>
          <a:xfrm>
            <a:off x="8472450" y="4823899"/>
            <a:ext cx="548700" cy="33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8" name="Google Shape;218;p23"/>
          <p:cNvSpPr txBox="1"/>
          <p:nvPr>
            <p:ph idx="1" type="body"/>
          </p:nvPr>
        </p:nvSpPr>
        <p:spPr>
          <a:xfrm>
            <a:off x="173900" y="719275"/>
            <a:ext cx="4835700" cy="491100"/>
          </a:xfrm>
          <a:prstGeom prst="rect">
            <a:avLst/>
          </a:prstGeom>
        </p:spPr>
        <p:txBody>
          <a:bodyPr anchorCtr="0" anchor="t" bIns="27425" lIns="36575" spcFirstLastPara="1" rIns="27425" wrap="square" tIns="27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Generalized Code Re-Use Attack Procedure</a:t>
            </a:r>
            <a:endParaRPr u="sng"/>
          </a:p>
        </p:txBody>
      </p:sp>
      <p:sp>
        <p:nvSpPr>
          <p:cNvPr id="219" name="Google Shape;219;p23"/>
          <p:cNvSpPr/>
          <p:nvPr/>
        </p:nvSpPr>
        <p:spPr>
          <a:xfrm>
            <a:off x="2060731" y="1192400"/>
            <a:ext cx="437400" cy="437400"/>
          </a:xfrm>
          <a:prstGeom prst="ellipse">
            <a:avLst/>
          </a:prstGeom>
          <a:solidFill>
            <a:srgbClr val="C9DA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20" name="Google Shape;220;p23"/>
          <p:cNvSpPr txBox="1"/>
          <p:nvPr/>
        </p:nvSpPr>
        <p:spPr>
          <a:xfrm>
            <a:off x="1659981" y="1651000"/>
            <a:ext cx="1171200" cy="7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Identify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Memory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Vulnerability</a:t>
            </a:r>
            <a:endParaRPr/>
          </a:p>
        </p:txBody>
      </p:sp>
      <p:sp>
        <p:nvSpPr>
          <p:cNvPr id="221" name="Google Shape;221;p23"/>
          <p:cNvSpPr/>
          <p:nvPr/>
        </p:nvSpPr>
        <p:spPr>
          <a:xfrm>
            <a:off x="3548950" y="1192400"/>
            <a:ext cx="437400" cy="437400"/>
          </a:xfrm>
          <a:prstGeom prst="ellipse">
            <a:avLst/>
          </a:prstGeom>
          <a:solidFill>
            <a:srgbClr val="C9DA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222" name="Google Shape;222;p23"/>
          <p:cNvSpPr txBox="1"/>
          <p:nvPr/>
        </p:nvSpPr>
        <p:spPr>
          <a:xfrm>
            <a:off x="3166090" y="1651000"/>
            <a:ext cx="1171200" cy="7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Perform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Memory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Disclosure</a:t>
            </a:r>
            <a:endParaRPr/>
          </a:p>
        </p:txBody>
      </p:sp>
      <p:sp>
        <p:nvSpPr>
          <p:cNvPr id="223" name="Google Shape;223;p23"/>
          <p:cNvSpPr txBox="1"/>
          <p:nvPr/>
        </p:nvSpPr>
        <p:spPr>
          <a:xfrm>
            <a:off x="4596000" y="1651000"/>
            <a:ext cx="1322100" cy="7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Identify Viable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Components</a:t>
            </a:r>
            <a:endParaRPr/>
          </a:p>
        </p:txBody>
      </p:sp>
      <p:sp>
        <p:nvSpPr>
          <p:cNvPr id="224" name="Google Shape;224;p23"/>
          <p:cNvSpPr txBox="1"/>
          <p:nvPr/>
        </p:nvSpPr>
        <p:spPr>
          <a:xfrm>
            <a:off x="5976545" y="1651000"/>
            <a:ext cx="1546500" cy="7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Sensitive Data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and/or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Control-Flow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Hijacking</a:t>
            </a:r>
            <a:endParaRPr/>
          </a:p>
        </p:txBody>
      </p:sp>
      <p:sp>
        <p:nvSpPr>
          <p:cNvPr id="225" name="Google Shape;225;p23"/>
          <p:cNvSpPr txBox="1"/>
          <p:nvPr/>
        </p:nvSpPr>
        <p:spPr>
          <a:xfrm>
            <a:off x="7691650" y="1650250"/>
            <a:ext cx="1171200" cy="7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Illegitimate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Call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Usage</a:t>
            </a:r>
            <a:endParaRPr/>
          </a:p>
        </p:txBody>
      </p:sp>
      <p:sp>
        <p:nvSpPr>
          <p:cNvPr id="226" name="Google Shape;226;p23"/>
          <p:cNvSpPr/>
          <p:nvPr/>
        </p:nvSpPr>
        <p:spPr>
          <a:xfrm>
            <a:off x="5037200" y="1192400"/>
            <a:ext cx="437400" cy="437400"/>
          </a:xfrm>
          <a:prstGeom prst="ellipse">
            <a:avLst/>
          </a:prstGeom>
          <a:solidFill>
            <a:srgbClr val="C9DA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227" name="Google Shape;227;p23"/>
          <p:cNvSpPr/>
          <p:nvPr/>
        </p:nvSpPr>
        <p:spPr>
          <a:xfrm>
            <a:off x="6525450" y="1192400"/>
            <a:ext cx="437400" cy="437400"/>
          </a:xfrm>
          <a:prstGeom prst="ellipse">
            <a:avLst/>
          </a:prstGeom>
          <a:solidFill>
            <a:srgbClr val="C9DA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228" name="Google Shape;228;p23"/>
          <p:cNvSpPr/>
          <p:nvPr/>
        </p:nvSpPr>
        <p:spPr>
          <a:xfrm>
            <a:off x="8013700" y="1192400"/>
            <a:ext cx="437400" cy="437400"/>
          </a:xfrm>
          <a:prstGeom prst="ellipse">
            <a:avLst/>
          </a:prstGeom>
          <a:solidFill>
            <a:srgbClr val="C9DA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229" name="Google Shape;229;p23"/>
          <p:cNvSpPr/>
          <p:nvPr/>
        </p:nvSpPr>
        <p:spPr>
          <a:xfrm>
            <a:off x="2603681" y="1222400"/>
            <a:ext cx="839700" cy="377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23"/>
          <p:cNvSpPr/>
          <p:nvPr/>
        </p:nvSpPr>
        <p:spPr>
          <a:xfrm>
            <a:off x="4091925" y="1222388"/>
            <a:ext cx="839700" cy="377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23"/>
          <p:cNvSpPr/>
          <p:nvPr/>
        </p:nvSpPr>
        <p:spPr>
          <a:xfrm>
            <a:off x="5580175" y="1222400"/>
            <a:ext cx="839700" cy="377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23"/>
          <p:cNvSpPr/>
          <p:nvPr/>
        </p:nvSpPr>
        <p:spPr>
          <a:xfrm>
            <a:off x="7068421" y="1222400"/>
            <a:ext cx="839700" cy="377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23"/>
          <p:cNvSpPr txBox="1"/>
          <p:nvPr>
            <p:ph idx="12" type="sldNum"/>
          </p:nvPr>
        </p:nvSpPr>
        <p:spPr>
          <a:xfrm>
            <a:off x="8472450" y="4823899"/>
            <a:ext cx="548700" cy="33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34" name="Google Shape;234;p23"/>
          <p:cNvCxnSpPr/>
          <p:nvPr/>
        </p:nvCxnSpPr>
        <p:spPr>
          <a:xfrm>
            <a:off x="246600" y="2794075"/>
            <a:ext cx="8708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5" name="Google Shape;235;p23"/>
          <p:cNvSpPr txBox="1"/>
          <p:nvPr>
            <p:ph idx="1" type="body"/>
          </p:nvPr>
        </p:nvSpPr>
        <p:spPr>
          <a:xfrm>
            <a:off x="173900" y="2808775"/>
            <a:ext cx="4835700" cy="403200"/>
          </a:xfrm>
          <a:prstGeom prst="rect">
            <a:avLst/>
          </a:prstGeom>
        </p:spPr>
        <p:txBody>
          <a:bodyPr anchorCtr="0" anchor="t" bIns="27425" lIns="36575" spcFirstLastPara="1" rIns="27425" wrap="square" tIns="27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Generalized Defense Archetype Created</a:t>
            </a:r>
            <a:endParaRPr u="sng"/>
          </a:p>
        </p:txBody>
      </p:sp>
      <p:sp>
        <p:nvSpPr>
          <p:cNvPr id="236" name="Google Shape;236;p23"/>
          <p:cNvSpPr txBox="1"/>
          <p:nvPr/>
        </p:nvSpPr>
        <p:spPr>
          <a:xfrm>
            <a:off x="3176125" y="3212400"/>
            <a:ext cx="1134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Information Hiding</a:t>
            </a:r>
            <a:endParaRPr/>
          </a:p>
        </p:txBody>
      </p:sp>
      <p:sp>
        <p:nvSpPr>
          <p:cNvPr id="237" name="Google Shape;237;p23"/>
          <p:cNvSpPr txBox="1"/>
          <p:nvPr/>
        </p:nvSpPr>
        <p:spPr>
          <a:xfrm>
            <a:off x="4378729" y="3212400"/>
            <a:ext cx="1660500" cy="4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Re-Randomization</a:t>
            </a:r>
            <a:endParaRPr/>
          </a:p>
        </p:txBody>
      </p:sp>
      <p:sp>
        <p:nvSpPr>
          <p:cNvPr id="238" name="Google Shape;238;p23"/>
          <p:cNvSpPr txBox="1"/>
          <p:nvPr/>
        </p:nvSpPr>
        <p:spPr>
          <a:xfrm>
            <a:off x="5976550" y="3137700"/>
            <a:ext cx="1546500" cy="9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Integrity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&amp; Control Flow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Integrity</a:t>
            </a:r>
            <a:endParaRPr/>
          </a:p>
        </p:txBody>
      </p:sp>
      <p:sp>
        <p:nvSpPr>
          <p:cNvPr id="239" name="Google Shape;239;p23"/>
          <p:cNvSpPr txBox="1"/>
          <p:nvPr/>
        </p:nvSpPr>
        <p:spPr>
          <a:xfrm>
            <a:off x="7710100" y="3136200"/>
            <a:ext cx="1134300" cy="8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Call Filtering</a:t>
            </a:r>
            <a:endParaRPr/>
          </a:p>
        </p:txBody>
      </p:sp>
      <p:pic>
        <p:nvPicPr>
          <p:cNvPr id="240" name="Google Shape;24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53775" y="3861300"/>
            <a:ext cx="646950" cy="646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06726" y="3898975"/>
            <a:ext cx="646950" cy="64697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67588" y="3861838"/>
            <a:ext cx="646975" cy="64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427808" y="3983987"/>
            <a:ext cx="646950" cy="646979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23"/>
          <p:cNvSpPr txBox="1"/>
          <p:nvPr/>
        </p:nvSpPr>
        <p:spPr>
          <a:xfrm>
            <a:off x="204325" y="3212400"/>
            <a:ext cx="1134300" cy="4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Debloating</a:t>
            </a:r>
            <a:endParaRPr/>
          </a:p>
        </p:txBody>
      </p:sp>
      <p:pic>
        <p:nvPicPr>
          <p:cNvPr id="245" name="Google Shape;245;p2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3104467">
            <a:off x="471334" y="3860336"/>
            <a:ext cx="612530" cy="613727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23"/>
          <p:cNvSpPr txBox="1"/>
          <p:nvPr/>
        </p:nvSpPr>
        <p:spPr>
          <a:xfrm>
            <a:off x="110425" y="1713675"/>
            <a:ext cx="1322100" cy="736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18275" spcFirstLastPara="1" rIns="18275" wrap="square" tIns="548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Presence of Sensitive Code Components</a:t>
            </a:r>
            <a:endParaRPr/>
          </a:p>
        </p:txBody>
      </p:sp>
      <p:sp>
        <p:nvSpPr>
          <p:cNvPr id="247" name="Google Shape;247;p23"/>
          <p:cNvSpPr txBox="1"/>
          <p:nvPr/>
        </p:nvSpPr>
        <p:spPr>
          <a:xfrm>
            <a:off x="1687906" y="3212400"/>
            <a:ext cx="1134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Memory Safety</a:t>
            </a:r>
            <a:endParaRPr/>
          </a:p>
        </p:txBody>
      </p:sp>
      <p:pic>
        <p:nvPicPr>
          <p:cNvPr id="248" name="Google Shape;248;p23"/>
          <p:cNvPicPr preferRelativeResize="0"/>
          <p:nvPr/>
        </p:nvPicPr>
        <p:blipFill rotWithShape="1">
          <a:blip r:embed="rId8">
            <a:alphaModFix/>
          </a:blip>
          <a:srcRect b="19771" l="0" r="0" t="19486"/>
          <a:stretch/>
        </p:blipFill>
        <p:spPr>
          <a:xfrm rot="-2700000">
            <a:off x="1922105" y="4022200"/>
            <a:ext cx="646950" cy="393000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23"/>
          <p:cNvSpPr/>
          <p:nvPr/>
        </p:nvSpPr>
        <p:spPr>
          <a:xfrm>
            <a:off x="577150" y="1192400"/>
            <a:ext cx="437400" cy="437400"/>
          </a:xfrm>
          <a:prstGeom prst="ellipse">
            <a:avLst/>
          </a:prstGeom>
          <a:solidFill>
            <a:srgbClr val="E691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50" name="Google Shape;250;p23"/>
          <p:cNvSpPr/>
          <p:nvPr/>
        </p:nvSpPr>
        <p:spPr>
          <a:xfrm>
            <a:off x="1117775" y="1222392"/>
            <a:ext cx="839700" cy="377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4"/>
          <p:cNvSpPr/>
          <p:nvPr/>
        </p:nvSpPr>
        <p:spPr>
          <a:xfrm rot="9942705">
            <a:off x="5785405" y="1045776"/>
            <a:ext cx="821679" cy="947404"/>
          </a:xfrm>
          <a:custGeom>
            <a:rect b="b" l="l" r="r" t="t"/>
            <a:pathLst>
              <a:path extrusionOk="0" h="63410" w="93130">
                <a:moveTo>
                  <a:pt x="0" y="58993"/>
                </a:moveTo>
                <a:cubicBezTo>
                  <a:pt x="13765" y="58993"/>
                  <a:pt x="67105" y="68825"/>
                  <a:pt x="82591" y="58993"/>
                </a:cubicBezTo>
                <a:cubicBezTo>
                  <a:pt x="98077" y="49161"/>
                  <a:pt x="91194" y="9832"/>
                  <a:pt x="92915" y="0"/>
                </a:cubicBezTo>
              </a:path>
            </a:pathLst>
          </a:cu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triangle"/>
            <a:tailEnd len="med" w="med" type="triangle"/>
          </a:ln>
        </p:spPr>
      </p:sp>
      <p:sp>
        <p:nvSpPr>
          <p:cNvPr id="256" name="Google Shape;256;p24"/>
          <p:cNvSpPr/>
          <p:nvPr/>
        </p:nvSpPr>
        <p:spPr>
          <a:xfrm>
            <a:off x="5440125" y="2002915"/>
            <a:ext cx="1576500" cy="1152300"/>
          </a:xfrm>
          <a:prstGeom prst="ellipse">
            <a:avLst/>
          </a:prstGeom>
          <a:solidFill>
            <a:srgbClr val="C9DAF8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24"/>
          <p:cNvSpPr txBox="1"/>
          <p:nvPr/>
        </p:nvSpPr>
        <p:spPr>
          <a:xfrm>
            <a:off x="5787525" y="2087015"/>
            <a:ext cx="881700" cy="2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Scalability</a:t>
            </a:r>
            <a:endParaRPr/>
          </a:p>
        </p:txBody>
      </p:sp>
      <p:pic>
        <p:nvPicPr>
          <p:cNvPr id="258" name="Google Shape;25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55737" y="2363765"/>
            <a:ext cx="745300" cy="745300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24"/>
          <p:cNvSpPr/>
          <p:nvPr/>
        </p:nvSpPr>
        <p:spPr>
          <a:xfrm rot="6366493">
            <a:off x="5860419" y="3166618"/>
            <a:ext cx="821531" cy="947590"/>
          </a:xfrm>
          <a:custGeom>
            <a:rect b="b" l="l" r="r" t="t"/>
            <a:pathLst>
              <a:path extrusionOk="0" h="63410" w="93130">
                <a:moveTo>
                  <a:pt x="0" y="58993"/>
                </a:moveTo>
                <a:cubicBezTo>
                  <a:pt x="13765" y="58993"/>
                  <a:pt x="67105" y="68825"/>
                  <a:pt x="82591" y="58993"/>
                </a:cubicBezTo>
                <a:cubicBezTo>
                  <a:pt x="98077" y="49161"/>
                  <a:pt x="91194" y="9832"/>
                  <a:pt x="92915" y="0"/>
                </a:cubicBezTo>
              </a:path>
            </a:pathLst>
          </a:cu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triangle"/>
            <a:tailEnd len="med" w="med" type="triangle"/>
          </a:ln>
        </p:spPr>
      </p:sp>
      <p:sp>
        <p:nvSpPr>
          <p:cNvPr id="260" name="Google Shape;260;p24"/>
          <p:cNvSpPr txBox="1"/>
          <p:nvPr>
            <p:ph type="title"/>
          </p:nvPr>
        </p:nvSpPr>
        <p:spPr>
          <a:xfrm>
            <a:off x="173900" y="76200"/>
            <a:ext cx="8970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Blueprint For Success in Practical Exploit Mitigation Design</a:t>
            </a:r>
            <a:endParaRPr/>
          </a:p>
        </p:txBody>
      </p:sp>
      <p:sp>
        <p:nvSpPr>
          <p:cNvPr id="261" name="Google Shape;261;p24"/>
          <p:cNvSpPr txBox="1"/>
          <p:nvPr>
            <p:ph idx="1" type="body"/>
          </p:nvPr>
        </p:nvSpPr>
        <p:spPr>
          <a:xfrm>
            <a:off x="173900" y="719275"/>
            <a:ext cx="5165400" cy="4038300"/>
          </a:xfrm>
          <a:prstGeom prst="rect">
            <a:avLst/>
          </a:prstGeom>
        </p:spPr>
        <p:txBody>
          <a:bodyPr anchorCtr="0" anchor="t" bIns="27425" lIns="36575" spcFirstLastPara="1" rIns="27425" wrap="square" tIns="27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dk1"/>
                </a:solidFill>
              </a:rPr>
              <a:t>Practical Design Properties</a:t>
            </a:r>
            <a:endParaRPr u="sng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Low Performance Impact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sz="1400"/>
              <a:t>Defenses should achieve </a:t>
            </a:r>
            <a:r>
              <a:rPr b="1" lang="en" sz="1400"/>
              <a:t>low</a:t>
            </a:r>
            <a:r>
              <a:rPr lang="en" sz="1400"/>
              <a:t> performance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Strong Security Guarantees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Defenses should provide </a:t>
            </a:r>
            <a:r>
              <a:rPr b="1" lang="en"/>
              <a:t>strong</a:t>
            </a:r>
            <a:r>
              <a:rPr lang="en"/>
              <a:t> security guarantees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Scalable Framework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Defenses should </a:t>
            </a:r>
            <a:r>
              <a:rPr b="1" lang="en"/>
              <a:t>minimize</a:t>
            </a:r>
            <a:r>
              <a:rPr lang="en"/>
              <a:t> use of</a:t>
            </a:r>
            <a:r>
              <a:rPr lang="en"/>
              <a:t> additional CPU or memory resources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Reliable Defense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Defenses should </a:t>
            </a:r>
            <a:r>
              <a:rPr b="1" lang="en"/>
              <a:t>not</a:t>
            </a:r>
            <a:r>
              <a:rPr lang="en"/>
              <a:t> break the application runtime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62" name="Google Shape;262;p24"/>
          <p:cNvSpPr txBox="1"/>
          <p:nvPr>
            <p:ph idx="12" type="sldNum"/>
          </p:nvPr>
        </p:nvSpPr>
        <p:spPr>
          <a:xfrm>
            <a:off x="8472450" y="4823899"/>
            <a:ext cx="548700" cy="33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3" name="Google Shape;263;p24"/>
          <p:cNvSpPr/>
          <p:nvPr/>
        </p:nvSpPr>
        <p:spPr>
          <a:xfrm rot="-4433507">
            <a:off x="7947966" y="1138503"/>
            <a:ext cx="821531" cy="947590"/>
          </a:xfrm>
          <a:custGeom>
            <a:rect b="b" l="l" r="r" t="t"/>
            <a:pathLst>
              <a:path extrusionOk="0" h="63410" w="93130">
                <a:moveTo>
                  <a:pt x="0" y="58993"/>
                </a:moveTo>
                <a:cubicBezTo>
                  <a:pt x="13765" y="58993"/>
                  <a:pt x="67105" y="68825"/>
                  <a:pt x="82591" y="58993"/>
                </a:cubicBezTo>
                <a:cubicBezTo>
                  <a:pt x="98077" y="49161"/>
                  <a:pt x="91194" y="9832"/>
                  <a:pt x="92915" y="0"/>
                </a:cubicBezTo>
              </a:path>
            </a:pathLst>
          </a:cu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triangle"/>
            <a:tailEnd len="med" w="med" type="triangle"/>
          </a:ln>
        </p:spPr>
      </p:sp>
      <p:sp>
        <p:nvSpPr>
          <p:cNvPr id="264" name="Google Shape;264;p24"/>
          <p:cNvSpPr/>
          <p:nvPr/>
        </p:nvSpPr>
        <p:spPr>
          <a:xfrm>
            <a:off x="7488450" y="2028000"/>
            <a:ext cx="1576500" cy="1152300"/>
          </a:xfrm>
          <a:prstGeom prst="ellipse">
            <a:avLst/>
          </a:prstGeom>
          <a:solidFill>
            <a:srgbClr val="C9DAF8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24"/>
          <p:cNvSpPr/>
          <p:nvPr/>
        </p:nvSpPr>
        <p:spPr>
          <a:xfrm>
            <a:off x="6462200" y="637875"/>
            <a:ext cx="1576500" cy="1152300"/>
          </a:xfrm>
          <a:prstGeom prst="ellipse">
            <a:avLst/>
          </a:prstGeom>
          <a:solidFill>
            <a:srgbClr val="C9DAF8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6" name="Google Shape;266;p24"/>
          <p:cNvPicPr preferRelativeResize="0"/>
          <p:nvPr/>
        </p:nvPicPr>
        <p:blipFill rotWithShape="1">
          <a:blip r:embed="rId4">
            <a:alphaModFix/>
          </a:blip>
          <a:srcRect b="17840" l="0" r="0" t="16688"/>
          <a:stretch/>
        </p:blipFill>
        <p:spPr>
          <a:xfrm>
            <a:off x="6691356" y="1004072"/>
            <a:ext cx="1138350" cy="745297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24"/>
          <p:cNvSpPr txBox="1"/>
          <p:nvPr/>
        </p:nvSpPr>
        <p:spPr>
          <a:xfrm>
            <a:off x="6648763" y="764566"/>
            <a:ext cx="1168800" cy="2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Performance</a:t>
            </a:r>
            <a:endParaRPr/>
          </a:p>
        </p:txBody>
      </p:sp>
      <p:sp>
        <p:nvSpPr>
          <p:cNvPr id="268" name="Google Shape;268;p24"/>
          <p:cNvSpPr txBox="1"/>
          <p:nvPr/>
        </p:nvSpPr>
        <p:spPr>
          <a:xfrm>
            <a:off x="7692306" y="2057492"/>
            <a:ext cx="1168800" cy="4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Security Guarantees</a:t>
            </a:r>
            <a:endParaRPr/>
          </a:p>
        </p:txBody>
      </p:sp>
      <p:pic>
        <p:nvPicPr>
          <p:cNvPr id="269" name="Google Shape;269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35856" y="2521343"/>
            <a:ext cx="881676" cy="881700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24"/>
          <p:cNvSpPr/>
          <p:nvPr/>
        </p:nvSpPr>
        <p:spPr>
          <a:xfrm>
            <a:off x="6591516" y="3543696"/>
            <a:ext cx="1576500" cy="1152300"/>
          </a:xfrm>
          <a:prstGeom prst="ellipse">
            <a:avLst/>
          </a:prstGeom>
          <a:solidFill>
            <a:srgbClr val="C9DAF8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24"/>
          <p:cNvSpPr txBox="1"/>
          <p:nvPr/>
        </p:nvSpPr>
        <p:spPr>
          <a:xfrm>
            <a:off x="6801163" y="3660166"/>
            <a:ext cx="1168800" cy="2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Reliability</a:t>
            </a:r>
            <a:endParaRPr/>
          </a:p>
        </p:txBody>
      </p:sp>
      <p:sp>
        <p:nvSpPr>
          <p:cNvPr id="272" name="Google Shape;272;p24"/>
          <p:cNvSpPr/>
          <p:nvPr/>
        </p:nvSpPr>
        <p:spPr>
          <a:xfrm rot="-857295">
            <a:off x="8046233" y="3119958"/>
            <a:ext cx="821679" cy="947404"/>
          </a:xfrm>
          <a:custGeom>
            <a:rect b="b" l="l" r="r" t="t"/>
            <a:pathLst>
              <a:path extrusionOk="0" h="63410" w="93130">
                <a:moveTo>
                  <a:pt x="0" y="58993"/>
                </a:moveTo>
                <a:cubicBezTo>
                  <a:pt x="13765" y="58993"/>
                  <a:pt x="67105" y="68825"/>
                  <a:pt x="82591" y="58993"/>
                </a:cubicBezTo>
                <a:cubicBezTo>
                  <a:pt x="98077" y="49161"/>
                  <a:pt x="91194" y="9832"/>
                  <a:pt x="92915" y="0"/>
                </a:cubicBezTo>
              </a:path>
            </a:pathLst>
          </a:cu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triangle"/>
            <a:tailEnd len="med" w="med" type="triangle"/>
          </a:ln>
        </p:spPr>
      </p:sp>
      <p:pic>
        <p:nvPicPr>
          <p:cNvPr id="273" name="Google Shape;273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029350" y="3907241"/>
            <a:ext cx="745300" cy="74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5"/>
          <p:cNvSpPr/>
          <p:nvPr/>
        </p:nvSpPr>
        <p:spPr>
          <a:xfrm rot="9942705">
            <a:off x="5785405" y="1045776"/>
            <a:ext cx="821679" cy="947404"/>
          </a:xfrm>
          <a:custGeom>
            <a:rect b="b" l="l" r="r" t="t"/>
            <a:pathLst>
              <a:path extrusionOk="0" h="63410" w="93130">
                <a:moveTo>
                  <a:pt x="0" y="58993"/>
                </a:moveTo>
                <a:cubicBezTo>
                  <a:pt x="13765" y="58993"/>
                  <a:pt x="67105" y="68825"/>
                  <a:pt x="82591" y="58993"/>
                </a:cubicBezTo>
                <a:cubicBezTo>
                  <a:pt x="98077" y="49161"/>
                  <a:pt x="91194" y="9832"/>
                  <a:pt x="92915" y="0"/>
                </a:cubicBezTo>
              </a:path>
            </a:pathLst>
          </a:cu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triangle"/>
            <a:tailEnd len="med" w="med" type="triangle"/>
          </a:ln>
        </p:spPr>
      </p:sp>
      <p:sp>
        <p:nvSpPr>
          <p:cNvPr id="279" name="Google Shape;279;p25"/>
          <p:cNvSpPr/>
          <p:nvPr/>
        </p:nvSpPr>
        <p:spPr>
          <a:xfrm>
            <a:off x="5440125" y="2002915"/>
            <a:ext cx="1576500" cy="1152300"/>
          </a:xfrm>
          <a:prstGeom prst="ellipse">
            <a:avLst/>
          </a:prstGeom>
          <a:solidFill>
            <a:srgbClr val="C9DAF8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25"/>
          <p:cNvSpPr txBox="1"/>
          <p:nvPr/>
        </p:nvSpPr>
        <p:spPr>
          <a:xfrm>
            <a:off x="5787525" y="2087015"/>
            <a:ext cx="881700" cy="2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Scalability</a:t>
            </a:r>
            <a:endParaRPr/>
          </a:p>
        </p:txBody>
      </p:sp>
      <p:pic>
        <p:nvPicPr>
          <p:cNvPr id="281" name="Google Shape;28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55737" y="2363765"/>
            <a:ext cx="745300" cy="745300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25"/>
          <p:cNvSpPr/>
          <p:nvPr/>
        </p:nvSpPr>
        <p:spPr>
          <a:xfrm rot="6366493">
            <a:off x="5860419" y="3166618"/>
            <a:ext cx="821531" cy="947590"/>
          </a:xfrm>
          <a:custGeom>
            <a:rect b="b" l="l" r="r" t="t"/>
            <a:pathLst>
              <a:path extrusionOk="0" h="63410" w="93130">
                <a:moveTo>
                  <a:pt x="0" y="58993"/>
                </a:moveTo>
                <a:cubicBezTo>
                  <a:pt x="13765" y="58993"/>
                  <a:pt x="67105" y="68825"/>
                  <a:pt x="82591" y="58993"/>
                </a:cubicBezTo>
                <a:cubicBezTo>
                  <a:pt x="98077" y="49161"/>
                  <a:pt x="91194" y="9832"/>
                  <a:pt x="92915" y="0"/>
                </a:cubicBezTo>
              </a:path>
            </a:pathLst>
          </a:cu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triangle"/>
            <a:tailEnd len="med" w="med" type="triangle"/>
          </a:ln>
        </p:spPr>
      </p:sp>
      <p:sp>
        <p:nvSpPr>
          <p:cNvPr id="283" name="Google Shape;283;p25"/>
          <p:cNvSpPr txBox="1"/>
          <p:nvPr>
            <p:ph type="title"/>
          </p:nvPr>
        </p:nvSpPr>
        <p:spPr>
          <a:xfrm>
            <a:off x="173900" y="76200"/>
            <a:ext cx="8970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Blueprint For Success in Practical Exploit Mitigation Design</a:t>
            </a:r>
            <a:endParaRPr/>
          </a:p>
        </p:txBody>
      </p:sp>
      <p:sp>
        <p:nvSpPr>
          <p:cNvPr id="284" name="Google Shape;284;p25"/>
          <p:cNvSpPr txBox="1"/>
          <p:nvPr>
            <p:ph idx="1" type="body"/>
          </p:nvPr>
        </p:nvSpPr>
        <p:spPr>
          <a:xfrm>
            <a:off x="173900" y="719275"/>
            <a:ext cx="4794300" cy="4038300"/>
          </a:xfrm>
          <a:prstGeom prst="rect">
            <a:avLst/>
          </a:prstGeom>
        </p:spPr>
        <p:txBody>
          <a:bodyPr anchorCtr="0" anchor="t" bIns="27425" lIns="36575" spcFirstLastPara="1" rIns="27425" wrap="square" tIns="27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dk1"/>
                </a:solidFill>
              </a:rPr>
              <a:t>Necessary Considerations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Being Aware of Trade-offs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Deriving the Essentials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What </a:t>
            </a:r>
            <a:r>
              <a:rPr i="1" lang="en" u="sng">
                <a:solidFill>
                  <a:schemeClr val="dk1"/>
                </a:solidFill>
              </a:rPr>
              <a:t>code pieces</a:t>
            </a:r>
            <a:r>
              <a:rPr lang="en">
                <a:solidFill>
                  <a:schemeClr val="dk1"/>
                </a:solidFill>
              </a:rPr>
              <a:t> really needs to be protected?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What is the </a:t>
            </a:r>
            <a:r>
              <a:rPr i="1" lang="en" u="sng">
                <a:solidFill>
                  <a:schemeClr val="dk1"/>
                </a:solidFill>
              </a:rPr>
              <a:t>least</a:t>
            </a:r>
            <a:r>
              <a:rPr lang="en">
                <a:solidFill>
                  <a:schemeClr val="dk1"/>
                </a:solidFill>
              </a:rPr>
              <a:t> amount of security coverage needed to still be strong and block attacks?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85" name="Google Shape;285;p25"/>
          <p:cNvSpPr txBox="1"/>
          <p:nvPr>
            <p:ph idx="12" type="sldNum"/>
          </p:nvPr>
        </p:nvSpPr>
        <p:spPr>
          <a:xfrm>
            <a:off x="8472450" y="4823899"/>
            <a:ext cx="548700" cy="33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6" name="Google Shape;286;p25"/>
          <p:cNvSpPr/>
          <p:nvPr/>
        </p:nvSpPr>
        <p:spPr>
          <a:xfrm rot="-4433507">
            <a:off x="7947966" y="1138503"/>
            <a:ext cx="821531" cy="947590"/>
          </a:xfrm>
          <a:custGeom>
            <a:rect b="b" l="l" r="r" t="t"/>
            <a:pathLst>
              <a:path extrusionOk="0" h="63410" w="93130">
                <a:moveTo>
                  <a:pt x="0" y="58993"/>
                </a:moveTo>
                <a:cubicBezTo>
                  <a:pt x="13765" y="58993"/>
                  <a:pt x="67105" y="68825"/>
                  <a:pt x="82591" y="58993"/>
                </a:cubicBezTo>
                <a:cubicBezTo>
                  <a:pt x="98077" y="49161"/>
                  <a:pt x="91194" y="9832"/>
                  <a:pt x="92915" y="0"/>
                </a:cubicBezTo>
              </a:path>
            </a:pathLst>
          </a:cu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triangle"/>
            <a:tailEnd len="med" w="med" type="triangle"/>
          </a:ln>
        </p:spPr>
      </p:sp>
      <p:sp>
        <p:nvSpPr>
          <p:cNvPr id="287" name="Google Shape;287;p25"/>
          <p:cNvSpPr/>
          <p:nvPr/>
        </p:nvSpPr>
        <p:spPr>
          <a:xfrm>
            <a:off x="7488450" y="2028000"/>
            <a:ext cx="1576500" cy="1152300"/>
          </a:xfrm>
          <a:prstGeom prst="ellipse">
            <a:avLst/>
          </a:prstGeom>
          <a:solidFill>
            <a:srgbClr val="C9DAF8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25"/>
          <p:cNvSpPr/>
          <p:nvPr/>
        </p:nvSpPr>
        <p:spPr>
          <a:xfrm>
            <a:off x="6462200" y="637875"/>
            <a:ext cx="1576500" cy="1152300"/>
          </a:xfrm>
          <a:prstGeom prst="ellipse">
            <a:avLst/>
          </a:prstGeom>
          <a:solidFill>
            <a:srgbClr val="C9DAF8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89" name="Google Shape;289;p25"/>
          <p:cNvPicPr preferRelativeResize="0"/>
          <p:nvPr/>
        </p:nvPicPr>
        <p:blipFill rotWithShape="1">
          <a:blip r:embed="rId4">
            <a:alphaModFix/>
          </a:blip>
          <a:srcRect b="17840" l="0" r="0" t="16688"/>
          <a:stretch/>
        </p:blipFill>
        <p:spPr>
          <a:xfrm>
            <a:off x="6691356" y="1004072"/>
            <a:ext cx="1138350" cy="745297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25"/>
          <p:cNvSpPr txBox="1"/>
          <p:nvPr/>
        </p:nvSpPr>
        <p:spPr>
          <a:xfrm>
            <a:off x="6648763" y="764566"/>
            <a:ext cx="1168800" cy="2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Performance</a:t>
            </a:r>
            <a:endParaRPr/>
          </a:p>
        </p:txBody>
      </p:sp>
      <p:sp>
        <p:nvSpPr>
          <p:cNvPr id="291" name="Google Shape;291;p25"/>
          <p:cNvSpPr txBox="1"/>
          <p:nvPr/>
        </p:nvSpPr>
        <p:spPr>
          <a:xfrm>
            <a:off x="7692306" y="2057492"/>
            <a:ext cx="1168800" cy="4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Security Guarantees</a:t>
            </a:r>
            <a:endParaRPr/>
          </a:p>
        </p:txBody>
      </p:sp>
      <p:pic>
        <p:nvPicPr>
          <p:cNvPr id="292" name="Google Shape;292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35856" y="2521343"/>
            <a:ext cx="881676" cy="881700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25"/>
          <p:cNvSpPr/>
          <p:nvPr/>
        </p:nvSpPr>
        <p:spPr>
          <a:xfrm>
            <a:off x="6591516" y="3543696"/>
            <a:ext cx="1576500" cy="1152300"/>
          </a:xfrm>
          <a:prstGeom prst="ellipse">
            <a:avLst/>
          </a:prstGeom>
          <a:solidFill>
            <a:srgbClr val="C9DAF8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25"/>
          <p:cNvSpPr txBox="1"/>
          <p:nvPr/>
        </p:nvSpPr>
        <p:spPr>
          <a:xfrm>
            <a:off x="6801163" y="3660166"/>
            <a:ext cx="1168800" cy="2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Reliability</a:t>
            </a:r>
            <a:endParaRPr/>
          </a:p>
        </p:txBody>
      </p:sp>
      <p:sp>
        <p:nvSpPr>
          <p:cNvPr id="295" name="Google Shape;295;p25"/>
          <p:cNvSpPr/>
          <p:nvPr/>
        </p:nvSpPr>
        <p:spPr>
          <a:xfrm rot="-857295">
            <a:off x="8046233" y="3119958"/>
            <a:ext cx="821679" cy="947404"/>
          </a:xfrm>
          <a:custGeom>
            <a:rect b="b" l="l" r="r" t="t"/>
            <a:pathLst>
              <a:path extrusionOk="0" h="63410" w="93130">
                <a:moveTo>
                  <a:pt x="0" y="58993"/>
                </a:moveTo>
                <a:cubicBezTo>
                  <a:pt x="13765" y="58993"/>
                  <a:pt x="67105" y="68825"/>
                  <a:pt x="82591" y="58993"/>
                </a:cubicBezTo>
                <a:cubicBezTo>
                  <a:pt x="98077" y="49161"/>
                  <a:pt x="91194" y="9832"/>
                  <a:pt x="92915" y="0"/>
                </a:cubicBezTo>
              </a:path>
            </a:pathLst>
          </a:cu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triangle"/>
            <a:tailEnd len="med" w="med" type="triangle"/>
          </a:ln>
        </p:spPr>
      </p:sp>
      <p:pic>
        <p:nvPicPr>
          <p:cNvPr id="296" name="Google Shape;296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029350" y="3907241"/>
            <a:ext cx="745300" cy="74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CE5CD"/>
        </a:solidFill>
      </p:bgPr>
    </p:bg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6"/>
          <p:cNvSpPr txBox="1"/>
          <p:nvPr>
            <p:ph type="title"/>
          </p:nvPr>
        </p:nvSpPr>
        <p:spPr>
          <a:xfrm>
            <a:off x="173895" y="76200"/>
            <a:ext cx="8773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302" name="Google Shape;302;p26"/>
          <p:cNvSpPr txBox="1"/>
          <p:nvPr>
            <p:ph idx="1" type="body"/>
          </p:nvPr>
        </p:nvSpPr>
        <p:spPr>
          <a:xfrm>
            <a:off x="173900" y="719275"/>
            <a:ext cx="8346600" cy="3416400"/>
          </a:xfrm>
          <a:prstGeom prst="rect">
            <a:avLst/>
          </a:prstGeom>
        </p:spPr>
        <p:txBody>
          <a:bodyPr anchorCtr="0" anchor="t" bIns="27425" lIns="36575" spcFirstLastPara="1" rIns="27425" wrap="square" tIns="27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Motivation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Background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Contributions</a:t>
            </a:r>
            <a:endParaRPr b="1"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MARDU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BASTION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Future Work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Summary</a:t>
            </a:r>
            <a:endParaRPr/>
          </a:p>
        </p:txBody>
      </p:sp>
      <p:sp>
        <p:nvSpPr>
          <p:cNvPr id="303" name="Google Shape;303;p26"/>
          <p:cNvSpPr txBox="1"/>
          <p:nvPr>
            <p:ph idx="12" type="sldNum"/>
          </p:nvPr>
        </p:nvSpPr>
        <p:spPr>
          <a:xfrm>
            <a:off x="8472450" y="4823899"/>
            <a:ext cx="548700" cy="33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27"/>
          <p:cNvSpPr txBox="1"/>
          <p:nvPr>
            <p:ph type="title"/>
          </p:nvPr>
        </p:nvSpPr>
        <p:spPr>
          <a:xfrm>
            <a:off x="173895" y="76200"/>
            <a:ext cx="8773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Thesis Contributions</a:t>
            </a:r>
            <a:endParaRPr/>
          </a:p>
        </p:txBody>
      </p:sp>
      <p:sp>
        <p:nvSpPr>
          <p:cNvPr id="309" name="Google Shape;309;p27"/>
          <p:cNvSpPr txBox="1"/>
          <p:nvPr>
            <p:ph idx="1" type="body"/>
          </p:nvPr>
        </p:nvSpPr>
        <p:spPr>
          <a:xfrm>
            <a:off x="173900" y="719275"/>
            <a:ext cx="7201500" cy="3595200"/>
          </a:xfrm>
          <a:prstGeom prst="rect">
            <a:avLst/>
          </a:prstGeom>
        </p:spPr>
        <p:txBody>
          <a:bodyPr anchorCtr="0" anchor="t" bIns="27425" lIns="36575" spcFirstLastPara="1" rIns="27425" wrap="square" tIns="27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thesis proposal presents two </a:t>
            </a:r>
            <a:r>
              <a:rPr lang="en" u="sng"/>
              <a:t>P</a:t>
            </a:r>
            <a:r>
              <a:rPr lang="en" u="sng"/>
              <a:t>ractical Exploit Mitigation Designs</a:t>
            </a:r>
            <a:r>
              <a:rPr lang="en"/>
              <a:t>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13716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MARDU</a:t>
            </a:r>
            <a:r>
              <a:rPr lang="en"/>
              <a:t>: Efficient and Scalable Code Re-Randomization</a:t>
            </a:r>
            <a:endParaRPr/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Motivation</a:t>
            </a:r>
            <a:endParaRPr/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Design</a:t>
            </a:r>
            <a:endParaRPr/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Implementation</a:t>
            </a:r>
            <a:endParaRPr/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Evaluation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42900" lvl="0" marL="13716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BASTION</a:t>
            </a:r>
            <a:r>
              <a:rPr lang="en"/>
              <a:t>: Context Sensitive System Call Protection</a:t>
            </a:r>
            <a:endParaRPr/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Motivation</a:t>
            </a:r>
            <a:endParaRPr/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Preliminary Design</a:t>
            </a:r>
            <a:endParaRPr/>
          </a:p>
        </p:txBody>
      </p:sp>
      <p:sp>
        <p:nvSpPr>
          <p:cNvPr id="310" name="Google Shape;310;p27"/>
          <p:cNvSpPr txBox="1"/>
          <p:nvPr>
            <p:ph idx="12" type="sldNum"/>
          </p:nvPr>
        </p:nvSpPr>
        <p:spPr>
          <a:xfrm>
            <a:off x="8472450" y="4823899"/>
            <a:ext cx="548700" cy="33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11" name="Google Shape;31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388" y="1423438"/>
            <a:ext cx="646975" cy="646975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Google Shape;312;p27"/>
          <p:cNvSpPr txBox="1"/>
          <p:nvPr/>
        </p:nvSpPr>
        <p:spPr>
          <a:xfrm>
            <a:off x="7518075" y="1513050"/>
            <a:ext cx="1342500" cy="9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SYSTOR ‘20</a:t>
            </a:r>
            <a:endParaRPr b="1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DTRAP ‘22</a:t>
            </a:r>
            <a:endParaRPr b="1">
              <a:solidFill>
                <a:schemeClr val="dk2"/>
              </a:solidFill>
            </a:endParaRPr>
          </a:p>
        </p:txBody>
      </p:sp>
      <p:pic>
        <p:nvPicPr>
          <p:cNvPr id="313" name="Google Shape;313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1275" y="2980825"/>
            <a:ext cx="646950" cy="646950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Google Shape;314;p27"/>
          <p:cNvSpPr txBox="1"/>
          <p:nvPr/>
        </p:nvSpPr>
        <p:spPr>
          <a:xfrm>
            <a:off x="7518075" y="3189450"/>
            <a:ext cx="1503000" cy="9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To Be Submitted </a:t>
            </a:r>
            <a:r>
              <a:rPr b="1" lang="en">
                <a:solidFill>
                  <a:schemeClr val="dk2"/>
                </a:solidFill>
              </a:rPr>
              <a:t>ASPLOS ‘23</a:t>
            </a:r>
            <a:endParaRPr b="1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CE5CD"/>
        </a:solidFill>
      </p:bgPr>
    </p:bg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8"/>
          <p:cNvSpPr txBox="1"/>
          <p:nvPr>
            <p:ph type="title"/>
          </p:nvPr>
        </p:nvSpPr>
        <p:spPr>
          <a:xfrm>
            <a:off x="173897" y="76200"/>
            <a:ext cx="2916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320" name="Google Shape;320;p28"/>
          <p:cNvSpPr txBox="1"/>
          <p:nvPr>
            <p:ph idx="1" type="body"/>
          </p:nvPr>
        </p:nvSpPr>
        <p:spPr>
          <a:xfrm>
            <a:off x="173900" y="719275"/>
            <a:ext cx="3702600" cy="3416400"/>
          </a:xfrm>
          <a:prstGeom prst="rect">
            <a:avLst/>
          </a:prstGeom>
        </p:spPr>
        <p:txBody>
          <a:bodyPr anchorCtr="0" anchor="t" bIns="27425" lIns="36575" spcFirstLastPara="1" rIns="27425" wrap="square" tIns="27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Motivation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Background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Contributions</a:t>
            </a:r>
            <a:endParaRPr b="1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1" lang="en" sz="1800"/>
              <a:t>MARDU</a:t>
            </a:r>
            <a:endParaRPr b="1" sz="1800"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BASTION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Future Work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Summary</a:t>
            </a:r>
            <a:endParaRPr/>
          </a:p>
        </p:txBody>
      </p:sp>
      <p:sp>
        <p:nvSpPr>
          <p:cNvPr id="321" name="Google Shape;321;p28"/>
          <p:cNvSpPr txBox="1"/>
          <p:nvPr>
            <p:ph idx="12" type="sldNum"/>
          </p:nvPr>
        </p:nvSpPr>
        <p:spPr>
          <a:xfrm>
            <a:off x="8472450" y="4823899"/>
            <a:ext cx="548700" cy="33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2" name="Google Shape;322;p28"/>
          <p:cNvSpPr/>
          <p:nvPr/>
        </p:nvSpPr>
        <p:spPr>
          <a:xfrm>
            <a:off x="4588100" y="963325"/>
            <a:ext cx="1776300" cy="3666000"/>
          </a:xfrm>
          <a:prstGeom prst="rect">
            <a:avLst/>
          </a:prstGeom>
          <a:noFill/>
          <a:ln cap="flat" cmpd="sng" w="38100">
            <a:solidFill>
              <a:srgbClr val="861F4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28"/>
          <p:cNvSpPr txBox="1"/>
          <p:nvPr/>
        </p:nvSpPr>
        <p:spPr>
          <a:xfrm>
            <a:off x="4824600" y="1574800"/>
            <a:ext cx="1322100" cy="7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Identify Viable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Components</a:t>
            </a:r>
            <a:endParaRPr/>
          </a:p>
        </p:txBody>
      </p:sp>
      <p:sp>
        <p:nvSpPr>
          <p:cNvPr id="324" name="Google Shape;324;p28"/>
          <p:cNvSpPr/>
          <p:nvPr/>
        </p:nvSpPr>
        <p:spPr>
          <a:xfrm>
            <a:off x="5225350" y="1116200"/>
            <a:ext cx="437400" cy="437400"/>
          </a:xfrm>
          <a:prstGeom prst="ellipse">
            <a:avLst/>
          </a:prstGeom>
          <a:solidFill>
            <a:srgbClr val="C9DA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325" name="Google Shape;325;p28"/>
          <p:cNvSpPr txBox="1"/>
          <p:nvPr/>
        </p:nvSpPr>
        <p:spPr>
          <a:xfrm>
            <a:off x="4661000" y="3136200"/>
            <a:ext cx="1660500" cy="4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Re-Randomization</a:t>
            </a:r>
            <a:endParaRPr/>
          </a:p>
        </p:txBody>
      </p:sp>
      <p:pic>
        <p:nvPicPr>
          <p:cNvPr id="326" name="Google Shape;32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96188" y="3785638"/>
            <a:ext cx="646975" cy="64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9"/>
          <p:cNvSpPr txBox="1"/>
          <p:nvPr>
            <p:ph type="title"/>
          </p:nvPr>
        </p:nvSpPr>
        <p:spPr>
          <a:xfrm>
            <a:off x="173895" y="76200"/>
            <a:ext cx="8773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 randomization techniques are good ...</a:t>
            </a:r>
            <a:endParaRPr/>
          </a:p>
        </p:txBody>
      </p:sp>
      <p:sp>
        <p:nvSpPr>
          <p:cNvPr id="332" name="Google Shape;332;p29"/>
          <p:cNvSpPr txBox="1"/>
          <p:nvPr>
            <p:ph idx="1" type="body"/>
          </p:nvPr>
        </p:nvSpPr>
        <p:spPr>
          <a:xfrm>
            <a:off x="1564400" y="615450"/>
            <a:ext cx="6535500" cy="3912600"/>
          </a:xfrm>
          <a:prstGeom prst="rect">
            <a:avLst/>
          </a:prstGeom>
        </p:spPr>
        <p:txBody>
          <a:bodyPr anchorCtr="0" anchor="t" bIns="27425" lIns="36575" spcFirstLastPara="1" rIns="27425" wrap="square" tIns="27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 u="sng"/>
              <a:t>Code Randomization</a:t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Address Space Layout Randomization (ASLR)</a:t>
            </a:r>
            <a:endParaRPr sz="1800"/>
          </a:p>
          <a:p>
            <a:pPr indent="-3175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+"/>
            </a:pPr>
            <a:r>
              <a:rPr lang="en"/>
              <a:t>Light-weight</a:t>
            </a:r>
            <a:endParaRPr/>
          </a:p>
          <a:p>
            <a:pPr indent="-3175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Static code layout</a:t>
            </a:r>
            <a:endParaRPr/>
          </a:p>
          <a:p>
            <a:pPr indent="-3175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One memory disclosure can compromise </a:t>
            </a:r>
            <a:r>
              <a:rPr lang="en"/>
              <a:t>entire </a:t>
            </a:r>
            <a:endParaRPr/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layout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Re-Randomization Techniques</a:t>
            </a:r>
            <a:endParaRPr sz="1800"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Char char="+"/>
            </a:pPr>
            <a:r>
              <a:rPr lang="en"/>
              <a:t>Continuous churn makes gadgets hard to find</a:t>
            </a:r>
            <a:endParaRPr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High overhead</a:t>
            </a:r>
            <a:endParaRPr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Rely on predictable thresholds such as </a:t>
            </a:r>
            <a:endParaRPr/>
          </a:p>
          <a:p>
            <a:pPr indent="-304800" lvl="1" marL="13716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Time interval </a:t>
            </a:r>
            <a:endParaRPr/>
          </a:p>
          <a:p>
            <a:pPr indent="-304800" lvl="1" marL="13716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Syscall invocation</a:t>
            </a:r>
            <a:endParaRPr/>
          </a:p>
          <a:p>
            <a:pPr indent="-304800" lvl="1" marL="13716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Call history</a:t>
            </a:r>
            <a:endParaRPr/>
          </a:p>
        </p:txBody>
      </p:sp>
      <p:sp>
        <p:nvSpPr>
          <p:cNvPr id="333" name="Google Shape;333;p29"/>
          <p:cNvSpPr txBox="1"/>
          <p:nvPr>
            <p:ph idx="12" type="sldNum"/>
          </p:nvPr>
        </p:nvSpPr>
        <p:spPr>
          <a:xfrm>
            <a:off x="8472458" y="476733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4" name="Google Shape;334;p29"/>
          <p:cNvSpPr txBox="1"/>
          <p:nvPr>
            <p:ph idx="3" type="sldNum"/>
          </p:nvPr>
        </p:nvSpPr>
        <p:spPr>
          <a:xfrm>
            <a:off x="8472450" y="4823899"/>
            <a:ext cx="548700" cy="33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35" name="Google Shape;335;p29"/>
          <p:cNvPicPr preferRelativeResize="0"/>
          <p:nvPr/>
        </p:nvPicPr>
        <p:blipFill rotWithShape="1">
          <a:blip r:embed="rId3">
            <a:alphaModFix/>
          </a:blip>
          <a:srcRect b="9268" l="10947" r="8796" t="9072"/>
          <a:stretch/>
        </p:blipFill>
        <p:spPr>
          <a:xfrm>
            <a:off x="4138988" y="2077450"/>
            <a:ext cx="866025" cy="88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6" name="Google Shape;336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8450" y="891800"/>
            <a:ext cx="1156925" cy="1156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" name="Google Shape;337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8450" y="2850950"/>
            <a:ext cx="1156925" cy="1156925"/>
          </a:xfrm>
          <a:prstGeom prst="rect">
            <a:avLst/>
          </a:prstGeom>
          <a:noFill/>
          <a:ln>
            <a:noFill/>
          </a:ln>
        </p:spPr>
      </p:pic>
      <p:sp>
        <p:nvSpPr>
          <p:cNvPr id="338" name="Google Shape;338;p29"/>
          <p:cNvSpPr/>
          <p:nvPr/>
        </p:nvSpPr>
        <p:spPr>
          <a:xfrm>
            <a:off x="6366325" y="1409775"/>
            <a:ext cx="2614800" cy="1279800"/>
          </a:xfrm>
          <a:prstGeom prst="wedgeEllipseCallout">
            <a:avLst>
              <a:gd fmla="val -51394" name="adj1"/>
              <a:gd fmla="val -56872" name="adj2"/>
            </a:avLst>
          </a:prstGeom>
          <a:solidFill>
            <a:srgbClr val="CFE2F3"/>
          </a:solidFill>
          <a:ln>
            <a:noFill/>
          </a:ln>
        </p:spPr>
        <p:txBody>
          <a:bodyPr anchorCtr="0" anchor="t" bIns="9125" lIns="9125" spcFirstLastPara="1" rIns="9125" wrap="square" tIns="91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sng">
                <a:solidFill>
                  <a:schemeClr val="dk1"/>
                </a:solidFill>
              </a:rPr>
              <a:t>Oxymoron</a:t>
            </a:r>
            <a:endParaRPr u="sng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Coarse-Grained ASLR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(Memory Page)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>
                <a:solidFill>
                  <a:schemeClr val="dk1"/>
                </a:solidFill>
              </a:rPr>
              <a:t>USENIX Security 2014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39" name="Google Shape;339;p29"/>
          <p:cNvSpPr/>
          <p:nvPr/>
        </p:nvSpPr>
        <p:spPr>
          <a:xfrm>
            <a:off x="6366325" y="3379325"/>
            <a:ext cx="2614800" cy="1344600"/>
          </a:xfrm>
          <a:prstGeom prst="wedgeRoundRectCallout">
            <a:avLst>
              <a:gd fmla="val -64916" name="adj1"/>
              <a:gd fmla="val 729" name="adj2"/>
              <a:gd fmla="val 0" name="adj3"/>
            </a:avLst>
          </a:prstGeom>
          <a:solidFill>
            <a:srgbClr val="CFE2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sng">
                <a:solidFill>
                  <a:schemeClr val="dk1"/>
                </a:solidFill>
              </a:rPr>
              <a:t>Shuffler</a:t>
            </a:r>
            <a:endParaRPr u="sng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Fine-Grained Runtime Re-Randomization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(Function Granularity)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>
                <a:solidFill>
                  <a:schemeClr val="dk1"/>
                </a:solidFill>
              </a:rPr>
              <a:t>USENIX OSDI 2016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30"/>
          <p:cNvSpPr txBox="1"/>
          <p:nvPr>
            <p:ph type="title"/>
          </p:nvPr>
        </p:nvSpPr>
        <p:spPr>
          <a:xfrm>
            <a:off x="173900" y="76200"/>
            <a:ext cx="5308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 They Are Not Practical. Why?</a:t>
            </a:r>
            <a:endParaRPr/>
          </a:p>
        </p:txBody>
      </p:sp>
      <p:sp>
        <p:nvSpPr>
          <p:cNvPr id="345" name="Google Shape;345;p30"/>
          <p:cNvSpPr txBox="1"/>
          <p:nvPr>
            <p:ph idx="1" type="body"/>
          </p:nvPr>
        </p:nvSpPr>
        <p:spPr>
          <a:xfrm>
            <a:off x="173900" y="719275"/>
            <a:ext cx="4597200" cy="3915600"/>
          </a:xfrm>
          <a:prstGeom prst="rect">
            <a:avLst/>
          </a:prstGeom>
        </p:spPr>
        <p:txBody>
          <a:bodyPr anchorCtr="0" anchor="t" bIns="27425" lIns="36575" spcFirstLastPara="1" rIns="27425" wrap="square" tIns="27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Users desire </a:t>
            </a:r>
            <a:r>
              <a:rPr b="1" lang="en"/>
              <a:t>acceptable</a:t>
            </a:r>
            <a:r>
              <a:rPr lang="en"/>
              <a:t> </a:t>
            </a:r>
            <a:r>
              <a:rPr b="1" lang="en"/>
              <a:t>performance</a:t>
            </a:r>
            <a:r>
              <a:rPr lang="en"/>
              <a:t> (&lt;10% avg &amp; worst-case)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Users desire </a:t>
            </a:r>
            <a:r>
              <a:rPr b="1" lang="en"/>
              <a:t>strong defenses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Users desire </a:t>
            </a:r>
            <a:r>
              <a:rPr b="1" lang="en"/>
              <a:t>scalability</a:t>
            </a:r>
            <a:r>
              <a:rPr lang="en"/>
              <a:t> as more computation is moved to the cloud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Have system-wide security coverage including shared libraries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Users desire </a:t>
            </a:r>
            <a:r>
              <a:rPr b="1" lang="en"/>
              <a:t>reliable</a:t>
            </a:r>
            <a:r>
              <a:rPr lang="en"/>
              <a:t> defense that can be generically deployed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Achieving </a:t>
            </a:r>
            <a:r>
              <a:rPr lang="en" u="sng"/>
              <a:t>all</a:t>
            </a:r>
            <a:r>
              <a:rPr lang="en"/>
              <a:t> </a:t>
            </a:r>
            <a:r>
              <a:rPr i="1" lang="en"/>
              <a:t>together</a:t>
            </a:r>
            <a:r>
              <a:rPr lang="en"/>
              <a:t> is </a:t>
            </a:r>
            <a:r>
              <a:rPr b="1" i="1" lang="en">
                <a:solidFill>
                  <a:srgbClr val="FF0000"/>
                </a:solidFill>
              </a:rPr>
              <a:t>hard</a:t>
            </a:r>
            <a:endParaRPr b="1" i="1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>
              <a:solidFill>
                <a:srgbClr val="FF0000"/>
              </a:solidFill>
            </a:endParaRPr>
          </a:p>
        </p:txBody>
      </p:sp>
      <p:sp>
        <p:nvSpPr>
          <p:cNvPr id="346" name="Google Shape;346;p30"/>
          <p:cNvSpPr txBox="1"/>
          <p:nvPr>
            <p:ph idx="12" type="sldNum"/>
          </p:nvPr>
        </p:nvSpPr>
        <p:spPr>
          <a:xfrm>
            <a:off x="8472450" y="4823899"/>
            <a:ext cx="548700" cy="33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7" name="Google Shape;347;p30"/>
          <p:cNvSpPr/>
          <p:nvPr/>
        </p:nvSpPr>
        <p:spPr>
          <a:xfrm rot="9942705">
            <a:off x="5633005" y="893376"/>
            <a:ext cx="821679" cy="947404"/>
          </a:xfrm>
          <a:custGeom>
            <a:rect b="b" l="l" r="r" t="t"/>
            <a:pathLst>
              <a:path extrusionOk="0" h="63410" w="93130">
                <a:moveTo>
                  <a:pt x="0" y="58993"/>
                </a:moveTo>
                <a:cubicBezTo>
                  <a:pt x="13765" y="58993"/>
                  <a:pt x="67105" y="68825"/>
                  <a:pt x="82591" y="58993"/>
                </a:cubicBezTo>
                <a:cubicBezTo>
                  <a:pt x="98077" y="49161"/>
                  <a:pt x="91194" y="9832"/>
                  <a:pt x="92915" y="0"/>
                </a:cubicBezTo>
              </a:path>
            </a:pathLst>
          </a:cu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triangle"/>
            <a:tailEnd len="med" w="med" type="triangle"/>
          </a:ln>
        </p:spPr>
      </p:sp>
      <p:sp>
        <p:nvSpPr>
          <p:cNvPr id="348" name="Google Shape;348;p30"/>
          <p:cNvSpPr/>
          <p:nvPr/>
        </p:nvSpPr>
        <p:spPr>
          <a:xfrm>
            <a:off x="5287725" y="1850515"/>
            <a:ext cx="1576500" cy="1152300"/>
          </a:xfrm>
          <a:prstGeom prst="ellipse">
            <a:avLst/>
          </a:prstGeom>
          <a:solidFill>
            <a:srgbClr val="C9DAF8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30"/>
          <p:cNvSpPr txBox="1"/>
          <p:nvPr/>
        </p:nvSpPr>
        <p:spPr>
          <a:xfrm>
            <a:off x="5635125" y="1934615"/>
            <a:ext cx="881700" cy="2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Scalability</a:t>
            </a:r>
            <a:endParaRPr/>
          </a:p>
        </p:txBody>
      </p:sp>
      <p:pic>
        <p:nvPicPr>
          <p:cNvPr id="350" name="Google Shape;35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03337" y="2211365"/>
            <a:ext cx="745300" cy="745300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Google Shape;351;p30"/>
          <p:cNvSpPr/>
          <p:nvPr/>
        </p:nvSpPr>
        <p:spPr>
          <a:xfrm rot="6366493">
            <a:off x="5708019" y="3014218"/>
            <a:ext cx="821531" cy="947590"/>
          </a:xfrm>
          <a:custGeom>
            <a:rect b="b" l="l" r="r" t="t"/>
            <a:pathLst>
              <a:path extrusionOk="0" h="63410" w="93130">
                <a:moveTo>
                  <a:pt x="0" y="58993"/>
                </a:moveTo>
                <a:cubicBezTo>
                  <a:pt x="13765" y="58993"/>
                  <a:pt x="67105" y="68825"/>
                  <a:pt x="82591" y="58993"/>
                </a:cubicBezTo>
                <a:cubicBezTo>
                  <a:pt x="98077" y="49161"/>
                  <a:pt x="91194" y="9832"/>
                  <a:pt x="92915" y="0"/>
                </a:cubicBezTo>
              </a:path>
            </a:pathLst>
          </a:cu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triangle"/>
            <a:tailEnd len="med" w="med" type="triangle"/>
          </a:ln>
        </p:spPr>
      </p:sp>
      <p:sp>
        <p:nvSpPr>
          <p:cNvPr id="352" name="Google Shape;352;p30"/>
          <p:cNvSpPr/>
          <p:nvPr/>
        </p:nvSpPr>
        <p:spPr>
          <a:xfrm rot="-4433507">
            <a:off x="7795566" y="986103"/>
            <a:ext cx="821531" cy="947590"/>
          </a:xfrm>
          <a:custGeom>
            <a:rect b="b" l="l" r="r" t="t"/>
            <a:pathLst>
              <a:path extrusionOk="0" h="63410" w="93130">
                <a:moveTo>
                  <a:pt x="0" y="58993"/>
                </a:moveTo>
                <a:cubicBezTo>
                  <a:pt x="13765" y="58993"/>
                  <a:pt x="67105" y="68825"/>
                  <a:pt x="82591" y="58993"/>
                </a:cubicBezTo>
                <a:cubicBezTo>
                  <a:pt x="98077" y="49161"/>
                  <a:pt x="91194" y="9832"/>
                  <a:pt x="92915" y="0"/>
                </a:cubicBezTo>
              </a:path>
            </a:pathLst>
          </a:cu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triangle"/>
            <a:tailEnd len="med" w="med" type="triangle"/>
          </a:ln>
        </p:spPr>
      </p:sp>
      <p:sp>
        <p:nvSpPr>
          <p:cNvPr id="353" name="Google Shape;353;p30"/>
          <p:cNvSpPr/>
          <p:nvPr/>
        </p:nvSpPr>
        <p:spPr>
          <a:xfrm>
            <a:off x="7336050" y="1875600"/>
            <a:ext cx="1576500" cy="1152300"/>
          </a:xfrm>
          <a:prstGeom prst="ellipse">
            <a:avLst/>
          </a:prstGeom>
          <a:solidFill>
            <a:srgbClr val="C9DAF8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30"/>
          <p:cNvSpPr/>
          <p:nvPr/>
        </p:nvSpPr>
        <p:spPr>
          <a:xfrm>
            <a:off x="6309800" y="485475"/>
            <a:ext cx="1576500" cy="1152300"/>
          </a:xfrm>
          <a:prstGeom prst="ellipse">
            <a:avLst/>
          </a:prstGeom>
          <a:solidFill>
            <a:srgbClr val="C9DAF8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55" name="Google Shape;355;p30"/>
          <p:cNvPicPr preferRelativeResize="0"/>
          <p:nvPr/>
        </p:nvPicPr>
        <p:blipFill rotWithShape="1">
          <a:blip r:embed="rId4">
            <a:alphaModFix/>
          </a:blip>
          <a:srcRect b="17840" l="0" r="0" t="16688"/>
          <a:stretch/>
        </p:blipFill>
        <p:spPr>
          <a:xfrm>
            <a:off x="6538956" y="851672"/>
            <a:ext cx="1138350" cy="745297"/>
          </a:xfrm>
          <a:prstGeom prst="rect">
            <a:avLst/>
          </a:prstGeom>
          <a:noFill/>
          <a:ln>
            <a:noFill/>
          </a:ln>
        </p:spPr>
      </p:pic>
      <p:sp>
        <p:nvSpPr>
          <p:cNvPr id="356" name="Google Shape;356;p30"/>
          <p:cNvSpPr txBox="1"/>
          <p:nvPr/>
        </p:nvSpPr>
        <p:spPr>
          <a:xfrm>
            <a:off x="6496363" y="612166"/>
            <a:ext cx="1168800" cy="2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Performance</a:t>
            </a:r>
            <a:endParaRPr/>
          </a:p>
        </p:txBody>
      </p:sp>
      <p:sp>
        <p:nvSpPr>
          <p:cNvPr id="357" name="Google Shape;357;p30"/>
          <p:cNvSpPr txBox="1"/>
          <p:nvPr/>
        </p:nvSpPr>
        <p:spPr>
          <a:xfrm>
            <a:off x="7539906" y="1905092"/>
            <a:ext cx="1168800" cy="4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Security Guarantees</a:t>
            </a:r>
            <a:endParaRPr/>
          </a:p>
        </p:txBody>
      </p:sp>
      <p:pic>
        <p:nvPicPr>
          <p:cNvPr id="358" name="Google Shape;358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83456" y="2368943"/>
            <a:ext cx="881676" cy="881700"/>
          </a:xfrm>
          <a:prstGeom prst="rect">
            <a:avLst/>
          </a:prstGeom>
          <a:noFill/>
          <a:ln>
            <a:noFill/>
          </a:ln>
        </p:spPr>
      </p:pic>
      <p:sp>
        <p:nvSpPr>
          <p:cNvPr id="359" name="Google Shape;359;p30"/>
          <p:cNvSpPr/>
          <p:nvPr/>
        </p:nvSpPr>
        <p:spPr>
          <a:xfrm>
            <a:off x="6439116" y="3391296"/>
            <a:ext cx="1576500" cy="1152300"/>
          </a:xfrm>
          <a:prstGeom prst="ellipse">
            <a:avLst/>
          </a:prstGeom>
          <a:solidFill>
            <a:srgbClr val="C9DAF8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30"/>
          <p:cNvSpPr txBox="1"/>
          <p:nvPr/>
        </p:nvSpPr>
        <p:spPr>
          <a:xfrm>
            <a:off x="6648763" y="3507766"/>
            <a:ext cx="1168800" cy="2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Reliability</a:t>
            </a:r>
            <a:endParaRPr/>
          </a:p>
        </p:txBody>
      </p:sp>
      <p:sp>
        <p:nvSpPr>
          <p:cNvPr id="361" name="Google Shape;361;p30"/>
          <p:cNvSpPr/>
          <p:nvPr/>
        </p:nvSpPr>
        <p:spPr>
          <a:xfrm rot="-857295">
            <a:off x="7893833" y="2967558"/>
            <a:ext cx="821679" cy="947404"/>
          </a:xfrm>
          <a:custGeom>
            <a:rect b="b" l="l" r="r" t="t"/>
            <a:pathLst>
              <a:path extrusionOk="0" h="63410" w="93130">
                <a:moveTo>
                  <a:pt x="0" y="58993"/>
                </a:moveTo>
                <a:cubicBezTo>
                  <a:pt x="13765" y="58993"/>
                  <a:pt x="67105" y="68825"/>
                  <a:pt x="82591" y="58993"/>
                </a:cubicBezTo>
                <a:cubicBezTo>
                  <a:pt x="98077" y="49161"/>
                  <a:pt x="91194" y="9832"/>
                  <a:pt x="92915" y="0"/>
                </a:cubicBezTo>
              </a:path>
            </a:pathLst>
          </a:cu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triangle"/>
            <a:tailEnd len="med" w="med" type="triangle"/>
          </a:ln>
        </p:spPr>
      </p:sp>
      <p:pic>
        <p:nvPicPr>
          <p:cNvPr id="362" name="Google Shape;362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76950" y="3754841"/>
            <a:ext cx="745300" cy="74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1"/>
          <p:cNvSpPr txBox="1"/>
          <p:nvPr>
            <p:ph type="title"/>
          </p:nvPr>
        </p:nvSpPr>
        <p:spPr>
          <a:xfrm>
            <a:off x="173900" y="76200"/>
            <a:ext cx="66813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 For Practical Re-randomization</a:t>
            </a:r>
            <a:endParaRPr b="1"/>
          </a:p>
        </p:txBody>
      </p:sp>
      <p:sp>
        <p:nvSpPr>
          <p:cNvPr id="368" name="Google Shape;368;p31"/>
          <p:cNvSpPr txBox="1"/>
          <p:nvPr>
            <p:ph idx="1" type="body"/>
          </p:nvPr>
        </p:nvSpPr>
        <p:spPr>
          <a:xfrm>
            <a:off x="173900" y="719275"/>
            <a:ext cx="8346600" cy="4319400"/>
          </a:xfrm>
          <a:prstGeom prst="rect">
            <a:avLst/>
          </a:prstGeom>
        </p:spPr>
        <p:txBody>
          <a:bodyPr anchorCtr="0" anchor="t" bIns="27425" lIns="36575" spcFirstLastPara="1" rIns="27425" wrap="square" tIns="27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Performance</a:t>
            </a:r>
            <a:r>
              <a:rPr lang="en"/>
              <a:t> Challenges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u="sng"/>
              <a:t>Avoiding Useless Overwork</a:t>
            </a:r>
            <a:r>
              <a:rPr lang="en"/>
              <a:t>: Active randomization wastes CPU cycles in case of “what-if”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Security</a:t>
            </a:r>
            <a:r>
              <a:rPr lang="en"/>
              <a:t> Challenges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 u="sng"/>
              <a:t>Code </a:t>
            </a:r>
            <a:r>
              <a:rPr lang="en" u="sng"/>
              <a:t>D</a:t>
            </a:r>
            <a:r>
              <a:rPr lang="en" sz="1400" u="sng"/>
              <a:t>isclosure</a:t>
            </a:r>
            <a:r>
              <a:rPr lang="en" sz="1400"/>
              <a:t>: a single leaked pointer allows attacker to obtain code layout of a victim process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Scalability</a:t>
            </a:r>
            <a:r>
              <a:rPr lang="en"/>
              <a:t> Challenges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 u="sng"/>
              <a:t>Code Tracking</a:t>
            </a:r>
            <a:r>
              <a:rPr lang="en" sz="1400"/>
              <a:t>: to support runtime re-randomization tracking and updating of pc-relative code is a necessary and expensive evil</a:t>
            </a:r>
            <a:endParaRPr sz="14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u="sng"/>
              <a:t>S</a:t>
            </a:r>
            <a:r>
              <a:rPr lang="en" sz="1400" u="sng"/>
              <a:t>top-the-</a:t>
            </a:r>
            <a:r>
              <a:rPr lang="en" u="sng"/>
              <a:t>W</a:t>
            </a:r>
            <a:r>
              <a:rPr lang="en" sz="1400" u="sng"/>
              <a:t>orld</a:t>
            </a:r>
            <a:r>
              <a:rPr lang="en" sz="1400"/>
              <a:t>: Updating shared code on-the-fly is challenging especially in concurrent access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Reliability</a:t>
            </a:r>
            <a:r>
              <a:rPr lang="en"/>
              <a:t> Challenges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u="sng"/>
              <a:t>Being Generic</a:t>
            </a:r>
            <a:r>
              <a:rPr lang="en"/>
              <a:t>: Ability for incremental deployment is preferred to completely overhauling a system for isolated protection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31"/>
          <p:cNvSpPr txBox="1"/>
          <p:nvPr>
            <p:ph idx="12" type="sldNum"/>
          </p:nvPr>
        </p:nvSpPr>
        <p:spPr>
          <a:xfrm>
            <a:off x="8472450" y="4823899"/>
            <a:ext cx="548700" cy="33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2"/>
          <p:cNvSpPr/>
          <p:nvPr/>
        </p:nvSpPr>
        <p:spPr>
          <a:xfrm>
            <a:off x="173475" y="1549875"/>
            <a:ext cx="7269300" cy="2385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32"/>
          <p:cNvSpPr/>
          <p:nvPr/>
        </p:nvSpPr>
        <p:spPr>
          <a:xfrm>
            <a:off x="173475" y="1050525"/>
            <a:ext cx="7269300" cy="2385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32"/>
          <p:cNvSpPr txBox="1"/>
          <p:nvPr>
            <p:ph idx="1" type="body"/>
          </p:nvPr>
        </p:nvSpPr>
        <p:spPr>
          <a:xfrm>
            <a:off x="173475" y="719275"/>
            <a:ext cx="7394100" cy="1468500"/>
          </a:xfrm>
          <a:prstGeom prst="rect">
            <a:avLst/>
          </a:prstGeom>
        </p:spPr>
        <p:txBody>
          <a:bodyPr anchorCtr="0" anchor="t" bIns="27425" lIns="36575" spcFirstLastPara="1" rIns="27425" wrap="square" tIns="27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MARDU Goal Summary</a:t>
            </a:r>
            <a:endParaRPr b="1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Goal 1:	Performance	Low performance impact, but still high entropy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Goal 2:	Security		Code is secure in runtime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Goal 3:	Scalability		Code-sharing is possible in MARDU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Goal 4:	Reliability		MARDU supports mixed (un)instrumented libraries</a:t>
            </a:r>
            <a:endParaRPr/>
          </a:p>
        </p:txBody>
      </p:sp>
      <p:sp>
        <p:nvSpPr>
          <p:cNvPr id="377" name="Google Shape;377;p32"/>
          <p:cNvSpPr txBox="1"/>
          <p:nvPr>
            <p:ph idx="12" type="sldNum"/>
          </p:nvPr>
        </p:nvSpPr>
        <p:spPr>
          <a:xfrm>
            <a:off x="8472450" y="4823899"/>
            <a:ext cx="548700" cy="33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8" name="Google Shape;378;p32"/>
          <p:cNvSpPr txBox="1"/>
          <p:nvPr>
            <p:ph type="title"/>
          </p:nvPr>
        </p:nvSpPr>
        <p:spPr>
          <a:xfrm>
            <a:off x="173900" y="76200"/>
            <a:ext cx="456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MARDU</a:t>
            </a:r>
            <a:endParaRPr/>
          </a:p>
        </p:txBody>
      </p:sp>
      <p:pic>
        <p:nvPicPr>
          <p:cNvPr id="379" name="Google Shape;379;p32"/>
          <p:cNvPicPr preferRelativeResize="0"/>
          <p:nvPr/>
        </p:nvPicPr>
        <p:blipFill rotWithShape="1">
          <a:blip r:embed="rId3">
            <a:alphaModFix/>
          </a:blip>
          <a:srcRect b="17840" l="0" r="0" t="16688"/>
          <a:stretch/>
        </p:blipFill>
        <p:spPr>
          <a:xfrm>
            <a:off x="7903017" y="753867"/>
            <a:ext cx="881676" cy="577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80" name="Google Shape;380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82783" y="2572650"/>
            <a:ext cx="745300" cy="74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1" name="Google Shape;381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52046" y="1579238"/>
            <a:ext cx="745300" cy="74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2" name="Google Shape;382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952059" y="3540550"/>
            <a:ext cx="745300" cy="745300"/>
          </a:xfrm>
          <a:prstGeom prst="rect">
            <a:avLst/>
          </a:prstGeom>
          <a:noFill/>
          <a:ln>
            <a:noFill/>
          </a:ln>
        </p:spPr>
      </p:pic>
      <p:sp>
        <p:nvSpPr>
          <p:cNvPr id="383" name="Google Shape;383;p32"/>
          <p:cNvSpPr txBox="1"/>
          <p:nvPr/>
        </p:nvSpPr>
        <p:spPr>
          <a:xfrm>
            <a:off x="173900" y="2267850"/>
            <a:ext cx="7179300" cy="25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MARDU Key Points</a:t>
            </a:r>
            <a:endParaRPr b="1" sz="1800">
              <a:solidFill>
                <a:schemeClr val="dk2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lang="en">
                <a:solidFill>
                  <a:schemeClr val="dk2"/>
                </a:solidFill>
              </a:rPr>
              <a:t>Performance</a:t>
            </a:r>
            <a:endParaRPr>
              <a:solidFill>
                <a:schemeClr val="dk2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</a:pPr>
            <a:r>
              <a:rPr lang="en">
                <a:solidFill>
                  <a:schemeClr val="dk2"/>
                </a:solidFill>
              </a:rPr>
              <a:t>MARDU performs reactive </a:t>
            </a:r>
            <a:r>
              <a:rPr b="1" lang="en">
                <a:solidFill>
                  <a:schemeClr val="dk2"/>
                </a:solidFill>
              </a:rPr>
              <a:t>on-demand</a:t>
            </a:r>
            <a:r>
              <a:rPr lang="en">
                <a:solidFill>
                  <a:schemeClr val="dk2"/>
                </a:solidFill>
              </a:rPr>
              <a:t> runtime re-randomization</a:t>
            </a:r>
            <a:endParaRPr>
              <a:solidFill>
                <a:schemeClr val="dk2"/>
              </a:solidFill>
            </a:endParaRPr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</a:pPr>
            <a:r>
              <a:rPr lang="en">
                <a:solidFill>
                  <a:schemeClr val="dk2"/>
                </a:solidFill>
              </a:rPr>
              <a:t>No previous randomization scheme is capable of </a:t>
            </a:r>
            <a:br>
              <a:rPr lang="en">
                <a:solidFill>
                  <a:schemeClr val="dk2"/>
                </a:solidFill>
              </a:rPr>
            </a:br>
            <a:r>
              <a:rPr lang="en" u="sng">
                <a:solidFill>
                  <a:schemeClr val="dk2"/>
                </a:solidFill>
              </a:rPr>
              <a:t>runtime re-randomization</a:t>
            </a:r>
            <a:r>
              <a:rPr lang="en">
                <a:solidFill>
                  <a:schemeClr val="dk2"/>
                </a:solidFill>
              </a:rPr>
              <a:t> </a:t>
            </a:r>
            <a:r>
              <a:rPr b="1" lang="en">
                <a:solidFill>
                  <a:schemeClr val="dk2"/>
                </a:solidFill>
              </a:rPr>
              <a:t>AND</a:t>
            </a:r>
            <a:r>
              <a:rPr lang="en">
                <a:solidFill>
                  <a:schemeClr val="dk2"/>
                </a:solidFill>
              </a:rPr>
              <a:t> </a:t>
            </a:r>
            <a:r>
              <a:rPr lang="en" u="sng">
                <a:solidFill>
                  <a:schemeClr val="dk2"/>
                </a:solidFill>
              </a:rPr>
              <a:t>code sharing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2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lang="en">
                <a:solidFill>
                  <a:schemeClr val="dk2"/>
                </a:solidFill>
              </a:rPr>
              <a:t>Security / Scalability / Reliability</a:t>
            </a:r>
            <a:endParaRPr>
              <a:solidFill>
                <a:schemeClr val="dk2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</a:pPr>
            <a:r>
              <a:rPr lang="en">
                <a:solidFill>
                  <a:schemeClr val="dk2"/>
                </a:solidFill>
              </a:rPr>
              <a:t>MARDU uses code </a:t>
            </a:r>
            <a:r>
              <a:rPr b="1" lang="en">
                <a:solidFill>
                  <a:schemeClr val="dk2"/>
                </a:solidFill>
              </a:rPr>
              <a:t>trampolines</a:t>
            </a:r>
            <a:r>
              <a:rPr lang="en">
                <a:solidFill>
                  <a:schemeClr val="dk2"/>
                </a:solidFill>
              </a:rPr>
              <a:t> with PC-relative addressing</a:t>
            </a:r>
            <a:endParaRPr>
              <a:solidFill>
                <a:schemeClr val="dk2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</a:pPr>
            <a:r>
              <a:rPr lang="en">
                <a:solidFill>
                  <a:schemeClr val="dk2"/>
                </a:solidFill>
              </a:rPr>
              <a:t>MARDU can share it's randomized code in a </a:t>
            </a:r>
            <a:r>
              <a:rPr b="1" lang="en">
                <a:solidFill>
                  <a:schemeClr val="dk2"/>
                </a:solidFill>
              </a:rPr>
              <a:t>system-wide </a:t>
            </a:r>
            <a:r>
              <a:rPr lang="en">
                <a:solidFill>
                  <a:schemeClr val="dk2"/>
                </a:solidFill>
              </a:rPr>
              <a:t>manner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CE5CD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173895" y="76200"/>
            <a:ext cx="8773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81" name="Google Shape;81;p15"/>
          <p:cNvSpPr txBox="1"/>
          <p:nvPr>
            <p:ph idx="1" type="body"/>
          </p:nvPr>
        </p:nvSpPr>
        <p:spPr>
          <a:xfrm>
            <a:off x="173900" y="719275"/>
            <a:ext cx="8346600" cy="3416400"/>
          </a:xfrm>
          <a:prstGeom prst="rect">
            <a:avLst/>
          </a:prstGeom>
        </p:spPr>
        <p:txBody>
          <a:bodyPr anchorCtr="0" anchor="t" bIns="27425" lIns="36575" spcFirstLastPara="1" rIns="27425" wrap="square" tIns="27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Motivation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Background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Contributions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Future Work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Summary</a:t>
            </a:r>
            <a:endParaRPr/>
          </a:p>
        </p:txBody>
      </p:sp>
      <p:sp>
        <p:nvSpPr>
          <p:cNvPr id="82" name="Google Shape;82;p15"/>
          <p:cNvSpPr txBox="1"/>
          <p:nvPr>
            <p:ph idx="12" type="sldNum"/>
          </p:nvPr>
        </p:nvSpPr>
        <p:spPr>
          <a:xfrm>
            <a:off x="8472450" y="4823899"/>
            <a:ext cx="548700" cy="33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33"/>
          <p:cNvSpPr txBox="1"/>
          <p:nvPr>
            <p:ph idx="1" type="body"/>
          </p:nvPr>
        </p:nvSpPr>
        <p:spPr>
          <a:xfrm>
            <a:off x="173900" y="719275"/>
            <a:ext cx="6485700" cy="3416400"/>
          </a:xfrm>
          <a:prstGeom prst="rect">
            <a:avLst/>
          </a:prstGeom>
        </p:spPr>
        <p:txBody>
          <a:bodyPr anchorCtr="0" anchor="t" bIns="27425" lIns="36575" spcFirstLastPara="1" rIns="27425" wrap="square" tIns="27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MARDU Design</a:t>
            </a:r>
            <a:endParaRPr b="1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MARDU:		Design Overview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Key Concept:	How Code Trampolines Work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Scalability:		How MARDU Shares Code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Performance:	Re-randomization Without Stopping the World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Implementation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Evaluation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33"/>
          <p:cNvSpPr txBox="1"/>
          <p:nvPr>
            <p:ph idx="12" type="sldNum"/>
          </p:nvPr>
        </p:nvSpPr>
        <p:spPr>
          <a:xfrm>
            <a:off x="8472450" y="4823899"/>
            <a:ext cx="548700" cy="33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0" name="Google Shape;390;p33"/>
          <p:cNvSpPr txBox="1"/>
          <p:nvPr>
            <p:ph type="title"/>
          </p:nvPr>
        </p:nvSpPr>
        <p:spPr>
          <a:xfrm>
            <a:off x="173899" y="76200"/>
            <a:ext cx="7295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MARDU</a:t>
            </a:r>
            <a:endParaRPr/>
          </a:p>
        </p:txBody>
      </p:sp>
      <p:pic>
        <p:nvPicPr>
          <p:cNvPr id="391" name="Google Shape;39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82773" y="669852"/>
            <a:ext cx="745300" cy="74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2" name="Google Shape;392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82775" y="1579225"/>
            <a:ext cx="745300" cy="74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3" name="Google Shape;393;p33"/>
          <p:cNvPicPr preferRelativeResize="0"/>
          <p:nvPr/>
        </p:nvPicPr>
        <p:blipFill rotWithShape="1">
          <a:blip r:embed="rId5">
            <a:alphaModFix/>
          </a:blip>
          <a:srcRect b="17840" l="0" r="0" t="16688"/>
          <a:stretch/>
        </p:blipFill>
        <p:spPr>
          <a:xfrm>
            <a:off x="7903017" y="3573267"/>
            <a:ext cx="881676" cy="577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94" name="Google Shape;394;p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982783" y="2572650"/>
            <a:ext cx="745300" cy="74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34"/>
          <p:cNvSpPr txBox="1"/>
          <p:nvPr>
            <p:ph type="title"/>
          </p:nvPr>
        </p:nvSpPr>
        <p:spPr>
          <a:xfrm>
            <a:off x="173895" y="76200"/>
            <a:ext cx="8773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MARDU Design Overview</a:t>
            </a:r>
            <a:endParaRPr/>
          </a:p>
        </p:txBody>
      </p:sp>
      <p:sp>
        <p:nvSpPr>
          <p:cNvPr id="400" name="Google Shape;400;p34"/>
          <p:cNvSpPr txBox="1"/>
          <p:nvPr>
            <p:ph idx="12" type="sldNum"/>
          </p:nvPr>
        </p:nvSpPr>
        <p:spPr>
          <a:xfrm>
            <a:off x="8472450" y="4823899"/>
            <a:ext cx="548700" cy="33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1" name="Google Shape;401;p34"/>
          <p:cNvSpPr/>
          <p:nvPr/>
        </p:nvSpPr>
        <p:spPr>
          <a:xfrm>
            <a:off x="281150" y="1006800"/>
            <a:ext cx="2259600" cy="36852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91425" lIns="18275" spcFirstLastPara="1" rIns="1827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dk2"/>
                </a:solidFill>
              </a:rPr>
              <a:t>Compiler Component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>
                <a:solidFill>
                  <a:schemeClr val="dk2"/>
                </a:solidFill>
              </a:rPr>
              <a:t>Code Analysis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2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>
                <a:solidFill>
                  <a:schemeClr val="dk2"/>
                </a:solidFill>
              </a:rPr>
              <a:t>Create &amp; Insert MARDU Trampolines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2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>
                <a:solidFill>
                  <a:schemeClr val="dk2"/>
                </a:solidFill>
              </a:rPr>
              <a:t>Generate Fixup Information for Patching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402" name="Google Shape;402;p34"/>
          <p:cNvSpPr/>
          <p:nvPr/>
        </p:nvSpPr>
        <p:spPr>
          <a:xfrm>
            <a:off x="6662050" y="1006800"/>
            <a:ext cx="2200800" cy="36852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t" bIns="91425" lIns="1827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dk2"/>
                </a:solidFill>
              </a:rPr>
              <a:t>Kernel Component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>
                <a:solidFill>
                  <a:schemeClr val="dk2"/>
                </a:solidFill>
              </a:rPr>
              <a:t>Memory layout &amp; Execute-only Overlay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2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>
                <a:solidFill>
                  <a:schemeClr val="dk2"/>
                </a:solidFill>
              </a:rPr>
              <a:t>On-Demand Re-Randomization &amp; Patching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403" name="Google Shape;403;p34"/>
          <p:cNvPicPr preferRelativeResize="0"/>
          <p:nvPr/>
        </p:nvPicPr>
        <p:blipFill rotWithShape="1">
          <a:blip r:embed="rId3">
            <a:alphaModFix/>
          </a:blip>
          <a:srcRect b="0" l="9928" r="10064" t="0"/>
          <a:stretch/>
        </p:blipFill>
        <p:spPr>
          <a:xfrm>
            <a:off x="915863" y="3328725"/>
            <a:ext cx="909375" cy="113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4" name="Google Shape;404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07770" y="3328728"/>
            <a:ext cx="909375" cy="909375"/>
          </a:xfrm>
          <a:prstGeom prst="rect">
            <a:avLst/>
          </a:prstGeom>
          <a:noFill/>
          <a:ln>
            <a:noFill/>
          </a:ln>
        </p:spPr>
      </p:pic>
      <p:sp>
        <p:nvSpPr>
          <p:cNvPr id="405" name="Google Shape;405;p34"/>
          <p:cNvSpPr/>
          <p:nvPr/>
        </p:nvSpPr>
        <p:spPr>
          <a:xfrm>
            <a:off x="2737400" y="1006800"/>
            <a:ext cx="3658200" cy="36852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dk2"/>
                </a:solidFill>
              </a:rPr>
              <a:t>MARDU Process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406" name="Google Shape;406;p34"/>
          <p:cNvSpPr/>
          <p:nvPr/>
        </p:nvSpPr>
        <p:spPr>
          <a:xfrm rot="5400000">
            <a:off x="5098750" y="2016900"/>
            <a:ext cx="119700" cy="21528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34"/>
          <p:cNvSpPr/>
          <p:nvPr/>
        </p:nvSpPr>
        <p:spPr>
          <a:xfrm rot="5400000">
            <a:off x="3353300" y="2596500"/>
            <a:ext cx="119700" cy="9936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p34"/>
          <p:cNvSpPr txBox="1"/>
          <p:nvPr/>
        </p:nvSpPr>
        <p:spPr>
          <a:xfrm>
            <a:off x="2983525" y="3211750"/>
            <a:ext cx="859800" cy="4662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75" lIns="18275" spcFirstLastPara="1" rIns="18275" wrap="square" tIns="18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Read Write</a:t>
            </a:r>
            <a:endParaRPr/>
          </a:p>
        </p:txBody>
      </p:sp>
      <p:sp>
        <p:nvSpPr>
          <p:cNvPr id="409" name="Google Shape;409;p34"/>
          <p:cNvSpPr txBox="1"/>
          <p:nvPr/>
        </p:nvSpPr>
        <p:spPr>
          <a:xfrm>
            <a:off x="4471221" y="3211750"/>
            <a:ext cx="1389000" cy="2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75" lIns="18275" spcFirstLastPara="1" rIns="18275" wrap="square" tIns="18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Execute-Only</a:t>
            </a:r>
            <a:endParaRPr/>
          </a:p>
        </p:txBody>
      </p:sp>
      <p:sp>
        <p:nvSpPr>
          <p:cNvPr id="410" name="Google Shape;410;p34"/>
          <p:cNvSpPr/>
          <p:nvPr/>
        </p:nvSpPr>
        <p:spPr>
          <a:xfrm>
            <a:off x="5008925" y="1793975"/>
            <a:ext cx="314100" cy="969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34"/>
          <p:cNvSpPr/>
          <p:nvPr/>
        </p:nvSpPr>
        <p:spPr>
          <a:xfrm>
            <a:off x="5248175" y="1711725"/>
            <a:ext cx="994200" cy="1136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Code</a:t>
            </a:r>
            <a:endParaRPr sz="1200"/>
          </a:p>
        </p:txBody>
      </p:sp>
      <p:sp>
        <p:nvSpPr>
          <p:cNvPr id="412" name="Google Shape;412;p34"/>
          <p:cNvSpPr/>
          <p:nvPr/>
        </p:nvSpPr>
        <p:spPr>
          <a:xfrm>
            <a:off x="3821069" y="1793975"/>
            <a:ext cx="314100" cy="969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34"/>
          <p:cNvSpPr/>
          <p:nvPr/>
        </p:nvSpPr>
        <p:spPr>
          <a:xfrm>
            <a:off x="4082238" y="1711725"/>
            <a:ext cx="994200" cy="1136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36575" spcFirstLastPara="1" rIns="3657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Trampolines</a:t>
            </a:r>
            <a:endParaRPr sz="1200"/>
          </a:p>
        </p:txBody>
      </p:sp>
      <p:sp>
        <p:nvSpPr>
          <p:cNvPr id="414" name="Google Shape;414;p34"/>
          <p:cNvSpPr/>
          <p:nvPr/>
        </p:nvSpPr>
        <p:spPr>
          <a:xfrm>
            <a:off x="2916325" y="2579325"/>
            <a:ext cx="994200" cy="269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Stack</a:t>
            </a:r>
            <a:endParaRPr sz="1200"/>
          </a:p>
        </p:txBody>
      </p:sp>
      <p:sp>
        <p:nvSpPr>
          <p:cNvPr id="415" name="Google Shape;415;p34"/>
          <p:cNvSpPr/>
          <p:nvPr/>
        </p:nvSpPr>
        <p:spPr>
          <a:xfrm>
            <a:off x="2916325" y="2145525"/>
            <a:ext cx="994200" cy="269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Heap</a:t>
            </a:r>
            <a:endParaRPr sz="1200"/>
          </a:p>
        </p:txBody>
      </p:sp>
      <p:sp>
        <p:nvSpPr>
          <p:cNvPr id="416" name="Google Shape;416;p34"/>
          <p:cNvSpPr/>
          <p:nvPr/>
        </p:nvSpPr>
        <p:spPr>
          <a:xfrm>
            <a:off x="2916325" y="1711725"/>
            <a:ext cx="994200" cy="269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Data</a:t>
            </a:r>
            <a:endParaRPr sz="1200"/>
          </a:p>
        </p:txBody>
      </p:sp>
      <p:sp>
        <p:nvSpPr>
          <p:cNvPr id="417" name="Google Shape;417;p34"/>
          <p:cNvSpPr txBox="1"/>
          <p:nvPr/>
        </p:nvSpPr>
        <p:spPr>
          <a:xfrm>
            <a:off x="2916350" y="3833275"/>
            <a:ext cx="3326100" cy="784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Trampolines </a:t>
            </a:r>
            <a:r>
              <a:rPr lang="en">
                <a:solidFill>
                  <a:schemeClr val="dk1"/>
                </a:solidFill>
              </a:rPr>
              <a:t>act as: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entry gateway</a:t>
            </a:r>
            <a:r>
              <a:rPr lang="en">
                <a:solidFill>
                  <a:schemeClr val="dk1"/>
                </a:solidFill>
              </a:rPr>
              <a:t> to each </a:t>
            </a:r>
            <a:r>
              <a:rPr lang="en" u="sng">
                <a:solidFill>
                  <a:schemeClr val="dk1"/>
                </a:solidFill>
              </a:rPr>
              <a:t>function call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b="1" lang="en">
                <a:solidFill>
                  <a:schemeClr val="dk1"/>
                </a:solidFill>
              </a:rPr>
              <a:t>exit gateway</a:t>
            </a:r>
            <a:r>
              <a:rPr lang="en">
                <a:solidFill>
                  <a:schemeClr val="dk1"/>
                </a:solidFill>
              </a:rPr>
              <a:t> for each </a:t>
            </a:r>
            <a:r>
              <a:rPr lang="en" u="sng">
                <a:solidFill>
                  <a:schemeClr val="dk1"/>
                </a:solidFill>
              </a:rPr>
              <a:t>function return</a:t>
            </a:r>
            <a:endParaRPr/>
          </a:p>
        </p:txBody>
      </p:sp>
      <p:pic>
        <p:nvPicPr>
          <p:cNvPr id="418" name="Google Shape;418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275848" y="76202"/>
            <a:ext cx="745300" cy="74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9" name="Google Shape;419;p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211132" y="2035279"/>
            <a:ext cx="745300" cy="74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35"/>
          <p:cNvSpPr txBox="1"/>
          <p:nvPr>
            <p:ph type="title"/>
          </p:nvPr>
        </p:nvSpPr>
        <p:spPr>
          <a:xfrm>
            <a:off x="173898" y="76200"/>
            <a:ext cx="4793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Code Trampolines Work</a:t>
            </a:r>
            <a:endParaRPr/>
          </a:p>
        </p:txBody>
      </p:sp>
      <p:sp>
        <p:nvSpPr>
          <p:cNvPr id="425" name="Google Shape;425;p35"/>
          <p:cNvSpPr txBox="1"/>
          <p:nvPr>
            <p:ph idx="12" type="sldNum"/>
          </p:nvPr>
        </p:nvSpPr>
        <p:spPr>
          <a:xfrm>
            <a:off x="8472450" y="4823899"/>
            <a:ext cx="548700" cy="33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6" name="Google Shape;426;p35"/>
          <p:cNvSpPr txBox="1"/>
          <p:nvPr/>
        </p:nvSpPr>
        <p:spPr>
          <a:xfrm>
            <a:off x="144025" y="719975"/>
            <a:ext cx="3671400" cy="37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Traditional</a:t>
            </a:r>
            <a:r>
              <a:rPr lang="en" u="sng"/>
              <a:t> Control-Flow</a:t>
            </a:r>
            <a:endParaRPr u="sng"/>
          </a:p>
        </p:txBody>
      </p:sp>
      <p:sp>
        <p:nvSpPr>
          <p:cNvPr id="427" name="Google Shape;427;p35"/>
          <p:cNvSpPr txBox="1"/>
          <p:nvPr/>
        </p:nvSpPr>
        <p:spPr>
          <a:xfrm>
            <a:off x="4999275" y="719975"/>
            <a:ext cx="3671400" cy="37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MARDU</a:t>
            </a:r>
            <a:r>
              <a:rPr lang="en" u="sng"/>
              <a:t> Control-Flow</a:t>
            </a:r>
            <a:endParaRPr u="sng"/>
          </a:p>
        </p:txBody>
      </p:sp>
      <p:sp>
        <p:nvSpPr>
          <p:cNvPr id="428" name="Google Shape;428;p35"/>
          <p:cNvSpPr txBox="1"/>
          <p:nvPr/>
        </p:nvSpPr>
        <p:spPr>
          <a:xfrm>
            <a:off x="1159525" y="1393700"/>
            <a:ext cx="1870200" cy="1155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45700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urier New"/>
                <a:ea typeface="Courier New"/>
                <a:cs typeface="Courier New"/>
                <a:sym typeface="Courier New"/>
              </a:rPr>
              <a:t>void foo() {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urier New"/>
                <a:ea typeface="Courier New"/>
                <a:cs typeface="Courier New"/>
                <a:sym typeface="Courier New"/>
              </a:rPr>
              <a:t>/* … */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urier New"/>
                <a:ea typeface="Courier New"/>
                <a:cs typeface="Courier New"/>
                <a:sym typeface="Courier New"/>
              </a:rPr>
              <a:t>bar();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/* … */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29" name="Google Shape;429;p35"/>
          <p:cNvSpPr txBox="1"/>
          <p:nvPr/>
        </p:nvSpPr>
        <p:spPr>
          <a:xfrm>
            <a:off x="1159525" y="3137625"/>
            <a:ext cx="1870200" cy="973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45700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void bar(){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/* … */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430" name="Google Shape;430;p35"/>
          <p:cNvGrpSpPr/>
          <p:nvPr/>
        </p:nvGrpSpPr>
        <p:grpSpPr>
          <a:xfrm>
            <a:off x="4374450" y="1077400"/>
            <a:ext cx="2123700" cy="3141900"/>
            <a:chOff x="4374450" y="1077400"/>
            <a:chExt cx="2123700" cy="3141900"/>
          </a:xfrm>
        </p:grpSpPr>
        <p:sp>
          <p:nvSpPr>
            <p:cNvPr id="431" name="Google Shape;431;p35"/>
            <p:cNvSpPr/>
            <p:nvPr/>
          </p:nvSpPr>
          <p:spPr>
            <a:xfrm>
              <a:off x="4374450" y="1077400"/>
              <a:ext cx="2123700" cy="3141900"/>
            </a:xfrm>
            <a:prstGeom prst="rect">
              <a:avLst/>
            </a:prstGeom>
            <a:solidFill>
              <a:srgbClr val="C9DAF8"/>
            </a:solidFill>
            <a:ln>
              <a:noFill/>
            </a:ln>
          </p:spPr>
          <p:txBody>
            <a:bodyPr anchorCtr="0" anchor="t" bIns="91425" lIns="91425" spcFirstLastPara="1" rIns="91425" wrap="square" tIns="1827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u="sng"/>
                <a:t>Code Region</a:t>
              </a:r>
              <a:endParaRPr u="sng"/>
            </a:p>
          </p:txBody>
        </p:sp>
        <p:sp>
          <p:nvSpPr>
            <p:cNvPr id="432" name="Google Shape;432;p35"/>
            <p:cNvSpPr txBox="1"/>
            <p:nvPr/>
          </p:nvSpPr>
          <p:spPr>
            <a:xfrm>
              <a:off x="4511725" y="1393700"/>
              <a:ext cx="1870200" cy="11556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45700" spcFirstLastPara="1" rIns="0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urier New"/>
                  <a:ea typeface="Courier New"/>
                  <a:cs typeface="Courier New"/>
                  <a:sym typeface="Courier New"/>
                </a:rPr>
                <a:t>void foo() {</a:t>
              </a:r>
              <a:endParaRPr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45720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urier New"/>
                  <a:ea typeface="Courier New"/>
                  <a:cs typeface="Courier New"/>
                  <a:sym typeface="Courier New"/>
                </a:rPr>
                <a:t>/* … */</a:t>
              </a:r>
              <a:endParaRPr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45720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urier New"/>
                  <a:ea typeface="Courier New"/>
                  <a:cs typeface="Courier New"/>
                  <a:sym typeface="Courier New"/>
                </a:rPr>
                <a:t>bar();</a:t>
              </a:r>
              <a:endParaRPr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45720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/* … */</a:t>
              </a:r>
              <a:endParaRPr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urier New"/>
                  <a:ea typeface="Courier New"/>
                  <a:cs typeface="Courier New"/>
                  <a:sym typeface="Courier New"/>
                </a:rPr>
                <a:t>}</a:t>
              </a:r>
              <a:endParaRPr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33" name="Google Shape;433;p35"/>
            <p:cNvSpPr txBox="1"/>
            <p:nvPr/>
          </p:nvSpPr>
          <p:spPr>
            <a:xfrm>
              <a:off x="4511725" y="3137625"/>
              <a:ext cx="1870200" cy="9735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45700" spcFirstLastPara="1" rIns="0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void bar(){</a:t>
              </a:r>
              <a:endParaRPr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/* … */</a:t>
              </a:r>
              <a:endParaRPr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}</a:t>
              </a:r>
              <a:endParaRPr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cxnSp>
        <p:nvCxnSpPr>
          <p:cNvPr id="434" name="Google Shape;434;p35"/>
          <p:cNvCxnSpPr/>
          <p:nvPr/>
        </p:nvCxnSpPr>
        <p:spPr>
          <a:xfrm>
            <a:off x="3760600" y="635000"/>
            <a:ext cx="0" cy="4071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35" name="Google Shape;435;p35"/>
          <p:cNvGrpSpPr/>
          <p:nvPr/>
        </p:nvGrpSpPr>
        <p:grpSpPr>
          <a:xfrm>
            <a:off x="6752375" y="1077400"/>
            <a:ext cx="2123700" cy="3141900"/>
            <a:chOff x="6752375" y="1077400"/>
            <a:chExt cx="2123700" cy="3141900"/>
          </a:xfrm>
        </p:grpSpPr>
        <p:sp>
          <p:nvSpPr>
            <p:cNvPr id="436" name="Google Shape;436;p35"/>
            <p:cNvSpPr/>
            <p:nvPr/>
          </p:nvSpPr>
          <p:spPr>
            <a:xfrm>
              <a:off x="6752375" y="1077400"/>
              <a:ext cx="2123700" cy="3141900"/>
            </a:xfrm>
            <a:prstGeom prst="rect">
              <a:avLst/>
            </a:prstGeom>
            <a:solidFill>
              <a:srgbClr val="A2C4C9"/>
            </a:solidFill>
            <a:ln>
              <a:noFill/>
            </a:ln>
          </p:spPr>
          <p:txBody>
            <a:bodyPr anchorCtr="0" anchor="t" bIns="91425" lIns="91425" spcFirstLastPara="1" rIns="91425" wrap="square" tIns="1827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u="sng"/>
                <a:t>Trampoline</a:t>
              </a:r>
              <a:r>
                <a:rPr lang="en" u="sng"/>
                <a:t> Region</a:t>
              </a:r>
              <a:endParaRPr u="sng"/>
            </a:p>
          </p:txBody>
        </p:sp>
        <p:sp>
          <p:nvSpPr>
            <p:cNvPr id="437" name="Google Shape;437;p35"/>
            <p:cNvSpPr txBox="1"/>
            <p:nvPr/>
          </p:nvSpPr>
          <p:spPr>
            <a:xfrm>
              <a:off x="7008875" y="1641025"/>
              <a:ext cx="1610700" cy="279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Courier New"/>
                  <a:ea typeface="Courier New"/>
                  <a:cs typeface="Courier New"/>
                  <a:sym typeface="Courier New"/>
                </a:rPr>
                <a:t>foo_entry</a:t>
              </a:r>
              <a:endParaRPr sz="1200"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38" name="Google Shape;438;p35"/>
            <p:cNvSpPr txBox="1"/>
            <p:nvPr/>
          </p:nvSpPr>
          <p:spPr>
            <a:xfrm>
              <a:off x="7092725" y="1361725"/>
              <a:ext cx="1443000" cy="27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18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Entry Gateways</a:t>
              </a:r>
              <a:endParaRPr/>
            </a:p>
          </p:txBody>
        </p:sp>
        <p:sp>
          <p:nvSpPr>
            <p:cNvPr id="439" name="Google Shape;439;p35"/>
            <p:cNvSpPr txBox="1"/>
            <p:nvPr/>
          </p:nvSpPr>
          <p:spPr>
            <a:xfrm>
              <a:off x="7008875" y="1998000"/>
              <a:ext cx="1610700" cy="279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Courier New"/>
                  <a:ea typeface="Courier New"/>
                  <a:cs typeface="Courier New"/>
                  <a:sym typeface="Courier New"/>
                </a:rPr>
                <a:t>bar_entry</a:t>
              </a:r>
              <a:endParaRPr sz="1200"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40" name="Google Shape;440;p35"/>
            <p:cNvSpPr txBox="1"/>
            <p:nvPr/>
          </p:nvSpPr>
          <p:spPr>
            <a:xfrm>
              <a:off x="7008875" y="3239800"/>
              <a:ext cx="1610700" cy="279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Courier New"/>
                  <a:ea typeface="Courier New"/>
                  <a:cs typeface="Courier New"/>
                  <a:sym typeface="Courier New"/>
                </a:rPr>
                <a:t>foo_exit</a:t>
              </a:r>
              <a:endParaRPr sz="1200"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41" name="Google Shape;441;p35"/>
            <p:cNvSpPr txBox="1"/>
            <p:nvPr/>
          </p:nvSpPr>
          <p:spPr>
            <a:xfrm>
              <a:off x="7092725" y="2960500"/>
              <a:ext cx="1443000" cy="27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18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Exit</a:t>
              </a:r>
              <a:r>
                <a:rPr lang="en"/>
                <a:t> Gateways</a:t>
              </a:r>
              <a:endParaRPr/>
            </a:p>
          </p:txBody>
        </p:sp>
        <p:sp>
          <p:nvSpPr>
            <p:cNvPr id="442" name="Google Shape;442;p35"/>
            <p:cNvSpPr txBox="1"/>
            <p:nvPr/>
          </p:nvSpPr>
          <p:spPr>
            <a:xfrm>
              <a:off x="7008875" y="3596775"/>
              <a:ext cx="1610700" cy="279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Courier New"/>
                  <a:ea typeface="Courier New"/>
                  <a:cs typeface="Courier New"/>
                  <a:sym typeface="Courier New"/>
                </a:rPr>
                <a:t>bar_exit</a:t>
              </a:r>
              <a:endParaRPr sz="1200"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grpSp>
        <p:nvGrpSpPr>
          <p:cNvPr id="443" name="Google Shape;443;p35"/>
          <p:cNvGrpSpPr/>
          <p:nvPr/>
        </p:nvGrpSpPr>
        <p:grpSpPr>
          <a:xfrm>
            <a:off x="5679725" y="1708946"/>
            <a:ext cx="1361778" cy="418478"/>
            <a:chOff x="5679725" y="1708946"/>
            <a:chExt cx="1361778" cy="418478"/>
          </a:xfrm>
        </p:grpSpPr>
        <p:sp>
          <p:nvSpPr>
            <p:cNvPr id="444" name="Google Shape;444;p35"/>
            <p:cNvSpPr/>
            <p:nvPr/>
          </p:nvSpPr>
          <p:spPr>
            <a:xfrm>
              <a:off x="5679725" y="2003775"/>
              <a:ext cx="1361778" cy="123649"/>
            </a:xfrm>
            <a:custGeom>
              <a:rect b="b" l="l" r="r" t="t"/>
              <a:pathLst>
                <a:path extrusionOk="0" h="3105" w="49389">
                  <a:moveTo>
                    <a:pt x="0" y="0"/>
                  </a:moveTo>
                  <a:cubicBezTo>
                    <a:pt x="8232" y="518"/>
                    <a:pt x="41158" y="2588"/>
                    <a:pt x="49389" y="3105"/>
                  </a:cubicBezTo>
                </a:path>
              </a:pathLst>
            </a:cu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sp>
        <p:sp>
          <p:nvSpPr>
            <p:cNvPr id="445" name="Google Shape;445;p35"/>
            <p:cNvSpPr/>
            <p:nvPr/>
          </p:nvSpPr>
          <p:spPr>
            <a:xfrm>
              <a:off x="6031547" y="1708946"/>
              <a:ext cx="276600" cy="2766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FFFFFF"/>
                  </a:solidFill>
                </a:rPr>
                <a:t>1</a:t>
              </a:r>
              <a:endParaRPr b="1">
                <a:solidFill>
                  <a:srgbClr val="FFFFFF"/>
                </a:solidFill>
              </a:endParaRPr>
            </a:p>
          </p:txBody>
        </p:sp>
      </p:grpSp>
      <p:grpSp>
        <p:nvGrpSpPr>
          <p:cNvPr id="446" name="Google Shape;446;p35"/>
          <p:cNvGrpSpPr/>
          <p:nvPr/>
        </p:nvGrpSpPr>
        <p:grpSpPr>
          <a:xfrm>
            <a:off x="4529675" y="2236600"/>
            <a:ext cx="2675950" cy="889000"/>
            <a:chOff x="4529675" y="2236600"/>
            <a:chExt cx="2675950" cy="889000"/>
          </a:xfrm>
        </p:grpSpPr>
        <p:sp>
          <p:nvSpPr>
            <p:cNvPr id="447" name="Google Shape;447;p35"/>
            <p:cNvSpPr/>
            <p:nvPr/>
          </p:nvSpPr>
          <p:spPr>
            <a:xfrm>
              <a:off x="6929025" y="2345788"/>
              <a:ext cx="276600" cy="2766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FFFFFF"/>
                  </a:solidFill>
                </a:rPr>
                <a:t>2</a:t>
              </a:r>
              <a:endParaRPr b="1">
                <a:solidFill>
                  <a:srgbClr val="FFFFFF"/>
                </a:solidFill>
              </a:endParaRPr>
            </a:p>
          </p:txBody>
        </p:sp>
        <p:sp>
          <p:nvSpPr>
            <p:cNvPr id="448" name="Google Shape;448;p35"/>
            <p:cNvSpPr/>
            <p:nvPr/>
          </p:nvSpPr>
          <p:spPr>
            <a:xfrm>
              <a:off x="4529675" y="2236600"/>
              <a:ext cx="2490600" cy="889000"/>
            </a:xfrm>
            <a:custGeom>
              <a:rect b="b" l="l" r="r" t="t"/>
              <a:pathLst>
                <a:path extrusionOk="0" h="35560" w="99624">
                  <a:moveTo>
                    <a:pt x="99624" y="0"/>
                  </a:moveTo>
                  <a:cubicBezTo>
                    <a:pt x="94544" y="4233"/>
                    <a:pt x="83208" y="21449"/>
                    <a:pt x="69144" y="25400"/>
                  </a:cubicBezTo>
                  <a:cubicBezTo>
                    <a:pt x="55080" y="29351"/>
                    <a:pt x="26764" y="22014"/>
                    <a:pt x="15240" y="23707"/>
                  </a:cubicBezTo>
                  <a:cubicBezTo>
                    <a:pt x="3716" y="25400"/>
                    <a:pt x="2540" y="33585"/>
                    <a:pt x="0" y="35560"/>
                  </a:cubicBezTo>
                </a:path>
              </a:pathLst>
            </a:cu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sp>
      </p:grpSp>
      <p:grpSp>
        <p:nvGrpSpPr>
          <p:cNvPr id="449" name="Google Shape;449;p35"/>
          <p:cNvGrpSpPr/>
          <p:nvPr/>
        </p:nvGrpSpPr>
        <p:grpSpPr>
          <a:xfrm>
            <a:off x="1909423" y="1882513"/>
            <a:ext cx="1017702" cy="1236038"/>
            <a:chOff x="2138023" y="1882513"/>
            <a:chExt cx="1017702" cy="1236038"/>
          </a:xfrm>
        </p:grpSpPr>
        <p:sp>
          <p:nvSpPr>
            <p:cNvPr id="450" name="Google Shape;450;p35"/>
            <p:cNvSpPr/>
            <p:nvPr/>
          </p:nvSpPr>
          <p:spPr>
            <a:xfrm>
              <a:off x="2879125" y="1882513"/>
              <a:ext cx="276600" cy="2766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FFFFFF"/>
                  </a:solidFill>
                </a:rPr>
                <a:t>1</a:t>
              </a:r>
              <a:endParaRPr b="1">
                <a:solidFill>
                  <a:srgbClr val="FFFFFF"/>
                </a:solidFill>
              </a:endParaRPr>
            </a:p>
          </p:txBody>
        </p:sp>
        <p:sp>
          <p:nvSpPr>
            <p:cNvPr id="451" name="Google Shape;451;p35"/>
            <p:cNvSpPr/>
            <p:nvPr/>
          </p:nvSpPr>
          <p:spPr>
            <a:xfrm>
              <a:off x="2138023" y="1982600"/>
              <a:ext cx="833175" cy="1135950"/>
            </a:xfrm>
            <a:custGeom>
              <a:rect b="b" l="l" r="r" t="t"/>
              <a:pathLst>
                <a:path extrusionOk="0" h="45438" w="33327">
                  <a:moveTo>
                    <a:pt x="16926" y="0"/>
                  </a:moveTo>
                  <a:cubicBezTo>
                    <a:pt x="19607" y="2681"/>
                    <a:pt x="35411" y="11289"/>
                    <a:pt x="33012" y="16087"/>
                  </a:cubicBezTo>
                  <a:cubicBezTo>
                    <a:pt x="30613" y="20885"/>
                    <a:pt x="7753" y="23895"/>
                    <a:pt x="2532" y="28787"/>
                  </a:cubicBezTo>
                  <a:cubicBezTo>
                    <a:pt x="-2689" y="33679"/>
                    <a:pt x="1827" y="42663"/>
                    <a:pt x="1686" y="45438"/>
                  </a:cubicBezTo>
                </a:path>
              </a:pathLst>
            </a:cu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sp>
      </p:grpSp>
      <p:grpSp>
        <p:nvGrpSpPr>
          <p:cNvPr id="452" name="Google Shape;452;p35"/>
          <p:cNvGrpSpPr/>
          <p:nvPr/>
        </p:nvGrpSpPr>
        <p:grpSpPr>
          <a:xfrm>
            <a:off x="4684900" y="3641188"/>
            <a:ext cx="2278925" cy="352263"/>
            <a:chOff x="4684900" y="3641188"/>
            <a:chExt cx="2278925" cy="352263"/>
          </a:xfrm>
        </p:grpSpPr>
        <p:sp>
          <p:nvSpPr>
            <p:cNvPr id="453" name="Google Shape;453;p35"/>
            <p:cNvSpPr/>
            <p:nvPr/>
          </p:nvSpPr>
          <p:spPr>
            <a:xfrm>
              <a:off x="4684900" y="3697100"/>
              <a:ext cx="2278925" cy="296350"/>
            </a:xfrm>
            <a:custGeom>
              <a:rect b="b" l="l" r="r" t="t"/>
              <a:pathLst>
                <a:path extrusionOk="0" h="11854" w="91157">
                  <a:moveTo>
                    <a:pt x="0" y="11854"/>
                  </a:moveTo>
                  <a:cubicBezTo>
                    <a:pt x="10536" y="11525"/>
                    <a:pt x="48024" y="11854"/>
                    <a:pt x="63217" y="9878"/>
                  </a:cubicBezTo>
                  <a:cubicBezTo>
                    <a:pt x="78410" y="7902"/>
                    <a:pt x="86500" y="1646"/>
                    <a:pt x="91157" y="0"/>
                  </a:cubicBezTo>
                </a:path>
              </a:pathLst>
            </a:cu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sp>
        <p:sp>
          <p:nvSpPr>
            <p:cNvPr id="454" name="Google Shape;454;p35"/>
            <p:cNvSpPr/>
            <p:nvPr/>
          </p:nvSpPr>
          <p:spPr>
            <a:xfrm>
              <a:off x="4719225" y="3641188"/>
              <a:ext cx="276600" cy="2766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FFFFFF"/>
                  </a:solidFill>
                </a:rPr>
                <a:t>3</a:t>
              </a:r>
              <a:endParaRPr b="1">
                <a:solidFill>
                  <a:srgbClr val="FFFFFF"/>
                </a:solidFill>
              </a:endParaRPr>
            </a:p>
          </p:txBody>
        </p:sp>
      </p:grpSp>
      <p:grpSp>
        <p:nvGrpSpPr>
          <p:cNvPr id="455" name="Google Shape;455;p35"/>
          <p:cNvGrpSpPr/>
          <p:nvPr/>
        </p:nvGrpSpPr>
        <p:grpSpPr>
          <a:xfrm>
            <a:off x="4139518" y="2011199"/>
            <a:ext cx="2989907" cy="2368975"/>
            <a:chOff x="4139518" y="2011199"/>
            <a:chExt cx="2989907" cy="2368975"/>
          </a:xfrm>
        </p:grpSpPr>
        <p:sp>
          <p:nvSpPr>
            <p:cNvPr id="456" name="Google Shape;456;p35"/>
            <p:cNvSpPr/>
            <p:nvPr/>
          </p:nvSpPr>
          <p:spPr>
            <a:xfrm>
              <a:off x="4139518" y="2011199"/>
              <a:ext cx="2838425" cy="2368975"/>
            </a:xfrm>
            <a:custGeom>
              <a:rect b="b" l="l" r="r" t="t"/>
              <a:pathLst>
                <a:path extrusionOk="0" h="94759" w="113537">
                  <a:moveTo>
                    <a:pt x="113537" y="73928"/>
                  </a:moveTo>
                  <a:cubicBezTo>
                    <a:pt x="106199" y="76750"/>
                    <a:pt x="86067" y="87898"/>
                    <a:pt x="69510" y="90861"/>
                  </a:cubicBezTo>
                  <a:cubicBezTo>
                    <a:pt x="52953" y="93824"/>
                    <a:pt x="25437" y="97447"/>
                    <a:pt x="14195" y="91708"/>
                  </a:cubicBezTo>
                  <a:cubicBezTo>
                    <a:pt x="2953" y="85970"/>
                    <a:pt x="3894" y="70965"/>
                    <a:pt x="2059" y="56430"/>
                  </a:cubicBezTo>
                  <a:cubicBezTo>
                    <a:pt x="225" y="41896"/>
                    <a:pt x="-1892" y="13485"/>
                    <a:pt x="3188" y="4501"/>
                  </a:cubicBezTo>
                  <a:cubicBezTo>
                    <a:pt x="8268" y="-4483"/>
                    <a:pt x="27647" y="2854"/>
                    <a:pt x="32539" y="2525"/>
                  </a:cubicBezTo>
                </a:path>
              </a:pathLst>
            </a:cu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sp>
        <p:sp>
          <p:nvSpPr>
            <p:cNvPr id="457" name="Google Shape;457;p35"/>
            <p:cNvSpPr/>
            <p:nvPr/>
          </p:nvSpPr>
          <p:spPr>
            <a:xfrm>
              <a:off x="6852825" y="3945988"/>
              <a:ext cx="276600" cy="2766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FFFFFF"/>
                  </a:solidFill>
                </a:rPr>
                <a:t>4</a:t>
              </a:r>
              <a:endParaRPr b="1">
                <a:solidFill>
                  <a:srgbClr val="FFFFFF"/>
                </a:solidFill>
              </a:endParaRPr>
            </a:p>
          </p:txBody>
        </p:sp>
      </p:grpSp>
      <p:grpSp>
        <p:nvGrpSpPr>
          <p:cNvPr id="458" name="Google Shape;458;p35"/>
          <p:cNvGrpSpPr/>
          <p:nvPr/>
        </p:nvGrpSpPr>
        <p:grpSpPr>
          <a:xfrm>
            <a:off x="810600" y="1925736"/>
            <a:ext cx="809358" cy="2226927"/>
            <a:chOff x="1039200" y="1925736"/>
            <a:chExt cx="809358" cy="2226927"/>
          </a:xfrm>
        </p:grpSpPr>
        <p:sp>
          <p:nvSpPr>
            <p:cNvPr id="459" name="Google Shape;459;p35"/>
            <p:cNvSpPr/>
            <p:nvPr/>
          </p:nvSpPr>
          <p:spPr>
            <a:xfrm>
              <a:off x="1039200" y="3876063"/>
              <a:ext cx="276600" cy="2766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FFFFFF"/>
                  </a:solidFill>
                </a:rPr>
                <a:t>2</a:t>
              </a:r>
              <a:endParaRPr b="1">
                <a:solidFill>
                  <a:srgbClr val="FFFFFF"/>
                </a:solidFill>
              </a:endParaRPr>
            </a:p>
          </p:txBody>
        </p:sp>
        <p:sp>
          <p:nvSpPr>
            <p:cNvPr id="460" name="Google Shape;460;p35"/>
            <p:cNvSpPr/>
            <p:nvPr/>
          </p:nvSpPr>
          <p:spPr>
            <a:xfrm>
              <a:off x="1039208" y="1925736"/>
              <a:ext cx="809350" cy="2117100"/>
            </a:xfrm>
            <a:custGeom>
              <a:rect b="b" l="l" r="r" t="t"/>
              <a:pathLst>
                <a:path extrusionOk="0" h="84684" w="32374">
                  <a:moveTo>
                    <a:pt x="15723" y="84684"/>
                  </a:moveTo>
                  <a:cubicBezTo>
                    <a:pt x="13889" y="80404"/>
                    <a:pt x="7021" y="72502"/>
                    <a:pt x="4716" y="59002"/>
                  </a:cubicBezTo>
                  <a:cubicBezTo>
                    <a:pt x="2411" y="45503"/>
                    <a:pt x="-2716" y="12624"/>
                    <a:pt x="1894" y="3687"/>
                  </a:cubicBezTo>
                  <a:cubicBezTo>
                    <a:pt x="6504" y="-5250"/>
                    <a:pt x="27294" y="5098"/>
                    <a:pt x="32374" y="5380"/>
                  </a:cubicBezTo>
                </a:path>
              </a:pathLst>
            </a:cu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sp>
      </p:grpSp>
      <p:pic>
        <p:nvPicPr>
          <p:cNvPr id="461" name="Google Shape;46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75850" y="76200"/>
            <a:ext cx="745300" cy="745300"/>
          </a:xfrm>
          <a:prstGeom prst="rect">
            <a:avLst/>
          </a:prstGeom>
          <a:noFill/>
          <a:ln>
            <a:noFill/>
          </a:ln>
        </p:spPr>
      </p:pic>
      <p:sp>
        <p:nvSpPr>
          <p:cNvPr id="462" name="Google Shape;462;p35"/>
          <p:cNvSpPr txBox="1"/>
          <p:nvPr/>
        </p:nvSpPr>
        <p:spPr>
          <a:xfrm>
            <a:off x="-1256650" y="825600"/>
            <a:ext cx="1417500" cy="12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63" name="Google Shape;463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06975" y="1991400"/>
            <a:ext cx="745299" cy="726406"/>
          </a:xfrm>
          <a:prstGeom prst="rect">
            <a:avLst/>
          </a:prstGeom>
          <a:noFill/>
          <a:ln>
            <a:noFill/>
          </a:ln>
        </p:spPr>
      </p:pic>
      <p:pic>
        <p:nvPicPr>
          <p:cNvPr id="464" name="Google Shape;464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77527" y="3351177"/>
            <a:ext cx="899400" cy="8765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36"/>
          <p:cNvSpPr txBox="1"/>
          <p:nvPr>
            <p:ph type="title"/>
          </p:nvPr>
        </p:nvSpPr>
        <p:spPr>
          <a:xfrm>
            <a:off x="173895" y="76200"/>
            <a:ext cx="8773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Code Trampolines Work</a:t>
            </a:r>
            <a:endParaRPr/>
          </a:p>
        </p:txBody>
      </p:sp>
      <p:sp>
        <p:nvSpPr>
          <p:cNvPr id="470" name="Google Shape;470;p36"/>
          <p:cNvSpPr txBox="1"/>
          <p:nvPr>
            <p:ph idx="1" type="body"/>
          </p:nvPr>
        </p:nvSpPr>
        <p:spPr>
          <a:xfrm>
            <a:off x="173900" y="719275"/>
            <a:ext cx="6708900" cy="3416400"/>
          </a:xfrm>
          <a:prstGeom prst="rect">
            <a:avLst/>
          </a:prstGeom>
        </p:spPr>
        <p:txBody>
          <a:bodyPr anchorCtr="0" anchor="t" bIns="27425" lIns="36575" spcFirstLastPara="1" rIns="27425" wrap="square" tIns="27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MARDU runtime always transfers using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trampoline region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Trampolines leverage immutable code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MARDU has a ground truth that will always</a:t>
            </a:r>
            <a:endParaRPr sz="1800"/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maintain program semantics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Simplified Runtime Tracking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&amp; Re-Randomization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471" name="Google Shape;471;p36"/>
          <p:cNvSpPr txBox="1"/>
          <p:nvPr>
            <p:ph idx="12" type="sldNum"/>
          </p:nvPr>
        </p:nvSpPr>
        <p:spPr>
          <a:xfrm>
            <a:off x="8472450" y="4823899"/>
            <a:ext cx="548700" cy="33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72" name="Google Shape;47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24300" y="1745625"/>
            <a:ext cx="1007900" cy="100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3" name="Google Shape;473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63175" y="554675"/>
            <a:ext cx="1007900" cy="100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4" name="Google Shape;474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275850" y="76200"/>
            <a:ext cx="745300" cy="74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5" name="Google Shape;475;p3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55275" y="3213350"/>
            <a:ext cx="1007900" cy="100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37"/>
          <p:cNvSpPr/>
          <p:nvPr/>
        </p:nvSpPr>
        <p:spPr>
          <a:xfrm>
            <a:off x="1909100" y="1372825"/>
            <a:ext cx="4023300" cy="1017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1" name="Google Shape;481;p37"/>
          <p:cNvSpPr txBox="1"/>
          <p:nvPr>
            <p:ph type="title"/>
          </p:nvPr>
        </p:nvSpPr>
        <p:spPr>
          <a:xfrm>
            <a:off x="173899" y="76200"/>
            <a:ext cx="754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How MARDU Programs Work</a:t>
            </a:r>
            <a:endParaRPr/>
          </a:p>
        </p:txBody>
      </p:sp>
      <p:sp>
        <p:nvSpPr>
          <p:cNvPr id="482" name="Google Shape;482;p37"/>
          <p:cNvSpPr txBox="1"/>
          <p:nvPr>
            <p:ph idx="12" type="sldNum"/>
          </p:nvPr>
        </p:nvSpPr>
        <p:spPr>
          <a:xfrm>
            <a:off x="8472450" y="4823899"/>
            <a:ext cx="548700" cy="33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83" name="Google Shape;483;p37"/>
          <p:cNvSpPr/>
          <p:nvPr/>
        </p:nvSpPr>
        <p:spPr>
          <a:xfrm>
            <a:off x="1906575" y="1375525"/>
            <a:ext cx="1609200" cy="10176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Code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Region (C)</a:t>
            </a:r>
            <a:endParaRPr b="1"/>
          </a:p>
        </p:txBody>
      </p:sp>
      <p:sp>
        <p:nvSpPr>
          <p:cNvPr id="484" name="Google Shape;484;p37"/>
          <p:cNvSpPr/>
          <p:nvPr/>
        </p:nvSpPr>
        <p:spPr>
          <a:xfrm>
            <a:off x="3515775" y="1375525"/>
            <a:ext cx="1609200" cy="10176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Trampoline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Region (T)</a:t>
            </a:r>
            <a:endParaRPr b="1"/>
          </a:p>
        </p:txBody>
      </p:sp>
      <p:sp>
        <p:nvSpPr>
          <p:cNvPr id="485" name="Google Shape;485;p37"/>
          <p:cNvSpPr/>
          <p:nvPr/>
        </p:nvSpPr>
        <p:spPr>
          <a:xfrm>
            <a:off x="5124975" y="1375525"/>
            <a:ext cx="815400" cy="10176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Fixups</a:t>
            </a:r>
            <a:endParaRPr b="1"/>
          </a:p>
        </p:txBody>
      </p:sp>
      <p:sp>
        <p:nvSpPr>
          <p:cNvPr id="486" name="Google Shape;486;p37"/>
          <p:cNvSpPr/>
          <p:nvPr/>
        </p:nvSpPr>
        <p:spPr>
          <a:xfrm rot="5400000">
            <a:off x="3403550" y="-362178"/>
            <a:ext cx="201000" cy="31950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7" name="Google Shape;487;p37"/>
          <p:cNvSpPr txBox="1"/>
          <p:nvPr/>
        </p:nvSpPr>
        <p:spPr>
          <a:xfrm>
            <a:off x="2348350" y="815247"/>
            <a:ext cx="2208900" cy="2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.text Section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88" name="Google Shape;488;p37"/>
          <p:cNvSpPr txBox="1"/>
          <p:nvPr/>
        </p:nvSpPr>
        <p:spPr>
          <a:xfrm>
            <a:off x="4893900" y="665372"/>
            <a:ext cx="1412400" cy="2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MARDU Patch Info Section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89" name="Google Shape;489;p37"/>
          <p:cNvSpPr/>
          <p:nvPr/>
        </p:nvSpPr>
        <p:spPr>
          <a:xfrm rot="5400000">
            <a:off x="5428225" y="831675"/>
            <a:ext cx="201000" cy="8073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0" name="Google Shape;490;p37"/>
          <p:cNvSpPr txBox="1"/>
          <p:nvPr/>
        </p:nvSpPr>
        <p:spPr>
          <a:xfrm>
            <a:off x="99575" y="1549000"/>
            <a:ext cx="1609200" cy="4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MARDU-compiled Binary/Library</a:t>
            </a:r>
            <a:endParaRPr b="1"/>
          </a:p>
        </p:txBody>
      </p:sp>
      <p:sp>
        <p:nvSpPr>
          <p:cNvPr id="491" name="Google Shape;491;p37"/>
          <p:cNvSpPr/>
          <p:nvPr/>
        </p:nvSpPr>
        <p:spPr>
          <a:xfrm>
            <a:off x="1373150" y="3347900"/>
            <a:ext cx="5887200" cy="583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2" name="Google Shape;492;p37"/>
          <p:cNvSpPr txBox="1"/>
          <p:nvPr/>
        </p:nvSpPr>
        <p:spPr>
          <a:xfrm>
            <a:off x="23375" y="3506700"/>
            <a:ext cx="1347300" cy="729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In-Kernel Randomized code cache</a:t>
            </a:r>
            <a:endParaRPr b="1"/>
          </a:p>
        </p:txBody>
      </p:sp>
      <p:sp>
        <p:nvSpPr>
          <p:cNvPr id="493" name="Google Shape;493;p37"/>
          <p:cNvSpPr/>
          <p:nvPr/>
        </p:nvSpPr>
        <p:spPr>
          <a:xfrm>
            <a:off x="6360827" y="3347900"/>
            <a:ext cx="899400" cy="5838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</a:t>
            </a:r>
            <a:endParaRPr b="1"/>
          </a:p>
        </p:txBody>
      </p:sp>
      <p:sp>
        <p:nvSpPr>
          <p:cNvPr id="494" name="Google Shape;494;p37"/>
          <p:cNvSpPr/>
          <p:nvPr/>
        </p:nvSpPr>
        <p:spPr>
          <a:xfrm>
            <a:off x="2924875" y="3347900"/>
            <a:ext cx="1498800" cy="5838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</a:t>
            </a:r>
            <a:endParaRPr b="1"/>
          </a:p>
        </p:txBody>
      </p:sp>
      <p:cxnSp>
        <p:nvCxnSpPr>
          <p:cNvPr id="495" name="Google Shape;495;p37"/>
          <p:cNvCxnSpPr>
            <a:stCxn id="484" idx="2"/>
            <a:endCxn id="493" idx="0"/>
          </p:cNvCxnSpPr>
          <p:nvPr/>
        </p:nvCxnSpPr>
        <p:spPr>
          <a:xfrm>
            <a:off x="4320375" y="2393125"/>
            <a:ext cx="2490300" cy="954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496" name="Google Shape;496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4963" y="3357152"/>
            <a:ext cx="899400" cy="876586"/>
          </a:xfrm>
          <a:prstGeom prst="rect">
            <a:avLst/>
          </a:prstGeom>
          <a:noFill/>
          <a:ln>
            <a:noFill/>
          </a:ln>
        </p:spPr>
      </p:pic>
      <p:pic>
        <p:nvPicPr>
          <p:cNvPr id="497" name="Google Shape;497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54375" y="1742180"/>
            <a:ext cx="548700" cy="534791"/>
          </a:xfrm>
          <a:prstGeom prst="rect">
            <a:avLst/>
          </a:prstGeom>
          <a:noFill/>
          <a:ln>
            <a:noFill/>
          </a:ln>
        </p:spPr>
      </p:pic>
      <p:pic>
        <p:nvPicPr>
          <p:cNvPr id="498" name="Google Shape;49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17377" y="3357152"/>
            <a:ext cx="899400" cy="876586"/>
          </a:xfrm>
          <a:prstGeom prst="rect">
            <a:avLst/>
          </a:prstGeom>
          <a:noFill/>
          <a:ln>
            <a:noFill/>
          </a:ln>
        </p:spPr>
      </p:pic>
      <p:sp>
        <p:nvSpPr>
          <p:cNvPr id="499" name="Google Shape;499;p37"/>
          <p:cNvSpPr txBox="1"/>
          <p:nvPr/>
        </p:nvSpPr>
        <p:spPr>
          <a:xfrm>
            <a:off x="6544225" y="1219975"/>
            <a:ext cx="2199000" cy="10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0" name="Google Shape;500;p37"/>
          <p:cNvSpPr/>
          <p:nvPr/>
        </p:nvSpPr>
        <p:spPr>
          <a:xfrm>
            <a:off x="6063475" y="2342875"/>
            <a:ext cx="2208900" cy="497100"/>
          </a:xfrm>
          <a:prstGeom prst="wedgeRoundRectCallout">
            <a:avLst>
              <a:gd fmla="val -31893" name="adj1"/>
              <a:gd fmla="val 99791" name="adj2"/>
              <a:gd fmla="val 0" name="adj3"/>
            </a:avLst>
          </a:prstGeom>
          <a:solidFill>
            <a:srgbClr val="D9D2E9"/>
          </a:solidFill>
          <a:ln>
            <a:noFill/>
          </a:ln>
        </p:spPr>
        <p:txBody>
          <a:bodyPr anchorCtr="0" anchor="ctr" bIns="27425" lIns="27425" spcFirstLastPara="1" rIns="27425" wrap="square" tIns="27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Place Trampoline &amp; Code Region</a:t>
            </a:r>
            <a:endParaRPr/>
          </a:p>
        </p:txBody>
      </p:sp>
      <p:sp>
        <p:nvSpPr>
          <p:cNvPr id="501" name="Google Shape;501;p37"/>
          <p:cNvSpPr/>
          <p:nvPr/>
        </p:nvSpPr>
        <p:spPr>
          <a:xfrm>
            <a:off x="1155575" y="4408175"/>
            <a:ext cx="1842000" cy="383100"/>
          </a:xfrm>
          <a:prstGeom prst="wedgeRoundRectCallout">
            <a:avLst>
              <a:gd fmla="val -17499" name="adj1"/>
              <a:gd fmla="val -88776" name="adj2"/>
              <a:gd fmla="val 0" name="adj3"/>
            </a:avLst>
          </a:prstGeom>
          <a:solidFill>
            <a:srgbClr val="D9D2E9"/>
          </a:solidFill>
          <a:ln>
            <a:noFill/>
          </a:ln>
        </p:spPr>
        <p:txBody>
          <a:bodyPr anchorCtr="0" anchor="ctr" bIns="27425" lIns="27425" spcFirstLastPara="1" rIns="27425" wrap="square" tIns="27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 Kernel Memory</a:t>
            </a:r>
            <a:endParaRPr/>
          </a:p>
        </p:txBody>
      </p:sp>
      <p:sp>
        <p:nvSpPr>
          <p:cNvPr id="502" name="Google Shape;502;p37"/>
          <p:cNvSpPr/>
          <p:nvPr/>
        </p:nvSpPr>
        <p:spPr>
          <a:xfrm>
            <a:off x="1755875" y="2814950"/>
            <a:ext cx="1545600" cy="383100"/>
          </a:xfrm>
          <a:prstGeom prst="wedgeRoundRectCallout">
            <a:avLst>
              <a:gd fmla="val 37852" name="adj1"/>
              <a:gd fmla="val 100372" name="adj2"/>
              <a:gd fmla="val 0" name="adj3"/>
            </a:avLst>
          </a:prstGeom>
          <a:solidFill>
            <a:srgbClr val="D9D2E9"/>
          </a:solidFill>
          <a:ln>
            <a:noFill/>
          </a:ln>
        </p:spPr>
        <p:txBody>
          <a:bodyPr anchorCtr="0" anchor="ctr" bIns="27425" lIns="27425" spcFirstLastPara="1" rIns="27425" wrap="square" tIns="27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Perform patching</a:t>
            </a:r>
            <a:endParaRPr/>
          </a:p>
        </p:txBody>
      </p:sp>
      <p:sp>
        <p:nvSpPr>
          <p:cNvPr id="503" name="Google Shape;503;p37"/>
          <p:cNvSpPr/>
          <p:nvPr/>
        </p:nvSpPr>
        <p:spPr>
          <a:xfrm>
            <a:off x="3024975" y="3314375"/>
            <a:ext cx="276600" cy="276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3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504" name="Google Shape;504;p37"/>
          <p:cNvSpPr/>
          <p:nvPr/>
        </p:nvSpPr>
        <p:spPr>
          <a:xfrm>
            <a:off x="1599069" y="3994422"/>
            <a:ext cx="276600" cy="276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1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505" name="Google Shape;505;p37"/>
          <p:cNvSpPr/>
          <p:nvPr/>
        </p:nvSpPr>
        <p:spPr>
          <a:xfrm>
            <a:off x="6242325" y="2915275"/>
            <a:ext cx="276600" cy="276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2</a:t>
            </a:r>
            <a:endParaRPr b="1">
              <a:solidFill>
                <a:srgbClr val="FFFFFF"/>
              </a:solidFill>
            </a:endParaRPr>
          </a:p>
        </p:txBody>
      </p:sp>
      <p:pic>
        <p:nvPicPr>
          <p:cNvPr id="506" name="Google Shape;506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75862" y="134215"/>
            <a:ext cx="745300" cy="74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38"/>
          <p:cNvSpPr txBox="1"/>
          <p:nvPr>
            <p:ph type="title"/>
          </p:nvPr>
        </p:nvSpPr>
        <p:spPr>
          <a:xfrm>
            <a:off x="173901" y="76200"/>
            <a:ext cx="7194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How MARDU Shares Code</a:t>
            </a:r>
            <a:endParaRPr/>
          </a:p>
        </p:txBody>
      </p:sp>
      <p:sp>
        <p:nvSpPr>
          <p:cNvPr id="512" name="Google Shape;512;p38"/>
          <p:cNvSpPr txBox="1"/>
          <p:nvPr>
            <p:ph idx="12" type="sldNum"/>
          </p:nvPr>
        </p:nvSpPr>
        <p:spPr>
          <a:xfrm>
            <a:off x="8472450" y="4823899"/>
            <a:ext cx="548700" cy="33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13" name="Google Shape;513;p38"/>
          <p:cNvSpPr/>
          <p:nvPr/>
        </p:nvSpPr>
        <p:spPr>
          <a:xfrm>
            <a:off x="1401425" y="3293325"/>
            <a:ext cx="5826900" cy="583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4" name="Google Shape;514;p38"/>
          <p:cNvSpPr txBox="1"/>
          <p:nvPr/>
        </p:nvSpPr>
        <p:spPr>
          <a:xfrm>
            <a:off x="-129025" y="3582900"/>
            <a:ext cx="1498800" cy="729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In-Kernel Randomized code cache</a:t>
            </a:r>
            <a:endParaRPr b="1"/>
          </a:p>
        </p:txBody>
      </p:sp>
      <p:sp>
        <p:nvSpPr>
          <p:cNvPr id="515" name="Google Shape;515;p38"/>
          <p:cNvSpPr/>
          <p:nvPr/>
        </p:nvSpPr>
        <p:spPr>
          <a:xfrm>
            <a:off x="6340625" y="3293325"/>
            <a:ext cx="899400" cy="5838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</a:t>
            </a:r>
            <a:endParaRPr b="1"/>
          </a:p>
        </p:txBody>
      </p:sp>
      <p:sp>
        <p:nvSpPr>
          <p:cNvPr id="516" name="Google Shape;516;p38"/>
          <p:cNvSpPr/>
          <p:nvPr/>
        </p:nvSpPr>
        <p:spPr>
          <a:xfrm>
            <a:off x="3172425" y="3293325"/>
            <a:ext cx="1498800" cy="5838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</a:t>
            </a:r>
            <a:endParaRPr b="1"/>
          </a:p>
        </p:txBody>
      </p:sp>
      <p:sp>
        <p:nvSpPr>
          <p:cNvPr id="517" name="Google Shape;517;p38"/>
          <p:cNvSpPr/>
          <p:nvPr/>
        </p:nvSpPr>
        <p:spPr>
          <a:xfrm>
            <a:off x="1251300" y="1761350"/>
            <a:ext cx="3534300" cy="583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8" name="Google Shape;518;p38"/>
          <p:cNvSpPr txBox="1"/>
          <p:nvPr/>
        </p:nvSpPr>
        <p:spPr>
          <a:xfrm>
            <a:off x="54775" y="1688300"/>
            <a:ext cx="1104900" cy="729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MARDU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Process 1</a:t>
            </a:r>
            <a:r>
              <a:rPr b="1" lang="en"/>
              <a:t> Userspace </a:t>
            </a:r>
            <a:endParaRPr b="1"/>
          </a:p>
        </p:txBody>
      </p:sp>
      <p:sp>
        <p:nvSpPr>
          <p:cNvPr id="519" name="Google Shape;519;p38"/>
          <p:cNvSpPr/>
          <p:nvPr/>
        </p:nvSpPr>
        <p:spPr>
          <a:xfrm>
            <a:off x="1501125" y="1761350"/>
            <a:ext cx="548700" cy="5838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</a:t>
            </a:r>
            <a:r>
              <a:rPr lang="en"/>
              <a:t> </a:t>
            </a:r>
            <a:endParaRPr/>
          </a:p>
        </p:txBody>
      </p:sp>
      <p:sp>
        <p:nvSpPr>
          <p:cNvPr id="520" name="Google Shape;520;p38"/>
          <p:cNvSpPr/>
          <p:nvPr/>
        </p:nvSpPr>
        <p:spPr>
          <a:xfrm>
            <a:off x="2163825" y="1761350"/>
            <a:ext cx="313200" cy="5838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</a:t>
            </a:r>
            <a:endParaRPr b="1"/>
          </a:p>
        </p:txBody>
      </p:sp>
      <p:sp>
        <p:nvSpPr>
          <p:cNvPr id="521" name="Google Shape;521;p38"/>
          <p:cNvSpPr/>
          <p:nvPr/>
        </p:nvSpPr>
        <p:spPr>
          <a:xfrm rot="5400000">
            <a:off x="1898325" y="1150005"/>
            <a:ext cx="181500" cy="9759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2" name="Google Shape;522;p38"/>
          <p:cNvSpPr txBox="1"/>
          <p:nvPr/>
        </p:nvSpPr>
        <p:spPr>
          <a:xfrm>
            <a:off x="1440775" y="1254125"/>
            <a:ext cx="12066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web server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523" name="Google Shape;523;p38"/>
          <p:cNvCxnSpPr/>
          <p:nvPr/>
        </p:nvCxnSpPr>
        <p:spPr>
          <a:xfrm flipH="1" rot="10800000">
            <a:off x="1408350" y="2343050"/>
            <a:ext cx="1600200" cy="948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4" name="Google Shape;524;p38"/>
          <p:cNvCxnSpPr/>
          <p:nvPr/>
        </p:nvCxnSpPr>
        <p:spPr>
          <a:xfrm>
            <a:off x="4077900" y="2343750"/>
            <a:ext cx="3164100" cy="950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25" name="Google Shape;525;p38"/>
          <p:cNvSpPr/>
          <p:nvPr/>
        </p:nvSpPr>
        <p:spPr>
          <a:xfrm>
            <a:off x="3005625" y="1761200"/>
            <a:ext cx="1072800" cy="5838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6" name="Google Shape;526;p38"/>
          <p:cNvSpPr/>
          <p:nvPr/>
        </p:nvSpPr>
        <p:spPr>
          <a:xfrm>
            <a:off x="3079388" y="1761350"/>
            <a:ext cx="548700" cy="5838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</a:t>
            </a:r>
            <a:r>
              <a:rPr lang="en"/>
              <a:t> </a:t>
            </a:r>
            <a:endParaRPr/>
          </a:p>
        </p:txBody>
      </p:sp>
      <p:sp>
        <p:nvSpPr>
          <p:cNvPr id="527" name="Google Shape;527;p38"/>
          <p:cNvSpPr/>
          <p:nvPr/>
        </p:nvSpPr>
        <p:spPr>
          <a:xfrm>
            <a:off x="3765225" y="1761350"/>
            <a:ext cx="313200" cy="5838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</a:t>
            </a:r>
            <a:endParaRPr b="1"/>
          </a:p>
        </p:txBody>
      </p:sp>
      <p:sp>
        <p:nvSpPr>
          <p:cNvPr id="528" name="Google Shape;528;p38"/>
          <p:cNvSpPr/>
          <p:nvPr/>
        </p:nvSpPr>
        <p:spPr>
          <a:xfrm>
            <a:off x="6073750" y="1761350"/>
            <a:ext cx="2947500" cy="583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9" name="Google Shape;529;p38"/>
          <p:cNvSpPr txBox="1"/>
          <p:nvPr/>
        </p:nvSpPr>
        <p:spPr>
          <a:xfrm>
            <a:off x="4877225" y="1688300"/>
            <a:ext cx="1104900" cy="729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MARDU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Process 2</a:t>
            </a:r>
            <a:r>
              <a:rPr b="1" lang="en"/>
              <a:t> Userspace </a:t>
            </a:r>
            <a:endParaRPr b="1"/>
          </a:p>
        </p:txBody>
      </p:sp>
      <p:sp>
        <p:nvSpPr>
          <p:cNvPr id="530" name="Google Shape;530;p38"/>
          <p:cNvSpPr/>
          <p:nvPr/>
        </p:nvSpPr>
        <p:spPr>
          <a:xfrm>
            <a:off x="6069375" y="1761300"/>
            <a:ext cx="276600" cy="5838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27425" lIns="27425" spcFirstLastPara="1" rIns="27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</a:t>
            </a:r>
            <a:r>
              <a:rPr lang="en"/>
              <a:t> </a:t>
            </a:r>
            <a:endParaRPr/>
          </a:p>
        </p:txBody>
      </p:sp>
      <p:sp>
        <p:nvSpPr>
          <p:cNvPr id="531" name="Google Shape;531;p38"/>
          <p:cNvSpPr/>
          <p:nvPr/>
        </p:nvSpPr>
        <p:spPr>
          <a:xfrm>
            <a:off x="6986275" y="1761350"/>
            <a:ext cx="313200" cy="5838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</a:t>
            </a:r>
            <a:endParaRPr b="1"/>
          </a:p>
        </p:txBody>
      </p:sp>
      <p:sp>
        <p:nvSpPr>
          <p:cNvPr id="532" name="Google Shape;532;p38"/>
          <p:cNvSpPr/>
          <p:nvPr/>
        </p:nvSpPr>
        <p:spPr>
          <a:xfrm rot="5400000">
            <a:off x="6596125" y="1025350"/>
            <a:ext cx="181500" cy="12252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3" name="Google Shape;533;p38"/>
          <p:cNvSpPr txBox="1"/>
          <p:nvPr/>
        </p:nvSpPr>
        <p:spPr>
          <a:xfrm>
            <a:off x="6263224" y="1254125"/>
            <a:ext cx="11049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dbserver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34" name="Google Shape;534;p38"/>
          <p:cNvSpPr/>
          <p:nvPr/>
        </p:nvSpPr>
        <p:spPr>
          <a:xfrm>
            <a:off x="7828075" y="1761300"/>
            <a:ext cx="1072800" cy="5838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5" name="Google Shape;535;p38"/>
          <p:cNvSpPr/>
          <p:nvPr/>
        </p:nvSpPr>
        <p:spPr>
          <a:xfrm>
            <a:off x="7901838" y="1761350"/>
            <a:ext cx="548700" cy="5838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</a:t>
            </a:r>
            <a:r>
              <a:rPr lang="en"/>
              <a:t> </a:t>
            </a:r>
            <a:endParaRPr/>
          </a:p>
        </p:txBody>
      </p:sp>
      <p:sp>
        <p:nvSpPr>
          <p:cNvPr id="536" name="Google Shape;536;p38"/>
          <p:cNvSpPr/>
          <p:nvPr/>
        </p:nvSpPr>
        <p:spPr>
          <a:xfrm>
            <a:off x="8587675" y="1761350"/>
            <a:ext cx="313200" cy="5838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</a:t>
            </a:r>
            <a:endParaRPr b="1"/>
          </a:p>
        </p:txBody>
      </p:sp>
      <p:cxnSp>
        <p:nvCxnSpPr>
          <p:cNvPr id="537" name="Google Shape;537;p38"/>
          <p:cNvCxnSpPr/>
          <p:nvPr/>
        </p:nvCxnSpPr>
        <p:spPr>
          <a:xfrm flipH="1" rot="10800000">
            <a:off x="1400725" y="2344425"/>
            <a:ext cx="6427800" cy="946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8" name="Google Shape;538;p38"/>
          <p:cNvCxnSpPr/>
          <p:nvPr/>
        </p:nvCxnSpPr>
        <p:spPr>
          <a:xfrm flipH="1" rot="10800000">
            <a:off x="7238400" y="2343750"/>
            <a:ext cx="1663200" cy="951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39" name="Google Shape;539;p38"/>
          <p:cNvSpPr/>
          <p:nvPr/>
        </p:nvSpPr>
        <p:spPr>
          <a:xfrm>
            <a:off x="7228367" y="2386645"/>
            <a:ext cx="276600" cy="276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6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540" name="Google Shape;540;p38"/>
          <p:cNvSpPr/>
          <p:nvPr/>
        </p:nvSpPr>
        <p:spPr>
          <a:xfrm rot="5400000">
            <a:off x="3451358" y="1105925"/>
            <a:ext cx="181500" cy="10791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1" name="Google Shape;541;p38"/>
          <p:cNvSpPr txBox="1"/>
          <p:nvPr/>
        </p:nvSpPr>
        <p:spPr>
          <a:xfrm>
            <a:off x="2964774" y="1261656"/>
            <a:ext cx="11049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libc.so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42" name="Google Shape;542;p38"/>
          <p:cNvSpPr/>
          <p:nvPr/>
        </p:nvSpPr>
        <p:spPr>
          <a:xfrm rot="5400000">
            <a:off x="8289611" y="1105925"/>
            <a:ext cx="181500" cy="10791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3" name="Google Shape;543;p38"/>
          <p:cNvSpPr txBox="1"/>
          <p:nvPr/>
        </p:nvSpPr>
        <p:spPr>
          <a:xfrm>
            <a:off x="7803028" y="1261656"/>
            <a:ext cx="11049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libc.so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44" name="Google Shape;544;p38"/>
          <p:cNvSpPr txBox="1"/>
          <p:nvPr/>
        </p:nvSpPr>
        <p:spPr>
          <a:xfrm>
            <a:off x="67924" y="3085356"/>
            <a:ext cx="11049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libc.so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45" name="Google Shape;545;p38"/>
          <p:cNvSpPr/>
          <p:nvPr/>
        </p:nvSpPr>
        <p:spPr>
          <a:xfrm>
            <a:off x="2647300" y="2373525"/>
            <a:ext cx="276600" cy="276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5</a:t>
            </a:r>
            <a:endParaRPr b="1">
              <a:solidFill>
                <a:srgbClr val="FFFFFF"/>
              </a:solidFill>
            </a:endParaRPr>
          </a:p>
        </p:txBody>
      </p:sp>
      <p:pic>
        <p:nvPicPr>
          <p:cNvPr id="546" name="Google Shape;546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75862" y="134215"/>
            <a:ext cx="745300" cy="74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39"/>
          <p:cNvSpPr txBox="1"/>
          <p:nvPr>
            <p:ph type="title"/>
          </p:nvPr>
        </p:nvSpPr>
        <p:spPr>
          <a:xfrm>
            <a:off x="173899" y="76200"/>
            <a:ext cx="708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Re-Randomization Without Stopping the World</a:t>
            </a:r>
            <a:endParaRPr/>
          </a:p>
        </p:txBody>
      </p:sp>
      <p:sp>
        <p:nvSpPr>
          <p:cNvPr id="552" name="Google Shape;552;p39"/>
          <p:cNvSpPr txBox="1"/>
          <p:nvPr>
            <p:ph idx="12" type="sldNum"/>
          </p:nvPr>
        </p:nvSpPr>
        <p:spPr>
          <a:xfrm>
            <a:off x="8472450" y="4823899"/>
            <a:ext cx="548700" cy="33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53" name="Google Shape;553;p39"/>
          <p:cNvSpPr/>
          <p:nvPr/>
        </p:nvSpPr>
        <p:spPr>
          <a:xfrm>
            <a:off x="1251300" y="1989950"/>
            <a:ext cx="3534300" cy="583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4" name="Google Shape;554;p39"/>
          <p:cNvSpPr txBox="1"/>
          <p:nvPr/>
        </p:nvSpPr>
        <p:spPr>
          <a:xfrm>
            <a:off x="54775" y="1916900"/>
            <a:ext cx="1104900" cy="729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MARDU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Process 1</a:t>
            </a:r>
            <a:r>
              <a:rPr b="1" lang="en"/>
              <a:t> Userspace </a:t>
            </a:r>
            <a:endParaRPr b="1"/>
          </a:p>
        </p:txBody>
      </p:sp>
      <p:sp>
        <p:nvSpPr>
          <p:cNvPr id="555" name="Google Shape;555;p39"/>
          <p:cNvSpPr/>
          <p:nvPr/>
        </p:nvSpPr>
        <p:spPr>
          <a:xfrm>
            <a:off x="1501125" y="1989950"/>
            <a:ext cx="548700" cy="5838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 </a:t>
            </a:r>
            <a:endParaRPr b="1"/>
          </a:p>
        </p:txBody>
      </p:sp>
      <p:sp>
        <p:nvSpPr>
          <p:cNvPr id="556" name="Google Shape;556;p39"/>
          <p:cNvSpPr/>
          <p:nvPr/>
        </p:nvSpPr>
        <p:spPr>
          <a:xfrm>
            <a:off x="2163825" y="1989950"/>
            <a:ext cx="313200" cy="5838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</a:t>
            </a:r>
            <a:endParaRPr b="1"/>
          </a:p>
        </p:txBody>
      </p:sp>
      <p:sp>
        <p:nvSpPr>
          <p:cNvPr id="557" name="Google Shape;557;p39"/>
          <p:cNvSpPr/>
          <p:nvPr/>
        </p:nvSpPr>
        <p:spPr>
          <a:xfrm rot="5400000">
            <a:off x="1898325" y="1378605"/>
            <a:ext cx="181500" cy="9759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8" name="Google Shape;558;p39"/>
          <p:cNvSpPr txBox="1"/>
          <p:nvPr/>
        </p:nvSpPr>
        <p:spPr>
          <a:xfrm>
            <a:off x="1440775" y="1482725"/>
            <a:ext cx="11580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web server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59" name="Google Shape;559;p39"/>
          <p:cNvSpPr/>
          <p:nvPr/>
        </p:nvSpPr>
        <p:spPr>
          <a:xfrm>
            <a:off x="3005625" y="1995500"/>
            <a:ext cx="1104900" cy="5727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0" name="Google Shape;560;p39"/>
          <p:cNvSpPr/>
          <p:nvPr/>
        </p:nvSpPr>
        <p:spPr>
          <a:xfrm>
            <a:off x="3079388" y="1989950"/>
            <a:ext cx="548700" cy="5838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 </a:t>
            </a:r>
            <a:endParaRPr b="1"/>
          </a:p>
        </p:txBody>
      </p:sp>
      <p:sp>
        <p:nvSpPr>
          <p:cNvPr id="561" name="Google Shape;561;p39"/>
          <p:cNvSpPr/>
          <p:nvPr/>
        </p:nvSpPr>
        <p:spPr>
          <a:xfrm>
            <a:off x="3793960" y="1989950"/>
            <a:ext cx="313200" cy="5838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</a:t>
            </a:r>
            <a:endParaRPr b="1"/>
          </a:p>
        </p:txBody>
      </p:sp>
      <p:sp>
        <p:nvSpPr>
          <p:cNvPr id="562" name="Google Shape;562;p39"/>
          <p:cNvSpPr/>
          <p:nvPr/>
        </p:nvSpPr>
        <p:spPr>
          <a:xfrm>
            <a:off x="6073750" y="1989950"/>
            <a:ext cx="2947500" cy="583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3" name="Google Shape;563;p39"/>
          <p:cNvSpPr txBox="1"/>
          <p:nvPr/>
        </p:nvSpPr>
        <p:spPr>
          <a:xfrm>
            <a:off x="4877225" y="1916900"/>
            <a:ext cx="1104900" cy="729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MARDU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Process 2</a:t>
            </a:r>
            <a:r>
              <a:rPr b="1" lang="en"/>
              <a:t> Userspace </a:t>
            </a:r>
            <a:endParaRPr b="1"/>
          </a:p>
        </p:txBody>
      </p:sp>
      <p:sp>
        <p:nvSpPr>
          <p:cNvPr id="564" name="Google Shape;564;p39"/>
          <p:cNvSpPr/>
          <p:nvPr/>
        </p:nvSpPr>
        <p:spPr>
          <a:xfrm>
            <a:off x="6069375" y="1989900"/>
            <a:ext cx="276600" cy="5838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27425" lIns="27425" spcFirstLastPara="1" rIns="27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 </a:t>
            </a:r>
            <a:endParaRPr b="1"/>
          </a:p>
        </p:txBody>
      </p:sp>
      <p:sp>
        <p:nvSpPr>
          <p:cNvPr id="565" name="Google Shape;565;p39"/>
          <p:cNvSpPr/>
          <p:nvPr/>
        </p:nvSpPr>
        <p:spPr>
          <a:xfrm>
            <a:off x="6986275" y="1989950"/>
            <a:ext cx="313200" cy="5838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</a:t>
            </a:r>
            <a:endParaRPr b="1"/>
          </a:p>
        </p:txBody>
      </p:sp>
      <p:sp>
        <p:nvSpPr>
          <p:cNvPr id="566" name="Google Shape;566;p39"/>
          <p:cNvSpPr/>
          <p:nvPr/>
        </p:nvSpPr>
        <p:spPr>
          <a:xfrm rot="5400000">
            <a:off x="6596125" y="1253950"/>
            <a:ext cx="181500" cy="12252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7" name="Google Shape;567;p39"/>
          <p:cNvSpPr txBox="1"/>
          <p:nvPr/>
        </p:nvSpPr>
        <p:spPr>
          <a:xfrm>
            <a:off x="6263224" y="1482725"/>
            <a:ext cx="11049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dbserver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68" name="Google Shape;568;p39"/>
          <p:cNvSpPr/>
          <p:nvPr/>
        </p:nvSpPr>
        <p:spPr>
          <a:xfrm>
            <a:off x="7828075" y="1995500"/>
            <a:ext cx="1072800" cy="5727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9" name="Google Shape;569;p39"/>
          <p:cNvSpPr/>
          <p:nvPr/>
        </p:nvSpPr>
        <p:spPr>
          <a:xfrm>
            <a:off x="7901838" y="1989950"/>
            <a:ext cx="548700" cy="5838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 </a:t>
            </a:r>
            <a:endParaRPr b="1"/>
          </a:p>
        </p:txBody>
      </p:sp>
      <p:sp>
        <p:nvSpPr>
          <p:cNvPr id="570" name="Google Shape;570;p39"/>
          <p:cNvSpPr/>
          <p:nvPr/>
        </p:nvSpPr>
        <p:spPr>
          <a:xfrm>
            <a:off x="8587675" y="1989950"/>
            <a:ext cx="313200" cy="5838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</a:t>
            </a:r>
            <a:endParaRPr b="1"/>
          </a:p>
        </p:txBody>
      </p:sp>
      <p:sp>
        <p:nvSpPr>
          <p:cNvPr id="571" name="Google Shape;571;p39"/>
          <p:cNvSpPr/>
          <p:nvPr/>
        </p:nvSpPr>
        <p:spPr>
          <a:xfrm rot="5400000">
            <a:off x="3464950" y="1335850"/>
            <a:ext cx="181500" cy="10614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2" name="Google Shape;572;p39"/>
          <p:cNvSpPr txBox="1"/>
          <p:nvPr/>
        </p:nvSpPr>
        <p:spPr>
          <a:xfrm>
            <a:off x="2964774" y="1482725"/>
            <a:ext cx="11049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libc.so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73" name="Google Shape;573;p39"/>
          <p:cNvSpPr/>
          <p:nvPr/>
        </p:nvSpPr>
        <p:spPr>
          <a:xfrm rot="5400000">
            <a:off x="8281328" y="1335850"/>
            <a:ext cx="181500" cy="10614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4" name="Google Shape;574;p39"/>
          <p:cNvSpPr txBox="1"/>
          <p:nvPr/>
        </p:nvSpPr>
        <p:spPr>
          <a:xfrm>
            <a:off x="7781152" y="1482725"/>
            <a:ext cx="11049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libc.so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575" name="Google Shape;575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15775" y="1775800"/>
            <a:ext cx="2335825" cy="1065750"/>
          </a:xfrm>
          <a:prstGeom prst="rect">
            <a:avLst/>
          </a:prstGeom>
          <a:noFill/>
          <a:ln>
            <a:noFill/>
          </a:ln>
        </p:spPr>
      </p:pic>
      <p:sp>
        <p:nvSpPr>
          <p:cNvPr id="576" name="Google Shape;576;p39"/>
          <p:cNvSpPr/>
          <p:nvPr/>
        </p:nvSpPr>
        <p:spPr>
          <a:xfrm>
            <a:off x="1906550" y="3652700"/>
            <a:ext cx="2183400" cy="583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7" name="Google Shape;577;p39"/>
          <p:cNvSpPr txBox="1"/>
          <p:nvPr/>
        </p:nvSpPr>
        <p:spPr>
          <a:xfrm>
            <a:off x="99575" y="3735300"/>
            <a:ext cx="1498800" cy="729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In-Kernel Randomized code cache</a:t>
            </a:r>
            <a:endParaRPr b="1"/>
          </a:p>
        </p:txBody>
      </p:sp>
      <p:sp>
        <p:nvSpPr>
          <p:cNvPr id="578" name="Google Shape;578;p39"/>
          <p:cNvSpPr/>
          <p:nvPr/>
        </p:nvSpPr>
        <p:spPr>
          <a:xfrm>
            <a:off x="3190550" y="3652700"/>
            <a:ext cx="899400" cy="5838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 v1</a:t>
            </a:r>
            <a:endParaRPr b="1"/>
          </a:p>
        </p:txBody>
      </p:sp>
      <p:sp>
        <p:nvSpPr>
          <p:cNvPr id="579" name="Google Shape;579;p39"/>
          <p:cNvSpPr/>
          <p:nvPr/>
        </p:nvSpPr>
        <p:spPr>
          <a:xfrm>
            <a:off x="2162875" y="3652700"/>
            <a:ext cx="693000" cy="5838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 v1 </a:t>
            </a:r>
            <a:endParaRPr b="1"/>
          </a:p>
        </p:txBody>
      </p:sp>
      <p:sp>
        <p:nvSpPr>
          <p:cNvPr id="580" name="Google Shape;580;p39"/>
          <p:cNvSpPr txBox="1"/>
          <p:nvPr/>
        </p:nvSpPr>
        <p:spPr>
          <a:xfrm>
            <a:off x="1906550" y="4291725"/>
            <a:ext cx="1995900" cy="2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0xffffffff81171000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581" name="Google Shape;581;p39"/>
          <p:cNvCxnSpPr/>
          <p:nvPr/>
        </p:nvCxnSpPr>
        <p:spPr>
          <a:xfrm flipH="1">
            <a:off x="4096725" y="2631888"/>
            <a:ext cx="5700" cy="952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triangle"/>
            <a:tailEnd len="med" w="med" type="triangle"/>
          </a:ln>
        </p:spPr>
      </p:cxnSp>
      <p:pic>
        <p:nvPicPr>
          <p:cNvPr id="582" name="Google Shape;582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74050" y="788225"/>
            <a:ext cx="1643625" cy="876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83" name="Google Shape;583;p39"/>
          <p:cNvCxnSpPr/>
          <p:nvPr/>
        </p:nvCxnSpPr>
        <p:spPr>
          <a:xfrm flipH="1">
            <a:off x="4194700" y="2667775"/>
            <a:ext cx="4691100" cy="939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triangle"/>
            <a:tailEnd len="med" w="med" type="triangle"/>
          </a:ln>
        </p:spPr>
      </p:cxnSp>
      <p:pic>
        <p:nvPicPr>
          <p:cNvPr id="584" name="Google Shape;584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22575" y="2900525"/>
            <a:ext cx="1643625" cy="8766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85" name="Google Shape;585;p39"/>
          <p:cNvGrpSpPr/>
          <p:nvPr/>
        </p:nvGrpSpPr>
        <p:grpSpPr>
          <a:xfrm rot="-868604">
            <a:off x="2720047" y="1600939"/>
            <a:ext cx="1789127" cy="1196673"/>
            <a:chOff x="620570" y="1872007"/>
            <a:chExt cx="1789033" cy="1196611"/>
          </a:xfrm>
        </p:grpSpPr>
        <p:sp>
          <p:nvSpPr>
            <p:cNvPr id="586" name="Google Shape;586;p39"/>
            <p:cNvSpPr/>
            <p:nvPr/>
          </p:nvSpPr>
          <p:spPr>
            <a:xfrm>
              <a:off x="816675" y="2216650"/>
              <a:ext cx="1431900" cy="501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587" name="Google Shape;587;p3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713827">
              <a:off x="693275" y="2032013"/>
              <a:ext cx="1643624" cy="876599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588" name="Google Shape;588;p39"/>
          <p:cNvPicPr preferRelativeResize="0"/>
          <p:nvPr/>
        </p:nvPicPr>
        <p:blipFill rotWithShape="1">
          <a:blip r:embed="rId5">
            <a:alphaModFix/>
          </a:blip>
          <a:srcRect b="17840" l="0" r="0" t="16688"/>
          <a:stretch/>
        </p:blipFill>
        <p:spPr>
          <a:xfrm>
            <a:off x="8139467" y="134217"/>
            <a:ext cx="881676" cy="577249"/>
          </a:xfrm>
          <a:prstGeom prst="rect">
            <a:avLst/>
          </a:prstGeom>
          <a:noFill/>
          <a:ln>
            <a:noFill/>
          </a:ln>
        </p:spPr>
      </p:pic>
      <p:sp>
        <p:nvSpPr>
          <p:cNvPr id="589" name="Google Shape;589;p39"/>
          <p:cNvSpPr txBox="1"/>
          <p:nvPr/>
        </p:nvSpPr>
        <p:spPr>
          <a:xfrm>
            <a:off x="6074275" y="3200075"/>
            <a:ext cx="3000000" cy="16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>
                <a:solidFill>
                  <a:schemeClr val="dk2"/>
                </a:solidFill>
              </a:rPr>
              <a:t>Re-active re-randomization</a:t>
            </a:r>
            <a:endParaRPr>
              <a:solidFill>
                <a:schemeClr val="dk2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lang="en">
                <a:solidFill>
                  <a:schemeClr val="dk2"/>
                </a:solidFill>
              </a:rPr>
              <a:t>Only when attack detected (</a:t>
            </a:r>
            <a:r>
              <a:rPr b="1" i="1" lang="en">
                <a:solidFill>
                  <a:schemeClr val="dk2"/>
                </a:solidFill>
              </a:rPr>
              <a:t>on-demand</a:t>
            </a:r>
            <a:r>
              <a:rPr i="1" lang="en">
                <a:solidFill>
                  <a:schemeClr val="dk2"/>
                </a:solidFill>
              </a:rPr>
              <a:t>)</a:t>
            </a:r>
            <a:endParaRPr>
              <a:solidFill>
                <a:schemeClr val="dk2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lang="en">
                <a:solidFill>
                  <a:schemeClr val="dk2"/>
                </a:solidFill>
              </a:rPr>
              <a:t>Responsibility of exiting (crashed) process/thread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40"/>
          <p:cNvSpPr txBox="1"/>
          <p:nvPr>
            <p:ph type="title"/>
          </p:nvPr>
        </p:nvSpPr>
        <p:spPr>
          <a:xfrm>
            <a:off x="173895" y="76200"/>
            <a:ext cx="8773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Re-Randomization Without Stopping the World</a:t>
            </a:r>
            <a:endParaRPr/>
          </a:p>
        </p:txBody>
      </p:sp>
      <p:sp>
        <p:nvSpPr>
          <p:cNvPr id="595" name="Google Shape;595;p40"/>
          <p:cNvSpPr txBox="1"/>
          <p:nvPr>
            <p:ph idx="12" type="sldNum"/>
          </p:nvPr>
        </p:nvSpPr>
        <p:spPr>
          <a:xfrm>
            <a:off x="8472450" y="4823899"/>
            <a:ext cx="548700" cy="33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96" name="Google Shape;596;p40"/>
          <p:cNvSpPr/>
          <p:nvPr/>
        </p:nvSpPr>
        <p:spPr>
          <a:xfrm>
            <a:off x="1251300" y="1532750"/>
            <a:ext cx="4221600" cy="87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7" name="Google Shape;597;p40"/>
          <p:cNvSpPr txBox="1"/>
          <p:nvPr/>
        </p:nvSpPr>
        <p:spPr>
          <a:xfrm>
            <a:off x="54775" y="1459700"/>
            <a:ext cx="1104900" cy="729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MARDU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Process 1</a:t>
            </a:r>
            <a:r>
              <a:rPr b="1" lang="en"/>
              <a:t> Userspace </a:t>
            </a:r>
            <a:endParaRPr b="1"/>
          </a:p>
        </p:txBody>
      </p:sp>
      <p:sp>
        <p:nvSpPr>
          <p:cNvPr id="598" name="Google Shape;598;p40"/>
          <p:cNvSpPr/>
          <p:nvPr/>
        </p:nvSpPr>
        <p:spPr>
          <a:xfrm>
            <a:off x="1501125" y="1532750"/>
            <a:ext cx="548700" cy="8766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 </a:t>
            </a:r>
            <a:endParaRPr b="1"/>
          </a:p>
        </p:txBody>
      </p:sp>
      <p:sp>
        <p:nvSpPr>
          <p:cNvPr id="599" name="Google Shape;599;p40"/>
          <p:cNvSpPr/>
          <p:nvPr/>
        </p:nvSpPr>
        <p:spPr>
          <a:xfrm>
            <a:off x="2163825" y="1532750"/>
            <a:ext cx="313200" cy="8766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</a:t>
            </a:r>
            <a:endParaRPr b="1"/>
          </a:p>
        </p:txBody>
      </p:sp>
      <p:sp>
        <p:nvSpPr>
          <p:cNvPr id="600" name="Google Shape;600;p40"/>
          <p:cNvSpPr/>
          <p:nvPr/>
        </p:nvSpPr>
        <p:spPr>
          <a:xfrm rot="5400000">
            <a:off x="1898325" y="921405"/>
            <a:ext cx="181500" cy="9759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1" name="Google Shape;601;p40"/>
          <p:cNvSpPr txBox="1"/>
          <p:nvPr/>
        </p:nvSpPr>
        <p:spPr>
          <a:xfrm>
            <a:off x="1440775" y="1025525"/>
            <a:ext cx="12039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web server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02" name="Google Shape;602;p40"/>
          <p:cNvSpPr/>
          <p:nvPr/>
        </p:nvSpPr>
        <p:spPr>
          <a:xfrm>
            <a:off x="3005625" y="1538300"/>
            <a:ext cx="2381700" cy="8766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3" name="Google Shape;603;p40"/>
          <p:cNvSpPr/>
          <p:nvPr/>
        </p:nvSpPr>
        <p:spPr>
          <a:xfrm>
            <a:off x="3079400" y="1532750"/>
            <a:ext cx="548700" cy="8766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27425" lIns="27425" spcFirstLastPara="1" rIns="27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 v1 </a:t>
            </a:r>
            <a:endParaRPr b="1"/>
          </a:p>
        </p:txBody>
      </p:sp>
      <p:sp>
        <p:nvSpPr>
          <p:cNvPr id="604" name="Google Shape;604;p40"/>
          <p:cNvSpPr/>
          <p:nvPr/>
        </p:nvSpPr>
        <p:spPr>
          <a:xfrm>
            <a:off x="4709550" y="1532750"/>
            <a:ext cx="693000" cy="8766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 v1</a:t>
            </a:r>
            <a:endParaRPr b="1"/>
          </a:p>
        </p:txBody>
      </p:sp>
      <p:sp>
        <p:nvSpPr>
          <p:cNvPr id="605" name="Google Shape;605;p40"/>
          <p:cNvSpPr/>
          <p:nvPr/>
        </p:nvSpPr>
        <p:spPr>
          <a:xfrm rot="5400000">
            <a:off x="4137100" y="206500"/>
            <a:ext cx="181500" cy="24057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6" name="Google Shape;606;p40"/>
          <p:cNvSpPr txBox="1"/>
          <p:nvPr/>
        </p:nvSpPr>
        <p:spPr>
          <a:xfrm>
            <a:off x="3676683" y="1025525"/>
            <a:ext cx="11049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libc.so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07" name="Google Shape;607;p40"/>
          <p:cNvSpPr/>
          <p:nvPr/>
        </p:nvSpPr>
        <p:spPr>
          <a:xfrm>
            <a:off x="1906550" y="3652700"/>
            <a:ext cx="2183400" cy="583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8" name="Google Shape;608;p40"/>
          <p:cNvSpPr txBox="1"/>
          <p:nvPr/>
        </p:nvSpPr>
        <p:spPr>
          <a:xfrm>
            <a:off x="99575" y="3735300"/>
            <a:ext cx="1498800" cy="729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In-Kernel Randomized code cache</a:t>
            </a:r>
            <a:endParaRPr b="1"/>
          </a:p>
        </p:txBody>
      </p:sp>
      <p:sp>
        <p:nvSpPr>
          <p:cNvPr id="609" name="Google Shape;609;p40"/>
          <p:cNvSpPr/>
          <p:nvPr/>
        </p:nvSpPr>
        <p:spPr>
          <a:xfrm>
            <a:off x="3190550" y="3652700"/>
            <a:ext cx="899400" cy="5838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 v1</a:t>
            </a:r>
            <a:endParaRPr b="1"/>
          </a:p>
        </p:txBody>
      </p:sp>
      <p:sp>
        <p:nvSpPr>
          <p:cNvPr id="610" name="Google Shape;610;p40"/>
          <p:cNvSpPr/>
          <p:nvPr/>
        </p:nvSpPr>
        <p:spPr>
          <a:xfrm>
            <a:off x="2162875" y="3652700"/>
            <a:ext cx="693000" cy="5838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 v1 </a:t>
            </a:r>
            <a:endParaRPr b="1"/>
          </a:p>
        </p:txBody>
      </p:sp>
      <p:sp>
        <p:nvSpPr>
          <p:cNvPr id="611" name="Google Shape;611;p40"/>
          <p:cNvSpPr txBox="1"/>
          <p:nvPr/>
        </p:nvSpPr>
        <p:spPr>
          <a:xfrm>
            <a:off x="1906550" y="4291725"/>
            <a:ext cx="1995900" cy="2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0xffffffff81171000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12" name="Google Shape;612;p40"/>
          <p:cNvSpPr/>
          <p:nvPr/>
        </p:nvSpPr>
        <p:spPr>
          <a:xfrm>
            <a:off x="4725950" y="3652700"/>
            <a:ext cx="2183400" cy="583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3" name="Google Shape;613;p40"/>
          <p:cNvSpPr/>
          <p:nvPr/>
        </p:nvSpPr>
        <p:spPr>
          <a:xfrm>
            <a:off x="6216350" y="3652700"/>
            <a:ext cx="693000" cy="583800"/>
          </a:xfrm>
          <a:prstGeom prst="rect">
            <a:avLst/>
          </a:prstGeom>
          <a:solidFill>
            <a:srgbClr val="3C78D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   T v2</a:t>
            </a:r>
            <a:endParaRPr b="1"/>
          </a:p>
        </p:txBody>
      </p:sp>
      <p:sp>
        <p:nvSpPr>
          <p:cNvPr id="614" name="Google Shape;614;p40"/>
          <p:cNvSpPr/>
          <p:nvPr/>
        </p:nvSpPr>
        <p:spPr>
          <a:xfrm>
            <a:off x="4982275" y="3652700"/>
            <a:ext cx="693000" cy="5838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 v2</a:t>
            </a:r>
            <a:endParaRPr b="1"/>
          </a:p>
        </p:txBody>
      </p:sp>
      <p:sp>
        <p:nvSpPr>
          <p:cNvPr id="615" name="Google Shape;615;p40"/>
          <p:cNvSpPr txBox="1"/>
          <p:nvPr/>
        </p:nvSpPr>
        <p:spPr>
          <a:xfrm>
            <a:off x="4725950" y="4291725"/>
            <a:ext cx="1995900" cy="2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0xffffffff2245d000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616" name="Google Shape;616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9688" y="3735302"/>
            <a:ext cx="899400" cy="876586"/>
          </a:xfrm>
          <a:prstGeom prst="rect">
            <a:avLst/>
          </a:prstGeom>
          <a:noFill/>
          <a:ln>
            <a:noFill/>
          </a:ln>
        </p:spPr>
      </p:pic>
      <p:pic>
        <p:nvPicPr>
          <p:cNvPr id="617" name="Google Shape;617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2963" y="3738152"/>
            <a:ext cx="899400" cy="876586"/>
          </a:xfrm>
          <a:prstGeom prst="rect">
            <a:avLst/>
          </a:prstGeom>
          <a:noFill/>
          <a:ln>
            <a:noFill/>
          </a:ln>
        </p:spPr>
      </p:pic>
      <p:sp>
        <p:nvSpPr>
          <p:cNvPr id="618" name="Google Shape;618;p40"/>
          <p:cNvSpPr/>
          <p:nvPr/>
        </p:nvSpPr>
        <p:spPr>
          <a:xfrm>
            <a:off x="3852325" y="1532756"/>
            <a:ext cx="479400" cy="8766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27425" lIns="27425" spcFirstLastPara="1" rIns="27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 v2</a:t>
            </a:r>
            <a:endParaRPr b="1"/>
          </a:p>
        </p:txBody>
      </p:sp>
      <p:sp>
        <p:nvSpPr>
          <p:cNvPr id="619" name="Google Shape;619;p40"/>
          <p:cNvSpPr/>
          <p:nvPr/>
        </p:nvSpPr>
        <p:spPr>
          <a:xfrm>
            <a:off x="4709550" y="1537225"/>
            <a:ext cx="693000" cy="876600"/>
          </a:xfrm>
          <a:prstGeom prst="rect">
            <a:avLst/>
          </a:prstGeom>
          <a:solidFill>
            <a:srgbClr val="3C78D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 v2</a:t>
            </a:r>
            <a:endParaRPr b="1"/>
          </a:p>
        </p:txBody>
      </p:sp>
      <p:cxnSp>
        <p:nvCxnSpPr>
          <p:cNvPr id="620" name="Google Shape;620;p40"/>
          <p:cNvCxnSpPr/>
          <p:nvPr/>
        </p:nvCxnSpPr>
        <p:spPr>
          <a:xfrm rot="10800000">
            <a:off x="3315866" y="1932075"/>
            <a:ext cx="17493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21" name="Google Shape;621;p40"/>
          <p:cNvCxnSpPr/>
          <p:nvPr/>
        </p:nvCxnSpPr>
        <p:spPr>
          <a:xfrm>
            <a:off x="3324569" y="2269560"/>
            <a:ext cx="17493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22" name="Google Shape;622;p40"/>
          <p:cNvCxnSpPr/>
          <p:nvPr/>
        </p:nvCxnSpPr>
        <p:spPr>
          <a:xfrm rot="10800000">
            <a:off x="4116566" y="2084475"/>
            <a:ext cx="9486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23" name="Google Shape;623;p40"/>
          <p:cNvCxnSpPr/>
          <p:nvPr/>
        </p:nvCxnSpPr>
        <p:spPr>
          <a:xfrm>
            <a:off x="4116566" y="1932075"/>
            <a:ext cx="9486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24" name="Google Shape;624;p40"/>
          <p:cNvSpPr txBox="1"/>
          <p:nvPr>
            <p:ph idx="1" type="body"/>
          </p:nvPr>
        </p:nvSpPr>
        <p:spPr>
          <a:xfrm>
            <a:off x="5675275" y="1025525"/>
            <a:ext cx="3345900" cy="1383900"/>
          </a:xfrm>
          <a:prstGeom prst="rect">
            <a:avLst/>
          </a:prstGeom>
        </p:spPr>
        <p:txBody>
          <a:bodyPr anchorCtr="0" anchor="t" bIns="27425" lIns="36575" spcFirstLastPara="1" rIns="27425" wrap="square" tIns="27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Gadgets previously deduced are now </a:t>
            </a:r>
            <a:r>
              <a:rPr i="1" lang="en" sz="1400">
                <a:solidFill>
                  <a:srgbClr val="FF9900"/>
                </a:solidFill>
              </a:rPr>
              <a:t>stale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Randomization is replicated for </a:t>
            </a:r>
            <a:r>
              <a:rPr b="1" lang="en" sz="1400"/>
              <a:t>ALL ASSOCIATED</a:t>
            </a:r>
            <a:r>
              <a:rPr lang="en" sz="1400"/>
              <a:t> shared code of a victim process</a:t>
            </a:r>
            <a:endParaRPr sz="1400"/>
          </a:p>
        </p:txBody>
      </p:sp>
      <p:sp>
        <p:nvSpPr>
          <p:cNvPr id="625" name="Google Shape;625;p40"/>
          <p:cNvSpPr/>
          <p:nvPr/>
        </p:nvSpPr>
        <p:spPr>
          <a:xfrm>
            <a:off x="1906550" y="3652700"/>
            <a:ext cx="2183400" cy="583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26" name="Google Shape;626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71275" y="632900"/>
            <a:ext cx="653050" cy="653050"/>
          </a:xfrm>
          <a:prstGeom prst="rect">
            <a:avLst/>
          </a:prstGeom>
          <a:noFill/>
          <a:ln>
            <a:noFill/>
          </a:ln>
        </p:spPr>
      </p:pic>
      <p:sp>
        <p:nvSpPr>
          <p:cNvPr id="627" name="Google Shape;627;p40"/>
          <p:cNvSpPr/>
          <p:nvPr/>
        </p:nvSpPr>
        <p:spPr>
          <a:xfrm>
            <a:off x="4399320" y="4642207"/>
            <a:ext cx="1498800" cy="383100"/>
          </a:xfrm>
          <a:prstGeom prst="wedgeRoundRectCallout">
            <a:avLst>
              <a:gd fmla="val -39681" name="adj1"/>
              <a:gd fmla="val -94187" name="adj2"/>
              <a:gd fmla="val 0" name="adj3"/>
            </a:avLst>
          </a:prstGeom>
          <a:solidFill>
            <a:srgbClr val="D9D2E9"/>
          </a:solidFill>
          <a:ln>
            <a:noFill/>
          </a:ln>
        </p:spPr>
        <p:txBody>
          <a:bodyPr anchorCtr="0" anchor="ctr" bIns="27425" lIns="27425" spcFirstLastPara="1" rIns="27425" wrap="square" tIns="27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 new region</a:t>
            </a:r>
            <a:endParaRPr/>
          </a:p>
        </p:txBody>
      </p:sp>
      <p:sp>
        <p:nvSpPr>
          <p:cNvPr id="628" name="Google Shape;628;p40"/>
          <p:cNvSpPr/>
          <p:nvPr/>
        </p:nvSpPr>
        <p:spPr>
          <a:xfrm>
            <a:off x="4418469" y="4299222"/>
            <a:ext cx="276600" cy="276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1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629" name="Google Shape;629;p40"/>
          <p:cNvSpPr/>
          <p:nvPr/>
        </p:nvSpPr>
        <p:spPr>
          <a:xfrm>
            <a:off x="2596025" y="2763275"/>
            <a:ext cx="1627500" cy="383100"/>
          </a:xfrm>
          <a:prstGeom prst="wedgeRoundRectCallout">
            <a:avLst>
              <a:gd fmla="val 29103" name="adj1"/>
              <a:gd fmla="val -82681" name="adj2"/>
              <a:gd fmla="val 0" name="adj3"/>
            </a:avLst>
          </a:prstGeom>
          <a:solidFill>
            <a:srgbClr val="D9D2E9"/>
          </a:solidFill>
          <a:ln>
            <a:noFill/>
          </a:ln>
        </p:spPr>
        <p:txBody>
          <a:bodyPr anchorCtr="0" anchor="ctr" bIns="27425" lIns="27425" spcFirstLastPara="1" rIns="27425" wrap="square" tIns="27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 Code v2 to userspace</a:t>
            </a:r>
            <a:endParaRPr/>
          </a:p>
        </p:txBody>
      </p:sp>
      <p:sp>
        <p:nvSpPr>
          <p:cNvPr id="630" name="Google Shape;630;p40"/>
          <p:cNvSpPr/>
          <p:nvPr/>
        </p:nvSpPr>
        <p:spPr>
          <a:xfrm>
            <a:off x="4329075" y="2839475"/>
            <a:ext cx="1627500" cy="383100"/>
          </a:xfrm>
          <a:prstGeom prst="wedgeRoundRectCallout">
            <a:avLst>
              <a:gd fmla="val -4034" name="adj1"/>
              <a:gd fmla="val -92952" name="adj2"/>
              <a:gd fmla="val 0" name="adj3"/>
            </a:avLst>
          </a:prstGeom>
          <a:solidFill>
            <a:srgbClr val="D9D2E9"/>
          </a:solidFill>
          <a:ln>
            <a:noFill/>
          </a:ln>
        </p:spPr>
        <p:txBody>
          <a:bodyPr anchorCtr="0" anchor="ctr" bIns="27425" lIns="27425" spcFirstLastPara="1" rIns="27425" wrap="square" tIns="27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 Trampoline v2 to userspace</a:t>
            </a:r>
            <a:endParaRPr/>
          </a:p>
        </p:txBody>
      </p:sp>
      <p:sp>
        <p:nvSpPr>
          <p:cNvPr id="631" name="Google Shape;631;p40"/>
          <p:cNvSpPr/>
          <p:nvPr/>
        </p:nvSpPr>
        <p:spPr>
          <a:xfrm>
            <a:off x="4922393" y="2440947"/>
            <a:ext cx="276600" cy="276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3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632" name="Google Shape;632;p40"/>
          <p:cNvSpPr/>
          <p:nvPr/>
        </p:nvSpPr>
        <p:spPr>
          <a:xfrm>
            <a:off x="3772024" y="2448010"/>
            <a:ext cx="276600" cy="276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2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633" name="Google Shape;633;p40"/>
          <p:cNvSpPr/>
          <p:nvPr/>
        </p:nvSpPr>
        <p:spPr>
          <a:xfrm>
            <a:off x="2412763" y="3753050"/>
            <a:ext cx="1498800" cy="383100"/>
          </a:xfrm>
          <a:prstGeom prst="wedgeRoundRectCallout">
            <a:avLst>
              <a:gd fmla="val -62991" name="adj1"/>
              <a:gd fmla="val -2506" name="adj2"/>
              <a:gd fmla="val 0" name="adj3"/>
            </a:avLst>
          </a:prstGeom>
          <a:solidFill>
            <a:srgbClr val="D9D2E9"/>
          </a:solidFill>
          <a:ln>
            <a:noFill/>
          </a:ln>
        </p:spPr>
        <p:txBody>
          <a:bodyPr anchorCtr="0" anchor="ctr" bIns="27425" lIns="27425" spcFirstLastPara="1" rIns="27425" wrap="square" tIns="27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Unmap old region</a:t>
            </a:r>
            <a:endParaRPr/>
          </a:p>
        </p:txBody>
      </p:sp>
      <p:sp>
        <p:nvSpPr>
          <p:cNvPr id="634" name="Google Shape;634;p40"/>
          <p:cNvSpPr/>
          <p:nvPr/>
        </p:nvSpPr>
        <p:spPr>
          <a:xfrm>
            <a:off x="2024194" y="3806297"/>
            <a:ext cx="276600" cy="276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4</a:t>
            </a:r>
            <a:endParaRPr b="1">
              <a:solidFill>
                <a:srgbClr val="FFFFFF"/>
              </a:solidFill>
            </a:endParaRPr>
          </a:p>
        </p:txBody>
      </p:sp>
      <p:pic>
        <p:nvPicPr>
          <p:cNvPr id="635" name="Google Shape;635;p40"/>
          <p:cNvPicPr preferRelativeResize="0"/>
          <p:nvPr/>
        </p:nvPicPr>
        <p:blipFill rotWithShape="1">
          <a:blip r:embed="rId5">
            <a:alphaModFix/>
          </a:blip>
          <a:srcRect b="17840" l="0" r="0" t="16688"/>
          <a:stretch/>
        </p:blipFill>
        <p:spPr>
          <a:xfrm>
            <a:off x="8139467" y="134217"/>
            <a:ext cx="881676" cy="577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500" fill="hold"/>
                                        <p:tgtEl>
                                          <p:spTgt spid="6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41"/>
          <p:cNvSpPr txBox="1"/>
          <p:nvPr>
            <p:ph type="title"/>
          </p:nvPr>
        </p:nvSpPr>
        <p:spPr>
          <a:xfrm>
            <a:off x="173895" y="76200"/>
            <a:ext cx="8773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MARDU Implementation</a:t>
            </a:r>
            <a:endParaRPr/>
          </a:p>
        </p:txBody>
      </p:sp>
      <p:sp>
        <p:nvSpPr>
          <p:cNvPr id="641" name="Google Shape;641;p41"/>
          <p:cNvSpPr txBox="1"/>
          <p:nvPr>
            <p:ph idx="1" type="body"/>
          </p:nvPr>
        </p:nvSpPr>
        <p:spPr>
          <a:xfrm>
            <a:off x="173900" y="719275"/>
            <a:ext cx="8346600" cy="3416400"/>
          </a:xfrm>
          <a:prstGeom prst="rect">
            <a:avLst/>
          </a:prstGeom>
        </p:spPr>
        <p:txBody>
          <a:bodyPr anchorCtr="0" anchor="t" bIns="27425" lIns="36575" spcFirstLastPara="1" rIns="27425" wrap="square" tIns="27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Working Framework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Compiler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LLVM/Clang 6.0.0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3.5K LOC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Kernel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X86-64 linux 4.17.0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4K LOC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musl LibC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General C library</a:t>
            </a:r>
            <a:endParaRPr/>
          </a:p>
        </p:txBody>
      </p:sp>
      <p:sp>
        <p:nvSpPr>
          <p:cNvPr id="642" name="Google Shape;642;p41"/>
          <p:cNvSpPr txBox="1"/>
          <p:nvPr>
            <p:ph idx="12" type="sldNum"/>
          </p:nvPr>
        </p:nvSpPr>
        <p:spPr>
          <a:xfrm>
            <a:off x="8472450" y="4823899"/>
            <a:ext cx="548700" cy="33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43" name="Google Shape;643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18625" y="1711125"/>
            <a:ext cx="1324851" cy="156885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44" name="Google Shape;644;p41"/>
          <p:cNvGrpSpPr/>
          <p:nvPr/>
        </p:nvGrpSpPr>
        <p:grpSpPr>
          <a:xfrm>
            <a:off x="5573600" y="174100"/>
            <a:ext cx="2277901" cy="2542725"/>
            <a:chOff x="4376200" y="76200"/>
            <a:chExt cx="2277901" cy="2542725"/>
          </a:xfrm>
        </p:grpSpPr>
        <p:pic>
          <p:nvPicPr>
            <p:cNvPr id="645" name="Google Shape;645;p4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376201" y="76200"/>
              <a:ext cx="2277900" cy="17103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46" name="Google Shape;646;p41"/>
            <p:cNvSpPr txBox="1"/>
            <p:nvPr/>
          </p:nvSpPr>
          <p:spPr>
            <a:xfrm>
              <a:off x="4376200" y="1662525"/>
              <a:ext cx="2277900" cy="95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7425" lIns="27425" spcFirstLastPara="1" rIns="27425" wrap="square" tIns="27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4200">
                  <a:latin typeface="Syncopate"/>
                  <a:ea typeface="Syncopate"/>
                  <a:cs typeface="Syncopate"/>
                  <a:sym typeface="Syncopate"/>
                </a:rPr>
                <a:t>LLVM</a:t>
              </a:r>
              <a:endParaRPr b="1" sz="4200">
                <a:latin typeface="Syncopate"/>
                <a:ea typeface="Syncopate"/>
                <a:cs typeface="Syncopate"/>
                <a:sym typeface="Syncopate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/>
                <a:t>Compiler Infrastructure</a:t>
              </a:r>
              <a:endParaRPr b="1"/>
            </a:p>
          </p:txBody>
        </p:sp>
      </p:grpSp>
      <p:pic>
        <p:nvPicPr>
          <p:cNvPr id="647" name="Google Shape;647;p41"/>
          <p:cNvPicPr preferRelativeResize="0"/>
          <p:nvPr/>
        </p:nvPicPr>
        <p:blipFill rotWithShape="1">
          <a:blip r:embed="rId5">
            <a:alphaModFix/>
          </a:blip>
          <a:srcRect b="7292" l="0" r="0" t="11141"/>
          <a:stretch/>
        </p:blipFill>
        <p:spPr>
          <a:xfrm>
            <a:off x="4648200" y="3592175"/>
            <a:ext cx="2053950" cy="9413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42"/>
          <p:cNvSpPr/>
          <p:nvPr/>
        </p:nvSpPr>
        <p:spPr>
          <a:xfrm>
            <a:off x="221400" y="1239200"/>
            <a:ext cx="7919700" cy="4257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3" name="Google Shape;653;p42"/>
          <p:cNvSpPr txBox="1"/>
          <p:nvPr>
            <p:ph idx="1" type="body"/>
          </p:nvPr>
        </p:nvSpPr>
        <p:spPr>
          <a:xfrm>
            <a:off x="173900" y="719275"/>
            <a:ext cx="8069100" cy="1246500"/>
          </a:xfrm>
          <a:prstGeom prst="rect">
            <a:avLst/>
          </a:prstGeom>
        </p:spPr>
        <p:txBody>
          <a:bodyPr anchorCtr="0" anchor="t" bIns="27425" lIns="36575" spcFirstLastPara="1" rIns="27425" wrap="square" tIns="27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Evaluation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Security:		Popular ROP attacks	-&gt;  MARDU Wins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Performance:	Compute Bound  	-&gt;  Minimal Runtime Overhead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Scalability:		Concurrent WebServer-&gt;  Negligible Runtime Overhead and Scalability</a:t>
            </a:r>
            <a:endParaRPr/>
          </a:p>
        </p:txBody>
      </p:sp>
      <p:sp>
        <p:nvSpPr>
          <p:cNvPr id="654" name="Google Shape;654;p42"/>
          <p:cNvSpPr txBox="1"/>
          <p:nvPr>
            <p:ph idx="12" type="sldNum"/>
          </p:nvPr>
        </p:nvSpPr>
        <p:spPr>
          <a:xfrm>
            <a:off x="8472450" y="4823899"/>
            <a:ext cx="548700" cy="33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55" name="Google Shape;655;p42"/>
          <p:cNvSpPr txBox="1"/>
          <p:nvPr>
            <p:ph type="title"/>
          </p:nvPr>
        </p:nvSpPr>
        <p:spPr>
          <a:xfrm>
            <a:off x="173906" y="76200"/>
            <a:ext cx="425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MARDU Evaluation</a:t>
            </a:r>
            <a:endParaRPr/>
          </a:p>
        </p:txBody>
      </p:sp>
      <p:sp>
        <p:nvSpPr>
          <p:cNvPr id="656" name="Google Shape;656;p42"/>
          <p:cNvSpPr txBox="1"/>
          <p:nvPr>
            <p:ph idx="1" type="body"/>
          </p:nvPr>
        </p:nvSpPr>
        <p:spPr>
          <a:xfrm>
            <a:off x="173900" y="2501825"/>
            <a:ext cx="8515500" cy="1663800"/>
          </a:xfrm>
          <a:prstGeom prst="rect">
            <a:avLst/>
          </a:prstGeom>
        </p:spPr>
        <p:txBody>
          <a:bodyPr anchorCtr="0" anchor="t" bIns="27425" lIns="36575" spcFirstLastPara="1" rIns="27425" wrap="square" tIns="27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How much </a:t>
            </a:r>
            <a:r>
              <a:rPr lang="en" u="sng"/>
              <a:t>performance overhead</a:t>
            </a:r>
            <a:r>
              <a:rPr lang="en"/>
              <a:t> does MARDU impose?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How </a:t>
            </a:r>
            <a:r>
              <a:rPr lang="en" u="sng"/>
              <a:t>scalable</a:t>
            </a:r>
            <a:r>
              <a:rPr lang="en"/>
              <a:t> is MARDU in terms of memory savings?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CE5CD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173895" y="76200"/>
            <a:ext cx="8773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88" name="Google Shape;88;p16"/>
          <p:cNvSpPr txBox="1"/>
          <p:nvPr>
            <p:ph idx="1" type="body"/>
          </p:nvPr>
        </p:nvSpPr>
        <p:spPr>
          <a:xfrm>
            <a:off x="173900" y="719275"/>
            <a:ext cx="8346600" cy="3416400"/>
          </a:xfrm>
          <a:prstGeom prst="rect">
            <a:avLst/>
          </a:prstGeom>
        </p:spPr>
        <p:txBody>
          <a:bodyPr anchorCtr="0" anchor="t" bIns="27425" lIns="36575" spcFirstLastPara="1" rIns="27425" wrap="square" tIns="27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Motivation</a:t>
            </a:r>
            <a:endParaRPr b="1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Background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Contributions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Future Work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Summary</a:t>
            </a:r>
            <a:endParaRPr/>
          </a:p>
        </p:txBody>
      </p:sp>
      <p:sp>
        <p:nvSpPr>
          <p:cNvPr id="89" name="Google Shape;89;p16"/>
          <p:cNvSpPr txBox="1"/>
          <p:nvPr>
            <p:ph idx="12" type="sldNum"/>
          </p:nvPr>
        </p:nvSpPr>
        <p:spPr>
          <a:xfrm>
            <a:off x="8472450" y="4823899"/>
            <a:ext cx="548700" cy="33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p43"/>
          <p:cNvSpPr txBox="1"/>
          <p:nvPr>
            <p:ph type="title"/>
          </p:nvPr>
        </p:nvSpPr>
        <p:spPr>
          <a:xfrm>
            <a:off x="173895" y="76200"/>
            <a:ext cx="8773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Experimental Setup and Applications</a:t>
            </a:r>
            <a:endParaRPr/>
          </a:p>
        </p:txBody>
      </p:sp>
      <p:sp>
        <p:nvSpPr>
          <p:cNvPr id="662" name="Google Shape;662;p43"/>
          <p:cNvSpPr txBox="1"/>
          <p:nvPr>
            <p:ph idx="1" type="body"/>
          </p:nvPr>
        </p:nvSpPr>
        <p:spPr>
          <a:xfrm>
            <a:off x="173900" y="719275"/>
            <a:ext cx="8515500" cy="3827400"/>
          </a:xfrm>
          <a:prstGeom prst="rect">
            <a:avLst/>
          </a:prstGeom>
        </p:spPr>
        <p:txBody>
          <a:bodyPr anchorCtr="0" anchor="t" bIns="27425" lIns="36575" spcFirstLastPara="1" rIns="27425" wrap="square" tIns="27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/>
              <a:t>Experimental Setup</a:t>
            </a:r>
            <a:endParaRPr u="sng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All programs compiled with MARDU LLVM compiler and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-O2 -fPIC</a:t>
            </a:r>
            <a:r>
              <a:rPr lang="en"/>
              <a:t> optimization flags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Platform: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24-core (48-Hardware thread) machine with two Intel Xeon Silver 4116 CPUs (2.10 GHz)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128 GB DRAM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Applications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SPEC CPU 2006 (All C applications)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NGINX web server</a:t>
            </a:r>
            <a:endParaRPr/>
          </a:p>
        </p:txBody>
      </p:sp>
      <p:sp>
        <p:nvSpPr>
          <p:cNvPr id="663" name="Google Shape;663;p43"/>
          <p:cNvSpPr txBox="1"/>
          <p:nvPr>
            <p:ph idx="12" type="sldNum"/>
          </p:nvPr>
        </p:nvSpPr>
        <p:spPr>
          <a:xfrm>
            <a:off x="8472450" y="4823899"/>
            <a:ext cx="548700" cy="33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p44"/>
          <p:cNvSpPr txBox="1"/>
          <p:nvPr>
            <p:ph type="title"/>
          </p:nvPr>
        </p:nvSpPr>
        <p:spPr>
          <a:xfrm>
            <a:off x="173897" y="76200"/>
            <a:ext cx="3938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MARDU Performs</a:t>
            </a:r>
            <a:endParaRPr/>
          </a:p>
        </p:txBody>
      </p:sp>
      <p:sp>
        <p:nvSpPr>
          <p:cNvPr id="669" name="Google Shape;669;p44"/>
          <p:cNvSpPr txBox="1"/>
          <p:nvPr>
            <p:ph idx="12" type="sldNum"/>
          </p:nvPr>
        </p:nvSpPr>
        <p:spPr>
          <a:xfrm>
            <a:off x="8472458" y="476733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70" name="Google Shape;670;p44"/>
          <p:cNvSpPr txBox="1"/>
          <p:nvPr>
            <p:ph idx="2" type="body"/>
          </p:nvPr>
        </p:nvSpPr>
        <p:spPr>
          <a:xfrm>
            <a:off x="5099075" y="692150"/>
            <a:ext cx="3503100" cy="33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</a:rPr>
              <a:t>Concurrent Web Server</a:t>
            </a:r>
            <a:endParaRPr sz="20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</a:rPr>
              <a:t>NGINX</a:t>
            </a:r>
            <a:endParaRPr sz="2000">
              <a:solidFill>
                <a:srgbClr val="000000"/>
              </a:solidFill>
            </a:endParaRPr>
          </a:p>
        </p:txBody>
      </p:sp>
      <p:sp>
        <p:nvSpPr>
          <p:cNvPr id="671" name="Google Shape;671;p44"/>
          <p:cNvSpPr txBox="1"/>
          <p:nvPr>
            <p:ph idx="3" type="sldNum"/>
          </p:nvPr>
        </p:nvSpPr>
        <p:spPr>
          <a:xfrm>
            <a:off x="8472450" y="4823899"/>
            <a:ext cx="548700" cy="33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72" name="Google Shape;672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7150" y="1828334"/>
            <a:ext cx="4604001" cy="1843091"/>
          </a:xfrm>
          <a:prstGeom prst="rect">
            <a:avLst/>
          </a:prstGeom>
          <a:noFill/>
          <a:ln>
            <a:noFill/>
          </a:ln>
        </p:spPr>
      </p:pic>
      <p:sp>
        <p:nvSpPr>
          <p:cNvPr id="673" name="Google Shape;673;p44"/>
          <p:cNvSpPr txBox="1"/>
          <p:nvPr/>
        </p:nvSpPr>
        <p:spPr>
          <a:xfrm>
            <a:off x="4741675" y="3848075"/>
            <a:ext cx="42249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AA84F"/>
                </a:solidFill>
              </a:rPr>
              <a:t>NGINX Average Degradation: 4.4%</a:t>
            </a:r>
            <a:endParaRPr sz="2000">
              <a:solidFill>
                <a:srgbClr val="6AA84F"/>
              </a:solidFill>
            </a:endParaRPr>
          </a:p>
        </p:txBody>
      </p:sp>
      <p:pic>
        <p:nvPicPr>
          <p:cNvPr id="674" name="Google Shape;674;p44" title="Chart"/>
          <p:cNvPicPr preferRelativeResize="0"/>
          <p:nvPr/>
        </p:nvPicPr>
        <p:blipFill rotWithShape="1">
          <a:blip r:embed="rId4">
            <a:alphaModFix/>
          </a:blip>
          <a:srcRect b="0" l="0" r="0" t="18877"/>
          <a:stretch/>
        </p:blipFill>
        <p:spPr>
          <a:xfrm>
            <a:off x="54100" y="1495125"/>
            <a:ext cx="4224950" cy="3001325"/>
          </a:xfrm>
          <a:prstGeom prst="rect">
            <a:avLst/>
          </a:prstGeom>
          <a:noFill/>
          <a:ln>
            <a:noFill/>
          </a:ln>
        </p:spPr>
      </p:pic>
      <p:sp>
        <p:nvSpPr>
          <p:cNvPr id="675" name="Google Shape;675;p44"/>
          <p:cNvSpPr txBox="1"/>
          <p:nvPr/>
        </p:nvSpPr>
        <p:spPr>
          <a:xfrm>
            <a:off x="3566380" y="2801257"/>
            <a:ext cx="828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38761D"/>
                </a:solidFill>
              </a:rPr>
              <a:t>5.5%</a:t>
            </a:r>
            <a:endParaRPr sz="2000">
              <a:solidFill>
                <a:srgbClr val="38761D"/>
              </a:solidFill>
            </a:endParaRPr>
          </a:p>
        </p:txBody>
      </p:sp>
      <p:sp>
        <p:nvSpPr>
          <p:cNvPr id="676" name="Google Shape;676;p44"/>
          <p:cNvSpPr/>
          <p:nvPr/>
        </p:nvSpPr>
        <p:spPr>
          <a:xfrm>
            <a:off x="3864075" y="3139650"/>
            <a:ext cx="176700" cy="5682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77" name="Google Shape;677;p44"/>
          <p:cNvPicPr preferRelativeResize="0"/>
          <p:nvPr/>
        </p:nvPicPr>
        <p:blipFill rotWithShape="1">
          <a:blip r:embed="rId5">
            <a:alphaModFix/>
          </a:blip>
          <a:srcRect b="17840" l="0" r="0" t="16688"/>
          <a:stretch/>
        </p:blipFill>
        <p:spPr>
          <a:xfrm>
            <a:off x="8139467" y="134217"/>
            <a:ext cx="881676" cy="577249"/>
          </a:xfrm>
          <a:prstGeom prst="rect">
            <a:avLst/>
          </a:prstGeom>
          <a:noFill/>
          <a:ln>
            <a:noFill/>
          </a:ln>
        </p:spPr>
      </p:pic>
      <p:sp>
        <p:nvSpPr>
          <p:cNvPr id="678" name="Google Shape;678;p44"/>
          <p:cNvSpPr txBox="1"/>
          <p:nvPr/>
        </p:nvSpPr>
        <p:spPr>
          <a:xfrm>
            <a:off x="173900" y="692150"/>
            <a:ext cx="3865500" cy="3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CPU Intensive Benchmark</a:t>
            </a:r>
            <a:endParaRPr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SPEC CPU 2006</a:t>
            </a:r>
            <a:endParaRPr sz="20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45"/>
          <p:cNvSpPr txBox="1"/>
          <p:nvPr>
            <p:ph idx="12" type="sldNum"/>
          </p:nvPr>
        </p:nvSpPr>
        <p:spPr>
          <a:xfrm>
            <a:off x="8472458" y="476733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84" name="Google Shape;684;p45"/>
          <p:cNvSpPr txBox="1"/>
          <p:nvPr>
            <p:ph type="title"/>
          </p:nvPr>
        </p:nvSpPr>
        <p:spPr>
          <a:xfrm>
            <a:off x="173895" y="76200"/>
            <a:ext cx="8773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MARDU Scales</a:t>
            </a:r>
            <a:endParaRPr/>
          </a:p>
        </p:txBody>
      </p:sp>
      <p:sp>
        <p:nvSpPr>
          <p:cNvPr id="685" name="Google Shape;685;p45"/>
          <p:cNvSpPr txBox="1"/>
          <p:nvPr>
            <p:ph idx="3" type="sldNum"/>
          </p:nvPr>
        </p:nvSpPr>
        <p:spPr>
          <a:xfrm>
            <a:off x="8472450" y="4823899"/>
            <a:ext cx="548700" cy="33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86" name="Google Shape;686;p45"/>
          <p:cNvSpPr txBox="1"/>
          <p:nvPr/>
        </p:nvSpPr>
        <p:spPr>
          <a:xfrm>
            <a:off x="221400" y="689775"/>
            <a:ext cx="2461200" cy="18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7" name="Google Shape;687;p45"/>
          <p:cNvSpPr txBox="1"/>
          <p:nvPr>
            <p:ph idx="1" type="body"/>
          </p:nvPr>
        </p:nvSpPr>
        <p:spPr>
          <a:xfrm>
            <a:off x="311700" y="771475"/>
            <a:ext cx="3967500" cy="3416400"/>
          </a:xfrm>
          <a:prstGeom prst="rect">
            <a:avLst/>
          </a:prstGeom>
        </p:spPr>
        <p:txBody>
          <a:bodyPr anchorCtr="0" anchor="t" bIns="27425" lIns="36575" spcFirstLastPara="1" rIns="27425" wrap="square" tIns="27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O</a:t>
            </a:r>
            <a:r>
              <a:rPr lang="en"/>
              <a:t>ne-time upfront cost to instrument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Native</a:t>
            </a:r>
            <a:r>
              <a:rPr lang="en"/>
              <a:t> shared library total size: </a:t>
            </a:r>
            <a:r>
              <a:rPr b="1" lang="en"/>
              <a:t>787 MB</a:t>
            </a:r>
            <a:endParaRPr b="1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Traditional non-sharing</a:t>
            </a:r>
            <a:r>
              <a:rPr lang="en"/>
              <a:t> would incur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8.8 GB </a:t>
            </a:r>
            <a:r>
              <a:rPr lang="en"/>
              <a:t>overhead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Library replicated &amp; allocated new memory per process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MARDU incurs </a:t>
            </a:r>
            <a:r>
              <a:rPr b="1" lang="en"/>
              <a:t>1.3 GB</a:t>
            </a:r>
            <a:r>
              <a:rPr lang="en"/>
              <a:t> </a:t>
            </a:r>
            <a:r>
              <a:rPr lang="en"/>
              <a:t>memory</a:t>
            </a:r>
            <a:r>
              <a:rPr lang="en"/>
              <a:t> usage (over </a:t>
            </a:r>
            <a:r>
              <a:rPr b="1" lang="en"/>
              <a:t>7.5 GB</a:t>
            </a:r>
            <a:r>
              <a:rPr lang="en"/>
              <a:t> memory </a:t>
            </a:r>
            <a:r>
              <a:rPr b="1" lang="en"/>
              <a:t>savings</a:t>
            </a:r>
            <a:r>
              <a:rPr lang="en"/>
              <a:t>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Biggest memory savings come from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 sz="1400"/>
              <a:t>libc.so</a:t>
            </a:r>
            <a:r>
              <a:rPr lang="en" sz="1400"/>
              <a:t> saves </a:t>
            </a:r>
            <a:r>
              <a:rPr b="1" lang="en" sz="1400"/>
              <a:t>0.78 GB</a:t>
            </a:r>
            <a:r>
              <a:rPr lang="en" sz="1400"/>
              <a:t> memory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 sz="1400"/>
              <a:t>libm.so</a:t>
            </a:r>
            <a:r>
              <a:rPr lang="en" sz="1400"/>
              <a:t>, </a:t>
            </a:r>
            <a:r>
              <a:rPr lang="en" sz="1400"/>
              <a:t>saves</a:t>
            </a:r>
            <a:r>
              <a:rPr lang="en" sz="1400"/>
              <a:t> </a:t>
            </a:r>
            <a:r>
              <a:rPr b="1" lang="en" sz="1400"/>
              <a:t>0.26 GB</a:t>
            </a:r>
            <a:r>
              <a:rPr lang="en" sz="1400"/>
              <a:t> memory</a:t>
            </a:r>
            <a:endParaRPr sz="1400"/>
          </a:p>
        </p:txBody>
      </p:sp>
      <p:pic>
        <p:nvPicPr>
          <p:cNvPr id="688" name="Google Shape;688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75862" y="134215"/>
            <a:ext cx="745300" cy="74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9" name="Google Shape;689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49446" y="1510750"/>
            <a:ext cx="4571704" cy="1970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p46"/>
          <p:cNvSpPr txBox="1"/>
          <p:nvPr>
            <p:ph idx="1" type="body"/>
          </p:nvPr>
        </p:nvSpPr>
        <p:spPr>
          <a:xfrm>
            <a:off x="276175" y="771475"/>
            <a:ext cx="3999900" cy="3292500"/>
          </a:xfrm>
          <a:prstGeom prst="rect">
            <a:avLst/>
          </a:prstGeom>
          <a:solidFill>
            <a:srgbClr val="D9EAD3"/>
          </a:solidFill>
        </p:spPr>
        <p:txBody>
          <a:bodyPr anchorCtr="0" anchor="t" bIns="27425" lIns="36575" spcFirstLastPara="1" rIns="27425" wrap="square" tIns="27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Summary</a:t>
            </a:r>
            <a:endParaRPr b="1" u="sng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MARDU is Practical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5.5% average p</a:t>
            </a:r>
            <a:r>
              <a:rPr lang="en" sz="1400"/>
              <a:t>erformance overhead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Security blocks all ROP</a:t>
            </a:r>
            <a:r>
              <a:rPr lang="en"/>
              <a:t> attack</a:t>
            </a:r>
            <a:r>
              <a:rPr lang="en" sz="1400"/>
              <a:t> variants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First randomization scheme capable of </a:t>
            </a:r>
            <a:r>
              <a:rPr lang="en" u="sng"/>
              <a:t>runtime re-randomization</a:t>
            </a:r>
            <a:r>
              <a:rPr lang="en"/>
              <a:t> </a:t>
            </a:r>
            <a:r>
              <a:rPr b="1" i="1" lang="en"/>
              <a:t>with</a:t>
            </a:r>
            <a:r>
              <a:rPr lang="en"/>
              <a:t> </a:t>
            </a:r>
            <a:r>
              <a:rPr lang="en" u="sng"/>
              <a:t>c</a:t>
            </a:r>
            <a:r>
              <a:rPr lang="en" sz="1400" u="sng"/>
              <a:t>ode sharing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Does not Stop-the-World for</a:t>
            </a:r>
            <a:r>
              <a:rPr lang="en"/>
              <a:t>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runtime re-randomization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5" name="Google Shape;695;p46"/>
          <p:cNvSpPr txBox="1"/>
          <p:nvPr>
            <p:ph idx="2" type="body"/>
          </p:nvPr>
        </p:nvSpPr>
        <p:spPr>
          <a:xfrm>
            <a:off x="4832400" y="771475"/>
            <a:ext cx="3999900" cy="3292500"/>
          </a:xfrm>
          <a:prstGeom prst="rect">
            <a:avLst/>
          </a:prstGeom>
          <a:solidFill>
            <a:srgbClr val="F4CCCC"/>
          </a:solidFill>
        </p:spPr>
        <p:txBody>
          <a:bodyPr anchorCtr="0" anchor="t" bIns="27425" lIns="36575" spcFirstLastPara="1" rIns="27425" wrap="square" tIns="27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Limitations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Re-Randomization is a </a:t>
            </a:r>
            <a:r>
              <a:rPr b="1" lang="en"/>
              <a:t>probabilistic</a:t>
            </a:r>
            <a:r>
              <a:rPr lang="en"/>
              <a:t> defense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Performance could be improved,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worst case performance is 18.3%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Non-Control Data Attacks </a:t>
            </a:r>
            <a:r>
              <a:rPr lang="en"/>
              <a:t>are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 covered by MARDU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6" name="Google Shape;696;p46"/>
          <p:cNvSpPr txBox="1"/>
          <p:nvPr>
            <p:ph idx="12" type="sldNum"/>
          </p:nvPr>
        </p:nvSpPr>
        <p:spPr>
          <a:xfrm>
            <a:off x="8472458" y="476733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97" name="Google Shape;697;p46"/>
          <p:cNvSpPr txBox="1"/>
          <p:nvPr>
            <p:ph type="title"/>
          </p:nvPr>
        </p:nvSpPr>
        <p:spPr>
          <a:xfrm>
            <a:off x="173895" y="76200"/>
            <a:ext cx="8773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MARDU Summary &amp; Limi</a:t>
            </a:r>
            <a:r>
              <a:rPr lang="en"/>
              <a:t>tations</a:t>
            </a:r>
            <a:endParaRPr/>
          </a:p>
        </p:txBody>
      </p:sp>
      <p:sp>
        <p:nvSpPr>
          <p:cNvPr id="698" name="Google Shape;698;p46"/>
          <p:cNvSpPr txBox="1"/>
          <p:nvPr>
            <p:ph idx="3" type="sldNum"/>
          </p:nvPr>
        </p:nvSpPr>
        <p:spPr>
          <a:xfrm>
            <a:off x="8472450" y="4823899"/>
            <a:ext cx="548700" cy="33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2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p47"/>
          <p:cNvSpPr txBox="1"/>
          <p:nvPr>
            <p:ph type="title"/>
          </p:nvPr>
        </p:nvSpPr>
        <p:spPr>
          <a:xfrm>
            <a:off x="173899" y="76200"/>
            <a:ext cx="6018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Modern Security</a:t>
            </a:r>
            <a:endParaRPr/>
          </a:p>
        </p:txBody>
      </p:sp>
      <p:sp>
        <p:nvSpPr>
          <p:cNvPr id="704" name="Google Shape;704;p47"/>
          <p:cNvSpPr txBox="1"/>
          <p:nvPr>
            <p:ph idx="12" type="sldNum"/>
          </p:nvPr>
        </p:nvSpPr>
        <p:spPr>
          <a:xfrm>
            <a:off x="8472450" y="4823899"/>
            <a:ext cx="548700" cy="33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05" name="Google Shape;705;p47"/>
          <p:cNvSpPr txBox="1"/>
          <p:nvPr/>
        </p:nvSpPr>
        <p:spPr>
          <a:xfrm>
            <a:off x="7010500" y="3144250"/>
            <a:ext cx="1134300" cy="8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Call Filtering</a:t>
            </a:r>
            <a:endParaRPr/>
          </a:p>
        </p:txBody>
      </p:sp>
      <p:pic>
        <p:nvPicPr>
          <p:cNvPr id="706" name="Google Shape;706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54175" y="3802925"/>
            <a:ext cx="646950" cy="646950"/>
          </a:xfrm>
          <a:prstGeom prst="rect">
            <a:avLst/>
          </a:prstGeom>
          <a:noFill/>
          <a:ln>
            <a:noFill/>
          </a:ln>
        </p:spPr>
      </p:pic>
      <p:sp>
        <p:nvSpPr>
          <p:cNvPr id="707" name="Google Shape;707;p47"/>
          <p:cNvSpPr/>
          <p:nvPr/>
        </p:nvSpPr>
        <p:spPr>
          <a:xfrm>
            <a:off x="424750" y="1725800"/>
            <a:ext cx="437400" cy="437400"/>
          </a:xfrm>
          <a:prstGeom prst="ellipse">
            <a:avLst/>
          </a:prstGeom>
          <a:solidFill>
            <a:srgbClr val="C9DA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</a:rPr>
              <a:t>1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708" name="Google Shape;708;p47"/>
          <p:cNvSpPr txBox="1"/>
          <p:nvPr/>
        </p:nvSpPr>
        <p:spPr>
          <a:xfrm>
            <a:off x="24000" y="2184400"/>
            <a:ext cx="1171200" cy="7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</a:rPr>
              <a:t>Identify</a:t>
            </a:r>
            <a:endParaRPr>
              <a:solidFill>
                <a:srgbClr val="999999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</a:rPr>
              <a:t>Memory</a:t>
            </a:r>
            <a:endParaRPr>
              <a:solidFill>
                <a:srgbClr val="999999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</a:rPr>
              <a:t>Vulnerability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709" name="Google Shape;709;p47"/>
          <p:cNvSpPr/>
          <p:nvPr/>
        </p:nvSpPr>
        <p:spPr>
          <a:xfrm>
            <a:off x="2024950" y="1725800"/>
            <a:ext cx="437400" cy="437400"/>
          </a:xfrm>
          <a:prstGeom prst="ellipse">
            <a:avLst/>
          </a:prstGeom>
          <a:solidFill>
            <a:srgbClr val="C9DA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</a:rPr>
              <a:t>2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710" name="Google Shape;710;p47"/>
          <p:cNvSpPr txBox="1"/>
          <p:nvPr/>
        </p:nvSpPr>
        <p:spPr>
          <a:xfrm>
            <a:off x="1624200" y="2184400"/>
            <a:ext cx="1171200" cy="7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</a:rPr>
              <a:t>Perform</a:t>
            </a:r>
            <a:endParaRPr>
              <a:solidFill>
                <a:srgbClr val="999999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</a:rPr>
              <a:t>Memory</a:t>
            </a:r>
            <a:endParaRPr>
              <a:solidFill>
                <a:srgbClr val="999999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</a:rPr>
              <a:t>Disclosure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711" name="Google Shape;711;p47"/>
          <p:cNvSpPr txBox="1"/>
          <p:nvPr/>
        </p:nvSpPr>
        <p:spPr>
          <a:xfrm>
            <a:off x="3300600" y="2184400"/>
            <a:ext cx="1322100" cy="7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</a:rPr>
              <a:t>Identify Viable</a:t>
            </a:r>
            <a:endParaRPr>
              <a:solidFill>
                <a:srgbClr val="999999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</a:rPr>
              <a:t>Code Components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712" name="Google Shape;712;p47"/>
          <p:cNvSpPr txBox="1"/>
          <p:nvPr/>
        </p:nvSpPr>
        <p:spPr>
          <a:xfrm>
            <a:off x="5053200" y="2184400"/>
            <a:ext cx="1546500" cy="7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</a:rPr>
              <a:t>Sensitive Data</a:t>
            </a:r>
            <a:endParaRPr>
              <a:solidFill>
                <a:srgbClr val="999999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</a:rPr>
              <a:t>and/or</a:t>
            </a:r>
            <a:endParaRPr>
              <a:solidFill>
                <a:srgbClr val="999999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</a:rPr>
              <a:t>Control-Flow</a:t>
            </a:r>
            <a:endParaRPr>
              <a:solidFill>
                <a:srgbClr val="999999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</a:rPr>
              <a:t>Hijacking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713" name="Google Shape;713;p47"/>
          <p:cNvSpPr txBox="1"/>
          <p:nvPr/>
        </p:nvSpPr>
        <p:spPr>
          <a:xfrm>
            <a:off x="6958200" y="2184400"/>
            <a:ext cx="1171200" cy="7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Illegitimate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Call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Usage</a:t>
            </a:r>
            <a:endParaRPr/>
          </a:p>
        </p:txBody>
      </p:sp>
      <p:sp>
        <p:nvSpPr>
          <p:cNvPr id="714" name="Google Shape;714;p47"/>
          <p:cNvSpPr/>
          <p:nvPr/>
        </p:nvSpPr>
        <p:spPr>
          <a:xfrm>
            <a:off x="3701350" y="1725800"/>
            <a:ext cx="437400" cy="437400"/>
          </a:xfrm>
          <a:prstGeom prst="ellipse">
            <a:avLst/>
          </a:prstGeom>
          <a:solidFill>
            <a:srgbClr val="C9DA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</a:rPr>
              <a:t>3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715" name="Google Shape;715;p47"/>
          <p:cNvSpPr/>
          <p:nvPr/>
        </p:nvSpPr>
        <p:spPr>
          <a:xfrm>
            <a:off x="5606350" y="1725800"/>
            <a:ext cx="437400" cy="437400"/>
          </a:xfrm>
          <a:prstGeom prst="ellipse">
            <a:avLst/>
          </a:prstGeom>
          <a:solidFill>
            <a:srgbClr val="C9DA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</a:rPr>
              <a:t>4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716" name="Google Shape;716;p47"/>
          <p:cNvSpPr/>
          <p:nvPr/>
        </p:nvSpPr>
        <p:spPr>
          <a:xfrm>
            <a:off x="7358950" y="1725800"/>
            <a:ext cx="437400" cy="437400"/>
          </a:xfrm>
          <a:prstGeom prst="ellipse">
            <a:avLst/>
          </a:prstGeom>
          <a:solidFill>
            <a:srgbClr val="C9DA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717" name="Google Shape;717;p47"/>
          <p:cNvSpPr/>
          <p:nvPr/>
        </p:nvSpPr>
        <p:spPr>
          <a:xfrm>
            <a:off x="985600" y="1755800"/>
            <a:ext cx="839700" cy="377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718" name="Google Shape;718;p47"/>
          <p:cNvSpPr/>
          <p:nvPr/>
        </p:nvSpPr>
        <p:spPr>
          <a:xfrm>
            <a:off x="2662000" y="1755800"/>
            <a:ext cx="839700" cy="377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719" name="Google Shape;719;p47"/>
          <p:cNvSpPr/>
          <p:nvPr/>
        </p:nvSpPr>
        <p:spPr>
          <a:xfrm>
            <a:off x="4567000" y="1755800"/>
            <a:ext cx="839700" cy="377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720" name="Google Shape;720;p47"/>
          <p:cNvSpPr/>
          <p:nvPr/>
        </p:nvSpPr>
        <p:spPr>
          <a:xfrm>
            <a:off x="6395800" y="1755800"/>
            <a:ext cx="839700" cy="377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1" name="Google Shape;721;p47"/>
          <p:cNvSpPr/>
          <p:nvPr/>
        </p:nvSpPr>
        <p:spPr>
          <a:xfrm>
            <a:off x="7942003" y="1776600"/>
            <a:ext cx="507900" cy="336900"/>
          </a:xfrm>
          <a:prstGeom prst="mathEqual">
            <a:avLst>
              <a:gd fmla="val 23520" name="adj1"/>
              <a:gd fmla="val 11760" name="adj2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22" name="Google Shape;722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35400" y="1585975"/>
            <a:ext cx="688525" cy="688525"/>
          </a:xfrm>
          <a:prstGeom prst="rect">
            <a:avLst/>
          </a:prstGeom>
          <a:noFill/>
          <a:ln>
            <a:noFill/>
          </a:ln>
        </p:spPr>
      </p:pic>
      <p:sp>
        <p:nvSpPr>
          <p:cNvPr id="723" name="Google Shape;723;p47"/>
          <p:cNvSpPr txBox="1"/>
          <p:nvPr>
            <p:ph idx="1" type="body"/>
          </p:nvPr>
        </p:nvSpPr>
        <p:spPr>
          <a:xfrm>
            <a:off x="173900" y="903175"/>
            <a:ext cx="4835700" cy="403200"/>
          </a:xfrm>
          <a:prstGeom prst="rect">
            <a:avLst/>
          </a:prstGeom>
        </p:spPr>
        <p:txBody>
          <a:bodyPr anchorCtr="0" anchor="t" bIns="27425" lIns="36575" spcFirstLastPara="1" rIns="27425" wrap="square" tIns="27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Generalized Code Re-Use Attack Procedure</a:t>
            </a:r>
            <a:endParaRPr u="sng"/>
          </a:p>
        </p:txBody>
      </p:sp>
      <p:sp>
        <p:nvSpPr>
          <p:cNvPr id="724" name="Google Shape;724;p47"/>
          <p:cNvSpPr/>
          <p:nvPr/>
        </p:nvSpPr>
        <p:spPr>
          <a:xfrm>
            <a:off x="6923000" y="1174700"/>
            <a:ext cx="1273500" cy="3473700"/>
          </a:xfrm>
          <a:prstGeom prst="rect">
            <a:avLst/>
          </a:prstGeom>
          <a:noFill/>
          <a:ln cap="flat" cmpd="sng" w="38100">
            <a:solidFill>
              <a:srgbClr val="861F4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5" name="Google Shape;725;p47"/>
          <p:cNvSpPr/>
          <p:nvPr/>
        </p:nvSpPr>
        <p:spPr>
          <a:xfrm>
            <a:off x="424750" y="1725800"/>
            <a:ext cx="437400" cy="437400"/>
          </a:xfrm>
          <a:prstGeom prst="ellipse">
            <a:avLst/>
          </a:prstGeom>
          <a:solidFill>
            <a:srgbClr val="C9DA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726" name="Google Shape;726;p47"/>
          <p:cNvSpPr txBox="1"/>
          <p:nvPr/>
        </p:nvSpPr>
        <p:spPr>
          <a:xfrm>
            <a:off x="24000" y="2184400"/>
            <a:ext cx="1171200" cy="7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Identify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Memory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Vulnerability</a:t>
            </a:r>
            <a:endParaRPr/>
          </a:p>
        </p:txBody>
      </p:sp>
      <p:sp>
        <p:nvSpPr>
          <p:cNvPr id="727" name="Google Shape;727;p47"/>
          <p:cNvSpPr/>
          <p:nvPr/>
        </p:nvSpPr>
        <p:spPr>
          <a:xfrm>
            <a:off x="2024950" y="1725800"/>
            <a:ext cx="437400" cy="437400"/>
          </a:xfrm>
          <a:prstGeom prst="ellipse">
            <a:avLst/>
          </a:prstGeom>
          <a:solidFill>
            <a:srgbClr val="C9DA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728" name="Google Shape;728;p47"/>
          <p:cNvSpPr txBox="1"/>
          <p:nvPr/>
        </p:nvSpPr>
        <p:spPr>
          <a:xfrm>
            <a:off x="1624200" y="2184400"/>
            <a:ext cx="1171200" cy="7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Perform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Memory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Disclosure</a:t>
            </a:r>
            <a:endParaRPr/>
          </a:p>
        </p:txBody>
      </p:sp>
      <p:sp>
        <p:nvSpPr>
          <p:cNvPr id="729" name="Google Shape;729;p47"/>
          <p:cNvSpPr txBox="1"/>
          <p:nvPr/>
        </p:nvSpPr>
        <p:spPr>
          <a:xfrm>
            <a:off x="3300600" y="2184400"/>
            <a:ext cx="1322100" cy="7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Identify Viable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Components</a:t>
            </a:r>
            <a:endParaRPr/>
          </a:p>
        </p:txBody>
      </p:sp>
      <p:sp>
        <p:nvSpPr>
          <p:cNvPr id="730" name="Google Shape;730;p47"/>
          <p:cNvSpPr txBox="1"/>
          <p:nvPr/>
        </p:nvSpPr>
        <p:spPr>
          <a:xfrm>
            <a:off x="5053200" y="2184400"/>
            <a:ext cx="1546500" cy="7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Sensitive Data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and/or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Control-Flow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Hijacking</a:t>
            </a:r>
            <a:endParaRPr/>
          </a:p>
        </p:txBody>
      </p:sp>
      <p:sp>
        <p:nvSpPr>
          <p:cNvPr id="731" name="Google Shape;731;p47"/>
          <p:cNvSpPr/>
          <p:nvPr/>
        </p:nvSpPr>
        <p:spPr>
          <a:xfrm>
            <a:off x="3701350" y="1725800"/>
            <a:ext cx="437400" cy="437400"/>
          </a:xfrm>
          <a:prstGeom prst="ellipse">
            <a:avLst/>
          </a:prstGeom>
          <a:solidFill>
            <a:srgbClr val="C9DA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732" name="Google Shape;732;p47"/>
          <p:cNvSpPr/>
          <p:nvPr/>
        </p:nvSpPr>
        <p:spPr>
          <a:xfrm>
            <a:off x="5606350" y="1725800"/>
            <a:ext cx="437400" cy="437400"/>
          </a:xfrm>
          <a:prstGeom prst="ellipse">
            <a:avLst/>
          </a:prstGeom>
          <a:solidFill>
            <a:srgbClr val="C9DA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pic>
        <p:nvPicPr>
          <p:cNvPr id="733" name="Google Shape;733;p4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900004">
            <a:off x="6356121" y="1382519"/>
            <a:ext cx="940558" cy="940588"/>
          </a:xfrm>
          <a:prstGeom prst="rect">
            <a:avLst/>
          </a:prstGeom>
          <a:noFill/>
          <a:ln>
            <a:noFill/>
          </a:ln>
        </p:spPr>
      </p:pic>
      <p:pic>
        <p:nvPicPr>
          <p:cNvPr id="734" name="Google Shape;734;p4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435400" y="1585975"/>
            <a:ext cx="688525" cy="68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CE5CD"/>
        </a:solidFill>
      </p:bgPr>
    </p:bg>
    <p:spTree>
      <p:nvGrpSpPr>
        <p:cNvPr id="738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48"/>
          <p:cNvSpPr txBox="1"/>
          <p:nvPr>
            <p:ph type="title"/>
          </p:nvPr>
        </p:nvSpPr>
        <p:spPr>
          <a:xfrm>
            <a:off x="173895" y="76200"/>
            <a:ext cx="8773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740" name="Google Shape;740;p48"/>
          <p:cNvSpPr txBox="1"/>
          <p:nvPr>
            <p:ph idx="1" type="body"/>
          </p:nvPr>
        </p:nvSpPr>
        <p:spPr>
          <a:xfrm>
            <a:off x="173900" y="719275"/>
            <a:ext cx="3660600" cy="3416400"/>
          </a:xfrm>
          <a:prstGeom prst="rect">
            <a:avLst/>
          </a:prstGeom>
        </p:spPr>
        <p:txBody>
          <a:bodyPr anchorCtr="0" anchor="t" bIns="27425" lIns="36575" spcFirstLastPara="1" rIns="27425" wrap="square" tIns="27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Motivation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Background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Contributions</a:t>
            </a:r>
            <a:endParaRPr b="1"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MARDU</a:t>
            </a:r>
            <a:endParaRPr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1" lang="en" sz="1800"/>
              <a:t>BASTION</a:t>
            </a:r>
            <a:endParaRPr b="1"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Future Work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Summary</a:t>
            </a:r>
            <a:endParaRPr/>
          </a:p>
        </p:txBody>
      </p:sp>
      <p:sp>
        <p:nvSpPr>
          <p:cNvPr id="741" name="Google Shape;741;p48"/>
          <p:cNvSpPr txBox="1"/>
          <p:nvPr>
            <p:ph idx="12" type="sldNum"/>
          </p:nvPr>
        </p:nvSpPr>
        <p:spPr>
          <a:xfrm>
            <a:off x="8472450" y="4823899"/>
            <a:ext cx="548700" cy="33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42" name="Google Shape;742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66250" y="76200"/>
            <a:ext cx="954900" cy="954900"/>
          </a:xfrm>
          <a:prstGeom prst="rect">
            <a:avLst/>
          </a:prstGeom>
          <a:noFill/>
          <a:ln>
            <a:noFill/>
          </a:ln>
        </p:spPr>
      </p:pic>
      <p:sp>
        <p:nvSpPr>
          <p:cNvPr id="743" name="Google Shape;743;p48"/>
          <p:cNvSpPr/>
          <p:nvPr/>
        </p:nvSpPr>
        <p:spPr>
          <a:xfrm>
            <a:off x="4588100" y="963325"/>
            <a:ext cx="1776300" cy="3666000"/>
          </a:xfrm>
          <a:prstGeom prst="rect">
            <a:avLst/>
          </a:prstGeom>
          <a:noFill/>
          <a:ln cap="flat" cmpd="sng" w="38100">
            <a:solidFill>
              <a:srgbClr val="861F4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4" name="Google Shape;744;p48"/>
          <p:cNvSpPr txBox="1"/>
          <p:nvPr/>
        </p:nvSpPr>
        <p:spPr>
          <a:xfrm>
            <a:off x="4824600" y="1574800"/>
            <a:ext cx="1322100" cy="7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Illegitimate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Call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Usage</a:t>
            </a:r>
            <a:endParaRPr/>
          </a:p>
        </p:txBody>
      </p:sp>
      <p:sp>
        <p:nvSpPr>
          <p:cNvPr id="745" name="Google Shape;745;p48"/>
          <p:cNvSpPr/>
          <p:nvPr/>
        </p:nvSpPr>
        <p:spPr>
          <a:xfrm>
            <a:off x="5225350" y="1116200"/>
            <a:ext cx="437400" cy="437400"/>
          </a:xfrm>
          <a:prstGeom prst="ellipse">
            <a:avLst/>
          </a:prstGeom>
          <a:solidFill>
            <a:srgbClr val="C9DA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746" name="Google Shape;746;p48"/>
          <p:cNvSpPr txBox="1"/>
          <p:nvPr/>
        </p:nvSpPr>
        <p:spPr>
          <a:xfrm>
            <a:off x="4661000" y="3136200"/>
            <a:ext cx="1660500" cy="4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Call Filtering</a:t>
            </a:r>
            <a:endParaRPr/>
          </a:p>
        </p:txBody>
      </p:sp>
      <p:pic>
        <p:nvPicPr>
          <p:cNvPr id="747" name="Google Shape;747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33004" y="3819025"/>
            <a:ext cx="646950" cy="64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CE5CD"/>
        </a:solidFill>
      </p:bgPr>
    </p:bg>
    <p:spTree>
      <p:nvGrpSpPr>
        <p:cNvPr id="75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p49"/>
          <p:cNvSpPr txBox="1"/>
          <p:nvPr>
            <p:ph type="title"/>
          </p:nvPr>
        </p:nvSpPr>
        <p:spPr>
          <a:xfrm>
            <a:off x="173895" y="76200"/>
            <a:ext cx="8773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753" name="Google Shape;753;p49"/>
          <p:cNvSpPr txBox="1"/>
          <p:nvPr>
            <p:ph idx="1" type="body"/>
          </p:nvPr>
        </p:nvSpPr>
        <p:spPr>
          <a:xfrm>
            <a:off x="173900" y="719275"/>
            <a:ext cx="4977900" cy="3795000"/>
          </a:xfrm>
          <a:prstGeom prst="rect">
            <a:avLst/>
          </a:prstGeom>
        </p:spPr>
        <p:txBody>
          <a:bodyPr anchorCtr="0" anchor="t" bIns="27425" lIns="36575" spcFirstLastPara="1" rIns="27425" wrap="square" tIns="27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Motivation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Background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Contributions</a:t>
            </a:r>
            <a:endParaRPr b="1"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MARDU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1" lang="en" sz="1800"/>
              <a:t>BASTION</a:t>
            </a:r>
            <a:endParaRPr b="1" sz="1800"/>
          </a:p>
          <a:p>
            <a:pPr indent="-3429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b="1" lang="en" sz="1800"/>
              <a:t>Insights &amp; Motivation</a:t>
            </a:r>
            <a:endParaRPr b="1" sz="1800"/>
          </a:p>
          <a:p>
            <a:pPr indent="-3429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b="1" lang="en" sz="1800"/>
              <a:t>Design</a:t>
            </a:r>
            <a:endParaRPr b="1" sz="1800"/>
          </a:p>
          <a:p>
            <a:pPr indent="-3429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b="1" lang="en" sz="1800"/>
              <a:t>Preliminary Evaluation</a:t>
            </a:r>
            <a:endParaRPr b="1"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Future Work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Summary</a:t>
            </a:r>
            <a:endParaRPr/>
          </a:p>
        </p:txBody>
      </p:sp>
      <p:sp>
        <p:nvSpPr>
          <p:cNvPr id="754" name="Google Shape;754;p49"/>
          <p:cNvSpPr txBox="1"/>
          <p:nvPr>
            <p:ph idx="12" type="sldNum"/>
          </p:nvPr>
        </p:nvSpPr>
        <p:spPr>
          <a:xfrm>
            <a:off x="8472450" y="4823899"/>
            <a:ext cx="548700" cy="33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55" name="Google Shape;755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66250" y="76200"/>
            <a:ext cx="954900" cy="954900"/>
          </a:xfrm>
          <a:prstGeom prst="rect">
            <a:avLst/>
          </a:prstGeom>
          <a:noFill/>
          <a:ln>
            <a:noFill/>
          </a:ln>
        </p:spPr>
      </p:pic>
      <p:sp>
        <p:nvSpPr>
          <p:cNvPr id="756" name="Google Shape;756;p49"/>
          <p:cNvSpPr/>
          <p:nvPr/>
        </p:nvSpPr>
        <p:spPr>
          <a:xfrm>
            <a:off x="4588100" y="963325"/>
            <a:ext cx="1776300" cy="3666000"/>
          </a:xfrm>
          <a:prstGeom prst="rect">
            <a:avLst/>
          </a:prstGeom>
          <a:noFill/>
          <a:ln cap="flat" cmpd="sng" w="38100">
            <a:solidFill>
              <a:srgbClr val="861F4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7" name="Google Shape;757;p49"/>
          <p:cNvSpPr txBox="1"/>
          <p:nvPr/>
        </p:nvSpPr>
        <p:spPr>
          <a:xfrm>
            <a:off x="4824600" y="1574800"/>
            <a:ext cx="1322100" cy="7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Illegitimate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Call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Usage</a:t>
            </a:r>
            <a:endParaRPr/>
          </a:p>
        </p:txBody>
      </p:sp>
      <p:sp>
        <p:nvSpPr>
          <p:cNvPr id="758" name="Google Shape;758;p49"/>
          <p:cNvSpPr/>
          <p:nvPr/>
        </p:nvSpPr>
        <p:spPr>
          <a:xfrm>
            <a:off x="5225350" y="1116200"/>
            <a:ext cx="437400" cy="437400"/>
          </a:xfrm>
          <a:prstGeom prst="ellipse">
            <a:avLst/>
          </a:prstGeom>
          <a:solidFill>
            <a:srgbClr val="C9DA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759" name="Google Shape;759;p49"/>
          <p:cNvSpPr txBox="1"/>
          <p:nvPr/>
        </p:nvSpPr>
        <p:spPr>
          <a:xfrm>
            <a:off x="4661000" y="3136200"/>
            <a:ext cx="1660500" cy="4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Call Filtering</a:t>
            </a:r>
            <a:endParaRPr/>
          </a:p>
        </p:txBody>
      </p:sp>
      <p:pic>
        <p:nvPicPr>
          <p:cNvPr id="760" name="Google Shape;760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33004" y="3819025"/>
            <a:ext cx="646950" cy="64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4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p50"/>
          <p:cNvSpPr txBox="1"/>
          <p:nvPr/>
        </p:nvSpPr>
        <p:spPr>
          <a:xfrm>
            <a:off x="5249400" y="719275"/>
            <a:ext cx="3040800" cy="32343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dk2"/>
                </a:solidFill>
              </a:rPr>
              <a:t>For </a:t>
            </a:r>
            <a:r>
              <a:rPr b="1" lang="en" u="sng">
                <a:solidFill>
                  <a:schemeClr val="dk2"/>
                </a:solidFill>
              </a:rPr>
              <a:t>Attacks</a:t>
            </a:r>
            <a:r>
              <a:rPr lang="en"/>
              <a:t> </a:t>
            </a:r>
            <a:r>
              <a:rPr lang="en" u="sng">
                <a:solidFill>
                  <a:srgbClr val="CC0000"/>
                </a:solidFill>
              </a:rPr>
              <a:t>(Malicious Usage) </a:t>
            </a:r>
            <a:endParaRPr u="sng">
              <a:solidFill>
                <a:srgbClr val="CC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 u="sng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>
                <a:solidFill>
                  <a:schemeClr val="dk2"/>
                </a:solidFill>
              </a:rPr>
              <a:t>Provide an API interface to further gain a foothold on victim host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>
                <a:solidFill>
                  <a:schemeClr val="dk2"/>
                </a:solidFill>
              </a:rPr>
              <a:t>Some system calls are </a:t>
            </a:r>
            <a:r>
              <a:rPr b="1" lang="en">
                <a:solidFill>
                  <a:schemeClr val="dk2"/>
                </a:solidFill>
              </a:rPr>
              <a:t>security-critical </a:t>
            </a:r>
            <a:r>
              <a:rPr lang="en">
                <a:solidFill>
                  <a:schemeClr val="dk2"/>
                </a:solidFill>
              </a:rPr>
              <a:t>especially:</a:t>
            </a:r>
            <a:endParaRPr>
              <a:solidFill>
                <a:schemeClr val="dk2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lang="en">
                <a:solidFill>
                  <a:schemeClr val="dk2"/>
                </a:solidFill>
              </a:rPr>
              <a:t>execve</a:t>
            </a:r>
            <a:endParaRPr>
              <a:solidFill>
                <a:schemeClr val="dk2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lang="en">
                <a:solidFill>
                  <a:schemeClr val="dk2"/>
                </a:solidFill>
              </a:rPr>
              <a:t>mmap</a:t>
            </a:r>
            <a:endParaRPr>
              <a:solidFill>
                <a:schemeClr val="dk2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lang="en">
                <a:solidFill>
                  <a:schemeClr val="dk2"/>
                </a:solidFill>
              </a:rPr>
              <a:t>mprotect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766" name="Google Shape;766;p50"/>
          <p:cNvSpPr txBox="1"/>
          <p:nvPr>
            <p:ph type="title"/>
          </p:nvPr>
        </p:nvSpPr>
        <p:spPr>
          <a:xfrm>
            <a:off x="173895" y="76200"/>
            <a:ext cx="8773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Insights of System Call Usage in Code Re-Use</a:t>
            </a:r>
            <a:endParaRPr/>
          </a:p>
        </p:txBody>
      </p:sp>
      <p:sp>
        <p:nvSpPr>
          <p:cNvPr id="767" name="Google Shape;767;p50"/>
          <p:cNvSpPr txBox="1"/>
          <p:nvPr>
            <p:ph idx="12" type="sldNum"/>
          </p:nvPr>
        </p:nvSpPr>
        <p:spPr>
          <a:xfrm>
            <a:off x="8472450" y="4823899"/>
            <a:ext cx="548700" cy="33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68" name="Google Shape;768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66250" y="76200"/>
            <a:ext cx="954900" cy="95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9" name="Google Shape;769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20262" y="781475"/>
            <a:ext cx="1884125" cy="1884125"/>
          </a:xfrm>
          <a:prstGeom prst="rect">
            <a:avLst/>
          </a:prstGeom>
          <a:noFill/>
          <a:ln>
            <a:noFill/>
          </a:ln>
        </p:spPr>
      </p:pic>
      <p:sp>
        <p:nvSpPr>
          <p:cNvPr id="770" name="Google Shape;770;p50"/>
          <p:cNvSpPr txBox="1"/>
          <p:nvPr/>
        </p:nvSpPr>
        <p:spPr>
          <a:xfrm>
            <a:off x="120100" y="719275"/>
            <a:ext cx="3147300" cy="32343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dk2"/>
                </a:solidFill>
              </a:rPr>
              <a:t>For </a:t>
            </a:r>
            <a:r>
              <a:rPr b="1" lang="en" u="sng">
                <a:solidFill>
                  <a:schemeClr val="dk2"/>
                </a:solidFill>
              </a:rPr>
              <a:t>Applications</a:t>
            </a:r>
            <a:r>
              <a:rPr lang="en">
                <a:solidFill>
                  <a:srgbClr val="6AA84F"/>
                </a:solidFill>
              </a:rPr>
              <a:t> </a:t>
            </a:r>
            <a:r>
              <a:rPr lang="en" u="sng">
                <a:solidFill>
                  <a:srgbClr val="38761D"/>
                </a:solidFill>
              </a:rPr>
              <a:t>(Legitimate Usage) </a:t>
            </a:r>
            <a:endParaRPr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>
                <a:solidFill>
                  <a:schemeClr val="dk2"/>
                </a:solidFill>
              </a:rPr>
              <a:t>Provide an API interface between applications and host OS kernel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>
                <a:solidFill>
                  <a:schemeClr val="dk2"/>
                </a:solidFill>
              </a:rPr>
              <a:t>Provide </a:t>
            </a:r>
            <a:r>
              <a:rPr b="1" lang="en">
                <a:solidFill>
                  <a:schemeClr val="dk2"/>
                </a:solidFill>
              </a:rPr>
              <a:t>numerous services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b="1" lang="en">
                <a:solidFill>
                  <a:schemeClr val="dk2"/>
                </a:solidFill>
              </a:rPr>
              <a:t>359</a:t>
            </a:r>
            <a:r>
              <a:rPr lang="en">
                <a:solidFill>
                  <a:schemeClr val="dk2"/>
                </a:solidFill>
              </a:rPr>
              <a:t> system calls currently implemented (Linux v5.17.1)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>
                <a:solidFill>
                  <a:schemeClr val="dk2"/>
                </a:solidFill>
              </a:rPr>
              <a:t>Many system calls are </a:t>
            </a:r>
            <a:r>
              <a:rPr b="1" lang="en">
                <a:solidFill>
                  <a:schemeClr val="dk2"/>
                </a:solidFill>
              </a:rPr>
              <a:t>non-sensitive</a:t>
            </a:r>
            <a:endParaRPr b="1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00"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>
                <a:solidFill>
                  <a:schemeClr val="dk2"/>
                </a:solidFill>
              </a:rPr>
              <a:t>System Calls are </a:t>
            </a:r>
            <a:r>
              <a:rPr b="1" lang="en">
                <a:solidFill>
                  <a:schemeClr val="dk2"/>
                </a:solidFill>
              </a:rPr>
              <a:t>scarcely</a:t>
            </a:r>
            <a:r>
              <a:rPr lang="en">
                <a:solidFill>
                  <a:schemeClr val="dk2"/>
                </a:solidFill>
              </a:rPr>
              <a:t> used in practice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</a:endParaRPr>
          </a:p>
        </p:txBody>
      </p:sp>
      <p:pic>
        <p:nvPicPr>
          <p:cNvPr id="771" name="Google Shape;771;p5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5400000">
            <a:off x="3343600" y="2818000"/>
            <a:ext cx="1677201" cy="1677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5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p51"/>
          <p:cNvSpPr txBox="1"/>
          <p:nvPr>
            <p:ph type="title"/>
          </p:nvPr>
        </p:nvSpPr>
        <p:spPr>
          <a:xfrm>
            <a:off x="173895" y="76200"/>
            <a:ext cx="8773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1: Duality of System Call Usage</a:t>
            </a:r>
            <a:endParaRPr/>
          </a:p>
        </p:txBody>
      </p:sp>
      <p:sp>
        <p:nvSpPr>
          <p:cNvPr id="777" name="Google Shape;777;p51"/>
          <p:cNvSpPr txBox="1"/>
          <p:nvPr>
            <p:ph idx="1" type="body"/>
          </p:nvPr>
        </p:nvSpPr>
        <p:spPr>
          <a:xfrm>
            <a:off x="173900" y="1024075"/>
            <a:ext cx="3895500" cy="3416400"/>
          </a:xfrm>
          <a:prstGeom prst="rect">
            <a:avLst/>
          </a:prstGeom>
        </p:spPr>
        <p:txBody>
          <a:bodyPr anchorCtr="0" anchor="t" bIns="27425" lIns="36575" spcFirstLastPara="1" rIns="27425" wrap="square" tIns="27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NGINX Web Server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Legitimate Uses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execve()</a:t>
            </a:r>
            <a:r>
              <a:rPr lang="en"/>
              <a:t> used to update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server in place during runtime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Attacker Uses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execve()</a:t>
            </a:r>
            <a:r>
              <a:rPr lang="en"/>
              <a:t> can launch an attacker binary by reaching system call and corrupting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ctx-&gt;path, ctx-&gt;argv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78" name="Google Shape;778;p51"/>
          <p:cNvSpPr txBox="1"/>
          <p:nvPr>
            <p:ph idx="12" type="sldNum"/>
          </p:nvPr>
        </p:nvSpPr>
        <p:spPr>
          <a:xfrm>
            <a:off x="8472450" y="4823899"/>
            <a:ext cx="548700" cy="33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79" name="Google Shape;779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66250" y="76200"/>
            <a:ext cx="954900" cy="954900"/>
          </a:xfrm>
          <a:prstGeom prst="rect">
            <a:avLst/>
          </a:prstGeom>
          <a:noFill/>
          <a:ln>
            <a:noFill/>
          </a:ln>
        </p:spPr>
      </p:pic>
      <p:sp>
        <p:nvSpPr>
          <p:cNvPr id="780" name="Google Shape;780;p51"/>
          <p:cNvSpPr/>
          <p:nvPr/>
        </p:nvSpPr>
        <p:spPr>
          <a:xfrm>
            <a:off x="4816750" y="2441050"/>
            <a:ext cx="4204500" cy="262800"/>
          </a:xfrm>
          <a:prstGeom prst="rect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1" name="Google Shape;781;p51"/>
          <p:cNvSpPr txBox="1"/>
          <p:nvPr/>
        </p:nvSpPr>
        <p:spPr>
          <a:xfrm>
            <a:off x="4345475" y="1644000"/>
            <a:ext cx="4798500" cy="20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45818E"/>
                </a:solidFill>
                <a:latin typeface="Courier New"/>
                <a:ea typeface="Courier New"/>
                <a:cs typeface="Courier New"/>
                <a:sym typeface="Courier New"/>
              </a:rPr>
              <a:t>// nginx/src/os/unix/ngx_process.c</a:t>
            </a:r>
            <a:endParaRPr b="1" sz="1000">
              <a:solidFill>
                <a:srgbClr val="45818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 void </a:t>
            </a:r>
            <a:r>
              <a:rPr b="1" lang="en" sz="1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ngx_execute_proc</a:t>
            </a: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(ngx_cycle_t *cycle,void *data){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	ngx_exec_ctx_t *ctx = data;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	if( </a:t>
            </a:r>
            <a:r>
              <a:rPr b="1" lang="en" sz="1000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execve</a:t>
            </a: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( </a:t>
            </a:r>
            <a:r>
              <a:rPr b="1"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ctx-&gt;path, ctx-&gt;argv, ctx-&gt;envp</a:t>
            </a: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 ) == -1){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		ngx_log_error(NGX_LOG_ALERT, cycle-&gt;log,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ngx_errno, “execve() failed”);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exit(1);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82" name="Google Shape;782;p51"/>
          <p:cNvSpPr txBox="1"/>
          <p:nvPr/>
        </p:nvSpPr>
        <p:spPr>
          <a:xfrm>
            <a:off x="5716475" y="2405997"/>
            <a:ext cx="28068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ctx-&gt;path, ctx-&gt;argv, ctx-&gt;envp</a:t>
            </a:r>
            <a:endParaRPr>
              <a:highlight>
                <a:srgbClr val="FFFF00"/>
              </a:highlight>
            </a:endParaRPr>
          </a:p>
        </p:txBody>
      </p:sp>
      <p:sp>
        <p:nvSpPr>
          <p:cNvPr id="783" name="Google Shape;783;p51"/>
          <p:cNvSpPr txBox="1"/>
          <p:nvPr/>
        </p:nvSpPr>
        <p:spPr>
          <a:xfrm>
            <a:off x="5259320" y="1797559"/>
            <a:ext cx="1531800" cy="3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FF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ngx_execute_proc</a:t>
            </a:r>
            <a:endParaRPr>
              <a:highlight>
                <a:srgbClr val="FFFF00"/>
              </a:highlight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7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p52"/>
          <p:cNvSpPr txBox="1"/>
          <p:nvPr>
            <p:ph type="title"/>
          </p:nvPr>
        </p:nvSpPr>
        <p:spPr>
          <a:xfrm>
            <a:off x="173899" y="76200"/>
            <a:ext cx="7768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 of System Call Usage</a:t>
            </a:r>
            <a:endParaRPr/>
          </a:p>
        </p:txBody>
      </p:sp>
      <p:sp>
        <p:nvSpPr>
          <p:cNvPr id="789" name="Google Shape;789;p52"/>
          <p:cNvSpPr txBox="1"/>
          <p:nvPr>
            <p:ph idx="12" type="sldNum"/>
          </p:nvPr>
        </p:nvSpPr>
        <p:spPr>
          <a:xfrm>
            <a:off x="8472450" y="4823899"/>
            <a:ext cx="548700" cy="33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90" name="Google Shape;790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66250" y="76200"/>
            <a:ext cx="954900" cy="954900"/>
          </a:xfrm>
          <a:prstGeom prst="rect">
            <a:avLst/>
          </a:prstGeom>
          <a:noFill/>
          <a:ln>
            <a:noFill/>
          </a:ln>
        </p:spPr>
      </p:pic>
      <p:sp>
        <p:nvSpPr>
          <p:cNvPr id="791" name="Google Shape;791;p52"/>
          <p:cNvSpPr txBox="1"/>
          <p:nvPr>
            <p:ph idx="1" type="body"/>
          </p:nvPr>
        </p:nvSpPr>
        <p:spPr>
          <a:xfrm>
            <a:off x="173900" y="719275"/>
            <a:ext cx="7605300" cy="2887500"/>
          </a:xfrm>
          <a:prstGeom prst="rect">
            <a:avLst/>
          </a:prstGeom>
        </p:spPr>
        <p:txBody>
          <a:bodyPr anchorCtr="0" anchor="t" bIns="27425" lIns="36575" spcFirstLastPara="1" rIns="27425" wrap="square" tIns="27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Code Re-Use Attacks</a:t>
            </a:r>
            <a:endParaRPr b="1" u="sng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Attacks greatly vary in </a:t>
            </a:r>
            <a:r>
              <a:rPr lang="en" u="sng"/>
              <a:t>approach</a:t>
            </a:r>
            <a:r>
              <a:rPr lang="en"/>
              <a:t>, </a:t>
            </a:r>
            <a:r>
              <a:rPr lang="en" u="sng"/>
              <a:t>complexity</a:t>
            </a:r>
            <a:r>
              <a:rPr lang="en"/>
              <a:t>, and </a:t>
            </a:r>
            <a:r>
              <a:rPr lang="en" u="sng"/>
              <a:t>end goals</a:t>
            </a:r>
            <a:endParaRPr u="sng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Attacks desire to </a:t>
            </a:r>
            <a:r>
              <a:rPr b="1" lang="en"/>
              <a:t>reach</a:t>
            </a:r>
            <a:r>
              <a:rPr lang="en"/>
              <a:t> and </a:t>
            </a:r>
            <a:r>
              <a:rPr b="1" lang="en"/>
              <a:t>use</a:t>
            </a:r>
            <a:r>
              <a:rPr lang="en"/>
              <a:t> </a:t>
            </a:r>
            <a:r>
              <a:rPr b="1" lang="en"/>
              <a:t>system calls</a:t>
            </a:r>
            <a:r>
              <a:rPr lang="en"/>
              <a:t> in needed way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u="sng"/>
              <a:t>Consequences:</a:t>
            </a:r>
            <a:endParaRPr b="1" u="sng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System calls could be considered a </a:t>
            </a:r>
            <a:r>
              <a:rPr b="1" lang="en"/>
              <a:t>critical lynchpin</a:t>
            </a:r>
            <a:r>
              <a:rPr lang="en"/>
              <a:t> in attack completion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Protecting system calls can block many system-call based attacks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Strong contexts</a:t>
            </a:r>
            <a:r>
              <a:rPr lang="en"/>
              <a:t> are needed to adequately protect system calls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2" name="Google Shape;792;p52"/>
          <p:cNvSpPr txBox="1"/>
          <p:nvPr/>
        </p:nvSpPr>
        <p:spPr>
          <a:xfrm>
            <a:off x="173900" y="3746000"/>
            <a:ext cx="7892400" cy="9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 u="sng">
                <a:solidFill>
                  <a:schemeClr val="dk2"/>
                </a:solidFill>
              </a:rPr>
              <a:t>Bottom Line:</a:t>
            </a:r>
            <a:endParaRPr b="1" sz="1800" u="sng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System calls deserve more attention!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>
            <p:ph idx="12" type="sldNum"/>
          </p:nvPr>
        </p:nvSpPr>
        <p:spPr>
          <a:xfrm>
            <a:off x="8472450" y="4823899"/>
            <a:ext cx="548700" cy="33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5" name="Google Shape;95;p17"/>
          <p:cNvSpPr txBox="1"/>
          <p:nvPr>
            <p:ph idx="4294967295" type="title"/>
          </p:nvPr>
        </p:nvSpPr>
        <p:spPr>
          <a:xfrm>
            <a:off x="631097" y="990600"/>
            <a:ext cx="3216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Thesis Statement</a:t>
            </a:r>
            <a:endParaRPr/>
          </a:p>
        </p:txBody>
      </p:sp>
      <p:sp>
        <p:nvSpPr>
          <p:cNvPr id="96" name="Google Shape;96;p17"/>
          <p:cNvSpPr txBox="1"/>
          <p:nvPr>
            <p:ph idx="4294967295" type="body"/>
          </p:nvPr>
        </p:nvSpPr>
        <p:spPr>
          <a:xfrm>
            <a:off x="1187625" y="1633675"/>
            <a:ext cx="6376800" cy="1275900"/>
          </a:xfrm>
          <a:prstGeom prst="rect">
            <a:avLst/>
          </a:prstGeom>
        </p:spPr>
        <p:txBody>
          <a:bodyPr anchorCtr="0" anchor="t" bIns="27425" lIns="36575" spcFirstLastPara="1" rIns="27425" wrap="square" tIns="27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Exploit mitigation techniques</a:t>
            </a:r>
            <a:r>
              <a:rPr lang="en"/>
              <a:t> need to </a:t>
            </a:r>
            <a:r>
              <a:rPr b="1" lang="en"/>
              <a:t>shift focus</a:t>
            </a:r>
            <a:r>
              <a:rPr lang="en"/>
              <a:t> to not only provide an </a:t>
            </a:r>
            <a:r>
              <a:rPr b="1" lang="en"/>
              <a:t>effective solution</a:t>
            </a:r>
            <a:r>
              <a:rPr lang="en"/>
              <a:t> to the latest threat, but also to be a </a:t>
            </a:r>
            <a:r>
              <a:rPr b="1" lang="en"/>
              <a:t>practical defense</a:t>
            </a:r>
            <a:r>
              <a:rPr lang="en"/>
              <a:t> that can be </a:t>
            </a:r>
            <a:r>
              <a:rPr b="1" lang="en"/>
              <a:t>readily deployed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6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Google Shape;797;p53"/>
          <p:cNvSpPr txBox="1"/>
          <p:nvPr>
            <p:ph type="title"/>
          </p:nvPr>
        </p:nvSpPr>
        <p:spPr>
          <a:xfrm>
            <a:off x="173895" y="76200"/>
            <a:ext cx="8773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 Practices in System Call Filtering</a:t>
            </a:r>
            <a:endParaRPr/>
          </a:p>
        </p:txBody>
      </p:sp>
      <p:sp>
        <p:nvSpPr>
          <p:cNvPr id="798" name="Google Shape;798;p53"/>
          <p:cNvSpPr txBox="1"/>
          <p:nvPr>
            <p:ph idx="1" type="body"/>
          </p:nvPr>
        </p:nvSpPr>
        <p:spPr>
          <a:xfrm>
            <a:off x="173900" y="719275"/>
            <a:ext cx="6691500" cy="3569700"/>
          </a:xfrm>
          <a:prstGeom prst="rect">
            <a:avLst/>
          </a:prstGeom>
        </p:spPr>
        <p:txBody>
          <a:bodyPr anchorCtr="0" anchor="t" bIns="27425" lIns="36575" spcFirstLastPara="1" rIns="27425" wrap="square" tIns="27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sng"/>
              <a:t>What is Current System Call Filtering Doing?</a:t>
            </a:r>
            <a:endParaRPr u="sng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Analysis to derive Allow/Block list of system calls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Static Argument Constraints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seccomp: </a:t>
            </a:r>
            <a:r>
              <a:rPr b="1" lang="en" sz="1400"/>
              <a:t>System Call Whitelisting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Defacto </a:t>
            </a:r>
            <a:r>
              <a:rPr b="1" lang="en" sz="1400"/>
              <a:t>manual</a:t>
            </a:r>
            <a:r>
              <a:rPr lang="en" sz="1400"/>
              <a:t> system call policy mechanism implemented in Linux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Needs </a:t>
            </a:r>
            <a:r>
              <a:rPr b="1" lang="en" sz="1400"/>
              <a:t>new separate policy</a:t>
            </a:r>
            <a:r>
              <a:rPr lang="en" sz="1400"/>
              <a:t> for every application, &amp; every configuration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sysfilter</a:t>
            </a:r>
            <a:r>
              <a:rPr b="1" lang="en" sz="1400"/>
              <a:t>: Automated Policy Generation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Introduction of automation from analysis framework to generate appropriate </a:t>
            </a:r>
            <a:endParaRPr sz="14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seccomp</a:t>
            </a:r>
            <a:r>
              <a:rPr lang="en" sz="1400"/>
              <a:t> filter for a target application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reduces burden on administrator, not stronger security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799" name="Google Shape;799;p53"/>
          <p:cNvSpPr txBox="1"/>
          <p:nvPr>
            <p:ph idx="12" type="sldNum"/>
          </p:nvPr>
        </p:nvSpPr>
        <p:spPr>
          <a:xfrm>
            <a:off x="8472450" y="4823899"/>
            <a:ext cx="548700" cy="33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00" name="Google Shape;800;p53"/>
          <p:cNvSpPr txBox="1"/>
          <p:nvPr/>
        </p:nvSpPr>
        <p:spPr>
          <a:xfrm>
            <a:off x="151750" y="4359350"/>
            <a:ext cx="8945100" cy="4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1 The kernel development community. Seccomp BPF (SECure COMPuting with filters), 2015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2 Nicholas DeMarinis et al. sysfilter: Automated system call filtering for commodity software. (</a:t>
            </a:r>
            <a:r>
              <a:rPr i="1" lang="en" sz="900"/>
              <a:t>RAID 2020</a:t>
            </a:r>
            <a:r>
              <a:rPr lang="en" sz="900"/>
              <a:t>)</a:t>
            </a:r>
            <a:endParaRPr sz="900"/>
          </a:p>
        </p:txBody>
      </p:sp>
      <p:sp>
        <p:nvSpPr>
          <p:cNvPr id="801" name="Google Shape;801;p53"/>
          <p:cNvSpPr txBox="1"/>
          <p:nvPr/>
        </p:nvSpPr>
        <p:spPr>
          <a:xfrm>
            <a:off x="3138774" y="1584660"/>
            <a:ext cx="327600" cy="3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1</a:t>
            </a:r>
            <a:endParaRPr sz="1000"/>
          </a:p>
        </p:txBody>
      </p:sp>
      <p:sp>
        <p:nvSpPr>
          <p:cNvPr id="802" name="Google Shape;802;p53"/>
          <p:cNvSpPr txBox="1"/>
          <p:nvPr/>
        </p:nvSpPr>
        <p:spPr>
          <a:xfrm>
            <a:off x="3691422" y="2509076"/>
            <a:ext cx="327600" cy="3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2</a:t>
            </a:r>
            <a:endParaRPr sz="10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6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p54"/>
          <p:cNvSpPr txBox="1"/>
          <p:nvPr>
            <p:ph type="title"/>
          </p:nvPr>
        </p:nvSpPr>
        <p:spPr>
          <a:xfrm>
            <a:off x="173895" y="76200"/>
            <a:ext cx="8773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BASTION: Our Solution</a:t>
            </a:r>
            <a:endParaRPr/>
          </a:p>
        </p:txBody>
      </p:sp>
      <p:sp>
        <p:nvSpPr>
          <p:cNvPr id="808" name="Google Shape;808;p54"/>
          <p:cNvSpPr txBox="1"/>
          <p:nvPr>
            <p:ph idx="1" type="body"/>
          </p:nvPr>
        </p:nvSpPr>
        <p:spPr>
          <a:xfrm>
            <a:off x="173900" y="719275"/>
            <a:ext cx="8346600" cy="3416400"/>
          </a:xfrm>
          <a:prstGeom prst="rect">
            <a:avLst/>
          </a:prstGeom>
        </p:spPr>
        <p:txBody>
          <a:bodyPr anchorCtr="0" anchor="t" bIns="27425" lIns="36575" spcFirstLastPara="1" rIns="27425" wrap="square" tIns="27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i="1" lang="en"/>
              <a:t>Surround</a:t>
            </a:r>
            <a:r>
              <a:rPr lang="en"/>
              <a:t> system calls with </a:t>
            </a:r>
            <a:r>
              <a:rPr b="1" lang="en"/>
              <a:t>three</a:t>
            </a:r>
            <a:r>
              <a:rPr lang="en"/>
              <a:t> tight, </a:t>
            </a:r>
            <a:r>
              <a:rPr b="1" lang="en"/>
              <a:t>specialized</a:t>
            </a:r>
            <a:r>
              <a:rPr lang="en"/>
              <a:t> contexts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BASTION System Call Contexts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Call-Type</a:t>
            </a:r>
            <a:r>
              <a:rPr lang="en"/>
              <a:t> Context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Is this system call used in the program?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How is this system call invoked by the program? (directly, indirectly, or both)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Control-Flow</a:t>
            </a:r>
            <a:r>
              <a:rPr lang="en"/>
              <a:t> Context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What are the valid Control Flow Graph (CFG) paths that reach this system call callsite?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Argument Integrity</a:t>
            </a:r>
            <a:r>
              <a:rPr lang="en"/>
              <a:t> Context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What are the sensitive variables used as system call arguments and dependent variables for each system call callsite?</a:t>
            </a:r>
            <a:endParaRPr/>
          </a:p>
        </p:txBody>
      </p:sp>
      <p:sp>
        <p:nvSpPr>
          <p:cNvPr id="809" name="Google Shape;809;p54"/>
          <p:cNvSpPr txBox="1"/>
          <p:nvPr>
            <p:ph idx="12" type="sldNum"/>
          </p:nvPr>
        </p:nvSpPr>
        <p:spPr>
          <a:xfrm>
            <a:off x="8472450" y="4823899"/>
            <a:ext cx="548700" cy="33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10" name="Google Shape;810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66250" y="76200"/>
            <a:ext cx="954900" cy="95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4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Google Shape;815;p55"/>
          <p:cNvSpPr txBox="1"/>
          <p:nvPr>
            <p:ph type="title"/>
          </p:nvPr>
        </p:nvSpPr>
        <p:spPr>
          <a:xfrm>
            <a:off x="173898" y="76200"/>
            <a:ext cx="4658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BASTION: Our Solution</a:t>
            </a:r>
            <a:endParaRPr/>
          </a:p>
        </p:txBody>
      </p:sp>
      <p:sp>
        <p:nvSpPr>
          <p:cNvPr id="816" name="Google Shape;816;p55"/>
          <p:cNvSpPr txBox="1"/>
          <p:nvPr>
            <p:ph idx="1" type="body"/>
          </p:nvPr>
        </p:nvSpPr>
        <p:spPr>
          <a:xfrm>
            <a:off x="173900" y="719275"/>
            <a:ext cx="8346600" cy="954900"/>
          </a:xfrm>
          <a:prstGeom prst="rect">
            <a:avLst/>
          </a:prstGeom>
        </p:spPr>
        <p:txBody>
          <a:bodyPr anchorCtr="0" anchor="t" bIns="27425" lIns="36575" spcFirstLastPara="1" rIns="27425" wrap="square" tIns="27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BASTION Framework Overview</a:t>
            </a:r>
            <a:endParaRPr/>
          </a:p>
        </p:txBody>
      </p:sp>
      <p:sp>
        <p:nvSpPr>
          <p:cNvPr id="817" name="Google Shape;817;p55"/>
          <p:cNvSpPr txBox="1"/>
          <p:nvPr>
            <p:ph idx="12" type="sldNum"/>
          </p:nvPr>
        </p:nvSpPr>
        <p:spPr>
          <a:xfrm>
            <a:off x="8472450" y="4823899"/>
            <a:ext cx="548700" cy="33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18" name="Google Shape;818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66250" y="76200"/>
            <a:ext cx="954900" cy="95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9" name="Google Shape;819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21775"/>
            <a:ext cx="8839200" cy="2501565"/>
          </a:xfrm>
          <a:prstGeom prst="rect">
            <a:avLst/>
          </a:prstGeom>
          <a:noFill/>
          <a:ln>
            <a:noFill/>
          </a:ln>
        </p:spPr>
      </p:pic>
      <p:sp>
        <p:nvSpPr>
          <p:cNvPr id="820" name="Google Shape;820;p55"/>
          <p:cNvSpPr txBox="1"/>
          <p:nvPr/>
        </p:nvSpPr>
        <p:spPr>
          <a:xfrm>
            <a:off x="352775" y="4212175"/>
            <a:ext cx="4917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protect the runtime monitor?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4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p56"/>
          <p:cNvSpPr txBox="1"/>
          <p:nvPr>
            <p:ph type="title"/>
          </p:nvPr>
        </p:nvSpPr>
        <p:spPr>
          <a:xfrm>
            <a:off x="173895" y="76200"/>
            <a:ext cx="8773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BASTION: Preliminary Evaluation</a:t>
            </a:r>
            <a:endParaRPr/>
          </a:p>
        </p:txBody>
      </p:sp>
      <p:sp>
        <p:nvSpPr>
          <p:cNvPr id="826" name="Google Shape;826;p56"/>
          <p:cNvSpPr txBox="1"/>
          <p:nvPr>
            <p:ph idx="1" type="body"/>
          </p:nvPr>
        </p:nvSpPr>
        <p:spPr>
          <a:xfrm>
            <a:off x="173900" y="719275"/>
            <a:ext cx="3563400" cy="4197600"/>
          </a:xfrm>
          <a:prstGeom prst="rect">
            <a:avLst/>
          </a:prstGeom>
        </p:spPr>
        <p:txBody>
          <a:bodyPr anchorCtr="0" anchor="t" bIns="27425" lIns="36575" spcFirstLastPara="1" rIns="27425" wrap="square" tIns="27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Evaluation</a:t>
            </a:r>
            <a:endParaRPr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Application</a:t>
            </a:r>
            <a:r>
              <a:rPr lang="en"/>
              <a:t>: NGINX Web Server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Results</a:t>
            </a:r>
            <a:endParaRPr u="sng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Negligible Overhead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BASTION Argument Integrity is </a:t>
            </a:r>
            <a:r>
              <a:rPr b="1" i="1" lang="en"/>
              <a:t>significantly cheaper</a:t>
            </a:r>
            <a:r>
              <a:rPr lang="en"/>
              <a:t> than DFI by being </a:t>
            </a:r>
            <a:r>
              <a:rPr b="1" i="1" lang="en"/>
              <a:t>specialized</a:t>
            </a:r>
            <a:endParaRPr b="1" i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7" name="Google Shape;827;p56"/>
          <p:cNvSpPr txBox="1"/>
          <p:nvPr>
            <p:ph idx="12" type="sldNum"/>
          </p:nvPr>
        </p:nvSpPr>
        <p:spPr>
          <a:xfrm>
            <a:off x="8472450" y="4823899"/>
            <a:ext cx="548700" cy="33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28" name="Google Shape;828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69221" y="1117550"/>
            <a:ext cx="5154075" cy="3129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829" name="Google Shape;829;p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66250" y="76200"/>
            <a:ext cx="954900" cy="95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CE5CD"/>
        </a:solidFill>
      </p:bgPr>
    </p:bg>
    <p:spTree>
      <p:nvGrpSpPr>
        <p:cNvPr id="833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p57"/>
          <p:cNvSpPr txBox="1"/>
          <p:nvPr>
            <p:ph type="title"/>
          </p:nvPr>
        </p:nvSpPr>
        <p:spPr>
          <a:xfrm>
            <a:off x="173895" y="76200"/>
            <a:ext cx="8773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835" name="Google Shape;835;p57"/>
          <p:cNvSpPr txBox="1"/>
          <p:nvPr>
            <p:ph idx="1" type="body"/>
          </p:nvPr>
        </p:nvSpPr>
        <p:spPr>
          <a:xfrm>
            <a:off x="173900" y="719275"/>
            <a:ext cx="4977900" cy="3416400"/>
          </a:xfrm>
          <a:prstGeom prst="rect">
            <a:avLst/>
          </a:prstGeom>
        </p:spPr>
        <p:txBody>
          <a:bodyPr anchorCtr="0" anchor="t" bIns="27425" lIns="36575" spcFirstLastPara="1" rIns="27425" wrap="square" tIns="27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Motivation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Background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Contributions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Future Work</a:t>
            </a:r>
            <a:endParaRPr b="1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Summary</a:t>
            </a:r>
            <a:endParaRPr/>
          </a:p>
        </p:txBody>
      </p:sp>
      <p:sp>
        <p:nvSpPr>
          <p:cNvPr id="836" name="Google Shape;836;p57"/>
          <p:cNvSpPr txBox="1"/>
          <p:nvPr>
            <p:ph idx="12" type="sldNum"/>
          </p:nvPr>
        </p:nvSpPr>
        <p:spPr>
          <a:xfrm>
            <a:off x="8472450" y="4823899"/>
            <a:ext cx="548700" cy="33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0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p58"/>
          <p:cNvSpPr txBox="1"/>
          <p:nvPr>
            <p:ph type="title"/>
          </p:nvPr>
        </p:nvSpPr>
        <p:spPr>
          <a:xfrm>
            <a:off x="173895" y="76200"/>
            <a:ext cx="8773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BASTION Future Work</a:t>
            </a:r>
            <a:endParaRPr/>
          </a:p>
        </p:txBody>
      </p:sp>
      <p:sp>
        <p:nvSpPr>
          <p:cNvPr id="842" name="Google Shape;842;p58"/>
          <p:cNvSpPr txBox="1"/>
          <p:nvPr>
            <p:ph idx="1" type="body"/>
          </p:nvPr>
        </p:nvSpPr>
        <p:spPr>
          <a:xfrm>
            <a:off x="173900" y="719275"/>
            <a:ext cx="8346600" cy="3778200"/>
          </a:xfrm>
          <a:prstGeom prst="rect">
            <a:avLst/>
          </a:prstGeom>
        </p:spPr>
        <p:txBody>
          <a:bodyPr anchorCtr="0" anchor="t" bIns="27425" lIns="36575" spcFirstLastPara="1" rIns="27425" wrap="square" tIns="27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Current Status:</a:t>
            </a:r>
            <a:endParaRPr u="sng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Bare-Bones Prototype of BASTION in place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Ongoing Research</a:t>
            </a:r>
            <a:endParaRPr u="sng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Complete BASTION System Call Defense Framework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Comprehensive </a:t>
            </a:r>
            <a:r>
              <a:rPr b="1" lang="en"/>
              <a:t>Security</a:t>
            </a:r>
            <a:r>
              <a:rPr lang="en"/>
              <a:t> Study of BASTION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Comprehensive </a:t>
            </a:r>
            <a:r>
              <a:rPr b="1" lang="en"/>
              <a:t>Performance</a:t>
            </a:r>
            <a:r>
              <a:rPr lang="en"/>
              <a:t> Study of BASTION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Questions To Answer:</a:t>
            </a:r>
            <a:endParaRPr u="sng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BASTION adequately protect against </a:t>
            </a:r>
            <a:r>
              <a:rPr lang="en"/>
              <a:t>prominent</a:t>
            </a:r>
            <a:r>
              <a:rPr lang="en"/>
              <a:t> Code Re-Use Attack Vectors?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Is BASTION just as performant for a diverse set of real-world applications as shown in our preliminary evaluation?</a:t>
            </a:r>
            <a:endParaRPr/>
          </a:p>
        </p:txBody>
      </p:sp>
      <p:sp>
        <p:nvSpPr>
          <p:cNvPr id="843" name="Google Shape;843;p58"/>
          <p:cNvSpPr txBox="1"/>
          <p:nvPr>
            <p:ph idx="12" type="sldNum"/>
          </p:nvPr>
        </p:nvSpPr>
        <p:spPr>
          <a:xfrm>
            <a:off x="8472450" y="4823899"/>
            <a:ext cx="548700" cy="33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44" name="Google Shape;844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66250" y="76200"/>
            <a:ext cx="954900" cy="95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8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p59"/>
          <p:cNvSpPr txBox="1"/>
          <p:nvPr>
            <p:ph type="title"/>
          </p:nvPr>
        </p:nvSpPr>
        <p:spPr>
          <a:xfrm>
            <a:off x="173895" y="76200"/>
            <a:ext cx="8773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BASTION Future Work</a:t>
            </a:r>
            <a:endParaRPr/>
          </a:p>
        </p:txBody>
      </p:sp>
      <p:sp>
        <p:nvSpPr>
          <p:cNvPr id="850" name="Google Shape;850;p59"/>
          <p:cNvSpPr txBox="1"/>
          <p:nvPr>
            <p:ph idx="1" type="body"/>
          </p:nvPr>
        </p:nvSpPr>
        <p:spPr>
          <a:xfrm>
            <a:off x="173900" y="719275"/>
            <a:ext cx="8346600" cy="3778200"/>
          </a:xfrm>
          <a:prstGeom prst="rect">
            <a:avLst/>
          </a:prstGeom>
        </p:spPr>
        <p:txBody>
          <a:bodyPr anchorCtr="0" anchor="t" bIns="27425" lIns="36575" spcFirstLastPara="1" rIns="27425" wrap="square" tIns="27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Proposed Security Study:</a:t>
            </a:r>
            <a:endParaRPr u="sng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Real-world CVEs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Address Oblivious Code Re-Use (AOCR)			</a:t>
            </a:r>
            <a:r>
              <a:rPr i="1" lang="en"/>
              <a:t>NDSS ’17</a:t>
            </a:r>
            <a:endParaRPr i="1">
              <a:solidFill>
                <a:srgbClr val="FF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NEWTON: Dynamic Gadget Discovery Framework	</a:t>
            </a:r>
            <a:r>
              <a:rPr i="1" lang="en"/>
              <a:t>CCS ’17</a:t>
            </a:r>
            <a:endParaRPr i="1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Proposed Performance Study:</a:t>
            </a:r>
            <a:endParaRPr u="sng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NGINX Web Server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SQLite SQL Database Engine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Other real-world application candidates</a:t>
            </a:r>
            <a:endParaRPr u="sng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vsftpd FTP server</a:t>
            </a:r>
            <a:endParaRPr/>
          </a:p>
        </p:txBody>
      </p:sp>
      <p:sp>
        <p:nvSpPr>
          <p:cNvPr id="851" name="Google Shape;851;p59"/>
          <p:cNvSpPr txBox="1"/>
          <p:nvPr>
            <p:ph idx="12" type="sldNum"/>
          </p:nvPr>
        </p:nvSpPr>
        <p:spPr>
          <a:xfrm>
            <a:off x="8472450" y="4823899"/>
            <a:ext cx="548700" cy="33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52" name="Google Shape;852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66250" y="76200"/>
            <a:ext cx="954900" cy="95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CE5CD"/>
        </a:solidFill>
      </p:bgPr>
    </p:bg>
    <p:spTree>
      <p:nvGrpSpPr>
        <p:cNvPr id="856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p60"/>
          <p:cNvSpPr txBox="1"/>
          <p:nvPr>
            <p:ph type="title"/>
          </p:nvPr>
        </p:nvSpPr>
        <p:spPr>
          <a:xfrm>
            <a:off x="173895" y="76200"/>
            <a:ext cx="8773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858" name="Google Shape;858;p60"/>
          <p:cNvSpPr txBox="1"/>
          <p:nvPr>
            <p:ph idx="1" type="body"/>
          </p:nvPr>
        </p:nvSpPr>
        <p:spPr>
          <a:xfrm>
            <a:off x="173900" y="719275"/>
            <a:ext cx="4977900" cy="3416400"/>
          </a:xfrm>
          <a:prstGeom prst="rect">
            <a:avLst/>
          </a:prstGeom>
        </p:spPr>
        <p:txBody>
          <a:bodyPr anchorCtr="0" anchor="t" bIns="27425" lIns="36575" spcFirstLastPara="1" rIns="27425" wrap="square" tIns="27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Motivation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Background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Contributions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Future Work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Summary</a:t>
            </a:r>
            <a:endParaRPr b="1"/>
          </a:p>
        </p:txBody>
      </p:sp>
      <p:sp>
        <p:nvSpPr>
          <p:cNvPr id="859" name="Google Shape;859;p60"/>
          <p:cNvSpPr txBox="1"/>
          <p:nvPr>
            <p:ph idx="12" type="sldNum"/>
          </p:nvPr>
        </p:nvSpPr>
        <p:spPr>
          <a:xfrm>
            <a:off x="8472450" y="4823899"/>
            <a:ext cx="548700" cy="33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3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p61"/>
          <p:cNvSpPr txBox="1"/>
          <p:nvPr>
            <p:ph type="title"/>
          </p:nvPr>
        </p:nvSpPr>
        <p:spPr>
          <a:xfrm>
            <a:off x="173895" y="76200"/>
            <a:ext cx="8773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 of Research</a:t>
            </a:r>
            <a:endParaRPr/>
          </a:p>
        </p:txBody>
      </p:sp>
      <p:sp>
        <p:nvSpPr>
          <p:cNvPr id="865" name="Google Shape;865;p61"/>
          <p:cNvSpPr txBox="1"/>
          <p:nvPr>
            <p:ph idx="1" type="body"/>
          </p:nvPr>
        </p:nvSpPr>
        <p:spPr>
          <a:xfrm>
            <a:off x="173900" y="719275"/>
            <a:ext cx="8346600" cy="738900"/>
          </a:xfrm>
          <a:prstGeom prst="rect">
            <a:avLst/>
          </a:prstGeom>
        </p:spPr>
        <p:txBody>
          <a:bodyPr anchorCtr="0" anchor="t" bIns="27425" lIns="36575" spcFirstLastPara="1" rIns="27425" wrap="square" tIns="27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Defense techniques to fight </a:t>
            </a:r>
            <a:r>
              <a:rPr i="1" lang="en"/>
              <a:t>code re-use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Exploit Mitigation Mechanisms that are </a:t>
            </a:r>
            <a:r>
              <a:rPr b="1" i="1" lang="en"/>
              <a:t>practical</a:t>
            </a:r>
            <a:endParaRPr/>
          </a:p>
        </p:txBody>
      </p:sp>
      <p:sp>
        <p:nvSpPr>
          <p:cNvPr id="866" name="Google Shape;866;p61"/>
          <p:cNvSpPr txBox="1"/>
          <p:nvPr>
            <p:ph idx="12" type="sldNum"/>
          </p:nvPr>
        </p:nvSpPr>
        <p:spPr>
          <a:xfrm>
            <a:off x="8472450" y="4823899"/>
            <a:ext cx="548700" cy="33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67" name="Google Shape;867;p61"/>
          <p:cNvSpPr txBox="1"/>
          <p:nvPr>
            <p:ph idx="1" type="body"/>
          </p:nvPr>
        </p:nvSpPr>
        <p:spPr>
          <a:xfrm>
            <a:off x="173900" y="1761350"/>
            <a:ext cx="4048200" cy="2724600"/>
          </a:xfrm>
          <a:prstGeom prst="rect">
            <a:avLst/>
          </a:prstGeom>
        </p:spPr>
        <p:txBody>
          <a:bodyPr anchorCtr="0" anchor="t" bIns="27425" lIns="36575" spcFirstLastPara="1" rIns="27425" wrap="square" tIns="27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MARDU Key Contributions</a:t>
            </a:r>
            <a:endParaRPr sz="800" u="sng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Enabled capability of </a:t>
            </a:r>
            <a:r>
              <a:rPr b="1" lang="en"/>
              <a:t>code sharing </a:t>
            </a:r>
            <a:r>
              <a:rPr lang="en"/>
              <a:t>for randomized code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Efficient, </a:t>
            </a:r>
            <a:r>
              <a:rPr b="1" lang="en"/>
              <a:t>system-wide </a:t>
            </a:r>
            <a:r>
              <a:rPr lang="en"/>
              <a:t>(re-)randomization that is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on-demand</a:t>
            </a:r>
            <a:endParaRPr b="1"/>
          </a:p>
        </p:txBody>
      </p:sp>
      <p:pic>
        <p:nvPicPr>
          <p:cNvPr id="868" name="Google Shape;868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288" y="1458163"/>
            <a:ext cx="646975" cy="64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69" name="Google Shape;869;p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08425" y="1458175"/>
            <a:ext cx="646950" cy="646950"/>
          </a:xfrm>
          <a:prstGeom prst="rect">
            <a:avLst/>
          </a:prstGeom>
          <a:noFill/>
          <a:ln>
            <a:noFill/>
          </a:ln>
        </p:spPr>
      </p:pic>
      <p:sp>
        <p:nvSpPr>
          <p:cNvPr id="870" name="Google Shape;870;p61"/>
          <p:cNvSpPr txBox="1"/>
          <p:nvPr>
            <p:ph idx="1" type="body"/>
          </p:nvPr>
        </p:nvSpPr>
        <p:spPr>
          <a:xfrm>
            <a:off x="4837075" y="1761350"/>
            <a:ext cx="3753000" cy="2823300"/>
          </a:xfrm>
          <a:prstGeom prst="rect">
            <a:avLst/>
          </a:prstGeom>
        </p:spPr>
        <p:txBody>
          <a:bodyPr anchorCtr="0" anchor="t" bIns="27425" lIns="36575" spcFirstLastPara="1" rIns="27425" wrap="square" tIns="27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BASTION Key Contributions</a:t>
            </a:r>
            <a:endParaRPr sz="800" u="sng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Stop code re-use attack chain at system call usage step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Three new contexts</a:t>
            </a:r>
            <a:r>
              <a:rPr lang="en"/>
              <a:t> to protect system calls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Narrow</a:t>
            </a:r>
            <a:r>
              <a:rPr lang="en"/>
              <a:t> design only enforcing integrity on system call relevant components</a:t>
            </a:r>
            <a:endParaRPr u="sng"/>
          </a:p>
        </p:txBody>
      </p:sp>
      <p:cxnSp>
        <p:nvCxnSpPr>
          <p:cNvPr id="871" name="Google Shape;871;p61"/>
          <p:cNvCxnSpPr/>
          <p:nvPr/>
        </p:nvCxnSpPr>
        <p:spPr>
          <a:xfrm>
            <a:off x="4499600" y="1534375"/>
            <a:ext cx="0" cy="323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5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62"/>
          <p:cNvSpPr txBox="1"/>
          <p:nvPr>
            <p:ph type="title"/>
          </p:nvPr>
        </p:nvSpPr>
        <p:spPr>
          <a:xfrm>
            <a:off x="173895" y="76200"/>
            <a:ext cx="8773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 of Research</a:t>
            </a:r>
            <a:endParaRPr/>
          </a:p>
        </p:txBody>
      </p:sp>
      <p:sp>
        <p:nvSpPr>
          <p:cNvPr id="877" name="Google Shape;877;p62"/>
          <p:cNvSpPr txBox="1"/>
          <p:nvPr>
            <p:ph idx="1" type="body"/>
          </p:nvPr>
        </p:nvSpPr>
        <p:spPr>
          <a:xfrm>
            <a:off x="173900" y="719275"/>
            <a:ext cx="8346600" cy="3780300"/>
          </a:xfrm>
          <a:prstGeom prst="rect">
            <a:avLst/>
          </a:prstGeom>
        </p:spPr>
        <p:txBody>
          <a:bodyPr anchorCtr="0" anchor="t" bIns="27425" lIns="36575" spcFirstLastPara="1" rIns="27425" wrap="square" tIns="27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Publications: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BASTION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</a:rPr>
              <a:t>BASTION: Protect the System Call, Protect (most of) the World</a:t>
            </a:r>
            <a:endParaRPr b="1" sz="1100">
              <a:solidFill>
                <a:srgbClr val="000000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To be completed and submitted </a:t>
            </a:r>
            <a:r>
              <a:rPr i="1" lang="en" sz="1100"/>
              <a:t>ASPLOS ’23</a:t>
            </a:r>
            <a:endParaRPr i="1"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MARDU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MARDU: Efficient and Scalable Code Re-randomization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Christopher Jelesnianski</a:t>
            </a:r>
            <a:r>
              <a:rPr lang="en" sz="1100">
                <a:solidFill>
                  <a:schemeClr val="dk1"/>
                </a:solidFill>
              </a:rPr>
              <a:t>, Jinwoo Yom, Changwoo Min, and Yeongjin Jang </a:t>
            </a:r>
            <a:r>
              <a:rPr b="1" lang="en" sz="1100">
                <a:solidFill>
                  <a:schemeClr val="dk1"/>
                </a:solidFill>
              </a:rPr>
              <a:t>(</a:t>
            </a:r>
            <a:r>
              <a:rPr b="1" i="1" lang="en" sz="1100">
                <a:solidFill>
                  <a:schemeClr val="dk1"/>
                </a:solidFill>
              </a:rPr>
              <a:t>SYSTOR’20</a:t>
            </a:r>
            <a:r>
              <a:rPr b="1" lang="en" sz="1100">
                <a:solidFill>
                  <a:schemeClr val="dk1"/>
                </a:solidFill>
              </a:rPr>
              <a:t>)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Securely Sharing Randomized Code that Flies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Christopher Jelesnianski</a:t>
            </a:r>
            <a:r>
              <a:rPr lang="en" sz="1100">
                <a:solidFill>
                  <a:schemeClr val="dk1"/>
                </a:solidFill>
              </a:rPr>
              <a:t>, Jinwoo Yom, Changwoo Min, and Yeongjin Jang</a:t>
            </a:r>
            <a:r>
              <a:rPr b="1" lang="en" sz="1100">
                <a:solidFill>
                  <a:schemeClr val="dk1"/>
                </a:solidFill>
              </a:rPr>
              <a:t> (</a:t>
            </a:r>
            <a:r>
              <a:rPr b="1" i="1" lang="en" sz="1100">
                <a:solidFill>
                  <a:schemeClr val="dk1"/>
                </a:solidFill>
              </a:rPr>
              <a:t>DTRAP’22</a:t>
            </a:r>
            <a:r>
              <a:rPr b="1" lang="en" sz="1100">
                <a:solidFill>
                  <a:schemeClr val="dk1"/>
                </a:solidFill>
              </a:rPr>
              <a:t>)</a:t>
            </a:r>
            <a:endParaRPr sz="1100"/>
          </a:p>
        </p:txBody>
      </p:sp>
      <p:sp>
        <p:nvSpPr>
          <p:cNvPr id="878" name="Google Shape;878;p62"/>
          <p:cNvSpPr txBox="1"/>
          <p:nvPr>
            <p:ph idx="12" type="sldNum"/>
          </p:nvPr>
        </p:nvSpPr>
        <p:spPr>
          <a:xfrm>
            <a:off x="8472450" y="4823899"/>
            <a:ext cx="548700" cy="33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title"/>
          </p:nvPr>
        </p:nvSpPr>
        <p:spPr>
          <a:xfrm>
            <a:off x="173895" y="76200"/>
            <a:ext cx="8773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Mainstream Adoption of Mitigation Techniques</a:t>
            </a:r>
            <a:endParaRPr/>
          </a:p>
        </p:txBody>
      </p:sp>
      <p:sp>
        <p:nvSpPr>
          <p:cNvPr id="102" name="Google Shape;102;p18"/>
          <p:cNvSpPr txBox="1"/>
          <p:nvPr>
            <p:ph idx="1" type="body"/>
          </p:nvPr>
        </p:nvSpPr>
        <p:spPr>
          <a:xfrm>
            <a:off x="173900" y="719275"/>
            <a:ext cx="8346600" cy="4144200"/>
          </a:xfrm>
          <a:prstGeom prst="rect">
            <a:avLst/>
          </a:prstGeom>
        </p:spPr>
        <p:txBody>
          <a:bodyPr anchorCtr="0" anchor="t" bIns="27425" lIns="36575" spcFirstLastPara="1" rIns="27425" wrap="square" tIns="27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PaX </a:t>
            </a:r>
            <a:r>
              <a:rPr lang="en"/>
              <a:t>Linux Address Space Layout Randomization (</a:t>
            </a:r>
            <a:r>
              <a:rPr b="1" lang="en"/>
              <a:t>ASLR</a:t>
            </a:r>
            <a:r>
              <a:rPr lang="en"/>
              <a:t>) (2001)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Linux </a:t>
            </a:r>
            <a:r>
              <a:rPr b="1" lang="en"/>
              <a:t>Kernel Stack ASLR</a:t>
            </a:r>
            <a:r>
              <a:rPr lang="en"/>
              <a:t> (2002)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No-Execute Bit (</a:t>
            </a:r>
            <a:r>
              <a:rPr b="1" lang="en"/>
              <a:t>NX-bit</a:t>
            </a:r>
            <a:r>
              <a:rPr lang="en"/>
              <a:t>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Linux 2.6.8 (</a:t>
            </a:r>
            <a:r>
              <a:rPr lang="en"/>
              <a:t>2004)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Windows XP SP2 (2004) -- Data Execution Prevention (</a:t>
            </a:r>
            <a:r>
              <a:rPr b="1" lang="en"/>
              <a:t>DEP</a:t>
            </a:r>
            <a:r>
              <a:rPr lang="en"/>
              <a:t>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System Call Whitelisting (</a:t>
            </a:r>
            <a:r>
              <a:rPr b="1" lang="en"/>
              <a:t>seccomp</a:t>
            </a:r>
            <a:r>
              <a:rPr lang="en"/>
              <a:t>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Linux 2.6.12 - (2005)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Linux 2.6.23 - (2007)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seccomp mode 2 - </a:t>
            </a:r>
            <a:r>
              <a:rPr lang="en"/>
              <a:t>Linux 3.</a:t>
            </a:r>
            <a:r>
              <a:rPr lang="en"/>
              <a:t>5 (2012)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seccomp eBPF - Linux 3.8 (2013)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GCC &amp; Clang </a:t>
            </a:r>
            <a:r>
              <a:rPr b="1" lang="en"/>
              <a:t>Control-Flow Integrity &amp;</a:t>
            </a:r>
            <a:r>
              <a:rPr lang="en"/>
              <a:t> </a:t>
            </a:r>
            <a:r>
              <a:rPr b="1" lang="en"/>
              <a:t>SafeStack</a:t>
            </a:r>
            <a:r>
              <a:rPr lang="en"/>
              <a:t> (USENIX Security 2014)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That’s about it</a:t>
            </a:r>
            <a:r>
              <a:rPr lang="en"/>
              <a:t>…</a:t>
            </a:r>
            <a:endParaRPr/>
          </a:p>
        </p:txBody>
      </p:sp>
      <p:sp>
        <p:nvSpPr>
          <p:cNvPr id="103" name="Google Shape;103;p18"/>
          <p:cNvSpPr txBox="1"/>
          <p:nvPr>
            <p:ph idx="12" type="sldNum"/>
          </p:nvPr>
        </p:nvSpPr>
        <p:spPr>
          <a:xfrm>
            <a:off x="8472450" y="4823899"/>
            <a:ext cx="548700" cy="33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4" name="Google Shape;104;p18"/>
          <p:cNvSpPr txBox="1"/>
          <p:nvPr/>
        </p:nvSpPr>
        <p:spPr>
          <a:xfrm>
            <a:off x="7026125" y="2646575"/>
            <a:ext cx="2060400" cy="13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2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Google Shape;883;p63"/>
          <p:cNvSpPr txBox="1"/>
          <p:nvPr>
            <p:ph type="title"/>
          </p:nvPr>
        </p:nvSpPr>
        <p:spPr>
          <a:xfrm>
            <a:off x="173895" y="76200"/>
            <a:ext cx="8773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 of Research</a:t>
            </a:r>
            <a:endParaRPr/>
          </a:p>
        </p:txBody>
      </p:sp>
      <p:sp>
        <p:nvSpPr>
          <p:cNvPr id="884" name="Google Shape;884;p63"/>
          <p:cNvSpPr txBox="1"/>
          <p:nvPr>
            <p:ph idx="1" type="body"/>
          </p:nvPr>
        </p:nvSpPr>
        <p:spPr>
          <a:xfrm>
            <a:off x="173900" y="719275"/>
            <a:ext cx="8544900" cy="4104600"/>
          </a:xfrm>
          <a:prstGeom prst="rect">
            <a:avLst/>
          </a:prstGeom>
        </p:spPr>
        <p:txBody>
          <a:bodyPr anchorCtr="0" anchor="t" bIns="27425" lIns="36575" spcFirstLastPara="1" rIns="27425" wrap="square" tIns="27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Publications: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Security</a:t>
            </a:r>
            <a:endParaRPr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Tightly Seal Your Sensitive Pointers with PACTight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Mohannad Ismail, Andrew Quach,</a:t>
            </a:r>
            <a:r>
              <a:rPr b="1" lang="en" sz="1100">
                <a:solidFill>
                  <a:schemeClr val="dk1"/>
                </a:solidFill>
              </a:rPr>
              <a:t> Christopher Jelesnianski</a:t>
            </a:r>
            <a:r>
              <a:rPr lang="en" sz="1100">
                <a:solidFill>
                  <a:schemeClr val="dk1"/>
                </a:solidFill>
              </a:rPr>
              <a:t>, Yeongjin Jang and Changwoo Min </a:t>
            </a:r>
            <a:r>
              <a:rPr b="1" lang="en" sz="1100">
                <a:solidFill>
                  <a:schemeClr val="dk1"/>
                </a:solidFill>
              </a:rPr>
              <a:t>(</a:t>
            </a:r>
            <a:r>
              <a:rPr b="1" i="1" lang="en" sz="1100">
                <a:solidFill>
                  <a:schemeClr val="dk1"/>
                </a:solidFill>
              </a:rPr>
              <a:t>To appear USENIX Security’22</a:t>
            </a:r>
            <a:r>
              <a:rPr b="1" lang="en" sz="1100">
                <a:solidFill>
                  <a:schemeClr val="dk1"/>
                </a:solidFill>
              </a:rPr>
              <a:t>)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Data protection utilizing ARM Pointer Authentication (PA) security primitive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VIP: Safeguard Value Invariant Property for Thwarting Critical Memory Corruption Attacks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Mohannad Ismail, Jinwoo Yom,</a:t>
            </a:r>
            <a:r>
              <a:rPr b="1" lang="en" sz="1100">
                <a:solidFill>
                  <a:schemeClr val="dk1"/>
                </a:solidFill>
              </a:rPr>
              <a:t> Christopher Jelesnianski</a:t>
            </a:r>
            <a:r>
              <a:rPr lang="en" sz="1100">
                <a:solidFill>
                  <a:schemeClr val="dk1"/>
                </a:solidFill>
              </a:rPr>
              <a:t>, Yeongjin Jang and Changwoo Min </a:t>
            </a:r>
            <a:r>
              <a:rPr b="1" lang="en" sz="1100">
                <a:solidFill>
                  <a:schemeClr val="dk1"/>
                </a:solidFill>
              </a:rPr>
              <a:t>(</a:t>
            </a:r>
            <a:r>
              <a:rPr b="1" i="1" lang="en" sz="1100">
                <a:solidFill>
                  <a:schemeClr val="dk1"/>
                </a:solidFill>
              </a:rPr>
              <a:t>CCS’21</a:t>
            </a:r>
            <a:r>
              <a:rPr b="1" lang="en" sz="1100">
                <a:solidFill>
                  <a:schemeClr val="dk1"/>
                </a:solidFill>
              </a:rPr>
              <a:t>)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Value Integrity for security-relevant data types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Compilers &amp; System Software</a:t>
            </a:r>
            <a:endParaRPr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Breaking the Boundaries in Heterogeneous-ISA Datacenters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Antonio Barbalace, Robert Lyerly,</a:t>
            </a:r>
            <a:r>
              <a:rPr b="1" lang="en" sz="1100">
                <a:solidFill>
                  <a:schemeClr val="dk1"/>
                </a:solidFill>
              </a:rPr>
              <a:t> Christopher Jelesnianski</a:t>
            </a:r>
            <a:r>
              <a:rPr lang="en" sz="1100">
                <a:solidFill>
                  <a:schemeClr val="dk1"/>
                </a:solidFill>
              </a:rPr>
              <a:t>,</a:t>
            </a:r>
            <a:r>
              <a:rPr b="1" lang="en" sz="1100">
                <a:solidFill>
                  <a:schemeClr val="dk1"/>
                </a:solidFill>
              </a:rPr>
              <a:t> </a:t>
            </a:r>
            <a:r>
              <a:rPr lang="en" sz="1100">
                <a:solidFill>
                  <a:schemeClr val="dk1"/>
                </a:solidFill>
              </a:rPr>
              <a:t>Anthony Carno, Ho-Ren Chuang, Vincent Legout, and Binoy Ravindran </a:t>
            </a:r>
            <a:r>
              <a:rPr b="1" lang="en" sz="1100">
                <a:solidFill>
                  <a:schemeClr val="dk1"/>
                </a:solidFill>
              </a:rPr>
              <a:t>(</a:t>
            </a:r>
            <a:r>
              <a:rPr b="1" i="1" lang="en" sz="1100">
                <a:solidFill>
                  <a:schemeClr val="dk1"/>
                </a:solidFill>
              </a:rPr>
              <a:t>ASPLOS’17</a:t>
            </a:r>
            <a:r>
              <a:rPr b="1" lang="en" sz="1100">
                <a:solidFill>
                  <a:schemeClr val="dk1"/>
                </a:solidFill>
              </a:rPr>
              <a:t>)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Operating system process and thread migration in heterogeneous platforms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Robert Lyerly, Antonio Barbalace, </a:t>
            </a:r>
            <a:r>
              <a:rPr b="1" lang="en" sz="1100">
                <a:solidFill>
                  <a:schemeClr val="dk1"/>
                </a:solidFill>
              </a:rPr>
              <a:t>Christopher Jelesnianski</a:t>
            </a:r>
            <a:r>
              <a:rPr lang="en" sz="1100">
                <a:solidFill>
                  <a:schemeClr val="dk1"/>
                </a:solidFill>
              </a:rPr>
              <a:t>, Vincent Legout, Anthony Carno, and Binoy Ravindran </a:t>
            </a:r>
            <a:r>
              <a:rPr b="1" lang="en" sz="1100">
                <a:solidFill>
                  <a:schemeClr val="dk1"/>
                </a:solidFill>
              </a:rPr>
              <a:t>(</a:t>
            </a:r>
            <a:r>
              <a:rPr b="1" i="1" lang="en" sz="1100">
                <a:solidFill>
                  <a:schemeClr val="dk1"/>
                </a:solidFill>
              </a:rPr>
              <a:t>MaRS’16</a:t>
            </a:r>
            <a:r>
              <a:rPr b="1" lang="en" sz="1100">
                <a:solidFill>
                  <a:schemeClr val="dk1"/>
                </a:solidFill>
              </a:rPr>
              <a:t>)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Popcorn: Bridging the programmability gap in heterogeneous-isa platforms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Antonio Barbalace, Marina Sadini, Saif Ansary,</a:t>
            </a:r>
            <a:r>
              <a:rPr b="1" lang="en" sz="1100">
                <a:solidFill>
                  <a:schemeClr val="dk1"/>
                </a:solidFill>
              </a:rPr>
              <a:t> Christopher Jelesnianski</a:t>
            </a:r>
            <a:r>
              <a:rPr lang="en" sz="1100">
                <a:solidFill>
                  <a:schemeClr val="dk1"/>
                </a:solidFill>
              </a:rPr>
              <a:t>, Akshay Ravichandran, Cagil Kendir, Alastair Murray, and Binoy Ravindran </a:t>
            </a:r>
            <a:r>
              <a:rPr b="1" lang="en" sz="1100">
                <a:solidFill>
                  <a:schemeClr val="dk1"/>
                </a:solidFill>
              </a:rPr>
              <a:t>(</a:t>
            </a:r>
            <a:r>
              <a:rPr b="1" i="1" lang="en" sz="1100">
                <a:solidFill>
                  <a:schemeClr val="dk1"/>
                </a:solidFill>
              </a:rPr>
              <a:t>Eurosys’15</a:t>
            </a:r>
            <a:r>
              <a:rPr b="1" lang="en" sz="1100">
                <a:solidFill>
                  <a:schemeClr val="dk1"/>
                </a:solidFill>
              </a:rPr>
              <a:t>)</a:t>
            </a:r>
            <a:endParaRPr/>
          </a:p>
        </p:txBody>
      </p:sp>
      <p:sp>
        <p:nvSpPr>
          <p:cNvPr id="885" name="Google Shape;885;p63"/>
          <p:cNvSpPr txBox="1"/>
          <p:nvPr>
            <p:ph idx="12" type="sldNum"/>
          </p:nvPr>
        </p:nvSpPr>
        <p:spPr>
          <a:xfrm>
            <a:off x="8472450" y="4823899"/>
            <a:ext cx="548700" cy="33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9" name="Shape 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Google Shape;890;p64"/>
          <p:cNvSpPr txBox="1"/>
          <p:nvPr>
            <p:ph type="ctrTitle"/>
          </p:nvPr>
        </p:nvSpPr>
        <p:spPr>
          <a:xfrm>
            <a:off x="557400" y="820775"/>
            <a:ext cx="7810500" cy="12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b="1" lang="en" sz="2300"/>
              <a:t>Practical Exploit Mitigation Against Code Re-Use Attacks and System Call Abuse</a:t>
            </a:r>
            <a:endParaRPr b="1" sz="2300"/>
          </a:p>
        </p:txBody>
      </p:sp>
      <p:sp>
        <p:nvSpPr>
          <p:cNvPr id="891" name="Google Shape;891;p64"/>
          <p:cNvSpPr txBox="1"/>
          <p:nvPr>
            <p:ph idx="12" type="sldNum"/>
          </p:nvPr>
        </p:nvSpPr>
        <p:spPr>
          <a:xfrm>
            <a:off x="8472458" y="476733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92" name="Google Shape;892;p64"/>
          <p:cNvSpPr txBox="1"/>
          <p:nvPr>
            <p:ph idx="4294967295" type="title"/>
          </p:nvPr>
        </p:nvSpPr>
        <p:spPr>
          <a:xfrm>
            <a:off x="1519648" y="2515975"/>
            <a:ext cx="5886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  <p:sp>
        <p:nvSpPr>
          <p:cNvPr id="893" name="Google Shape;893;p64"/>
          <p:cNvSpPr txBox="1"/>
          <p:nvPr>
            <p:ph idx="1" type="subTitle"/>
          </p:nvPr>
        </p:nvSpPr>
        <p:spPr>
          <a:xfrm>
            <a:off x="769050" y="1919725"/>
            <a:ext cx="7288500" cy="494400"/>
          </a:xfrm>
          <a:prstGeom prst="rect">
            <a:avLst/>
          </a:prstGeom>
        </p:spPr>
        <p:txBody>
          <a:bodyPr anchorCtr="0" anchor="t" bIns="27425" lIns="36575" spcFirstLastPara="1" rIns="27425" wrap="square" tIns="27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400">
                <a:solidFill>
                  <a:schemeClr val="dk1"/>
                </a:solidFill>
              </a:rPr>
              <a:t>Christopher Jelesnianski</a:t>
            </a:r>
            <a:endParaRPr sz="1400">
              <a:solidFill>
                <a:srgbClr val="000000"/>
              </a:solidFill>
            </a:endParaRPr>
          </a:p>
        </p:txBody>
      </p:sp>
      <p:sp>
        <p:nvSpPr>
          <p:cNvPr id="894" name="Google Shape;894;p64"/>
          <p:cNvSpPr txBox="1"/>
          <p:nvPr>
            <p:ph idx="4294967295" type="body"/>
          </p:nvPr>
        </p:nvSpPr>
        <p:spPr>
          <a:xfrm>
            <a:off x="3407850" y="3371788"/>
            <a:ext cx="2109600" cy="410400"/>
          </a:xfrm>
          <a:prstGeom prst="rect">
            <a:avLst/>
          </a:prstGeom>
        </p:spPr>
        <p:txBody>
          <a:bodyPr anchorCtr="0" anchor="t" bIns="27425" lIns="36575" spcFirstLastPara="1" rIns="27425" wrap="square" tIns="27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Questions?</a:t>
            </a:r>
            <a:endParaRPr sz="2800"/>
          </a:p>
        </p:txBody>
      </p:sp>
      <p:pic>
        <p:nvPicPr>
          <p:cNvPr id="895" name="Google Shape;895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1250" y="4065300"/>
            <a:ext cx="2023825" cy="1065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CE5CD"/>
        </a:solidFill>
      </p:bgPr>
    </p:bg>
    <p:spTree>
      <p:nvGrpSpPr>
        <p:cNvPr id="899" name="Shape 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Google Shape;900;p65"/>
          <p:cNvSpPr txBox="1"/>
          <p:nvPr>
            <p:ph type="title"/>
          </p:nvPr>
        </p:nvSpPr>
        <p:spPr>
          <a:xfrm>
            <a:off x="173895" y="76200"/>
            <a:ext cx="8773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Backup Slides</a:t>
            </a:r>
            <a:endParaRPr/>
          </a:p>
        </p:txBody>
      </p:sp>
      <p:sp>
        <p:nvSpPr>
          <p:cNvPr id="901" name="Google Shape;901;p65"/>
          <p:cNvSpPr txBox="1"/>
          <p:nvPr>
            <p:ph idx="12" type="sldNum"/>
          </p:nvPr>
        </p:nvSpPr>
        <p:spPr>
          <a:xfrm>
            <a:off x="8472450" y="4823899"/>
            <a:ext cx="548700" cy="33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5" name="Shape 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Google Shape;906;p66"/>
          <p:cNvSpPr txBox="1"/>
          <p:nvPr>
            <p:ph type="title"/>
          </p:nvPr>
        </p:nvSpPr>
        <p:spPr>
          <a:xfrm>
            <a:off x="173898" y="76200"/>
            <a:ext cx="531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Recent Re-Randomization Works</a:t>
            </a:r>
            <a:endParaRPr/>
          </a:p>
        </p:txBody>
      </p:sp>
      <p:sp>
        <p:nvSpPr>
          <p:cNvPr id="907" name="Google Shape;907;p66"/>
          <p:cNvSpPr txBox="1"/>
          <p:nvPr>
            <p:ph idx="1" type="body"/>
          </p:nvPr>
        </p:nvSpPr>
        <p:spPr>
          <a:xfrm>
            <a:off x="478700" y="719275"/>
            <a:ext cx="3623400" cy="3416400"/>
          </a:xfrm>
          <a:prstGeom prst="rect">
            <a:avLst/>
          </a:prstGeom>
        </p:spPr>
        <p:txBody>
          <a:bodyPr anchorCtr="0" anchor="t" bIns="27425" lIns="36575" spcFirstLastPara="1" rIns="27425" wrap="square" tIns="27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Oxymoron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Coarse-Grained </a:t>
            </a:r>
            <a:r>
              <a:rPr b="1" lang="en" sz="1400"/>
              <a:t>ASLR</a:t>
            </a:r>
            <a:endParaRPr b="1"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Good Performance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Low Overhead</a:t>
            </a:r>
            <a:r>
              <a:rPr lang="en" sz="1400"/>
              <a:t>: </a:t>
            </a:r>
            <a:r>
              <a:rPr b="1" lang="en" sz="1400"/>
              <a:t>2.7%</a:t>
            </a:r>
            <a:endParaRPr b="1"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Code Sharing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No Additional Background Process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Vulnerable to Attack via Memory Disclosure</a:t>
            </a:r>
            <a:endParaRPr sz="1400"/>
          </a:p>
        </p:txBody>
      </p:sp>
      <p:sp>
        <p:nvSpPr>
          <p:cNvPr id="908" name="Google Shape;908;p66"/>
          <p:cNvSpPr txBox="1"/>
          <p:nvPr>
            <p:ph idx="12" type="sldNum"/>
          </p:nvPr>
        </p:nvSpPr>
        <p:spPr>
          <a:xfrm>
            <a:off x="8472450" y="4823899"/>
            <a:ext cx="548700" cy="33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09" name="Google Shape;909;p66"/>
          <p:cNvSpPr txBox="1"/>
          <p:nvPr>
            <p:ph idx="1" type="body"/>
          </p:nvPr>
        </p:nvSpPr>
        <p:spPr>
          <a:xfrm>
            <a:off x="4897475" y="719275"/>
            <a:ext cx="3057000" cy="2870100"/>
          </a:xfrm>
          <a:prstGeom prst="rect">
            <a:avLst/>
          </a:prstGeom>
        </p:spPr>
        <p:txBody>
          <a:bodyPr anchorCtr="0" anchor="t" bIns="27425" lIns="36575" spcFirstLastPara="1" rIns="27425" wrap="square" tIns="27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Shuffler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Fine-Grained </a:t>
            </a:r>
            <a:r>
              <a:rPr b="1" lang="en" sz="1400"/>
              <a:t>Runtime Re-Randomization</a:t>
            </a:r>
            <a:endParaRPr b="1"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High Overhead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Avg Perf:</a:t>
            </a:r>
            <a:r>
              <a:rPr b="1" lang="en" sz="1400"/>
              <a:t> </a:t>
            </a:r>
            <a:r>
              <a:rPr lang="en" sz="1400">
                <a:solidFill>
                  <a:srgbClr val="FF0000"/>
                </a:solidFill>
              </a:rPr>
              <a:t>14%</a:t>
            </a:r>
            <a:endParaRPr sz="1400">
              <a:solidFill>
                <a:srgbClr val="FF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Worst Case Perf: </a:t>
            </a:r>
            <a:r>
              <a:rPr lang="en" sz="1400">
                <a:solidFill>
                  <a:srgbClr val="FF0000"/>
                </a:solidFill>
              </a:rPr>
              <a:t>55%</a:t>
            </a:r>
            <a:endParaRPr sz="14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Code Sharing </a:t>
            </a:r>
            <a:r>
              <a:rPr lang="en" sz="1400">
                <a:solidFill>
                  <a:srgbClr val="FF0000"/>
                </a:solidFill>
              </a:rPr>
              <a:t>Unavailable</a:t>
            </a:r>
            <a:endParaRPr sz="1400">
              <a:solidFill>
                <a:srgbClr val="FF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>
                <a:solidFill>
                  <a:srgbClr val="FF0000"/>
                </a:solidFill>
              </a:rPr>
              <a:t>Requires</a:t>
            </a:r>
            <a:r>
              <a:rPr lang="en" sz="1400"/>
              <a:t> Background Process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Attack Resilient</a:t>
            </a:r>
            <a:endParaRPr sz="1400"/>
          </a:p>
        </p:txBody>
      </p:sp>
      <p:sp>
        <p:nvSpPr>
          <p:cNvPr id="910" name="Google Shape;910;p66"/>
          <p:cNvSpPr txBox="1"/>
          <p:nvPr/>
        </p:nvSpPr>
        <p:spPr>
          <a:xfrm>
            <a:off x="42575" y="4282250"/>
            <a:ext cx="9060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1 </a:t>
            </a:r>
            <a:r>
              <a:rPr lang="en" sz="900">
                <a:solidFill>
                  <a:schemeClr val="dk1"/>
                </a:solidFill>
              </a:rPr>
              <a:t>Backes, Michael, and Stefan Nürnberger. "Oxymoron: Making Fine-Grained Memory Randomization Practical by Allowing Code Sharing." (</a:t>
            </a:r>
            <a:r>
              <a:rPr i="1" lang="en" sz="900">
                <a:solidFill>
                  <a:schemeClr val="dk1"/>
                </a:solidFill>
              </a:rPr>
              <a:t>USENIX Security 2014)</a:t>
            </a:r>
            <a:r>
              <a:rPr lang="en" sz="900">
                <a:solidFill>
                  <a:schemeClr val="dk1"/>
                </a:solidFill>
              </a:rPr>
              <a:t>. 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2 </a:t>
            </a:r>
            <a:r>
              <a:rPr lang="en" sz="900">
                <a:solidFill>
                  <a:schemeClr val="dk1"/>
                </a:solidFill>
              </a:rPr>
              <a:t>Williams-King, David, et al. "Shuffler: Fast and Deployable Continuous Code Re-Randomization." (</a:t>
            </a:r>
            <a:r>
              <a:rPr i="1" lang="en" sz="900">
                <a:solidFill>
                  <a:schemeClr val="dk1"/>
                </a:solidFill>
              </a:rPr>
              <a:t>USENIX OSDI 2016)</a:t>
            </a:r>
            <a:r>
              <a:rPr lang="en" sz="900">
                <a:solidFill>
                  <a:schemeClr val="dk1"/>
                </a:solidFill>
              </a:rPr>
              <a:t>.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911" name="Google Shape;911;p66"/>
          <p:cNvSpPr txBox="1"/>
          <p:nvPr/>
        </p:nvSpPr>
        <p:spPr>
          <a:xfrm>
            <a:off x="2831300" y="648900"/>
            <a:ext cx="36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1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912" name="Google Shape;912;p66"/>
          <p:cNvSpPr txBox="1"/>
          <p:nvPr/>
        </p:nvSpPr>
        <p:spPr>
          <a:xfrm>
            <a:off x="6842600" y="648900"/>
            <a:ext cx="36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2</a:t>
            </a:r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6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Google Shape;917;p67"/>
          <p:cNvSpPr txBox="1"/>
          <p:nvPr>
            <p:ph type="title"/>
          </p:nvPr>
        </p:nvSpPr>
        <p:spPr>
          <a:xfrm>
            <a:off x="173895" y="76200"/>
            <a:ext cx="8773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Practicality Challenges in Detail</a:t>
            </a:r>
            <a:endParaRPr/>
          </a:p>
        </p:txBody>
      </p:sp>
      <p:sp>
        <p:nvSpPr>
          <p:cNvPr id="918" name="Google Shape;918;p67"/>
          <p:cNvSpPr txBox="1"/>
          <p:nvPr>
            <p:ph idx="1" type="body"/>
          </p:nvPr>
        </p:nvSpPr>
        <p:spPr>
          <a:xfrm>
            <a:off x="173900" y="719275"/>
            <a:ext cx="5592600" cy="3416400"/>
          </a:xfrm>
          <a:prstGeom prst="rect">
            <a:avLst/>
          </a:prstGeom>
        </p:spPr>
        <p:txBody>
          <a:bodyPr anchorCtr="0" anchor="t" bIns="27425" lIns="36575" spcFirstLastPara="1" rIns="27425" wrap="square" tIns="27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/>
              <a:t>Common culprits hurting </a:t>
            </a:r>
            <a:r>
              <a:rPr b="1" lang="en" sz="1100" u="sng"/>
              <a:t>Performance</a:t>
            </a:r>
            <a:endParaRPr b="1" sz="1100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/>
              <a:t>	Tracking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/>
              <a:t>	Verification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/>
              <a:t>	Runtime Churn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/>
              <a:t>Common culprits hurting </a:t>
            </a:r>
            <a:r>
              <a:rPr b="1" lang="en" sz="1100" u="sng"/>
              <a:t>Security</a:t>
            </a:r>
            <a:endParaRPr b="1" sz="1100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/>
              <a:t>	New ROP attack variants have been found (JIT-ROP, BROP, Low Profile)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/>
              <a:t>		This makes current state-of-the-art stale and broken again…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/>
              <a:t>Common culprits hurting </a:t>
            </a:r>
            <a:r>
              <a:rPr b="1" lang="en" sz="1100" u="sng"/>
              <a:t>Scalability</a:t>
            </a:r>
            <a:endParaRPr b="1" sz="1100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/>
              <a:t>	Runtime monitor needs to worker-per-targetapp-thread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/>
              <a:t>	Mechanism needs virtualization (hypervisor/EPT) to work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/>
              <a:t>	Code share is made unavailable by defense design (randomization per application = cannot mix)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/>
              <a:t>Common culprits hurting </a:t>
            </a:r>
            <a:r>
              <a:rPr b="1" lang="en" sz="1100" u="sng"/>
              <a:t>Reliability</a:t>
            </a:r>
            <a:endParaRPr b="1" sz="1100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/>
              <a:t>	Aggressive defenses that physically disable or remove code (debloating, destructive code read)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/>
              <a:t>	Static Analysis is used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/>
              <a:t>	Use-cases are used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919" name="Google Shape;919;p67"/>
          <p:cNvSpPr txBox="1"/>
          <p:nvPr>
            <p:ph idx="12" type="sldNum"/>
          </p:nvPr>
        </p:nvSpPr>
        <p:spPr>
          <a:xfrm>
            <a:off x="8472450" y="4823899"/>
            <a:ext cx="548700" cy="33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20" name="Google Shape;920;p67"/>
          <p:cNvSpPr txBox="1"/>
          <p:nvPr/>
        </p:nvSpPr>
        <p:spPr>
          <a:xfrm>
            <a:off x="5942175" y="719275"/>
            <a:ext cx="2947200" cy="27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Insight</a:t>
            </a:r>
            <a:r>
              <a:rPr lang="en">
                <a:solidFill>
                  <a:schemeClr val="dk2"/>
                </a:solidFill>
              </a:rPr>
              <a:t>: Many challenges </a:t>
            </a:r>
            <a:r>
              <a:rPr b="1" lang="en">
                <a:solidFill>
                  <a:schemeClr val="dk2"/>
                </a:solidFill>
              </a:rPr>
              <a:t>overlap</a:t>
            </a:r>
            <a:r>
              <a:rPr lang="en">
                <a:solidFill>
                  <a:schemeClr val="dk2"/>
                </a:solidFill>
              </a:rPr>
              <a:t> in different ways</a:t>
            </a:r>
            <a:endParaRPr b="1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2"/>
                </a:solidFill>
              </a:rPr>
              <a:t>Example: Employing Tracking means:</a:t>
            </a:r>
            <a:endParaRPr b="1"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AutoNum type="arabicParenR"/>
            </a:pPr>
            <a:r>
              <a:rPr lang="en">
                <a:solidFill>
                  <a:schemeClr val="dk2"/>
                </a:solidFill>
              </a:rPr>
              <a:t>Expensive runtime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AutoNum type="arabicParenR"/>
            </a:pPr>
            <a:r>
              <a:rPr lang="en">
                <a:solidFill>
                  <a:schemeClr val="dk2"/>
                </a:solidFill>
              </a:rPr>
              <a:t>Invasive Instrumentation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AutoNum type="arabicParenR"/>
            </a:pPr>
            <a:r>
              <a:rPr lang="en">
                <a:solidFill>
                  <a:schemeClr val="dk2"/>
                </a:solidFill>
              </a:rPr>
              <a:t>Performance Incurred vs Security Gained from this tracking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921" name="Google Shape;921;p67"/>
          <p:cNvSpPr txBox="1"/>
          <p:nvPr/>
        </p:nvSpPr>
        <p:spPr>
          <a:xfrm>
            <a:off x="6724875" y="3514200"/>
            <a:ext cx="1948800" cy="8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5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Google Shape;926;p68"/>
          <p:cNvSpPr txBox="1"/>
          <p:nvPr>
            <p:ph type="title"/>
          </p:nvPr>
        </p:nvSpPr>
        <p:spPr>
          <a:xfrm>
            <a:off x="173898" y="76200"/>
            <a:ext cx="5889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Modern Defense Archetypes</a:t>
            </a:r>
            <a:endParaRPr/>
          </a:p>
        </p:txBody>
      </p:sp>
      <p:sp>
        <p:nvSpPr>
          <p:cNvPr id="927" name="Google Shape;927;p68"/>
          <p:cNvSpPr txBox="1"/>
          <p:nvPr>
            <p:ph idx="12" type="sldNum"/>
          </p:nvPr>
        </p:nvSpPr>
        <p:spPr>
          <a:xfrm>
            <a:off x="8472450" y="4823899"/>
            <a:ext cx="548700" cy="33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28" name="Google Shape;928;p68"/>
          <p:cNvSpPr txBox="1"/>
          <p:nvPr>
            <p:ph idx="12" type="sldNum"/>
          </p:nvPr>
        </p:nvSpPr>
        <p:spPr>
          <a:xfrm>
            <a:off x="8472450" y="4823899"/>
            <a:ext cx="548700" cy="33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29" name="Google Shape;929;p68"/>
          <p:cNvSpPr txBox="1"/>
          <p:nvPr>
            <p:ph idx="1" type="body"/>
          </p:nvPr>
        </p:nvSpPr>
        <p:spPr>
          <a:xfrm>
            <a:off x="173900" y="522775"/>
            <a:ext cx="4835700" cy="403200"/>
          </a:xfrm>
          <a:prstGeom prst="rect">
            <a:avLst/>
          </a:prstGeom>
        </p:spPr>
        <p:txBody>
          <a:bodyPr anchorCtr="0" anchor="t" bIns="27425" lIns="36575" spcFirstLastPara="1" rIns="27425" wrap="square" tIns="27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Pros / Cons of Each Respective Archetype</a:t>
            </a:r>
            <a:endParaRPr u="sng"/>
          </a:p>
        </p:txBody>
      </p:sp>
      <p:sp>
        <p:nvSpPr>
          <p:cNvPr id="930" name="Google Shape;930;p68"/>
          <p:cNvSpPr txBox="1"/>
          <p:nvPr/>
        </p:nvSpPr>
        <p:spPr>
          <a:xfrm>
            <a:off x="3328525" y="926400"/>
            <a:ext cx="1134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Information Hiding</a:t>
            </a:r>
            <a:endParaRPr/>
          </a:p>
        </p:txBody>
      </p:sp>
      <p:sp>
        <p:nvSpPr>
          <p:cNvPr id="931" name="Google Shape;931;p68"/>
          <p:cNvSpPr txBox="1"/>
          <p:nvPr/>
        </p:nvSpPr>
        <p:spPr>
          <a:xfrm>
            <a:off x="4661000" y="926400"/>
            <a:ext cx="1660500" cy="4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Re-Randomization</a:t>
            </a:r>
            <a:endParaRPr/>
          </a:p>
        </p:txBody>
      </p:sp>
      <p:sp>
        <p:nvSpPr>
          <p:cNvPr id="932" name="Google Shape;932;p68"/>
          <p:cNvSpPr txBox="1"/>
          <p:nvPr/>
        </p:nvSpPr>
        <p:spPr>
          <a:xfrm>
            <a:off x="6300325" y="850200"/>
            <a:ext cx="1546500" cy="9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Integrity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&amp; Control Flow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Integrity</a:t>
            </a:r>
            <a:endParaRPr/>
          </a:p>
        </p:txBody>
      </p:sp>
      <p:sp>
        <p:nvSpPr>
          <p:cNvPr id="933" name="Google Shape;933;p68"/>
          <p:cNvSpPr txBox="1"/>
          <p:nvPr/>
        </p:nvSpPr>
        <p:spPr>
          <a:xfrm>
            <a:off x="7824325" y="850200"/>
            <a:ext cx="1134300" cy="8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Call Filtering</a:t>
            </a:r>
            <a:endParaRPr/>
          </a:p>
        </p:txBody>
      </p:sp>
      <p:pic>
        <p:nvPicPr>
          <p:cNvPr id="934" name="Google Shape;934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6900" y="1533025"/>
            <a:ext cx="646950" cy="646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5" name="Google Shape;935;p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59126" y="1612975"/>
            <a:ext cx="646950" cy="646979"/>
          </a:xfrm>
          <a:prstGeom prst="rect">
            <a:avLst/>
          </a:prstGeom>
          <a:noFill/>
          <a:ln>
            <a:noFill/>
          </a:ln>
        </p:spPr>
      </p:pic>
      <p:pic>
        <p:nvPicPr>
          <p:cNvPr id="936" name="Google Shape;936;p6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96188" y="1575838"/>
            <a:ext cx="646975" cy="64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7" name="Google Shape;937;p6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51583" y="1772687"/>
            <a:ext cx="646950" cy="646979"/>
          </a:xfrm>
          <a:prstGeom prst="rect">
            <a:avLst/>
          </a:prstGeom>
          <a:noFill/>
          <a:ln>
            <a:noFill/>
          </a:ln>
        </p:spPr>
      </p:pic>
      <p:sp>
        <p:nvSpPr>
          <p:cNvPr id="938" name="Google Shape;938;p68"/>
          <p:cNvSpPr txBox="1"/>
          <p:nvPr/>
        </p:nvSpPr>
        <p:spPr>
          <a:xfrm>
            <a:off x="204325" y="926400"/>
            <a:ext cx="1134300" cy="4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Debloating</a:t>
            </a:r>
            <a:endParaRPr/>
          </a:p>
        </p:txBody>
      </p:sp>
      <p:pic>
        <p:nvPicPr>
          <p:cNvPr id="939" name="Google Shape;939;p6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3104467">
            <a:off x="471334" y="1574336"/>
            <a:ext cx="612530" cy="613727"/>
          </a:xfrm>
          <a:prstGeom prst="rect">
            <a:avLst/>
          </a:prstGeom>
          <a:noFill/>
          <a:ln>
            <a:noFill/>
          </a:ln>
        </p:spPr>
      </p:pic>
      <p:sp>
        <p:nvSpPr>
          <p:cNvPr id="940" name="Google Shape;940;p68"/>
          <p:cNvSpPr txBox="1"/>
          <p:nvPr/>
        </p:nvSpPr>
        <p:spPr>
          <a:xfrm>
            <a:off x="1728325" y="926400"/>
            <a:ext cx="1134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Memory Safety</a:t>
            </a:r>
            <a:endParaRPr/>
          </a:p>
        </p:txBody>
      </p:sp>
      <p:pic>
        <p:nvPicPr>
          <p:cNvPr id="941" name="Google Shape;941;p68"/>
          <p:cNvPicPr preferRelativeResize="0"/>
          <p:nvPr/>
        </p:nvPicPr>
        <p:blipFill rotWithShape="1">
          <a:blip r:embed="rId8">
            <a:alphaModFix/>
          </a:blip>
          <a:srcRect b="19771" l="0" r="0" t="19486"/>
          <a:stretch/>
        </p:blipFill>
        <p:spPr>
          <a:xfrm rot="-2700000">
            <a:off x="1962524" y="1736200"/>
            <a:ext cx="646950" cy="393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42" name="Google Shape;942;p68"/>
          <p:cNvCxnSpPr/>
          <p:nvPr/>
        </p:nvCxnSpPr>
        <p:spPr>
          <a:xfrm>
            <a:off x="246600" y="2565475"/>
            <a:ext cx="8708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3" name="Google Shape;943;p68"/>
          <p:cNvCxnSpPr/>
          <p:nvPr/>
        </p:nvCxnSpPr>
        <p:spPr>
          <a:xfrm rot="10800000">
            <a:off x="1549400" y="1018125"/>
            <a:ext cx="0" cy="3706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4" name="Google Shape;944;p68"/>
          <p:cNvCxnSpPr/>
          <p:nvPr/>
        </p:nvCxnSpPr>
        <p:spPr>
          <a:xfrm rot="10800000">
            <a:off x="3070175" y="985375"/>
            <a:ext cx="0" cy="3706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5" name="Google Shape;945;p68"/>
          <p:cNvCxnSpPr/>
          <p:nvPr/>
        </p:nvCxnSpPr>
        <p:spPr>
          <a:xfrm rot="10800000">
            <a:off x="4539025" y="1018125"/>
            <a:ext cx="0" cy="3706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6" name="Google Shape;946;p68"/>
          <p:cNvCxnSpPr/>
          <p:nvPr/>
        </p:nvCxnSpPr>
        <p:spPr>
          <a:xfrm rot="10800000">
            <a:off x="6277375" y="925975"/>
            <a:ext cx="0" cy="3706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7" name="Google Shape;947;p68"/>
          <p:cNvCxnSpPr/>
          <p:nvPr/>
        </p:nvCxnSpPr>
        <p:spPr>
          <a:xfrm rot="10800000">
            <a:off x="7769375" y="925975"/>
            <a:ext cx="0" cy="3706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48" name="Google Shape;948;p68"/>
          <p:cNvSpPr txBox="1"/>
          <p:nvPr/>
        </p:nvSpPr>
        <p:spPr>
          <a:xfrm>
            <a:off x="64400" y="2656275"/>
            <a:ext cx="1344300" cy="19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 u="sng">
                <a:solidFill>
                  <a:srgbClr val="00FF00"/>
                </a:solidFill>
              </a:rPr>
              <a:t>Pros</a:t>
            </a:r>
            <a:endParaRPr b="1" sz="900" u="sng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&gt;No overhead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&gt;Simple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 u="sng">
                <a:solidFill>
                  <a:srgbClr val="861F41"/>
                </a:solidFill>
              </a:rPr>
              <a:t>Cons</a:t>
            </a:r>
            <a:endParaRPr b="1" sz="900" u="sng">
              <a:solidFill>
                <a:srgbClr val="861F4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&gt;Fragile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&gt;Can accidentally cut needed code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&gt;Needs new policy per-configuration</a:t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949" name="Google Shape;949;p68"/>
          <p:cNvSpPr txBox="1"/>
          <p:nvPr/>
        </p:nvSpPr>
        <p:spPr>
          <a:xfrm>
            <a:off x="1588400" y="2732475"/>
            <a:ext cx="1344300" cy="19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 u="sng">
                <a:solidFill>
                  <a:srgbClr val="00FF00"/>
                </a:solidFill>
              </a:rPr>
              <a:t>Pros</a:t>
            </a:r>
            <a:endParaRPr b="1" sz="900" u="sng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&gt;Simple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 u="sng">
                <a:solidFill>
                  <a:srgbClr val="861F41"/>
                </a:solidFill>
              </a:rPr>
              <a:t>Cons</a:t>
            </a:r>
            <a:endParaRPr b="1" sz="900" u="sng">
              <a:solidFill>
                <a:srgbClr val="861F4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&gt;Perf Expensive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&gt;Uses memory (FAT pointers)</a:t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950" name="Google Shape;950;p68"/>
          <p:cNvSpPr txBox="1"/>
          <p:nvPr/>
        </p:nvSpPr>
        <p:spPr>
          <a:xfrm>
            <a:off x="3063713" y="2732475"/>
            <a:ext cx="1344300" cy="19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 u="sng">
                <a:solidFill>
                  <a:srgbClr val="00FF00"/>
                </a:solidFill>
              </a:rPr>
              <a:t>Pros</a:t>
            </a:r>
            <a:endParaRPr b="1" sz="900" u="sng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 u="sng">
                <a:solidFill>
                  <a:srgbClr val="861F41"/>
                </a:solidFill>
              </a:rPr>
              <a:t>Cons</a:t>
            </a:r>
            <a:endParaRPr b="1" sz="900" u="sng">
              <a:solidFill>
                <a:srgbClr val="861F4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&gt;Single Randomization is not sufficient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Toggling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&gt;Destructive (destructive code read)</a:t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951" name="Google Shape;951;p68"/>
          <p:cNvSpPr txBox="1"/>
          <p:nvPr/>
        </p:nvSpPr>
        <p:spPr>
          <a:xfrm>
            <a:off x="4539053" y="2732475"/>
            <a:ext cx="1736100" cy="19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 u="sng">
                <a:solidFill>
                  <a:srgbClr val="00FF00"/>
                </a:solidFill>
              </a:rPr>
              <a:t>Pros</a:t>
            </a:r>
            <a:endParaRPr b="1" sz="900" u="sng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&gt;Fine-granularity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&gt;Disclosure Resilient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 u="sng">
                <a:solidFill>
                  <a:srgbClr val="861F41"/>
                </a:solidFill>
              </a:rPr>
              <a:t>Cons</a:t>
            </a:r>
            <a:endParaRPr b="1" sz="900" u="sng">
              <a:solidFill>
                <a:srgbClr val="861F4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&gt;Probabilistic Def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&gt;Predictable (interval, etc)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&gt;Major Overhead from patching</a:t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952" name="Google Shape;952;p68"/>
          <p:cNvSpPr txBox="1"/>
          <p:nvPr/>
        </p:nvSpPr>
        <p:spPr>
          <a:xfrm>
            <a:off x="6275225" y="2711275"/>
            <a:ext cx="1494300" cy="19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 u="sng">
                <a:solidFill>
                  <a:srgbClr val="00FF00"/>
                </a:solidFill>
              </a:rPr>
              <a:t>Pros</a:t>
            </a:r>
            <a:endParaRPr b="1" sz="900" u="sng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&gt;Precise (Deterministic)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&gt;Fine-Granularity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&gt;Strongest Defense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 u="sng">
                <a:solidFill>
                  <a:srgbClr val="861F41"/>
                </a:solidFill>
              </a:rPr>
              <a:t>Cons</a:t>
            </a:r>
            <a:endParaRPr b="1" sz="900" u="sng">
              <a:solidFill>
                <a:srgbClr val="861F4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&gt;Major Overhead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&gt;CFI - Equivalence Classes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&gt;Over Approximation</a:t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953" name="Google Shape;953;p68"/>
          <p:cNvSpPr txBox="1"/>
          <p:nvPr/>
        </p:nvSpPr>
        <p:spPr>
          <a:xfrm>
            <a:off x="7793213" y="2608375"/>
            <a:ext cx="1344300" cy="19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 u="sng">
                <a:solidFill>
                  <a:srgbClr val="00FF00"/>
                </a:solidFill>
              </a:rPr>
              <a:t>Pros</a:t>
            </a:r>
            <a:endParaRPr b="1" sz="900" u="sng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&gt;No overhead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 u="sng">
                <a:solidFill>
                  <a:srgbClr val="861F41"/>
                </a:solidFill>
              </a:rPr>
              <a:t>Cons</a:t>
            </a:r>
            <a:endParaRPr b="1" sz="900" u="sng">
              <a:solidFill>
                <a:srgbClr val="861F4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&gt;“Setup” syscalls cannot be disabled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&gt;Coarse-grained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&gt;Static Argument support only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&gt;Need new policy per-configuration</a:t>
            </a:r>
            <a:endParaRPr sz="9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7" name="Shape 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Google Shape;958;p69"/>
          <p:cNvSpPr txBox="1"/>
          <p:nvPr>
            <p:ph type="title"/>
          </p:nvPr>
        </p:nvSpPr>
        <p:spPr>
          <a:xfrm>
            <a:off x="173898" y="76200"/>
            <a:ext cx="5889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Modern Defense Archetypes</a:t>
            </a:r>
            <a:endParaRPr/>
          </a:p>
        </p:txBody>
      </p:sp>
      <p:sp>
        <p:nvSpPr>
          <p:cNvPr id="959" name="Google Shape;959;p69"/>
          <p:cNvSpPr txBox="1"/>
          <p:nvPr>
            <p:ph idx="12" type="sldNum"/>
          </p:nvPr>
        </p:nvSpPr>
        <p:spPr>
          <a:xfrm>
            <a:off x="8472450" y="4823899"/>
            <a:ext cx="548700" cy="33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60" name="Google Shape;960;p69"/>
          <p:cNvSpPr txBox="1"/>
          <p:nvPr>
            <p:ph idx="12" type="sldNum"/>
          </p:nvPr>
        </p:nvSpPr>
        <p:spPr>
          <a:xfrm>
            <a:off x="8472450" y="4823899"/>
            <a:ext cx="548700" cy="33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61" name="Google Shape;961;p69"/>
          <p:cNvSpPr txBox="1"/>
          <p:nvPr>
            <p:ph idx="1" type="body"/>
          </p:nvPr>
        </p:nvSpPr>
        <p:spPr>
          <a:xfrm>
            <a:off x="173900" y="522775"/>
            <a:ext cx="4835700" cy="403200"/>
          </a:xfrm>
          <a:prstGeom prst="rect">
            <a:avLst/>
          </a:prstGeom>
        </p:spPr>
        <p:txBody>
          <a:bodyPr anchorCtr="0" anchor="t" bIns="27425" lIns="36575" spcFirstLastPara="1" rIns="27425" wrap="square" tIns="27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Generalized Defense Archetype Created</a:t>
            </a:r>
            <a:endParaRPr u="sng"/>
          </a:p>
        </p:txBody>
      </p:sp>
      <p:sp>
        <p:nvSpPr>
          <p:cNvPr id="962" name="Google Shape;962;p69"/>
          <p:cNvSpPr txBox="1"/>
          <p:nvPr/>
        </p:nvSpPr>
        <p:spPr>
          <a:xfrm>
            <a:off x="3328525" y="926400"/>
            <a:ext cx="1134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Information Hiding</a:t>
            </a:r>
            <a:endParaRPr/>
          </a:p>
        </p:txBody>
      </p:sp>
      <p:sp>
        <p:nvSpPr>
          <p:cNvPr id="963" name="Google Shape;963;p69"/>
          <p:cNvSpPr txBox="1"/>
          <p:nvPr/>
        </p:nvSpPr>
        <p:spPr>
          <a:xfrm>
            <a:off x="4661000" y="926400"/>
            <a:ext cx="1660500" cy="4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Re-Randomization</a:t>
            </a:r>
            <a:endParaRPr/>
          </a:p>
        </p:txBody>
      </p:sp>
      <p:sp>
        <p:nvSpPr>
          <p:cNvPr id="964" name="Google Shape;964;p69"/>
          <p:cNvSpPr txBox="1"/>
          <p:nvPr/>
        </p:nvSpPr>
        <p:spPr>
          <a:xfrm>
            <a:off x="6300325" y="850200"/>
            <a:ext cx="1546500" cy="9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Integrity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&amp; Control Flow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Integrity</a:t>
            </a:r>
            <a:endParaRPr/>
          </a:p>
        </p:txBody>
      </p:sp>
      <p:sp>
        <p:nvSpPr>
          <p:cNvPr id="965" name="Google Shape;965;p69"/>
          <p:cNvSpPr txBox="1"/>
          <p:nvPr/>
        </p:nvSpPr>
        <p:spPr>
          <a:xfrm>
            <a:off x="7824325" y="850200"/>
            <a:ext cx="1134300" cy="8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Call Filtering</a:t>
            </a:r>
            <a:endParaRPr/>
          </a:p>
        </p:txBody>
      </p:sp>
      <p:pic>
        <p:nvPicPr>
          <p:cNvPr id="966" name="Google Shape;966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6900" y="1533025"/>
            <a:ext cx="646950" cy="646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7" name="Google Shape;967;p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59126" y="1612975"/>
            <a:ext cx="646950" cy="646979"/>
          </a:xfrm>
          <a:prstGeom prst="rect">
            <a:avLst/>
          </a:prstGeom>
          <a:noFill/>
          <a:ln>
            <a:noFill/>
          </a:ln>
        </p:spPr>
      </p:pic>
      <p:pic>
        <p:nvPicPr>
          <p:cNvPr id="968" name="Google Shape;968;p6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96188" y="1575838"/>
            <a:ext cx="646975" cy="64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9" name="Google Shape;969;p6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51583" y="1772687"/>
            <a:ext cx="646950" cy="646979"/>
          </a:xfrm>
          <a:prstGeom prst="rect">
            <a:avLst/>
          </a:prstGeom>
          <a:noFill/>
          <a:ln>
            <a:noFill/>
          </a:ln>
        </p:spPr>
      </p:pic>
      <p:sp>
        <p:nvSpPr>
          <p:cNvPr id="970" name="Google Shape;970;p69"/>
          <p:cNvSpPr txBox="1"/>
          <p:nvPr/>
        </p:nvSpPr>
        <p:spPr>
          <a:xfrm>
            <a:off x="204325" y="926400"/>
            <a:ext cx="1134300" cy="4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Debloating</a:t>
            </a:r>
            <a:endParaRPr/>
          </a:p>
        </p:txBody>
      </p:sp>
      <p:pic>
        <p:nvPicPr>
          <p:cNvPr id="971" name="Google Shape;971;p6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3104467">
            <a:off x="471334" y="1574336"/>
            <a:ext cx="612530" cy="613727"/>
          </a:xfrm>
          <a:prstGeom prst="rect">
            <a:avLst/>
          </a:prstGeom>
          <a:noFill/>
          <a:ln>
            <a:noFill/>
          </a:ln>
        </p:spPr>
      </p:pic>
      <p:sp>
        <p:nvSpPr>
          <p:cNvPr id="972" name="Google Shape;972;p69"/>
          <p:cNvSpPr txBox="1"/>
          <p:nvPr/>
        </p:nvSpPr>
        <p:spPr>
          <a:xfrm>
            <a:off x="1728325" y="926400"/>
            <a:ext cx="1134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Memory Safety</a:t>
            </a:r>
            <a:endParaRPr/>
          </a:p>
        </p:txBody>
      </p:sp>
      <p:pic>
        <p:nvPicPr>
          <p:cNvPr id="973" name="Google Shape;973;p69"/>
          <p:cNvPicPr preferRelativeResize="0"/>
          <p:nvPr/>
        </p:nvPicPr>
        <p:blipFill rotWithShape="1">
          <a:blip r:embed="rId8">
            <a:alphaModFix/>
          </a:blip>
          <a:srcRect b="19771" l="0" r="0" t="19486"/>
          <a:stretch/>
        </p:blipFill>
        <p:spPr>
          <a:xfrm rot="-2700000">
            <a:off x="1962524" y="1736200"/>
            <a:ext cx="646950" cy="393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74" name="Google Shape;974;p69"/>
          <p:cNvCxnSpPr/>
          <p:nvPr/>
        </p:nvCxnSpPr>
        <p:spPr>
          <a:xfrm>
            <a:off x="246600" y="2565475"/>
            <a:ext cx="8708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75" name="Google Shape;975;p69"/>
          <p:cNvCxnSpPr/>
          <p:nvPr/>
        </p:nvCxnSpPr>
        <p:spPr>
          <a:xfrm rot="10800000">
            <a:off x="1549400" y="1018125"/>
            <a:ext cx="0" cy="3706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76" name="Google Shape;976;p69"/>
          <p:cNvCxnSpPr/>
          <p:nvPr/>
        </p:nvCxnSpPr>
        <p:spPr>
          <a:xfrm rot="10800000">
            <a:off x="3070175" y="985375"/>
            <a:ext cx="0" cy="3706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77" name="Google Shape;977;p69"/>
          <p:cNvCxnSpPr/>
          <p:nvPr/>
        </p:nvCxnSpPr>
        <p:spPr>
          <a:xfrm rot="10800000">
            <a:off x="4539025" y="1018125"/>
            <a:ext cx="0" cy="3706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78" name="Google Shape;978;p69"/>
          <p:cNvCxnSpPr/>
          <p:nvPr/>
        </p:nvCxnSpPr>
        <p:spPr>
          <a:xfrm rot="10800000">
            <a:off x="6377375" y="925975"/>
            <a:ext cx="0" cy="3706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79" name="Google Shape;979;p69"/>
          <p:cNvCxnSpPr/>
          <p:nvPr/>
        </p:nvCxnSpPr>
        <p:spPr>
          <a:xfrm rot="10800000">
            <a:off x="7769375" y="925975"/>
            <a:ext cx="0" cy="3706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80" name="Google Shape;980;p69"/>
          <p:cNvSpPr txBox="1"/>
          <p:nvPr/>
        </p:nvSpPr>
        <p:spPr>
          <a:xfrm>
            <a:off x="64400" y="2656275"/>
            <a:ext cx="1344300" cy="19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Piece-Wise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RAZOR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Nibbler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CHISEL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PacJam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TRIMMER</a:t>
            </a:r>
            <a:endParaRPr/>
          </a:p>
        </p:txBody>
      </p:sp>
      <p:sp>
        <p:nvSpPr>
          <p:cNvPr id="981" name="Google Shape;981;p69"/>
          <p:cNvSpPr txBox="1"/>
          <p:nvPr/>
        </p:nvSpPr>
        <p:spPr>
          <a:xfrm>
            <a:off x="1664600" y="2656275"/>
            <a:ext cx="1344300" cy="19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SoftBound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BOGO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HardBound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CHERI (RISC)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DangSan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DangNULL</a:t>
            </a:r>
            <a:endParaRPr/>
          </a:p>
        </p:txBody>
      </p:sp>
      <p:sp>
        <p:nvSpPr>
          <p:cNvPr id="982" name="Google Shape;982;p69"/>
          <p:cNvSpPr txBox="1"/>
          <p:nvPr/>
        </p:nvSpPr>
        <p:spPr>
          <a:xfrm>
            <a:off x="3112400" y="2656275"/>
            <a:ext cx="1344300" cy="19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Oxymoron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Readactor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HideM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kR^X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HeisenByte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NEAR</a:t>
            </a:r>
            <a:endParaRPr/>
          </a:p>
        </p:txBody>
      </p:sp>
      <p:sp>
        <p:nvSpPr>
          <p:cNvPr id="983" name="Google Shape;983;p69"/>
          <p:cNvSpPr txBox="1"/>
          <p:nvPr/>
        </p:nvSpPr>
        <p:spPr>
          <a:xfrm>
            <a:off x="4636400" y="2656275"/>
            <a:ext cx="1344300" cy="19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MARDU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--------------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CodeArmor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Shuffler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ReRanz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Isomeron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RuntimeASLR</a:t>
            </a:r>
            <a:endParaRPr/>
          </a:p>
        </p:txBody>
      </p:sp>
      <p:sp>
        <p:nvSpPr>
          <p:cNvPr id="984" name="Google Shape;984;p69"/>
          <p:cNvSpPr txBox="1"/>
          <p:nvPr/>
        </p:nvSpPr>
        <p:spPr>
          <a:xfrm>
            <a:off x="6389000" y="2656275"/>
            <a:ext cx="1344300" cy="19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CPI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DFI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---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CFI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uCFI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OS-CFI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PT-CFI</a:t>
            </a:r>
            <a:endParaRPr/>
          </a:p>
        </p:txBody>
      </p:sp>
      <p:sp>
        <p:nvSpPr>
          <p:cNvPr id="985" name="Google Shape;985;p69"/>
          <p:cNvSpPr txBox="1"/>
          <p:nvPr/>
        </p:nvSpPr>
        <p:spPr>
          <a:xfrm>
            <a:off x="7836800" y="2656275"/>
            <a:ext cx="1184400" cy="19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BASTION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------------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Saffire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sysfilter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Temporal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ABHAYA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9" name="Shape 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" name="Google Shape;990;p70"/>
          <p:cNvSpPr txBox="1"/>
          <p:nvPr>
            <p:ph type="title"/>
          </p:nvPr>
        </p:nvSpPr>
        <p:spPr>
          <a:xfrm>
            <a:off x="173895" y="76200"/>
            <a:ext cx="8773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Why were </a:t>
            </a:r>
            <a:r>
              <a:rPr b="1" lang="en" sz="2400"/>
              <a:t>re-randomization</a:t>
            </a:r>
            <a:r>
              <a:rPr lang="en" sz="2400"/>
              <a:t> and </a:t>
            </a:r>
            <a:r>
              <a:rPr b="1" lang="en" sz="2400"/>
              <a:t>syscall filtering</a:t>
            </a:r>
            <a:r>
              <a:rPr lang="en" sz="2400"/>
              <a:t> chosen?</a:t>
            </a:r>
            <a:endParaRPr sz="2400"/>
          </a:p>
        </p:txBody>
      </p:sp>
      <p:sp>
        <p:nvSpPr>
          <p:cNvPr id="991" name="Google Shape;991;p70"/>
          <p:cNvSpPr txBox="1"/>
          <p:nvPr>
            <p:ph idx="1" type="body"/>
          </p:nvPr>
        </p:nvSpPr>
        <p:spPr>
          <a:xfrm>
            <a:off x="173900" y="719275"/>
            <a:ext cx="8512200" cy="3794100"/>
          </a:xfrm>
          <a:prstGeom prst="rect">
            <a:avLst/>
          </a:prstGeom>
        </p:spPr>
        <p:txBody>
          <a:bodyPr anchorCtr="0" anchor="t" bIns="27425" lIns="36575" spcFirstLastPara="1" rIns="27425" wrap="square" tIns="27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Both archetypes are great targets to refine and hone in design to be practical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Re-Randomization</a:t>
            </a:r>
            <a:endParaRPr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	</a:t>
            </a:r>
            <a:r>
              <a:rPr b="1" lang="en" sz="1100">
                <a:solidFill>
                  <a:schemeClr val="dk1"/>
                </a:solidFill>
              </a:rPr>
              <a:t>Performance</a:t>
            </a:r>
            <a:r>
              <a:rPr lang="en" sz="1100">
                <a:solidFill>
                  <a:schemeClr val="dk1"/>
                </a:solidFill>
              </a:rPr>
              <a:t>: active approaches are equivalent to CFI/DFI (in terms of performance)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	</a:t>
            </a:r>
            <a:r>
              <a:rPr b="1" lang="en" sz="1100">
                <a:solidFill>
                  <a:schemeClr val="dk1"/>
                </a:solidFill>
              </a:rPr>
              <a:t>Security</a:t>
            </a:r>
            <a:r>
              <a:rPr lang="en" sz="1100">
                <a:solidFill>
                  <a:schemeClr val="dk1"/>
                </a:solidFill>
              </a:rPr>
              <a:t>: passive approaches are equivalent to ASLR (in terms of security)</a:t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Scalability</a:t>
            </a:r>
            <a:r>
              <a:rPr lang="en" sz="1100">
                <a:solidFill>
                  <a:schemeClr val="dk1"/>
                </a:solidFill>
              </a:rPr>
              <a:t>: is non-existent because of no support for code sharing</a:t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Reliability</a:t>
            </a:r>
            <a:r>
              <a:rPr lang="en" sz="1100">
                <a:solidFill>
                  <a:schemeClr val="dk1"/>
                </a:solidFill>
              </a:rPr>
              <a:t>: Does not really apply to this category of defense. </a:t>
            </a:r>
            <a:r>
              <a:rPr b="1" lang="en" sz="1100">
                <a:solidFill>
                  <a:schemeClr val="dk1"/>
                </a:solidFill>
              </a:rPr>
              <a:t>But,</a:t>
            </a:r>
            <a:r>
              <a:rPr lang="en" sz="1100">
                <a:solidFill>
                  <a:schemeClr val="dk1"/>
                </a:solidFill>
              </a:rPr>
              <a:t> could be argued that since randomization is a </a:t>
            </a:r>
            <a:r>
              <a:rPr i="1" lang="en" sz="1100">
                <a:solidFill>
                  <a:schemeClr val="dk1"/>
                </a:solidFill>
              </a:rPr>
              <a:t>probablistic approach</a:t>
            </a:r>
            <a:r>
              <a:rPr lang="en" sz="1100">
                <a:solidFill>
                  <a:schemeClr val="dk1"/>
                </a:solidFill>
              </a:rPr>
              <a:t> (rather than deterministic like CFI, DFI) “reliability” metric of re-randomization is hard to determine.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System Call Specialization</a:t>
            </a:r>
            <a:endParaRPr u="sng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Performance</a:t>
            </a:r>
            <a:r>
              <a:rPr lang="en" sz="1100">
                <a:solidFill>
                  <a:schemeClr val="dk1"/>
                </a:solidFill>
              </a:rPr>
              <a:t>: Does not apply to this category as all current defenses are offline and cost of applying syscall-policy at start of program is negligible</a:t>
            </a:r>
            <a:endParaRPr sz="110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Security</a:t>
            </a:r>
            <a:r>
              <a:rPr lang="en" sz="1100">
                <a:solidFill>
                  <a:schemeClr val="dk1"/>
                </a:solidFill>
              </a:rPr>
              <a:t>: No current works strive to raise security bar for system calls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	</a:t>
            </a:r>
            <a:r>
              <a:rPr b="1" lang="en" sz="1100">
                <a:solidFill>
                  <a:schemeClr val="dk1"/>
                </a:solidFill>
              </a:rPr>
              <a:t>Security</a:t>
            </a:r>
            <a:r>
              <a:rPr lang="en" sz="1100">
                <a:solidFill>
                  <a:schemeClr val="dk1"/>
                </a:solidFill>
              </a:rPr>
              <a:t>: More and more evidence shows that system calls are security-critical code components (as much attention should be given to them as code/data pointers so far by the security community!)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	</a:t>
            </a:r>
            <a:r>
              <a:rPr b="1" lang="en" sz="1100">
                <a:solidFill>
                  <a:schemeClr val="dk1"/>
                </a:solidFill>
              </a:rPr>
              <a:t>Scalability</a:t>
            </a:r>
            <a:r>
              <a:rPr lang="en" sz="1100">
                <a:solidFill>
                  <a:schemeClr val="dk1"/>
                </a:solidFill>
              </a:rPr>
              <a:t>: Debloating is especially non-scalable as a debloated shared library for one application may not work for another!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		But otherwise scalability is non-issue for this archetype</a:t>
            </a:r>
            <a:endParaRPr sz="110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Reliability</a:t>
            </a:r>
            <a:r>
              <a:rPr lang="en" sz="1100">
                <a:solidFill>
                  <a:schemeClr val="dk1"/>
                </a:solidFill>
              </a:rPr>
              <a:t>: Debloating/seccomp is fragile potentially even in the same application. If a different usage configuration is used by a user, application has a chance to accidentally be broken by unconsidered use-case</a:t>
            </a:r>
            <a:endParaRPr/>
          </a:p>
        </p:txBody>
      </p:sp>
      <p:sp>
        <p:nvSpPr>
          <p:cNvPr id="992" name="Google Shape;992;p70"/>
          <p:cNvSpPr txBox="1"/>
          <p:nvPr>
            <p:ph idx="12" type="sldNum"/>
          </p:nvPr>
        </p:nvSpPr>
        <p:spPr>
          <a:xfrm>
            <a:off x="8472450" y="4823899"/>
            <a:ext cx="548700" cy="33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CE5CD"/>
        </a:solidFill>
      </p:bgPr>
    </p:bg>
    <p:spTree>
      <p:nvGrpSpPr>
        <p:cNvPr id="996" name="Shape 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" name="Google Shape;997;p71"/>
          <p:cNvSpPr txBox="1"/>
          <p:nvPr>
            <p:ph type="title"/>
          </p:nvPr>
        </p:nvSpPr>
        <p:spPr>
          <a:xfrm>
            <a:off x="173895" y="76200"/>
            <a:ext cx="8773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MARDU Backup Slides</a:t>
            </a:r>
            <a:endParaRPr/>
          </a:p>
        </p:txBody>
      </p:sp>
      <p:sp>
        <p:nvSpPr>
          <p:cNvPr id="998" name="Google Shape;998;p71"/>
          <p:cNvSpPr txBox="1"/>
          <p:nvPr>
            <p:ph idx="12" type="sldNum"/>
          </p:nvPr>
        </p:nvSpPr>
        <p:spPr>
          <a:xfrm>
            <a:off x="8472450" y="4823899"/>
            <a:ext cx="548700" cy="33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2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Google Shape;1003;p72"/>
          <p:cNvSpPr txBox="1"/>
          <p:nvPr>
            <p:ph idx="1" type="body"/>
          </p:nvPr>
        </p:nvSpPr>
        <p:spPr>
          <a:xfrm>
            <a:off x="173900" y="719275"/>
            <a:ext cx="8346600" cy="1656000"/>
          </a:xfrm>
          <a:prstGeom prst="rect">
            <a:avLst/>
          </a:prstGeom>
        </p:spPr>
        <p:txBody>
          <a:bodyPr anchorCtr="0" anchor="t" bIns="27425" lIns="36575" spcFirstLastPara="1" rIns="27425" wrap="square" tIns="27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MARDU Design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Security:		Leveraging code trampolines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Scalability:		Enabling code sharing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Performance:	Re-randomization without stopping the world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Implementation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Evaluation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4" name="Google Shape;1004;p72"/>
          <p:cNvSpPr txBox="1"/>
          <p:nvPr>
            <p:ph idx="12" type="sldNum"/>
          </p:nvPr>
        </p:nvSpPr>
        <p:spPr>
          <a:xfrm>
            <a:off x="8472450" y="4823899"/>
            <a:ext cx="548700" cy="33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05" name="Google Shape;1005;p72"/>
          <p:cNvSpPr txBox="1"/>
          <p:nvPr>
            <p:ph type="title"/>
          </p:nvPr>
        </p:nvSpPr>
        <p:spPr>
          <a:xfrm>
            <a:off x="173901" y="76200"/>
            <a:ext cx="2912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MARDU Outline</a:t>
            </a:r>
            <a:endParaRPr/>
          </a:p>
        </p:txBody>
      </p:sp>
      <p:pic>
        <p:nvPicPr>
          <p:cNvPr id="1006" name="Google Shape;1006;p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75850" y="134213"/>
            <a:ext cx="745300" cy="7453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>
            <p:ph type="title"/>
          </p:nvPr>
        </p:nvSpPr>
        <p:spPr>
          <a:xfrm>
            <a:off x="173895" y="76200"/>
            <a:ext cx="8773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 in Exploit Mitigation Design</a:t>
            </a:r>
            <a:endParaRPr/>
          </a:p>
        </p:txBody>
      </p:sp>
      <p:sp>
        <p:nvSpPr>
          <p:cNvPr id="110" name="Google Shape;110;p19"/>
          <p:cNvSpPr txBox="1"/>
          <p:nvPr>
            <p:ph idx="1" type="body"/>
          </p:nvPr>
        </p:nvSpPr>
        <p:spPr>
          <a:xfrm>
            <a:off x="173900" y="719275"/>
            <a:ext cx="7056000" cy="4017000"/>
          </a:xfrm>
          <a:prstGeom prst="rect">
            <a:avLst/>
          </a:prstGeom>
        </p:spPr>
        <p:txBody>
          <a:bodyPr anchorCtr="0" anchor="t" bIns="27425" lIns="36575" spcFirstLastPara="1" rIns="27425" wrap="square" tIns="27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is Practical Exploit Mitigation Design Difficult to Achieve?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Non-Negligible Performance</a:t>
            </a:r>
            <a:endParaRPr/>
          </a:p>
          <a:p>
            <a:pPr indent="-317500" lvl="1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Complex</a:t>
            </a:r>
            <a:r>
              <a:rPr lang="en"/>
              <a:t> or </a:t>
            </a:r>
            <a:r>
              <a:rPr b="1" lang="en"/>
              <a:t>frequent</a:t>
            </a:r>
            <a:r>
              <a:rPr lang="en"/>
              <a:t> verification is hard to make </a:t>
            </a:r>
            <a:r>
              <a:rPr b="1" lang="en"/>
              <a:t>fast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Attack Complexity</a:t>
            </a:r>
            <a:endParaRPr/>
          </a:p>
          <a:p>
            <a:pPr indent="-317500" lvl="1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Modern attacks require </a:t>
            </a:r>
            <a:r>
              <a:rPr b="1" lang="en"/>
              <a:t>more code components</a:t>
            </a:r>
            <a:r>
              <a:rPr lang="en"/>
              <a:t> to be </a:t>
            </a:r>
            <a:r>
              <a:rPr b="1" lang="en"/>
              <a:t>guarded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Limited Scalability</a:t>
            </a:r>
            <a:endParaRPr/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Design</a:t>
            </a:r>
            <a:r>
              <a:rPr lang="en"/>
              <a:t>ing mechanisms with </a:t>
            </a:r>
            <a:r>
              <a:rPr b="1" lang="en"/>
              <a:t>negligible system impact</a:t>
            </a:r>
            <a:r>
              <a:rPr lang="en"/>
              <a:t> is hard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Fragility</a:t>
            </a:r>
            <a:endParaRPr/>
          </a:p>
          <a:p>
            <a:pPr indent="-317500" lvl="1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P</a:t>
            </a:r>
            <a:r>
              <a:rPr b="1" lang="en"/>
              <a:t>erfect</a:t>
            </a:r>
            <a:r>
              <a:rPr lang="en"/>
              <a:t> </a:t>
            </a:r>
            <a:r>
              <a:rPr b="1" lang="en"/>
              <a:t>analysis</a:t>
            </a:r>
            <a:r>
              <a:rPr lang="en"/>
              <a:t> is challenging to achieve in practice</a:t>
            </a:r>
            <a:endParaRPr/>
          </a:p>
        </p:txBody>
      </p:sp>
      <p:sp>
        <p:nvSpPr>
          <p:cNvPr id="111" name="Google Shape;111;p19"/>
          <p:cNvSpPr txBox="1"/>
          <p:nvPr>
            <p:ph idx="12" type="sldNum"/>
          </p:nvPr>
        </p:nvSpPr>
        <p:spPr>
          <a:xfrm>
            <a:off x="8472450" y="4823899"/>
            <a:ext cx="548700" cy="33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2" name="Google Shape;11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25250" y="517000"/>
            <a:ext cx="1555675" cy="1555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25250" y="2741325"/>
            <a:ext cx="1555675" cy="1555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9"/>
          <p:cNvPicPr preferRelativeResize="0"/>
          <p:nvPr/>
        </p:nvPicPr>
        <p:blipFill rotWithShape="1">
          <a:blip r:embed="rId5">
            <a:alphaModFix/>
          </a:blip>
          <a:srcRect b="17840" l="0" r="0" t="16688"/>
          <a:stretch/>
        </p:blipFill>
        <p:spPr>
          <a:xfrm>
            <a:off x="111117" y="1315017"/>
            <a:ext cx="881676" cy="577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90883" y="2829000"/>
            <a:ext cx="745300" cy="74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95646" y="2007501"/>
            <a:ext cx="745300" cy="74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60159" y="3644500"/>
            <a:ext cx="745300" cy="74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0" name="Shape 1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" name="Google Shape;1011;p73"/>
          <p:cNvSpPr txBox="1"/>
          <p:nvPr>
            <p:ph type="title"/>
          </p:nvPr>
        </p:nvSpPr>
        <p:spPr>
          <a:xfrm>
            <a:off x="173895" y="76200"/>
            <a:ext cx="8773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Code Control Flow</a:t>
            </a:r>
            <a:endParaRPr/>
          </a:p>
        </p:txBody>
      </p:sp>
      <p:sp>
        <p:nvSpPr>
          <p:cNvPr id="1012" name="Google Shape;1012;p73"/>
          <p:cNvSpPr txBox="1"/>
          <p:nvPr>
            <p:ph idx="1" type="body"/>
          </p:nvPr>
        </p:nvSpPr>
        <p:spPr>
          <a:xfrm>
            <a:off x="99375" y="653900"/>
            <a:ext cx="1698900" cy="433500"/>
          </a:xfrm>
          <a:prstGeom prst="rect">
            <a:avLst/>
          </a:prstGeom>
        </p:spPr>
        <p:txBody>
          <a:bodyPr anchorCtr="0" anchor="t" bIns="27425" lIns="36575" spcFirstLastPara="1" rIns="27425" wrap="square" tIns="27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Source Code</a:t>
            </a:r>
            <a:endParaRPr u="sng"/>
          </a:p>
        </p:txBody>
      </p:sp>
      <p:sp>
        <p:nvSpPr>
          <p:cNvPr id="1013" name="Google Shape;1013;p73"/>
          <p:cNvSpPr txBox="1"/>
          <p:nvPr>
            <p:ph idx="12" type="sldNum"/>
          </p:nvPr>
        </p:nvSpPr>
        <p:spPr>
          <a:xfrm>
            <a:off x="8472450" y="4823899"/>
            <a:ext cx="548700" cy="33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14" name="Google Shape;1014;p73"/>
          <p:cNvSpPr txBox="1"/>
          <p:nvPr>
            <p:ph idx="1" type="body"/>
          </p:nvPr>
        </p:nvSpPr>
        <p:spPr>
          <a:xfrm>
            <a:off x="2573525" y="653900"/>
            <a:ext cx="3737700" cy="433500"/>
          </a:xfrm>
          <a:prstGeom prst="rect">
            <a:avLst/>
          </a:prstGeom>
        </p:spPr>
        <p:txBody>
          <a:bodyPr anchorCtr="0" anchor="t" bIns="27425" lIns="36575" spcFirstLastPara="1" rIns="27425" wrap="square" tIns="27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Traditional Control Flow</a:t>
            </a:r>
            <a:endParaRPr u="sng"/>
          </a:p>
        </p:txBody>
      </p:sp>
      <p:sp>
        <p:nvSpPr>
          <p:cNvPr id="1015" name="Google Shape;1015;p73"/>
          <p:cNvSpPr/>
          <p:nvPr/>
        </p:nvSpPr>
        <p:spPr>
          <a:xfrm>
            <a:off x="3798575" y="2096250"/>
            <a:ext cx="1444200" cy="1313700"/>
          </a:xfrm>
          <a:prstGeom prst="rect">
            <a:avLst/>
          </a:prstGeom>
          <a:solidFill>
            <a:srgbClr val="FCE5CD"/>
          </a:solidFill>
          <a:ln>
            <a:noFill/>
          </a:ln>
        </p:spPr>
        <p:txBody>
          <a:bodyPr anchorCtr="0" anchor="t" bIns="27425" lIns="27425" spcFirstLastPara="1" rIns="0" wrap="square" tIns="27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foo: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/* … */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call bar()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/* … */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ret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16" name="Google Shape;1016;p73"/>
          <p:cNvSpPr/>
          <p:nvPr/>
        </p:nvSpPr>
        <p:spPr>
          <a:xfrm>
            <a:off x="3798575" y="3790500"/>
            <a:ext cx="1444200" cy="956400"/>
          </a:xfrm>
          <a:prstGeom prst="rect">
            <a:avLst/>
          </a:prstGeom>
          <a:solidFill>
            <a:srgbClr val="FCE5CD"/>
          </a:solidFill>
          <a:ln>
            <a:noFill/>
          </a:ln>
        </p:spPr>
        <p:txBody>
          <a:bodyPr anchorCtr="0" anchor="t" bIns="27425" lIns="27425" spcFirstLastPara="1" rIns="0" wrap="square" tIns="27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bar: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/* … */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ret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17" name="Google Shape;1017;p73"/>
          <p:cNvSpPr/>
          <p:nvPr/>
        </p:nvSpPr>
        <p:spPr>
          <a:xfrm>
            <a:off x="2421725" y="1046025"/>
            <a:ext cx="1444200" cy="491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27425" lIns="27425" spcFirstLastPara="1" rIns="0" wrap="square" tIns="27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/* … */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call foo()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18" name="Google Shape;1018;p73"/>
          <p:cNvSpPr/>
          <p:nvPr/>
        </p:nvSpPr>
        <p:spPr>
          <a:xfrm>
            <a:off x="3250416" y="2664925"/>
            <a:ext cx="728950" cy="1248600"/>
          </a:xfrm>
          <a:custGeom>
            <a:rect b="b" l="l" r="r" t="t"/>
            <a:pathLst>
              <a:path extrusionOk="0" h="49944" w="29158">
                <a:moveTo>
                  <a:pt x="29158" y="0"/>
                </a:moveTo>
                <a:cubicBezTo>
                  <a:pt x="24313" y="3852"/>
                  <a:pt x="1577" y="14785"/>
                  <a:pt x="86" y="23109"/>
                </a:cubicBezTo>
                <a:cubicBezTo>
                  <a:pt x="-1405" y="31433"/>
                  <a:pt x="16859" y="45472"/>
                  <a:pt x="20213" y="49944"/>
                </a:cubicBez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1019" name="Google Shape;1019;p73"/>
          <p:cNvSpPr/>
          <p:nvPr/>
        </p:nvSpPr>
        <p:spPr>
          <a:xfrm>
            <a:off x="3025750" y="2954975"/>
            <a:ext cx="276600" cy="276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2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1020" name="Google Shape;1020;p73"/>
          <p:cNvSpPr/>
          <p:nvPr/>
        </p:nvSpPr>
        <p:spPr>
          <a:xfrm>
            <a:off x="2421725" y="1537413"/>
            <a:ext cx="276600" cy="276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1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1021" name="Google Shape;1021;p73"/>
          <p:cNvSpPr/>
          <p:nvPr/>
        </p:nvSpPr>
        <p:spPr>
          <a:xfrm>
            <a:off x="4445275" y="2832650"/>
            <a:ext cx="1053725" cy="1751775"/>
          </a:xfrm>
          <a:custGeom>
            <a:rect b="b" l="l" r="r" t="t"/>
            <a:pathLst>
              <a:path extrusionOk="0" h="70071" w="42149">
                <a:moveTo>
                  <a:pt x="0" y="70071"/>
                </a:moveTo>
                <a:cubicBezTo>
                  <a:pt x="6336" y="68891"/>
                  <a:pt x="31623" y="72742"/>
                  <a:pt x="38017" y="62989"/>
                </a:cubicBezTo>
                <a:cubicBezTo>
                  <a:pt x="44411" y="53236"/>
                  <a:pt x="42465" y="22052"/>
                  <a:pt x="38365" y="11554"/>
                </a:cubicBezTo>
                <a:cubicBezTo>
                  <a:pt x="34265" y="1056"/>
                  <a:pt x="17576" y="1926"/>
                  <a:pt x="13418" y="0"/>
                </a:cubicBez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1022" name="Google Shape;1022;p73"/>
          <p:cNvSpPr/>
          <p:nvPr/>
        </p:nvSpPr>
        <p:spPr>
          <a:xfrm>
            <a:off x="5029200" y="4311350"/>
            <a:ext cx="276600" cy="276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3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1023" name="Google Shape;1023;p73"/>
          <p:cNvSpPr/>
          <p:nvPr/>
        </p:nvSpPr>
        <p:spPr>
          <a:xfrm>
            <a:off x="2338411" y="1472225"/>
            <a:ext cx="1426675" cy="792025"/>
          </a:xfrm>
          <a:custGeom>
            <a:rect b="b" l="l" r="r" t="t"/>
            <a:pathLst>
              <a:path extrusionOk="0" h="31681" w="57067">
                <a:moveTo>
                  <a:pt x="10850" y="0"/>
                </a:moveTo>
                <a:cubicBezTo>
                  <a:pt x="9421" y="1802"/>
                  <a:pt x="-5426" y="5529"/>
                  <a:pt x="2277" y="10809"/>
                </a:cubicBezTo>
                <a:cubicBezTo>
                  <a:pt x="9980" y="16089"/>
                  <a:pt x="47935" y="28202"/>
                  <a:pt x="57067" y="31681"/>
                </a:cubicBez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1024" name="Google Shape;1024;p73"/>
          <p:cNvSpPr/>
          <p:nvPr/>
        </p:nvSpPr>
        <p:spPr>
          <a:xfrm>
            <a:off x="3299175" y="1553067"/>
            <a:ext cx="2563100" cy="1736150"/>
          </a:xfrm>
          <a:custGeom>
            <a:rect b="b" l="l" r="r" t="t"/>
            <a:pathLst>
              <a:path extrusionOk="0" h="69446" w="102524">
                <a:moveTo>
                  <a:pt x="46589" y="69446"/>
                </a:moveTo>
                <a:cubicBezTo>
                  <a:pt x="55779" y="68204"/>
                  <a:pt x="97196" y="72490"/>
                  <a:pt x="101727" y="61992"/>
                </a:cubicBezTo>
                <a:cubicBezTo>
                  <a:pt x="106258" y="51494"/>
                  <a:pt x="90728" y="16707"/>
                  <a:pt x="73773" y="6457"/>
                </a:cubicBezTo>
                <a:cubicBezTo>
                  <a:pt x="56819" y="-3793"/>
                  <a:pt x="12296" y="1488"/>
                  <a:pt x="0" y="494"/>
                </a:cubicBez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1025" name="Google Shape;1025;p73"/>
          <p:cNvSpPr/>
          <p:nvPr/>
        </p:nvSpPr>
        <p:spPr>
          <a:xfrm>
            <a:off x="5862275" y="3012625"/>
            <a:ext cx="276600" cy="276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4</a:t>
            </a:r>
            <a:endParaRPr b="1">
              <a:solidFill>
                <a:srgbClr val="FFFFFF"/>
              </a:solidFill>
            </a:endParaRPr>
          </a:p>
        </p:txBody>
      </p:sp>
      <p:cxnSp>
        <p:nvCxnSpPr>
          <p:cNvPr id="1026" name="Google Shape;1026;p73"/>
          <p:cNvCxnSpPr/>
          <p:nvPr/>
        </p:nvCxnSpPr>
        <p:spPr>
          <a:xfrm>
            <a:off x="1737757" y="653900"/>
            <a:ext cx="0" cy="409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27" name="Google Shape;1027;p73"/>
          <p:cNvSpPr txBox="1"/>
          <p:nvPr/>
        </p:nvSpPr>
        <p:spPr>
          <a:xfrm>
            <a:off x="99375" y="1146100"/>
            <a:ext cx="1531800" cy="1341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45700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void foo(){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/* … */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bar();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/* … */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28" name="Google Shape;1028;p73"/>
          <p:cNvSpPr txBox="1"/>
          <p:nvPr/>
        </p:nvSpPr>
        <p:spPr>
          <a:xfrm>
            <a:off x="99375" y="2634925"/>
            <a:ext cx="1531800" cy="807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45700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bar(){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/* … */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029" name="Google Shape;1029;p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75850" y="134213"/>
            <a:ext cx="745300" cy="7453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3" name="Shape 1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Google Shape;1034;p74"/>
          <p:cNvSpPr txBox="1"/>
          <p:nvPr>
            <p:ph type="title"/>
          </p:nvPr>
        </p:nvSpPr>
        <p:spPr>
          <a:xfrm>
            <a:off x="173897" y="76200"/>
            <a:ext cx="2985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MARDU is Secure</a:t>
            </a:r>
            <a:endParaRPr/>
          </a:p>
        </p:txBody>
      </p:sp>
      <p:sp>
        <p:nvSpPr>
          <p:cNvPr id="1035" name="Google Shape;1035;p74"/>
          <p:cNvSpPr txBox="1"/>
          <p:nvPr>
            <p:ph idx="1" type="body"/>
          </p:nvPr>
        </p:nvSpPr>
        <p:spPr>
          <a:xfrm>
            <a:off x="173900" y="614225"/>
            <a:ext cx="4770300" cy="2784000"/>
          </a:xfrm>
          <a:prstGeom prst="rect">
            <a:avLst/>
          </a:prstGeom>
        </p:spPr>
        <p:txBody>
          <a:bodyPr anchorCtr="0" anchor="t" bIns="27425" lIns="36575" spcFirstLastPara="1" rIns="27425" wrap="square" tIns="27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/>
              <a:t>Code</a:t>
            </a:r>
            <a:r>
              <a:rPr lang="en"/>
              <a:t> and </a:t>
            </a:r>
            <a:r>
              <a:rPr lang="en" u="sng"/>
              <a:t>Trampoline</a:t>
            </a:r>
            <a:r>
              <a:rPr lang="en"/>
              <a:t> regions protect </a:t>
            </a:r>
            <a:r>
              <a:rPr i="1" lang="en"/>
              <a:t>forward</a:t>
            </a:r>
            <a:r>
              <a:rPr lang="en"/>
              <a:t> edge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Trampolines are immutable code targets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Protects against code disclosure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/>
              <a:t>Shadow stack</a:t>
            </a:r>
            <a:r>
              <a:rPr lang="en"/>
              <a:t> protects </a:t>
            </a:r>
            <a:r>
              <a:rPr i="1" lang="en"/>
              <a:t>backward</a:t>
            </a:r>
            <a:r>
              <a:rPr lang="en"/>
              <a:t> edge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Randomization occurs at: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Process startup AND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Whenever an attack is detected (</a:t>
            </a:r>
            <a:r>
              <a:rPr b="1" i="1" lang="en"/>
              <a:t>on-demand</a:t>
            </a:r>
            <a:r>
              <a:rPr lang="en"/>
              <a:t>)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Process crash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Execute-only memory violation</a:t>
            </a:r>
            <a:endParaRPr/>
          </a:p>
        </p:txBody>
      </p:sp>
      <p:sp>
        <p:nvSpPr>
          <p:cNvPr id="1036" name="Google Shape;1036;p74"/>
          <p:cNvSpPr txBox="1"/>
          <p:nvPr>
            <p:ph idx="12" type="sldNum"/>
          </p:nvPr>
        </p:nvSpPr>
        <p:spPr>
          <a:xfrm>
            <a:off x="8472450" y="4823899"/>
            <a:ext cx="548700" cy="33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37" name="Google Shape;1037;p74"/>
          <p:cNvSpPr txBox="1"/>
          <p:nvPr/>
        </p:nvSpPr>
        <p:spPr>
          <a:xfrm>
            <a:off x="2404200" y="3398150"/>
            <a:ext cx="1085700" cy="3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Stack</a:t>
            </a:r>
            <a:endParaRPr/>
          </a:p>
        </p:txBody>
      </p:sp>
      <p:sp>
        <p:nvSpPr>
          <p:cNvPr id="1038" name="Google Shape;1038;p74"/>
          <p:cNvSpPr/>
          <p:nvPr/>
        </p:nvSpPr>
        <p:spPr>
          <a:xfrm>
            <a:off x="2404200" y="3699350"/>
            <a:ext cx="1085700" cy="33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27425" lIns="27425" spcFirstLastPara="1" rIns="27425" wrap="square" tIns="27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39" name="Google Shape;1039;p74"/>
          <p:cNvSpPr/>
          <p:nvPr/>
        </p:nvSpPr>
        <p:spPr>
          <a:xfrm>
            <a:off x="2404200" y="4036250"/>
            <a:ext cx="1085700" cy="3369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27425" lIns="27425" spcFirstLastPara="1" rIns="27425" wrap="square" tIns="27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local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40" name="Google Shape;1040;p74"/>
          <p:cNvSpPr/>
          <p:nvPr/>
        </p:nvSpPr>
        <p:spPr>
          <a:xfrm>
            <a:off x="2404200" y="4373150"/>
            <a:ext cx="1085700" cy="3369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27425" lIns="27425" spcFirstLastPara="1" rIns="27425" wrap="square" tIns="27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local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41" name="Google Shape;1041;p74"/>
          <p:cNvSpPr/>
          <p:nvPr/>
        </p:nvSpPr>
        <p:spPr>
          <a:xfrm>
            <a:off x="2404200" y="4710050"/>
            <a:ext cx="1085700" cy="3369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27425" lIns="27425" spcFirstLastPara="1" rIns="27425" wrap="square" tIns="27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ret_addr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42" name="Google Shape;1042;p74"/>
          <p:cNvSpPr txBox="1"/>
          <p:nvPr/>
        </p:nvSpPr>
        <p:spPr>
          <a:xfrm>
            <a:off x="5019100" y="3398150"/>
            <a:ext cx="1462200" cy="3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+ Shadow Stack</a:t>
            </a:r>
            <a:endParaRPr/>
          </a:p>
        </p:txBody>
      </p:sp>
      <p:sp>
        <p:nvSpPr>
          <p:cNvPr id="1043" name="Google Shape;1043;p74"/>
          <p:cNvSpPr/>
          <p:nvPr/>
        </p:nvSpPr>
        <p:spPr>
          <a:xfrm>
            <a:off x="5217250" y="3699350"/>
            <a:ext cx="1085700" cy="3369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27425" lIns="27425" spcFirstLastPara="1" rIns="27425" wrap="square" tIns="27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44" name="Google Shape;1044;p74"/>
          <p:cNvSpPr/>
          <p:nvPr/>
        </p:nvSpPr>
        <p:spPr>
          <a:xfrm>
            <a:off x="5217250" y="4036250"/>
            <a:ext cx="1085700" cy="3369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27425" lIns="27425" spcFirstLastPara="1" rIns="27425" wrap="square" tIns="27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ret_addr5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45" name="Google Shape;1045;p74"/>
          <p:cNvSpPr/>
          <p:nvPr/>
        </p:nvSpPr>
        <p:spPr>
          <a:xfrm>
            <a:off x="5217250" y="4373150"/>
            <a:ext cx="1085700" cy="3369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27425" lIns="27425" spcFirstLastPara="1" rIns="27425" wrap="square" tIns="27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ret_addr6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46" name="Google Shape;1046;p74"/>
          <p:cNvSpPr/>
          <p:nvPr/>
        </p:nvSpPr>
        <p:spPr>
          <a:xfrm>
            <a:off x="5217250" y="4710050"/>
            <a:ext cx="1085700" cy="336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27425" lIns="27425" spcFirstLastPara="1" rIns="27425" wrap="square" tIns="27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47" name="Google Shape;1047;p74"/>
          <p:cNvSpPr txBox="1"/>
          <p:nvPr/>
        </p:nvSpPr>
        <p:spPr>
          <a:xfrm>
            <a:off x="3933400" y="3398150"/>
            <a:ext cx="1085700" cy="3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Stack</a:t>
            </a:r>
            <a:endParaRPr/>
          </a:p>
        </p:txBody>
      </p:sp>
      <p:sp>
        <p:nvSpPr>
          <p:cNvPr id="1048" name="Google Shape;1048;p74"/>
          <p:cNvSpPr/>
          <p:nvPr/>
        </p:nvSpPr>
        <p:spPr>
          <a:xfrm>
            <a:off x="3933400" y="3699350"/>
            <a:ext cx="1085700" cy="336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27425" lIns="27425" spcFirstLastPara="1" rIns="27425" wrap="square" tIns="27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49" name="Google Shape;1049;p74"/>
          <p:cNvSpPr/>
          <p:nvPr/>
        </p:nvSpPr>
        <p:spPr>
          <a:xfrm>
            <a:off x="3933400" y="4036250"/>
            <a:ext cx="1085700" cy="3369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27425" lIns="27425" spcFirstLastPara="1" rIns="27425" wrap="square" tIns="27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local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50" name="Google Shape;1050;p74"/>
          <p:cNvSpPr/>
          <p:nvPr/>
        </p:nvSpPr>
        <p:spPr>
          <a:xfrm>
            <a:off x="3933400" y="4373150"/>
            <a:ext cx="1085700" cy="3369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27425" lIns="27425" spcFirstLastPara="1" rIns="27425" wrap="square" tIns="27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local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51" name="Google Shape;1051;p74"/>
          <p:cNvSpPr/>
          <p:nvPr/>
        </p:nvSpPr>
        <p:spPr>
          <a:xfrm>
            <a:off x="3933400" y="4710050"/>
            <a:ext cx="1085700" cy="336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27425" lIns="27425" spcFirstLastPara="1" rIns="27425" wrap="square" tIns="27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052" name="Google Shape;1052;p74"/>
          <p:cNvCxnSpPr/>
          <p:nvPr/>
        </p:nvCxnSpPr>
        <p:spPr>
          <a:xfrm>
            <a:off x="3672950" y="3492490"/>
            <a:ext cx="0" cy="1495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53" name="Google Shape;1053;p74"/>
          <p:cNvSpPr/>
          <p:nvPr/>
        </p:nvSpPr>
        <p:spPr>
          <a:xfrm>
            <a:off x="5493050" y="75425"/>
            <a:ext cx="1989900" cy="1086000"/>
          </a:xfrm>
          <a:prstGeom prst="curvedDown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4" name="Google Shape;1054;p74"/>
          <p:cNvSpPr/>
          <p:nvPr/>
        </p:nvSpPr>
        <p:spPr>
          <a:xfrm>
            <a:off x="5066425" y="572700"/>
            <a:ext cx="1260000" cy="769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27425" lIns="27425" spcFirstLastPara="1" rIns="27425" wrap="square" tIns="27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Code</a:t>
            </a:r>
            <a:endParaRPr sz="1800"/>
          </a:p>
        </p:txBody>
      </p:sp>
      <p:sp>
        <p:nvSpPr>
          <p:cNvPr id="1055" name="Google Shape;1055;p74"/>
          <p:cNvSpPr/>
          <p:nvPr/>
        </p:nvSpPr>
        <p:spPr>
          <a:xfrm rot="10800000">
            <a:off x="5526800" y="1339602"/>
            <a:ext cx="1737600" cy="769200"/>
          </a:xfrm>
          <a:prstGeom prst="curvedDownArrow">
            <a:avLst>
              <a:gd fmla="val 25000" name="adj1"/>
              <a:gd fmla="val 50000" name="adj2"/>
              <a:gd fmla="val 28902" name="adj3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6" name="Google Shape;1056;p74"/>
          <p:cNvSpPr/>
          <p:nvPr/>
        </p:nvSpPr>
        <p:spPr>
          <a:xfrm>
            <a:off x="6581900" y="1085100"/>
            <a:ext cx="1260000" cy="336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7425" lIns="27425" spcFirstLastPara="1" rIns="27425" wrap="square" tIns="27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Trampoline</a:t>
            </a:r>
            <a:endParaRPr sz="1800"/>
          </a:p>
        </p:txBody>
      </p:sp>
      <p:pic>
        <p:nvPicPr>
          <p:cNvPr id="1057" name="Google Shape;1057;p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40593" y="1343450"/>
            <a:ext cx="769201" cy="769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8" name="Google Shape;1058;p7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75850" y="134213"/>
            <a:ext cx="745300" cy="7453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2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p75"/>
          <p:cNvSpPr/>
          <p:nvPr/>
        </p:nvSpPr>
        <p:spPr>
          <a:xfrm>
            <a:off x="1737750" y="1071575"/>
            <a:ext cx="5827500" cy="39837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XoM Coverage</a:t>
            </a:r>
            <a:endParaRPr/>
          </a:p>
        </p:txBody>
      </p:sp>
      <p:sp>
        <p:nvSpPr>
          <p:cNvPr id="1064" name="Google Shape;1064;p75"/>
          <p:cNvSpPr/>
          <p:nvPr/>
        </p:nvSpPr>
        <p:spPr>
          <a:xfrm>
            <a:off x="5037450" y="1417975"/>
            <a:ext cx="2392200" cy="32427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Trampoline Region</a:t>
            </a:r>
            <a:endParaRPr/>
          </a:p>
        </p:txBody>
      </p:sp>
      <p:sp>
        <p:nvSpPr>
          <p:cNvPr id="1065" name="Google Shape;1065;p75"/>
          <p:cNvSpPr/>
          <p:nvPr/>
        </p:nvSpPr>
        <p:spPr>
          <a:xfrm>
            <a:off x="1941700" y="1422950"/>
            <a:ext cx="2670900" cy="32427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Region</a:t>
            </a:r>
            <a:endParaRPr/>
          </a:p>
        </p:txBody>
      </p:sp>
      <p:sp>
        <p:nvSpPr>
          <p:cNvPr id="1066" name="Google Shape;1066;p75"/>
          <p:cNvSpPr txBox="1"/>
          <p:nvPr>
            <p:ph type="title"/>
          </p:nvPr>
        </p:nvSpPr>
        <p:spPr>
          <a:xfrm>
            <a:off x="185395" y="76200"/>
            <a:ext cx="8773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Securing MARDU Code</a:t>
            </a:r>
            <a:endParaRPr/>
          </a:p>
        </p:txBody>
      </p:sp>
      <p:sp>
        <p:nvSpPr>
          <p:cNvPr id="1067" name="Google Shape;1067;p75"/>
          <p:cNvSpPr txBox="1"/>
          <p:nvPr>
            <p:ph idx="12" type="sldNum"/>
          </p:nvPr>
        </p:nvSpPr>
        <p:spPr>
          <a:xfrm>
            <a:off x="8472450" y="4823899"/>
            <a:ext cx="548700" cy="33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068" name="Google Shape;1068;p75"/>
          <p:cNvCxnSpPr/>
          <p:nvPr/>
        </p:nvCxnSpPr>
        <p:spPr>
          <a:xfrm>
            <a:off x="1737757" y="653900"/>
            <a:ext cx="0" cy="4099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69" name="Google Shape;1069;p75"/>
          <p:cNvSpPr/>
          <p:nvPr/>
        </p:nvSpPr>
        <p:spPr>
          <a:xfrm>
            <a:off x="2863925" y="2049950"/>
            <a:ext cx="849606" cy="1667829"/>
          </a:xfrm>
          <a:custGeom>
            <a:rect b="b" l="l" r="r" t="t"/>
            <a:pathLst>
              <a:path extrusionOk="0" h="67462" w="46656">
                <a:moveTo>
                  <a:pt x="46656" y="0"/>
                </a:moveTo>
                <a:cubicBezTo>
                  <a:pt x="38891" y="4970"/>
                  <a:pt x="1122" y="18574"/>
                  <a:pt x="66" y="29818"/>
                </a:cubicBezTo>
                <a:cubicBezTo>
                  <a:pt x="-990" y="41062"/>
                  <a:pt x="33611" y="61188"/>
                  <a:pt x="40320" y="67462"/>
                </a:cubicBezTo>
              </a:path>
            </a:pathLst>
          </a:custGeom>
          <a:noFill/>
          <a:ln>
            <a:noFill/>
          </a:ln>
        </p:spPr>
      </p:sp>
      <p:sp>
        <p:nvSpPr>
          <p:cNvPr id="1070" name="Google Shape;1070;p75"/>
          <p:cNvSpPr txBox="1"/>
          <p:nvPr/>
        </p:nvSpPr>
        <p:spPr>
          <a:xfrm>
            <a:off x="99375" y="1146100"/>
            <a:ext cx="1531800" cy="1341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45700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void foo(){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/* … */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bar();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/* … */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71" name="Google Shape;1071;p75"/>
          <p:cNvSpPr/>
          <p:nvPr/>
        </p:nvSpPr>
        <p:spPr>
          <a:xfrm>
            <a:off x="2030675" y="1773600"/>
            <a:ext cx="2497800" cy="1772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27425" lIns="27425" spcFirstLastPara="1" rIns="0" wrap="square" tIns="27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foo_body: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/* … */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jmp bar_trampoline()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foo_ret0: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/* … */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jmp ShadowStack_top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72" name="Google Shape;1072;p75"/>
          <p:cNvSpPr/>
          <p:nvPr/>
        </p:nvSpPr>
        <p:spPr>
          <a:xfrm>
            <a:off x="2030675" y="3635575"/>
            <a:ext cx="2497800" cy="956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27425" lIns="27425" spcFirstLastPara="1" rIns="0" wrap="square" tIns="27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bar_body: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/* … */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jmp ShadowStack_top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73" name="Google Shape;1073;p75"/>
          <p:cNvSpPr txBox="1"/>
          <p:nvPr>
            <p:ph idx="1" type="body"/>
          </p:nvPr>
        </p:nvSpPr>
        <p:spPr>
          <a:xfrm>
            <a:off x="99375" y="653900"/>
            <a:ext cx="1698900" cy="433500"/>
          </a:xfrm>
          <a:prstGeom prst="rect">
            <a:avLst/>
          </a:prstGeom>
        </p:spPr>
        <p:txBody>
          <a:bodyPr anchorCtr="0" anchor="t" bIns="27425" lIns="36575" spcFirstLastPara="1" rIns="27425" wrap="square" tIns="27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Source Code</a:t>
            </a:r>
            <a:endParaRPr u="sng"/>
          </a:p>
        </p:txBody>
      </p:sp>
      <p:sp>
        <p:nvSpPr>
          <p:cNvPr id="1074" name="Google Shape;1074;p75"/>
          <p:cNvSpPr txBox="1"/>
          <p:nvPr>
            <p:ph idx="1" type="body"/>
          </p:nvPr>
        </p:nvSpPr>
        <p:spPr>
          <a:xfrm>
            <a:off x="2421125" y="653900"/>
            <a:ext cx="4934100" cy="433500"/>
          </a:xfrm>
          <a:prstGeom prst="rect">
            <a:avLst/>
          </a:prstGeom>
        </p:spPr>
        <p:txBody>
          <a:bodyPr anchorCtr="0" anchor="t" bIns="27425" lIns="36575" spcFirstLastPara="1" rIns="27425" wrap="square" tIns="27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Using Code Trampolines Control Flow</a:t>
            </a:r>
            <a:endParaRPr u="sng"/>
          </a:p>
        </p:txBody>
      </p:sp>
      <p:sp>
        <p:nvSpPr>
          <p:cNvPr id="1075" name="Google Shape;1075;p75"/>
          <p:cNvSpPr/>
          <p:nvPr/>
        </p:nvSpPr>
        <p:spPr>
          <a:xfrm>
            <a:off x="5109825" y="1773600"/>
            <a:ext cx="2245500" cy="532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27425" lIns="27425" spcFirstLastPara="1" rIns="0" wrap="square" tIns="27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bar_trampoline: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jmp bar_body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76" name="Google Shape;1076;p75"/>
          <p:cNvSpPr/>
          <p:nvPr/>
        </p:nvSpPr>
        <p:spPr>
          <a:xfrm>
            <a:off x="5109825" y="2393250"/>
            <a:ext cx="2245500" cy="532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27425" lIns="27425" spcFirstLastPara="1" rIns="0" wrap="square" tIns="27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foo_trampoline: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jmp foo_body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77" name="Google Shape;1077;p75"/>
          <p:cNvSpPr/>
          <p:nvPr/>
        </p:nvSpPr>
        <p:spPr>
          <a:xfrm>
            <a:off x="5109825" y="3012900"/>
            <a:ext cx="2245500" cy="532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27425" lIns="27425" spcFirstLastPara="1" rIns="0" wrap="square" tIns="27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foo_ret0_trampoline: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jmp foo_ret0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78" name="Google Shape;1078;p75"/>
          <p:cNvSpPr txBox="1"/>
          <p:nvPr/>
        </p:nvSpPr>
        <p:spPr>
          <a:xfrm>
            <a:off x="99375" y="2634925"/>
            <a:ext cx="1531800" cy="807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45700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bar(){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/* … */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079" name="Google Shape;1079;p75"/>
          <p:cNvCxnSpPr>
            <a:stCxn id="1080" idx="7"/>
          </p:cNvCxnSpPr>
          <p:nvPr/>
        </p:nvCxnSpPr>
        <p:spPr>
          <a:xfrm flipH="1" rot="10800000">
            <a:off x="4624199" y="1885007"/>
            <a:ext cx="504000" cy="309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80" name="Google Shape;1080;p75"/>
          <p:cNvSpPr/>
          <p:nvPr/>
        </p:nvSpPr>
        <p:spPr>
          <a:xfrm>
            <a:off x="4388106" y="2154100"/>
            <a:ext cx="276600" cy="276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2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1081" name="Google Shape;1081;p75"/>
          <p:cNvSpPr/>
          <p:nvPr/>
        </p:nvSpPr>
        <p:spPr>
          <a:xfrm>
            <a:off x="2075725" y="2113875"/>
            <a:ext cx="4710250" cy="1579675"/>
          </a:xfrm>
          <a:custGeom>
            <a:rect b="b" l="l" r="r" t="t"/>
            <a:pathLst>
              <a:path extrusionOk="0" h="63187" w="188410">
                <a:moveTo>
                  <a:pt x="188340" y="0"/>
                </a:moveTo>
                <a:cubicBezTo>
                  <a:pt x="187017" y="1425"/>
                  <a:pt x="192309" y="6359"/>
                  <a:pt x="180404" y="8547"/>
                </a:cubicBezTo>
                <a:cubicBezTo>
                  <a:pt x="168499" y="10735"/>
                  <a:pt x="130240" y="5139"/>
                  <a:pt x="116911" y="13126"/>
                </a:cubicBezTo>
                <a:cubicBezTo>
                  <a:pt x="103582" y="21114"/>
                  <a:pt x="117980" y="49553"/>
                  <a:pt x="100428" y="56472"/>
                </a:cubicBezTo>
                <a:cubicBezTo>
                  <a:pt x="82876" y="63391"/>
                  <a:pt x="28337" y="53521"/>
                  <a:pt x="11599" y="54640"/>
                </a:cubicBezTo>
                <a:cubicBezTo>
                  <a:pt x="-5139" y="55759"/>
                  <a:pt x="1933" y="61763"/>
                  <a:pt x="0" y="63187"/>
                </a:cubicBez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1082" name="Google Shape;1082;p75"/>
          <p:cNvSpPr/>
          <p:nvPr/>
        </p:nvSpPr>
        <p:spPr>
          <a:xfrm>
            <a:off x="6669631" y="2029800"/>
            <a:ext cx="276600" cy="276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3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1083" name="Google Shape;1083;p75"/>
          <p:cNvSpPr/>
          <p:nvPr/>
        </p:nvSpPr>
        <p:spPr>
          <a:xfrm>
            <a:off x="4494850" y="3155777"/>
            <a:ext cx="633325" cy="1341975"/>
          </a:xfrm>
          <a:custGeom>
            <a:rect b="b" l="l" r="r" t="t"/>
            <a:pathLst>
              <a:path extrusionOk="0" h="53679" w="25333">
                <a:moveTo>
                  <a:pt x="0" y="53257"/>
                </a:moveTo>
                <a:cubicBezTo>
                  <a:pt x="2798" y="52494"/>
                  <a:pt x="13566" y="56666"/>
                  <a:pt x="16788" y="48679"/>
                </a:cubicBezTo>
                <a:cubicBezTo>
                  <a:pt x="20010" y="40692"/>
                  <a:pt x="17909" y="13422"/>
                  <a:pt x="19333" y="5333"/>
                </a:cubicBezTo>
                <a:cubicBezTo>
                  <a:pt x="20757" y="-2756"/>
                  <a:pt x="24333" y="1008"/>
                  <a:pt x="25333" y="143"/>
                </a:cubicBez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1084" name="Google Shape;1084;p75"/>
          <p:cNvSpPr/>
          <p:nvPr/>
        </p:nvSpPr>
        <p:spPr>
          <a:xfrm>
            <a:off x="4335781" y="4267525"/>
            <a:ext cx="276600" cy="276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4</a:t>
            </a:r>
            <a:endParaRPr b="1">
              <a:solidFill>
                <a:srgbClr val="FFFFFF"/>
              </a:solidFill>
            </a:endParaRPr>
          </a:p>
        </p:txBody>
      </p:sp>
      <p:cxnSp>
        <p:nvCxnSpPr>
          <p:cNvPr id="1085" name="Google Shape;1085;p75"/>
          <p:cNvCxnSpPr/>
          <p:nvPr/>
        </p:nvCxnSpPr>
        <p:spPr>
          <a:xfrm>
            <a:off x="1835775" y="2548850"/>
            <a:ext cx="2631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86" name="Google Shape;1086;p75"/>
          <p:cNvCxnSpPr/>
          <p:nvPr/>
        </p:nvCxnSpPr>
        <p:spPr>
          <a:xfrm>
            <a:off x="1840375" y="4749378"/>
            <a:ext cx="5056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87" name="Google Shape;1087;p75"/>
          <p:cNvCxnSpPr/>
          <p:nvPr/>
        </p:nvCxnSpPr>
        <p:spPr>
          <a:xfrm>
            <a:off x="1844482" y="2548850"/>
            <a:ext cx="0" cy="2209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88" name="Google Shape;1088;p75"/>
          <p:cNvSpPr/>
          <p:nvPr/>
        </p:nvSpPr>
        <p:spPr>
          <a:xfrm>
            <a:off x="6669631" y="2619775"/>
            <a:ext cx="276600" cy="276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1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1089" name="Google Shape;1089;p75"/>
          <p:cNvSpPr/>
          <p:nvPr/>
        </p:nvSpPr>
        <p:spPr>
          <a:xfrm>
            <a:off x="7635650" y="1879000"/>
            <a:ext cx="1333200" cy="9564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0" name="Google Shape;1090;p75"/>
          <p:cNvSpPr txBox="1"/>
          <p:nvPr/>
        </p:nvSpPr>
        <p:spPr>
          <a:xfrm>
            <a:off x="7620175" y="1417975"/>
            <a:ext cx="1333200" cy="3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Shadow Stack</a:t>
            </a:r>
            <a:endParaRPr/>
          </a:p>
        </p:txBody>
      </p:sp>
      <p:sp>
        <p:nvSpPr>
          <p:cNvPr id="1091" name="Google Shape;1091;p75"/>
          <p:cNvSpPr/>
          <p:nvPr/>
        </p:nvSpPr>
        <p:spPr>
          <a:xfrm>
            <a:off x="7644075" y="1885000"/>
            <a:ext cx="1326000" cy="3369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27425" lIns="27425" spcFirstLastPara="1" rIns="27425" wrap="square" tIns="27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92" name="Google Shape;1092;p75"/>
          <p:cNvSpPr/>
          <p:nvPr/>
        </p:nvSpPr>
        <p:spPr>
          <a:xfrm>
            <a:off x="7644075" y="2221900"/>
            <a:ext cx="1326000" cy="3369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27425" lIns="27425" spcFirstLastPara="1" rIns="27425" wrap="square" tIns="27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foo_ret0_tr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093" name="Google Shape;1093;p75"/>
          <p:cNvCxnSpPr/>
          <p:nvPr/>
        </p:nvCxnSpPr>
        <p:spPr>
          <a:xfrm>
            <a:off x="7624775" y="2560925"/>
            <a:ext cx="13401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94" name="Google Shape;1094;p75"/>
          <p:cNvCxnSpPr/>
          <p:nvPr/>
        </p:nvCxnSpPr>
        <p:spPr>
          <a:xfrm>
            <a:off x="6890625" y="3277475"/>
            <a:ext cx="0" cy="1481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95" name="Google Shape;1095;p75"/>
          <p:cNvSpPr/>
          <p:nvPr/>
        </p:nvSpPr>
        <p:spPr>
          <a:xfrm>
            <a:off x="3242250" y="1001475"/>
            <a:ext cx="2208900" cy="383100"/>
          </a:xfrm>
          <a:prstGeom prst="wedgeRoundRectCallout">
            <a:avLst>
              <a:gd fmla="val -58792" name="adj1"/>
              <a:gd fmla="val 25196" name="adj2"/>
              <a:gd fmla="val 0" name="adj3"/>
            </a:avLst>
          </a:prstGeom>
          <a:solidFill>
            <a:srgbClr val="D9D2E9"/>
          </a:solidFill>
          <a:ln>
            <a:noFill/>
          </a:ln>
        </p:spPr>
        <p:txBody>
          <a:bodyPr anchorCtr="0" anchor="ctr" bIns="27425" lIns="27425" spcFirstLastPara="1" rIns="27425" wrap="square" tIns="27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Intel MPK</a:t>
            </a:r>
            <a:endParaRPr/>
          </a:p>
        </p:txBody>
      </p:sp>
      <p:sp>
        <p:nvSpPr>
          <p:cNvPr id="1096" name="Google Shape;1096;p75"/>
          <p:cNvSpPr/>
          <p:nvPr/>
        </p:nvSpPr>
        <p:spPr>
          <a:xfrm>
            <a:off x="6745831" y="3269100"/>
            <a:ext cx="276600" cy="276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5</a:t>
            </a:r>
            <a:endParaRPr b="1">
              <a:solidFill>
                <a:srgbClr val="FFFFFF"/>
              </a:solidFill>
            </a:endParaRPr>
          </a:p>
        </p:txBody>
      </p:sp>
      <p:cxnSp>
        <p:nvCxnSpPr>
          <p:cNvPr id="1097" name="Google Shape;1097;p75"/>
          <p:cNvCxnSpPr>
            <a:stCxn id="1088" idx="6"/>
            <a:endCxn id="1098" idx="0"/>
          </p:cNvCxnSpPr>
          <p:nvPr/>
        </p:nvCxnSpPr>
        <p:spPr>
          <a:xfrm rot="10800000">
            <a:off x="2982331" y="1834675"/>
            <a:ext cx="3963900" cy="923400"/>
          </a:xfrm>
          <a:prstGeom prst="curvedConnector4">
            <a:avLst>
              <a:gd fmla="val -6007" name="adj1"/>
              <a:gd fmla="val 155967" name="adj2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98" name="Google Shape;1098;p75"/>
          <p:cNvSpPr txBox="1"/>
          <p:nvPr/>
        </p:nvSpPr>
        <p:spPr>
          <a:xfrm>
            <a:off x="2730441" y="1834739"/>
            <a:ext cx="504000" cy="2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99" name="Google Shape;1099;p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75850" y="134213"/>
            <a:ext cx="745300" cy="7453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3" name="Shape 1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4" name="Google Shape;1104;p76"/>
          <p:cNvSpPr txBox="1"/>
          <p:nvPr>
            <p:ph type="title"/>
          </p:nvPr>
        </p:nvSpPr>
        <p:spPr>
          <a:xfrm>
            <a:off x="173895" y="76200"/>
            <a:ext cx="8773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MARDU Aims to Use Minimal System Resources</a:t>
            </a:r>
            <a:endParaRPr/>
          </a:p>
        </p:txBody>
      </p:sp>
      <p:sp>
        <p:nvSpPr>
          <p:cNvPr id="1105" name="Google Shape;1105;p76"/>
          <p:cNvSpPr txBox="1"/>
          <p:nvPr>
            <p:ph idx="1" type="body"/>
          </p:nvPr>
        </p:nvSpPr>
        <p:spPr>
          <a:xfrm>
            <a:off x="173900" y="719275"/>
            <a:ext cx="6900300" cy="3416400"/>
          </a:xfrm>
          <a:prstGeom prst="rect">
            <a:avLst/>
          </a:prstGeom>
        </p:spPr>
        <p:txBody>
          <a:bodyPr anchorCtr="0" anchor="t" bIns="27425" lIns="36575" spcFirstLastPara="1" rIns="27425" wrap="square" tIns="27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MARDU is capable of code sharing (e.g., shared libraries)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 previous randomization scheme is capable of </a:t>
            </a:r>
            <a:br>
              <a:rPr lang="en"/>
            </a:br>
            <a:r>
              <a:rPr lang="en" u="sng"/>
              <a:t>runtime re-randomization</a:t>
            </a:r>
            <a:r>
              <a:rPr lang="en"/>
              <a:t> </a:t>
            </a:r>
            <a:r>
              <a:rPr b="1" lang="en"/>
              <a:t>AND</a:t>
            </a:r>
            <a:r>
              <a:rPr lang="en"/>
              <a:t> </a:t>
            </a:r>
            <a:r>
              <a:rPr lang="en" u="sng"/>
              <a:t>code sharing</a:t>
            </a:r>
            <a:endParaRPr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 u="sng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MARDU leverages position independent code (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-fPIC</a:t>
            </a:r>
            <a:r>
              <a:rPr lang="en"/>
              <a:t>) for easy </a:t>
            </a:r>
            <a:r>
              <a:rPr lang="en" u="sng"/>
              <a:t>fixups</a:t>
            </a:r>
            <a:r>
              <a:rPr lang="en"/>
              <a:t> of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PC-relative</a:t>
            </a:r>
            <a:r>
              <a:rPr lang="en"/>
              <a:t> code.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MARDU supports mixed instrumented and non-instrumented libraries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106" name="Google Shape;1106;p76"/>
          <p:cNvSpPr txBox="1"/>
          <p:nvPr>
            <p:ph idx="12" type="sldNum"/>
          </p:nvPr>
        </p:nvSpPr>
        <p:spPr>
          <a:xfrm>
            <a:off x="8472450" y="4823899"/>
            <a:ext cx="548700" cy="33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07" name="Google Shape;1107;p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75862" y="134215"/>
            <a:ext cx="745300" cy="74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2" name="Google Shape;1112;p77"/>
          <p:cNvSpPr txBox="1"/>
          <p:nvPr>
            <p:ph type="title"/>
          </p:nvPr>
        </p:nvSpPr>
        <p:spPr>
          <a:xfrm>
            <a:off x="173900" y="76200"/>
            <a:ext cx="7488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MARDU Defends Against Prominent ROP</a:t>
            </a:r>
            <a:endParaRPr/>
          </a:p>
        </p:txBody>
      </p:sp>
      <p:sp>
        <p:nvSpPr>
          <p:cNvPr id="1113" name="Google Shape;1113;p77"/>
          <p:cNvSpPr txBox="1"/>
          <p:nvPr>
            <p:ph idx="1" type="body"/>
          </p:nvPr>
        </p:nvSpPr>
        <p:spPr>
          <a:xfrm>
            <a:off x="1054425" y="834675"/>
            <a:ext cx="7424100" cy="1605300"/>
          </a:xfrm>
          <a:prstGeom prst="rect">
            <a:avLst/>
          </a:prstGeom>
        </p:spPr>
        <p:txBody>
          <a:bodyPr anchorCtr="0" anchor="t" bIns="27425" lIns="36575" spcFirstLastPara="1" rIns="27425" wrap="square" tIns="27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/>
              <a:t>Blind ROP (BROP) &amp; Code Inference Attacks</a:t>
            </a:r>
            <a:endParaRPr u="sng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MARDU:</a:t>
            </a:r>
            <a:r>
              <a:rPr lang="en"/>
              <a:t> XoM protected code triggers a permission violation and re-randomization of code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MARDU:</a:t>
            </a:r>
            <a:r>
              <a:rPr lang="en"/>
              <a:t> Re-randomization makes all previous collected layout information stale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MARDU:</a:t>
            </a:r>
            <a:r>
              <a:rPr lang="en"/>
              <a:t> Usage of trampolines &amp; function granularity randomization makes correlation prediction challenging for attackers</a:t>
            </a:r>
            <a:endParaRPr/>
          </a:p>
        </p:txBody>
      </p:sp>
      <p:sp>
        <p:nvSpPr>
          <p:cNvPr id="1114" name="Google Shape;1114;p77"/>
          <p:cNvSpPr txBox="1"/>
          <p:nvPr>
            <p:ph idx="12" type="sldNum"/>
          </p:nvPr>
        </p:nvSpPr>
        <p:spPr>
          <a:xfrm>
            <a:off x="8472450" y="4823899"/>
            <a:ext cx="548700" cy="33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15" name="Google Shape;1115;p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250" y="834677"/>
            <a:ext cx="634414" cy="914474"/>
          </a:xfrm>
          <a:prstGeom prst="rect">
            <a:avLst/>
          </a:prstGeom>
          <a:noFill/>
          <a:ln>
            <a:noFill/>
          </a:ln>
        </p:spPr>
      </p:pic>
      <p:sp>
        <p:nvSpPr>
          <p:cNvPr id="1116" name="Google Shape;1116;p77"/>
          <p:cNvSpPr txBox="1"/>
          <p:nvPr/>
        </p:nvSpPr>
        <p:spPr>
          <a:xfrm>
            <a:off x="1054425" y="3241825"/>
            <a:ext cx="7424100" cy="8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36575" spcFirstLastPara="1" rIns="27425" wrap="square" tIns="27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JIT-ROP Attacks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Low Profile Attacks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Code Pointer Offsetting Attacks</a:t>
            </a:r>
            <a:endParaRPr sz="18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0" name="Shape 1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1" name="Google Shape;1121;p78"/>
          <p:cNvSpPr txBox="1"/>
          <p:nvPr>
            <p:ph type="title"/>
          </p:nvPr>
        </p:nvSpPr>
        <p:spPr>
          <a:xfrm>
            <a:off x="173895" y="76200"/>
            <a:ext cx="8773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MARDU Randomization with Scalability</a:t>
            </a:r>
            <a:endParaRPr/>
          </a:p>
        </p:txBody>
      </p:sp>
      <p:sp>
        <p:nvSpPr>
          <p:cNvPr id="1122" name="Google Shape;1122;p78"/>
          <p:cNvSpPr txBox="1"/>
          <p:nvPr>
            <p:ph idx="12" type="sldNum"/>
          </p:nvPr>
        </p:nvSpPr>
        <p:spPr>
          <a:xfrm>
            <a:off x="8472450" y="4823899"/>
            <a:ext cx="548700" cy="33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23" name="Google Shape;1123;p78"/>
          <p:cNvSpPr txBox="1"/>
          <p:nvPr/>
        </p:nvSpPr>
        <p:spPr>
          <a:xfrm>
            <a:off x="26550" y="617525"/>
            <a:ext cx="8920500" cy="95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>
                <a:solidFill>
                  <a:schemeClr val="dk2"/>
                </a:solidFill>
              </a:rPr>
              <a:t>Re-randomization latency scales </a:t>
            </a:r>
            <a:r>
              <a:rPr lang="en" u="sng">
                <a:solidFill>
                  <a:schemeClr val="dk2"/>
                </a:solidFill>
              </a:rPr>
              <a:t>approximately linearly</a:t>
            </a:r>
            <a:r>
              <a:rPr lang="en">
                <a:solidFill>
                  <a:schemeClr val="dk2"/>
                </a:solidFill>
              </a:rPr>
              <a:t> with number of fixups required</a:t>
            </a:r>
            <a:endParaRPr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 u="sng">
                <a:solidFill>
                  <a:schemeClr val="dk2"/>
                </a:solidFill>
              </a:rPr>
              <a:t>Cold start</a:t>
            </a:r>
            <a:r>
              <a:rPr lang="en">
                <a:solidFill>
                  <a:schemeClr val="dk2"/>
                </a:solidFill>
              </a:rPr>
              <a:t> randomization latency for </a:t>
            </a:r>
            <a:r>
              <a:rPr lang="en" u="sng">
                <a:solidFill>
                  <a:schemeClr val="dk2"/>
                </a:solidFill>
              </a:rPr>
              <a:t>any number</a:t>
            </a:r>
            <a:r>
              <a:rPr lang="en">
                <a:solidFill>
                  <a:schemeClr val="dk2"/>
                </a:solidFill>
              </a:rPr>
              <a:t> of workers for NGINX is </a:t>
            </a:r>
            <a:r>
              <a:rPr b="1" lang="en">
                <a:solidFill>
                  <a:schemeClr val="dk2"/>
                </a:solidFill>
              </a:rPr>
              <a:t>61ms</a:t>
            </a:r>
            <a:endParaRPr b="1">
              <a:solidFill>
                <a:schemeClr val="dk2"/>
              </a:solidFill>
            </a:endParaRPr>
          </a:p>
        </p:txBody>
      </p:sp>
      <p:sp>
        <p:nvSpPr>
          <p:cNvPr id="1124" name="Google Shape;1124;p78"/>
          <p:cNvSpPr txBox="1"/>
          <p:nvPr/>
        </p:nvSpPr>
        <p:spPr>
          <a:xfrm>
            <a:off x="26550" y="1445193"/>
            <a:ext cx="8415900" cy="4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>
                <a:solidFill>
                  <a:schemeClr val="dk2"/>
                </a:solidFill>
              </a:rPr>
              <a:t>Re-randomization latency </a:t>
            </a:r>
            <a:r>
              <a:rPr lang="en" u="sng">
                <a:solidFill>
                  <a:schemeClr val="dk2"/>
                </a:solidFill>
              </a:rPr>
              <a:t>plateau’s</a:t>
            </a:r>
            <a:r>
              <a:rPr lang="en">
                <a:solidFill>
                  <a:schemeClr val="dk2"/>
                </a:solidFill>
              </a:rPr>
              <a:t> even when under attack</a:t>
            </a:r>
            <a:endParaRPr/>
          </a:p>
        </p:txBody>
      </p:sp>
      <p:pic>
        <p:nvPicPr>
          <p:cNvPr id="1125" name="Google Shape;1125;p78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4613" y="1836068"/>
            <a:ext cx="4591771" cy="29189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6" name="Google Shape;1126;p7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75862" y="134215"/>
            <a:ext cx="745300" cy="74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0" name="Shape 1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1" name="Google Shape;1131;p79"/>
          <p:cNvSpPr txBox="1"/>
          <p:nvPr>
            <p:ph type="title"/>
          </p:nvPr>
        </p:nvSpPr>
        <p:spPr>
          <a:xfrm>
            <a:off x="173895" y="76200"/>
            <a:ext cx="8773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Re-Randomization without Stopping-the-World</a:t>
            </a:r>
            <a:endParaRPr sz="2300"/>
          </a:p>
        </p:txBody>
      </p:sp>
      <p:sp>
        <p:nvSpPr>
          <p:cNvPr id="1132" name="Google Shape;1132;p79"/>
          <p:cNvSpPr txBox="1"/>
          <p:nvPr>
            <p:ph idx="1" type="body"/>
          </p:nvPr>
        </p:nvSpPr>
        <p:spPr>
          <a:xfrm>
            <a:off x="173900" y="719275"/>
            <a:ext cx="8346600" cy="3416400"/>
          </a:xfrm>
          <a:prstGeom prst="rect">
            <a:avLst/>
          </a:prstGeom>
        </p:spPr>
        <p:txBody>
          <a:bodyPr anchorCtr="0" anchor="t" bIns="27425" lIns="36575" spcFirstLastPara="1" rIns="27425" wrap="square" tIns="27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Why can MARDU perform Re-Rand without stopping the World, but other re-randomization techniques can’t?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MARDU has the unique concept of </a:t>
            </a:r>
            <a:r>
              <a:rPr b="1" lang="en" sz="1400"/>
              <a:t>return trampolines</a:t>
            </a:r>
            <a:r>
              <a:rPr lang="en" sz="1400"/>
              <a:t> and </a:t>
            </a:r>
            <a:r>
              <a:rPr b="1" lang="en" sz="1400"/>
              <a:t>information hiding.</a:t>
            </a:r>
            <a:endParaRPr b="1"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By leveraging the static nature of the Trampoline Region and the Huge Virtually allocated space that MARDU does for each MARDU process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	we can support 2 randomizations at once </a:t>
            </a:r>
            <a:r>
              <a:rPr b="1" lang="en" sz="1400"/>
              <a:t>with </a:t>
            </a:r>
            <a:r>
              <a:rPr lang="en" sz="1400"/>
              <a:t>maintaining semantics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	Having the old one also cannot hurt because there is no way to reference it once the trampoline region is updated to v2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Compare this other re-randomization works, which also use forward trampolines but then rely on:</a:t>
            </a:r>
            <a:endParaRPr sz="14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pausing the process,</a:t>
            </a:r>
            <a:endParaRPr sz="14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tearing down the current randomization variant</a:t>
            </a:r>
            <a:endParaRPr sz="14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re-randomizing and replacing the code base with new randomization variant</a:t>
            </a:r>
            <a:endParaRPr sz="14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updating their own data regions with the updated mappings</a:t>
            </a:r>
            <a:endParaRPr sz="14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resuming process</a:t>
            </a:r>
            <a:endParaRPr sz="14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133" name="Google Shape;1133;p79"/>
          <p:cNvSpPr txBox="1"/>
          <p:nvPr>
            <p:ph idx="12" type="sldNum"/>
          </p:nvPr>
        </p:nvSpPr>
        <p:spPr>
          <a:xfrm>
            <a:off x="8472450" y="4823899"/>
            <a:ext cx="548700" cy="33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7" name="Shape 1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8" name="Google Shape;1138;p80"/>
          <p:cNvSpPr txBox="1"/>
          <p:nvPr>
            <p:ph type="title"/>
          </p:nvPr>
        </p:nvSpPr>
        <p:spPr>
          <a:xfrm>
            <a:off x="173895" y="76200"/>
            <a:ext cx="8773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How is MARDU able to support both MARDU and uninstrumented Shared Libs?</a:t>
            </a:r>
            <a:endParaRPr sz="1900"/>
          </a:p>
        </p:txBody>
      </p:sp>
      <p:sp>
        <p:nvSpPr>
          <p:cNvPr id="1139" name="Google Shape;1139;p80"/>
          <p:cNvSpPr txBox="1"/>
          <p:nvPr>
            <p:ph idx="1" type="body"/>
          </p:nvPr>
        </p:nvSpPr>
        <p:spPr>
          <a:xfrm>
            <a:off x="173900" y="719275"/>
            <a:ext cx="8346600" cy="3416400"/>
          </a:xfrm>
          <a:prstGeom prst="rect">
            <a:avLst/>
          </a:prstGeom>
        </p:spPr>
        <p:txBody>
          <a:bodyPr anchorCtr="0" anchor="t" bIns="27425" lIns="36575" spcFirstLastPara="1" rIns="27425" wrap="square" tIns="27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So first I have to note that the security implications are different for a full MARDU system and a system that will have applications that are MARDU enabled and not.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In this case, mixed code will come down to the weakest link and still potentially allow an attack to happen via the un-instrumented shared lib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That being said. MARDU is able to support both, because the Linux kernel can support both stack semantics simultaneously.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In both MARDU and uninstrumented cases a function call will go to the symbol label for a given function.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If it's MARDU then symbol label == trampoline entry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If it's vanilla then symbol label == unrandomized function body entry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The same can be assumed for the return value just in reverse.</a:t>
            </a:r>
            <a:endParaRPr sz="1400"/>
          </a:p>
        </p:txBody>
      </p:sp>
      <p:sp>
        <p:nvSpPr>
          <p:cNvPr id="1140" name="Google Shape;1140;p80"/>
          <p:cNvSpPr txBox="1"/>
          <p:nvPr>
            <p:ph idx="12" type="sldNum"/>
          </p:nvPr>
        </p:nvSpPr>
        <p:spPr>
          <a:xfrm>
            <a:off x="8472450" y="4823899"/>
            <a:ext cx="548700" cy="33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CE5CD"/>
        </a:solidFill>
      </p:bgPr>
    </p:bg>
    <p:spTree>
      <p:nvGrpSpPr>
        <p:cNvPr id="1144" name="Shape 1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5" name="Google Shape;1145;p81"/>
          <p:cNvSpPr txBox="1"/>
          <p:nvPr>
            <p:ph type="title"/>
          </p:nvPr>
        </p:nvSpPr>
        <p:spPr>
          <a:xfrm>
            <a:off x="173895" y="76200"/>
            <a:ext cx="8773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BASTION Backup Slides</a:t>
            </a:r>
            <a:endParaRPr/>
          </a:p>
        </p:txBody>
      </p:sp>
      <p:sp>
        <p:nvSpPr>
          <p:cNvPr id="1146" name="Google Shape;1146;p81"/>
          <p:cNvSpPr txBox="1"/>
          <p:nvPr>
            <p:ph idx="12" type="sldNum"/>
          </p:nvPr>
        </p:nvSpPr>
        <p:spPr>
          <a:xfrm>
            <a:off x="8472450" y="4823899"/>
            <a:ext cx="548700" cy="33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0" name="Shape 1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1" name="Google Shape;1151;p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1649" y="804825"/>
            <a:ext cx="4217726" cy="3876499"/>
          </a:xfrm>
          <a:prstGeom prst="rect">
            <a:avLst/>
          </a:prstGeom>
          <a:noFill/>
          <a:ln>
            <a:noFill/>
          </a:ln>
        </p:spPr>
      </p:pic>
      <p:sp>
        <p:nvSpPr>
          <p:cNvPr id="1152" name="Google Shape;1152;p82"/>
          <p:cNvSpPr txBox="1"/>
          <p:nvPr>
            <p:ph type="title"/>
          </p:nvPr>
        </p:nvSpPr>
        <p:spPr>
          <a:xfrm>
            <a:off x="173897" y="76200"/>
            <a:ext cx="4010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BASTION: Our Solution</a:t>
            </a:r>
            <a:endParaRPr/>
          </a:p>
        </p:txBody>
      </p:sp>
      <p:sp>
        <p:nvSpPr>
          <p:cNvPr id="1153" name="Google Shape;1153;p82"/>
          <p:cNvSpPr txBox="1"/>
          <p:nvPr>
            <p:ph idx="1" type="body"/>
          </p:nvPr>
        </p:nvSpPr>
        <p:spPr>
          <a:xfrm>
            <a:off x="173900" y="719275"/>
            <a:ext cx="4734600" cy="2947500"/>
          </a:xfrm>
          <a:prstGeom prst="rect">
            <a:avLst/>
          </a:prstGeom>
        </p:spPr>
        <p:txBody>
          <a:bodyPr anchorCtr="0" anchor="t" bIns="27425" lIns="36575" spcFirstLastPara="1" rIns="27425" wrap="square" tIns="27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BASTION Implementation	&amp; Instrumentation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Three Inlined API Functions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cfa_write_mem()</a:t>
            </a:r>
            <a:r>
              <a:rPr lang="en"/>
              <a:t> - performs data integrity tracking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cfa_bind()</a:t>
            </a:r>
            <a:r>
              <a:rPr lang="en"/>
              <a:t> - performs data prepping for runtime monitor verification</a:t>
            </a:r>
            <a:endParaRPr/>
          </a:p>
        </p:txBody>
      </p:sp>
      <p:sp>
        <p:nvSpPr>
          <p:cNvPr id="1154" name="Google Shape;1154;p82"/>
          <p:cNvSpPr txBox="1"/>
          <p:nvPr>
            <p:ph idx="12" type="sldNum"/>
          </p:nvPr>
        </p:nvSpPr>
        <p:spPr>
          <a:xfrm>
            <a:off x="8472450" y="4823899"/>
            <a:ext cx="548700" cy="33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55" name="Google Shape;1155;p8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66250" y="76200"/>
            <a:ext cx="954900" cy="95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6" name="Google Shape;1156;p8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8825" y="3830954"/>
            <a:ext cx="4533050" cy="8872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CE5CD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0"/>
          <p:cNvSpPr txBox="1"/>
          <p:nvPr>
            <p:ph type="title"/>
          </p:nvPr>
        </p:nvSpPr>
        <p:spPr>
          <a:xfrm>
            <a:off x="173895" y="76200"/>
            <a:ext cx="8773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123" name="Google Shape;123;p20"/>
          <p:cNvSpPr txBox="1"/>
          <p:nvPr>
            <p:ph idx="1" type="body"/>
          </p:nvPr>
        </p:nvSpPr>
        <p:spPr>
          <a:xfrm>
            <a:off x="173900" y="719275"/>
            <a:ext cx="8346600" cy="3416400"/>
          </a:xfrm>
          <a:prstGeom prst="rect">
            <a:avLst/>
          </a:prstGeom>
        </p:spPr>
        <p:txBody>
          <a:bodyPr anchorCtr="0" anchor="t" bIns="27425" lIns="36575" spcFirstLastPara="1" rIns="27425" wrap="square" tIns="27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Motivation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Background</a:t>
            </a:r>
            <a:endParaRPr b="1"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Attack-Sensitive Code Components</a:t>
            </a:r>
            <a:endParaRPr b="1"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How Code Re-Use Attacks Work</a:t>
            </a:r>
            <a:endParaRPr b="1"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Modern Defense Archetypes</a:t>
            </a:r>
            <a:endParaRPr b="1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Contributions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Future Work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Summary</a:t>
            </a:r>
            <a:endParaRPr/>
          </a:p>
        </p:txBody>
      </p:sp>
      <p:sp>
        <p:nvSpPr>
          <p:cNvPr id="124" name="Google Shape;124;p20"/>
          <p:cNvSpPr txBox="1"/>
          <p:nvPr>
            <p:ph idx="12" type="sldNum"/>
          </p:nvPr>
        </p:nvSpPr>
        <p:spPr>
          <a:xfrm>
            <a:off x="8472450" y="4823899"/>
            <a:ext cx="548700" cy="33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0" name="Shape 1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1" name="Google Shape;1161;p83"/>
          <p:cNvSpPr txBox="1"/>
          <p:nvPr>
            <p:ph type="title"/>
          </p:nvPr>
        </p:nvSpPr>
        <p:spPr>
          <a:xfrm>
            <a:off x="173895" y="76200"/>
            <a:ext cx="8773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2: System Call Usage (and Attacks)</a:t>
            </a:r>
            <a:endParaRPr/>
          </a:p>
        </p:txBody>
      </p:sp>
      <p:sp>
        <p:nvSpPr>
          <p:cNvPr id="1162" name="Google Shape;1162;p83"/>
          <p:cNvSpPr txBox="1"/>
          <p:nvPr>
            <p:ph idx="12" type="sldNum"/>
          </p:nvPr>
        </p:nvSpPr>
        <p:spPr>
          <a:xfrm>
            <a:off x="8472450" y="4823899"/>
            <a:ext cx="548700" cy="33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63" name="Google Shape;1163;p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3850" y="1322100"/>
            <a:ext cx="4633501" cy="2534175"/>
          </a:xfrm>
          <a:prstGeom prst="rect">
            <a:avLst/>
          </a:prstGeom>
          <a:noFill/>
          <a:ln>
            <a:noFill/>
          </a:ln>
        </p:spPr>
      </p:pic>
      <p:sp>
        <p:nvSpPr>
          <p:cNvPr id="1164" name="Google Shape;1164;p83"/>
          <p:cNvSpPr txBox="1"/>
          <p:nvPr>
            <p:ph idx="1" type="body"/>
          </p:nvPr>
        </p:nvSpPr>
        <p:spPr>
          <a:xfrm>
            <a:off x="173900" y="719275"/>
            <a:ext cx="4122300" cy="3416400"/>
          </a:xfrm>
          <a:prstGeom prst="rect">
            <a:avLst/>
          </a:prstGeom>
        </p:spPr>
        <p:txBody>
          <a:bodyPr anchorCtr="0" anchor="t" bIns="27425" lIns="36575" spcFirstLastPara="1" rIns="27425" wrap="square" tIns="27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NGINX Web Server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Legitimate Uses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mprotect()</a:t>
            </a:r>
            <a:r>
              <a:rPr lang="en"/>
              <a:t> is used during process startup to set memory region permissions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Attacker Uses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mprotect()</a:t>
            </a:r>
            <a:r>
              <a:rPr lang="en"/>
              <a:t> can be used to maliciously mark a attacker controlled memory region to executable using a code pointer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165" name="Google Shape;1165;p8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66250" y="76200"/>
            <a:ext cx="954900" cy="9549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6" name="Google Shape;1166;p83"/>
          <p:cNvSpPr/>
          <p:nvPr/>
        </p:nvSpPr>
        <p:spPr>
          <a:xfrm>
            <a:off x="4795400" y="1913195"/>
            <a:ext cx="4035300" cy="424200"/>
          </a:xfrm>
          <a:prstGeom prst="rect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0" name="Shape 1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1" name="Google Shape;1171;p84"/>
          <p:cNvSpPr/>
          <p:nvPr/>
        </p:nvSpPr>
        <p:spPr>
          <a:xfrm>
            <a:off x="503750" y="732300"/>
            <a:ext cx="2293500" cy="244500"/>
          </a:xfrm>
          <a:prstGeom prst="rect">
            <a:avLst/>
          </a:prstGeom>
          <a:solidFill>
            <a:srgbClr val="C27BA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2" name="Google Shape;1172;p84"/>
          <p:cNvSpPr/>
          <p:nvPr/>
        </p:nvSpPr>
        <p:spPr>
          <a:xfrm>
            <a:off x="503750" y="1051625"/>
            <a:ext cx="3058800" cy="244500"/>
          </a:xfrm>
          <a:prstGeom prst="rect">
            <a:avLst/>
          </a:prstGeom>
          <a:solidFill>
            <a:srgbClr val="F6B26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3" name="Google Shape;1173;p84"/>
          <p:cNvSpPr/>
          <p:nvPr/>
        </p:nvSpPr>
        <p:spPr>
          <a:xfrm>
            <a:off x="897575" y="1778400"/>
            <a:ext cx="1008000" cy="244500"/>
          </a:xfrm>
          <a:prstGeom prst="rect">
            <a:avLst/>
          </a:prstGeom>
          <a:solidFill>
            <a:srgbClr val="F6B26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4" name="Google Shape;1174;p84"/>
          <p:cNvSpPr/>
          <p:nvPr/>
        </p:nvSpPr>
        <p:spPr>
          <a:xfrm>
            <a:off x="1379375" y="2158975"/>
            <a:ext cx="2319300" cy="244500"/>
          </a:xfrm>
          <a:prstGeom prst="rect">
            <a:avLst/>
          </a:prstGeom>
          <a:solidFill>
            <a:srgbClr val="F6B26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5" name="Google Shape;1175;p84"/>
          <p:cNvSpPr/>
          <p:nvPr/>
        </p:nvSpPr>
        <p:spPr>
          <a:xfrm>
            <a:off x="1963475" y="2624200"/>
            <a:ext cx="2828700" cy="244500"/>
          </a:xfrm>
          <a:prstGeom prst="rect">
            <a:avLst/>
          </a:prstGeom>
          <a:solidFill>
            <a:srgbClr val="F6B26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6" name="Google Shape;1176;p84"/>
          <p:cNvSpPr/>
          <p:nvPr/>
        </p:nvSpPr>
        <p:spPr>
          <a:xfrm>
            <a:off x="2135725" y="3456525"/>
            <a:ext cx="5034000" cy="246900"/>
          </a:xfrm>
          <a:prstGeom prst="rect">
            <a:avLst/>
          </a:prstGeom>
          <a:solidFill>
            <a:srgbClr val="9FC5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7" name="Google Shape;1177;p84"/>
          <p:cNvSpPr/>
          <p:nvPr/>
        </p:nvSpPr>
        <p:spPr>
          <a:xfrm>
            <a:off x="897575" y="1389250"/>
            <a:ext cx="750300" cy="244500"/>
          </a:xfrm>
          <a:prstGeom prst="rect">
            <a:avLst/>
          </a:prstGeom>
          <a:solidFill>
            <a:srgbClr val="C27BA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8" name="Google Shape;1178;p84"/>
          <p:cNvSpPr/>
          <p:nvPr/>
        </p:nvSpPr>
        <p:spPr>
          <a:xfrm>
            <a:off x="3037175" y="2624188"/>
            <a:ext cx="1431000" cy="244500"/>
          </a:xfrm>
          <a:prstGeom prst="rect">
            <a:avLst/>
          </a:prstGeom>
          <a:solidFill>
            <a:srgbClr val="C27BA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9" name="Google Shape;1179;p84"/>
          <p:cNvSpPr/>
          <p:nvPr/>
        </p:nvSpPr>
        <p:spPr>
          <a:xfrm>
            <a:off x="2552475" y="3019025"/>
            <a:ext cx="617100" cy="244500"/>
          </a:xfrm>
          <a:prstGeom prst="rect">
            <a:avLst/>
          </a:prstGeom>
          <a:solidFill>
            <a:srgbClr val="C27BA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0" name="Google Shape;1180;p84"/>
          <p:cNvSpPr txBox="1"/>
          <p:nvPr>
            <p:ph type="title"/>
          </p:nvPr>
        </p:nvSpPr>
        <p:spPr>
          <a:xfrm>
            <a:off x="173895" y="76200"/>
            <a:ext cx="8773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BASTION: Three Contexts Visualized</a:t>
            </a:r>
            <a:endParaRPr/>
          </a:p>
        </p:txBody>
      </p:sp>
      <p:sp>
        <p:nvSpPr>
          <p:cNvPr id="1181" name="Google Shape;1181;p84"/>
          <p:cNvSpPr txBox="1"/>
          <p:nvPr>
            <p:ph idx="12" type="sldNum"/>
          </p:nvPr>
        </p:nvSpPr>
        <p:spPr>
          <a:xfrm>
            <a:off x="8472450" y="4823899"/>
            <a:ext cx="548700" cy="33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82" name="Google Shape;1182;p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66250" y="76200"/>
            <a:ext cx="954900" cy="9549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3" name="Google Shape;1183;p84"/>
          <p:cNvSpPr txBox="1"/>
          <p:nvPr/>
        </p:nvSpPr>
        <p:spPr>
          <a:xfrm>
            <a:off x="451600" y="648900"/>
            <a:ext cx="3202800" cy="4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unsigned long r_size;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main(int argc, char** argv){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84" name="Google Shape;1184;p84"/>
          <p:cNvSpPr txBox="1"/>
          <p:nvPr/>
        </p:nvSpPr>
        <p:spPr>
          <a:xfrm>
            <a:off x="847950" y="1698850"/>
            <a:ext cx="2922600" cy="4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foo(...);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85" name="Google Shape;1185;p84"/>
          <p:cNvSpPr txBox="1"/>
          <p:nvPr/>
        </p:nvSpPr>
        <p:spPr>
          <a:xfrm>
            <a:off x="1350790" y="2081100"/>
            <a:ext cx="3202800" cy="4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bar( int bar1, ... 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86" name="Google Shape;1186;p84"/>
          <p:cNvSpPr txBox="1"/>
          <p:nvPr/>
        </p:nvSpPr>
        <p:spPr>
          <a:xfrm>
            <a:off x="1928075" y="2539550"/>
            <a:ext cx="3202800" cy="4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buzz(..., int buzz_arg2 );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87" name="Google Shape;1187;p84"/>
          <p:cNvSpPr/>
          <p:nvPr/>
        </p:nvSpPr>
        <p:spPr>
          <a:xfrm>
            <a:off x="5097912" y="3455922"/>
            <a:ext cx="1069800" cy="247500"/>
          </a:xfrm>
          <a:prstGeom prst="rect">
            <a:avLst/>
          </a:prstGeom>
          <a:solidFill>
            <a:srgbClr val="C27BA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8" name="Google Shape;1188;p84"/>
          <p:cNvSpPr/>
          <p:nvPr/>
        </p:nvSpPr>
        <p:spPr>
          <a:xfrm>
            <a:off x="4310175" y="3455925"/>
            <a:ext cx="685800" cy="247500"/>
          </a:xfrm>
          <a:prstGeom prst="rect">
            <a:avLst/>
          </a:prstGeom>
          <a:solidFill>
            <a:srgbClr val="C27BA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9" name="Google Shape;1189;p84"/>
          <p:cNvSpPr/>
          <p:nvPr/>
        </p:nvSpPr>
        <p:spPr>
          <a:xfrm>
            <a:off x="3459600" y="3455925"/>
            <a:ext cx="768000" cy="247500"/>
          </a:xfrm>
          <a:prstGeom prst="rect">
            <a:avLst/>
          </a:prstGeom>
          <a:solidFill>
            <a:srgbClr val="C27BA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0" name="Google Shape;1190;p84"/>
          <p:cNvSpPr/>
          <p:nvPr/>
        </p:nvSpPr>
        <p:spPr>
          <a:xfrm>
            <a:off x="6680775" y="3455925"/>
            <a:ext cx="164700" cy="247500"/>
          </a:xfrm>
          <a:prstGeom prst="rect">
            <a:avLst/>
          </a:prstGeom>
          <a:solidFill>
            <a:srgbClr val="C27BA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1" name="Google Shape;1191;p84"/>
          <p:cNvSpPr/>
          <p:nvPr/>
        </p:nvSpPr>
        <p:spPr>
          <a:xfrm>
            <a:off x="2814550" y="3455924"/>
            <a:ext cx="567000" cy="246900"/>
          </a:xfrm>
          <a:prstGeom prst="rect">
            <a:avLst/>
          </a:prstGeom>
          <a:solidFill>
            <a:srgbClr val="C27BA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2" name="Google Shape;1192;p84"/>
          <p:cNvSpPr/>
          <p:nvPr/>
        </p:nvSpPr>
        <p:spPr>
          <a:xfrm>
            <a:off x="6269625" y="3455925"/>
            <a:ext cx="301800" cy="247500"/>
          </a:xfrm>
          <a:prstGeom prst="rect">
            <a:avLst/>
          </a:prstGeom>
          <a:solidFill>
            <a:srgbClr val="C27BA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3" name="Google Shape;1193;p84"/>
          <p:cNvSpPr txBox="1"/>
          <p:nvPr/>
        </p:nvSpPr>
        <p:spPr>
          <a:xfrm>
            <a:off x="2135725" y="3362650"/>
            <a:ext cx="5107800" cy="4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mmap( NULL, r_size, prots, buzz_arg2, -1, 0 );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94" name="Google Shape;1194;p84"/>
          <p:cNvSpPr/>
          <p:nvPr/>
        </p:nvSpPr>
        <p:spPr>
          <a:xfrm>
            <a:off x="7416050" y="4432700"/>
            <a:ext cx="548700" cy="244500"/>
          </a:xfrm>
          <a:prstGeom prst="rect">
            <a:avLst/>
          </a:prstGeom>
          <a:solidFill>
            <a:srgbClr val="C27BA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5" name="Google Shape;1195;p84"/>
          <p:cNvSpPr/>
          <p:nvPr/>
        </p:nvSpPr>
        <p:spPr>
          <a:xfrm>
            <a:off x="1778646" y="4432700"/>
            <a:ext cx="548700" cy="244500"/>
          </a:xfrm>
          <a:prstGeom prst="rect">
            <a:avLst/>
          </a:prstGeom>
          <a:solidFill>
            <a:srgbClr val="9FC5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6" name="Google Shape;1196;p84"/>
          <p:cNvSpPr/>
          <p:nvPr/>
        </p:nvSpPr>
        <p:spPr>
          <a:xfrm>
            <a:off x="4385375" y="4432703"/>
            <a:ext cx="548700" cy="244500"/>
          </a:xfrm>
          <a:prstGeom prst="rect">
            <a:avLst/>
          </a:prstGeom>
          <a:solidFill>
            <a:srgbClr val="F6B26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7" name="Google Shape;1197;p84"/>
          <p:cNvSpPr txBox="1"/>
          <p:nvPr/>
        </p:nvSpPr>
        <p:spPr>
          <a:xfrm>
            <a:off x="143750" y="4360800"/>
            <a:ext cx="1684200" cy="3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Call-Type Context</a:t>
            </a:r>
            <a:endParaRPr/>
          </a:p>
        </p:txBody>
      </p:sp>
      <p:sp>
        <p:nvSpPr>
          <p:cNvPr id="1198" name="Google Shape;1198;p84"/>
          <p:cNvSpPr txBox="1"/>
          <p:nvPr/>
        </p:nvSpPr>
        <p:spPr>
          <a:xfrm>
            <a:off x="2512175" y="4360800"/>
            <a:ext cx="1956000" cy="3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Control-Flow Context</a:t>
            </a:r>
            <a:endParaRPr/>
          </a:p>
        </p:txBody>
      </p:sp>
      <p:sp>
        <p:nvSpPr>
          <p:cNvPr id="1199" name="Google Shape;1199;p84"/>
          <p:cNvSpPr txBox="1"/>
          <p:nvPr/>
        </p:nvSpPr>
        <p:spPr>
          <a:xfrm>
            <a:off x="5088250" y="4360800"/>
            <a:ext cx="2365800" cy="3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Argument Integrity Context</a:t>
            </a:r>
            <a:endParaRPr/>
          </a:p>
        </p:txBody>
      </p:sp>
      <p:sp>
        <p:nvSpPr>
          <p:cNvPr id="1200" name="Google Shape;1200;p84"/>
          <p:cNvSpPr txBox="1"/>
          <p:nvPr/>
        </p:nvSpPr>
        <p:spPr>
          <a:xfrm>
            <a:off x="847950" y="1288800"/>
            <a:ext cx="2922600" cy="4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r_size = argv[2];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01" name="Google Shape;1201;p84"/>
          <p:cNvSpPr txBox="1"/>
          <p:nvPr/>
        </p:nvSpPr>
        <p:spPr>
          <a:xfrm>
            <a:off x="2080475" y="2920550"/>
            <a:ext cx="4372800" cy="42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int prots = PROT_READ | PROT_WRITE;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202" name="Google Shape;1202;p84"/>
          <p:cNvCxnSpPr>
            <a:stCxn id="1172" idx="1"/>
            <a:endCxn id="1173" idx="1"/>
          </p:cNvCxnSpPr>
          <p:nvPr/>
        </p:nvCxnSpPr>
        <p:spPr>
          <a:xfrm>
            <a:off x="503750" y="1173875"/>
            <a:ext cx="393900" cy="726900"/>
          </a:xfrm>
          <a:prstGeom prst="bentConnector3">
            <a:avLst>
              <a:gd fmla="val -6045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03" name="Google Shape;1203;p84"/>
          <p:cNvCxnSpPr>
            <a:stCxn id="1173" idx="1"/>
            <a:endCxn id="1174" idx="1"/>
          </p:cNvCxnSpPr>
          <p:nvPr/>
        </p:nvCxnSpPr>
        <p:spPr>
          <a:xfrm>
            <a:off x="897575" y="1900650"/>
            <a:ext cx="481800" cy="380700"/>
          </a:xfrm>
          <a:prstGeom prst="bentConnector3">
            <a:avLst>
              <a:gd fmla="val -4942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04" name="Google Shape;1204;p84"/>
          <p:cNvCxnSpPr>
            <a:stCxn id="1174" idx="1"/>
            <a:endCxn id="1175" idx="1"/>
          </p:cNvCxnSpPr>
          <p:nvPr/>
        </p:nvCxnSpPr>
        <p:spPr>
          <a:xfrm>
            <a:off x="1379375" y="2281225"/>
            <a:ext cx="584100" cy="465300"/>
          </a:xfrm>
          <a:prstGeom prst="bentConnector3">
            <a:avLst>
              <a:gd fmla="val -4076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05" name="Google Shape;1205;p84"/>
          <p:cNvCxnSpPr>
            <a:stCxn id="1175" idx="1"/>
            <a:endCxn id="1193" idx="1"/>
          </p:cNvCxnSpPr>
          <p:nvPr/>
        </p:nvCxnSpPr>
        <p:spPr>
          <a:xfrm>
            <a:off x="1963475" y="2746450"/>
            <a:ext cx="172200" cy="831900"/>
          </a:xfrm>
          <a:prstGeom prst="bentConnector3">
            <a:avLst>
              <a:gd fmla="val -13828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CE5CD"/>
        </a:solidFill>
      </p:bgPr>
    </p:bg>
    <p:spTree>
      <p:nvGrpSpPr>
        <p:cNvPr id="1209" name="Shape 1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0" name="Google Shape;1210;p85"/>
          <p:cNvSpPr txBox="1"/>
          <p:nvPr>
            <p:ph type="title"/>
          </p:nvPr>
        </p:nvSpPr>
        <p:spPr>
          <a:xfrm>
            <a:off x="173895" y="76200"/>
            <a:ext cx="8773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Committee Question Backup Slides</a:t>
            </a:r>
            <a:endParaRPr/>
          </a:p>
        </p:txBody>
      </p:sp>
      <p:sp>
        <p:nvSpPr>
          <p:cNvPr id="1211" name="Google Shape;1211;p85"/>
          <p:cNvSpPr txBox="1"/>
          <p:nvPr>
            <p:ph idx="12" type="sldNum"/>
          </p:nvPr>
        </p:nvSpPr>
        <p:spPr>
          <a:xfrm>
            <a:off x="8472450" y="4823899"/>
            <a:ext cx="548700" cy="33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5" name="Shape 1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6" name="Google Shape;1216;p86"/>
          <p:cNvSpPr txBox="1"/>
          <p:nvPr>
            <p:ph type="title"/>
          </p:nvPr>
        </p:nvSpPr>
        <p:spPr>
          <a:xfrm>
            <a:off x="173895" y="76200"/>
            <a:ext cx="8773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Types</a:t>
            </a:r>
            <a:endParaRPr/>
          </a:p>
        </p:txBody>
      </p:sp>
      <p:sp>
        <p:nvSpPr>
          <p:cNvPr id="1217" name="Google Shape;1217;p86"/>
          <p:cNvSpPr txBox="1"/>
          <p:nvPr>
            <p:ph idx="1" type="body"/>
          </p:nvPr>
        </p:nvSpPr>
        <p:spPr>
          <a:xfrm>
            <a:off x="173900" y="719275"/>
            <a:ext cx="8346600" cy="3416400"/>
          </a:xfrm>
          <a:prstGeom prst="rect">
            <a:avLst/>
          </a:prstGeom>
        </p:spPr>
        <p:txBody>
          <a:bodyPr anchorCtr="0" anchor="t" bIns="27425" lIns="36575" spcFirstLastPara="1" rIns="27425" wrap="square" tIns="27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10-15 questions		From Out-of-Area, non-expert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10 questions		Security community member, but no idea about randomization or system call filtering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5 questions			Non-security, Systems person would ask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5 questions			Subject Matter Expert would ask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Then add backup slides to address these questions!!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8" name="Google Shape;1218;p86"/>
          <p:cNvSpPr txBox="1"/>
          <p:nvPr>
            <p:ph idx="12" type="sldNum"/>
          </p:nvPr>
        </p:nvSpPr>
        <p:spPr>
          <a:xfrm>
            <a:off x="8472450" y="4823899"/>
            <a:ext cx="548700" cy="33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19" name="Google Shape;1219;p86"/>
          <p:cNvSpPr txBox="1"/>
          <p:nvPr/>
        </p:nvSpPr>
        <p:spPr>
          <a:xfrm>
            <a:off x="114925" y="3272175"/>
            <a:ext cx="2192100" cy="11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HZ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Embedded Systems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Cyber-Physical systems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Real-Time Systems</a:t>
            </a:r>
            <a:endParaRPr/>
          </a:p>
        </p:txBody>
      </p:sp>
      <p:sp>
        <p:nvSpPr>
          <p:cNvPr id="1220" name="Google Shape;1220;p86"/>
          <p:cNvSpPr txBox="1"/>
          <p:nvPr/>
        </p:nvSpPr>
        <p:spPr>
          <a:xfrm>
            <a:off x="2154625" y="3272175"/>
            <a:ext cx="2192100" cy="14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WX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Computer Architecture == HW Bugs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Cryptography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Formal Methods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</a:t>
            </a:r>
            <a:endParaRPr/>
          </a:p>
        </p:txBody>
      </p:sp>
      <p:sp>
        <p:nvSpPr>
          <p:cNvPr id="1221" name="Google Shape;1221;p86"/>
          <p:cNvSpPr txBox="1"/>
          <p:nvPr/>
        </p:nvSpPr>
        <p:spPr>
          <a:xfrm>
            <a:off x="4130200" y="3272175"/>
            <a:ext cx="2192100" cy="14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Scanning for Vulnerability CryptoGuard</a:t>
            </a:r>
            <a:endParaRPr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5" name="Shape 1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6" name="Google Shape;1226;p87"/>
          <p:cNvSpPr txBox="1"/>
          <p:nvPr>
            <p:ph type="title"/>
          </p:nvPr>
        </p:nvSpPr>
        <p:spPr>
          <a:xfrm>
            <a:off x="173895" y="76200"/>
            <a:ext cx="8773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</a:t>
            </a:r>
            <a:endParaRPr/>
          </a:p>
        </p:txBody>
      </p:sp>
      <p:sp>
        <p:nvSpPr>
          <p:cNvPr id="1227" name="Google Shape;1227;p87"/>
          <p:cNvSpPr txBox="1"/>
          <p:nvPr>
            <p:ph idx="1" type="body"/>
          </p:nvPr>
        </p:nvSpPr>
        <p:spPr>
          <a:xfrm>
            <a:off x="173900" y="719275"/>
            <a:ext cx="8346600" cy="3416400"/>
          </a:xfrm>
          <a:prstGeom prst="rect">
            <a:avLst/>
          </a:prstGeom>
        </p:spPr>
        <p:txBody>
          <a:bodyPr anchorCtr="0" anchor="t" bIns="27425" lIns="36575" spcFirstLastPara="1" rIns="27425" wrap="square" tIns="27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does MARDU/BASTION address: Ransomware/ CPS attacks/ 0-day supply chain vulnerabilities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Further Motivation for MARDU: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and more things are becoming digital, even you refrigerator and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 actually, more and more points of access, things need to protected, pronto!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False alarms are really a pain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Practical defenses to </a:t>
            </a:r>
            <a:r>
              <a:rPr b="1" i="1" lang="en"/>
              <a:t>really</a:t>
            </a:r>
            <a:r>
              <a:rPr b="1" lang="en"/>
              <a:t> </a:t>
            </a:r>
            <a:r>
              <a:rPr lang="en"/>
              <a:t>be able to protect the entire chain of the whole ecosystem from the front-end to the backend like PCI</a:t>
            </a:r>
            <a:endParaRPr/>
          </a:p>
        </p:txBody>
      </p:sp>
      <p:sp>
        <p:nvSpPr>
          <p:cNvPr id="1228" name="Google Shape;1228;p87"/>
          <p:cNvSpPr txBox="1"/>
          <p:nvPr>
            <p:ph idx="12" type="sldNum"/>
          </p:nvPr>
        </p:nvSpPr>
        <p:spPr>
          <a:xfrm>
            <a:off x="8472450" y="4823899"/>
            <a:ext cx="548700" cy="33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2" name="Shape 1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3" name="Google Shape;1233;p88"/>
          <p:cNvSpPr txBox="1"/>
          <p:nvPr>
            <p:ph type="title"/>
          </p:nvPr>
        </p:nvSpPr>
        <p:spPr>
          <a:xfrm>
            <a:off x="173895" y="76200"/>
            <a:ext cx="8773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</a:t>
            </a:r>
            <a:endParaRPr/>
          </a:p>
        </p:txBody>
      </p:sp>
      <p:sp>
        <p:nvSpPr>
          <p:cNvPr id="1234" name="Google Shape;1234;p88"/>
          <p:cNvSpPr txBox="1"/>
          <p:nvPr>
            <p:ph idx="1" type="body"/>
          </p:nvPr>
        </p:nvSpPr>
        <p:spPr>
          <a:xfrm>
            <a:off x="173900" y="719275"/>
            <a:ext cx="8346600" cy="3416400"/>
          </a:xfrm>
          <a:prstGeom prst="rect">
            <a:avLst/>
          </a:prstGeom>
        </p:spPr>
        <p:txBody>
          <a:bodyPr anchorCtr="0" anchor="t" bIns="27425" lIns="36575" spcFirstLastPara="1" rIns="27425" wrap="square" tIns="27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What are the current best competitors for BASTION?</a:t>
            </a:r>
            <a:endParaRPr b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	Saffire &amp; Temporal System Call Filtering</a:t>
            </a:r>
            <a:endParaRPr sz="12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These are the only 2 papers that actually try to improve security surrounding system calls. Rest of current works only focus on “user experience”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Are there any Attack variant papers that are more recent?</a:t>
            </a:r>
            <a:endParaRPr sz="12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235" name="Google Shape;1235;p88"/>
          <p:cNvSpPr txBox="1"/>
          <p:nvPr>
            <p:ph idx="12" type="sldNum"/>
          </p:nvPr>
        </p:nvSpPr>
        <p:spPr>
          <a:xfrm>
            <a:off x="8472450" y="4823899"/>
            <a:ext cx="548700" cy="33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1"/>
          <p:cNvSpPr txBox="1"/>
          <p:nvPr>
            <p:ph type="title"/>
          </p:nvPr>
        </p:nvSpPr>
        <p:spPr>
          <a:xfrm>
            <a:off x="173895" y="76200"/>
            <a:ext cx="8773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Attack-Sensitive Code Components</a:t>
            </a:r>
            <a:endParaRPr/>
          </a:p>
        </p:txBody>
      </p:sp>
      <p:sp>
        <p:nvSpPr>
          <p:cNvPr id="130" name="Google Shape;130;p21"/>
          <p:cNvSpPr txBox="1"/>
          <p:nvPr>
            <p:ph idx="1" type="body"/>
          </p:nvPr>
        </p:nvSpPr>
        <p:spPr>
          <a:xfrm>
            <a:off x="173900" y="719275"/>
            <a:ext cx="3014100" cy="2867700"/>
          </a:xfrm>
          <a:prstGeom prst="rect">
            <a:avLst/>
          </a:prstGeom>
        </p:spPr>
        <p:txBody>
          <a:bodyPr anchorCtr="0" anchor="t" bIns="27425" lIns="36575" spcFirstLastPara="1" rIns="27425" wrap="square" tIns="27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Code Gadgets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Pointers (Code &amp; Data)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System Calls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Non-Control Data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1"/>
          <p:cNvSpPr txBox="1"/>
          <p:nvPr>
            <p:ph idx="12" type="sldNum"/>
          </p:nvPr>
        </p:nvSpPr>
        <p:spPr>
          <a:xfrm>
            <a:off x="8472450" y="4823899"/>
            <a:ext cx="548700" cy="33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2" name="Google Shape;13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88350" y="152400"/>
            <a:ext cx="1016000" cy="101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1"/>
          <p:cNvSpPr/>
          <p:nvPr/>
        </p:nvSpPr>
        <p:spPr>
          <a:xfrm>
            <a:off x="4010350" y="965625"/>
            <a:ext cx="2906700" cy="3567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 Code</a:t>
            </a:r>
            <a:endParaRPr/>
          </a:p>
        </p:txBody>
      </p:sp>
      <p:cxnSp>
        <p:nvCxnSpPr>
          <p:cNvPr id="134" name="Google Shape;134;p21"/>
          <p:cNvCxnSpPr/>
          <p:nvPr/>
        </p:nvCxnSpPr>
        <p:spPr>
          <a:xfrm>
            <a:off x="4271500" y="1675100"/>
            <a:ext cx="2384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5" name="Google Shape;135;p21"/>
          <p:cNvCxnSpPr/>
          <p:nvPr/>
        </p:nvCxnSpPr>
        <p:spPr>
          <a:xfrm>
            <a:off x="4271500" y="1955575"/>
            <a:ext cx="2384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" name="Google Shape;136;p21"/>
          <p:cNvCxnSpPr/>
          <p:nvPr/>
        </p:nvCxnSpPr>
        <p:spPr>
          <a:xfrm>
            <a:off x="4271500" y="2234675"/>
            <a:ext cx="2384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7" name="Google Shape;137;p21"/>
          <p:cNvCxnSpPr/>
          <p:nvPr/>
        </p:nvCxnSpPr>
        <p:spPr>
          <a:xfrm>
            <a:off x="4271500" y="2487025"/>
            <a:ext cx="2384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8" name="Google Shape;138;p21"/>
          <p:cNvSpPr/>
          <p:nvPr/>
        </p:nvSpPr>
        <p:spPr>
          <a:xfrm>
            <a:off x="7439350" y="2065275"/>
            <a:ext cx="1512600" cy="295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1"/>
          <p:cNvSpPr/>
          <p:nvPr/>
        </p:nvSpPr>
        <p:spPr>
          <a:xfrm>
            <a:off x="7439350" y="2360900"/>
            <a:ext cx="1512600" cy="295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1"/>
          <p:cNvSpPr/>
          <p:nvPr/>
        </p:nvSpPr>
        <p:spPr>
          <a:xfrm>
            <a:off x="7439350" y="2656525"/>
            <a:ext cx="1512600" cy="295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1"/>
          <p:cNvSpPr/>
          <p:nvPr/>
        </p:nvSpPr>
        <p:spPr>
          <a:xfrm>
            <a:off x="7439350" y="2952150"/>
            <a:ext cx="1512600" cy="295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1"/>
          <p:cNvSpPr/>
          <p:nvPr/>
        </p:nvSpPr>
        <p:spPr>
          <a:xfrm>
            <a:off x="7439350" y="3247775"/>
            <a:ext cx="1512600" cy="295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1"/>
          <p:cNvSpPr/>
          <p:nvPr/>
        </p:nvSpPr>
        <p:spPr>
          <a:xfrm>
            <a:off x="7439350" y="3534200"/>
            <a:ext cx="1512600" cy="295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4" name="Google Shape;144;p21"/>
          <p:cNvCxnSpPr/>
          <p:nvPr/>
        </p:nvCxnSpPr>
        <p:spPr>
          <a:xfrm>
            <a:off x="4271500" y="2749125"/>
            <a:ext cx="2384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5" name="Google Shape;145;p21"/>
          <p:cNvCxnSpPr/>
          <p:nvPr/>
        </p:nvCxnSpPr>
        <p:spPr>
          <a:xfrm>
            <a:off x="4271500" y="2996150"/>
            <a:ext cx="2384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6" name="Google Shape;146;p21"/>
          <p:cNvCxnSpPr/>
          <p:nvPr/>
        </p:nvCxnSpPr>
        <p:spPr>
          <a:xfrm>
            <a:off x="4271500" y="3249700"/>
            <a:ext cx="2384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7" name="Google Shape;147;p21"/>
          <p:cNvCxnSpPr/>
          <p:nvPr/>
        </p:nvCxnSpPr>
        <p:spPr>
          <a:xfrm>
            <a:off x="4271500" y="3520325"/>
            <a:ext cx="2384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8" name="Google Shape;148;p21"/>
          <p:cNvCxnSpPr/>
          <p:nvPr/>
        </p:nvCxnSpPr>
        <p:spPr>
          <a:xfrm>
            <a:off x="4271500" y="3771275"/>
            <a:ext cx="2384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9" name="Google Shape;149;p21"/>
          <p:cNvCxnSpPr/>
          <p:nvPr/>
        </p:nvCxnSpPr>
        <p:spPr>
          <a:xfrm>
            <a:off x="4271500" y="4030050"/>
            <a:ext cx="2384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0" name="Google Shape;150;p21"/>
          <p:cNvSpPr/>
          <p:nvPr/>
        </p:nvSpPr>
        <p:spPr>
          <a:xfrm>
            <a:off x="5436475" y="3953850"/>
            <a:ext cx="1330200" cy="2955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Call</a:t>
            </a:r>
            <a:endParaRPr/>
          </a:p>
        </p:txBody>
      </p:sp>
      <p:sp>
        <p:nvSpPr>
          <p:cNvPr id="151" name="Google Shape;151;p21"/>
          <p:cNvSpPr/>
          <p:nvPr/>
        </p:nvSpPr>
        <p:spPr>
          <a:xfrm>
            <a:off x="4190352" y="2325558"/>
            <a:ext cx="886800" cy="572700"/>
          </a:xfrm>
          <a:prstGeom prst="snip2DiagRect">
            <a:avLst>
              <a:gd fmla="val 0" name="adj1"/>
              <a:gd fmla="val 33333" name="adj2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Code Gadget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52" name="Google Shape;152;p21"/>
          <p:cNvSpPr/>
          <p:nvPr/>
        </p:nvSpPr>
        <p:spPr>
          <a:xfrm>
            <a:off x="5951475" y="458825"/>
            <a:ext cx="1724400" cy="642600"/>
          </a:xfrm>
          <a:prstGeom prst="wedgeEllipseCallout">
            <a:avLst>
              <a:gd fmla="val -20833" name="adj1"/>
              <a:gd fmla="val 62500" name="adj2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You’re Compromised!</a:t>
            </a:r>
            <a:endParaRPr/>
          </a:p>
        </p:txBody>
      </p:sp>
      <p:sp>
        <p:nvSpPr>
          <p:cNvPr id="153" name="Google Shape;153;p21"/>
          <p:cNvSpPr/>
          <p:nvPr/>
        </p:nvSpPr>
        <p:spPr>
          <a:xfrm>
            <a:off x="4190350" y="3342038"/>
            <a:ext cx="1016100" cy="3369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Ptr</a:t>
            </a:r>
            <a:endParaRPr/>
          </a:p>
        </p:txBody>
      </p:sp>
      <p:sp>
        <p:nvSpPr>
          <p:cNvPr id="154" name="Google Shape;154;p21"/>
          <p:cNvSpPr txBox="1"/>
          <p:nvPr/>
        </p:nvSpPr>
        <p:spPr>
          <a:xfrm>
            <a:off x="7596403" y="1366363"/>
            <a:ext cx="1016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 Stack</a:t>
            </a:r>
            <a:endParaRPr/>
          </a:p>
        </p:txBody>
      </p:sp>
      <p:sp>
        <p:nvSpPr>
          <p:cNvPr id="155" name="Google Shape;155;p21"/>
          <p:cNvSpPr/>
          <p:nvPr/>
        </p:nvSpPr>
        <p:spPr>
          <a:xfrm>
            <a:off x="7439527" y="3534200"/>
            <a:ext cx="1512600" cy="295500"/>
          </a:xfrm>
          <a:prstGeom prst="rect">
            <a:avLst/>
          </a:prstGeom>
          <a:solidFill>
            <a:srgbClr val="CC412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Code </a:t>
            </a:r>
            <a:r>
              <a:rPr lang="en">
                <a:solidFill>
                  <a:schemeClr val="lt1"/>
                </a:solidFill>
              </a:rPr>
              <a:t>Gadget 1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56" name="Google Shape;156;p21"/>
          <p:cNvSpPr/>
          <p:nvPr/>
        </p:nvSpPr>
        <p:spPr>
          <a:xfrm>
            <a:off x="7439528" y="3242848"/>
            <a:ext cx="1512600" cy="295500"/>
          </a:xfrm>
          <a:prstGeom prst="rect">
            <a:avLst/>
          </a:prstGeom>
          <a:solidFill>
            <a:srgbClr val="CC412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Code Gadget 2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57" name="Google Shape;157;p21"/>
          <p:cNvSpPr/>
          <p:nvPr/>
        </p:nvSpPr>
        <p:spPr>
          <a:xfrm>
            <a:off x="7439530" y="2950013"/>
            <a:ext cx="1512600" cy="295500"/>
          </a:xfrm>
          <a:prstGeom prst="rect">
            <a:avLst/>
          </a:prstGeom>
          <a:solidFill>
            <a:srgbClr val="CC412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Code Gadget 3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58" name="Google Shape;158;p21"/>
          <p:cNvSpPr/>
          <p:nvPr/>
        </p:nvSpPr>
        <p:spPr>
          <a:xfrm>
            <a:off x="7439530" y="2656515"/>
            <a:ext cx="1512600" cy="295500"/>
          </a:xfrm>
          <a:prstGeom prst="rect">
            <a:avLst/>
          </a:prstGeom>
          <a:solidFill>
            <a:srgbClr val="CC412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Code Gadget …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59" name="Google Shape;159;p21"/>
          <p:cNvSpPr/>
          <p:nvPr/>
        </p:nvSpPr>
        <p:spPr>
          <a:xfrm>
            <a:off x="7439532" y="2363354"/>
            <a:ext cx="1512600" cy="295500"/>
          </a:xfrm>
          <a:prstGeom prst="rect">
            <a:avLst/>
          </a:prstGeom>
          <a:solidFill>
            <a:srgbClr val="CC412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Code Gadget N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160" name="Google Shape;160;p21"/>
          <p:cNvGrpSpPr/>
          <p:nvPr/>
        </p:nvGrpSpPr>
        <p:grpSpPr>
          <a:xfrm>
            <a:off x="4929847" y="1724350"/>
            <a:ext cx="2726278" cy="1029358"/>
            <a:chOff x="4929847" y="1724350"/>
            <a:chExt cx="2726278" cy="1029358"/>
          </a:xfrm>
        </p:grpSpPr>
        <p:sp>
          <p:nvSpPr>
            <p:cNvPr id="161" name="Google Shape;161;p21"/>
            <p:cNvSpPr/>
            <p:nvPr/>
          </p:nvSpPr>
          <p:spPr>
            <a:xfrm>
              <a:off x="5025250" y="1724350"/>
              <a:ext cx="2630875" cy="936075"/>
            </a:xfrm>
            <a:custGeom>
              <a:rect b="b" l="l" r="r" t="t"/>
              <a:pathLst>
                <a:path extrusionOk="0" h="37443" w="105235">
                  <a:moveTo>
                    <a:pt x="0" y="37443"/>
                  </a:moveTo>
                  <a:cubicBezTo>
                    <a:pt x="6700" y="33173"/>
                    <a:pt x="22663" y="18065"/>
                    <a:pt x="40202" y="11824"/>
                  </a:cubicBezTo>
                  <a:cubicBezTo>
                    <a:pt x="57741" y="5584"/>
                    <a:pt x="94396" y="1971"/>
                    <a:pt x="105235" y="0"/>
                  </a:cubicBezTo>
                </a:path>
              </a:pathLst>
            </a:cu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sp>
        <p:sp>
          <p:nvSpPr>
            <p:cNvPr id="162" name="Google Shape;162;p21"/>
            <p:cNvSpPr/>
            <p:nvPr/>
          </p:nvSpPr>
          <p:spPr>
            <a:xfrm>
              <a:off x="4929847" y="2477108"/>
              <a:ext cx="276600" cy="2766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FFFFFF"/>
                  </a:solidFill>
                </a:rPr>
                <a:t>1</a:t>
              </a:r>
              <a:endParaRPr b="1">
                <a:solidFill>
                  <a:srgbClr val="FFFFFF"/>
                </a:solidFill>
              </a:endParaRPr>
            </a:p>
          </p:txBody>
        </p:sp>
      </p:grpSp>
      <p:grpSp>
        <p:nvGrpSpPr>
          <p:cNvPr id="163" name="Google Shape;163;p21"/>
          <p:cNvGrpSpPr/>
          <p:nvPr/>
        </p:nvGrpSpPr>
        <p:grpSpPr>
          <a:xfrm>
            <a:off x="5094225" y="2348721"/>
            <a:ext cx="2502172" cy="1060579"/>
            <a:chOff x="5094225" y="2348721"/>
            <a:chExt cx="2502172" cy="1060579"/>
          </a:xfrm>
        </p:grpSpPr>
        <p:sp>
          <p:nvSpPr>
            <p:cNvPr id="164" name="Google Shape;164;p21"/>
            <p:cNvSpPr/>
            <p:nvPr/>
          </p:nvSpPr>
          <p:spPr>
            <a:xfrm>
              <a:off x="5094225" y="2473225"/>
              <a:ext cx="2423950" cy="936075"/>
            </a:xfrm>
            <a:custGeom>
              <a:rect b="b" l="l" r="r" t="t"/>
              <a:pathLst>
                <a:path extrusionOk="0" h="37443" w="96958">
                  <a:moveTo>
                    <a:pt x="96958" y="0"/>
                  </a:moveTo>
                  <a:cubicBezTo>
                    <a:pt x="88221" y="1051"/>
                    <a:pt x="60698" y="66"/>
                    <a:pt x="44538" y="6306"/>
                  </a:cubicBezTo>
                  <a:cubicBezTo>
                    <a:pt x="28378" y="12547"/>
                    <a:pt x="7423" y="32254"/>
                    <a:pt x="0" y="37443"/>
                  </a:cubicBezTo>
                </a:path>
              </a:pathLst>
            </a:cu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sp>
        <p:sp>
          <p:nvSpPr>
            <p:cNvPr id="165" name="Google Shape;165;p21"/>
            <p:cNvSpPr/>
            <p:nvPr/>
          </p:nvSpPr>
          <p:spPr>
            <a:xfrm>
              <a:off x="7319797" y="2348721"/>
              <a:ext cx="276600" cy="2766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FFFFFF"/>
                  </a:solidFill>
                </a:rPr>
                <a:t>2</a:t>
              </a:r>
              <a:endParaRPr b="1">
                <a:solidFill>
                  <a:srgbClr val="FFFFFF"/>
                </a:solidFill>
              </a:endParaRPr>
            </a:p>
          </p:txBody>
        </p:sp>
      </p:grpSp>
      <p:grpSp>
        <p:nvGrpSpPr>
          <p:cNvPr id="166" name="Google Shape;166;p21"/>
          <p:cNvGrpSpPr/>
          <p:nvPr/>
        </p:nvGrpSpPr>
        <p:grpSpPr>
          <a:xfrm>
            <a:off x="4119322" y="3581439"/>
            <a:ext cx="1398603" cy="537311"/>
            <a:chOff x="4119322" y="3581439"/>
            <a:chExt cx="1398603" cy="537311"/>
          </a:xfrm>
        </p:grpSpPr>
        <p:sp>
          <p:nvSpPr>
            <p:cNvPr id="167" name="Google Shape;167;p21"/>
            <p:cNvSpPr/>
            <p:nvPr/>
          </p:nvSpPr>
          <p:spPr>
            <a:xfrm>
              <a:off x="4276400" y="3616225"/>
              <a:ext cx="1241525" cy="502525"/>
            </a:xfrm>
            <a:custGeom>
              <a:rect b="b" l="l" r="r" t="t"/>
              <a:pathLst>
                <a:path extrusionOk="0" h="20101" w="49661">
                  <a:moveTo>
                    <a:pt x="0" y="0"/>
                  </a:moveTo>
                  <a:cubicBezTo>
                    <a:pt x="2036" y="2496"/>
                    <a:pt x="3941" y="11627"/>
                    <a:pt x="12218" y="14977"/>
                  </a:cubicBezTo>
                  <a:cubicBezTo>
                    <a:pt x="20495" y="18327"/>
                    <a:pt x="43421" y="19247"/>
                    <a:pt x="49661" y="20101"/>
                  </a:cubicBezTo>
                </a:path>
              </a:pathLst>
            </a:cu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sp>
        <p:sp>
          <p:nvSpPr>
            <p:cNvPr id="168" name="Google Shape;168;p21"/>
            <p:cNvSpPr/>
            <p:nvPr/>
          </p:nvSpPr>
          <p:spPr>
            <a:xfrm>
              <a:off x="4119322" y="3581439"/>
              <a:ext cx="276600" cy="2766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FFFFFF"/>
                  </a:solidFill>
                </a:rPr>
                <a:t>3</a:t>
              </a:r>
              <a:endParaRPr b="1">
                <a:solidFill>
                  <a:srgbClr val="FFFFFF"/>
                </a:solidFill>
              </a:endParaRPr>
            </a:p>
          </p:txBody>
        </p:sp>
      </p:grpSp>
      <p:pic>
        <p:nvPicPr>
          <p:cNvPr id="169" name="Google Shape;16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19325" y="1027888"/>
            <a:ext cx="548700" cy="54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1"/>
          <p:cNvSpPr/>
          <p:nvPr/>
        </p:nvSpPr>
        <p:spPr>
          <a:xfrm>
            <a:off x="4005750" y="1304950"/>
            <a:ext cx="2906700" cy="3227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1" name="Google Shape;171;p21"/>
          <p:cNvGrpSpPr/>
          <p:nvPr/>
        </p:nvGrpSpPr>
        <p:grpSpPr>
          <a:xfrm>
            <a:off x="1218805" y="3543912"/>
            <a:ext cx="5168171" cy="1115387"/>
            <a:chOff x="1218805" y="3543912"/>
            <a:chExt cx="5168171" cy="1115387"/>
          </a:xfrm>
        </p:grpSpPr>
        <p:pic>
          <p:nvPicPr>
            <p:cNvPr id="172" name="Google Shape;172;p21"/>
            <p:cNvPicPr preferRelativeResize="0"/>
            <p:nvPr/>
          </p:nvPicPr>
          <p:blipFill rotWithShape="1">
            <a:blip r:embed="rId5">
              <a:alphaModFix/>
            </a:blip>
            <a:srcRect b="7974" l="0" r="0" t="8175"/>
            <a:stretch/>
          </p:blipFill>
          <p:spPr>
            <a:xfrm>
              <a:off x="1218805" y="3543912"/>
              <a:ext cx="1330200" cy="11153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3" name="Google Shape;173;p21"/>
            <p:cNvSpPr/>
            <p:nvPr/>
          </p:nvSpPr>
          <p:spPr>
            <a:xfrm>
              <a:off x="2630875" y="4286250"/>
              <a:ext cx="3596500" cy="325800"/>
            </a:xfrm>
            <a:custGeom>
              <a:rect b="b" l="l" r="r" t="t"/>
              <a:pathLst>
                <a:path extrusionOk="0" h="13032" w="143860">
                  <a:moveTo>
                    <a:pt x="143860" y="1182"/>
                  </a:moveTo>
                  <a:cubicBezTo>
                    <a:pt x="128423" y="3153"/>
                    <a:pt x="75215" y="13204"/>
                    <a:pt x="51238" y="13007"/>
                  </a:cubicBezTo>
                  <a:cubicBezTo>
                    <a:pt x="27261" y="12810"/>
                    <a:pt x="8540" y="2168"/>
                    <a:pt x="0" y="0"/>
                  </a:cubicBezTo>
                </a:path>
              </a:pathLst>
            </a:cu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sp>
        <p:sp>
          <p:nvSpPr>
            <p:cNvPr id="174" name="Google Shape;174;p21"/>
            <p:cNvSpPr/>
            <p:nvPr/>
          </p:nvSpPr>
          <p:spPr>
            <a:xfrm>
              <a:off x="6110376" y="4210746"/>
              <a:ext cx="276600" cy="2766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FFFFFF"/>
                  </a:solidFill>
                </a:rPr>
                <a:t>4</a:t>
              </a:r>
              <a:endParaRPr b="1">
                <a:solidFill>
                  <a:srgbClr val="FFFFFF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2"/>
          <p:cNvSpPr/>
          <p:nvPr/>
        </p:nvSpPr>
        <p:spPr>
          <a:xfrm>
            <a:off x="257625" y="4369350"/>
            <a:ext cx="1616700" cy="2400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2"/>
          <p:cNvSpPr/>
          <p:nvPr/>
        </p:nvSpPr>
        <p:spPr>
          <a:xfrm>
            <a:off x="1874400" y="4369350"/>
            <a:ext cx="5152200" cy="240000"/>
          </a:xfrm>
          <a:prstGeom prst="rect">
            <a:avLst/>
          </a:prstGeom>
          <a:solidFill>
            <a:srgbClr val="FCE5C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2"/>
          <p:cNvSpPr/>
          <p:nvPr/>
        </p:nvSpPr>
        <p:spPr>
          <a:xfrm>
            <a:off x="257625" y="3642200"/>
            <a:ext cx="6769200" cy="7365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2"/>
          <p:cNvSpPr txBox="1"/>
          <p:nvPr>
            <p:ph type="title"/>
          </p:nvPr>
        </p:nvSpPr>
        <p:spPr>
          <a:xfrm>
            <a:off x="173900" y="76200"/>
            <a:ext cx="5492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Code Re-Use Attacks Work</a:t>
            </a:r>
            <a:endParaRPr/>
          </a:p>
        </p:txBody>
      </p:sp>
      <p:sp>
        <p:nvSpPr>
          <p:cNvPr id="183" name="Google Shape;183;p22"/>
          <p:cNvSpPr txBox="1"/>
          <p:nvPr>
            <p:ph idx="12" type="sldNum"/>
          </p:nvPr>
        </p:nvSpPr>
        <p:spPr>
          <a:xfrm>
            <a:off x="8472450" y="4823899"/>
            <a:ext cx="548700" cy="33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4" name="Google Shape;184;p22"/>
          <p:cNvSpPr txBox="1"/>
          <p:nvPr>
            <p:ph idx="1" type="body"/>
          </p:nvPr>
        </p:nvSpPr>
        <p:spPr>
          <a:xfrm>
            <a:off x="173900" y="719275"/>
            <a:ext cx="8346600" cy="1014300"/>
          </a:xfrm>
          <a:prstGeom prst="rect">
            <a:avLst/>
          </a:prstGeom>
        </p:spPr>
        <p:txBody>
          <a:bodyPr anchorCtr="0" anchor="t" bIns="27425" lIns="36575" spcFirstLastPara="1" rIns="27425" wrap="square" tIns="27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Assumptions / Threat Model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Memory Vulnerability Exists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Generalized Code Re-Use Attack Procedure</a:t>
            </a:r>
            <a:endParaRPr u="sng"/>
          </a:p>
        </p:txBody>
      </p:sp>
      <p:sp>
        <p:nvSpPr>
          <p:cNvPr id="185" name="Google Shape;185;p22"/>
          <p:cNvSpPr/>
          <p:nvPr/>
        </p:nvSpPr>
        <p:spPr>
          <a:xfrm>
            <a:off x="424750" y="1725800"/>
            <a:ext cx="437400" cy="437400"/>
          </a:xfrm>
          <a:prstGeom prst="ellipse">
            <a:avLst/>
          </a:prstGeom>
          <a:solidFill>
            <a:srgbClr val="C9DA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86" name="Google Shape;186;p22"/>
          <p:cNvSpPr txBox="1"/>
          <p:nvPr/>
        </p:nvSpPr>
        <p:spPr>
          <a:xfrm>
            <a:off x="24000" y="2184400"/>
            <a:ext cx="1171200" cy="7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Identify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Memory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Vulnerability</a:t>
            </a:r>
            <a:endParaRPr/>
          </a:p>
        </p:txBody>
      </p:sp>
      <p:sp>
        <p:nvSpPr>
          <p:cNvPr id="187" name="Google Shape;187;p22"/>
          <p:cNvSpPr/>
          <p:nvPr/>
        </p:nvSpPr>
        <p:spPr>
          <a:xfrm>
            <a:off x="2024950" y="1725800"/>
            <a:ext cx="437400" cy="437400"/>
          </a:xfrm>
          <a:prstGeom prst="ellipse">
            <a:avLst/>
          </a:prstGeom>
          <a:solidFill>
            <a:srgbClr val="C9DA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188" name="Google Shape;188;p22"/>
          <p:cNvSpPr txBox="1"/>
          <p:nvPr/>
        </p:nvSpPr>
        <p:spPr>
          <a:xfrm>
            <a:off x="1624200" y="2184400"/>
            <a:ext cx="1171200" cy="7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Perform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Memory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Disclosure</a:t>
            </a:r>
            <a:endParaRPr/>
          </a:p>
        </p:txBody>
      </p:sp>
      <p:sp>
        <p:nvSpPr>
          <p:cNvPr id="189" name="Google Shape;189;p22"/>
          <p:cNvSpPr txBox="1"/>
          <p:nvPr/>
        </p:nvSpPr>
        <p:spPr>
          <a:xfrm>
            <a:off x="3300600" y="2184400"/>
            <a:ext cx="1322100" cy="7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Identify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Components</a:t>
            </a:r>
            <a:endParaRPr/>
          </a:p>
        </p:txBody>
      </p:sp>
      <p:sp>
        <p:nvSpPr>
          <p:cNvPr id="190" name="Google Shape;190;p22"/>
          <p:cNvSpPr txBox="1"/>
          <p:nvPr/>
        </p:nvSpPr>
        <p:spPr>
          <a:xfrm>
            <a:off x="5053200" y="2184400"/>
            <a:ext cx="1546500" cy="7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Sensitive Data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and/or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Control-Flow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Hijacking</a:t>
            </a:r>
            <a:endParaRPr/>
          </a:p>
        </p:txBody>
      </p:sp>
      <p:sp>
        <p:nvSpPr>
          <p:cNvPr id="191" name="Google Shape;191;p22"/>
          <p:cNvSpPr txBox="1"/>
          <p:nvPr/>
        </p:nvSpPr>
        <p:spPr>
          <a:xfrm>
            <a:off x="6958200" y="2184400"/>
            <a:ext cx="1171200" cy="7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Illegitimate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Call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Usage</a:t>
            </a:r>
            <a:endParaRPr/>
          </a:p>
        </p:txBody>
      </p:sp>
      <p:sp>
        <p:nvSpPr>
          <p:cNvPr id="192" name="Google Shape;192;p22"/>
          <p:cNvSpPr/>
          <p:nvPr/>
        </p:nvSpPr>
        <p:spPr>
          <a:xfrm>
            <a:off x="3701350" y="1725800"/>
            <a:ext cx="437400" cy="437400"/>
          </a:xfrm>
          <a:prstGeom prst="ellipse">
            <a:avLst/>
          </a:prstGeom>
          <a:solidFill>
            <a:srgbClr val="C9DA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193" name="Google Shape;193;p22"/>
          <p:cNvSpPr/>
          <p:nvPr/>
        </p:nvSpPr>
        <p:spPr>
          <a:xfrm>
            <a:off x="5606350" y="1725800"/>
            <a:ext cx="437400" cy="437400"/>
          </a:xfrm>
          <a:prstGeom prst="ellipse">
            <a:avLst/>
          </a:prstGeom>
          <a:solidFill>
            <a:srgbClr val="C9DA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194" name="Google Shape;194;p22"/>
          <p:cNvSpPr/>
          <p:nvPr/>
        </p:nvSpPr>
        <p:spPr>
          <a:xfrm>
            <a:off x="7358950" y="1725800"/>
            <a:ext cx="437400" cy="437400"/>
          </a:xfrm>
          <a:prstGeom prst="ellipse">
            <a:avLst/>
          </a:prstGeom>
          <a:solidFill>
            <a:srgbClr val="C9DA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195" name="Google Shape;195;p22"/>
          <p:cNvSpPr/>
          <p:nvPr/>
        </p:nvSpPr>
        <p:spPr>
          <a:xfrm>
            <a:off x="985600" y="1755800"/>
            <a:ext cx="839700" cy="377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2"/>
          <p:cNvSpPr/>
          <p:nvPr/>
        </p:nvSpPr>
        <p:spPr>
          <a:xfrm>
            <a:off x="2662000" y="1755800"/>
            <a:ext cx="839700" cy="377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2"/>
          <p:cNvSpPr/>
          <p:nvPr/>
        </p:nvSpPr>
        <p:spPr>
          <a:xfrm>
            <a:off x="4567000" y="1755800"/>
            <a:ext cx="839700" cy="377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22"/>
          <p:cNvSpPr/>
          <p:nvPr/>
        </p:nvSpPr>
        <p:spPr>
          <a:xfrm>
            <a:off x="6395800" y="1755800"/>
            <a:ext cx="839700" cy="377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22"/>
          <p:cNvSpPr/>
          <p:nvPr/>
        </p:nvSpPr>
        <p:spPr>
          <a:xfrm>
            <a:off x="7898000" y="1776600"/>
            <a:ext cx="507900" cy="336900"/>
          </a:xfrm>
          <a:prstGeom prst="mathEqual">
            <a:avLst>
              <a:gd fmla="val 23520" name="adj1"/>
              <a:gd fmla="val 11760" name="adj2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0" name="Google Shape;20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35400" y="1585975"/>
            <a:ext cx="688525" cy="688525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2"/>
          <p:cNvSpPr txBox="1"/>
          <p:nvPr>
            <p:ph idx="1" type="body"/>
          </p:nvPr>
        </p:nvSpPr>
        <p:spPr>
          <a:xfrm>
            <a:off x="173900" y="3331925"/>
            <a:ext cx="6833700" cy="1086900"/>
          </a:xfrm>
          <a:prstGeom prst="rect">
            <a:avLst/>
          </a:prstGeom>
        </p:spPr>
        <p:txBody>
          <a:bodyPr anchorCtr="0" anchor="t" bIns="27425" lIns="36575" spcFirstLastPara="1" rIns="27425" wrap="square" tIns="27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Code Re-Use V</a:t>
            </a:r>
            <a:r>
              <a:rPr lang="en" u="sng"/>
              <a:t>ariants</a:t>
            </a:r>
            <a:endParaRPr u="sng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Return Oriented Programming (ROP)		</a:t>
            </a:r>
            <a:r>
              <a:rPr i="1" lang="en" sz="1400"/>
              <a:t>Shacham et al. (CCS 2007)</a:t>
            </a:r>
            <a:endParaRPr i="1" sz="1400">
              <a:solidFill>
                <a:srgbClr val="FF0000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Just-In-Time ROP (JIT-ROP)				</a:t>
            </a:r>
            <a:r>
              <a:rPr i="1" lang="en" sz="1400"/>
              <a:t>Snow et al. (S&amp;P 2013)</a:t>
            </a:r>
            <a:endParaRPr i="1"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Blind ROP (BROP)					</a:t>
            </a:r>
            <a:r>
              <a:rPr i="1" lang="en" sz="1400"/>
              <a:t>Bittau et al. (S&amp;P 2014)</a:t>
            </a:r>
            <a:endParaRPr i="1"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Control Data &amp; Non-Control Data Attacks	</a:t>
            </a:r>
            <a:r>
              <a:rPr i="1" lang="en" sz="1400"/>
              <a:t>van der Veen et al. (CCS 2017)</a:t>
            </a:r>
            <a:endParaRPr i="1"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02" name="Google Shape;202;p22"/>
          <p:cNvCxnSpPr/>
          <p:nvPr/>
        </p:nvCxnSpPr>
        <p:spPr>
          <a:xfrm>
            <a:off x="94200" y="3251275"/>
            <a:ext cx="8708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3" name="Google Shape;203;p22"/>
          <p:cNvSpPr txBox="1"/>
          <p:nvPr/>
        </p:nvSpPr>
        <p:spPr>
          <a:xfrm>
            <a:off x="3580450" y="719275"/>
            <a:ext cx="2463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>
                <a:solidFill>
                  <a:schemeClr val="dk2"/>
                </a:solidFill>
              </a:rPr>
              <a:t>Buffer Overflow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>
                <a:solidFill>
                  <a:schemeClr val="dk2"/>
                </a:solidFill>
              </a:rPr>
              <a:t>D</a:t>
            </a:r>
            <a:r>
              <a:rPr lang="en">
                <a:solidFill>
                  <a:schemeClr val="dk2"/>
                </a:solidFill>
              </a:rPr>
              <a:t>angling Pointer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VT-GoogleSlide-KrisTranslated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