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1244DB-E311-4683-AAD8-10B135451BDE}">
  <a:tblStyle styleId="{DD1244DB-E311-4683-AAD8-10B135451B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imohannad@vt.edu"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Hello everyone. Thank you for attending my talk. My name is </a:t>
            </a:r>
            <a:r>
              <a:rPr lang="en" sz="1400" u="sng">
                <a:solidFill>
                  <a:srgbClr val="1155CC"/>
                </a:solidFill>
                <a:hlinkClick r:id="rId2">
                  <a:extLst>
                    <a:ext uri="{A12FA001-AC4F-418D-AE19-62706E023703}">
                      <ahyp:hlinkClr val="tx"/>
                    </a:ext>
                  </a:extLst>
                </a:hlinkClick>
              </a:rPr>
              <a:t>Mohannad Ismail</a:t>
            </a:r>
            <a:r>
              <a:rPr lang="en" sz="1400">
                <a:solidFill>
                  <a:schemeClr val="dk1"/>
                </a:solidFill>
              </a:rPr>
              <a:t> and this is the presentation for our work titled “Tightly Seal your Sensitive Pointers with PACTight”. This is joint work with Andrew Quach, Christopher Jelesnianski, Yeongjin Jang, and Changwoo Min.</a:t>
            </a:r>
            <a:endParaRPr sz="14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4282f0d88d_0_19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4282f0d88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The first is PARTS-CFI, which offers forward and backward edge control flow protection. Its modifier is the stack pointer combined with a function id for return addresses and a type-id for indirect code pointers.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4282f0d88d_0_20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4282f0d88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Next we have PACStack, a defense mechanism that protects the backward edge. Its modifier is the previous chained return address on the stack.</a:t>
            </a:r>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4282f0d88d_0_217: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4282f0d88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rPr>
              <a:t>Last we have PTAuth, which is a temporal defense mechanism protecting against dynamic memory attacks. Its modifier is a generated object-id for each heap object allocated. One quick observation; these defenses put a lot of emphasis on the modifier, thus showcasing its importance.</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4282f0d88d_0_10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4282f0d88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rPr>
              <a:t>There are limitations present in the current state-of-the-art. One limitation is reliance on a modifier that can be repeated. This means attackers can reuse the PACs that are generated. Another limitation is needing a forward edge CFI technique to be present, so that the attacker cannot skip the instrumentation. Another limitation of some techniques is the reliance on a weaker threat model with only arbitrary write. The attacker must not have arbitrary read for the defense to be viable. There are many limitations in the current state-of-the-art with plenty of room for improvement.</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4282f0d88d_0_13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4282f0d88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Next I will introduce our solution PACTight.</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4282f0d88d_0_12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4282f0d88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Based on the limitations I mentioned, we identified three security properties in pointers that, if enforced, completely protect pointers from being abused. </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4282f0d88d_0_93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4282f0d88d_0_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They are unforgeability, in which a pointer must always point to its legitimate object,</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4282f0d88d_0_732: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4282f0d88d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non-copyability, meaning a pointer can’t be used at a location other than its legitimate one,</a:t>
            </a:r>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4282f0d88d_0_74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4282f0d88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rPr>
              <a:t>and finally non-dangling, meaning a pointer cannot be used after its object has been freed. Enforcing these three properties tightly seals the pointers from illegal use. </a:t>
            </a:r>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4282f0d88d_0_146: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4282f0d88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Let’s take a closer look at the three properties to better define them.</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282f0d0fe_0_3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282f0d0f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ARM processors have been increasing in popularity in recent years due to expansions into the desktop and data center market. This expansion exposes ARM more than ever to security attacks. Thus, it is becoming increasingly important to have effective and efficient defenses for ARM in these new environments.</a:t>
            </a:r>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4282f0d88d_0_754: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4282f0d88d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Foregability means that a pointer that points to a specific object becomes corrupted with a forged pointer to point to another object.</a:t>
            </a:r>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4282f0d88d_0_79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4282f0d88d_0_7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Copyability means that a maliciously copied pointer can still be legitimately used to point to an object.</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4282f0d88d_0_832: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4282f0d88d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rPr>
              <a:t>Dangling means that the pointer of a freed or realloc’d object still points to that object and can be abused by an attacker.</a:t>
            </a:r>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fdf38121ed_1_27: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fdf38121e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rPr>
              <a:t>Powerful memory corruption attacks are a direct implication of violating these three properties</a:t>
            </a:r>
            <a:r>
              <a:rPr lang="en" sz="1400">
                <a:solidFill>
                  <a:schemeClr val="dk1"/>
                </a:solidFill>
              </a:rPr>
              <a:t>. An attacker can generate valid PACs with forgeability, reuse valid pointers with copyability, and reuse invalid pointers with dangling.</a:t>
            </a:r>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14282f0d88d_0_22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14282f0d88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The importance of these properties stems from the fact that, in order to hijack control-flow, at least one of these properties must be violated, based on our analysis. And so, PACTight seals pointers and guarantees that they cannot be misused. PACTight also overcomes the limitations of previous approaches. The non-copyability property prevents any PAC reuse. PACTight protects all globals, stack variables and heap variables. PACTight assumes a strong threat model with arbitrary read and write capabilities </a:t>
            </a:r>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4282f0d88d_0_237: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14282f0d88d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Next let’s take a closer look into the design</a:t>
            </a: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4282f0d88d_0_24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14282f0d88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So how will PACTight enforce the three properties? PACTight relies on the pointer authentication modifier. This modifier is used by the cryptographic hash algorithm to generate the PAC. The reason we rely on it is that it is user-controlled and can be made complex enough to generate a unique PAC. Any modification to it or the pointer would result in a violation</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4282f0d88d_0_25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4282f0d88d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PACTight blends the address of the pointer (ampersand p) and a unique random tag, generated by the PACTight compiler and associated with the memory object, to enforce the three properties.</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14282f0d88d_0_90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14282f0d88d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For signing, we incorporate these elements into the modifier, so the cryptographic algorithm modifier is the location of the pointer and the tag, </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14282f0d88d_0_87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14282f0d88d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 and the same way for authentication, as can be seen, to regenerate the PAC successfully. I’ll explain now how this choice enforces the three properties.</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4282f0d0fe_0_4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4282f0d0fe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Many of these security attacks are due to memory corruption vulnerabilities. In a study done by Microsoft on its products, they reported that 70% of all security bugs found were due to memory safety issues, and 30% of bugs in Google Open Source are memory safety bugs.</a:t>
            </a:r>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14282f0d88d_0_30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14282f0d88d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Starting with unforgeability, the PAC mechanism on itself includes the pointer as one of the inputs to generate the PAC. Thus a forged pointer would trigger a fault on authentication, due to the pointer having a different value from the one that was used for that PAC.</a:t>
            </a:r>
            <a:endParaRPr sz="14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fdf38121ed_1_122: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fdf38121ed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For non-copyability, the location of the pointer being included as a part of the modifier means that any copied pointer will generate a different PAC on authentication, due to a different ampersand p, thus resulting in mismatch on authentication. This means that a pointer can only be used in its legitimate location, enforcing the second property.</a:t>
            </a:r>
            <a:endParaRPr sz="1400">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fdf38121ed_1_226: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fdf38121ed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To enforce the non-dangling property, PACTight assigns a random tag to the pointer. This random tag is generated upon allocation and changes when an object is freed or reallocated, thus allowing the lifecycle of the object to be tracked. A dangling pointer being used will not have a tag, and thus the PAC generated on authentication will not match, resulting in a violation, and thus preventing any misuse of dangling pointers.</a:t>
            </a:r>
            <a:endParaRPr sz="1400">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4282f0d88d_0_42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14282f0d88d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Taking a look at the structure and overall design, PACTight’s security properties are used as a framework to instrument programs, and instrumentations depends on how broadly the properties will be applied. PACTight is composed of </a:t>
            </a:r>
            <a:r>
              <a:rPr lang="en" sz="1400">
                <a:solidFill>
                  <a:schemeClr val="dk1"/>
                </a:solidFill>
              </a:rPr>
              <a:t>the PACTight LLVM pass, that does static analysis on the LLVM IR, and instruments the program with PACTight’s functions. The result is an instrumented and protected program. This is a simplified example for the sake of the presentation but more details in the paper.</a:t>
            </a:r>
            <a:endParaRPr sz="14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14282f0d88d_0_497: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14282f0d88d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Next we’ll talk about the PACTight defense mechanisms.</a:t>
            </a:r>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14282f0d88d_0_58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14282f0d88d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PACTight can be easily applied to protect a variety of pointer types. The PACTight compiler automatically instruments all globals, stack and heap variables. We chose to implement four PACTight defense mechanisms to demonstrate PACTight’s versatility and coverage. </a:t>
            </a:r>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14282f0d88d_0_58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14282f0d88d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I will only be explaining PACTight code pointer integrity or PACTight-CPI but PACTight is versatile and can also be applied to achieve </a:t>
            </a:r>
            <a:r>
              <a:rPr lang="en" sz="1400">
                <a:solidFill>
                  <a:schemeClr val="dk1"/>
                </a:solidFill>
              </a:rPr>
              <a:t>control flow integrity, protecting C++ VTable pointers, and enforcing return address protection. Details</a:t>
            </a:r>
            <a:r>
              <a:rPr lang="en" sz="1400">
                <a:solidFill>
                  <a:schemeClr val="dk1"/>
                </a:solidFill>
              </a:rPr>
              <a:t> are in our paper.</a:t>
            </a:r>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14282f0d88d_0_59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14282f0d88d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PACTight CPI guarantees the three properties for all sensitive pointers. Sensitive pointers are all code pointers and all data pointers that point to code pointers. The sensitive pointers are authenticated only at legitimate sensitive sites. Otherwise, the pointer has a PAC on it and cannot be used. PACTight-CPI relies on LLVM static analysis for instrumentation, and it recursively looks inside all elements of a composite type to guarantee coverage. </a:t>
            </a:r>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14282f0d88d_0_60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14282f0d88d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Next we take a look at the evaluation of PACTight</a:t>
            </a:r>
            <a:endParaRPr sz="14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14282f0d88d_0_62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14282f0d88d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We evaluate PACTight by answering the following questions. How effectively can PACTight prevent not only synthetic attacks but also real-world attacks by enforcing PACTight pointer integrity properties? How much performance and memory overhead does PACTight impose? </a:t>
            </a:r>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4282f0d0fe_0_6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4282f0d0f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Let’s take a look at some background and related work, starting with some attacks.</a:t>
            </a:r>
            <a:endParaRPr sz="14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14282f0d88d_0_70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14282f0d88d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For the sake of time, I will go through the performance evaluation, but the full security evaluation is in the paper.</a:t>
            </a:r>
            <a:endParaRPr sz="14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14282f0d88d_0_60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14282f0d88d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We ran PACTight with three sets of benchmarks, the SPEC CPU2006 set, the nbench set and CoreMark. We also ran one real-world application, nginx, which is a web server. The following graph shows our numbers for the different PACTight defense mechanisms. As can be seen, PACTight has low average overhead. </a:t>
            </a:r>
            <a:endParaRPr sz="14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14282f0d88d_0_61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14282f0d88d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We also evaluated the memory overhead of PACTight-CPI on the SPEC benchmarks and got a 19% memory overhead on average. </a:t>
            </a:r>
            <a:endParaRPr sz="14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4282f0d88d_0_712: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4282f0d88d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And finally I will conclude</a:t>
            </a:r>
            <a:endParaRPr sz="14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14282f0d88d_0_706: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14282f0d88d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I have introduced PACTight, which is an efficient and robust mechanism that utilizes ARM’s pointer authentication primitives to guarantee pointer integrity. We identified three security properties that PACTight enforces. We showcased PACTight with four defense mechanisms that protect a wide variety of security-sensitive pointers. We evaluated PACTight against real-world and synthesized attacks, more details on those in the paper, and showcased its low overhead on a variety of benchmarks and using real PAC instructions. </a:t>
            </a:r>
            <a:endParaRPr sz="14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14282f0d88d_0_946: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14282f0d88d_0_9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t>Also, I have spent my PhD during Covid and this is the first in-person conference I attend since starting, so please feel free to reach out to me and connect. </a:t>
            </a:r>
            <a:r>
              <a:rPr lang="en" sz="1400">
                <a:solidFill>
                  <a:schemeClr val="dk1"/>
                </a:solidFill>
              </a:rPr>
              <a:t>Thank you very much for listening to my presentation and I will gladly take any questions.</a:t>
            </a:r>
            <a:endParaRPr sz="14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fdf38121ed_1_290: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fdf38121ed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Thank you very much for listening to my presentation and I will gladly take any questions.</a:t>
            </a:r>
            <a:endParaRPr sz="14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fdf38121ed_1_168: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fdf38121ed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fdf38121ed_1_17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fdf38121ed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We also evaluated the memory overhead of PACTight-CPI on the SPEC benchmarks. We used both 32-bit and 64-bit tags in our evaluation. We used PACTight-CPI since it would have the most instrumentations. In spite of that, the average memory overhead is around 23% on average for 64-bit tags and 19% on average for 32-bit tags. </a:t>
            </a:r>
            <a:endParaRPr sz="1400"/>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14282f0d88d_0_342: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14282f0d88d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For non-copyability, the location of the pointer being included as a part of the modifier means that any copied pointer will generate a different PAC on authentication, due to a different ampersand p, thus resulting in mismatch on authentication. This means that a pointer can only be used in its legitimate location, enforcing the second property.</a:t>
            </a: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4282f0d0fe_0_71: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4282f0d0f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rPr>
              <a:t>Here I will introduce two attacks based on violating memory safety: Control flow hijacking and use-after-free attacks. Control-flow hijacking attacks aim to maliciously change the legitimate control-flow of a program. This can be done by corrupting indirect calls or jumps, or return addresses. This allows the adversary to execute an illegitimate control-flow transfer, that can reach, for example, a system call. Use-after-free attacks are temporal attacks aimed to exploit the incorrect use of dynamic memory. A pointer is allocated on the heap and can be used by the program. When the memory is freed, the pointer becomes dangling and can be exploited by an attacker.</a:t>
            </a:r>
            <a:endParaRPr sz="1400"/>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14282f0d88d_0_379: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14282f0d88d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To enforce the non-dangling property, PACTight assigns a random tag to the pointer, stored in a separate metadata. This random tag is generated upon allocation and removed upon deallocation, thus allowing the lifecycle of the object to be tracked. A dangling pointer being used will not have a tag, and thus the PAC generated on authentication will not match, resulting in a violation, and thus preventing any misuse of dangling pointers.</a:t>
            </a:r>
            <a:endParaRPr sz="1400"/>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14282f0d88d_0_50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14282f0d88d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At compile time, the PACTight LLVM pass does static analysis on the LLVM IR, and instruments them with PACTight’s functions.</a:t>
            </a:r>
            <a:endParaRPr sz="140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14282f0d88d_0_55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14282f0d88d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Then in runtime, the instrumented program is protected with a metadata store being accessed by the runtime library functions.</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282f0d0fe_0_113: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282f0d0f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To help combat abusing pointers, ARM released Pointer Authentication. Pointer Authentication relies on utilizing the unused bits of a 64-bit pointer to store a Pointer Authentication Code or PAC that is generated by a cryptographic hash function. This PAC cannot be calculated without a secret key. This allows the pointer to be signed by this PAC, and thus the PAC needs to be properly removed, or authenticated, before the pointer can be used. </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282f0d0fe_0_126: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4282f0d0f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So how does this mechanism work? There are two main primitives. The first is the signing of the pointer. A cryptographic hash algorithm takes a secret key, a pointer and the modifier, which is provided by the program. The secret key is initialized by the kernel and stored in a register. The algorithm then computes the PAC, and places it on the top of the pointer. Then when a pointer needs to be authenticated, the algorithm takes the same inputs again and regenerates the PAC. If the PAC matches, then the PAC is removed from the pointer and the pointer can be used.</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4282f0d88d_0_1076: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4282f0d88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However, if the authentication fails, the top two bits of the pointer are flipped, thus rendering the pointer to be unusable. Any change in any of the components passed to the cryptographic algorithm will result in a different PAC and thus a failed authentication.</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4282f0d88d_0_55:notes"/>
          <p:cNvSpPr/>
          <p:nvPr>
            <p:ph idx="2" type="sldImg"/>
          </p:nvPr>
        </p:nvSpPr>
        <p:spPr>
          <a:xfrm>
            <a:off x="6861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4282f0d88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There have been several defenses proposed very recently that utilize pointer authentication. I will quickly go over their main points of interest. This is pretty simplified, so please read the respective papers for the full technical details.</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827306"/>
            <a:ext cx="8520600" cy="228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Calibri"/>
              <a:buNone/>
              <a:defRPr sz="5200">
                <a:latin typeface="Calibri"/>
                <a:ea typeface="Calibri"/>
                <a:cs typeface="Calibri"/>
                <a:sym typeface="Calibri"/>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149028"/>
            <a:ext cx="8520600" cy="8808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Font typeface="Calibri"/>
              <a:buNone/>
              <a:defRPr sz="2800">
                <a:latin typeface="Calibri"/>
                <a:ea typeface="Calibri"/>
                <a:cs typeface="Calibri"/>
                <a:sym typeface="Calib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p:nvPr/>
        </p:nvSpPr>
        <p:spPr>
          <a:xfrm>
            <a:off x="0" y="5383222"/>
            <a:ext cx="9144000" cy="331800"/>
          </a:xfrm>
          <a:prstGeom prst="rect">
            <a:avLst/>
          </a:prstGeom>
          <a:solidFill>
            <a:srgbClr val="861F4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txBox="1"/>
          <p:nvPr>
            <p:ph idx="12" type="sldNum"/>
          </p:nvPr>
        </p:nvSpPr>
        <p:spPr>
          <a:xfrm>
            <a:off x="8472458" y="5309212"/>
            <a:ext cx="548700" cy="4374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229028"/>
            <a:ext cx="8520600" cy="2181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502472"/>
            <a:ext cx="8520600" cy="14454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389833"/>
            <a:ext cx="8520600" cy="935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Calibri"/>
              <a:buNone/>
              <a:defRPr>
                <a:latin typeface="Calibri"/>
                <a:ea typeface="Calibri"/>
                <a:cs typeface="Calibri"/>
                <a:sym typeface="Calibri"/>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Font typeface="Calibri"/>
              <a:buChar char="●"/>
              <a:defRPr>
                <a:solidFill>
                  <a:schemeClr val="dk1"/>
                </a:solidFill>
                <a:latin typeface="Calibri"/>
                <a:ea typeface="Calibri"/>
                <a:cs typeface="Calibri"/>
                <a:sym typeface="Calibri"/>
              </a:defRPr>
            </a:lvl1pPr>
            <a:lvl2pPr indent="-317500" lvl="1" marL="914400">
              <a:spcBef>
                <a:spcPts val="0"/>
              </a:spcBef>
              <a:spcAft>
                <a:spcPts val="0"/>
              </a:spcAft>
              <a:buClr>
                <a:schemeClr val="dk1"/>
              </a:buClr>
              <a:buSzPts val="1400"/>
              <a:buFont typeface="Calibri"/>
              <a:buChar char="○"/>
              <a:defRPr>
                <a:solidFill>
                  <a:schemeClr val="dk1"/>
                </a:solidFill>
                <a:latin typeface="Calibri"/>
                <a:ea typeface="Calibri"/>
                <a:cs typeface="Calibri"/>
                <a:sym typeface="Calibri"/>
              </a:defRPr>
            </a:lvl2pPr>
            <a:lvl3pPr indent="-317500" lvl="2" marL="1371600">
              <a:spcBef>
                <a:spcPts val="0"/>
              </a:spcBef>
              <a:spcAft>
                <a:spcPts val="0"/>
              </a:spcAft>
              <a:buClr>
                <a:schemeClr val="dk1"/>
              </a:buClr>
              <a:buSzPts val="1400"/>
              <a:buFont typeface="Calibri"/>
              <a:buChar char="■"/>
              <a:defRPr>
                <a:solidFill>
                  <a:schemeClr val="dk1"/>
                </a:solidFill>
                <a:latin typeface="Calibri"/>
                <a:ea typeface="Calibri"/>
                <a:cs typeface="Calibri"/>
                <a:sym typeface="Calibri"/>
              </a:defRPr>
            </a:lvl3pPr>
            <a:lvl4pPr indent="-317500" lvl="3" marL="1828800">
              <a:spcBef>
                <a:spcPts val="0"/>
              </a:spcBef>
              <a:spcAft>
                <a:spcPts val="0"/>
              </a:spcAft>
              <a:buClr>
                <a:schemeClr val="dk1"/>
              </a:buClr>
              <a:buSzPts val="1400"/>
              <a:buFont typeface="Calibri"/>
              <a:buChar char="●"/>
              <a:defRPr>
                <a:solidFill>
                  <a:schemeClr val="dk1"/>
                </a:solidFill>
                <a:latin typeface="Calibri"/>
                <a:ea typeface="Calibri"/>
                <a:cs typeface="Calibri"/>
                <a:sym typeface="Calibri"/>
              </a:defRPr>
            </a:lvl4pPr>
            <a:lvl5pPr indent="-317500" lvl="4" marL="2286000">
              <a:spcBef>
                <a:spcPts val="0"/>
              </a:spcBef>
              <a:spcAft>
                <a:spcPts val="0"/>
              </a:spcAft>
              <a:buClr>
                <a:schemeClr val="dk1"/>
              </a:buClr>
              <a:buSzPts val="1400"/>
              <a:buFont typeface="Calibri"/>
              <a:buChar char="○"/>
              <a:defRPr>
                <a:solidFill>
                  <a:schemeClr val="dk1"/>
                </a:solidFill>
                <a:latin typeface="Calibri"/>
                <a:ea typeface="Calibri"/>
                <a:cs typeface="Calibri"/>
                <a:sym typeface="Calibri"/>
              </a:defRPr>
            </a:lvl5pPr>
            <a:lvl6pPr indent="-317500" lvl="5" marL="2743200">
              <a:spcBef>
                <a:spcPts val="0"/>
              </a:spcBef>
              <a:spcAft>
                <a:spcPts val="0"/>
              </a:spcAft>
              <a:buClr>
                <a:schemeClr val="dk1"/>
              </a:buClr>
              <a:buSzPts val="1400"/>
              <a:buFont typeface="Calibri"/>
              <a:buChar char="■"/>
              <a:defRPr>
                <a:solidFill>
                  <a:schemeClr val="dk1"/>
                </a:solidFill>
                <a:latin typeface="Calibri"/>
                <a:ea typeface="Calibri"/>
                <a:cs typeface="Calibri"/>
                <a:sym typeface="Calibri"/>
              </a:defRPr>
            </a:lvl6pPr>
            <a:lvl7pPr indent="-317500" lvl="6" marL="3200400">
              <a:spcBef>
                <a:spcPts val="0"/>
              </a:spcBef>
              <a:spcAft>
                <a:spcPts val="0"/>
              </a:spcAft>
              <a:buClr>
                <a:schemeClr val="dk1"/>
              </a:buClr>
              <a:buSzPts val="1400"/>
              <a:buFont typeface="Calibri"/>
              <a:buChar char="●"/>
              <a:defRPr>
                <a:solidFill>
                  <a:schemeClr val="dk1"/>
                </a:solidFill>
                <a:latin typeface="Calibri"/>
                <a:ea typeface="Calibri"/>
                <a:cs typeface="Calibri"/>
                <a:sym typeface="Calibri"/>
              </a:defRPr>
            </a:lvl7pPr>
            <a:lvl8pPr indent="-317500" lvl="7" marL="3657600">
              <a:spcBef>
                <a:spcPts val="0"/>
              </a:spcBef>
              <a:spcAft>
                <a:spcPts val="0"/>
              </a:spcAft>
              <a:buClr>
                <a:schemeClr val="dk1"/>
              </a:buClr>
              <a:buSzPts val="1400"/>
              <a:buFont typeface="Calibri"/>
              <a:buChar char="○"/>
              <a:defRPr>
                <a:solidFill>
                  <a:schemeClr val="dk1"/>
                </a:solidFill>
                <a:latin typeface="Calibri"/>
                <a:ea typeface="Calibri"/>
                <a:cs typeface="Calibri"/>
                <a:sym typeface="Calibri"/>
              </a:defRPr>
            </a:lvl8pPr>
            <a:lvl9pPr indent="-317500" lvl="8" marL="4114800">
              <a:spcBef>
                <a:spcPts val="0"/>
              </a:spcBef>
              <a:spcAft>
                <a:spcPts val="0"/>
              </a:spcAft>
              <a:buClr>
                <a:schemeClr val="dk1"/>
              </a:buClr>
              <a:buSzPts val="1400"/>
              <a:buFont typeface="Calibri"/>
              <a:buChar char="■"/>
              <a:defRPr>
                <a:solidFill>
                  <a:schemeClr val="dk1"/>
                </a:solidFill>
                <a:latin typeface="Calibri"/>
                <a:ea typeface="Calibri"/>
                <a:cs typeface="Calibri"/>
                <a:sym typeface="Calibri"/>
              </a:defRPr>
            </a:lvl9pPr>
          </a:lstStyle>
          <a:p/>
        </p:txBody>
      </p:sp>
      <p:sp>
        <p:nvSpPr>
          <p:cNvPr id="20" name="Google Shape;20;p4"/>
          <p:cNvSpPr/>
          <p:nvPr/>
        </p:nvSpPr>
        <p:spPr>
          <a:xfrm>
            <a:off x="0" y="5383222"/>
            <a:ext cx="9144000" cy="331800"/>
          </a:xfrm>
          <a:prstGeom prst="rect">
            <a:avLst/>
          </a:prstGeom>
          <a:solidFill>
            <a:srgbClr val="861F4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4"/>
          <p:cNvCxnSpPr/>
          <p:nvPr/>
        </p:nvCxnSpPr>
        <p:spPr>
          <a:xfrm>
            <a:off x="365800" y="880655"/>
            <a:ext cx="8584800" cy="0"/>
          </a:xfrm>
          <a:prstGeom prst="straightConnector1">
            <a:avLst/>
          </a:prstGeom>
          <a:noFill/>
          <a:ln cap="flat" cmpd="sng" w="38100">
            <a:solidFill>
              <a:srgbClr val="861F4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617333"/>
            <a:ext cx="2808000" cy="839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544000"/>
            <a:ext cx="2808000" cy="3532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500167"/>
            <a:ext cx="6367800" cy="4545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370194"/>
            <a:ext cx="4045200" cy="164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3114528"/>
            <a:ext cx="4045200" cy="13722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804528"/>
            <a:ext cx="3837000" cy="41058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9"/>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700639"/>
            <a:ext cx="5998800" cy="672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5181352"/>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3.jpg"/><Relationship Id="rId4" Type="http://schemas.openxmlformats.org/officeDocument/2006/relationships/hyperlink" Target="mailto:imohannad@vt.edu" TargetMode="External"/><Relationship Id="rId5" Type="http://schemas.openxmlformats.org/officeDocument/2006/relationships/hyperlink" Target="https://github.com/cosmoss-jigu/pactight"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mailto:imohannad@vt.edu" TargetMode="External"/><Relationship Id="rId4" Type="http://schemas.openxmlformats.org/officeDocument/2006/relationships/hyperlink" Target="https://github.com/cosmoss-jigu/pactight"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ctrTitle"/>
          </p:nvPr>
        </p:nvSpPr>
        <p:spPr>
          <a:xfrm>
            <a:off x="311708" y="573306"/>
            <a:ext cx="8520600" cy="2280600"/>
          </a:xfrm>
          <a:prstGeom prst="rect">
            <a:avLst/>
          </a:prstGeom>
        </p:spPr>
        <p:txBody>
          <a:bodyPr anchorCtr="0" anchor="b" bIns="91425" lIns="91425" spcFirstLastPara="1" rIns="91425" wrap="square" tIns="91425">
            <a:normAutofit/>
          </a:bodyPr>
          <a:lstStyle/>
          <a:p>
            <a:pPr indent="0" lvl="0" marL="0" rtl="0" algn="ctr">
              <a:spcBef>
                <a:spcPts val="2400"/>
              </a:spcBef>
              <a:spcAft>
                <a:spcPts val="600"/>
              </a:spcAft>
              <a:buNone/>
            </a:pPr>
            <a:r>
              <a:rPr b="1" lang="en" sz="3600"/>
              <a:t>Tightly Seal your Sensitive Pointers with PACTight</a:t>
            </a:r>
            <a:endParaRPr sz="5600"/>
          </a:p>
        </p:txBody>
      </p:sp>
      <p:sp>
        <p:nvSpPr>
          <p:cNvPr id="58" name="Google Shape;58;p13"/>
          <p:cNvSpPr txBox="1"/>
          <p:nvPr>
            <p:ph idx="1" type="subTitle"/>
          </p:nvPr>
        </p:nvSpPr>
        <p:spPr>
          <a:xfrm>
            <a:off x="311700" y="2979694"/>
            <a:ext cx="8520600" cy="880800"/>
          </a:xfrm>
          <a:prstGeom prst="rect">
            <a:avLst/>
          </a:prstGeom>
        </p:spPr>
        <p:txBody>
          <a:bodyPr anchorCtr="0" anchor="t" bIns="91425" lIns="91425" spcFirstLastPara="1" rIns="91425" wrap="square" tIns="91425">
            <a:noAutofit/>
          </a:bodyPr>
          <a:lstStyle/>
          <a:p>
            <a:pPr indent="0" lvl="0" marL="0" rtl="0" algn="ctr">
              <a:lnSpc>
                <a:spcPct val="95000"/>
              </a:lnSpc>
              <a:spcBef>
                <a:spcPts val="1200"/>
              </a:spcBef>
              <a:spcAft>
                <a:spcPts val="1200"/>
              </a:spcAft>
              <a:buNone/>
            </a:pPr>
            <a:r>
              <a:rPr b="1" lang="en" sz="1600">
                <a:solidFill>
                  <a:schemeClr val="dk1"/>
                </a:solidFill>
              </a:rPr>
              <a:t>Mohannad Ismail</a:t>
            </a:r>
            <a:r>
              <a:rPr lang="en" sz="1600">
                <a:solidFill>
                  <a:schemeClr val="dk1"/>
                </a:solidFill>
              </a:rPr>
              <a:t> (Virginia Tech), Andrew Quach (Oregon State University), Christopher Jelesnianski (Virginia Tech), Yeongjin Jang (Oregon State University), Changwoo Min (Virginia Tech)</a:t>
            </a:r>
            <a:endParaRPr sz="3000">
              <a:solidFill>
                <a:schemeClr val="dk1"/>
              </a:solidFill>
            </a:endParaRPr>
          </a:p>
        </p:txBody>
      </p:sp>
      <p:pic>
        <p:nvPicPr>
          <p:cNvPr id="59" name="Google Shape;59;p13"/>
          <p:cNvPicPr preferRelativeResize="0"/>
          <p:nvPr/>
        </p:nvPicPr>
        <p:blipFill>
          <a:blip r:embed="rId3">
            <a:alphaModFix/>
          </a:blip>
          <a:stretch>
            <a:fillRect/>
          </a:stretch>
        </p:blipFill>
        <p:spPr>
          <a:xfrm>
            <a:off x="2364550" y="3921000"/>
            <a:ext cx="1821444" cy="958658"/>
          </a:xfrm>
          <a:prstGeom prst="rect">
            <a:avLst/>
          </a:prstGeom>
          <a:noFill/>
          <a:ln>
            <a:noFill/>
          </a:ln>
        </p:spPr>
      </p:pic>
      <p:pic>
        <p:nvPicPr>
          <p:cNvPr id="60" name="Google Shape;60;p13"/>
          <p:cNvPicPr preferRelativeResize="0"/>
          <p:nvPr/>
        </p:nvPicPr>
        <p:blipFill>
          <a:blip r:embed="rId4">
            <a:alphaModFix/>
          </a:blip>
          <a:stretch>
            <a:fillRect/>
          </a:stretch>
        </p:blipFill>
        <p:spPr>
          <a:xfrm>
            <a:off x="4602977" y="4018808"/>
            <a:ext cx="2231705" cy="71334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2"/>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state-of-the-art PAC techniques</a:t>
            </a:r>
            <a:endParaRPr/>
          </a:p>
        </p:txBody>
      </p:sp>
      <p:sp>
        <p:nvSpPr>
          <p:cNvPr id="257" name="Google Shape;257;p22"/>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22"/>
          <p:cNvSpPr/>
          <p:nvPr/>
        </p:nvSpPr>
        <p:spPr>
          <a:xfrm>
            <a:off x="90450" y="2424333"/>
            <a:ext cx="2130300" cy="711000"/>
          </a:xfrm>
          <a:prstGeom prst="homePlate">
            <a:avLst>
              <a:gd fmla="val 50000" name="adj"/>
            </a:avLst>
          </a:prstGeom>
          <a:solidFill>
            <a:srgbClr val="E7837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Calibri"/>
                <a:ea typeface="Calibri"/>
                <a:cs typeface="Calibri"/>
                <a:sym typeface="Calibri"/>
              </a:rPr>
              <a:t>PARTS-CFI</a:t>
            </a:r>
            <a:endParaRPr sz="2500">
              <a:latin typeface="Calibri"/>
              <a:ea typeface="Calibri"/>
              <a:cs typeface="Calibri"/>
              <a:sym typeface="Calibri"/>
            </a:endParaRPr>
          </a:p>
          <a:p>
            <a:pPr indent="0" lvl="0" marL="0" rtl="0" algn="l">
              <a:spcBef>
                <a:spcPts val="0"/>
              </a:spcBef>
              <a:spcAft>
                <a:spcPts val="0"/>
              </a:spcAft>
              <a:buNone/>
            </a:pPr>
            <a:r>
              <a:rPr lang="en" sz="900">
                <a:solidFill>
                  <a:schemeClr val="dk1"/>
                </a:solidFill>
              </a:rPr>
              <a:t>Lilijestrand et. al </a:t>
            </a:r>
            <a:endParaRPr sz="900">
              <a:solidFill>
                <a:schemeClr val="dk1"/>
              </a:solidFill>
            </a:endParaRPr>
          </a:p>
          <a:p>
            <a:pPr indent="0" lvl="0" marL="0" rtl="0" algn="l">
              <a:spcBef>
                <a:spcPts val="0"/>
              </a:spcBef>
              <a:spcAft>
                <a:spcPts val="0"/>
              </a:spcAft>
              <a:buNone/>
            </a:pPr>
            <a:r>
              <a:rPr lang="en" sz="900">
                <a:solidFill>
                  <a:schemeClr val="dk1"/>
                </a:solidFill>
              </a:rPr>
              <a:t>(USENIX SEC’19)</a:t>
            </a:r>
            <a:endParaRPr sz="900">
              <a:solidFill>
                <a:schemeClr val="dk1"/>
              </a:solidFill>
            </a:endParaRPr>
          </a:p>
          <a:p>
            <a:pPr indent="0" lvl="0" marL="0" rtl="0" algn="l">
              <a:spcBef>
                <a:spcPts val="0"/>
              </a:spcBef>
              <a:spcAft>
                <a:spcPts val="0"/>
              </a:spcAft>
              <a:buNone/>
            </a:pPr>
            <a:r>
              <a:t/>
            </a:r>
            <a:endParaRPr sz="600">
              <a:latin typeface="Calibri"/>
              <a:ea typeface="Calibri"/>
              <a:cs typeface="Calibri"/>
              <a:sym typeface="Calibri"/>
            </a:endParaRPr>
          </a:p>
        </p:txBody>
      </p:sp>
      <p:sp>
        <p:nvSpPr>
          <p:cNvPr id="259" name="Google Shape;259;p22"/>
          <p:cNvSpPr/>
          <p:nvPr/>
        </p:nvSpPr>
        <p:spPr>
          <a:xfrm>
            <a:off x="90450" y="3636667"/>
            <a:ext cx="2130300" cy="711000"/>
          </a:xfrm>
          <a:prstGeom prst="homePlate">
            <a:avLst>
              <a:gd fmla="val 50000" name="adj"/>
            </a:avLst>
          </a:prstGeom>
          <a:solidFill>
            <a:srgbClr val="6BA0B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Calibri"/>
                <a:ea typeface="Calibri"/>
                <a:cs typeface="Calibri"/>
                <a:sym typeface="Calibri"/>
              </a:rPr>
              <a:t>PACStack</a:t>
            </a:r>
            <a:endParaRPr sz="2500">
              <a:latin typeface="Calibri"/>
              <a:ea typeface="Calibri"/>
              <a:cs typeface="Calibri"/>
              <a:sym typeface="Calibri"/>
            </a:endParaRPr>
          </a:p>
          <a:p>
            <a:pPr indent="0" lvl="0" marL="0" rtl="0" algn="l">
              <a:spcBef>
                <a:spcPts val="0"/>
              </a:spcBef>
              <a:spcAft>
                <a:spcPts val="0"/>
              </a:spcAft>
              <a:buNone/>
            </a:pPr>
            <a:r>
              <a:rPr lang="en" sz="900">
                <a:solidFill>
                  <a:schemeClr val="dk1"/>
                </a:solidFill>
              </a:rPr>
              <a:t>Lilijestrand et. al </a:t>
            </a:r>
            <a:endParaRPr sz="900">
              <a:solidFill>
                <a:schemeClr val="dk1"/>
              </a:solidFill>
            </a:endParaRPr>
          </a:p>
          <a:p>
            <a:pPr indent="0" lvl="0" marL="0" rtl="0" algn="l">
              <a:spcBef>
                <a:spcPts val="0"/>
              </a:spcBef>
              <a:spcAft>
                <a:spcPts val="0"/>
              </a:spcAft>
              <a:buNone/>
            </a:pPr>
            <a:r>
              <a:rPr lang="en" sz="900">
                <a:solidFill>
                  <a:schemeClr val="dk1"/>
                </a:solidFill>
              </a:rPr>
              <a:t>(USENIX SEC’21)</a:t>
            </a:r>
            <a:endParaRPr sz="2500">
              <a:latin typeface="Calibri"/>
              <a:ea typeface="Calibri"/>
              <a:cs typeface="Calibri"/>
              <a:sym typeface="Calibri"/>
            </a:endParaRPr>
          </a:p>
        </p:txBody>
      </p:sp>
      <p:sp>
        <p:nvSpPr>
          <p:cNvPr id="260" name="Google Shape;260;p22"/>
          <p:cNvSpPr/>
          <p:nvPr/>
        </p:nvSpPr>
        <p:spPr>
          <a:xfrm>
            <a:off x="90450" y="4483333"/>
            <a:ext cx="2130300" cy="711000"/>
          </a:xfrm>
          <a:prstGeom prst="homePlate">
            <a:avLst>
              <a:gd fmla="val 50000" name="adj"/>
            </a:avLst>
          </a:prstGeom>
          <a:solidFill>
            <a:srgbClr val="6BA0B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Calibri"/>
                <a:ea typeface="Calibri"/>
                <a:cs typeface="Calibri"/>
                <a:sym typeface="Calibri"/>
              </a:rPr>
              <a:t>PTAuth</a:t>
            </a:r>
            <a:endParaRPr sz="2500">
              <a:latin typeface="Calibri"/>
              <a:ea typeface="Calibri"/>
              <a:cs typeface="Calibri"/>
              <a:sym typeface="Calibri"/>
            </a:endParaRPr>
          </a:p>
          <a:p>
            <a:pPr indent="0" lvl="0" marL="0" rtl="0" algn="l">
              <a:spcBef>
                <a:spcPts val="0"/>
              </a:spcBef>
              <a:spcAft>
                <a:spcPts val="0"/>
              </a:spcAft>
              <a:buNone/>
            </a:pPr>
            <a:r>
              <a:rPr lang="en" sz="900">
                <a:solidFill>
                  <a:schemeClr val="dk1"/>
                </a:solidFill>
              </a:rPr>
              <a:t>Farkhani et. al </a:t>
            </a:r>
            <a:endParaRPr sz="900">
              <a:solidFill>
                <a:schemeClr val="dk1"/>
              </a:solidFill>
            </a:endParaRPr>
          </a:p>
          <a:p>
            <a:pPr indent="0" lvl="0" marL="0" rtl="0" algn="l">
              <a:spcBef>
                <a:spcPts val="0"/>
              </a:spcBef>
              <a:spcAft>
                <a:spcPts val="0"/>
              </a:spcAft>
              <a:buNone/>
            </a:pPr>
            <a:r>
              <a:rPr lang="en" sz="900">
                <a:solidFill>
                  <a:schemeClr val="dk1"/>
                </a:solidFill>
              </a:rPr>
              <a:t>(USENIX SEC’21)</a:t>
            </a:r>
            <a:endParaRPr sz="2500">
              <a:latin typeface="Calibri"/>
              <a:ea typeface="Calibri"/>
              <a:cs typeface="Calibri"/>
              <a:sym typeface="Calibri"/>
            </a:endParaRPr>
          </a:p>
        </p:txBody>
      </p:sp>
      <p:graphicFrame>
        <p:nvGraphicFramePr>
          <p:cNvPr id="261" name="Google Shape;261;p22"/>
          <p:cNvGraphicFramePr/>
          <p:nvPr/>
        </p:nvGraphicFramePr>
        <p:xfrm>
          <a:off x="2220750" y="1349667"/>
          <a:ext cx="3000000" cy="3000000"/>
        </p:xfrm>
        <a:graphic>
          <a:graphicData uri="http://schemas.openxmlformats.org/drawingml/2006/table">
            <a:tbl>
              <a:tblPr>
                <a:noFill/>
                <a:tableStyleId>{DD1244DB-E311-4683-AAD8-10B135451BDE}</a:tableStyleId>
              </a:tblPr>
              <a:tblGrid>
                <a:gridCol w="1941025"/>
                <a:gridCol w="4786525"/>
              </a:tblGrid>
              <a:tr h="871100">
                <a:tc>
                  <a:txBody>
                    <a:bodyPr/>
                    <a:lstStyle/>
                    <a:p>
                      <a:pPr indent="0" lvl="0" marL="0" rtl="0" algn="ctr">
                        <a:spcBef>
                          <a:spcPts val="0"/>
                        </a:spcBef>
                        <a:spcAft>
                          <a:spcPts val="0"/>
                        </a:spcAft>
                        <a:buNone/>
                      </a:pPr>
                      <a:r>
                        <a:rPr b="1" lang="en" sz="1900">
                          <a:latin typeface="Calibri"/>
                          <a:ea typeface="Calibri"/>
                          <a:cs typeface="Calibri"/>
                          <a:sym typeface="Calibri"/>
                        </a:rPr>
                        <a:t>Protection scope</a:t>
                      </a:r>
                      <a:endParaRPr b="1"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900">
                          <a:latin typeface="Calibri"/>
                          <a:ea typeface="Calibri"/>
                          <a:cs typeface="Calibri"/>
                          <a:sym typeface="Calibri"/>
                        </a:rPr>
                        <a:t>PAC modifier</a:t>
                      </a:r>
                      <a:endParaRPr b="1"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354650">
                <a:tc>
                  <a:txBody>
                    <a:bodyPr/>
                    <a:lstStyle/>
                    <a:p>
                      <a:pPr indent="0" lvl="0" marL="0" rtl="0" algn="ctr">
                        <a:spcBef>
                          <a:spcPts val="0"/>
                        </a:spcBef>
                        <a:spcAft>
                          <a:spcPts val="0"/>
                        </a:spcAft>
                        <a:buNone/>
                      </a:pPr>
                      <a:r>
                        <a:rPr lang="en" sz="1900">
                          <a:latin typeface="Calibri"/>
                          <a:ea typeface="Calibri"/>
                          <a:cs typeface="Calibri"/>
                          <a:sym typeface="Calibri"/>
                        </a:rPr>
                        <a:t>Return addresses and indirect code pointers</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latin typeface="Calibri"/>
                          <a:ea typeface="Calibri"/>
                          <a:cs typeface="Calibri"/>
                          <a:sym typeface="Calibri"/>
                        </a:rPr>
                        <a:t>SP (Stack Pointer) + function id for return addresses and type id for indirect code pointers.</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71100">
                <a:tc>
                  <a:txBody>
                    <a:bodyPr/>
                    <a:lstStyle/>
                    <a:p>
                      <a:pPr indent="0" lvl="0" marL="0" rtl="0" algn="ctr">
                        <a:spcBef>
                          <a:spcPts val="0"/>
                        </a:spcBef>
                        <a:spcAft>
                          <a:spcPts val="0"/>
                        </a:spcAft>
                        <a:buNone/>
                      </a:pPr>
                      <a:r>
                        <a:rPr lang="en" sz="1900">
                          <a:latin typeface="Calibri"/>
                          <a:ea typeface="Calibri"/>
                          <a:cs typeface="Calibri"/>
                          <a:sym typeface="Calibri"/>
                        </a:rPr>
                        <a:t>Return addresses</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latin typeface="Calibri"/>
                          <a:ea typeface="Calibri"/>
                          <a:cs typeface="Calibri"/>
                          <a:sym typeface="Calibri"/>
                        </a:rPr>
                        <a:t>Previous chained return address on the stack</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71100">
                <a:tc>
                  <a:txBody>
                    <a:bodyPr/>
                    <a:lstStyle/>
                    <a:p>
                      <a:pPr indent="0" lvl="0" marL="0" rtl="0" algn="ctr">
                        <a:spcBef>
                          <a:spcPts val="0"/>
                        </a:spcBef>
                        <a:spcAft>
                          <a:spcPts val="0"/>
                        </a:spcAft>
                        <a:buClr>
                          <a:schemeClr val="dk1"/>
                        </a:buClr>
                        <a:buSzPts val="1200"/>
                        <a:buFont typeface="Arial"/>
                        <a:buNone/>
                      </a:pPr>
                      <a:r>
                        <a:rPr lang="en" sz="1900">
                          <a:latin typeface="Calibri"/>
                          <a:ea typeface="Calibri"/>
                          <a:cs typeface="Calibri"/>
                          <a:sym typeface="Calibri"/>
                        </a:rPr>
                        <a:t>Heap allocated</a:t>
                      </a:r>
                      <a:endParaRPr sz="1900">
                        <a:latin typeface="Calibri"/>
                        <a:ea typeface="Calibri"/>
                        <a:cs typeface="Calibri"/>
                        <a:sym typeface="Calibri"/>
                      </a:endParaRPr>
                    </a:p>
                    <a:p>
                      <a:pPr indent="0" lvl="0" marL="0" rtl="0" algn="ctr">
                        <a:spcBef>
                          <a:spcPts val="0"/>
                        </a:spcBef>
                        <a:spcAft>
                          <a:spcPts val="0"/>
                        </a:spcAft>
                        <a:buNone/>
                      </a:pPr>
                      <a:r>
                        <a:rPr lang="en" sz="1900">
                          <a:latin typeface="Calibri"/>
                          <a:ea typeface="Calibri"/>
                          <a:cs typeface="Calibri"/>
                          <a:sym typeface="Calibri"/>
                        </a:rPr>
                        <a:t>objects</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latin typeface="Calibri"/>
                          <a:ea typeface="Calibri"/>
                          <a:cs typeface="Calibri"/>
                          <a:sym typeface="Calibri"/>
                        </a:rPr>
                        <a:t>A generated object-id</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3"/>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state-of-the-art PAC techniques</a:t>
            </a:r>
            <a:endParaRPr/>
          </a:p>
        </p:txBody>
      </p:sp>
      <p:sp>
        <p:nvSpPr>
          <p:cNvPr id="267" name="Google Shape;267;p23"/>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p23"/>
          <p:cNvSpPr/>
          <p:nvPr/>
        </p:nvSpPr>
        <p:spPr>
          <a:xfrm>
            <a:off x="90450" y="2424333"/>
            <a:ext cx="2130300" cy="711000"/>
          </a:xfrm>
          <a:prstGeom prst="homePlate">
            <a:avLst>
              <a:gd fmla="val 50000" name="adj"/>
            </a:avLst>
          </a:prstGeom>
          <a:solidFill>
            <a:srgbClr val="6BA0B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Calibri"/>
                <a:ea typeface="Calibri"/>
                <a:cs typeface="Calibri"/>
                <a:sym typeface="Calibri"/>
              </a:rPr>
              <a:t>PARTS-CFI</a:t>
            </a:r>
            <a:endParaRPr sz="2500">
              <a:latin typeface="Calibri"/>
              <a:ea typeface="Calibri"/>
              <a:cs typeface="Calibri"/>
              <a:sym typeface="Calibri"/>
            </a:endParaRPr>
          </a:p>
          <a:p>
            <a:pPr indent="0" lvl="0" marL="0" rtl="0" algn="l">
              <a:spcBef>
                <a:spcPts val="0"/>
              </a:spcBef>
              <a:spcAft>
                <a:spcPts val="0"/>
              </a:spcAft>
              <a:buNone/>
            </a:pPr>
            <a:r>
              <a:rPr lang="en" sz="900">
                <a:solidFill>
                  <a:schemeClr val="dk1"/>
                </a:solidFill>
              </a:rPr>
              <a:t>Lilijestrand et. al </a:t>
            </a:r>
            <a:endParaRPr sz="900">
              <a:solidFill>
                <a:schemeClr val="dk1"/>
              </a:solidFill>
            </a:endParaRPr>
          </a:p>
          <a:p>
            <a:pPr indent="0" lvl="0" marL="0" rtl="0" algn="l">
              <a:spcBef>
                <a:spcPts val="0"/>
              </a:spcBef>
              <a:spcAft>
                <a:spcPts val="0"/>
              </a:spcAft>
              <a:buNone/>
            </a:pPr>
            <a:r>
              <a:rPr lang="en" sz="900">
                <a:solidFill>
                  <a:schemeClr val="dk1"/>
                </a:solidFill>
              </a:rPr>
              <a:t>(USENIX SEC’19)</a:t>
            </a:r>
            <a:endParaRPr sz="900">
              <a:solidFill>
                <a:schemeClr val="dk1"/>
              </a:solidFill>
            </a:endParaRPr>
          </a:p>
          <a:p>
            <a:pPr indent="0" lvl="0" marL="0" rtl="0" algn="l">
              <a:spcBef>
                <a:spcPts val="0"/>
              </a:spcBef>
              <a:spcAft>
                <a:spcPts val="0"/>
              </a:spcAft>
              <a:buNone/>
            </a:pPr>
            <a:r>
              <a:t/>
            </a:r>
            <a:endParaRPr sz="600">
              <a:latin typeface="Calibri"/>
              <a:ea typeface="Calibri"/>
              <a:cs typeface="Calibri"/>
              <a:sym typeface="Calibri"/>
            </a:endParaRPr>
          </a:p>
        </p:txBody>
      </p:sp>
      <p:sp>
        <p:nvSpPr>
          <p:cNvPr id="269" name="Google Shape;269;p23"/>
          <p:cNvSpPr/>
          <p:nvPr/>
        </p:nvSpPr>
        <p:spPr>
          <a:xfrm>
            <a:off x="90450" y="3636667"/>
            <a:ext cx="2130300" cy="711000"/>
          </a:xfrm>
          <a:prstGeom prst="homePlate">
            <a:avLst>
              <a:gd fmla="val 50000" name="adj"/>
            </a:avLst>
          </a:prstGeom>
          <a:solidFill>
            <a:srgbClr val="E7837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Calibri"/>
                <a:ea typeface="Calibri"/>
                <a:cs typeface="Calibri"/>
                <a:sym typeface="Calibri"/>
              </a:rPr>
              <a:t>PACStack</a:t>
            </a:r>
            <a:endParaRPr sz="2500">
              <a:latin typeface="Calibri"/>
              <a:ea typeface="Calibri"/>
              <a:cs typeface="Calibri"/>
              <a:sym typeface="Calibri"/>
            </a:endParaRPr>
          </a:p>
          <a:p>
            <a:pPr indent="0" lvl="0" marL="0" rtl="0" algn="l">
              <a:spcBef>
                <a:spcPts val="0"/>
              </a:spcBef>
              <a:spcAft>
                <a:spcPts val="0"/>
              </a:spcAft>
              <a:buNone/>
            </a:pPr>
            <a:r>
              <a:rPr lang="en" sz="900">
                <a:solidFill>
                  <a:schemeClr val="dk1"/>
                </a:solidFill>
              </a:rPr>
              <a:t>Lilijestrand et. al </a:t>
            </a:r>
            <a:endParaRPr sz="900">
              <a:solidFill>
                <a:schemeClr val="dk1"/>
              </a:solidFill>
            </a:endParaRPr>
          </a:p>
          <a:p>
            <a:pPr indent="0" lvl="0" marL="0" rtl="0" algn="l">
              <a:spcBef>
                <a:spcPts val="0"/>
              </a:spcBef>
              <a:spcAft>
                <a:spcPts val="0"/>
              </a:spcAft>
              <a:buNone/>
            </a:pPr>
            <a:r>
              <a:rPr lang="en" sz="900">
                <a:solidFill>
                  <a:schemeClr val="dk1"/>
                </a:solidFill>
              </a:rPr>
              <a:t>(USENIX SEC’21)</a:t>
            </a:r>
            <a:endParaRPr sz="2500">
              <a:latin typeface="Calibri"/>
              <a:ea typeface="Calibri"/>
              <a:cs typeface="Calibri"/>
              <a:sym typeface="Calibri"/>
            </a:endParaRPr>
          </a:p>
        </p:txBody>
      </p:sp>
      <p:sp>
        <p:nvSpPr>
          <p:cNvPr id="270" name="Google Shape;270;p23"/>
          <p:cNvSpPr/>
          <p:nvPr/>
        </p:nvSpPr>
        <p:spPr>
          <a:xfrm>
            <a:off x="90450" y="4483333"/>
            <a:ext cx="2130300" cy="711000"/>
          </a:xfrm>
          <a:prstGeom prst="homePlate">
            <a:avLst>
              <a:gd fmla="val 50000" name="adj"/>
            </a:avLst>
          </a:prstGeom>
          <a:solidFill>
            <a:srgbClr val="6BA0B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Calibri"/>
                <a:ea typeface="Calibri"/>
                <a:cs typeface="Calibri"/>
                <a:sym typeface="Calibri"/>
              </a:rPr>
              <a:t>PTAuth</a:t>
            </a:r>
            <a:endParaRPr sz="2500">
              <a:latin typeface="Calibri"/>
              <a:ea typeface="Calibri"/>
              <a:cs typeface="Calibri"/>
              <a:sym typeface="Calibri"/>
            </a:endParaRPr>
          </a:p>
          <a:p>
            <a:pPr indent="0" lvl="0" marL="0" rtl="0" algn="l">
              <a:spcBef>
                <a:spcPts val="0"/>
              </a:spcBef>
              <a:spcAft>
                <a:spcPts val="0"/>
              </a:spcAft>
              <a:buNone/>
            </a:pPr>
            <a:r>
              <a:rPr lang="en" sz="900">
                <a:solidFill>
                  <a:schemeClr val="dk1"/>
                </a:solidFill>
              </a:rPr>
              <a:t>Farkhani et. al </a:t>
            </a:r>
            <a:endParaRPr sz="900">
              <a:solidFill>
                <a:schemeClr val="dk1"/>
              </a:solidFill>
            </a:endParaRPr>
          </a:p>
          <a:p>
            <a:pPr indent="0" lvl="0" marL="0" rtl="0" algn="l">
              <a:spcBef>
                <a:spcPts val="0"/>
              </a:spcBef>
              <a:spcAft>
                <a:spcPts val="0"/>
              </a:spcAft>
              <a:buNone/>
            </a:pPr>
            <a:r>
              <a:rPr lang="en" sz="900">
                <a:solidFill>
                  <a:schemeClr val="dk1"/>
                </a:solidFill>
              </a:rPr>
              <a:t>(USENIX SEC’21)</a:t>
            </a:r>
            <a:endParaRPr sz="2500">
              <a:latin typeface="Calibri"/>
              <a:ea typeface="Calibri"/>
              <a:cs typeface="Calibri"/>
              <a:sym typeface="Calibri"/>
            </a:endParaRPr>
          </a:p>
        </p:txBody>
      </p:sp>
      <p:graphicFrame>
        <p:nvGraphicFramePr>
          <p:cNvPr id="271" name="Google Shape;271;p23"/>
          <p:cNvGraphicFramePr/>
          <p:nvPr/>
        </p:nvGraphicFramePr>
        <p:xfrm>
          <a:off x="2220750" y="1349667"/>
          <a:ext cx="3000000" cy="3000000"/>
        </p:xfrm>
        <a:graphic>
          <a:graphicData uri="http://schemas.openxmlformats.org/drawingml/2006/table">
            <a:tbl>
              <a:tblPr>
                <a:noFill/>
                <a:tableStyleId>{DD1244DB-E311-4683-AAD8-10B135451BDE}</a:tableStyleId>
              </a:tblPr>
              <a:tblGrid>
                <a:gridCol w="1941025"/>
                <a:gridCol w="4786525"/>
              </a:tblGrid>
              <a:tr h="871100">
                <a:tc>
                  <a:txBody>
                    <a:bodyPr/>
                    <a:lstStyle/>
                    <a:p>
                      <a:pPr indent="0" lvl="0" marL="0" rtl="0" algn="ctr">
                        <a:spcBef>
                          <a:spcPts val="0"/>
                        </a:spcBef>
                        <a:spcAft>
                          <a:spcPts val="0"/>
                        </a:spcAft>
                        <a:buNone/>
                      </a:pPr>
                      <a:r>
                        <a:rPr b="1" lang="en" sz="1900">
                          <a:latin typeface="Calibri"/>
                          <a:ea typeface="Calibri"/>
                          <a:cs typeface="Calibri"/>
                          <a:sym typeface="Calibri"/>
                        </a:rPr>
                        <a:t>Protection scope</a:t>
                      </a:r>
                      <a:endParaRPr b="1"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900">
                          <a:latin typeface="Calibri"/>
                          <a:ea typeface="Calibri"/>
                          <a:cs typeface="Calibri"/>
                          <a:sym typeface="Calibri"/>
                        </a:rPr>
                        <a:t>PAC modifier</a:t>
                      </a:r>
                      <a:endParaRPr b="1"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354650">
                <a:tc>
                  <a:txBody>
                    <a:bodyPr/>
                    <a:lstStyle/>
                    <a:p>
                      <a:pPr indent="0" lvl="0" marL="0" rtl="0" algn="ctr">
                        <a:spcBef>
                          <a:spcPts val="0"/>
                        </a:spcBef>
                        <a:spcAft>
                          <a:spcPts val="0"/>
                        </a:spcAft>
                        <a:buNone/>
                      </a:pPr>
                      <a:r>
                        <a:rPr lang="en" sz="1900">
                          <a:latin typeface="Calibri"/>
                          <a:ea typeface="Calibri"/>
                          <a:cs typeface="Calibri"/>
                          <a:sym typeface="Calibri"/>
                        </a:rPr>
                        <a:t>Return addresses and indirect code pointers</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latin typeface="Calibri"/>
                          <a:ea typeface="Calibri"/>
                          <a:cs typeface="Calibri"/>
                          <a:sym typeface="Calibri"/>
                        </a:rPr>
                        <a:t>SP (Stack Pointer) + function id for return addresses and type id for indirect code pointers.</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71100">
                <a:tc>
                  <a:txBody>
                    <a:bodyPr/>
                    <a:lstStyle/>
                    <a:p>
                      <a:pPr indent="0" lvl="0" marL="0" rtl="0" algn="ctr">
                        <a:spcBef>
                          <a:spcPts val="0"/>
                        </a:spcBef>
                        <a:spcAft>
                          <a:spcPts val="0"/>
                        </a:spcAft>
                        <a:buNone/>
                      </a:pPr>
                      <a:r>
                        <a:rPr lang="en" sz="1900">
                          <a:latin typeface="Calibri"/>
                          <a:ea typeface="Calibri"/>
                          <a:cs typeface="Calibri"/>
                          <a:sym typeface="Calibri"/>
                        </a:rPr>
                        <a:t>Return addresses</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latin typeface="Calibri"/>
                          <a:ea typeface="Calibri"/>
                          <a:cs typeface="Calibri"/>
                          <a:sym typeface="Calibri"/>
                        </a:rPr>
                        <a:t>Previous chained return address on the stack</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71100">
                <a:tc>
                  <a:txBody>
                    <a:bodyPr/>
                    <a:lstStyle/>
                    <a:p>
                      <a:pPr indent="0" lvl="0" marL="0" rtl="0" algn="ctr">
                        <a:spcBef>
                          <a:spcPts val="0"/>
                        </a:spcBef>
                        <a:spcAft>
                          <a:spcPts val="0"/>
                        </a:spcAft>
                        <a:buClr>
                          <a:schemeClr val="dk1"/>
                        </a:buClr>
                        <a:buSzPts val="1200"/>
                        <a:buFont typeface="Arial"/>
                        <a:buNone/>
                      </a:pPr>
                      <a:r>
                        <a:rPr lang="en" sz="1900">
                          <a:latin typeface="Calibri"/>
                          <a:ea typeface="Calibri"/>
                          <a:cs typeface="Calibri"/>
                          <a:sym typeface="Calibri"/>
                        </a:rPr>
                        <a:t>Heap allocated</a:t>
                      </a:r>
                      <a:endParaRPr sz="1900">
                        <a:latin typeface="Calibri"/>
                        <a:ea typeface="Calibri"/>
                        <a:cs typeface="Calibri"/>
                        <a:sym typeface="Calibri"/>
                      </a:endParaRPr>
                    </a:p>
                    <a:p>
                      <a:pPr indent="0" lvl="0" marL="0" rtl="0" algn="ctr">
                        <a:spcBef>
                          <a:spcPts val="0"/>
                        </a:spcBef>
                        <a:spcAft>
                          <a:spcPts val="0"/>
                        </a:spcAft>
                        <a:buNone/>
                      </a:pPr>
                      <a:r>
                        <a:rPr lang="en" sz="1900">
                          <a:latin typeface="Calibri"/>
                          <a:ea typeface="Calibri"/>
                          <a:cs typeface="Calibri"/>
                          <a:sym typeface="Calibri"/>
                        </a:rPr>
                        <a:t>objects</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latin typeface="Calibri"/>
                          <a:ea typeface="Calibri"/>
                          <a:cs typeface="Calibri"/>
                          <a:sym typeface="Calibri"/>
                        </a:rPr>
                        <a:t>A generated object-id</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4"/>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state-of-the-art PAC techniques</a:t>
            </a:r>
            <a:endParaRPr/>
          </a:p>
        </p:txBody>
      </p:sp>
      <p:sp>
        <p:nvSpPr>
          <p:cNvPr id="277" name="Google Shape;277;p24"/>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8" name="Google Shape;278;p24"/>
          <p:cNvSpPr/>
          <p:nvPr/>
        </p:nvSpPr>
        <p:spPr>
          <a:xfrm>
            <a:off x="90450" y="2424333"/>
            <a:ext cx="2130300" cy="711000"/>
          </a:xfrm>
          <a:prstGeom prst="homePlate">
            <a:avLst>
              <a:gd fmla="val 50000" name="adj"/>
            </a:avLst>
          </a:prstGeom>
          <a:solidFill>
            <a:srgbClr val="6BA0B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Calibri"/>
                <a:ea typeface="Calibri"/>
                <a:cs typeface="Calibri"/>
                <a:sym typeface="Calibri"/>
              </a:rPr>
              <a:t>PARTS-CFI</a:t>
            </a:r>
            <a:endParaRPr sz="2500">
              <a:latin typeface="Calibri"/>
              <a:ea typeface="Calibri"/>
              <a:cs typeface="Calibri"/>
              <a:sym typeface="Calibri"/>
            </a:endParaRPr>
          </a:p>
          <a:p>
            <a:pPr indent="0" lvl="0" marL="0" rtl="0" algn="l">
              <a:spcBef>
                <a:spcPts val="0"/>
              </a:spcBef>
              <a:spcAft>
                <a:spcPts val="0"/>
              </a:spcAft>
              <a:buNone/>
            </a:pPr>
            <a:r>
              <a:rPr lang="en" sz="900">
                <a:solidFill>
                  <a:schemeClr val="dk1"/>
                </a:solidFill>
              </a:rPr>
              <a:t>Lilijestrand et. al </a:t>
            </a:r>
            <a:endParaRPr sz="900">
              <a:solidFill>
                <a:schemeClr val="dk1"/>
              </a:solidFill>
            </a:endParaRPr>
          </a:p>
          <a:p>
            <a:pPr indent="0" lvl="0" marL="0" rtl="0" algn="l">
              <a:spcBef>
                <a:spcPts val="0"/>
              </a:spcBef>
              <a:spcAft>
                <a:spcPts val="0"/>
              </a:spcAft>
              <a:buNone/>
            </a:pPr>
            <a:r>
              <a:rPr lang="en" sz="900">
                <a:solidFill>
                  <a:schemeClr val="dk1"/>
                </a:solidFill>
              </a:rPr>
              <a:t>(USENIX SEC’19)</a:t>
            </a:r>
            <a:endParaRPr sz="900">
              <a:solidFill>
                <a:schemeClr val="dk1"/>
              </a:solidFill>
            </a:endParaRPr>
          </a:p>
          <a:p>
            <a:pPr indent="0" lvl="0" marL="0" rtl="0" algn="l">
              <a:spcBef>
                <a:spcPts val="0"/>
              </a:spcBef>
              <a:spcAft>
                <a:spcPts val="0"/>
              </a:spcAft>
              <a:buNone/>
            </a:pPr>
            <a:r>
              <a:t/>
            </a:r>
            <a:endParaRPr sz="600">
              <a:latin typeface="Calibri"/>
              <a:ea typeface="Calibri"/>
              <a:cs typeface="Calibri"/>
              <a:sym typeface="Calibri"/>
            </a:endParaRPr>
          </a:p>
        </p:txBody>
      </p:sp>
      <p:sp>
        <p:nvSpPr>
          <p:cNvPr id="279" name="Google Shape;279;p24"/>
          <p:cNvSpPr/>
          <p:nvPr/>
        </p:nvSpPr>
        <p:spPr>
          <a:xfrm>
            <a:off x="90450" y="3636667"/>
            <a:ext cx="2130300" cy="711000"/>
          </a:xfrm>
          <a:prstGeom prst="homePlate">
            <a:avLst>
              <a:gd fmla="val 50000" name="adj"/>
            </a:avLst>
          </a:prstGeom>
          <a:solidFill>
            <a:srgbClr val="6BA0B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Calibri"/>
                <a:ea typeface="Calibri"/>
                <a:cs typeface="Calibri"/>
                <a:sym typeface="Calibri"/>
              </a:rPr>
              <a:t>PACStack</a:t>
            </a:r>
            <a:endParaRPr sz="2500">
              <a:latin typeface="Calibri"/>
              <a:ea typeface="Calibri"/>
              <a:cs typeface="Calibri"/>
              <a:sym typeface="Calibri"/>
            </a:endParaRPr>
          </a:p>
          <a:p>
            <a:pPr indent="0" lvl="0" marL="0" rtl="0" algn="l">
              <a:spcBef>
                <a:spcPts val="0"/>
              </a:spcBef>
              <a:spcAft>
                <a:spcPts val="0"/>
              </a:spcAft>
              <a:buNone/>
            </a:pPr>
            <a:r>
              <a:rPr lang="en" sz="900">
                <a:solidFill>
                  <a:schemeClr val="dk1"/>
                </a:solidFill>
              </a:rPr>
              <a:t>Lilijestrand et. al </a:t>
            </a:r>
            <a:endParaRPr sz="900">
              <a:solidFill>
                <a:schemeClr val="dk1"/>
              </a:solidFill>
            </a:endParaRPr>
          </a:p>
          <a:p>
            <a:pPr indent="0" lvl="0" marL="0" rtl="0" algn="l">
              <a:spcBef>
                <a:spcPts val="0"/>
              </a:spcBef>
              <a:spcAft>
                <a:spcPts val="0"/>
              </a:spcAft>
              <a:buNone/>
            </a:pPr>
            <a:r>
              <a:rPr lang="en" sz="900">
                <a:solidFill>
                  <a:schemeClr val="dk1"/>
                </a:solidFill>
              </a:rPr>
              <a:t>(USENIX SEC’21)</a:t>
            </a:r>
            <a:endParaRPr sz="2500">
              <a:latin typeface="Calibri"/>
              <a:ea typeface="Calibri"/>
              <a:cs typeface="Calibri"/>
              <a:sym typeface="Calibri"/>
            </a:endParaRPr>
          </a:p>
        </p:txBody>
      </p:sp>
      <p:sp>
        <p:nvSpPr>
          <p:cNvPr id="280" name="Google Shape;280;p24"/>
          <p:cNvSpPr/>
          <p:nvPr/>
        </p:nvSpPr>
        <p:spPr>
          <a:xfrm>
            <a:off x="90450" y="4483333"/>
            <a:ext cx="2130300" cy="711000"/>
          </a:xfrm>
          <a:prstGeom prst="homePlate">
            <a:avLst>
              <a:gd fmla="val 50000" name="adj"/>
            </a:avLst>
          </a:prstGeom>
          <a:solidFill>
            <a:srgbClr val="E7837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Calibri"/>
                <a:ea typeface="Calibri"/>
                <a:cs typeface="Calibri"/>
                <a:sym typeface="Calibri"/>
              </a:rPr>
              <a:t>PTAuth</a:t>
            </a:r>
            <a:endParaRPr sz="2500">
              <a:latin typeface="Calibri"/>
              <a:ea typeface="Calibri"/>
              <a:cs typeface="Calibri"/>
              <a:sym typeface="Calibri"/>
            </a:endParaRPr>
          </a:p>
          <a:p>
            <a:pPr indent="0" lvl="0" marL="0" rtl="0" algn="l">
              <a:spcBef>
                <a:spcPts val="0"/>
              </a:spcBef>
              <a:spcAft>
                <a:spcPts val="0"/>
              </a:spcAft>
              <a:buNone/>
            </a:pPr>
            <a:r>
              <a:rPr lang="en" sz="900">
                <a:solidFill>
                  <a:schemeClr val="dk1"/>
                </a:solidFill>
              </a:rPr>
              <a:t>Farkhani et. al </a:t>
            </a:r>
            <a:endParaRPr sz="900">
              <a:solidFill>
                <a:schemeClr val="dk1"/>
              </a:solidFill>
            </a:endParaRPr>
          </a:p>
          <a:p>
            <a:pPr indent="0" lvl="0" marL="0" rtl="0" algn="l">
              <a:spcBef>
                <a:spcPts val="0"/>
              </a:spcBef>
              <a:spcAft>
                <a:spcPts val="0"/>
              </a:spcAft>
              <a:buNone/>
            </a:pPr>
            <a:r>
              <a:rPr lang="en" sz="900">
                <a:solidFill>
                  <a:schemeClr val="dk1"/>
                </a:solidFill>
              </a:rPr>
              <a:t>(USENIX SEC’21)</a:t>
            </a:r>
            <a:endParaRPr sz="2500">
              <a:latin typeface="Calibri"/>
              <a:ea typeface="Calibri"/>
              <a:cs typeface="Calibri"/>
              <a:sym typeface="Calibri"/>
            </a:endParaRPr>
          </a:p>
        </p:txBody>
      </p:sp>
      <p:graphicFrame>
        <p:nvGraphicFramePr>
          <p:cNvPr id="281" name="Google Shape;281;p24"/>
          <p:cNvGraphicFramePr/>
          <p:nvPr/>
        </p:nvGraphicFramePr>
        <p:xfrm>
          <a:off x="2220750" y="1349667"/>
          <a:ext cx="3000000" cy="3000000"/>
        </p:xfrm>
        <a:graphic>
          <a:graphicData uri="http://schemas.openxmlformats.org/drawingml/2006/table">
            <a:tbl>
              <a:tblPr>
                <a:noFill/>
                <a:tableStyleId>{DD1244DB-E311-4683-AAD8-10B135451BDE}</a:tableStyleId>
              </a:tblPr>
              <a:tblGrid>
                <a:gridCol w="1941025"/>
                <a:gridCol w="4786525"/>
              </a:tblGrid>
              <a:tr h="871100">
                <a:tc>
                  <a:txBody>
                    <a:bodyPr/>
                    <a:lstStyle/>
                    <a:p>
                      <a:pPr indent="0" lvl="0" marL="0" rtl="0" algn="ctr">
                        <a:spcBef>
                          <a:spcPts val="0"/>
                        </a:spcBef>
                        <a:spcAft>
                          <a:spcPts val="0"/>
                        </a:spcAft>
                        <a:buNone/>
                      </a:pPr>
                      <a:r>
                        <a:rPr b="1" lang="en" sz="1900">
                          <a:latin typeface="Calibri"/>
                          <a:ea typeface="Calibri"/>
                          <a:cs typeface="Calibri"/>
                          <a:sym typeface="Calibri"/>
                        </a:rPr>
                        <a:t>Protection scope</a:t>
                      </a:r>
                      <a:endParaRPr b="1"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900">
                          <a:latin typeface="Calibri"/>
                          <a:ea typeface="Calibri"/>
                          <a:cs typeface="Calibri"/>
                          <a:sym typeface="Calibri"/>
                        </a:rPr>
                        <a:t>PAC modifier</a:t>
                      </a:r>
                      <a:endParaRPr b="1"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354650">
                <a:tc>
                  <a:txBody>
                    <a:bodyPr/>
                    <a:lstStyle/>
                    <a:p>
                      <a:pPr indent="0" lvl="0" marL="0" rtl="0" algn="ctr">
                        <a:spcBef>
                          <a:spcPts val="0"/>
                        </a:spcBef>
                        <a:spcAft>
                          <a:spcPts val="0"/>
                        </a:spcAft>
                        <a:buNone/>
                      </a:pPr>
                      <a:r>
                        <a:rPr lang="en" sz="1900">
                          <a:latin typeface="Calibri"/>
                          <a:ea typeface="Calibri"/>
                          <a:cs typeface="Calibri"/>
                          <a:sym typeface="Calibri"/>
                        </a:rPr>
                        <a:t>Return addresses and indirect code pointers</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latin typeface="Calibri"/>
                          <a:ea typeface="Calibri"/>
                          <a:cs typeface="Calibri"/>
                          <a:sym typeface="Calibri"/>
                        </a:rPr>
                        <a:t>SP (Stack Pointer) + function id for return addresses and type id for indirect code pointers.</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71100">
                <a:tc>
                  <a:txBody>
                    <a:bodyPr/>
                    <a:lstStyle/>
                    <a:p>
                      <a:pPr indent="0" lvl="0" marL="0" rtl="0" algn="ctr">
                        <a:spcBef>
                          <a:spcPts val="0"/>
                        </a:spcBef>
                        <a:spcAft>
                          <a:spcPts val="0"/>
                        </a:spcAft>
                        <a:buNone/>
                      </a:pPr>
                      <a:r>
                        <a:rPr lang="en" sz="1900">
                          <a:latin typeface="Calibri"/>
                          <a:ea typeface="Calibri"/>
                          <a:cs typeface="Calibri"/>
                          <a:sym typeface="Calibri"/>
                        </a:rPr>
                        <a:t>Return addresses</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latin typeface="Calibri"/>
                          <a:ea typeface="Calibri"/>
                          <a:cs typeface="Calibri"/>
                          <a:sym typeface="Calibri"/>
                        </a:rPr>
                        <a:t>Previous chained return address on the stack</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71100">
                <a:tc>
                  <a:txBody>
                    <a:bodyPr/>
                    <a:lstStyle/>
                    <a:p>
                      <a:pPr indent="0" lvl="0" marL="0" rtl="0" algn="ctr">
                        <a:spcBef>
                          <a:spcPts val="0"/>
                        </a:spcBef>
                        <a:spcAft>
                          <a:spcPts val="0"/>
                        </a:spcAft>
                        <a:buClr>
                          <a:schemeClr val="dk1"/>
                        </a:buClr>
                        <a:buSzPts val="1200"/>
                        <a:buFont typeface="Arial"/>
                        <a:buNone/>
                      </a:pPr>
                      <a:r>
                        <a:rPr lang="en" sz="1900">
                          <a:latin typeface="Calibri"/>
                          <a:ea typeface="Calibri"/>
                          <a:cs typeface="Calibri"/>
                          <a:sym typeface="Calibri"/>
                        </a:rPr>
                        <a:t>Heap allocated</a:t>
                      </a:r>
                      <a:endParaRPr sz="1900">
                        <a:latin typeface="Calibri"/>
                        <a:ea typeface="Calibri"/>
                        <a:cs typeface="Calibri"/>
                        <a:sym typeface="Calibri"/>
                      </a:endParaRPr>
                    </a:p>
                    <a:p>
                      <a:pPr indent="0" lvl="0" marL="0" rtl="0" algn="ctr">
                        <a:spcBef>
                          <a:spcPts val="0"/>
                        </a:spcBef>
                        <a:spcAft>
                          <a:spcPts val="0"/>
                        </a:spcAft>
                        <a:buNone/>
                      </a:pPr>
                      <a:r>
                        <a:rPr lang="en" sz="1900">
                          <a:latin typeface="Calibri"/>
                          <a:ea typeface="Calibri"/>
                          <a:cs typeface="Calibri"/>
                          <a:sym typeface="Calibri"/>
                        </a:rPr>
                        <a:t>objects</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latin typeface="Calibri"/>
                          <a:ea typeface="Calibri"/>
                          <a:cs typeface="Calibri"/>
                          <a:sym typeface="Calibri"/>
                        </a:rPr>
                        <a:t>A generated object-id</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5"/>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Limitations of state-of-the-art PAC techniques</a:t>
            </a:r>
            <a:endParaRPr/>
          </a:p>
        </p:txBody>
      </p:sp>
      <p:sp>
        <p:nvSpPr>
          <p:cNvPr id="287" name="Google Shape;287;p25"/>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Reliance on a modifier that can be </a:t>
            </a:r>
            <a:r>
              <a:rPr b="1" lang="en" u="sng"/>
              <a:t>repeated</a:t>
            </a:r>
            <a:r>
              <a:rPr lang="en"/>
              <a:t>, thus attackers can </a:t>
            </a:r>
            <a:r>
              <a:rPr b="1" lang="en" u="sng"/>
              <a:t>reuse</a:t>
            </a:r>
            <a:r>
              <a:rPr lang="en"/>
              <a:t> the PAC generated for one in the context of using the other. </a:t>
            </a:r>
            <a:r>
              <a:rPr lang="en" sz="1400"/>
              <a:t>[PARTS-CFI SEC’19]</a:t>
            </a:r>
            <a:endParaRPr sz="1400"/>
          </a:p>
        </p:txBody>
      </p:sp>
      <p:sp>
        <p:nvSpPr>
          <p:cNvPr id="288" name="Google Shape;288;p25"/>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25"/>
          <p:cNvSpPr txBox="1"/>
          <p:nvPr>
            <p:ph idx="1" type="body"/>
          </p:nvPr>
        </p:nvSpPr>
        <p:spPr>
          <a:xfrm>
            <a:off x="311700" y="2611861"/>
            <a:ext cx="8520600" cy="1032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Reliance on the presence of a </a:t>
            </a:r>
            <a:r>
              <a:rPr b="1" lang="en" u="sng"/>
              <a:t>forward-edge CFI technique</a:t>
            </a:r>
            <a:r>
              <a:rPr lang="en"/>
              <a:t> with the PAC defense mechanism. </a:t>
            </a:r>
            <a:r>
              <a:rPr lang="en" sz="1400"/>
              <a:t>[PACStack SEC’21]</a:t>
            </a:r>
            <a:endParaRPr/>
          </a:p>
        </p:txBody>
      </p:sp>
      <p:sp>
        <p:nvSpPr>
          <p:cNvPr id="290" name="Google Shape;290;p25"/>
          <p:cNvSpPr txBox="1"/>
          <p:nvPr>
            <p:ph idx="1" type="body"/>
          </p:nvPr>
        </p:nvSpPr>
        <p:spPr>
          <a:xfrm>
            <a:off x="311700" y="3854253"/>
            <a:ext cx="8520600" cy="13002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Constrained threat model, defending </a:t>
            </a:r>
            <a:r>
              <a:rPr b="1" lang="en" u="sng"/>
              <a:t>only</a:t>
            </a:r>
            <a:r>
              <a:rPr lang="en"/>
              <a:t> against attackers with just </a:t>
            </a:r>
            <a:r>
              <a:rPr b="1" lang="en" u="sng"/>
              <a:t>arbitrary write</a:t>
            </a:r>
            <a:r>
              <a:rPr lang="en"/>
              <a:t>. The defense is not effective </a:t>
            </a:r>
            <a:r>
              <a:rPr b="1" lang="en" u="sng"/>
              <a:t>if the attacker has arbitrary read</a:t>
            </a:r>
            <a:r>
              <a:rPr lang="en"/>
              <a:t>. </a:t>
            </a:r>
            <a:endParaRPr/>
          </a:p>
          <a:p>
            <a:pPr indent="0" lvl="0" marL="457200" rtl="0" algn="l">
              <a:lnSpc>
                <a:spcPct val="115000"/>
              </a:lnSpc>
              <a:spcBef>
                <a:spcPts val="0"/>
              </a:spcBef>
              <a:spcAft>
                <a:spcPts val="0"/>
              </a:spcAft>
              <a:buNone/>
            </a:pPr>
            <a:r>
              <a:rPr lang="en" sz="1400"/>
              <a:t>[PTAuth SEC’21]</a:t>
            </a:r>
            <a:endParaRPr/>
          </a:p>
        </p:txBody>
      </p:sp>
      <p:pic>
        <p:nvPicPr>
          <p:cNvPr id="291" name="Google Shape;291;p25"/>
          <p:cNvPicPr preferRelativeResize="0"/>
          <p:nvPr/>
        </p:nvPicPr>
        <p:blipFill>
          <a:blip r:embed="rId3">
            <a:alphaModFix/>
          </a:blip>
          <a:stretch>
            <a:fillRect/>
          </a:stretch>
        </p:blipFill>
        <p:spPr>
          <a:xfrm>
            <a:off x="7202700" y="1636445"/>
            <a:ext cx="619651" cy="619651"/>
          </a:xfrm>
          <a:prstGeom prst="rect">
            <a:avLst/>
          </a:prstGeom>
          <a:noFill/>
          <a:ln>
            <a:noFill/>
          </a:ln>
        </p:spPr>
      </p:pic>
      <p:pic>
        <p:nvPicPr>
          <p:cNvPr id="292" name="Google Shape;292;p25"/>
          <p:cNvPicPr preferRelativeResize="0"/>
          <p:nvPr/>
        </p:nvPicPr>
        <p:blipFill>
          <a:blip r:embed="rId4">
            <a:alphaModFix/>
          </a:blip>
          <a:stretch>
            <a:fillRect/>
          </a:stretch>
        </p:blipFill>
        <p:spPr>
          <a:xfrm>
            <a:off x="7235025" y="3161083"/>
            <a:ext cx="561466" cy="561466"/>
          </a:xfrm>
          <a:prstGeom prst="rect">
            <a:avLst/>
          </a:prstGeom>
          <a:noFill/>
          <a:ln>
            <a:noFill/>
          </a:ln>
        </p:spPr>
      </p:pic>
      <p:pic>
        <p:nvPicPr>
          <p:cNvPr id="293" name="Google Shape;293;p25"/>
          <p:cNvPicPr preferRelativeResize="0"/>
          <p:nvPr/>
        </p:nvPicPr>
        <p:blipFill>
          <a:blip r:embed="rId5">
            <a:alphaModFix/>
          </a:blip>
          <a:stretch>
            <a:fillRect/>
          </a:stretch>
        </p:blipFill>
        <p:spPr>
          <a:xfrm>
            <a:off x="7162050" y="4384667"/>
            <a:ext cx="692819" cy="6928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6"/>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299" name="Google Shape;299;p26"/>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999999"/>
              </a:buClr>
              <a:buSzPts val="1800"/>
              <a:buChar char="●"/>
            </a:pPr>
            <a:r>
              <a:rPr lang="en">
                <a:solidFill>
                  <a:srgbClr val="999999"/>
                </a:solidFill>
              </a:rPr>
              <a:t>Introduction</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Background and related work</a:t>
            </a:r>
            <a:endParaRPr>
              <a:solidFill>
                <a:srgbClr val="999999"/>
              </a:solidFill>
            </a:endParaRPr>
          </a:p>
          <a:p>
            <a:pPr indent="-342900" lvl="0" marL="457200" rtl="0" algn="l">
              <a:spcBef>
                <a:spcPts val="0"/>
              </a:spcBef>
              <a:spcAft>
                <a:spcPts val="0"/>
              </a:spcAft>
              <a:buSzPts val="1800"/>
              <a:buChar char="●"/>
            </a:pPr>
            <a:r>
              <a:rPr b="1" lang="en" u="sng"/>
              <a:t>Introducing PACTight</a:t>
            </a:r>
            <a:endParaRPr b="1" u="sng"/>
          </a:p>
          <a:p>
            <a:pPr indent="-342900" lvl="0" marL="457200" rtl="0" algn="l">
              <a:spcBef>
                <a:spcPts val="0"/>
              </a:spcBef>
              <a:spcAft>
                <a:spcPts val="0"/>
              </a:spcAft>
              <a:buSzPts val="1800"/>
              <a:buChar char="●"/>
            </a:pPr>
            <a:r>
              <a:rPr lang="en"/>
              <a:t>PACTight design</a:t>
            </a:r>
            <a:endParaRPr/>
          </a:p>
          <a:p>
            <a:pPr indent="-342900" lvl="0" marL="457200" rtl="0" algn="l">
              <a:spcBef>
                <a:spcPts val="0"/>
              </a:spcBef>
              <a:spcAft>
                <a:spcPts val="0"/>
              </a:spcAft>
              <a:buSzPts val="1800"/>
              <a:buChar char="●"/>
            </a:pPr>
            <a:r>
              <a:rPr lang="en"/>
              <a:t>PACTight defense mechanisms</a:t>
            </a:r>
            <a:endParaRPr/>
          </a:p>
          <a:p>
            <a:pPr indent="-342900" lvl="0" marL="457200" rtl="0" algn="l">
              <a:spcBef>
                <a:spcPts val="0"/>
              </a:spcBef>
              <a:spcAft>
                <a:spcPts val="0"/>
              </a:spcAft>
              <a:buSzPts val="1800"/>
              <a:buChar char="●"/>
            </a:pPr>
            <a:r>
              <a:rPr lang="en"/>
              <a:t>Evaluation</a:t>
            </a:r>
            <a:endParaRPr/>
          </a:p>
          <a:p>
            <a:pPr indent="-342900" lvl="0" marL="457200" rtl="0" algn="l">
              <a:spcBef>
                <a:spcPts val="0"/>
              </a:spcBef>
              <a:spcAft>
                <a:spcPts val="0"/>
              </a:spcAft>
              <a:buSzPts val="1800"/>
              <a:buChar char="●"/>
            </a:pPr>
            <a:r>
              <a:rPr lang="en"/>
              <a:t>Conclusion</a:t>
            </a:r>
            <a:endParaRPr/>
          </a:p>
        </p:txBody>
      </p:sp>
      <p:sp>
        <p:nvSpPr>
          <p:cNvPr id="300" name="Google Shape;300;p26"/>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7"/>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PACTight Overview</a:t>
            </a:r>
            <a:endParaRPr/>
          </a:p>
        </p:txBody>
      </p:sp>
      <p:sp>
        <p:nvSpPr>
          <p:cNvPr id="306" name="Google Shape;306;p27"/>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t>
            </a:r>
            <a:r>
              <a:rPr lang="en"/>
              <a:t>e define three security properties of a pointer such that, if achieved, prevent pointers from being tampered with. </a:t>
            </a:r>
            <a:endParaRPr/>
          </a:p>
        </p:txBody>
      </p:sp>
      <p:sp>
        <p:nvSpPr>
          <p:cNvPr id="307" name="Google Shape;307;p27"/>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08" name="Google Shape;308;p27"/>
          <p:cNvPicPr preferRelativeResize="0"/>
          <p:nvPr/>
        </p:nvPicPr>
        <p:blipFill>
          <a:blip r:embed="rId3">
            <a:alphaModFix/>
          </a:blip>
          <a:stretch>
            <a:fillRect/>
          </a:stretch>
        </p:blipFill>
        <p:spPr>
          <a:xfrm>
            <a:off x="7784100" y="2088861"/>
            <a:ext cx="587813" cy="587813"/>
          </a:xfrm>
          <a:prstGeom prst="rect">
            <a:avLst/>
          </a:prstGeom>
          <a:noFill/>
          <a:ln>
            <a:noFill/>
          </a:ln>
        </p:spPr>
      </p:pic>
      <p:sp>
        <p:nvSpPr>
          <p:cNvPr id="309" name="Google Shape;309;p27"/>
          <p:cNvSpPr txBox="1"/>
          <p:nvPr>
            <p:ph idx="1" type="body"/>
          </p:nvPr>
        </p:nvSpPr>
        <p:spPr>
          <a:xfrm>
            <a:off x="350700" y="2088861"/>
            <a:ext cx="7271400" cy="399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Unforgeability</a:t>
            </a:r>
            <a:r>
              <a:rPr lang="en"/>
              <a:t>: A pointer should always point to its legitimate object.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Non-copyability: A pointer can only be used when it is at its specific legitimate location.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Non-dangling: A pointer cannot be used after its object has been freed.</a:t>
            </a:r>
            <a:endParaRPr/>
          </a:p>
          <a:p>
            <a:pPr indent="0" lvl="0" marL="0" rtl="0" algn="l">
              <a:spcBef>
                <a:spcPts val="1200"/>
              </a:spcBef>
              <a:spcAft>
                <a:spcPts val="1200"/>
              </a:spcAft>
              <a:buNone/>
            </a:pPr>
            <a:r>
              <a:t/>
            </a:r>
            <a:endParaRPr/>
          </a:p>
        </p:txBody>
      </p:sp>
      <p:pic>
        <p:nvPicPr>
          <p:cNvPr id="310" name="Google Shape;310;p27"/>
          <p:cNvPicPr preferRelativeResize="0"/>
          <p:nvPr/>
        </p:nvPicPr>
        <p:blipFill>
          <a:blip r:embed="rId4">
            <a:alphaModFix/>
          </a:blip>
          <a:stretch>
            <a:fillRect/>
          </a:stretch>
        </p:blipFill>
        <p:spPr>
          <a:xfrm>
            <a:off x="7748188" y="3136833"/>
            <a:ext cx="652454" cy="652454"/>
          </a:xfrm>
          <a:prstGeom prst="rect">
            <a:avLst/>
          </a:prstGeom>
          <a:noFill/>
          <a:ln>
            <a:noFill/>
          </a:ln>
        </p:spPr>
      </p:pic>
      <p:cxnSp>
        <p:nvCxnSpPr>
          <p:cNvPr id="311" name="Google Shape;311;p27"/>
          <p:cNvCxnSpPr>
            <a:endCxn id="312" idx="1"/>
          </p:cNvCxnSpPr>
          <p:nvPr/>
        </p:nvCxnSpPr>
        <p:spPr>
          <a:xfrm>
            <a:off x="7711200" y="4741050"/>
            <a:ext cx="572400" cy="0"/>
          </a:xfrm>
          <a:prstGeom prst="straightConnector1">
            <a:avLst/>
          </a:prstGeom>
          <a:noFill/>
          <a:ln cap="flat" cmpd="sng" w="19050">
            <a:solidFill>
              <a:srgbClr val="6BA0B1"/>
            </a:solidFill>
            <a:prstDash val="solid"/>
            <a:round/>
            <a:headEnd len="med" w="med" type="none"/>
            <a:tailEnd len="med" w="med" type="triangle"/>
          </a:ln>
        </p:spPr>
      </p:cxnSp>
      <p:sp>
        <p:nvSpPr>
          <p:cNvPr id="312" name="Google Shape;312;p27"/>
          <p:cNvSpPr/>
          <p:nvPr/>
        </p:nvSpPr>
        <p:spPr>
          <a:xfrm>
            <a:off x="8283600" y="4476000"/>
            <a:ext cx="548700" cy="530100"/>
          </a:xfrm>
          <a:prstGeom prst="rect">
            <a:avLst/>
          </a:prstGeom>
          <a:solidFill>
            <a:schemeClr val="lt1"/>
          </a:solidFill>
          <a:ln cap="flat" cmpd="sng" w="28575">
            <a:solidFill>
              <a:srgbClr val="E7837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8"/>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PACTight Overview</a:t>
            </a:r>
            <a:endParaRPr/>
          </a:p>
        </p:txBody>
      </p:sp>
      <p:sp>
        <p:nvSpPr>
          <p:cNvPr id="318" name="Google Shape;318;p28"/>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t>
            </a:r>
            <a:r>
              <a:rPr lang="en"/>
              <a:t>e define three security properties of a pointer such that, if achieved, prevent pointers from being tampered with. </a:t>
            </a:r>
            <a:endParaRPr/>
          </a:p>
        </p:txBody>
      </p:sp>
      <p:sp>
        <p:nvSpPr>
          <p:cNvPr id="319" name="Google Shape;319;p28"/>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20" name="Google Shape;320;p28"/>
          <p:cNvPicPr preferRelativeResize="0"/>
          <p:nvPr/>
        </p:nvPicPr>
        <p:blipFill>
          <a:blip r:embed="rId3">
            <a:alphaModFix/>
          </a:blip>
          <a:stretch>
            <a:fillRect/>
          </a:stretch>
        </p:blipFill>
        <p:spPr>
          <a:xfrm>
            <a:off x="7784100" y="2088861"/>
            <a:ext cx="587813" cy="587813"/>
          </a:xfrm>
          <a:prstGeom prst="rect">
            <a:avLst/>
          </a:prstGeom>
          <a:noFill/>
          <a:ln>
            <a:noFill/>
          </a:ln>
        </p:spPr>
      </p:pic>
      <p:sp>
        <p:nvSpPr>
          <p:cNvPr id="321" name="Google Shape;321;p28"/>
          <p:cNvSpPr txBox="1"/>
          <p:nvPr>
            <p:ph idx="1" type="body"/>
          </p:nvPr>
        </p:nvSpPr>
        <p:spPr>
          <a:xfrm>
            <a:off x="350700" y="2088861"/>
            <a:ext cx="7271400" cy="399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u="sng"/>
              <a:t>Unforgeability</a:t>
            </a:r>
            <a:r>
              <a:rPr lang="en"/>
              <a:t>: A pointer should always point to its legitimate object.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Non-copyability: A pointer can only be used when it is at its specific legitimate location.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Non-dangling: A pointer cannot be used after its object has been freed.</a:t>
            </a:r>
            <a:endParaRPr/>
          </a:p>
          <a:p>
            <a:pPr indent="0" lvl="0" marL="0" rtl="0" algn="l">
              <a:spcBef>
                <a:spcPts val="1200"/>
              </a:spcBef>
              <a:spcAft>
                <a:spcPts val="1200"/>
              </a:spcAft>
              <a:buNone/>
            </a:pPr>
            <a:r>
              <a:t/>
            </a:r>
            <a:endParaRPr/>
          </a:p>
        </p:txBody>
      </p:sp>
      <p:pic>
        <p:nvPicPr>
          <p:cNvPr id="322" name="Google Shape;322;p28"/>
          <p:cNvPicPr preferRelativeResize="0"/>
          <p:nvPr/>
        </p:nvPicPr>
        <p:blipFill>
          <a:blip r:embed="rId4">
            <a:alphaModFix/>
          </a:blip>
          <a:stretch>
            <a:fillRect/>
          </a:stretch>
        </p:blipFill>
        <p:spPr>
          <a:xfrm>
            <a:off x="7748188" y="3136833"/>
            <a:ext cx="652454" cy="652454"/>
          </a:xfrm>
          <a:prstGeom prst="rect">
            <a:avLst/>
          </a:prstGeom>
          <a:noFill/>
          <a:ln>
            <a:noFill/>
          </a:ln>
        </p:spPr>
      </p:pic>
      <p:cxnSp>
        <p:nvCxnSpPr>
          <p:cNvPr id="323" name="Google Shape;323;p28"/>
          <p:cNvCxnSpPr>
            <a:endCxn id="324" idx="1"/>
          </p:cNvCxnSpPr>
          <p:nvPr/>
        </p:nvCxnSpPr>
        <p:spPr>
          <a:xfrm>
            <a:off x="7711200" y="4741050"/>
            <a:ext cx="572400" cy="0"/>
          </a:xfrm>
          <a:prstGeom prst="straightConnector1">
            <a:avLst/>
          </a:prstGeom>
          <a:noFill/>
          <a:ln cap="flat" cmpd="sng" w="19050">
            <a:solidFill>
              <a:srgbClr val="6BA0B1"/>
            </a:solidFill>
            <a:prstDash val="solid"/>
            <a:round/>
            <a:headEnd len="med" w="med" type="none"/>
            <a:tailEnd len="med" w="med" type="triangle"/>
          </a:ln>
        </p:spPr>
      </p:cxnSp>
      <p:sp>
        <p:nvSpPr>
          <p:cNvPr id="324" name="Google Shape;324;p28"/>
          <p:cNvSpPr/>
          <p:nvPr/>
        </p:nvSpPr>
        <p:spPr>
          <a:xfrm>
            <a:off x="8283600" y="4476000"/>
            <a:ext cx="548700" cy="530100"/>
          </a:xfrm>
          <a:prstGeom prst="rect">
            <a:avLst/>
          </a:prstGeom>
          <a:solidFill>
            <a:schemeClr val="lt1"/>
          </a:solidFill>
          <a:ln cap="flat" cmpd="sng" w="28575">
            <a:solidFill>
              <a:srgbClr val="E7837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9"/>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PACTight Overview</a:t>
            </a:r>
            <a:endParaRPr/>
          </a:p>
        </p:txBody>
      </p:sp>
      <p:sp>
        <p:nvSpPr>
          <p:cNvPr id="330" name="Google Shape;330;p29"/>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t>
            </a:r>
            <a:r>
              <a:rPr lang="en"/>
              <a:t>e define three security properties of a pointer such that, if achieved, prevent pointers from being tampered with. </a:t>
            </a:r>
            <a:endParaRPr/>
          </a:p>
        </p:txBody>
      </p:sp>
      <p:sp>
        <p:nvSpPr>
          <p:cNvPr id="331" name="Google Shape;331;p29"/>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32" name="Google Shape;332;p29"/>
          <p:cNvPicPr preferRelativeResize="0"/>
          <p:nvPr/>
        </p:nvPicPr>
        <p:blipFill>
          <a:blip r:embed="rId3">
            <a:alphaModFix/>
          </a:blip>
          <a:stretch>
            <a:fillRect/>
          </a:stretch>
        </p:blipFill>
        <p:spPr>
          <a:xfrm>
            <a:off x="7784100" y="2088861"/>
            <a:ext cx="587813" cy="587813"/>
          </a:xfrm>
          <a:prstGeom prst="rect">
            <a:avLst/>
          </a:prstGeom>
          <a:noFill/>
          <a:ln>
            <a:noFill/>
          </a:ln>
        </p:spPr>
      </p:pic>
      <p:sp>
        <p:nvSpPr>
          <p:cNvPr id="333" name="Google Shape;333;p29"/>
          <p:cNvSpPr txBox="1"/>
          <p:nvPr>
            <p:ph idx="1" type="body"/>
          </p:nvPr>
        </p:nvSpPr>
        <p:spPr>
          <a:xfrm>
            <a:off x="350700" y="2088861"/>
            <a:ext cx="7271400" cy="399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Unforgeability: A pointer should always point to its legitimate object.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b="1" lang="en" u="sng"/>
              <a:t>Non-copyability</a:t>
            </a:r>
            <a:r>
              <a:rPr lang="en"/>
              <a:t>: A pointer can only be used when it is at its specific legitimate location.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Non-dangling: A pointer cannot be used after its object has been freed.</a:t>
            </a:r>
            <a:endParaRPr/>
          </a:p>
          <a:p>
            <a:pPr indent="0" lvl="0" marL="0" rtl="0" algn="l">
              <a:spcBef>
                <a:spcPts val="1200"/>
              </a:spcBef>
              <a:spcAft>
                <a:spcPts val="1200"/>
              </a:spcAft>
              <a:buNone/>
            </a:pPr>
            <a:r>
              <a:t/>
            </a:r>
            <a:endParaRPr/>
          </a:p>
        </p:txBody>
      </p:sp>
      <p:pic>
        <p:nvPicPr>
          <p:cNvPr id="334" name="Google Shape;334;p29"/>
          <p:cNvPicPr preferRelativeResize="0"/>
          <p:nvPr/>
        </p:nvPicPr>
        <p:blipFill>
          <a:blip r:embed="rId4">
            <a:alphaModFix/>
          </a:blip>
          <a:stretch>
            <a:fillRect/>
          </a:stretch>
        </p:blipFill>
        <p:spPr>
          <a:xfrm>
            <a:off x="7748188" y="3136833"/>
            <a:ext cx="652454" cy="652454"/>
          </a:xfrm>
          <a:prstGeom prst="rect">
            <a:avLst/>
          </a:prstGeom>
          <a:noFill/>
          <a:ln>
            <a:noFill/>
          </a:ln>
        </p:spPr>
      </p:pic>
      <p:cxnSp>
        <p:nvCxnSpPr>
          <p:cNvPr id="335" name="Google Shape;335;p29"/>
          <p:cNvCxnSpPr>
            <a:endCxn id="336" idx="1"/>
          </p:cNvCxnSpPr>
          <p:nvPr/>
        </p:nvCxnSpPr>
        <p:spPr>
          <a:xfrm>
            <a:off x="7711200" y="4741050"/>
            <a:ext cx="572400" cy="0"/>
          </a:xfrm>
          <a:prstGeom prst="straightConnector1">
            <a:avLst/>
          </a:prstGeom>
          <a:noFill/>
          <a:ln cap="flat" cmpd="sng" w="19050">
            <a:solidFill>
              <a:srgbClr val="6BA0B1"/>
            </a:solidFill>
            <a:prstDash val="solid"/>
            <a:round/>
            <a:headEnd len="med" w="med" type="none"/>
            <a:tailEnd len="med" w="med" type="triangle"/>
          </a:ln>
        </p:spPr>
      </p:cxnSp>
      <p:sp>
        <p:nvSpPr>
          <p:cNvPr id="336" name="Google Shape;336;p29"/>
          <p:cNvSpPr/>
          <p:nvPr/>
        </p:nvSpPr>
        <p:spPr>
          <a:xfrm>
            <a:off x="8283600" y="4476000"/>
            <a:ext cx="548700" cy="530100"/>
          </a:xfrm>
          <a:prstGeom prst="rect">
            <a:avLst/>
          </a:prstGeom>
          <a:solidFill>
            <a:schemeClr val="lt1"/>
          </a:solidFill>
          <a:ln cap="flat" cmpd="sng" w="28575">
            <a:solidFill>
              <a:srgbClr val="E7837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0"/>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PACTight Overview</a:t>
            </a:r>
            <a:endParaRPr/>
          </a:p>
        </p:txBody>
      </p:sp>
      <p:sp>
        <p:nvSpPr>
          <p:cNvPr id="342" name="Google Shape;342;p30"/>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a:t>
            </a:r>
            <a:r>
              <a:rPr lang="en"/>
              <a:t>e define three security properties of a pointer such that, if achieved, prevent pointers from being tampered with. </a:t>
            </a:r>
            <a:endParaRPr/>
          </a:p>
        </p:txBody>
      </p:sp>
      <p:sp>
        <p:nvSpPr>
          <p:cNvPr id="343" name="Google Shape;343;p30"/>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44" name="Google Shape;344;p30"/>
          <p:cNvPicPr preferRelativeResize="0"/>
          <p:nvPr/>
        </p:nvPicPr>
        <p:blipFill>
          <a:blip r:embed="rId3">
            <a:alphaModFix/>
          </a:blip>
          <a:stretch>
            <a:fillRect/>
          </a:stretch>
        </p:blipFill>
        <p:spPr>
          <a:xfrm>
            <a:off x="7784100" y="2088861"/>
            <a:ext cx="587813" cy="587813"/>
          </a:xfrm>
          <a:prstGeom prst="rect">
            <a:avLst/>
          </a:prstGeom>
          <a:noFill/>
          <a:ln>
            <a:noFill/>
          </a:ln>
        </p:spPr>
      </p:pic>
      <p:sp>
        <p:nvSpPr>
          <p:cNvPr id="345" name="Google Shape;345;p30"/>
          <p:cNvSpPr txBox="1"/>
          <p:nvPr>
            <p:ph idx="1" type="body"/>
          </p:nvPr>
        </p:nvSpPr>
        <p:spPr>
          <a:xfrm>
            <a:off x="350700" y="2088861"/>
            <a:ext cx="7271400" cy="399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Unforgeability: A pointer should always point to its legitimate object.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Non-copyability: A pointer can only be used when it is at its specific legitimate location.</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b="1" lang="en" u="sng"/>
              <a:t>Non-dangling:</a:t>
            </a:r>
            <a:r>
              <a:rPr lang="en"/>
              <a:t> A pointer cannot be used after its object has been freed.</a:t>
            </a:r>
            <a:endParaRPr/>
          </a:p>
          <a:p>
            <a:pPr indent="0" lvl="0" marL="0" rtl="0" algn="l">
              <a:spcBef>
                <a:spcPts val="1200"/>
              </a:spcBef>
              <a:spcAft>
                <a:spcPts val="1200"/>
              </a:spcAft>
              <a:buNone/>
            </a:pPr>
            <a:r>
              <a:t/>
            </a:r>
            <a:endParaRPr/>
          </a:p>
        </p:txBody>
      </p:sp>
      <p:pic>
        <p:nvPicPr>
          <p:cNvPr id="346" name="Google Shape;346;p30"/>
          <p:cNvPicPr preferRelativeResize="0"/>
          <p:nvPr/>
        </p:nvPicPr>
        <p:blipFill>
          <a:blip r:embed="rId4">
            <a:alphaModFix/>
          </a:blip>
          <a:stretch>
            <a:fillRect/>
          </a:stretch>
        </p:blipFill>
        <p:spPr>
          <a:xfrm>
            <a:off x="7748188" y="3136833"/>
            <a:ext cx="652454" cy="652454"/>
          </a:xfrm>
          <a:prstGeom prst="rect">
            <a:avLst/>
          </a:prstGeom>
          <a:noFill/>
          <a:ln>
            <a:noFill/>
          </a:ln>
        </p:spPr>
      </p:pic>
      <p:cxnSp>
        <p:nvCxnSpPr>
          <p:cNvPr id="347" name="Google Shape;347;p30"/>
          <p:cNvCxnSpPr>
            <a:endCxn id="348" idx="1"/>
          </p:cNvCxnSpPr>
          <p:nvPr/>
        </p:nvCxnSpPr>
        <p:spPr>
          <a:xfrm>
            <a:off x="7711200" y="4741050"/>
            <a:ext cx="572400" cy="0"/>
          </a:xfrm>
          <a:prstGeom prst="straightConnector1">
            <a:avLst/>
          </a:prstGeom>
          <a:noFill/>
          <a:ln cap="flat" cmpd="sng" w="19050">
            <a:solidFill>
              <a:srgbClr val="6BA0B1"/>
            </a:solidFill>
            <a:prstDash val="solid"/>
            <a:round/>
            <a:headEnd len="med" w="med" type="none"/>
            <a:tailEnd len="med" w="med" type="triangle"/>
          </a:ln>
        </p:spPr>
      </p:cxnSp>
      <p:sp>
        <p:nvSpPr>
          <p:cNvPr id="348" name="Google Shape;348;p30"/>
          <p:cNvSpPr/>
          <p:nvPr/>
        </p:nvSpPr>
        <p:spPr>
          <a:xfrm>
            <a:off x="8283600" y="4476000"/>
            <a:ext cx="548700" cy="530100"/>
          </a:xfrm>
          <a:prstGeom prst="rect">
            <a:avLst/>
          </a:prstGeom>
          <a:solidFill>
            <a:schemeClr val="lt1"/>
          </a:solidFill>
          <a:ln cap="flat" cmpd="sng" w="28575">
            <a:solidFill>
              <a:srgbClr val="E7837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1"/>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Introducing PACTight</a:t>
            </a:r>
            <a:endParaRPr/>
          </a:p>
        </p:txBody>
      </p:sp>
      <p:sp>
        <p:nvSpPr>
          <p:cNvPr id="354" name="Google Shape;354;p31"/>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200" u="sng"/>
              <a:t>The three properties:</a:t>
            </a:r>
            <a:endParaRPr sz="2200"/>
          </a:p>
        </p:txBody>
      </p:sp>
      <p:sp>
        <p:nvSpPr>
          <p:cNvPr id="355" name="Google Shape;355;p31"/>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356" name="Google Shape;356;p31"/>
          <p:cNvCxnSpPr/>
          <p:nvPr/>
        </p:nvCxnSpPr>
        <p:spPr>
          <a:xfrm>
            <a:off x="3183000" y="1584000"/>
            <a:ext cx="8100" cy="3285000"/>
          </a:xfrm>
          <a:prstGeom prst="straightConnector1">
            <a:avLst/>
          </a:prstGeom>
          <a:noFill/>
          <a:ln cap="flat" cmpd="sng" w="19050">
            <a:solidFill>
              <a:srgbClr val="861F41"/>
            </a:solidFill>
            <a:prstDash val="solid"/>
            <a:round/>
            <a:headEnd len="med" w="med" type="none"/>
            <a:tailEnd len="med" w="med" type="none"/>
          </a:ln>
        </p:spPr>
      </p:cxnSp>
      <p:cxnSp>
        <p:nvCxnSpPr>
          <p:cNvPr id="357" name="Google Shape;357;p31"/>
          <p:cNvCxnSpPr/>
          <p:nvPr/>
        </p:nvCxnSpPr>
        <p:spPr>
          <a:xfrm>
            <a:off x="6002400" y="1584000"/>
            <a:ext cx="8100" cy="3285000"/>
          </a:xfrm>
          <a:prstGeom prst="straightConnector1">
            <a:avLst/>
          </a:prstGeom>
          <a:noFill/>
          <a:ln cap="flat" cmpd="sng" w="19050">
            <a:solidFill>
              <a:srgbClr val="861F41"/>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ARM is becoming popular!</a:t>
            </a:r>
            <a:endParaRPr/>
          </a:p>
        </p:txBody>
      </p:sp>
      <p:sp>
        <p:nvSpPr>
          <p:cNvPr id="66" name="Google Shape;66;p14"/>
          <p:cNvSpPr txBox="1"/>
          <p:nvPr>
            <p:ph idx="1" type="body"/>
          </p:nvPr>
        </p:nvSpPr>
        <p:spPr>
          <a:xfrm>
            <a:off x="311700" y="1233528"/>
            <a:ext cx="53259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More and more servers, data centers and high-performance computers are using ARM.</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Greater importance to have effective and efficient defenses for ARM in these environments.</a:t>
            </a:r>
            <a:endParaRPr/>
          </a:p>
        </p:txBody>
      </p:sp>
      <p:sp>
        <p:nvSpPr>
          <p:cNvPr id="67" name="Google Shape;67;p14"/>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8" name="Google Shape;68;p14"/>
          <p:cNvPicPr preferRelativeResize="0"/>
          <p:nvPr/>
        </p:nvPicPr>
        <p:blipFill>
          <a:blip r:embed="rId3">
            <a:alphaModFix/>
          </a:blip>
          <a:stretch>
            <a:fillRect/>
          </a:stretch>
        </p:blipFill>
        <p:spPr>
          <a:xfrm>
            <a:off x="5845975" y="3631833"/>
            <a:ext cx="2488069" cy="743513"/>
          </a:xfrm>
          <a:prstGeom prst="rect">
            <a:avLst/>
          </a:prstGeom>
          <a:noFill/>
          <a:ln>
            <a:noFill/>
          </a:ln>
        </p:spPr>
      </p:pic>
      <p:pic>
        <p:nvPicPr>
          <p:cNvPr id="69" name="Google Shape;69;p14"/>
          <p:cNvPicPr preferRelativeResize="0"/>
          <p:nvPr/>
        </p:nvPicPr>
        <p:blipFill>
          <a:blip r:embed="rId4">
            <a:alphaModFix/>
          </a:blip>
          <a:stretch>
            <a:fillRect/>
          </a:stretch>
        </p:blipFill>
        <p:spPr>
          <a:xfrm>
            <a:off x="6309600" y="1323000"/>
            <a:ext cx="1717582" cy="171758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2"/>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Introducing PACTight</a:t>
            </a:r>
            <a:endParaRPr/>
          </a:p>
        </p:txBody>
      </p:sp>
      <p:sp>
        <p:nvSpPr>
          <p:cNvPr id="363" name="Google Shape;363;p32"/>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200" u="sng"/>
              <a:t>The three properties:</a:t>
            </a:r>
            <a:endParaRPr sz="2200"/>
          </a:p>
        </p:txBody>
      </p:sp>
      <p:sp>
        <p:nvSpPr>
          <p:cNvPr id="364" name="Google Shape;364;p32"/>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5" name="Google Shape;365;p32"/>
          <p:cNvSpPr/>
          <p:nvPr/>
        </p:nvSpPr>
        <p:spPr>
          <a:xfrm>
            <a:off x="470250" y="3086028"/>
            <a:ext cx="1077600" cy="6930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Forged Pointer</a:t>
            </a:r>
            <a:endParaRPr sz="1800">
              <a:latin typeface="Calibri"/>
              <a:ea typeface="Calibri"/>
              <a:cs typeface="Calibri"/>
              <a:sym typeface="Calibri"/>
            </a:endParaRPr>
          </a:p>
        </p:txBody>
      </p:sp>
      <p:sp>
        <p:nvSpPr>
          <p:cNvPr id="366" name="Google Shape;366;p32"/>
          <p:cNvSpPr/>
          <p:nvPr/>
        </p:nvSpPr>
        <p:spPr>
          <a:xfrm>
            <a:off x="518100" y="1823667"/>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Pointer</a:t>
            </a:r>
            <a:endParaRPr sz="1800">
              <a:latin typeface="Calibri"/>
              <a:ea typeface="Calibri"/>
              <a:cs typeface="Calibri"/>
              <a:sym typeface="Calibri"/>
            </a:endParaRPr>
          </a:p>
        </p:txBody>
      </p:sp>
      <p:sp>
        <p:nvSpPr>
          <p:cNvPr id="367" name="Google Shape;367;p32"/>
          <p:cNvSpPr/>
          <p:nvPr/>
        </p:nvSpPr>
        <p:spPr>
          <a:xfrm>
            <a:off x="1951800" y="1823667"/>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Object</a:t>
            </a:r>
            <a:endParaRPr sz="1800">
              <a:latin typeface="Calibri"/>
              <a:ea typeface="Calibri"/>
              <a:cs typeface="Calibri"/>
              <a:sym typeface="Calibri"/>
            </a:endParaRPr>
          </a:p>
        </p:txBody>
      </p:sp>
      <p:sp>
        <p:nvSpPr>
          <p:cNvPr id="368" name="Google Shape;368;p32"/>
          <p:cNvSpPr/>
          <p:nvPr/>
        </p:nvSpPr>
        <p:spPr>
          <a:xfrm>
            <a:off x="1951800" y="3086028"/>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Object</a:t>
            </a:r>
            <a:endParaRPr sz="1800">
              <a:latin typeface="Calibri"/>
              <a:ea typeface="Calibri"/>
              <a:cs typeface="Calibri"/>
              <a:sym typeface="Calibri"/>
            </a:endParaRPr>
          </a:p>
        </p:txBody>
      </p:sp>
      <p:sp>
        <p:nvSpPr>
          <p:cNvPr id="369" name="Google Shape;369;p32"/>
          <p:cNvSpPr txBox="1"/>
          <p:nvPr/>
        </p:nvSpPr>
        <p:spPr>
          <a:xfrm>
            <a:off x="202200" y="4826694"/>
            <a:ext cx="297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Calibri"/>
                <a:ea typeface="Calibri"/>
                <a:cs typeface="Calibri"/>
                <a:sym typeface="Calibri"/>
              </a:rPr>
              <a:t>Forgeability</a:t>
            </a:r>
            <a:endParaRPr b="1" sz="1900">
              <a:latin typeface="Calibri"/>
              <a:ea typeface="Calibri"/>
              <a:cs typeface="Calibri"/>
              <a:sym typeface="Calibri"/>
            </a:endParaRPr>
          </a:p>
        </p:txBody>
      </p:sp>
      <p:cxnSp>
        <p:nvCxnSpPr>
          <p:cNvPr id="370" name="Google Shape;370;p32"/>
          <p:cNvCxnSpPr>
            <a:stCxn id="366" idx="3"/>
            <a:endCxn id="367" idx="1"/>
          </p:cNvCxnSpPr>
          <p:nvPr/>
        </p:nvCxnSpPr>
        <p:spPr>
          <a:xfrm>
            <a:off x="1500000" y="2170167"/>
            <a:ext cx="451800" cy="0"/>
          </a:xfrm>
          <a:prstGeom prst="straightConnector1">
            <a:avLst/>
          </a:prstGeom>
          <a:noFill/>
          <a:ln cap="flat" cmpd="sng" w="19050">
            <a:solidFill>
              <a:srgbClr val="6BA0B1"/>
            </a:solidFill>
            <a:prstDash val="solid"/>
            <a:round/>
            <a:headEnd len="med" w="med" type="none"/>
            <a:tailEnd len="med" w="med" type="triangle"/>
          </a:ln>
        </p:spPr>
      </p:cxnSp>
      <p:cxnSp>
        <p:nvCxnSpPr>
          <p:cNvPr id="371" name="Google Shape;371;p32"/>
          <p:cNvCxnSpPr>
            <a:stCxn id="365" idx="3"/>
            <a:endCxn id="372" idx="1"/>
          </p:cNvCxnSpPr>
          <p:nvPr/>
        </p:nvCxnSpPr>
        <p:spPr>
          <a:xfrm>
            <a:off x="1547850" y="3432528"/>
            <a:ext cx="356100" cy="870300"/>
          </a:xfrm>
          <a:prstGeom prst="straightConnector1">
            <a:avLst/>
          </a:prstGeom>
          <a:noFill/>
          <a:ln cap="flat" cmpd="sng" w="19050">
            <a:solidFill>
              <a:srgbClr val="E78372"/>
            </a:solidFill>
            <a:prstDash val="solid"/>
            <a:round/>
            <a:headEnd len="med" w="med" type="none"/>
            <a:tailEnd len="med" w="med" type="triangle"/>
          </a:ln>
        </p:spPr>
      </p:cxnSp>
      <p:cxnSp>
        <p:nvCxnSpPr>
          <p:cNvPr id="373" name="Google Shape;373;p32"/>
          <p:cNvCxnSpPr/>
          <p:nvPr/>
        </p:nvCxnSpPr>
        <p:spPr>
          <a:xfrm>
            <a:off x="1733100" y="2511000"/>
            <a:ext cx="0" cy="549000"/>
          </a:xfrm>
          <a:prstGeom prst="straightConnector1">
            <a:avLst/>
          </a:prstGeom>
          <a:noFill/>
          <a:ln cap="flat" cmpd="sng" w="19050">
            <a:solidFill>
              <a:schemeClr val="dk1"/>
            </a:solidFill>
            <a:prstDash val="dash"/>
            <a:round/>
            <a:headEnd len="med" w="med" type="none"/>
            <a:tailEnd len="med" w="med" type="triangle"/>
          </a:ln>
        </p:spPr>
      </p:cxnSp>
      <p:sp>
        <p:nvSpPr>
          <p:cNvPr id="372" name="Google Shape;372;p32"/>
          <p:cNvSpPr/>
          <p:nvPr/>
        </p:nvSpPr>
        <p:spPr>
          <a:xfrm>
            <a:off x="1903950" y="3956361"/>
            <a:ext cx="1077600" cy="6930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Another object</a:t>
            </a:r>
            <a:endParaRPr sz="1800">
              <a:latin typeface="Calibri"/>
              <a:ea typeface="Calibri"/>
              <a:cs typeface="Calibri"/>
              <a:sym typeface="Calibri"/>
            </a:endParaRPr>
          </a:p>
        </p:txBody>
      </p:sp>
      <p:cxnSp>
        <p:nvCxnSpPr>
          <p:cNvPr id="374" name="Google Shape;374;p32"/>
          <p:cNvCxnSpPr/>
          <p:nvPr/>
        </p:nvCxnSpPr>
        <p:spPr>
          <a:xfrm>
            <a:off x="3183000" y="1584000"/>
            <a:ext cx="8100" cy="3285000"/>
          </a:xfrm>
          <a:prstGeom prst="straightConnector1">
            <a:avLst/>
          </a:prstGeom>
          <a:noFill/>
          <a:ln cap="flat" cmpd="sng" w="19050">
            <a:solidFill>
              <a:srgbClr val="861F41"/>
            </a:solidFill>
            <a:prstDash val="solid"/>
            <a:round/>
            <a:headEnd len="med" w="med" type="none"/>
            <a:tailEnd len="med" w="med" type="none"/>
          </a:ln>
        </p:spPr>
      </p:cxnSp>
      <p:cxnSp>
        <p:nvCxnSpPr>
          <p:cNvPr id="375" name="Google Shape;375;p32"/>
          <p:cNvCxnSpPr/>
          <p:nvPr/>
        </p:nvCxnSpPr>
        <p:spPr>
          <a:xfrm>
            <a:off x="6002400" y="1584000"/>
            <a:ext cx="8100" cy="3285000"/>
          </a:xfrm>
          <a:prstGeom prst="straightConnector1">
            <a:avLst/>
          </a:prstGeom>
          <a:noFill/>
          <a:ln cap="flat" cmpd="sng" w="19050">
            <a:solidFill>
              <a:srgbClr val="861F41"/>
            </a:solidFill>
            <a:prstDash val="solid"/>
            <a:round/>
            <a:headEnd len="med" w="med" type="none"/>
            <a:tailEnd len="med" w="med" type="none"/>
          </a:ln>
        </p:spPr>
      </p:cxnSp>
      <p:sp>
        <p:nvSpPr>
          <p:cNvPr id="376" name="Google Shape;376;p32"/>
          <p:cNvSpPr/>
          <p:nvPr/>
        </p:nvSpPr>
        <p:spPr>
          <a:xfrm>
            <a:off x="105150" y="4302861"/>
            <a:ext cx="1285800" cy="440400"/>
          </a:xfrm>
          <a:prstGeom prst="wedgeRoundRectCallout">
            <a:avLst>
              <a:gd fmla="val 18659" name="adj1"/>
              <a:gd fmla="val -161235"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Pointer is corrupted</a:t>
            </a:r>
            <a:endParaRPr b="1" sz="1200"/>
          </a:p>
        </p:txBody>
      </p:sp>
      <p:pic>
        <p:nvPicPr>
          <p:cNvPr id="377" name="Google Shape;377;p32"/>
          <p:cNvPicPr preferRelativeResize="0"/>
          <p:nvPr/>
        </p:nvPicPr>
        <p:blipFill>
          <a:blip r:embed="rId3">
            <a:alphaModFix/>
          </a:blip>
          <a:stretch>
            <a:fillRect/>
          </a:stretch>
        </p:blipFill>
        <p:spPr>
          <a:xfrm>
            <a:off x="1066925" y="4389368"/>
            <a:ext cx="225886" cy="21654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3"/>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Introducing PACTight</a:t>
            </a:r>
            <a:endParaRPr/>
          </a:p>
        </p:txBody>
      </p:sp>
      <p:sp>
        <p:nvSpPr>
          <p:cNvPr id="383" name="Google Shape;383;p33"/>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200" u="sng"/>
              <a:t>The three properties:</a:t>
            </a:r>
            <a:endParaRPr sz="2200"/>
          </a:p>
        </p:txBody>
      </p:sp>
      <p:sp>
        <p:nvSpPr>
          <p:cNvPr id="384" name="Google Shape;384;p33"/>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5" name="Google Shape;385;p33"/>
          <p:cNvSpPr/>
          <p:nvPr/>
        </p:nvSpPr>
        <p:spPr>
          <a:xfrm>
            <a:off x="470250" y="3086028"/>
            <a:ext cx="1077600" cy="6930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Forged Pointer</a:t>
            </a:r>
            <a:endParaRPr sz="1800">
              <a:latin typeface="Calibri"/>
              <a:ea typeface="Calibri"/>
              <a:cs typeface="Calibri"/>
              <a:sym typeface="Calibri"/>
            </a:endParaRPr>
          </a:p>
        </p:txBody>
      </p:sp>
      <p:sp>
        <p:nvSpPr>
          <p:cNvPr id="386" name="Google Shape;386;p33"/>
          <p:cNvSpPr/>
          <p:nvPr/>
        </p:nvSpPr>
        <p:spPr>
          <a:xfrm>
            <a:off x="518100" y="1823667"/>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Pointer</a:t>
            </a:r>
            <a:endParaRPr sz="1800">
              <a:latin typeface="Calibri"/>
              <a:ea typeface="Calibri"/>
              <a:cs typeface="Calibri"/>
              <a:sym typeface="Calibri"/>
            </a:endParaRPr>
          </a:p>
        </p:txBody>
      </p:sp>
      <p:sp>
        <p:nvSpPr>
          <p:cNvPr id="387" name="Google Shape;387;p33"/>
          <p:cNvSpPr/>
          <p:nvPr/>
        </p:nvSpPr>
        <p:spPr>
          <a:xfrm>
            <a:off x="1951800" y="1823667"/>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Object</a:t>
            </a:r>
            <a:endParaRPr sz="1800">
              <a:latin typeface="Calibri"/>
              <a:ea typeface="Calibri"/>
              <a:cs typeface="Calibri"/>
              <a:sym typeface="Calibri"/>
            </a:endParaRPr>
          </a:p>
        </p:txBody>
      </p:sp>
      <p:sp>
        <p:nvSpPr>
          <p:cNvPr id="388" name="Google Shape;388;p33"/>
          <p:cNvSpPr/>
          <p:nvPr/>
        </p:nvSpPr>
        <p:spPr>
          <a:xfrm>
            <a:off x="1951800" y="3086028"/>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Object</a:t>
            </a:r>
            <a:endParaRPr sz="1800">
              <a:latin typeface="Calibri"/>
              <a:ea typeface="Calibri"/>
              <a:cs typeface="Calibri"/>
              <a:sym typeface="Calibri"/>
            </a:endParaRPr>
          </a:p>
        </p:txBody>
      </p:sp>
      <p:sp>
        <p:nvSpPr>
          <p:cNvPr id="389" name="Google Shape;389;p33"/>
          <p:cNvSpPr txBox="1"/>
          <p:nvPr/>
        </p:nvSpPr>
        <p:spPr>
          <a:xfrm>
            <a:off x="202200" y="4826694"/>
            <a:ext cx="297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Calibri"/>
                <a:ea typeface="Calibri"/>
                <a:cs typeface="Calibri"/>
                <a:sym typeface="Calibri"/>
              </a:rPr>
              <a:t>Forgeability</a:t>
            </a:r>
            <a:endParaRPr b="1" sz="1900">
              <a:latin typeface="Calibri"/>
              <a:ea typeface="Calibri"/>
              <a:cs typeface="Calibri"/>
              <a:sym typeface="Calibri"/>
            </a:endParaRPr>
          </a:p>
        </p:txBody>
      </p:sp>
      <p:cxnSp>
        <p:nvCxnSpPr>
          <p:cNvPr id="390" name="Google Shape;390;p33"/>
          <p:cNvCxnSpPr>
            <a:stCxn id="386" idx="3"/>
            <a:endCxn id="387" idx="1"/>
          </p:cNvCxnSpPr>
          <p:nvPr/>
        </p:nvCxnSpPr>
        <p:spPr>
          <a:xfrm>
            <a:off x="1500000" y="2170167"/>
            <a:ext cx="451800" cy="0"/>
          </a:xfrm>
          <a:prstGeom prst="straightConnector1">
            <a:avLst/>
          </a:prstGeom>
          <a:noFill/>
          <a:ln cap="flat" cmpd="sng" w="19050">
            <a:solidFill>
              <a:srgbClr val="6BA0B1"/>
            </a:solidFill>
            <a:prstDash val="solid"/>
            <a:round/>
            <a:headEnd len="med" w="med" type="none"/>
            <a:tailEnd len="med" w="med" type="triangle"/>
          </a:ln>
        </p:spPr>
      </p:cxnSp>
      <p:cxnSp>
        <p:nvCxnSpPr>
          <p:cNvPr id="391" name="Google Shape;391;p33"/>
          <p:cNvCxnSpPr>
            <a:stCxn id="385" idx="3"/>
            <a:endCxn id="392" idx="1"/>
          </p:cNvCxnSpPr>
          <p:nvPr/>
        </p:nvCxnSpPr>
        <p:spPr>
          <a:xfrm>
            <a:off x="1547850" y="3432528"/>
            <a:ext cx="356100" cy="870300"/>
          </a:xfrm>
          <a:prstGeom prst="straightConnector1">
            <a:avLst/>
          </a:prstGeom>
          <a:noFill/>
          <a:ln cap="flat" cmpd="sng" w="19050">
            <a:solidFill>
              <a:srgbClr val="E78372"/>
            </a:solidFill>
            <a:prstDash val="solid"/>
            <a:round/>
            <a:headEnd len="med" w="med" type="none"/>
            <a:tailEnd len="med" w="med" type="triangle"/>
          </a:ln>
        </p:spPr>
      </p:cxnSp>
      <p:cxnSp>
        <p:nvCxnSpPr>
          <p:cNvPr id="393" name="Google Shape;393;p33"/>
          <p:cNvCxnSpPr/>
          <p:nvPr/>
        </p:nvCxnSpPr>
        <p:spPr>
          <a:xfrm>
            <a:off x="1733100" y="2511000"/>
            <a:ext cx="0" cy="549000"/>
          </a:xfrm>
          <a:prstGeom prst="straightConnector1">
            <a:avLst/>
          </a:prstGeom>
          <a:noFill/>
          <a:ln cap="flat" cmpd="sng" w="19050">
            <a:solidFill>
              <a:schemeClr val="dk1"/>
            </a:solidFill>
            <a:prstDash val="dash"/>
            <a:round/>
            <a:headEnd len="med" w="med" type="none"/>
            <a:tailEnd len="med" w="med" type="triangle"/>
          </a:ln>
        </p:spPr>
      </p:cxnSp>
      <p:sp>
        <p:nvSpPr>
          <p:cNvPr id="392" name="Google Shape;392;p33"/>
          <p:cNvSpPr/>
          <p:nvPr/>
        </p:nvSpPr>
        <p:spPr>
          <a:xfrm>
            <a:off x="1903950" y="3956361"/>
            <a:ext cx="1077600" cy="6930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Another object</a:t>
            </a:r>
            <a:endParaRPr sz="1800">
              <a:latin typeface="Calibri"/>
              <a:ea typeface="Calibri"/>
              <a:cs typeface="Calibri"/>
              <a:sym typeface="Calibri"/>
            </a:endParaRPr>
          </a:p>
        </p:txBody>
      </p:sp>
      <p:sp>
        <p:nvSpPr>
          <p:cNvPr id="394" name="Google Shape;394;p33"/>
          <p:cNvSpPr/>
          <p:nvPr/>
        </p:nvSpPr>
        <p:spPr>
          <a:xfrm>
            <a:off x="3365850" y="3956361"/>
            <a:ext cx="1077600" cy="6930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Copied Pointer</a:t>
            </a:r>
            <a:endParaRPr sz="1800">
              <a:latin typeface="Calibri"/>
              <a:ea typeface="Calibri"/>
              <a:cs typeface="Calibri"/>
              <a:sym typeface="Calibri"/>
            </a:endParaRPr>
          </a:p>
        </p:txBody>
      </p:sp>
      <p:sp>
        <p:nvSpPr>
          <p:cNvPr id="395" name="Google Shape;395;p33"/>
          <p:cNvSpPr/>
          <p:nvPr/>
        </p:nvSpPr>
        <p:spPr>
          <a:xfrm>
            <a:off x="3413700" y="1823667"/>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Pointer</a:t>
            </a:r>
            <a:endParaRPr sz="1800">
              <a:latin typeface="Calibri"/>
              <a:ea typeface="Calibri"/>
              <a:cs typeface="Calibri"/>
              <a:sym typeface="Calibri"/>
            </a:endParaRPr>
          </a:p>
        </p:txBody>
      </p:sp>
      <p:sp>
        <p:nvSpPr>
          <p:cNvPr id="396" name="Google Shape;396;p33"/>
          <p:cNvSpPr/>
          <p:nvPr/>
        </p:nvSpPr>
        <p:spPr>
          <a:xfrm>
            <a:off x="4847400" y="1823667"/>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Object</a:t>
            </a:r>
            <a:endParaRPr sz="1800">
              <a:latin typeface="Calibri"/>
              <a:ea typeface="Calibri"/>
              <a:cs typeface="Calibri"/>
              <a:sym typeface="Calibri"/>
            </a:endParaRPr>
          </a:p>
        </p:txBody>
      </p:sp>
      <p:sp>
        <p:nvSpPr>
          <p:cNvPr id="397" name="Google Shape;397;p33"/>
          <p:cNvSpPr/>
          <p:nvPr/>
        </p:nvSpPr>
        <p:spPr>
          <a:xfrm>
            <a:off x="3413700" y="3086028"/>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Pointer</a:t>
            </a:r>
            <a:endParaRPr sz="1800">
              <a:latin typeface="Calibri"/>
              <a:ea typeface="Calibri"/>
              <a:cs typeface="Calibri"/>
              <a:sym typeface="Calibri"/>
            </a:endParaRPr>
          </a:p>
        </p:txBody>
      </p:sp>
      <p:sp>
        <p:nvSpPr>
          <p:cNvPr id="398" name="Google Shape;398;p33"/>
          <p:cNvSpPr txBox="1"/>
          <p:nvPr/>
        </p:nvSpPr>
        <p:spPr>
          <a:xfrm>
            <a:off x="3097800" y="4826694"/>
            <a:ext cx="297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Calibri"/>
                <a:ea typeface="Calibri"/>
                <a:cs typeface="Calibri"/>
                <a:sym typeface="Calibri"/>
              </a:rPr>
              <a:t>Copyability</a:t>
            </a:r>
            <a:endParaRPr b="1" sz="1900">
              <a:latin typeface="Calibri"/>
              <a:ea typeface="Calibri"/>
              <a:cs typeface="Calibri"/>
              <a:sym typeface="Calibri"/>
            </a:endParaRPr>
          </a:p>
        </p:txBody>
      </p:sp>
      <p:cxnSp>
        <p:nvCxnSpPr>
          <p:cNvPr id="399" name="Google Shape;399;p33"/>
          <p:cNvCxnSpPr>
            <a:stCxn id="395" idx="3"/>
            <a:endCxn id="396" idx="1"/>
          </p:cNvCxnSpPr>
          <p:nvPr/>
        </p:nvCxnSpPr>
        <p:spPr>
          <a:xfrm>
            <a:off x="4395600" y="2170167"/>
            <a:ext cx="451800" cy="0"/>
          </a:xfrm>
          <a:prstGeom prst="straightConnector1">
            <a:avLst/>
          </a:prstGeom>
          <a:noFill/>
          <a:ln cap="flat" cmpd="sng" w="19050">
            <a:solidFill>
              <a:srgbClr val="6BA0B1"/>
            </a:solidFill>
            <a:prstDash val="solid"/>
            <a:round/>
            <a:headEnd len="med" w="med" type="none"/>
            <a:tailEnd len="med" w="med" type="triangle"/>
          </a:ln>
        </p:spPr>
      </p:cxnSp>
      <p:cxnSp>
        <p:nvCxnSpPr>
          <p:cNvPr id="400" name="Google Shape;400;p33"/>
          <p:cNvCxnSpPr>
            <a:stCxn id="394" idx="3"/>
            <a:endCxn id="401" idx="1"/>
          </p:cNvCxnSpPr>
          <p:nvPr/>
        </p:nvCxnSpPr>
        <p:spPr>
          <a:xfrm flipH="1" rot="10800000">
            <a:off x="4443450" y="3432561"/>
            <a:ext cx="404100" cy="870300"/>
          </a:xfrm>
          <a:prstGeom prst="straightConnector1">
            <a:avLst/>
          </a:prstGeom>
          <a:noFill/>
          <a:ln cap="flat" cmpd="sng" w="19050">
            <a:solidFill>
              <a:srgbClr val="E78372"/>
            </a:solidFill>
            <a:prstDash val="solid"/>
            <a:round/>
            <a:headEnd len="med" w="med" type="none"/>
            <a:tailEnd len="med" w="med" type="triangle"/>
          </a:ln>
        </p:spPr>
      </p:cxnSp>
      <p:cxnSp>
        <p:nvCxnSpPr>
          <p:cNvPr id="402" name="Google Shape;402;p33"/>
          <p:cNvCxnSpPr/>
          <p:nvPr/>
        </p:nvCxnSpPr>
        <p:spPr>
          <a:xfrm>
            <a:off x="4628700" y="2511000"/>
            <a:ext cx="0" cy="549000"/>
          </a:xfrm>
          <a:prstGeom prst="straightConnector1">
            <a:avLst/>
          </a:prstGeom>
          <a:noFill/>
          <a:ln cap="flat" cmpd="sng" w="19050">
            <a:solidFill>
              <a:schemeClr val="dk1"/>
            </a:solidFill>
            <a:prstDash val="dash"/>
            <a:round/>
            <a:headEnd len="med" w="med" type="none"/>
            <a:tailEnd len="med" w="med" type="triangle"/>
          </a:ln>
        </p:spPr>
      </p:cxnSp>
      <p:sp>
        <p:nvSpPr>
          <p:cNvPr id="401" name="Google Shape;401;p33"/>
          <p:cNvSpPr/>
          <p:nvPr/>
        </p:nvSpPr>
        <p:spPr>
          <a:xfrm>
            <a:off x="4847400" y="3086028"/>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Object</a:t>
            </a:r>
            <a:endParaRPr sz="1800">
              <a:latin typeface="Calibri"/>
              <a:ea typeface="Calibri"/>
              <a:cs typeface="Calibri"/>
              <a:sym typeface="Calibri"/>
            </a:endParaRPr>
          </a:p>
        </p:txBody>
      </p:sp>
      <p:cxnSp>
        <p:nvCxnSpPr>
          <p:cNvPr id="403" name="Google Shape;403;p33"/>
          <p:cNvCxnSpPr>
            <a:stCxn id="397" idx="3"/>
            <a:endCxn id="401" idx="1"/>
          </p:cNvCxnSpPr>
          <p:nvPr/>
        </p:nvCxnSpPr>
        <p:spPr>
          <a:xfrm>
            <a:off x="4395600" y="3432528"/>
            <a:ext cx="451800" cy="0"/>
          </a:xfrm>
          <a:prstGeom prst="straightConnector1">
            <a:avLst/>
          </a:prstGeom>
          <a:noFill/>
          <a:ln cap="flat" cmpd="sng" w="19050">
            <a:solidFill>
              <a:srgbClr val="6BA0B1"/>
            </a:solidFill>
            <a:prstDash val="solid"/>
            <a:round/>
            <a:headEnd len="med" w="med" type="none"/>
            <a:tailEnd len="med" w="med" type="triangle"/>
          </a:ln>
        </p:spPr>
      </p:cxnSp>
      <p:cxnSp>
        <p:nvCxnSpPr>
          <p:cNvPr id="404" name="Google Shape;404;p33"/>
          <p:cNvCxnSpPr/>
          <p:nvPr/>
        </p:nvCxnSpPr>
        <p:spPr>
          <a:xfrm>
            <a:off x="3183000" y="1584000"/>
            <a:ext cx="8100" cy="3285000"/>
          </a:xfrm>
          <a:prstGeom prst="straightConnector1">
            <a:avLst/>
          </a:prstGeom>
          <a:noFill/>
          <a:ln cap="flat" cmpd="sng" w="19050">
            <a:solidFill>
              <a:srgbClr val="861F41"/>
            </a:solidFill>
            <a:prstDash val="solid"/>
            <a:round/>
            <a:headEnd len="med" w="med" type="none"/>
            <a:tailEnd len="med" w="med" type="none"/>
          </a:ln>
        </p:spPr>
      </p:cxnSp>
      <p:cxnSp>
        <p:nvCxnSpPr>
          <p:cNvPr id="405" name="Google Shape;405;p33"/>
          <p:cNvCxnSpPr/>
          <p:nvPr/>
        </p:nvCxnSpPr>
        <p:spPr>
          <a:xfrm>
            <a:off x="6002400" y="1584000"/>
            <a:ext cx="8100" cy="3285000"/>
          </a:xfrm>
          <a:prstGeom prst="straightConnector1">
            <a:avLst/>
          </a:prstGeom>
          <a:noFill/>
          <a:ln cap="flat" cmpd="sng" w="19050">
            <a:solidFill>
              <a:srgbClr val="861F41"/>
            </a:solidFill>
            <a:prstDash val="solid"/>
            <a:round/>
            <a:headEnd len="med" w="med" type="none"/>
            <a:tailEnd len="med" w="med" type="none"/>
          </a:ln>
        </p:spPr>
      </p:cxnSp>
      <p:sp>
        <p:nvSpPr>
          <p:cNvPr id="406" name="Google Shape;406;p33"/>
          <p:cNvSpPr/>
          <p:nvPr/>
        </p:nvSpPr>
        <p:spPr>
          <a:xfrm>
            <a:off x="105150" y="4302861"/>
            <a:ext cx="1285800" cy="440400"/>
          </a:xfrm>
          <a:prstGeom prst="wedgeRoundRectCallout">
            <a:avLst>
              <a:gd fmla="val 18659" name="adj1"/>
              <a:gd fmla="val -161235"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Pointer is corrupted</a:t>
            </a:r>
            <a:endParaRPr b="1" sz="1200"/>
          </a:p>
        </p:txBody>
      </p:sp>
      <p:sp>
        <p:nvSpPr>
          <p:cNvPr id="407" name="Google Shape;407;p33"/>
          <p:cNvSpPr/>
          <p:nvPr/>
        </p:nvSpPr>
        <p:spPr>
          <a:xfrm>
            <a:off x="4664225" y="4133667"/>
            <a:ext cx="1165200" cy="693000"/>
          </a:xfrm>
          <a:prstGeom prst="wedgeRoundRectCallout">
            <a:avLst>
              <a:gd fmla="val -65848" name="adj1"/>
              <a:gd fmla="val -11817"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Pointer is harvested and copied</a:t>
            </a:r>
            <a:endParaRPr b="1" sz="1200"/>
          </a:p>
        </p:txBody>
      </p:sp>
      <p:pic>
        <p:nvPicPr>
          <p:cNvPr id="408" name="Google Shape;408;p33"/>
          <p:cNvPicPr preferRelativeResize="0"/>
          <p:nvPr/>
        </p:nvPicPr>
        <p:blipFill>
          <a:blip r:embed="rId3">
            <a:alphaModFix/>
          </a:blip>
          <a:stretch>
            <a:fillRect/>
          </a:stretch>
        </p:blipFill>
        <p:spPr>
          <a:xfrm>
            <a:off x="1066925" y="4389368"/>
            <a:ext cx="225886" cy="216540"/>
          </a:xfrm>
          <a:prstGeom prst="rect">
            <a:avLst/>
          </a:prstGeom>
          <a:noFill/>
          <a:ln>
            <a:noFill/>
          </a:ln>
        </p:spPr>
      </p:pic>
      <p:pic>
        <p:nvPicPr>
          <p:cNvPr id="409" name="Google Shape;409;p33"/>
          <p:cNvPicPr preferRelativeResize="0"/>
          <p:nvPr/>
        </p:nvPicPr>
        <p:blipFill>
          <a:blip r:embed="rId3">
            <a:alphaModFix/>
          </a:blip>
          <a:stretch>
            <a:fillRect/>
          </a:stretch>
        </p:blipFill>
        <p:spPr>
          <a:xfrm>
            <a:off x="5517486" y="4194548"/>
            <a:ext cx="225886" cy="2165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4"/>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Introducing PACTight</a:t>
            </a:r>
            <a:endParaRPr/>
          </a:p>
        </p:txBody>
      </p:sp>
      <p:sp>
        <p:nvSpPr>
          <p:cNvPr id="415" name="Google Shape;415;p34"/>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200" u="sng"/>
              <a:t>The three properties:</a:t>
            </a:r>
            <a:endParaRPr sz="2200"/>
          </a:p>
        </p:txBody>
      </p:sp>
      <p:sp>
        <p:nvSpPr>
          <p:cNvPr id="416" name="Google Shape;416;p34"/>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7" name="Google Shape;417;p34"/>
          <p:cNvSpPr/>
          <p:nvPr/>
        </p:nvSpPr>
        <p:spPr>
          <a:xfrm>
            <a:off x="470250" y="3086028"/>
            <a:ext cx="1077600" cy="6930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Forged Pointer</a:t>
            </a:r>
            <a:endParaRPr sz="1800">
              <a:latin typeface="Calibri"/>
              <a:ea typeface="Calibri"/>
              <a:cs typeface="Calibri"/>
              <a:sym typeface="Calibri"/>
            </a:endParaRPr>
          </a:p>
        </p:txBody>
      </p:sp>
      <p:sp>
        <p:nvSpPr>
          <p:cNvPr id="418" name="Google Shape;418;p34"/>
          <p:cNvSpPr/>
          <p:nvPr/>
        </p:nvSpPr>
        <p:spPr>
          <a:xfrm>
            <a:off x="518100" y="1823667"/>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Pointer</a:t>
            </a:r>
            <a:endParaRPr sz="1800">
              <a:latin typeface="Calibri"/>
              <a:ea typeface="Calibri"/>
              <a:cs typeface="Calibri"/>
              <a:sym typeface="Calibri"/>
            </a:endParaRPr>
          </a:p>
        </p:txBody>
      </p:sp>
      <p:sp>
        <p:nvSpPr>
          <p:cNvPr id="419" name="Google Shape;419;p34"/>
          <p:cNvSpPr/>
          <p:nvPr/>
        </p:nvSpPr>
        <p:spPr>
          <a:xfrm>
            <a:off x="1951800" y="1823667"/>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Object</a:t>
            </a:r>
            <a:endParaRPr sz="1800">
              <a:latin typeface="Calibri"/>
              <a:ea typeface="Calibri"/>
              <a:cs typeface="Calibri"/>
              <a:sym typeface="Calibri"/>
            </a:endParaRPr>
          </a:p>
        </p:txBody>
      </p:sp>
      <p:sp>
        <p:nvSpPr>
          <p:cNvPr id="420" name="Google Shape;420;p34"/>
          <p:cNvSpPr/>
          <p:nvPr/>
        </p:nvSpPr>
        <p:spPr>
          <a:xfrm>
            <a:off x="1951800" y="3086028"/>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Object</a:t>
            </a:r>
            <a:endParaRPr sz="1800">
              <a:latin typeface="Calibri"/>
              <a:ea typeface="Calibri"/>
              <a:cs typeface="Calibri"/>
              <a:sym typeface="Calibri"/>
            </a:endParaRPr>
          </a:p>
        </p:txBody>
      </p:sp>
      <p:sp>
        <p:nvSpPr>
          <p:cNvPr id="421" name="Google Shape;421;p34"/>
          <p:cNvSpPr txBox="1"/>
          <p:nvPr/>
        </p:nvSpPr>
        <p:spPr>
          <a:xfrm>
            <a:off x="202200" y="4826694"/>
            <a:ext cx="297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Calibri"/>
                <a:ea typeface="Calibri"/>
                <a:cs typeface="Calibri"/>
                <a:sym typeface="Calibri"/>
              </a:rPr>
              <a:t>Forgeability</a:t>
            </a:r>
            <a:endParaRPr b="1" sz="1900">
              <a:latin typeface="Calibri"/>
              <a:ea typeface="Calibri"/>
              <a:cs typeface="Calibri"/>
              <a:sym typeface="Calibri"/>
            </a:endParaRPr>
          </a:p>
        </p:txBody>
      </p:sp>
      <p:cxnSp>
        <p:nvCxnSpPr>
          <p:cNvPr id="422" name="Google Shape;422;p34"/>
          <p:cNvCxnSpPr>
            <a:stCxn id="418" idx="3"/>
            <a:endCxn id="419" idx="1"/>
          </p:cNvCxnSpPr>
          <p:nvPr/>
        </p:nvCxnSpPr>
        <p:spPr>
          <a:xfrm>
            <a:off x="1500000" y="2170167"/>
            <a:ext cx="451800" cy="0"/>
          </a:xfrm>
          <a:prstGeom prst="straightConnector1">
            <a:avLst/>
          </a:prstGeom>
          <a:noFill/>
          <a:ln cap="flat" cmpd="sng" w="19050">
            <a:solidFill>
              <a:srgbClr val="6BA0B1"/>
            </a:solidFill>
            <a:prstDash val="solid"/>
            <a:round/>
            <a:headEnd len="med" w="med" type="none"/>
            <a:tailEnd len="med" w="med" type="triangle"/>
          </a:ln>
        </p:spPr>
      </p:cxnSp>
      <p:cxnSp>
        <p:nvCxnSpPr>
          <p:cNvPr id="423" name="Google Shape;423;p34"/>
          <p:cNvCxnSpPr>
            <a:stCxn id="417" idx="3"/>
            <a:endCxn id="424" idx="1"/>
          </p:cNvCxnSpPr>
          <p:nvPr/>
        </p:nvCxnSpPr>
        <p:spPr>
          <a:xfrm>
            <a:off x="1547850" y="3432528"/>
            <a:ext cx="356100" cy="870300"/>
          </a:xfrm>
          <a:prstGeom prst="straightConnector1">
            <a:avLst/>
          </a:prstGeom>
          <a:noFill/>
          <a:ln cap="flat" cmpd="sng" w="19050">
            <a:solidFill>
              <a:srgbClr val="E78372"/>
            </a:solidFill>
            <a:prstDash val="solid"/>
            <a:round/>
            <a:headEnd len="med" w="med" type="none"/>
            <a:tailEnd len="med" w="med" type="triangle"/>
          </a:ln>
        </p:spPr>
      </p:cxnSp>
      <p:cxnSp>
        <p:nvCxnSpPr>
          <p:cNvPr id="425" name="Google Shape;425;p34"/>
          <p:cNvCxnSpPr/>
          <p:nvPr/>
        </p:nvCxnSpPr>
        <p:spPr>
          <a:xfrm>
            <a:off x="1733100" y="2511000"/>
            <a:ext cx="0" cy="549000"/>
          </a:xfrm>
          <a:prstGeom prst="straightConnector1">
            <a:avLst/>
          </a:prstGeom>
          <a:noFill/>
          <a:ln cap="flat" cmpd="sng" w="19050">
            <a:solidFill>
              <a:schemeClr val="dk1"/>
            </a:solidFill>
            <a:prstDash val="dash"/>
            <a:round/>
            <a:headEnd len="med" w="med" type="none"/>
            <a:tailEnd len="med" w="med" type="triangle"/>
          </a:ln>
        </p:spPr>
      </p:cxnSp>
      <p:sp>
        <p:nvSpPr>
          <p:cNvPr id="424" name="Google Shape;424;p34"/>
          <p:cNvSpPr/>
          <p:nvPr/>
        </p:nvSpPr>
        <p:spPr>
          <a:xfrm>
            <a:off x="1903950" y="3956361"/>
            <a:ext cx="1077600" cy="6930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Another object</a:t>
            </a:r>
            <a:endParaRPr sz="1800">
              <a:latin typeface="Calibri"/>
              <a:ea typeface="Calibri"/>
              <a:cs typeface="Calibri"/>
              <a:sym typeface="Calibri"/>
            </a:endParaRPr>
          </a:p>
        </p:txBody>
      </p:sp>
      <p:sp>
        <p:nvSpPr>
          <p:cNvPr id="426" name="Google Shape;426;p34"/>
          <p:cNvSpPr/>
          <p:nvPr/>
        </p:nvSpPr>
        <p:spPr>
          <a:xfrm>
            <a:off x="3365850" y="3956361"/>
            <a:ext cx="1077600" cy="6930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Copied Pointer</a:t>
            </a:r>
            <a:endParaRPr sz="1800">
              <a:latin typeface="Calibri"/>
              <a:ea typeface="Calibri"/>
              <a:cs typeface="Calibri"/>
              <a:sym typeface="Calibri"/>
            </a:endParaRPr>
          </a:p>
        </p:txBody>
      </p:sp>
      <p:sp>
        <p:nvSpPr>
          <p:cNvPr id="427" name="Google Shape;427;p34"/>
          <p:cNvSpPr/>
          <p:nvPr/>
        </p:nvSpPr>
        <p:spPr>
          <a:xfrm>
            <a:off x="3413700" y="1823667"/>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Pointer</a:t>
            </a:r>
            <a:endParaRPr sz="1800">
              <a:latin typeface="Calibri"/>
              <a:ea typeface="Calibri"/>
              <a:cs typeface="Calibri"/>
              <a:sym typeface="Calibri"/>
            </a:endParaRPr>
          </a:p>
        </p:txBody>
      </p:sp>
      <p:sp>
        <p:nvSpPr>
          <p:cNvPr id="428" name="Google Shape;428;p34"/>
          <p:cNvSpPr/>
          <p:nvPr/>
        </p:nvSpPr>
        <p:spPr>
          <a:xfrm>
            <a:off x="4847400" y="1823667"/>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Object</a:t>
            </a:r>
            <a:endParaRPr sz="1800">
              <a:latin typeface="Calibri"/>
              <a:ea typeface="Calibri"/>
              <a:cs typeface="Calibri"/>
              <a:sym typeface="Calibri"/>
            </a:endParaRPr>
          </a:p>
        </p:txBody>
      </p:sp>
      <p:sp>
        <p:nvSpPr>
          <p:cNvPr id="429" name="Google Shape;429;p34"/>
          <p:cNvSpPr/>
          <p:nvPr/>
        </p:nvSpPr>
        <p:spPr>
          <a:xfrm>
            <a:off x="3413700" y="3086028"/>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Pointer</a:t>
            </a:r>
            <a:endParaRPr sz="1800">
              <a:latin typeface="Calibri"/>
              <a:ea typeface="Calibri"/>
              <a:cs typeface="Calibri"/>
              <a:sym typeface="Calibri"/>
            </a:endParaRPr>
          </a:p>
        </p:txBody>
      </p:sp>
      <p:sp>
        <p:nvSpPr>
          <p:cNvPr id="430" name="Google Shape;430;p34"/>
          <p:cNvSpPr txBox="1"/>
          <p:nvPr/>
        </p:nvSpPr>
        <p:spPr>
          <a:xfrm>
            <a:off x="3097800" y="4826694"/>
            <a:ext cx="297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Calibri"/>
                <a:ea typeface="Calibri"/>
                <a:cs typeface="Calibri"/>
                <a:sym typeface="Calibri"/>
              </a:rPr>
              <a:t>Copyability</a:t>
            </a:r>
            <a:endParaRPr b="1" sz="1900">
              <a:latin typeface="Calibri"/>
              <a:ea typeface="Calibri"/>
              <a:cs typeface="Calibri"/>
              <a:sym typeface="Calibri"/>
            </a:endParaRPr>
          </a:p>
        </p:txBody>
      </p:sp>
      <p:cxnSp>
        <p:nvCxnSpPr>
          <p:cNvPr id="431" name="Google Shape;431;p34"/>
          <p:cNvCxnSpPr>
            <a:stCxn id="427" idx="3"/>
            <a:endCxn id="428" idx="1"/>
          </p:cNvCxnSpPr>
          <p:nvPr/>
        </p:nvCxnSpPr>
        <p:spPr>
          <a:xfrm>
            <a:off x="4395600" y="2170167"/>
            <a:ext cx="451800" cy="0"/>
          </a:xfrm>
          <a:prstGeom prst="straightConnector1">
            <a:avLst/>
          </a:prstGeom>
          <a:noFill/>
          <a:ln cap="flat" cmpd="sng" w="19050">
            <a:solidFill>
              <a:srgbClr val="6BA0B1"/>
            </a:solidFill>
            <a:prstDash val="solid"/>
            <a:round/>
            <a:headEnd len="med" w="med" type="none"/>
            <a:tailEnd len="med" w="med" type="triangle"/>
          </a:ln>
        </p:spPr>
      </p:cxnSp>
      <p:cxnSp>
        <p:nvCxnSpPr>
          <p:cNvPr id="432" name="Google Shape;432;p34"/>
          <p:cNvCxnSpPr>
            <a:stCxn id="426" idx="3"/>
            <a:endCxn id="433" idx="1"/>
          </p:cNvCxnSpPr>
          <p:nvPr/>
        </p:nvCxnSpPr>
        <p:spPr>
          <a:xfrm flipH="1" rot="10800000">
            <a:off x="4443450" y="3432561"/>
            <a:ext cx="404100" cy="870300"/>
          </a:xfrm>
          <a:prstGeom prst="straightConnector1">
            <a:avLst/>
          </a:prstGeom>
          <a:noFill/>
          <a:ln cap="flat" cmpd="sng" w="19050">
            <a:solidFill>
              <a:srgbClr val="E78372"/>
            </a:solidFill>
            <a:prstDash val="solid"/>
            <a:round/>
            <a:headEnd len="med" w="med" type="none"/>
            <a:tailEnd len="med" w="med" type="triangle"/>
          </a:ln>
        </p:spPr>
      </p:cxnSp>
      <p:cxnSp>
        <p:nvCxnSpPr>
          <p:cNvPr id="434" name="Google Shape;434;p34"/>
          <p:cNvCxnSpPr/>
          <p:nvPr/>
        </p:nvCxnSpPr>
        <p:spPr>
          <a:xfrm>
            <a:off x="4628700" y="2511000"/>
            <a:ext cx="0" cy="549000"/>
          </a:xfrm>
          <a:prstGeom prst="straightConnector1">
            <a:avLst/>
          </a:prstGeom>
          <a:noFill/>
          <a:ln cap="flat" cmpd="sng" w="19050">
            <a:solidFill>
              <a:schemeClr val="dk1"/>
            </a:solidFill>
            <a:prstDash val="dash"/>
            <a:round/>
            <a:headEnd len="med" w="med" type="none"/>
            <a:tailEnd len="med" w="med" type="triangle"/>
          </a:ln>
        </p:spPr>
      </p:cxnSp>
      <p:sp>
        <p:nvSpPr>
          <p:cNvPr id="433" name="Google Shape;433;p34"/>
          <p:cNvSpPr/>
          <p:nvPr/>
        </p:nvSpPr>
        <p:spPr>
          <a:xfrm>
            <a:off x="4847400" y="3086028"/>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Object</a:t>
            </a:r>
            <a:endParaRPr sz="1800">
              <a:latin typeface="Calibri"/>
              <a:ea typeface="Calibri"/>
              <a:cs typeface="Calibri"/>
              <a:sym typeface="Calibri"/>
            </a:endParaRPr>
          </a:p>
        </p:txBody>
      </p:sp>
      <p:cxnSp>
        <p:nvCxnSpPr>
          <p:cNvPr id="435" name="Google Shape;435;p34"/>
          <p:cNvCxnSpPr>
            <a:stCxn id="429" idx="3"/>
            <a:endCxn id="433" idx="1"/>
          </p:cNvCxnSpPr>
          <p:nvPr/>
        </p:nvCxnSpPr>
        <p:spPr>
          <a:xfrm>
            <a:off x="4395600" y="3432528"/>
            <a:ext cx="451800" cy="0"/>
          </a:xfrm>
          <a:prstGeom prst="straightConnector1">
            <a:avLst/>
          </a:prstGeom>
          <a:noFill/>
          <a:ln cap="flat" cmpd="sng" w="19050">
            <a:solidFill>
              <a:srgbClr val="6BA0B1"/>
            </a:solidFill>
            <a:prstDash val="solid"/>
            <a:round/>
            <a:headEnd len="med" w="med" type="none"/>
            <a:tailEnd len="med" w="med" type="triangle"/>
          </a:ln>
        </p:spPr>
      </p:cxnSp>
      <p:sp>
        <p:nvSpPr>
          <p:cNvPr id="436" name="Google Shape;436;p34"/>
          <p:cNvSpPr/>
          <p:nvPr/>
        </p:nvSpPr>
        <p:spPr>
          <a:xfrm>
            <a:off x="7569450" y="3424681"/>
            <a:ext cx="1077600" cy="693000"/>
          </a:xfrm>
          <a:prstGeom prst="roundRect">
            <a:avLst>
              <a:gd fmla="val 16667" name="adj"/>
            </a:avLst>
          </a:prstGeom>
          <a:solidFill>
            <a:srgbClr val="E78372">
              <a:alpha val="74400"/>
            </a:srgbClr>
          </a:solid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Freed object</a:t>
            </a:r>
            <a:endParaRPr sz="1800">
              <a:latin typeface="Calibri"/>
              <a:ea typeface="Calibri"/>
              <a:cs typeface="Calibri"/>
              <a:sym typeface="Calibri"/>
            </a:endParaRPr>
          </a:p>
        </p:txBody>
      </p:sp>
      <p:sp>
        <p:nvSpPr>
          <p:cNvPr id="437" name="Google Shape;437;p34"/>
          <p:cNvSpPr/>
          <p:nvPr/>
        </p:nvSpPr>
        <p:spPr>
          <a:xfrm>
            <a:off x="6156900" y="1823667"/>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Pointer</a:t>
            </a:r>
            <a:endParaRPr sz="1800">
              <a:latin typeface="Calibri"/>
              <a:ea typeface="Calibri"/>
              <a:cs typeface="Calibri"/>
              <a:sym typeface="Calibri"/>
            </a:endParaRPr>
          </a:p>
        </p:txBody>
      </p:sp>
      <p:sp>
        <p:nvSpPr>
          <p:cNvPr id="438" name="Google Shape;438;p34"/>
          <p:cNvSpPr/>
          <p:nvPr/>
        </p:nvSpPr>
        <p:spPr>
          <a:xfrm>
            <a:off x="7590600" y="1823667"/>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Object</a:t>
            </a:r>
            <a:endParaRPr sz="1800">
              <a:latin typeface="Calibri"/>
              <a:ea typeface="Calibri"/>
              <a:cs typeface="Calibri"/>
              <a:sym typeface="Calibri"/>
            </a:endParaRPr>
          </a:p>
        </p:txBody>
      </p:sp>
      <p:sp>
        <p:nvSpPr>
          <p:cNvPr id="439" name="Google Shape;439;p34"/>
          <p:cNvSpPr/>
          <p:nvPr/>
        </p:nvSpPr>
        <p:spPr>
          <a:xfrm>
            <a:off x="6156900" y="3424694"/>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Pointer</a:t>
            </a:r>
            <a:endParaRPr sz="1800">
              <a:latin typeface="Calibri"/>
              <a:ea typeface="Calibri"/>
              <a:cs typeface="Calibri"/>
              <a:sym typeface="Calibri"/>
            </a:endParaRPr>
          </a:p>
        </p:txBody>
      </p:sp>
      <p:cxnSp>
        <p:nvCxnSpPr>
          <p:cNvPr id="440" name="Google Shape;440;p34"/>
          <p:cNvCxnSpPr>
            <a:stCxn id="437" idx="3"/>
            <a:endCxn id="438" idx="1"/>
          </p:cNvCxnSpPr>
          <p:nvPr/>
        </p:nvCxnSpPr>
        <p:spPr>
          <a:xfrm>
            <a:off x="7138800" y="2170167"/>
            <a:ext cx="451800" cy="0"/>
          </a:xfrm>
          <a:prstGeom prst="straightConnector1">
            <a:avLst/>
          </a:prstGeom>
          <a:noFill/>
          <a:ln cap="flat" cmpd="sng" w="19050">
            <a:solidFill>
              <a:srgbClr val="6BA0B1"/>
            </a:solidFill>
            <a:prstDash val="solid"/>
            <a:round/>
            <a:headEnd len="med" w="med" type="none"/>
            <a:tailEnd len="med" w="med" type="triangle"/>
          </a:ln>
        </p:spPr>
      </p:cxnSp>
      <p:cxnSp>
        <p:nvCxnSpPr>
          <p:cNvPr id="441" name="Google Shape;441;p34"/>
          <p:cNvCxnSpPr>
            <a:stCxn id="439" idx="3"/>
            <a:endCxn id="436" idx="1"/>
          </p:cNvCxnSpPr>
          <p:nvPr/>
        </p:nvCxnSpPr>
        <p:spPr>
          <a:xfrm>
            <a:off x="7138800" y="3771194"/>
            <a:ext cx="430800" cy="0"/>
          </a:xfrm>
          <a:prstGeom prst="straightConnector1">
            <a:avLst/>
          </a:prstGeom>
          <a:noFill/>
          <a:ln cap="flat" cmpd="sng" w="19050">
            <a:solidFill>
              <a:srgbClr val="E78372"/>
            </a:solidFill>
            <a:prstDash val="solid"/>
            <a:round/>
            <a:headEnd len="med" w="med" type="none"/>
            <a:tailEnd len="med" w="med" type="triangle"/>
          </a:ln>
        </p:spPr>
      </p:cxnSp>
      <p:cxnSp>
        <p:nvCxnSpPr>
          <p:cNvPr id="442" name="Google Shape;442;p34"/>
          <p:cNvCxnSpPr/>
          <p:nvPr/>
        </p:nvCxnSpPr>
        <p:spPr>
          <a:xfrm>
            <a:off x="7371900" y="2511000"/>
            <a:ext cx="0" cy="549000"/>
          </a:xfrm>
          <a:prstGeom prst="straightConnector1">
            <a:avLst/>
          </a:prstGeom>
          <a:noFill/>
          <a:ln cap="flat" cmpd="sng" w="19050">
            <a:solidFill>
              <a:schemeClr val="dk1"/>
            </a:solidFill>
            <a:prstDash val="dash"/>
            <a:round/>
            <a:headEnd len="med" w="med" type="none"/>
            <a:tailEnd len="med" w="med" type="triangle"/>
          </a:ln>
        </p:spPr>
      </p:cxnSp>
      <p:cxnSp>
        <p:nvCxnSpPr>
          <p:cNvPr id="443" name="Google Shape;443;p34"/>
          <p:cNvCxnSpPr/>
          <p:nvPr/>
        </p:nvCxnSpPr>
        <p:spPr>
          <a:xfrm>
            <a:off x="3183000" y="1584000"/>
            <a:ext cx="8100" cy="3285000"/>
          </a:xfrm>
          <a:prstGeom prst="straightConnector1">
            <a:avLst/>
          </a:prstGeom>
          <a:noFill/>
          <a:ln cap="flat" cmpd="sng" w="19050">
            <a:solidFill>
              <a:srgbClr val="861F41"/>
            </a:solidFill>
            <a:prstDash val="solid"/>
            <a:round/>
            <a:headEnd len="med" w="med" type="none"/>
            <a:tailEnd len="med" w="med" type="none"/>
          </a:ln>
        </p:spPr>
      </p:cxnSp>
      <p:cxnSp>
        <p:nvCxnSpPr>
          <p:cNvPr id="444" name="Google Shape;444;p34"/>
          <p:cNvCxnSpPr/>
          <p:nvPr/>
        </p:nvCxnSpPr>
        <p:spPr>
          <a:xfrm>
            <a:off x="6002400" y="1584000"/>
            <a:ext cx="8100" cy="3285000"/>
          </a:xfrm>
          <a:prstGeom prst="straightConnector1">
            <a:avLst/>
          </a:prstGeom>
          <a:noFill/>
          <a:ln cap="flat" cmpd="sng" w="19050">
            <a:solidFill>
              <a:srgbClr val="861F41"/>
            </a:solidFill>
            <a:prstDash val="solid"/>
            <a:round/>
            <a:headEnd len="med" w="med" type="none"/>
            <a:tailEnd len="med" w="med" type="none"/>
          </a:ln>
        </p:spPr>
      </p:cxnSp>
      <p:sp>
        <p:nvSpPr>
          <p:cNvPr id="445" name="Google Shape;445;p34"/>
          <p:cNvSpPr txBox="1"/>
          <p:nvPr/>
        </p:nvSpPr>
        <p:spPr>
          <a:xfrm>
            <a:off x="5885550" y="4869000"/>
            <a:ext cx="297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Calibri"/>
                <a:ea typeface="Calibri"/>
                <a:cs typeface="Calibri"/>
                <a:sym typeface="Calibri"/>
              </a:rPr>
              <a:t>Dangling</a:t>
            </a:r>
            <a:endParaRPr b="1" sz="1900">
              <a:latin typeface="Calibri"/>
              <a:ea typeface="Calibri"/>
              <a:cs typeface="Calibri"/>
              <a:sym typeface="Calibri"/>
            </a:endParaRPr>
          </a:p>
        </p:txBody>
      </p:sp>
      <p:sp>
        <p:nvSpPr>
          <p:cNvPr id="446" name="Google Shape;446;p34"/>
          <p:cNvSpPr/>
          <p:nvPr/>
        </p:nvSpPr>
        <p:spPr>
          <a:xfrm>
            <a:off x="7569450" y="4194556"/>
            <a:ext cx="1077600" cy="6930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Realloc’d object</a:t>
            </a:r>
            <a:endParaRPr sz="1800">
              <a:latin typeface="Calibri"/>
              <a:ea typeface="Calibri"/>
              <a:cs typeface="Calibri"/>
              <a:sym typeface="Calibri"/>
            </a:endParaRPr>
          </a:p>
        </p:txBody>
      </p:sp>
      <p:sp>
        <p:nvSpPr>
          <p:cNvPr id="447" name="Google Shape;447;p34"/>
          <p:cNvSpPr/>
          <p:nvPr/>
        </p:nvSpPr>
        <p:spPr>
          <a:xfrm>
            <a:off x="6156900" y="4194556"/>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Pointer</a:t>
            </a:r>
            <a:endParaRPr sz="1800">
              <a:latin typeface="Calibri"/>
              <a:ea typeface="Calibri"/>
              <a:cs typeface="Calibri"/>
              <a:sym typeface="Calibri"/>
            </a:endParaRPr>
          </a:p>
        </p:txBody>
      </p:sp>
      <p:cxnSp>
        <p:nvCxnSpPr>
          <p:cNvPr id="448" name="Google Shape;448;p34"/>
          <p:cNvCxnSpPr>
            <a:stCxn id="447" idx="3"/>
            <a:endCxn id="446" idx="1"/>
          </p:cNvCxnSpPr>
          <p:nvPr/>
        </p:nvCxnSpPr>
        <p:spPr>
          <a:xfrm>
            <a:off x="7138800" y="4541056"/>
            <a:ext cx="430800" cy="0"/>
          </a:xfrm>
          <a:prstGeom prst="straightConnector1">
            <a:avLst/>
          </a:prstGeom>
          <a:noFill/>
          <a:ln cap="flat" cmpd="sng" w="19050">
            <a:solidFill>
              <a:srgbClr val="E78372"/>
            </a:solidFill>
            <a:prstDash val="solid"/>
            <a:round/>
            <a:headEnd len="med" w="med" type="none"/>
            <a:tailEnd len="med" w="med" type="triangle"/>
          </a:ln>
        </p:spPr>
      </p:cxnSp>
      <p:sp>
        <p:nvSpPr>
          <p:cNvPr id="449" name="Google Shape;449;p34"/>
          <p:cNvSpPr txBox="1"/>
          <p:nvPr/>
        </p:nvSpPr>
        <p:spPr>
          <a:xfrm>
            <a:off x="7047900" y="3916625"/>
            <a:ext cx="648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Calibri"/>
                <a:ea typeface="Calibri"/>
                <a:cs typeface="Calibri"/>
                <a:sym typeface="Calibri"/>
              </a:rPr>
              <a:t>or</a:t>
            </a:r>
            <a:endParaRPr b="1" sz="1600">
              <a:latin typeface="Calibri"/>
              <a:ea typeface="Calibri"/>
              <a:cs typeface="Calibri"/>
              <a:sym typeface="Calibri"/>
            </a:endParaRPr>
          </a:p>
        </p:txBody>
      </p:sp>
      <p:sp>
        <p:nvSpPr>
          <p:cNvPr id="450" name="Google Shape;450;p34"/>
          <p:cNvSpPr/>
          <p:nvPr/>
        </p:nvSpPr>
        <p:spPr>
          <a:xfrm>
            <a:off x="105150" y="4302861"/>
            <a:ext cx="1285800" cy="440400"/>
          </a:xfrm>
          <a:prstGeom prst="wedgeRoundRectCallout">
            <a:avLst>
              <a:gd fmla="val 18659" name="adj1"/>
              <a:gd fmla="val -161235"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Pointer is corrupted</a:t>
            </a:r>
            <a:endParaRPr b="1" sz="1200"/>
          </a:p>
        </p:txBody>
      </p:sp>
      <p:sp>
        <p:nvSpPr>
          <p:cNvPr id="451" name="Google Shape;451;p34"/>
          <p:cNvSpPr/>
          <p:nvPr/>
        </p:nvSpPr>
        <p:spPr>
          <a:xfrm>
            <a:off x="4664225" y="4133667"/>
            <a:ext cx="1165200" cy="693000"/>
          </a:xfrm>
          <a:prstGeom prst="wedgeRoundRectCallout">
            <a:avLst>
              <a:gd fmla="val -65848" name="adj1"/>
              <a:gd fmla="val -11817"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Pointer is harvested and copied</a:t>
            </a:r>
            <a:endParaRPr b="1" sz="1200"/>
          </a:p>
        </p:txBody>
      </p:sp>
      <p:pic>
        <p:nvPicPr>
          <p:cNvPr id="452" name="Google Shape;452;p34"/>
          <p:cNvPicPr preferRelativeResize="0"/>
          <p:nvPr/>
        </p:nvPicPr>
        <p:blipFill>
          <a:blip r:embed="rId3">
            <a:alphaModFix/>
          </a:blip>
          <a:stretch>
            <a:fillRect/>
          </a:stretch>
        </p:blipFill>
        <p:spPr>
          <a:xfrm>
            <a:off x="1066925" y="4389368"/>
            <a:ext cx="225886" cy="216540"/>
          </a:xfrm>
          <a:prstGeom prst="rect">
            <a:avLst/>
          </a:prstGeom>
          <a:noFill/>
          <a:ln>
            <a:noFill/>
          </a:ln>
        </p:spPr>
      </p:pic>
      <p:pic>
        <p:nvPicPr>
          <p:cNvPr id="453" name="Google Shape;453;p34"/>
          <p:cNvPicPr preferRelativeResize="0"/>
          <p:nvPr/>
        </p:nvPicPr>
        <p:blipFill>
          <a:blip r:embed="rId3">
            <a:alphaModFix/>
          </a:blip>
          <a:stretch>
            <a:fillRect/>
          </a:stretch>
        </p:blipFill>
        <p:spPr>
          <a:xfrm>
            <a:off x="5517486" y="4194548"/>
            <a:ext cx="225886" cy="216540"/>
          </a:xfrm>
          <a:prstGeom prst="rect">
            <a:avLst/>
          </a:prstGeom>
          <a:noFill/>
          <a:ln>
            <a:noFill/>
          </a:ln>
        </p:spPr>
      </p:pic>
      <p:sp>
        <p:nvSpPr>
          <p:cNvPr id="454" name="Google Shape;454;p34"/>
          <p:cNvSpPr/>
          <p:nvPr/>
        </p:nvSpPr>
        <p:spPr>
          <a:xfrm>
            <a:off x="6095526" y="2644000"/>
            <a:ext cx="1165200" cy="636300"/>
          </a:xfrm>
          <a:prstGeom prst="wedgeRoundRectCallout">
            <a:avLst>
              <a:gd fmla="val 21558" name="adj1"/>
              <a:gd fmla="val 6905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b="1" lang="en" sz="1200"/>
              <a:t>Pointer use after free</a:t>
            </a:r>
            <a:endParaRPr b="1" sz="1200"/>
          </a:p>
        </p:txBody>
      </p:sp>
      <p:pic>
        <p:nvPicPr>
          <p:cNvPr id="455" name="Google Shape;455;p34"/>
          <p:cNvPicPr preferRelativeResize="0"/>
          <p:nvPr/>
        </p:nvPicPr>
        <p:blipFill>
          <a:blip r:embed="rId3">
            <a:alphaModFix/>
          </a:blip>
          <a:stretch>
            <a:fillRect/>
          </a:stretch>
        </p:blipFill>
        <p:spPr>
          <a:xfrm>
            <a:off x="6946845" y="2946877"/>
            <a:ext cx="225886" cy="2165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5"/>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Introducing PACTight</a:t>
            </a:r>
            <a:endParaRPr/>
          </a:p>
        </p:txBody>
      </p:sp>
      <p:sp>
        <p:nvSpPr>
          <p:cNvPr id="461" name="Google Shape;461;p35"/>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200" u="sng"/>
              <a:t>The three properties:</a:t>
            </a:r>
            <a:endParaRPr sz="2200"/>
          </a:p>
        </p:txBody>
      </p:sp>
      <p:sp>
        <p:nvSpPr>
          <p:cNvPr id="462" name="Google Shape;462;p35"/>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63" name="Google Shape;463;p35"/>
          <p:cNvSpPr/>
          <p:nvPr/>
        </p:nvSpPr>
        <p:spPr>
          <a:xfrm>
            <a:off x="470250" y="3086028"/>
            <a:ext cx="1077600" cy="6930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Forged Pointer</a:t>
            </a:r>
            <a:endParaRPr sz="1800">
              <a:latin typeface="Calibri"/>
              <a:ea typeface="Calibri"/>
              <a:cs typeface="Calibri"/>
              <a:sym typeface="Calibri"/>
            </a:endParaRPr>
          </a:p>
        </p:txBody>
      </p:sp>
      <p:sp>
        <p:nvSpPr>
          <p:cNvPr id="464" name="Google Shape;464;p35"/>
          <p:cNvSpPr/>
          <p:nvPr/>
        </p:nvSpPr>
        <p:spPr>
          <a:xfrm>
            <a:off x="518100" y="1823667"/>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Pointer</a:t>
            </a:r>
            <a:endParaRPr sz="1800">
              <a:latin typeface="Calibri"/>
              <a:ea typeface="Calibri"/>
              <a:cs typeface="Calibri"/>
              <a:sym typeface="Calibri"/>
            </a:endParaRPr>
          </a:p>
        </p:txBody>
      </p:sp>
      <p:sp>
        <p:nvSpPr>
          <p:cNvPr id="465" name="Google Shape;465;p35"/>
          <p:cNvSpPr/>
          <p:nvPr/>
        </p:nvSpPr>
        <p:spPr>
          <a:xfrm>
            <a:off x="1951800" y="1823667"/>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Object</a:t>
            </a:r>
            <a:endParaRPr sz="1800">
              <a:latin typeface="Calibri"/>
              <a:ea typeface="Calibri"/>
              <a:cs typeface="Calibri"/>
              <a:sym typeface="Calibri"/>
            </a:endParaRPr>
          </a:p>
        </p:txBody>
      </p:sp>
      <p:sp>
        <p:nvSpPr>
          <p:cNvPr id="466" name="Google Shape;466;p35"/>
          <p:cNvSpPr/>
          <p:nvPr/>
        </p:nvSpPr>
        <p:spPr>
          <a:xfrm>
            <a:off x="1951800" y="3086028"/>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Object</a:t>
            </a:r>
            <a:endParaRPr sz="1800">
              <a:latin typeface="Calibri"/>
              <a:ea typeface="Calibri"/>
              <a:cs typeface="Calibri"/>
              <a:sym typeface="Calibri"/>
            </a:endParaRPr>
          </a:p>
        </p:txBody>
      </p:sp>
      <p:sp>
        <p:nvSpPr>
          <p:cNvPr id="467" name="Google Shape;467;p35"/>
          <p:cNvSpPr txBox="1"/>
          <p:nvPr/>
        </p:nvSpPr>
        <p:spPr>
          <a:xfrm>
            <a:off x="126000" y="4886833"/>
            <a:ext cx="3163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0000"/>
                </a:solidFill>
                <a:latin typeface="Calibri"/>
                <a:ea typeface="Calibri"/>
                <a:cs typeface="Calibri"/>
                <a:sym typeface="Calibri"/>
              </a:rPr>
              <a:t>Forgeability -&gt; Generating valid PAC</a:t>
            </a:r>
            <a:endParaRPr b="1" sz="1500">
              <a:solidFill>
                <a:srgbClr val="FF0000"/>
              </a:solidFill>
              <a:latin typeface="Calibri"/>
              <a:ea typeface="Calibri"/>
              <a:cs typeface="Calibri"/>
              <a:sym typeface="Calibri"/>
            </a:endParaRPr>
          </a:p>
        </p:txBody>
      </p:sp>
      <p:cxnSp>
        <p:nvCxnSpPr>
          <p:cNvPr id="468" name="Google Shape;468;p35"/>
          <p:cNvCxnSpPr>
            <a:stCxn id="464" idx="3"/>
            <a:endCxn id="465" idx="1"/>
          </p:cNvCxnSpPr>
          <p:nvPr/>
        </p:nvCxnSpPr>
        <p:spPr>
          <a:xfrm>
            <a:off x="1500000" y="2170167"/>
            <a:ext cx="451800" cy="0"/>
          </a:xfrm>
          <a:prstGeom prst="straightConnector1">
            <a:avLst/>
          </a:prstGeom>
          <a:noFill/>
          <a:ln cap="flat" cmpd="sng" w="19050">
            <a:solidFill>
              <a:srgbClr val="6BA0B1"/>
            </a:solidFill>
            <a:prstDash val="solid"/>
            <a:round/>
            <a:headEnd len="med" w="med" type="none"/>
            <a:tailEnd len="med" w="med" type="triangle"/>
          </a:ln>
        </p:spPr>
      </p:cxnSp>
      <p:cxnSp>
        <p:nvCxnSpPr>
          <p:cNvPr id="469" name="Google Shape;469;p35"/>
          <p:cNvCxnSpPr>
            <a:stCxn id="463" idx="3"/>
            <a:endCxn id="470" idx="1"/>
          </p:cNvCxnSpPr>
          <p:nvPr/>
        </p:nvCxnSpPr>
        <p:spPr>
          <a:xfrm>
            <a:off x="1547850" y="3432528"/>
            <a:ext cx="356100" cy="870300"/>
          </a:xfrm>
          <a:prstGeom prst="straightConnector1">
            <a:avLst/>
          </a:prstGeom>
          <a:noFill/>
          <a:ln cap="flat" cmpd="sng" w="19050">
            <a:solidFill>
              <a:srgbClr val="E78372"/>
            </a:solidFill>
            <a:prstDash val="solid"/>
            <a:round/>
            <a:headEnd len="med" w="med" type="none"/>
            <a:tailEnd len="med" w="med" type="triangle"/>
          </a:ln>
        </p:spPr>
      </p:cxnSp>
      <p:cxnSp>
        <p:nvCxnSpPr>
          <p:cNvPr id="471" name="Google Shape;471;p35"/>
          <p:cNvCxnSpPr/>
          <p:nvPr/>
        </p:nvCxnSpPr>
        <p:spPr>
          <a:xfrm>
            <a:off x="1733100" y="2511000"/>
            <a:ext cx="0" cy="549000"/>
          </a:xfrm>
          <a:prstGeom prst="straightConnector1">
            <a:avLst/>
          </a:prstGeom>
          <a:noFill/>
          <a:ln cap="flat" cmpd="sng" w="19050">
            <a:solidFill>
              <a:schemeClr val="dk1"/>
            </a:solidFill>
            <a:prstDash val="dash"/>
            <a:round/>
            <a:headEnd len="med" w="med" type="none"/>
            <a:tailEnd len="med" w="med" type="triangle"/>
          </a:ln>
        </p:spPr>
      </p:cxnSp>
      <p:sp>
        <p:nvSpPr>
          <p:cNvPr id="470" name="Google Shape;470;p35"/>
          <p:cNvSpPr/>
          <p:nvPr/>
        </p:nvSpPr>
        <p:spPr>
          <a:xfrm>
            <a:off x="1903950" y="3956361"/>
            <a:ext cx="1077600" cy="6930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Another object</a:t>
            </a:r>
            <a:endParaRPr sz="1800">
              <a:latin typeface="Calibri"/>
              <a:ea typeface="Calibri"/>
              <a:cs typeface="Calibri"/>
              <a:sym typeface="Calibri"/>
            </a:endParaRPr>
          </a:p>
        </p:txBody>
      </p:sp>
      <p:sp>
        <p:nvSpPr>
          <p:cNvPr id="472" name="Google Shape;472;p35"/>
          <p:cNvSpPr/>
          <p:nvPr/>
        </p:nvSpPr>
        <p:spPr>
          <a:xfrm>
            <a:off x="3365850" y="3956361"/>
            <a:ext cx="1077600" cy="6930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Copied Pointer</a:t>
            </a:r>
            <a:endParaRPr sz="1800">
              <a:latin typeface="Calibri"/>
              <a:ea typeface="Calibri"/>
              <a:cs typeface="Calibri"/>
              <a:sym typeface="Calibri"/>
            </a:endParaRPr>
          </a:p>
        </p:txBody>
      </p:sp>
      <p:sp>
        <p:nvSpPr>
          <p:cNvPr id="473" name="Google Shape;473;p35"/>
          <p:cNvSpPr/>
          <p:nvPr/>
        </p:nvSpPr>
        <p:spPr>
          <a:xfrm>
            <a:off x="3413700" y="1823667"/>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Pointer</a:t>
            </a:r>
            <a:endParaRPr sz="1800">
              <a:latin typeface="Calibri"/>
              <a:ea typeface="Calibri"/>
              <a:cs typeface="Calibri"/>
              <a:sym typeface="Calibri"/>
            </a:endParaRPr>
          </a:p>
        </p:txBody>
      </p:sp>
      <p:sp>
        <p:nvSpPr>
          <p:cNvPr id="474" name="Google Shape;474;p35"/>
          <p:cNvSpPr/>
          <p:nvPr/>
        </p:nvSpPr>
        <p:spPr>
          <a:xfrm>
            <a:off x="4847400" y="1823667"/>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Object</a:t>
            </a:r>
            <a:endParaRPr sz="1800">
              <a:latin typeface="Calibri"/>
              <a:ea typeface="Calibri"/>
              <a:cs typeface="Calibri"/>
              <a:sym typeface="Calibri"/>
            </a:endParaRPr>
          </a:p>
        </p:txBody>
      </p:sp>
      <p:sp>
        <p:nvSpPr>
          <p:cNvPr id="475" name="Google Shape;475;p35"/>
          <p:cNvSpPr/>
          <p:nvPr/>
        </p:nvSpPr>
        <p:spPr>
          <a:xfrm>
            <a:off x="3413700" y="3086028"/>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Pointer</a:t>
            </a:r>
            <a:endParaRPr sz="1800">
              <a:latin typeface="Calibri"/>
              <a:ea typeface="Calibri"/>
              <a:cs typeface="Calibri"/>
              <a:sym typeface="Calibri"/>
            </a:endParaRPr>
          </a:p>
        </p:txBody>
      </p:sp>
      <p:sp>
        <p:nvSpPr>
          <p:cNvPr id="476" name="Google Shape;476;p35"/>
          <p:cNvSpPr txBox="1"/>
          <p:nvPr/>
        </p:nvSpPr>
        <p:spPr>
          <a:xfrm>
            <a:off x="3191333" y="4886833"/>
            <a:ext cx="2972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0000"/>
                </a:solidFill>
                <a:latin typeface="Calibri"/>
                <a:ea typeface="Calibri"/>
                <a:cs typeface="Calibri"/>
                <a:sym typeface="Calibri"/>
              </a:rPr>
              <a:t>Copyability -&gt; Reuse valid pointer</a:t>
            </a:r>
            <a:endParaRPr b="1" sz="1500">
              <a:solidFill>
                <a:srgbClr val="FF0000"/>
              </a:solidFill>
              <a:latin typeface="Calibri"/>
              <a:ea typeface="Calibri"/>
              <a:cs typeface="Calibri"/>
              <a:sym typeface="Calibri"/>
            </a:endParaRPr>
          </a:p>
        </p:txBody>
      </p:sp>
      <p:cxnSp>
        <p:nvCxnSpPr>
          <p:cNvPr id="477" name="Google Shape;477;p35"/>
          <p:cNvCxnSpPr>
            <a:stCxn id="473" idx="3"/>
            <a:endCxn id="474" idx="1"/>
          </p:cNvCxnSpPr>
          <p:nvPr/>
        </p:nvCxnSpPr>
        <p:spPr>
          <a:xfrm>
            <a:off x="4395600" y="2170167"/>
            <a:ext cx="451800" cy="0"/>
          </a:xfrm>
          <a:prstGeom prst="straightConnector1">
            <a:avLst/>
          </a:prstGeom>
          <a:noFill/>
          <a:ln cap="flat" cmpd="sng" w="19050">
            <a:solidFill>
              <a:srgbClr val="6BA0B1"/>
            </a:solidFill>
            <a:prstDash val="solid"/>
            <a:round/>
            <a:headEnd len="med" w="med" type="none"/>
            <a:tailEnd len="med" w="med" type="triangle"/>
          </a:ln>
        </p:spPr>
      </p:cxnSp>
      <p:cxnSp>
        <p:nvCxnSpPr>
          <p:cNvPr id="478" name="Google Shape;478;p35"/>
          <p:cNvCxnSpPr>
            <a:stCxn id="472" idx="3"/>
            <a:endCxn id="479" idx="1"/>
          </p:cNvCxnSpPr>
          <p:nvPr/>
        </p:nvCxnSpPr>
        <p:spPr>
          <a:xfrm flipH="1" rot="10800000">
            <a:off x="4443450" y="3432561"/>
            <a:ext cx="404100" cy="870300"/>
          </a:xfrm>
          <a:prstGeom prst="straightConnector1">
            <a:avLst/>
          </a:prstGeom>
          <a:noFill/>
          <a:ln cap="flat" cmpd="sng" w="19050">
            <a:solidFill>
              <a:srgbClr val="E78372"/>
            </a:solidFill>
            <a:prstDash val="solid"/>
            <a:round/>
            <a:headEnd len="med" w="med" type="none"/>
            <a:tailEnd len="med" w="med" type="triangle"/>
          </a:ln>
        </p:spPr>
      </p:cxnSp>
      <p:cxnSp>
        <p:nvCxnSpPr>
          <p:cNvPr id="480" name="Google Shape;480;p35"/>
          <p:cNvCxnSpPr/>
          <p:nvPr/>
        </p:nvCxnSpPr>
        <p:spPr>
          <a:xfrm>
            <a:off x="4628700" y="2511000"/>
            <a:ext cx="0" cy="549000"/>
          </a:xfrm>
          <a:prstGeom prst="straightConnector1">
            <a:avLst/>
          </a:prstGeom>
          <a:noFill/>
          <a:ln cap="flat" cmpd="sng" w="19050">
            <a:solidFill>
              <a:schemeClr val="dk1"/>
            </a:solidFill>
            <a:prstDash val="dash"/>
            <a:round/>
            <a:headEnd len="med" w="med" type="none"/>
            <a:tailEnd len="med" w="med" type="triangle"/>
          </a:ln>
        </p:spPr>
      </p:cxnSp>
      <p:sp>
        <p:nvSpPr>
          <p:cNvPr id="479" name="Google Shape;479;p35"/>
          <p:cNvSpPr/>
          <p:nvPr/>
        </p:nvSpPr>
        <p:spPr>
          <a:xfrm>
            <a:off x="4847400" y="3086028"/>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Object</a:t>
            </a:r>
            <a:endParaRPr sz="1800">
              <a:latin typeface="Calibri"/>
              <a:ea typeface="Calibri"/>
              <a:cs typeface="Calibri"/>
              <a:sym typeface="Calibri"/>
            </a:endParaRPr>
          </a:p>
        </p:txBody>
      </p:sp>
      <p:cxnSp>
        <p:nvCxnSpPr>
          <p:cNvPr id="481" name="Google Shape;481;p35"/>
          <p:cNvCxnSpPr>
            <a:stCxn id="475" idx="3"/>
            <a:endCxn id="479" idx="1"/>
          </p:cNvCxnSpPr>
          <p:nvPr/>
        </p:nvCxnSpPr>
        <p:spPr>
          <a:xfrm>
            <a:off x="4395600" y="3432528"/>
            <a:ext cx="451800" cy="0"/>
          </a:xfrm>
          <a:prstGeom prst="straightConnector1">
            <a:avLst/>
          </a:prstGeom>
          <a:noFill/>
          <a:ln cap="flat" cmpd="sng" w="19050">
            <a:solidFill>
              <a:srgbClr val="6BA0B1"/>
            </a:solidFill>
            <a:prstDash val="solid"/>
            <a:round/>
            <a:headEnd len="med" w="med" type="none"/>
            <a:tailEnd len="med" w="med" type="triangle"/>
          </a:ln>
        </p:spPr>
      </p:cxnSp>
      <p:sp>
        <p:nvSpPr>
          <p:cNvPr id="482" name="Google Shape;482;p35"/>
          <p:cNvSpPr/>
          <p:nvPr/>
        </p:nvSpPr>
        <p:spPr>
          <a:xfrm>
            <a:off x="7569450" y="3424681"/>
            <a:ext cx="1077600" cy="693000"/>
          </a:xfrm>
          <a:prstGeom prst="roundRect">
            <a:avLst>
              <a:gd fmla="val 16667" name="adj"/>
            </a:avLst>
          </a:prstGeom>
          <a:solidFill>
            <a:srgbClr val="E78372">
              <a:alpha val="74400"/>
            </a:srgbClr>
          </a:solid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Freed object</a:t>
            </a:r>
            <a:endParaRPr sz="1800">
              <a:latin typeface="Calibri"/>
              <a:ea typeface="Calibri"/>
              <a:cs typeface="Calibri"/>
              <a:sym typeface="Calibri"/>
            </a:endParaRPr>
          </a:p>
        </p:txBody>
      </p:sp>
      <p:sp>
        <p:nvSpPr>
          <p:cNvPr id="483" name="Google Shape;483;p35"/>
          <p:cNvSpPr/>
          <p:nvPr/>
        </p:nvSpPr>
        <p:spPr>
          <a:xfrm>
            <a:off x="6156900" y="1823667"/>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Pointer</a:t>
            </a:r>
            <a:endParaRPr sz="1800">
              <a:latin typeface="Calibri"/>
              <a:ea typeface="Calibri"/>
              <a:cs typeface="Calibri"/>
              <a:sym typeface="Calibri"/>
            </a:endParaRPr>
          </a:p>
        </p:txBody>
      </p:sp>
      <p:sp>
        <p:nvSpPr>
          <p:cNvPr id="484" name="Google Shape;484;p35"/>
          <p:cNvSpPr/>
          <p:nvPr/>
        </p:nvSpPr>
        <p:spPr>
          <a:xfrm>
            <a:off x="7590600" y="1823667"/>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Object</a:t>
            </a:r>
            <a:endParaRPr sz="1800">
              <a:latin typeface="Calibri"/>
              <a:ea typeface="Calibri"/>
              <a:cs typeface="Calibri"/>
              <a:sym typeface="Calibri"/>
            </a:endParaRPr>
          </a:p>
        </p:txBody>
      </p:sp>
      <p:sp>
        <p:nvSpPr>
          <p:cNvPr id="485" name="Google Shape;485;p35"/>
          <p:cNvSpPr/>
          <p:nvPr/>
        </p:nvSpPr>
        <p:spPr>
          <a:xfrm>
            <a:off x="6156900" y="3424694"/>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Pointer</a:t>
            </a:r>
            <a:endParaRPr sz="1800">
              <a:latin typeface="Calibri"/>
              <a:ea typeface="Calibri"/>
              <a:cs typeface="Calibri"/>
              <a:sym typeface="Calibri"/>
            </a:endParaRPr>
          </a:p>
        </p:txBody>
      </p:sp>
      <p:cxnSp>
        <p:nvCxnSpPr>
          <p:cNvPr id="486" name="Google Shape;486;p35"/>
          <p:cNvCxnSpPr>
            <a:stCxn id="483" idx="3"/>
            <a:endCxn id="484" idx="1"/>
          </p:cNvCxnSpPr>
          <p:nvPr/>
        </p:nvCxnSpPr>
        <p:spPr>
          <a:xfrm>
            <a:off x="7138800" y="2170167"/>
            <a:ext cx="451800" cy="0"/>
          </a:xfrm>
          <a:prstGeom prst="straightConnector1">
            <a:avLst/>
          </a:prstGeom>
          <a:noFill/>
          <a:ln cap="flat" cmpd="sng" w="19050">
            <a:solidFill>
              <a:srgbClr val="6BA0B1"/>
            </a:solidFill>
            <a:prstDash val="solid"/>
            <a:round/>
            <a:headEnd len="med" w="med" type="none"/>
            <a:tailEnd len="med" w="med" type="triangle"/>
          </a:ln>
        </p:spPr>
      </p:cxnSp>
      <p:cxnSp>
        <p:nvCxnSpPr>
          <p:cNvPr id="487" name="Google Shape;487;p35"/>
          <p:cNvCxnSpPr>
            <a:stCxn id="485" idx="3"/>
            <a:endCxn id="482" idx="1"/>
          </p:cNvCxnSpPr>
          <p:nvPr/>
        </p:nvCxnSpPr>
        <p:spPr>
          <a:xfrm>
            <a:off x="7138800" y="3771194"/>
            <a:ext cx="430800" cy="0"/>
          </a:xfrm>
          <a:prstGeom prst="straightConnector1">
            <a:avLst/>
          </a:prstGeom>
          <a:noFill/>
          <a:ln cap="flat" cmpd="sng" w="19050">
            <a:solidFill>
              <a:srgbClr val="E78372"/>
            </a:solidFill>
            <a:prstDash val="solid"/>
            <a:round/>
            <a:headEnd len="med" w="med" type="none"/>
            <a:tailEnd len="med" w="med" type="triangle"/>
          </a:ln>
        </p:spPr>
      </p:cxnSp>
      <p:cxnSp>
        <p:nvCxnSpPr>
          <p:cNvPr id="488" name="Google Shape;488;p35"/>
          <p:cNvCxnSpPr/>
          <p:nvPr/>
        </p:nvCxnSpPr>
        <p:spPr>
          <a:xfrm>
            <a:off x="7371900" y="2511000"/>
            <a:ext cx="0" cy="549000"/>
          </a:xfrm>
          <a:prstGeom prst="straightConnector1">
            <a:avLst/>
          </a:prstGeom>
          <a:noFill/>
          <a:ln cap="flat" cmpd="sng" w="19050">
            <a:solidFill>
              <a:schemeClr val="dk1"/>
            </a:solidFill>
            <a:prstDash val="dash"/>
            <a:round/>
            <a:headEnd len="med" w="med" type="none"/>
            <a:tailEnd len="med" w="med" type="triangle"/>
          </a:ln>
        </p:spPr>
      </p:cxnSp>
      <p:cxnSp>
        <p:nvCxnSpPr>
          <p:cNvPr id="489" name="Google Shape;489;p35"/>
          <p:cNvCxnSpPr/>
          <p:nvPr/>
        </p:nvCxnSpPr>
        <p:spPr>
          <a:xfrm>
            <a:off x="3183000" y="1584000"/>
            <a:ext cx="8100" cy="3285000"/>
          </a:xfrm>
          <a:prstGeom prst="straightConnector1">
            <a:avLst/>
          </a:prstGeom>
          <a:noFill/>
          <a:ln cap="flat" cmpd="sng" w="19050">
            <a:solidFill>
              <a:srgbClr val="861F41"/>
            </a:solidFill>
            <a:prstDash val="solid"/>
            <a:round/>
            <a:headEnd len="med" w="med" type="none"/>
            <a:tailEnd len="med" w="med" type="none"/>
          </a:ln>
        </p:spPr>
      </p:cxnSp>
      <p:cxnSp>
        <p:nvCxnSpPr>
          <p:cNvPr id="490" name="Google Shape;490;p35"/>
          <p:cNvCxnSpPr/>
          <p:nvPr/>
        </p:nvCxnSpPr>
        <p:spPr>
          <a:xfrm>
            <a:off x="6002400" y="1584000"/>
            <a:ext cx="8100" cy="3285000"/>
          </a:xfrm>
          <a:prstGeom prst="straightConnector1">
            <a:avLst/>
          </a:prstGeom>
          <a:noFill/>
          <a:ln cap="flat" cmpd="sng" w="19050">
            <a:solidFill>
              <a:srgbClr val="861F41"/>
            </a:solidFill>
            <a:prstDash val="solid"/>
            <a:round/>
            <a:headEnd len="med" w="med" type="none"/>
            <a:tailEnd len="med" w="med" type="none"/>
          </a:ln>
        </p:spPr>
      </p:cxnSp>
      <p:sp>
        <p:nvSpPr>
          <p:cNvPr id="491" name="Google Shape;491;p35"/>
          <p:cNvSpPr txBox="1"/>
          <p:nvPr/>
        </p:nvSpPr>
        <p:spPr>
          <a:xfrm>
            <a:off x="6197708" y="4877176"/>
            <a:ext cx="29727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FF0000"/>
                </a:solidFill>
                <a:latin typeface="Calibri"/>
                <a:ea typeface="Calibri"/>
                <a:cs typeface="Calibri"/>
                <a:sym typeface="Calibri"/>
              </a:rPr>
              <a:t>Dangling -&gt; Reuse invalid pointer</a:t>
            </a:r>
            <a:endParaRPr b="1" sz="1500">
              <a:solidFill>
                <a:srgbClr val="FF0000"/>
              </a:solidFill>
              <a:latin typeface="Calibri"/>
              <a:ea typeface="Calibri"/>
              <a:cs typeface="Calibri"/>
              <a:sym typeface="Calibri"/>
            </a:endParaRPr>
          </a:p>
        </p:txBody>
      </p:sp>
      <p:sp>
        <p:nvSpPr>
          <p:cNvPr id="492" name="Google Shape;492;p35"/>
          <p:cNvSpPr/>
          <p:nvPr/>
        </p:nvSpPr>
        <p:spPr>
          <a:xfrm>
            <a:off x="7569450" y="4194556"/>
            <a:ext cx="1077600" cy="6930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Realloc’d object</a:t>
            </a:r>
            <a:endParaRPr sz="1800">
              <a:latin typeface="Calibri"/>
              <a:ea typeface="Calibri"/>
              <a:cs typeface="Calibri"/>
              <a:sym typeface="Calibri"/>
            </a:endParaRPr>
          </a:p>
        </p:txBody>
      </p:sp>
      <p:sp>
        <p:nvSpPr>
          <p:cNvPr id="493" name="Google Shape;493;p35"/>
          <p:cNvSpPr/>
          <p:nvPr/>
        </p:nvSpPr>
        <p:spPr>
          <a:xfrm>
            <a:off x="6156900" y="4194556"/>
            <a:ext cx="9819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Pointer</a:t>
            </a:r>
            <a:endParaRPr sz="1800">
              <a:latin typeface="Calibri"/>
              <a:ea typeface="Calibri"/>
              <a:cs typeface="Calibri"/>
              <a:sym typeface="Calibri"/>
            </a:endParaRPr>
          </a:p>
        </p:txBody>
      </p:sp>
      <p:cxnSp>
        <p:nvCxnSpPr>
          <p:cNvPr id="494" name="Google Shape;494;p35"/>
          <p:cNvCxnSpPr>
            <a:stCxn id="493" idx="3"/>
            <a:endCxn id="492" idx="1"/>
          </p:cNvCxnSpPr>
          <p:nvPr/>
        </p:nvCxnSpPr>
        <p:spPr>
          <a:xfrm>
            <a:off x="7138800" y="4541056"/>
            <a:ext cx="430800" cy="0"/>
          </a:xfrm>
          <a:prstGeom prst="straightConnector1">
            <a:avLst/>
          </a:prstGeom>
          <a:noFill/>
          <a:ln cap="flat" cmpd="sng" w="19050">
            <a:solidFill>
              <a:srgbClr val="E78372"/>
            </a:solidFill>
            <a:prstDash val="solid"/>
            <a:round/>
            <a:headEnd len="med" w="med" type="none"/>
            <a:tailEnd len="med" w="med" type="triangle"/>
          </a:ln>
        </p:spPr>
      </p:cxnSp>
      <p:sp>
        <p:nvSpPr>
          <p:cNvPr id="495" name="Google Shape;495;p35"/>
          <p:cNvSpPr txBox="1"/>
          <p:nvPr/>
        </p:nvSpPr>
        <p:spPr>
          <a:xfrm>
            <a:off x="7047900" y="3916625"/>
            <a:ext cx="6480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600">
                <a:latin typeface="Calibri"/>
                <a:ea typeface="Calibri"/>
                <a:cs typeface="Calibri"/>
                <a:sym typeface="Calibri"/>
              </a:rPr>
              <a:t>or</a:t>
            </a:r>
            <a:endParaRPr b="1" sz="1600">
              <a:latin typeface="Calibri"/>
              <a:ea typeface="Calibri"/>
              <a:cs typeface="Calibri"/>
              <a:sym typeface="Calibri"/>
            </a:endParaRPr>
          </a:p>
        </p:txBody>
      </p:sp>
      <p:sp>
        <p:nvSpPr>
          <p:cNvPr id="496" name="Google Shape;496;p35"/>
          <p:cNvSpPr/>
          <p:nvPr/>
        </p:nvSpPr>
        <p:spPr>
          <a:xfrm>
            <a:off x="105150" y="4302861"/>
            <a:ext cx="1285800" cy="440400"/>
          </a:xfrm>
          <a:prstGeom prst="wedgeRoundRectCallout">
            <a:avLst>
              <a:gd fmla="val 18659" name="adj1"/>
              <a:gd fmla="val -161235"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Pointer is corrupted</a:t>
            </a:r>
            <a:endParaRPr b="1" sz="1200"/>
          </a:p>
        </p:txBody>
      </p:sp>
      <p:sp>
        <p:nvSpPr>
          <p:cNvPr id="497" name="Google Shape;497;p35"/>
          <p:cNvSpPr/>
          <p:nvPr/>
        </p:nvSpPr>
        <p:spPr>
          <a:xfrm>
            <a:off x="4664225" y="4133667"/>
            <a:ext cx="1165200" cy="693000"/>
          </a:xfrm>
          <a:prstGeom prst="wedgeRoundRectCallout">
            <a:avLst>
              <a:gd fmla="val -65848" name="adj1"/>
              <a:gd fmla="val -11817"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Pointer is harvested and copied</a:t>
            </a:r>
            <a:endParaRPr b="1" sz="1200"/>
          </a:p>
        </p:txBody>
      </p:sp>
      <p:pic>
        <p:nvPicPr>
          <p:cNvPr id="498" name="Google Shape;498;p35"/>
          <p:cNvPicPr preferRelativeResize="0"/>
          <p:nvPr/>
        </p:nvPicPr>
        <p:blipFill>
          <a:blip r:embed="rId3">
            <a:alphaModFix/>
          </a:blip>
          <a:stretch>
            <a:fillRect/>
          </a:stretch>
        </p:blipFill>
        <p:spPr>
          <a:xfrm>
            <a:off x="1066925" y="4389368"/>
            <a:ext cx="225886" cy="216540"/>
          </a:xfrm>
          <a:prstGeom prst="rect">
            <a:avLst/>
          </a:prstGeom>
          <a:noFill/>
          <a:ln>
            <a:noFill/>
          </a:ln>
        </p:spPr>
      </p:pic>
      <p:pic>
        <p:nvPicPr>
          <p:cNvPr id="499" name="Google Shape;499;p35"/>
          <p:cNvPicPr preferRelativeResize="0"/>
          <p:nvPr/>
        </p:nvPicPr>
        <p:blipFill>
          <a:blip r:embed="rId3">
            <a:alphaModFix/>
          </a:blip>
          <a:stretch>
            <a:fillRect/>
          </a:stretch>
        </p:blipFill>
        <p:spPr>
          <a:xfrm>
            <a:off x="5517486" y="4194548"/>
            <a:ext cx="225886" cy="216540"/>
          </a:xfrm>
          <a:prstGeom prst="rect">
            <a:avLst/>
          </a:prstGeom>
          <a:noFill/>
          <a:ln>
            <a:noFill/>
          </a:ln>
        </p:spPr>
      </p:pic>
      <p:sp>
        <p:nvSpPr>
          <p:cNvPr id="500" name="Google Shape;500;p35"/>
          <p:cNvSpPr/>
          <p:nvPr/>
        </p:nvSpPr>
        <p:spPr>
          <a:xfrm>
            <a:off x="6095526" y="2644000"/>
            <a:ext cx="1165200" cy="636300"/>
          </a:xfrm>
          <a:prstGeom prst="wedgeRoundRectCallout">
            <a:avLst>
              <a:gd fmla="val 21558" name="adj1"/>
              <a:gd fmla="val 6905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l">
              <a:spcBef>
                <a:spcPts val="0"/>
              </a:spcBef>
              <a:spcAft>
                <a:spcPts val="0"/>
              </a:spcAft>
              <a:buNone/>
            </a:pPr>
            <a:r>
              <a:rPr b="1" lang="en" sz="1200"/>
              <a:t>Pointer use after free</a:t>
            </a:r>
            <a:endParaRPr b="1" sz="1200"/>
          </a:p>
        </p:txBody>
      </p:sp>
      <p:pic>
        <p:nvPicPr>
          <p:cNvPr id="501" name="Google Shape;501;p35"/>
          <p:cNvPicPr preferRelativeResize="0"/>
          <p:nvPr/>
        </p:nvPicPr>
        <p:blipFill>
          <a:blip r:embed="rId3">
            <a:alphaModFix/>
          </a:blip>
          <a:stretch>
            <a:fillRect/>
          </a:stretch>
        </p:blipFill>
        <p:spPr>
          <a:xfrm>
            <a:off x="6946845" y="2946877"/>
            <a:ext cx="225886" cy="21654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6"/>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Introducing PACTight: Goal</a:t>
            </a:r>
            <a:endParaRPr/>
          </a:p>
        </p:txBody>
      </p:sp>
      <p:sp>
        <p:nvSpPr>
          <p:cNvPr id="507" name="Google Shape;507;p36"/>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b="1" lang="en" u="sng"/>
              <a:t>importance</a:t>
            </a:r>
            <a:r>
              <a:rPr lang="en"/>
              <a:t> of these properties stems from the fact that to hijack control-flow, </a:t>
            </a:r>
            <a:r>
              <a:rPr b="1" lang="en" u="sng"/>
              <a:t>at least one</a:t>
            </a:r>
            <a:r>
              <a:rPr lang="en"/>
              <a:t> of these properties must be violated.</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PACTight tightly seals pointers and guarantees that a sealed pointer </a:t>
            </a:r>
            <a:r>
              <a:rPr b="1" lang="en" u="sng"/>
              <a:t>cannot</a:t>
            </a:r>
            <a:r>
              <a:rPr lang="en"/>
              <a:t> be </a:t>
            </a:r>
            <a:r>
              <a:rPr b="1" lang="en" u="sng"/>
              <a:t>forged</a:t>
            </a:r>
            <a:r>
              <a:rPr lang="en"/>
              <a:t>, </a:t>
            </a:r>
            <a:r>
              <a:rPr b="1" lang="en" u="sng"/>
              <a:t>copied</a:t>
            </a:r>
            <a:r>
              <a:rPr lang="en"/>
              <a:t>, and is </a:t>
            </a:r>
            <a:r>
              <a:rPr b="1" lang="en" u="sng"/>
              <a:t>not dangling</a:t>
            </a:r>
            <a:r>
              <a:rPr lang="en"/>
              <a:t>.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PACTight overcomes the </a:t>
            </a:r>
            <a:r>
              <a:rPr b="1" lang="en" u="sng"/>
              <a:t>limitations</a:t>
            </a:r>
            <a:r>
              <a:rPr lang="en"/>
              <a:t> of previous approaches:</a:t>
            </a:r>
            <a:endParaRPr/>
          </a:p>
          <a:p>
            <a:pPr indent="-323850" lvl="1" marL="914400" rtl="0" algn="l">
              <a:spcBef>
                <a:spcPts val="0"/>
              </a:spcBef>
              <a:spcAft>
                <a:spcPts val="0"/>
              </a:spcAft>
              <a:buSzPts val="1500"/>
              <a:buChar char="○"/>
            </a:pPr>
            <a:r>
              <a:rPr lang="en" sz="1500"/>
              <a:t>The </a:t>
            </a:r>
            <a:r>
              <a:rPr b="1" lang="en" sz="1500" u="sng"/>
              <a:t>non-copyability</a:t>
            </a:r>
            <a:r>
              <a:rPr lang="en" sz="1500"/>
              <a:t> property prevents any PAC reuse.</a:t>
            </a:r>
            <a:endParaRPr sz="1500"/>
          </a:p>
          <a:p>
            <a:pPr indent="-323850" lvl="1" marL="914400" rtl="0" algn="l">
              <a:spcBef>
                <a:spcPts val="0"/>
              </a:spcBef>
              <a:spcAft>
                <a:spcPts val="0"/>
              </a:spcAft>
              <a:buSzPts val="1500"/>
              <a:buChar char="○"/>
            </a:pPr>
            <a:r>
              <a:rPr lang="en" sz="1500"/>
              <a:t>PACTight protects all globals, stack variables and heap variables.</a:t>
            </a:r>
            <a:endParaRPr sz="1500"/>
          </a:p>
          <a:p>
            <a:pPr indent="-323850" lvl="1" marL="914400" rtl="0" algn="l">
              <a:spcBef>
                <a:spcPts val="0"/>
              </a:spcBef>
              <a:spcAft>
                <a:spcPts val="0"/>
              </a:spcAft>
              <a:buSzPts val="1500"/>
              <a:buChar char="○"/>
            </a:pPr>
            <a:r>
              <a:rPr lang="en" sz="1500"/>
              <a:t>PACTight assumes a </a:t>
            </a:r>
            <a:r>
              <a:rPr b="1" lang="en" sz="1500" u="sng"/>
              <a:t>strong threat model</a:t>
            </a:r>
            <a:r>
              <a:rPr lang="en" sz="1500"/>
              <a:t> that has both arbitrary read and write capabilities. </a:t>
            </a:r>
            <a:endParaRPr sz="1500"/>
          </a:p>
        </p:txBody>
      </p:sp>
      <p:sp>
        <p:nvSpPr>
          <p:cNvPr id="508" name="Google Shape;508;p36"/>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09" name="Google Shape;509;p36"/>
          <p:cNvPicPr preferRelativeResize="0"/>
          <p:nvPr/>
        </p:nvPicPr>
        <p:blipFill>
          <a:blip r:embed="rId3">
            <a:alphaModFix/>
          </a:blip>
          <a:stretch>
            <a:fillRect/>
          </a:stretch>
        </p:blipFill>
        <p:spPr>
          <a:xfrm>
            <a:off x="7046250" y="2780167"/>
            <a:ext cx="1042739" cy="104273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7"/>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515" name="Google Shape;515;p37"/>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999999"/>
              </a:buClr>
              <a:buSzPts val="1800"/>
              <a:buChar char="●"/>
            </a:pPr>
            <a:r>
              <a:rPr lang="en">
                <a:solidFill>
                  <a:srgbClr val="999999"/>
                </a:solidFill>
              </a:rPr>
              <a:t>Introduction</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Background and related work</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Introducing PACTight</a:t>
            </a:r>
            <a:endParaRPr>
              <a:solidFill>
                <a:srgbClr val="999999"/>
              </a:solidFill>
            </a:endParaRPr>
          </a:p>
          <a:p>
            <a:pPr indent="-342900" lvl="0" marL="457200" rtl="0" algn="l">
              <a:spcBef>
                <a:spcPts val="0"/>
              </a:spcBef>
              <a:spcAft>
                <a:spcPts val="0"/>
              </a:spcAft>
              <a:buSzPts val="1800"/>
              <a:buChar char="●"/>
            </a:pPr>
            <a:r>
              <a:rPr b="1" lang="en" u="sng"/>
              <a:t>PACTight design</a:t>
            </a:r>
            <a:endParaRPr b="1" u="sng"/>
          </a:p>
          <a:p>
            <a:pPr indent="-342900" lvl="0" marL="457200" rtl="0" algn="l">
              <a:spcBef>
                <a:spcPts val="0"/>
              </a:spcBef>
              <a:spcAft>
                <a:spcPts val="0"/>
              </a:spcAft>
              <a:buSzPts val="1800"/>
              <a:buChar char="●"/>
            </a:pPr>
            <a:r>
              <a:rPr lang="en"/>
              <a:t>PACTight defense mechanisms</a:t>
            </a:r>
            <a:endParaRPr/>
          </a:p>
          <a:p>
            <a:pPr indent="-342900" lvl="0" marL="457200" rtl="0" algn="l">
              <a:spcBef>
                <a:spcPts val="0"/>
              </a:spcBef>
              <a:spcAft>
                <a:spcPts val="0"/>
              </a:spcAft>
              <a:buSzPts val="1800"/>
              <a:buChar char="●"/>
            </a:pPr>
            <a:r>
              <a:rPr lang="en"/>
              <a:t>Evaluation</a:t>
            </a:r>
            <a:endParaRPr/>
          </a:p>
          <a:p>
            <a:pPr indent="-342900" lvl="0" marL="457200" rtl="0" algn="l">
              <a:spcBef>
                <a:spcPts val="0"/>
              </a:spcBef>
              <a:spcAft>
                <a:spcPts val="0"/>
              </a:spcAft>
              <a:buSzPts val="1800"/>
              <a:buChar char="●"/>
            </a:pPr>
            <a:r>
              <a:rPr lang="en"/>
              <a:t>Conclusion</a:t>
            </a:r>
            <a:endParaRPr/>
          </a:p>
        </p:txBody>
      </p:sp>
      <p:sp>
        <p:nvSpPr>
          <p:cNvPr id="516" name="Google Shape;516;p37"/>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38"/>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PACTight Design: Enforcing the properties</a:t>
            </a:r>
            <a:endParaRPr/>
          </a:p>
        </p:txBody>
      </p:sp>
      <p:sp>
        <p:nvSpPr>
          <p:cNvPr id="522" name="Google Shape;522;p38"/>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order to enforce the three properties, PACTight relies on the </a:t>
            </a:r>
            <a:r>
              <a:rPr b="1" lang="en" u="sng"/>
              <a:t>PAC modifier</a:t>
            </a:r>
            <a:r>
              <a:rPr lang="en"/>
              <a:t>.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Any </a:t>
            </a:r>
            <a:r>
              <a:rPr b="1" lang="en" u="sng"/>
              <a:t>changes</a:t>
            </a:r>
            <a:r>
              <a:rPr lang="en"/>
              <a:t> in either the </a:t>
            </a:r>
            <a:r>
              <a:rPr b="1" lang="en" u="sng"/>
              <a:t>modifier</a:t>
            </a:r>
            <a:r>
              <a:rPr lang="en"/>
              <a:t> or the </a:t>
            </a:r>
            <a:r>
              <a:rPr b="1" lang="en" u="sng"/>
              <a:t>address</a:t>
            </a:r>
            <a:r>
              <a:rPr lang="en"/>
              <a:t> result in a </a:t>
            </a:r>
            <a:r>
              <a:rPr b="1" lang="en" u="sng"/>
              <a:t>different PAC</a:t>
            </a:r>
            <a:r>
              <a:rPr lang="en"/>
              <a:t>, detecting the violation.</a:t>
            </a:r>
            <a:endParaRPr/>
          </a:p>
        </p:txBody>
      </p:sp>
      <p:sp>
        <p:nvSpPr>
          <p:cNvPr id="523" name="Google Shape;523;p38"/>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24" name="Google Shape;524;p38"/>
          <p:cNvPicPr preferRelativeResize="0"/>
          <p:nvPr/>
        </p:nvPicPr>
        <p:blipFill>
          <a:blip r:embed="rId3">
            <a:alphaModFix/>
          </a:blip>
          <a:stretch>
            <a:fillRect/>
          </a:stretch>
        </p:blipFill>
        <p:spPr>
          <a:xfrm>
            <a:off x="3927900" y="3753195"/>
            <a:ext cx="1159379" cy="1159379"/>
          </a:xfrm>
          <a:prstGeom prst="rect">
            <a:avLst/>
          </a:prstGeom>
          <a:noFill/>
          <a:ln>
            <a:noFill/>
          </a:ln>
        </p:spPr>
      </p:pic>
      <p:pic>
        <p:nvPicPr>
          <p:cNvPr id="525" name="Google Shape;525;p38"/>
          <p:cNvPicPr preferRelativeResize="0"/>
          <p:nvPr/>
        </p:nvPicPr>
        <p:blipFill>
          <a:blip r:embed="rId4">
            <a:alphaModFix/>
          </a:blip>
          <a:stretch>
            <a:fillRect/>
          </a:stretch>
        </p:blipFill>
        <p:spPr>
          <a:xfrm>
            <a:off x="3927900" y="1543167"/>
            <a:ext cx="1159379" cy="115937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9"/>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PACTight Design: Enforcing the properties</a:t>
            </a:r>
            <a:endParaRPr/>
          </a:p>
        </p:txBody>
      </p:sp>
      <p:sp>
        <p:nvSpPr>
          <p:cNvPr id="531" name="Google Shape;531;p39"/>
          <p:cNvSpPr txBox="1"/>
          <p:nvPr>
            <p:ph idx="1" type="body"/>
          </p:nvPr>
        </p:nvSpPr>
        <p:spPr>
          <a:xfrm>
            <a:off x="311700" y="1026528"/>
            <a:ext cx="8520600" cy="102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propose to blend the </a:t>
            </a:r>
            <a:r>
              <a:rPr b="1" lang="en" u="sng"/>
              <a:t>address of a pointer (&amp;p)</a:t>
            </a:r>
            <a:r>
              <a:rPr lang="en"/>
              <a:t> and a </a:t>
            </a:r>
            <a:r>
              <a:rPr b="1" lang="en" u="sng"/>
              <a:t>random tag associated with a memory object </a:t>
            </a:r>
            <a:r>
              <a:rPr b="1" lang="en" u="sng"/>
              <a:t>(tag(p))</a:t>
            </a:r>
            <a:r>
              <a:rPr lang="en"/>
              <a:t> to efficiently enforce the PACTight pointer integrity property</a:t>
            </a:r>
            <a:endParaRPr/>
          </a:p>
        </p:txBody>
      </p:sp>
      <p:sp>
        <p:nvSpPr>
          <p:cNvPr id="532" name="Google Shape;532;p39"/>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533" name="Google Shape;533;p39"/>
          <p:cNvCxnSpPr/>
          <p:nvPr/>
        </p:nvCxnSpPr>
        <p:spPr>
          <a:xfrm>
            <a:off x="4511700" y="2494333"/>
            <a:ext cx="16200" cy="2178000"/>
          </a:xfrm>
          <a:prstGeom prst="straightConnector1">
            <a:avLst/>
          </a:prstGeom>
          <a:noFill/>
          <a:ln cap="flat" cmpd="sng" w="19050">
            <a:solidFill>
              <a:srgbClr val="861F41"/>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0"/>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PACTight Design: Enforcing the properties</a:t>
            </a:r>
            <a:endParaRPr/>
          </a:p>
        </p:txBody>
      </p:sp>
      <p:sp>
        <p:nvSpPr>
          <p:cNvPr id="539" name="Google Shape;539;p40"/>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40" name="Google Shape;540;p40"/>
          <p:cNvSpPr/>
          <p:nvPr/>
        </p:nvSpPr>
        <p:spPr>
          <a:xfrm>
            <a:off x="1182300" y="3175000"/>
            <a:ext cx="1644300" cy="6930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Cryptographic algorithm</a:t>
            </a:r>
            <a:endParaRPr sz="1800">
              <a:latin typeface="Calibri"/>
              <a:ea typeface="Calibri"/>
              <a:cs typeface="Calibri"/>
              <a:sym typeface="Calibri"/>
            </a:endParaRPr>
          </a:p>
        </p:txBody>
      </p:sp>
      <p:sp>
        <p:nvSpPr>
          <p:cNvPr id="541" name="Google Shape;541;p40"/>
          <p:cNvSpPr/>
          <p:nvPr/>
        </p:nvSpPr>
        <p:spPr>
          <a:xfrm>
            <a:off x="349800" y="4262333"/>
            <a:ext cx="3314700" cy="298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               Address</a:t>
            </a:r>
            <a:endParaRPr sz="1800"/>
          </a:p>
        </p:txBody>
      </p:sp>
      <p:sp>
        <p:nvSpPr>
          <p:cNvPr id="542" name="Google Shape;542;p40"/>
          <p:cNvSpPr/>
          <p:nvPr/>
        </p:nvSpPr>
        <p:spPr>
          <a:xfrm>
            <a:off x="349800" y="4262333"/>
            <a:ext cx="981900" cy="298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PAC</a:t>
            </a:r>
            <a:endParaRPr sz="1800">
              <a:latin typeface="Calibri"/>
              <a:ea typeface="Calibri"/>
              <a:cs typeface="Calibri"/>
              <a:sym typeface="Calibri"/>
            </a:endParaRPr>
          </a:p>
        </p:txBody>
      </p:sp>
      <p:sp>
        <p:nvSpPr>
          <p:cNvPr id="543" name="Google Shape;543;p40"/>
          <p:cNvSpPr/>
          <p:nvPr/>
        </p:nvSpPr>
        <p:spPr>
          <a:xfrm>
            <a:off x="343500" y="2539667"/>
            <a:ext cx="3314700" cy="298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Address</a:t>
            </a:r>
            <a:endParaRPr sz="1800"/>
          </a:p>
        </p:txBody>
      </p:sp>
      <p:sp>
        <p:nvSpPr>
          <p:cNvPr id="544" name="Google Shape;544;p40"/>
          <p:cNvSpPr/>
          <p:nvPr/>
        </p:nvSpPr>
        <p:spPr>
          <a:xfrm>
            <a:off x="89100" y="3175000"/>
            <a:ext cx="842400" cy="693000"/>
          </a:xfrm>
          <a:prstGeom prst="roundRect">
            <a:avLst>
              <a:gd fmla="val 16667" name="adj"/>
            </a:avLst>
          </a:prstGeom>
          <a:solidFill>
            <a:srgbClr val="026F58">
              <a:alpha val="8095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Secret Key</a:t>
            </a:r>
            <a:endParaRPr sz="1800">
              <a:latin typeface="Calibri"/>
              <a:ea typeface="Calibri"/>
              <a:cs typeface="Calibri"/>
              <a:sym typeface="Calibri"/>
            </a:endParaRPr>
          </a:p>
        </p:txBody>
      </p:sp>
      <p:sp>
        <p:nvSpPr>
          <p:cNvPr id="545" name="Google Shape;545;p40"/>
          <p:cNvSpPr/>
          <p:nvPr/>
        </p:nvSpPr>
        <p:spPr>
          <a:xfrm>
            <a:off x="3074700" y="3175000"/>
            <a:ext cx="1373100" cy="693000"/>
          </a:xfrm>
          <a:prstGeom prst="roundRect">
            <a:avLst>
              <a:gd fmla="val 16667" name="adj"/>
            </a:avLst>
          </a:prstGeom>
          <a:solidFill>
            <a:srgbClr val="706BB1">
              <a:alpha val="92260"/>
            </a:srgbClr>
          </a:solid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u="sng">
                <a:latin typeface="Calibri"/>
                <a:ea typeface="Calibri"/>
                <a:cs typeface="Calibri"/>
                <a:sym typeface="Calibri"/>
              </a:rPr>
              <a:t>Modifier</a:t>
            </a:r>
            <a:endParaRPr b="1" sz="1800" u="sng">
              <a:latin typeface="Calibri"/>
              <a:ea typeface="Calibri"/>
              <a:cs typeface="Calibri"/>
              <a:sym typeface="Calibri"/>
            </a:endParaRPr>
          </a:p>
          <a:p>
            <a:pPr indent="0" lvl="0" marL="0" rtl="0" algn="ctr">
              <a:spcBef>
                <a:spcPts val="0"/>
              </a:spcBef>
              <a:spcAft>
                <a:spcPts val="0"/>
              </a:spcAft>
              <a:buNone/>
            </a:pPr>
            <a:r>
              <a:rPr b="1" lang="en" sz="1800" u="sng">
                <a:latin typeface="Calibri"/>
                <a:ea typeface="Calibri"/>
                <a:cs typeface="Calibri"/>
                <a:sym typeface="Calibri"/>
              </a:rPr>
              <a:t>&amp;p </a:t>
            </a:r>
            <a:r>
              <a:rPr b="1" lang="en" u="sng">
                <a:latin typeface="Calibri"/>
                <a:ea typeface="Calibri"/>
                <a:cs typeface="Calibri"/>
                <a:sym typeface="Calibri"/>
              </a:rPr>
              <a:t>⨁</a:t>
            </a:r>
            <a:r>
              <a:rPr b="1" lang="en" sz="1000" u="sng">
                <a:latin typeface="Calibri"/>
                <a:ea typeface="Calibri"/>
                <a:cs typeface="Calibri"/>
                <a:sym typeface="Calibri"/>
              </a:rPr>
              <a:t> </a:t>
            </a:r>
            <a:r>
              <a:rPr b="1" lang="en" sz="1800" u="sng">
                <a:latin typeface="Calibri"/>
                <a:ea typeface="Calibri"/>
                <a:cs typeface="Calibri"/>
                <a:sym typeface="Calibri"/>
              </a:rPr>
              <a:t>tag(p)</a:t>
            </a:r>
            <a:endParaRPr b="1" sz="1800" u="sng">
              <a:latin typeface="Calibri"/>
              <a:ea typeface="Calibri"/>
              <a:cs typeface="Calibri"/>
              <a:sym typeface="Calibri"/>
            </a:endParaRPr>
          </a:p>
        </p:txBody>
      </p:sp>
      <p:cxnSp>
        <p:nvCxnSpPr>
          <p:cNvPr id="546" name="Google Shape;546;p40"/>
          <p:cNvCxnSpPr>
            <a:stCxn id="544" idx="3"/>
            <a:endCxn id="540" idx="1"/>
          </p:cNvCxnSpPr>
          <p:nvPr/>
        </p:nvCxnSpPr>
        <p:spPr>
          <a:xfrm>
            <a:off x="931500" y="3521500"/>
            <a:ext cx="250800" cy="0"/>
          </a:xfrm>
          <a:prstGeom prst="straightConnector1">
            <a:avLst/>
          </a:prstGeom>
          <a:noFill/>
          <a:ln cap="flat" cmpd="sng" w="9525">
            <a:solidFill>
              <a:schemeClr val="dk1"/>
            </a:solidFill>
            <a:prstDash val="solid"/>
            <a:round/>
            <a:headEnd len="med" w="med" type="none"/>
            <a:tailEnd len="med" w="med" type="triangle"/>
          </a:ln>
        </p:spPr>
      </p:cxnSp>
      <p:cxnSp>
        <p:nvCxnSpPr>
          <p:cNvPr id="547" name="Google Shape;547;p40"/>
          <p:cNvCxnSpPr>
            <a:stCxn id="543" idx="2"/>
            <a:endCxn id="540" idx="0"/>
          </p:cNvCxnSpPr>
          <p:nvPr/>
        </p:nvCxnSpPr>
        <p:spPr>
          <a:xfrm>
            <a:off x="2000850" y="2838467"/>
            <a:ext cx="3600" cy="336600"/>
          </a:xfrm>
          <a:prstGeom prst="straightConnector1">
            <a:avLst/>
          </a:prstGeom>
          <a:noFill/>
          <a:ln cap="flat" cmpd="sng" w="9525">
            <a:solidFill>
              <a:schemeClr val="dk1"/>
            </a:solidFill>
            <a:prstDash val="solid"/>
            <a:round/>
            <a:headEnd len="med" w="med" type="none"/>
            <a:tailEnd len="med" w="med" type="triangle"/>
          </a:ln>
        </p:spPr>
      </p:cxnSp>
      <p:cxnSp>
        <p:nvCxnSpPr>
          <p:cNvPr id="548" name="Google Shape;548;p40"/>
          <p:cNvCxnSpPr>
            <a:stCxn id="540" idx="2"/>
            <a:endCxn id="541" idx="0"/>
          </p:cNvCxnSpPr>
          <p:nvPr/>
        </p:nvCxnSpPr>
        <p:spPr>
          <a:xfrm>
            <a:off x="2004450" y="3868000"/>
            <a:ext cx="2700" cy="394200"/>
          </a:xfrm>
          <a:prstGeom prst="straightConnector1">
            <a:avLst/>
          </a:prstGeom>
          <a:noFill/>
          <a:ln cap="flat" cmpd="sng" w="9525">
            <a:solidFill>
              <a:schemeClr val="dk1"/>
            </a:solidFill>
            <a:prstDash val="solid"/>
            <a:round/>
            <a:headEnd len="med" w="med" type="none"/>
            <a:tailEnd len="med" w="med" type="triangle"/>
          </a:ln>
        </p:spPr>
      </p:cxnSp>
      <p:cxnSp>
        <p:nvCxnSpPr>
          <p:cNvPr id="549" name="Google Shape;549;p40"/>
          <p:cNvCxnSpPr>
            <a:stCxn id="545" idx="1"/>
            <a:endCxn id="540" idx="3"/>
          </p:cNvCxnSpPr>
          <p:nvPr/>
        </p:nvCxnSpPr>
        <p:spPr>
          <a:xfrm rot="10800000">
            <a:off x="2826600" y="3521500"/>
            <a:ext cx="248100" cy="0"/>
          </a:xfrm>
          <a:prstGeom prst="straightConnector1">
            <a:avLst/>
          </a:prstGeom>
          <a:noFill/>
          <a:ln cap="flat" cmpd="sng" w="9525">
            <a:solidFill>
              <a:schemeClr val="dk1"/>
            </a:solidFill>
            <a:prstDash val="solid"/>
            <a:round/>
            <a:headEnd len="med" w="med" type="none"/>
            <a:tailEnd len="med" w="med" type="triangle"/>
          </a:ln>
        </p:spPr>
      </p:cxnSp>
      <p:cxnSp>
        <p:nvCxnSpPr>
          <p:cNvPr id="550" name="Google Shape;550;p40"/>
          <p:cNvCxnSpPr/>
          <p:nvPr/>
        </p:nvCxnSpPr>
        <p:spPr>
          <a:xfrm>
            <a:off x="4511700" y="2494333"/>
            <a:ext cx="16200" cy="2178000"/>
          </a:xfrm>
          <a:prstGeom prst="straightConnector1">
            <a:avLst/>
          </a:prstGeom>
          <a:noFill/>
          <a:ln cap="flat" cmpd="sng" w="19050">
            <a:solidFill>
              <a:srgbClr val="861F41"/>
            </a:solidFill>
            <a:prstDash val="solid"/>
            <a:round/>
            <a:headEnd len="med" w="med" type="none"/>
            <a:tailEnd len="med" w="med" type="none"/>
          </a:ln>
        </p:spPr>
      </p:cxnSp>
      <p:sp>
        <p:nvSpPr>
          <p:cNvPr id="551" name="Google Shape;551;p40"/>
          <p:cNvSpPr txBox="1"/>
          <p:nvPr/>
        </p:nvSpPr>
        <p:spPr>
          <a:xfrm>
            <a:off x="825900" y="4628694"/>
            <a:ext cx="297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Calibri"/>
                <a:ea typeface="Calibri"/>
                <a:cs typeface="Calibri"/>
                <a:sym typeface="Calibri"/>
              </a:rPr>
              <a:t>Signing</a:t>
            </a:r>
            <a:endParaRPr b="1" sz="1900">
              <a:latin typeface="Calibri"/>
              <a:ea typeface="Calibri"/>
              <a:cs typeface="Calibri"/>
              <a:sym typeface="Calibri"/>
            </a:endParaRPr>
          </a:p>
        </p:txBody>
      </p:sp>
      <p:sp>
        <p:nvSpPr>
          <p:cNvPr id="552" name="Google Shape;552;p40"/>
          <p:cNvSpPr txBox="1"/>
          <p:nvPr>
            <p:ph idx="1" type="body"/>
          </p:nvPr>
        </p:nvSpPr>
        <p:spPr>
          <a:xfrm>
            <a:off x="311700" y="1026528"/>
            <a:ext cx="8520600" cy="102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propose to blend the </a:t>
            </a:r>
            <a:r>
              <a:rPr b="1" lang="en" u="sng"/>
              <a:t>address of a pointer (&amp;p)</a:t>
            </a:r>
            <a:r>
              <a:rPr lang="en"/>
              <a:t> and a </a:t>
            </a:r>
            <a:r>
              <a:rPr b="1" lang="en" u="sng"/>
              <a:t>random tag associated with a memory object (tag(p))</a:t>
            </a:r>
            <a:r>
              <a:rPr lang="en"/>
              <a:t> to efficiently enforce the PACTight pointer integrity property</a:t>
            </a:r>
            <a:endParaRPr/>
          </a:p>
        </p:txBody>
      </p:sp>
      <p:pic>
        <p:nvPicPr>
          <p:cNvPr id="553" name="Google Shape;553;p40"/>
          <p:cNvPicPr preferRelativeResize="0"/>
          <p:nvPr/>
        </p:nvPicPr>
        <p:blipFill>
          <a:blip r:embed="rId3">
            <a:alphaModFix/>
          </a:blip>
          <a:stretch>
            <a:fillRect/>
          </a:stretch>
        </p:blipFill>
        <p:spPr>
          <a:xfrm>
            <a:off x="3746396" y="4111250"/>
            <a:ext cx="429299" cy="429299"/>
          </a:xfrm>
          <a:prstGeom prst="rect">
            <a:avLst/>
          </a:prstGeom>
          <a:noFill/>
          <a:ln>
            <a:noFill/>
          </a:ln>
        </p:spPr>
      </p:pic>
      <p:grpSp>
        <p:nvGrpSpPr>
          <p:cNvPr id="554" name="Google Shape;554;p40"/>
          <p:cNvGrpSpPr/>
          <p:nvPr/>
        </p:nvGrpSpPr>
        <p:grpSpPr>
          <a:xfrm>
            <a:off x="3710550" y="2322061"/>
            <a:ext cx="512850" cy="569828"/>
            <a:chOff x="3710550" y="2089876"/>
            <a:chExt cx="512850" cy="512850"/>
          </a:xfrm>
        </p:grpSpPr>
        <p:pic>
          <p:nvPicPr>
            <p:cNvPr id="555" name="Google Shape;555;p40"/>
            <p:cNvPicPr preferRelativeResize="0"/>
            <p:nvPr/>
          </p:nvPicPr>
          <p:blipFill>
            <a:blip r:embed="rId4">
              <a:alphaModFix/>
            </a:blip>
            <a:stretch>
              <a:fillRect/>
            </a:stretch>
          </p:blipFill>
          <p:spPr>
            <a:xfrm>
              <a:off x="3710550" y="2089876"/>
              <a:ext cx="512850" cy="512850"/>
            </a:xfrm>
            <a:prstGeom prst="rect">
              <a:avLst/>
            </a:prstGeom>
            <a:noFill/>
            <a:ln>
              <a:noFill/>
            </a:ln>
          </p:spPr>
        </p:pic>
        <p:sp>
          <p:nvSpPr>
            <p:cNvPr id="556" name="Google Shape;556;p40"/>
            <p:cNvSpPr/>
            <p:nvPr/>
          </p:nvSpPr>
          <p:spPr>
            <a:xfrm>
              <a:off x="3997175" y="2183800"/>
              <a:ext cx="168900" cy="108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1"/>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PACTight Design: Enforcing the properties</a:t>
            </a:r>
            <a:endParaRPr/>
          </a:p>
        </p:txBody>
      </p:sp>
      <p:sp>
        <p:nvSpPr>
          <p:cNvPr id="562" name="Google Shape;562;p41"/>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63" name="Google Shape;563;p41"/>
          <p:cNvSpPr/>
          <p:nvPr/>
        </p:nvSpPr>
        <p:spPr>
          <a:xfrm>
            <a:off x="1182300" y="3175000"/>
            <a:ext cx="1644300" cy="6930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Cryptographic algorithm</a:t>
            </a:r>
            <a:endParaRPr sz="1800">
              <a:latin typeface="Calibri"/>
              <a:ea typeface="Calibri"/>
              <a:cs typeface="Calibri"/>
              <a:sym typeface="Calibri"/>
            </a:endParaRPr>
          </a:p>
        </p:txBody>
      </p:sp>
      <p:sp>
        <p:nvSpPr>
          <p:cNvPr id="564" name="Google Shape;564;p41"/>
          <p:cNvSpPr/>
          <p:nvPr/>
        </p:nvSpPr>
        <p:spPr>
          <a:xfrm>
            <a:off x="349800" y="4262333"/>
            <a:ext cx="3314700" cy="298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               Address</a:t>
            </a:r>
            <a:endParaRPr sz="1800"/>
          </a:p>
        </p:txBody>
      </p:sp>
      <p:sp>
        <p:nvSpPr>
          <p:cNvPr id="565" name="Google Shape;565;p41"/>
          <p:cNvSpPr/>
          <p:nvPr/>
        </p:nvSpPr>
        <p:spPr>
          <a:xfrm>
            <a:off x="349800" y="4262333"/>
            <a:ext cx="981900" cy="298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PAC</a:t>
            </a:r>
            <a:endParaRPr sz="1800">
              <a:latin typeface="Calibri"/>
              <a:ea typeface="Calibri"/>
              <a:cs typeface="Calibri"/>
              <a:sym typeface="Calibri"/>
            </a:endParaRPr>
          </a:p>
        </p:txBody>
      </p:sp>
      <p:sp>
        <p:nvSpPr>
          <p:cNvPr id="566" name="Google Shape;566;p41"/>
          <p:cNvSpPr/>
          <p:nvPr/>
        </p:nvSpPr>
        <p:spPr>
          <a:xfrm>
            <a:off x="343500" y="2539667"/>
            <a:ext cx="3314700" cy="298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Address</a:t>
            </a:r>
            <a:endParaRPr sz="1800"/>
          </a:p>
        </p:txBody>
      </p:sp>
      <p:sp>
        <p:nvSpPr>
          <p:cNvPr id="567" name="Google Shape;567;p41"/>
          <p:cNvSpPr/>
          <p:nvPr/>
        </p:nvSpPr>
        <p:spPr>
          <a:xfrm>
            <a:off x="89100" y="3175000"/>
            <a:ext cx="842400" cy="693000"/>
          </a:xfrm>
          <a:prstGeom prst="roundRect">
            <a:avLst>
              <a:gd fmla="val 16667" name="adj"/>
            </a:avLst>
          </a:prstGeom>
          <a:solidFill>
            <a:srgbClr val="026F58">
              <a:alpha val="8095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Secret Key</a:t>
            </a:r>
            <a:endParaRPr sz="1800">
              <a:latin typeface="Calibri"/>
              <a:ea typeface="Calibri"/>
              <a:cs typeface="Calibri"/>
              <a:sym typeface="Calibri"/>
            </a:endParaRPr>
          </a:p>
        </p:txBody>
      </p:sp>
      <p:sp>
        <p:nvSpPr>
          <p:cNvPr id="568" name="Google Shape;568;p41"/>
          <p:cNvSpPr/>
          <p:nvPr/>
        </p:nvSpPr>
        <p:spPr>
          <a:xfrm>
            <a:off x="3074700" y="3175000"/>
            <a:ext cx="1368000" cy="693000"/>
          </a:xfrm>
          <a:prstGeom prst="roundRect">
            <a:avLst>
              <a:gd fmla="val 16667" name="adj"/>
            </a:avLst>
          </a:prstGeom>
          <a:solidFill>
            <a:srgbClr val="706BB1">
              <a:alpha val="92260"/>
            </a:srgbClr>
          </a:solid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u="sng">
                <a:latin typeface="Calibri"/>
                <a:ea typeface="Calibri"/>
                <a:cs typeface="Calibri"/>
                <a:sym typeface="Calibri"/>
              </a:rPr>
              <a:t>Modifier</a:t>
            </a:r>
            <a:endParaRPr b="1" sz="1800" u="sng">
              <a:latin typeface="Calibri"/>
              <a:ea typeface="Calibri"/>
              <a:cs typeface="Calibri"/>
              <a:sym typeface="Calibri"/>
            </a:endParaRPr>
          </a:p>
          <a:p>
            <a:pPr indent="0" lvl="0" marL="0" rtl="0" algn="ctr">
              <a:spcBef>
                <a:spcPts val="0"/>
              </a:spcBef>
              <a:spcAft>
                <a:spcPts val="0"/>
              </a:spcAft>
              <a:buNone/>
            </a:pPr>
            <a:r>
              <a:rPr b="1" lang="en" sz="1800" u="sng">
                <a:latin typeface="Calibri"/>
                <a:ea typeface="Calibri"/>
                <a:cs typeface="Calibri"/>
                <a:sym typeface="Calibri"/>
              </a:rPr>
              <a:t>&amp;p </a:t>
            </a:r>
            <a:r>
              <a:rPr b="1" lang="en" u="sng">
                <a:latin typeface="Calibri"/>
                <a:ea typeface="Calibri"/>
                <a:cs typeface="Calibri"/>
                <a:sym typeface="Calibri"/>
              </a:rPr>
              <a:t>⨁</a:t>
            </a:r>
            <a:r>
              <a:rPr b="1" lang="en" sz="1000" u="sng">
                <a:latin typeface="Calibri"/>
                <a:ea typeface="Calibri"/>
                <a:cs typeface="Calibri"/>
                <a:sym typeface="Calibri"/>
              </a:rPr>
              <a:t> </a:t>
            </a:r>
            <a:r>
              <a:rPr b="1" lang="en" sz="1800" u="sng">
                <a:latin typeface="Calibri"/>
                <a:ea typeface="Calibri"/>
                <a:cs typeface="Calibri"/>
                <a:sym typeface="Calibri"/>
              </a:rPr>
              <a:t>tag(p)</a:t>
            </a:r>
            <a:endParaRPr b="1" sz="1800" u="sng">
              <a:latin typeface="Calibri"/>
              <a:ea typeface="Calibri"/>
              <a:cs typeface="Calibri"/>
              <a:sym typeface="Calibri"/>
            </a:endParaRPr>
          </a:p>
        </p:txBody>
      </p:sp>
      <p:cxnSp>
        <p:nvCxnSpPr>
          <p:cNvPr id="569" name="Google Shape;569;p41"/>
          <p:cNvCxnSpPr>
            <a:stCxn id="567" idx="3"/>
            <a:endCxn id="563" idx="1"/>
          </p:cNvCxnSpPr>
          <p:nvPr/>
        </p:nvCxnSpPr>
        <p:spPr>
          <a:xfrm>
            <a:off x="931500" y="3521500"/>
            <a:ext cx="250800" cy="0"/>
          </a:xfrm>
          <a:prstGeom prst="straightConnector1">
            <a:avLst/>
          </a:prstGeom>
          <a:noFill/>
          <a:ln cap="flat" cmpd="sng" w="9525">
            <a:solidFill>
              <a:schemeClr val="dk1"/>
            </a:solidFill>
            <a:prstDash val="solid"/>
            <a:round/>
            <a:headEnd len="med" w="med" type="none"/>
            <a:tailEnd len="med" w="med" type="triangle"/>
          </a:ln>
        </p:spPr>
      </p:cxnSp>
      <p:cxnSp>
        <p:nvCxnSpPr>
          <p:cNvPr id="570" name="Google Shape;570;p41"/>
          <p:cNvCxnSpPr>
            <a:stCxn id="566" idx="2"/>
            <a:endCxn id="563" idx="0"/>
          </p:cNvCxnSpPr>
          <p:nvPr/>
        </p:nvCxnSpPr>
        <p:spPr>
          <a:xfrm>
            <a:off x="2000850" y="2838467"/>
            <a:ext cx="3600" cy="336600"/>
          </a:xfrm>
          <a:prstGeom prst="straightConnector1">
            <a:avLst/>
          </a:prstGeom>
          <a:noFill/>
          <a:ln cap="flat" cmpd="sng" w="9525">
            <a:solidFill>
              <a:schemeClr val="dk1"/>
            </a:solidFill>
            <a:prstDash val="solid"/>
            <a:round/>
            <a:headEnd len="med" w="med" type="none"/>
            <a:tailEnd len="med" w="med" type="triangle"/>
          </a:ln>
        </p:spPr>
      </p:cxnSp>
      <p:cxnSp>
        <p:nvCxnSpPr>
          <p:cNvPr id="571" name="Google Shape;571;p41"/>
          <p:cNvCxnSpPr>
            <a:stCxn id="563" idx="2"/>
            <a:endCxn id="564" idx="0"/>
          </p:cNvCxnSpPr>
          <p:nvPr/>
        </p:nvCxnSpPr>
        <p:spPr>
          <a:xfrm>
            <a:off x="2004450" y="3868000"/>
            <a:ext cx="2700" cy="394200"/>
          </a:xfrm>
          <a:prstGeom prst="straightConnector1">
            <a:avLst/>
          </a:prstGeom>
          <a:noFill/>
          <a:ln cap="flat" cmpd="sng" w="9525">
            <a:solidFill>
              <a:schemeClr val="dk1"/>
            </a:solidFill>
            <a:prstDash val="solid"/>
            <a:round/>
            <a:headEnd len="med" w="med" type="none"/>
            <a:tailEnd len="med" w="med" type="triangle"/>
          </a:ln>
        </p:spPr>
      </p:cxnSp>
      <p:cxnSp>
        <p:nvCxnSpPr>
          <p:cNvPr id="572" name="Google Shape;572;p41"/>
          <p:cNvCxnSpPr>
            <a:stCxn id="568" idx="1"/>
            <a:endCxn id="563" idx="3"/>
          </p:cNvCxnSpPr>
          <p:nvPr/>
        </p:nvCxnSpPr>
        <p:spPr>
          <a:xfrm rot="10800000">
            <a:off x="2826600" y="3521500"/>
            <a:ext cx="248100" cy="0"/>
          </a:xfrm>
          <a:prstGeom prst="straightConnector1">
            <a:avLst/>
          </a:prstGeom>
          <a:noFill/>
          <a:ln cap="flat" cmpd="sng" w="9525">
            <a:solidFill>
              <a:schemeClr val="dk1"/>
            </a:solidFill>
            <a:prstDash val="solid"/>
            <a:round/>
            <a:headEnd len="med" w="med" type="none"/>
            <a:tailEnd len="med" w="med" type="triangle"/>
          </a:ln>
        </p:spPr>
      </p:cxnSp>
      <p:sp>
        <p:nvSpPr>
          <p:cNvPr id="573" name="Google Shape;573;p41"/>
          <p:cNvSpPr/>
          <p:nvPr/>
        </p:nvSpPr>
        <p:spPr>
          <a:xfrm>
            <a:off x="5770500" y="3175000"/>
            <a:ext cx="1644300" cy="6930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Cryptographic algorithm</a:t>
            </a:r>
            <a:endParaRPr sz="1800">
              <a:latin typeface="Calibri"/>
              <a:ea typeface="Calibri"/>
              <a:cs typeface="Calibri"/>
              <a:sym typeface="Calibri"/>
            </a:endParaRPr>
          </a:p>
        </p:txBody>
      </p:sp>
      <p:sp>
        <p:nvSpPr>
          <p:cNvPr id="574" name="Google Shape;574;p41"/>
          <p:cNvSpPr/>
          <p:nvPr/>
        </p:nvSpPr>
        <p:spPr>
          <a:xfrm>
            <a:off x="4941300" y="4262333"/>
            <a:ext cx="3314700" cy="298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               Address</a:t>
            </a:r>
            <a:endParaRPr sz="1800"/>
          </a:p>
        </p:txBody>
      </p:sp>
      <p:sp>
        <p:nvSpPr>
          <p:cNvPr id="575" name="Google Shape;575;p41"/>
          <p:cNvSpPr/>
          <p:nvPr/>
        </p:nvSpPr>
        <p:spPr>
          <a:xfrm>
            <a:off x="4931700" y="2539667"/>
            <a:ext cx="3314700" cy="298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Address</a:t>
            </a:r>
            <a:endParaRPr sz="1800"/>
          </a:p>
        </p:txBody>
      </p:sp>
      <p:sp>
        <p:nvSpPr>
          <p:cNvPr id="576" name="Google Shape;576;p41"/>
          <p:cNvSpPr/>
          <p:nvPr/>
        </p:nvSpPr>
        <p:spPr>
          <a:xfrm>
            <a:off x="4661100" y="3175000"/>
            <a:ext cx="842400" cy="693000"/>
          </a:xfrm>
          <a:prstGeom prst="roundRect">
            <a:avLst>
              <a:gd fmla="val 16667" name="adj"/>
            </a:avLst>
          </a:prstGeom>
          <a:solidFill>
            <a:srgbClr val="026F58">
              <a:alpha val="8095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Secret Key</a:t>
            </a:r>
            <a:endParaRPr sz="1800">
              <a:latin typeface="Calibri"/>
              <a:ea typeface="Calibri"/>
              <a:cs typeface="Calibri"/>
              <a:sym typeface="Calibri"/>
            </a:endParaRPr>
          </a:p>
        </p:txBody>
      </p:sp>
      <p:cxnSp>
        <p:nvCxnSpPr>
          <p:cNvPr id="577" name="Google Shape;577;p41"/>
          <p:cNvCxnSpPr>
            <a:stCxn id="576" idx="3"/>
            <a:endCxn id="573" idx="1"/>
          </p:cNvCxnSpPr>
          <p:nvPr/>
        </p:nvCxnSpPr>
        <p:spPr>
          <a:xfrm>
            <a:off x="5503500" y="3521500"/>
            <a:ext cx="267000" cy="0"/>
          </a:xfrm>
          <a:prstGeom prst="straightConnector1">
            <a:avLst/>
          </a:prstGeom>
          <a:noFill/>
          <a:ln cap="flat" cmpd="sng" w="9525">
            <a:solidFill>
              <a:schemeClr val="dk1"/>
            </a:solidFill>
            <a:prstDash val="solid"/>
            <a:round/>
            <a:headEnd len="med" w="med" type="none"/>
            <a:tailEnd len="med" w="med" type="triangle"/>
          </a:ln>
        </p:spPr>
      </p:cxnSp>
      <p:cxnSp>
        <p:nvCxnSpPr>
          <p:cNvPr id="578" name="Google Shape;578;p41"/>
          <p:cNvCxnSpPr>
            <a:stCxn id="575" idx="2"/>
            <a:endCxn id="573" idx="0"/>
          </p:cNvCxnSpPr>
          <p:nvPr/>
        </p:nvCxnSpPr>
        <p:spPr>
          <a:xfrm>
            <a:off x="6589050" y="2838467"/>
            <a:ext cx="3600" cy="336600"/>
          </a:xfrm>
          <a:prstGeom prst="straightConnector1">
            <a:avLst/>
          </a:prstGeom>
          <a:noFill/>
          <a:ln cap="flat" cmpd="sng" w="9525">
            <a:solidFill>
              <a:schemeClr val="dk1"/>
            </a:solidFill>
            <a:prstDash val="solid"/>
            <a:round/>
            <a:headEnd len="med" w="med" type="none"/>
            <a:tailEnd len="med" w="med" type="triangle"/>
          </a:ln>
        </p:spPr>
      </p:cxnSp>
      <p:cxnSp>
        <p:nvCxnSpPr>
          <p:cNvPr id="579" name="Google Shape;579;p41"/>
          <p:cNvCxnSpPr>
            <a:stCxn id="573" idx="2"/>
            <a:endCxn id="574" idx="0"/>
          </p:cNvCxnSpPr>
          <p:nvPr/>
        </p:nvCxnSpPr>
        <p:spPr>
          <a:xfrm>
            <a:off x="6592650" y="3868000"/>
            <a:ext cx="6000" cy="394200"/>
          </a:xfrm>
          <a:prstGeom prst="straightConnector1">
            <a:avLst/>
          </a:prstGeom>
          <a:noFill/>
          <a:ln cap="flat" cmpd="sng" w="9525">
            <a:solidFill>
              <a:schemeClr val="dk1"/>
            </a:solidFill>
            <a:prstDash val="solid"/>
            <a:round/>
            <a:headEnd len="med" w="med" type="none"/>
            <a:tailEnd len="med" w="med" type="triangle"/>
          </a:ln>
        </p:spPr>
      </p:cxnSp>
      <p:cxnSp>
        <p:nvCxnSpPr>
          <p:cNvPr id="580" name="Google Shape;580;p41"/>
          <p:cNvCxnSpPr>
            <a:stCxn id="581" idx="1"/>
            <a:endCxn id="573" idx="3"/>
          </p:cNvCxnSpPr>
          <p:nvPr/>
        </p:nvCxnSpPr>
        <p:spPr>
          <a:xfrm rot="10800000">
            <a:off x="7414800" y="3521500"/>
            <a:ext cx="231300" cy="0"/>
          </a:xfrm>
          <a:prstGeom prst="straightConnector1">
            <a:avLst/>
          </a:prstGeom>
          <a:noFill/>
          <a:ln cap="flat" cmpd="sng" w="9525">
            <a:solidFill>
              <a:schemeClr val="dk1"/>
            </a:solidFill>
            <a:prstDash val="solid"/>
            <a:round/>
            <a:headEnd len="med" w="med" type="none"/>
            <a:tailEnd len="med" w="med" type="triangle"/>
          </a:ln>
        </p:spPr>
      </p:cxnSp>
      <p:cxnSp>
        <p:nvCxnSpPr>
          <p:cNvPr id="582" name="Google Shape;582;p41"/>
          <p:cNvCxnSpPr/>
          <p:nvPr/>
        </p:nvCxnSpPr>
        <p:spPr>
          <a:xfrm>
            <a:off x="4511700" y="2494333"/>
            <a:ext cx="16200" cy="2178000"/>
          </a:xfrm>
          <a:prstGeom prst="straightConnector1">
            <a:avLst/>
          </a:prstGeom>
          <a:noFill/>
          <a:ln cap="flat" cmpd="sng" w="19050">
            <a:solidFill>
              <a:srgbClr val="861F41"/>
            </a:solidFill>
            <a:prstDash val="solid"/>
            <a:round/>
            <a:headEnd len="med" w="med" type="none"/>
            <a:tailEnd len="med" w="med" type="none"/>
          </a:ln>
        </p:spPr>
      </p:cxnSp>
      <p:sp>
        <p:nvSpPr>
          <p:cNvPr id="583" name="Google Shape;583;p41"/>
          <p:cNvSpPr/>
          <p:nvPr/>
        </p:nvSpPr>
        <p:spPr>
          <a:xfrm>
            <a:off x="4933200" y="2542000"/>
            <a:ext cx="981900" cy="298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PAC</a:t>
            </a:r>
            <a:endParaRPr sz="1800">
              <a:latin typeface="Calibri"/>
              <a:ea typeface="Calibri"/>
              <a:cs typeface="Calibri"/>
              <a:sym typeface="Calibri"/>
            </a:endParaRPr>
          </a:p>
        </p:txBody>
      </p:sp>
      <p:sp>
        <p:nvSpPr>
          <p:cNvPr id="581" name="Google Shape;581;p41"/>
          <p:cNvSpPr/>
          <p:nvPr/>
        </p:nvSpPr>
        <p:spPr>
          <a:xfrm>
            <a:off x="7646100" y="3175000"/>
            <a:ext cx="1368000" cy="693000"/>
          </a:xfrm>
          <a:prstGeom prst="roundRect">
            <a:avLst>
              <a:gd fmla="val 16667" name="adj"/>
            </a:avLst>
          </a:prstGeom>
          <a:solidFill>
            <a:srgbClr val="706BB1">
              <a:alpha val="92260"/>
            </a:srgbClr>
          </a:solidFill>
          <a:ln cap="flat" cmpd="sng" w="76200">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u="sng">
                <a:latin typeface="Calibri"/>
                <a:ea typeface="Calibri"/>
                <a:cs typeface="Calibri"/>
                <a:sym typeface="Calibri"/>
              </a:rPr>
              <a:t>Modifier</a:t>
            </a:r>
            <a:endParaRPr b="1" sz="1800" u="sng">
              <a:latin typeface="Calibri"/>
              <a:ea typeface="Calibri"/>
              <a:cs typeface="Calibri"/>
              <a:sym typeface="Calibri"/>
            </a:endParaRPr>
          </a:p>
          <a:p>
            <a:pPr indent="0" lvl="0" marL="0" rtl="0" algn="ctr">
              <a:spcBef>
                <a:spcPts val="0"/>
              </a:spcBef>
              <a:spcAft>
                <a:spcPts val="0"/>
              </a:spcAft>
              <a:buNone/>
            </a:pPr>
            <a:r>
              <a:rPr b="1" lang="en" sz="1800" u="sng">
                <a:latin typeface="Calibri"/>
                <a:ea typeface="Calibri"/>
                <a:cs typeface="Calibri"/>
                <a:sym typeface="Calibri"/>
              </a:rPr>
              <a:t>&amp;p </a:t>
            </a:r>
            <a:r>
              <a:rPr b="1" lang="en" u="sng">
                <a:latin typeface="Calibri"/>
                <a:ea typeface="Calibri"/>
                <a:cs typeface="Calibri"/>
                <a:sym typeface="Calibri"/>
              </a:rPr>
              <a:t>⨁</a:t>
            </a:r>
            <a:r>
              <a:rPr b="1" lang="en" sz="1000" u="sng">
                <a:latin typeface="Calibri"/>
                <a:ea typeface="Calibri"/>
                <a:cs typeface="Calibri"/>
                <a:sym typeface="Calibri"/>
              </a:rPr>
              <a:t> </a:t>
            </a:r>
            <a:r>
              <a:rPr b="1" lang="en" sz="1800" u="sng">
                <a:latin typeface="Calibri"/>
                <a:ea typeface="Calibri"/>
                <a:cs typeface="Calibri"/>
                <a:sym typeface="Calibri"/>
              </a:rPr>
              <a:t>tag(p)</a:t>
            </a:r>
            <a:endParaRPr b="1" sz="1800" u="sng">
              <a:latin typeface="Calibri"/>
              <a:ea typeface="Calibri"/>
              <a:cs typeface="Calibri"/>
              <a:sym typeface="Calibri"/>
            </a:endParaRPr>
          </a:p>
        </p:txBody>
      </p:sp>
      <p:sp>
        <p:nvSpPr>
          <p:cNvPr id="584" name="Google Shape;584;p41"/>
          <p:cNvSpPr txBox="1"/>
          <p:nvPr/>
        </p:nvSpPr>
        <p:spPr>
          <a:xfrm>
            <a:off x="825900" y="4628694"/>
            <a:ext cx="297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Calibri"/>
                <a:ea typeface="Calibri"/>
                <a:cs typeface="Calibri"/>
                <a:sym typeface="Calibri"/>
              </a:rPr>
              <a:t>Signing</a:t>
            </a:r>
            <a:endParaRPr b="1" sz="1900">
              <a:latin typeface="Calibri"/>
              <a:ea typeface="Calibri"/>
              <a:cs typeface="Calibri"/>
              <a:sym typeface="Calibri"/>
            </a:endParaRPr>
          </a:p>
        </p:txBody>
      </p:sp>
      <p:sp>
        <p:nvSpPr>
          <p:cNvPr id="585" name="Google Shape;585;p41"/>
          <p:cNvSpPr txBox="1"/>
          <p:nvPr/>
        </p:nvSpPr>
        <p:spPr>
          <a:xfrm>
            <a:off x="5174100" y="4628694"/>
            <a:ext cx="297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Calibri"/>
                <a:ea typeface="Calibri"/>
                <a:cs typeface="Calibri"/>
                <a:sym typeface="Calibri"/>
              </a:rPr>
              <a:t>Authentication</a:t>
            </a:r>
            <a:endParaRPr b="1" sz="1900">
              <a:latin typeface="Calibri"/>
              <a:ea typeface="Calibri"/>
              <a:cs typeface="Calibri"/>
              <a:sym typeface="Calibri"/>
            </a:endParaRPr>
          </a:p>
        </p:txBody>
      </p:sp>
      <p:pic>
        <p:nvPicPr>
          <p:cNvPr id="586" name="Google Shape;586;p41"/>
          <p:cNvPicPr preferRelativeResize="0"/>
          <p:nvPr/>
        </p:nvPicPr>
        <p:blipFill>
          <a:blip r:embed="rId3">
            <a:alphaModFix/>
          </a:blip>
          <a:stretch>
            <a:fillRect/>
          </a:stretch>
        </p:blipFill>
        <p:spPr>
          <a:xfrm>
            <a:off x="3746396" y="4111250"/>
            <a:ext cx="429299" cy="429299"/>
          </a:xfrm>
          <a:prstGeom prst="rect">
            <a:avLst/>
          </a:prstGeom>
          <a:noFill/>
          <a:ln>
            <a:noFill/>
          </a:ln>
        </p:spPr>
      </p:pic>
      <p:pic>
        <p:nvPicPr>
          <p:cNvPr id="587" name="Google Shape;587;p41"/>
          <p:cNvPicPr preferRelativeResize="0"/>
          <p:nvPr/>
        </p:nvPicPr>
        <p:blipFill>
          <a:blip r:embed="rId3">
            <a:alphaModFix/>
          </a:blip>
          <a:stretch>
            <a:fillRect/>
          </a:stretch>
        </p:blipFill>
        <p:spPr>
          <a:xfrm>
            <a:off x="8318396" y="2333250"/>
            <a:ext cx="429299" cy="429299"/>
          </a:xfrm>
          <a:prstGeom prst="rect">
            <a:avLst/>
          </a:prstGeom>
          <a:noFill/>
          <a:ln>
            <a:noFill/>
          </a:ln>
        </p:spPr>
      </p:pic>
      <p:grpSp>
        <p:nvGrpSpPr>
          <p:cNvPr id="588" name="Google Shape;588;p41"/>
          <p:cNvGrpSpPr/>
          <p:nvPr/>
        </p:nvGrpSpPr>
        <p:grpSpPr>
          <a:xfrm>
            <a:off x="3710550" y="2322061"/>
            <a:ext cx="512850" cy="569828"/>
            <a:chOff x="3710550" y="2089876"/>
            <a:chExt cx="512850" cy="512850"/>
          </a:xfrm>
        </p:grpSpPr>
        <p:pic>
          <p:nvPicPr>
            <p:cNvPr id="589" name="Google Shape;589;p41"/>
            <p:cNvPicPr preferRelativeResize="0"/>
            <p:nvPr/>
          </p:nvPicPr>
          <p:blipFill>
            <a:blip r:embed="rId4">
              <a:alphaModFix/>
            </a:blip>
            <a:stretch>
              <a:fillRect/>
            </a:stretch>
          </p:blipFill>
          <p:spPr>
            <a:xfrm>
              <a:off x="3710550" y="2089876"/>
              <a:ext cx="512850" cy="512850"/>
            </a:xfrm>
            <a:prstGeom prst="rect">
              <a:avLst/>
            </a:prstGeom>
            <a:noFill/>
            <a:ln>
              <a:noFill/>
            </a:ln>
          </p:spPr>
        </p:pic>
        <p:sp>
          <p:nvSpPr>
            <p:cNvPr id="590" name="Google Shape;590;p41"/>
            <p:cNvSpPr/>
            <p:nvPr/>
          </p:nvSpPr>
          <p:spPr>
            <a:xfrm>
              <a:off x="3997175" y="2183800"/>
              <a:ext cx="168900" cy="108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1" name="Google Shape;591;p41"/>
          <p:cNvGrpSpPr/>
          <p:nvPr/>
        </p:nvGrpSpPr>
        <p:grpSpPr>
          <a:xfrm>
            <a:off x="8342550" y="4100043"/>
            <a:ext cx="512850" cy="569828"/>
            <a:chOff x="8342550" y="3690076"/>
            <a:chExt cx="512850" cy="512850"/>
          </a:xfrm>
        </p:grpSpPr>
        <p:pic>
          <p:nvPicPr>
            <p:cNvPr id="592" name="Google Shape;592;p41"/>
            <p:cNvPicPr preferRelativeResize="0"/>
            <p:nvPr/>
          </p:nvPicPr>
          <p:blipFill>
            <a:blip r:embed="rId4">
              <a:alphaModFix/>
            </a:blip>
            <a:stretch>
              <a:fillRect/>
            </a:stretch>
          </p:blipFill>
          <p:spPr>
            <a:xfrm>
              <a:off x="8342550" y="3690076"/>
              <a:ext cx="512850" cy="512850"/>
            </a:xfrm>
            <a:prstGeom prst="rect">
              <a:avLst/>
            </a:prstGeom>
            <a:noFill/>
            <a:ln>
              <a:noFill/>
            </a:ln>
          </p:spPr>
        </p:pic>
        <p:sp>
          <p:nvSpPr>
            <p:cNvPr id="593" name="Google Shape;593;p41"/>
            <p:cNvSpPr/>
            <p:nvPr/>
          </p:nvSpPr>
          <p:spPr>
            <a:xfrm>
              <a:off x="8626500" y="3778763"/>
              <a:ext cx="168900" cy="108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4" name="Google Shape;594;p41"/>
          <p:cNvSpPr txBox="1"/>
          <p:nvPr>
            <p:ph idx="1" type="body"/>
          </p:nvPr>
        </p:nvSpPr>
        <p:spPr>
          <a:xfrm>
            <a:off x="311700" y="1026528"/>
            <a:ext cx="8520600" cy="102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propose to blend the </a:t>
            </a:r>
            <a:r>
              <a:rPr b="1" lang="en" u="sng"/>
              <a:t>address of a pointer (&amp;p)</a:t>
            </a:r>
            <a:r>
              <a:rPr lang="en"/>
              <a:t> and a </a:t>
            </a:r>
            <a:r>
              <a:rPr b="1" lang="en" u="sng"/>
              <a:t>random tag associated with a memory object (tag(p))</a:t>
            </a:r>
            <a:r>
              <a:rPr lang="en"/>
              <a:t> to efficiently enforce the PACTight pointer integrity property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Memory safety</a:t>
            </a:r>
            <a:r>
              <a:rPr lang="en"/>
              <a:t> is a serious problem!</a:t>
            </a:r>
            <a:endParaRPr/>
          </a:p>
        </p:txBody>
      </p:sp>
      <p:sp>
        <p:nvSpPr>
          <p:cNvPr id="75" name="Google Shape;75;p15"/>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6" name="Google Shape;76;p15" title="Points scored"/>
          <p:cNvPicPr preferRelativeResize="0"/>
          <p:nvPr/>
        </p:nvPicPr>
        <p:blipFill>
          <a:blip r:embed="rId3">
            <a:alphaModFix/>
          </a:blip>
          <a:stretch>
            <a:fillRect/>
          </a:stretch>
        </p:blipFill>
        <p:spPr>
          <a:xfrm>
            <a:off x="7825" y="1314833"/>
            <a:ext cx="4257609" cy="2394895"/>
          </a:xfrm>
          <a:prstGeom prst="rect">
            <a:avLst/>
          </a:prstGeom>
          <a:noFill/>
          <a:ln>
            <a:noFill/>
          </a:ln>
        </p:spPr>
      </p:pic>
      <p:pic>
        <p:nvPicPr>
          <p:cNvPr id="77" name="Google Shape;77;p15" title="Points scored"/>
          <p:cNvPicPr preferRelativeResize="0"/>
          <p:nvPr/>
        </p:nvPicPr>
        <p:blipFill>
          <a:blip r:embed="rId4">
            <a:alphaModFix/>
          </a:blip>
          <a:stretch>
            <a:fillRect/>
          </a:stretch>
        </p:blipFill>
        <p:spPr>
          <a:xfrm>
            <a:off x="4820650" y="1311056"/>
            <a:ext cx="3867885" cy="2472214"/>
          </a:xfrm>
          <a:prstGeom prst="rect">
            <a:avLst/>
          </a:prstGeom>
          <a:noFill/>
          <a:ln>
            <a:noFill/>
          </a:ln>
        </p:spPr>
      </p:pic>
      <p:cxnSp>
        <p:nvCxnSpPr>
          <p:cNvPr id="78" name="Google Shape;78;p15"/>
          <p:cNvCxnSpPr/>
          <p:nvPr/>
        </p:nvCxnSpPr>
        <p:spPr>
          <a:xfrm>
            <a:off x="4780150" y="1314833"/>
            <a:ext cx="8100" cy="3636000"/>
          </a:xfrm>
          <a:prstGeom prst="straightConnector1">
            <a:avLst/>
          </a:prstGeom>
          <a:noFill/>
          <a:ln cap="flat" cmpd="sng" w="19050">
            <a:solidFill>
              <a:srgbClr val="861F41"/>
            </a:solidFill>
            <a:prstDash val="solid"/>
            <a:round/>
            <a:headEnd len="med" w="med" type="none"/>
            <a:tailEnd len="med" w="med" type="none"/>
          </a:ln>
        </p:spPr>
      </p:cxnSp>
      <p:sp>
        <p:nvSpPr>
          <p:cNvPr id="79" name="Google Shape;79;p15"/>
          <p:cNvSpPr txBox="1"/>
          <p:nvPr/>
        </p:nvSpPr>
        <p:spPr>
          <a:xfrm>
            <a:off x="980100" y="4419000"/>
            <a:ext cx="297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Calibri"/>
                <a:ea typeface="Calibri"/>
                <a:cs typeface="Calibri"/>
                <a:sym typeface="Calibri"/>
              </a:rPr>
              <a:t>Microsoft Product CVEs</a:t>
            </a:r>
            <a:endParaRPr b="1" sz="1900">
              <a:latin typeface="Calibri"/>
              <a:ea typeface="Calibri"/>
              <a:cs typeface="Calibri"/>
              <a:sym typeface="Calibri"/>
            </a:endParaRPr>
          </a:p>
        </p:txBody>
      </p:sp>
      <p:sp>
        <p:nvSpPr>
          <p:cNvPr id="80" name="Google Shape;80;p15"/>
          <p:cNvSpPr txBox="1"/>
          <p:nvPr/>
        </p:nvSpPr>
        <p:spPr>
          <a:xfrm>
            <a:off x="5406775" y="4322037"/>
            <a:ext cx="33885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Calibri"/>
                <a:ea typeface="Calibri"/>
                <a:cs typeface="Calibri"/>
                <a:sym typeface="Calibri"/>
              </a:rPr>
              <a:t>Google OSS (Open Source Software) Fuzz bugs</a:t>
            </a:r>
            <a:endParaRPr b="1" sz="1900">
              <a:latin typeface="Calibri"/>
              <a:ea typeface="Calibri"/>
              <a:cs typeface="Calibri"/>
              <a:sym typeface="Calibri"/>
            </a:endParaRPr>
          </a:p>
        </p:txBody>
      </p:sp>
      <p:sp>
        <p:nvSpPr>
          <p:cNvPr id="81" name="Google Shape;81;p15"/>
          <p:cNvSpPr txBox="1"/>
          <p:nvPr/>
        </p:nvSpPr>
        <p:spPr>
          <a:xfrm>
            <a:off x="712200" y="5094954"/>
            <a:ext cx="35085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rgbClr val="666666"/>
                </a:solidFill>
              </a:rPr>
              <a:t>https://www.zdnet.com/article/microsoft-70-percent-of-all-security-bugs-are-memory-safety-issues/</a:t>
            </a:r>
            <a:endParaRPr sz="600">
              <a:solidFill>
                <a:srgbClr val="666666"/>
              </a:solidFill>
            </a:endParaRPr>
          </a:p>
        </p:txBody>
      </p:sp>
      <p:sp>
        <p:nvSpPr>
          <p:cNvPr id="82" name="Google Shape;82;p15"/>
          <p:cNvSpPr txBox="1"/>
          <p:nvPr/>
        </p:nvSpPr>
        <p:spPr>
          <a:xfrm>
            <a:off x="5284200" y="5094954"/>
            <a:ext cx="3508500" cy="27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
                <a:solidFill>
                  <a:srgbClr val="666666"/>
                </a:solidFill>
              </a:rPr>
              <a:t>https://security.googleblog.com/2018/11/a-new-chapter-for-oss-fuzz.html</a:t>
            </a:r>
            <a:endParaRPr sz="600">
              <a:solidFill>
                <a:srgbClr val="66666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42"/>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PACTight Design: Enforcing the properties</a:t>
            </a:r>
            <a:endParaRPr/>
          </a:p>
        </p:txBody>
      </p:sp>
      <p:sp>
        <p:nvSpPr>
          <p:cNvPr id="600" name="Google Shape;600;p42"/>
          <p:cNvSpPr txBox="1"/>
          <p:nvPr>
            <p:ph idx="1" type="body"/>
          </p:nvPr>
        </p:nvSpPr>
        <p:spPr>
          <a:xfrm>
            <a:off x="311700" y="1026528"/>
            <a:ext cx="8520600" cy="93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u="sng"/>
              <a:t>Unforgeability:</a:t>
            </a:r>
            <a:r>
              <a:rPr lang="en"/>
              <a:t> The PAC mechanism includes the pointer as one of the inputs to generate the PAC. If the pointer is forged, it will be detected at authentication.</a:t>
            </a:r>
            <a:endParaRPr/>
          </a:p>
        </p:txBody>
      </p:sp>
      <p:sp>
        <p:nvSpPr>
          <p:cNvPr id="601" name="Google Shape;601;p42"/>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02" name="Google Shape;602;p42"/>
          <p:cNvSpPr/>
          <p:nvPr/>
        </p:nvSpPr>
        <p:spPr>
          <a:xfrm>
            <a:off x="5840000" y="2132976"/>
            <a:ext cx="726300" cy="4968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Forged Pointer</a:t>
            </a:r>
            <a:endParaRPr sz="1100">
              <a:latin typeface="Calibri"/>
              <a:ea typeface="Calibri"/>
              <a:cs typeface="Calibri"/>
              <a:sym typeface="Calibri"/>
            </a:endParaRPr>
          </a:p>
        </p:txBody>
      </p:sp>
      <p:sp>
        <p:nvSpPr>
          <p:cNvPr id="603" name="Google Shape;603;p42"/>
          <p:cNvSpPr/>
          <p:nvPr/>
        </p:nvSpPr>
        <p:spPr>
          <a:xfrm>
            <a:off x="1430095" y="2159649"/>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Pointer</a:t>
            </a:r>
            <a:endParaRPr sz="1100">
              <a:latin typeface="Calibri"/>
              <a:ea typeface="Calibri"/>
              <a:cs typeface="Calibri"/>
              <a:sym typeface="Calibri"/>
            </a:endParaRPr>
          </a:p>
        </p:txBody>
      </p:sp>
      <p:sp>
        <p:nvSpPr>
          <p:cNvPr id="604" name="Google Shape;604;p42"/>
          <p:cNvSpPr/>
          <p:nvPr/>
        </p:nvSpPr>
        <p:spPr>
          <a:xfrm>
            <a:off x="2396242" y="2159649"/>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Object</a:t>
            </a:r>
            <a:endParaRPr sz="1100">
              <a:latin typeface="Calibri"/>
              <a:ea typeface="Calibri"/>
              <a:cs typeface="Calibri"/>
              <a:sym typeface="Calibri"/>
            </a:endParaRPr>
          </a:p>
        </p:txBody>
      </p:sp>
      <p:sp>
        <p:nvSpPr>
          <p:cNvPr id="605" name="Google Shape;605;p42"/>
          <p:cNvSpPr/>
          <p:nvPr/>
        </p:nvSpPr>
        <p:spPr>
          <a:xfrm>
            <a:off x="6838392" y="2132976"/>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Object</a:t>
            </a:r>
            <a:endParaRPr sz="1100">
              <a:latin typeface="Calibri"/>
              <a:ea typeface="Calibri"/>
              <a:cs typeface="Calibri"/>
              <a:sym typeface="Calibri"/>
            </a:endParaRPr>
          </a:p>
        </p:txBody>
      </p:sp>
      <p:cxnSp>
        <p:nvCxnSpPr>
          <p:cNvPr id="606" name="Google Shape;606;p42"/>
          <p:cNvCxnSpPr>
            <a:stCxn id="603" idx="3"/>
            <a:endCxn id="604" idx="1"/>
          </p:cNvCxnSpPr>
          <p:nvPr/>
        </p:nvCxnSpPr>
        <p:spPr>
          <a:xfrm>
            <a:off x="2091595" y="2408049"/>
            <a:ext cx="304500" cy="0"/>
          </a:xfrm>
          <a:prstGeom prst="straightConnector1">
            <a:avLst/>
          </a:prstGeom>
          <a:noFill/>
          <a:ln cap="flat" cmpd="sng" w="19050">
            <a:solidFill>
              <a:srgbClr val="6BA0B1"/>
            </a:solidFill>
            <a:prstDash val="solid"/>
            <a:round/>
            <a:headEnd len="med" w="med" type="none"/>
            <a:tailEnd len="med" w="med" type="triangle"/>
          </a:ln>
        </p:spPr>
      </p:cxnSp>
      <p:cxnSp>
        <p:nvCxnSpPr>
          <p:cNvPr id="607" name="Google Shape;607;p42"/>
          <p:cNvCxnSpPr>
            <a:stCxn id="602" idx="3"/>
            <a:endCxn id="608" idx="1"/>
          </p:cNvCxnSpPr>
          <p:nvPr/>
        </p:nvCxnSpPr>
        <p:spPr>
          <a:xfrm>
            <a:off x="6566300" y="2381376"/>
            <a:ext cx="239700" cy="623700"/>
          </a:xfrm>
          <a:prstGeom prst="straightConnector1">
            <a:avLst/>
          </a:prstGeom>
          <a:noFill/>
          <a:ln cap="flat" cmpd="sng" w="19050">
            <a:solidFill>
              <a:srgbClr val="E78372"/>
            </a:solidFill>
            <a:prstDash val="solid"/>
            <a:round/>
            <a:headEnd len="med" w="med" type="none"/>
            <a:tailEnd len="med" w="med" type="triangle"/>
          </a:ln>
        </p:spPr>
      </p:cxnSp>
      <p:cxnSp>
        <p:nvCxnSpPr>
          <p:cNvPr id="609" name="Google Shape;609;p42"/>
          <p:cNvCxnSpPr/>
          <p:nvPr/>
        </p:nvCxnSpPr>
        <p:spPr>
          <a:xfrm flipH="1" rot="10800000">
            <a:off x="3747500" y="2387443"/>
            <a:ext cx="1457100" cy="16200"/>
          </a:xfrm>
          <a:prstGeom prst="straightConnector1">
            <a:avLst/>
          </a:prstGeom>
          <a:noFill/>
          <a:ln cap="flat" cmpd="sng" w="19050">
            <a:solidFill>
              <a:schemeClr val="dk1"/>
            </a:solidFill>
            <a:prstDash val="dash"/>
            <a:round/>
            <a:headEnd len="med" w="med" type="none"/>
            <a:tailEnd len="med" w="med" type="triangle"/>
          </a:ln>
        </p:spPr>
      </p:cxnSp>
      <p:sp>
        <p:nvSpPr>
          <p:cNvPr id="608" name="Google Shape;608;p42"/>
          <p:cNvSpPr/>
          <p:nvPr/>
        </p:nvSpPr>
        <p:spPr>
          <a:xfrm>
            <a:off x="6806147" y="2756604"/>
            <a:ext cx="726300" cy="4968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Another object</a:t>
            </a:r>
            <a:endParaRPr sz="1100">
              <a:latin typeface="Calibri"/>
              <a:ea typeface="Calibri"/>
              <a:cs typeface="Calibri"/>
              <a:sym typeface="Calibri"/>
            </a:endParaRPr>
          </a:p>
        </p:txBody>
      </p:sp>
      <p:cxnSp>
        <p:nvCxnSpPr>
          <p:cNvPr id="610" name="Google Shape;610;p42"/>
          <p:cNvCxnSpPr/>
          <p:nvPr/>
        </p:nvCxnSpPr>
        <p:spPr>
          <a:xfrm>
            <a:off x="4456558" y="3025111"/>
            <a:ext cx="300" cy="2123400"/>
          </a:xfrm>
          <a:prstGeom prst="straightConnector1">
            <a:avLst/>
          </a:prstGeom>
          <a:noFill/>
          <a:ln cap="flat" cmpd="sng" w="19050">
            <a:solidFill>
              <a:srgbClr val="861F41"/>
            </a:solidFill>
            <a:prstDash val="solid"/>
            <a:round/>
            <a:headEnd len="med" w="med" type="none"/>
            <a:tailEnd len="med" w="med" type="none"/>
          </a:ln>
        </p:spPr>
      </p:cxnSp>
      <p:sp>
        <p:nvSpPr>
          <p:cNvPr id="611" name="Google Shape;611;p42"/>
          <p:cNvSpPr/>
          <p:nvPr/>
        </p:nvSpPr>
        <p:spPr>
          <a:xfrm>
            <a:off x="544500" y="3883611"/>
            <a:ext cx="1651500" cy="252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               Address</a:t>
            </a:r>
            <a:endParaRPr sz="1300"/>
          </a:p>
        </p:txBody>
      </p:sp>
      <p:sp>
        <p:nvSpPr>
          <p:cNvPr id="612" name="Google Shape;612;p42"/>
          <p:cNvSpPr/>
          <p:nvPr/>
        </p:nvSpPr>
        <p:spPr>
          <a:xfrm>
            <a:off x="544500" y="3883611"/>
            <a:ext cx="671100" cy="2523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PAC</a:t>
            </a:r>
            <a:endParaRPr sz="1300">
              <a:latin typeface="Calibri"/>
              <a:ea typeface="Calibri"/>
              <a:cs typeface="Calibri"/>
              <a:sym typeface="Calibri"/>
            </a:endParaRPr>
          </a:p>
        </p:txBody>
      </p:sp>
      <p:sp>
        <p:nvSpPr>
          <p:cNvPr id="613" name="Google Shape;613;p42"/>
          <p:cNvSpPr/>
          <p:nvPr/>
        </p:nvSpPr>
        <p:spPr>
          <a:xfrm>
            <a:off x="3305751" y="4692612"/>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Object</a:t>
            </a:r>
            <a:endParaRPr sz="1100">
              <a:latin typeface="Calibri"/>
              <a:ea typeface="Calibri"/>
              <a:cs typeface="Calibri"/>
              <a:sym typeface="Calibri"/>
            </a:endParaRPr>
          </a:p>
        </p:txBody>
      </p:sp>
      <p:sp>
        <p:nvSpPr>
          <p:cNvPr id="614" name="Google Shape;614;p42"/>
          <p:cNvSpPr txBox="1"/>
          <p:nvPr/>
        </p:nvSpPr>
        <p:spPr>
          <a:xfrm>
            <a:off x="4938900" y="3440944"/>
            <a:ext cx="3505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0000"/>
                </a:solidFill>
                <a:latin typeface="Calibri"/>
                <a:ea typeface="Calibri"/>
                <a:cs typeface="Calibri"/>
                <a:sym typeface="Calibri"/>
              </a:rPr>
              <a:t>Forged Pointer (q = corrupted p = execve)</a:t>
            </a:r>
            <a:endParaRPr b="1">
              <a:solidFill>
                <a:srgbClr val="FF0000"/>
              </a:solidFill>
              <a:latin typeface="Calibri"/>
              <a:ea typeface="Calibri"/>
              <a:cs typeface="Calibri"/>
              <a:sym typeface="Calibri"/>
            </a:endParaRPr>
          </a:p>
        </p:txBody>
      </p:sp>
      <p:sp>
        <p:nvSpPr>
          <p:cNvPr id="615" name="Google Shape;615;p42"/>
          <p:cNvSpPr txBox="1"/>
          <p:nvPr/>
        </p:nvSpPr>
        <p:spPr>
          <a:xfrm>
            <a:off x="182100" y="3452982"/>
            <a:ext cx="29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Pointer (p)</a:t>
            </a:r>
            <a:endParaRPr b="1">
              <a:latin typeface="Calibri"/>
              <a:ea typeface="Calibri"/>
              <a:cs typeface="Calibri"/>
              <a:sym typeface="Calibri"/>
            </a:endParaRPr>
          </a:p>
        </p:txBody>
      </p:sp>
      <p:sp>
        <p:nvSpPr>
          <p:cNvPr id="616" name="Google Shape;616;p42"/>
          <p:cNvSpPr/>
          <p:nvPr/>
        </p:nvSpPr>
        <p:spPr>
          <a:xfrm>
            <a:off x="3093625" y="3883611"/>
            <a:ext cx="1087500" cy="252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Address</a:t>
            </a:r>
            <a:endParaRPr sz="1300"/>
          </a:p>
        </p:txBody>
      </p:sp>
      <p:pic>
        <p:nvPicPr>
          <p:cNvPr id="617" name="Google Shape;617;p42"/>
          <p:cNvPicPr preferRelativeResize="0"/>
          <p:nvPr/>
        </p:nvPicPr>
        <p:blipFill>
          <a:blip r:embed="rId3">
            <a:alphaModFix/>
          </a:blip>
          <a:stretch>
            <a:fillRect/>
          </a:stretch>
        </p:blipFill>
        <p:spPr>
          <a:xfrm flipH="1" rot="10800000">
            <a:off x="7270600" y="4196681"/>
            <a:ext cx="280485" cy="280485"/>
          </a:xfrm>
          <a:prstGeom prst="rect">
            <a:avLst/>
          </a:prstGeom>
          <a:noFill/>
          <a:ln>
            <a:noFill/>
          </a:ln>
        </p:spPr>
      </p:pic>
      <p:cxnSp>
        <p:nvCxnSpPr>
          <p:cNvPr id="618" name="Google Shape;618;p42"/>
          <p:cNvCxnSpPr>
            <a:stCxn id="619" idx="3"/>
            <a:endCxn id="620" idx="1"/>
          </p:cNvCxnSpPr>
          <p:nvPr/>
        </p:nvCxnSpPr>
        <p:spPr>
          <a:xfrm>
            <a:off x="6315000" y="4009761"/>
            <a:ext cx="1087500" cy="0"/>
          </a:xfrm>
          <a:prstGeom prst="straightConnector1">
            <a:avLst/>
          </a:prstGeom>
          <a:noFill/>
          <a:ln cap="flat" cmpd="sng" w="9525">
            <a:solidFill>
              <a:schemeClr val="dk1"/>
            </a:solidFill>
            <a:prstDash val="solid"/>
            <a:round/>
            <a:headEnd len="med" w="med" type="none"/>
            <a:tailEnd len="med" w="med" type="triangle"/>
          </a:ln>
        </p:spPr>
      </p:cxnSp>
      <p:cxnSp>
        <p:nvCxnSpPr>
          <p:cNvPr id="621" name="Google Shape;621;p42"/>
          <p:cNvCxnSpPr>
            <a:stCxn id="611" idx="3"/>
            <a:endCxn id="616" idx="1"/>
          </p:cNvCxnSpPr>
          <p:nvPr/>
        </p:nvCxnSpPr>
        <p:spPr>
          <a:xfrm>
            <a:off x="2196000" y="4009761"/>
            <a:ext cx="897600" cy="0"/>
          </a:xfrm>
          <a:prstGeom prst="straightConnector1">
            <a:avLst/>
          </a:prstGeom>
          <a:noFill/>
          <a:ln cap="flat" cmpd="sng" w="9525">
            <a:solidFill>
              <a:schemeClr val="dk1"/>
            </a:solidFill>
            <a:prstDash val="solid"/>
            <a:round/>
            <a:headEnd len="med" w="med" type="none"/>
            <a:tailEnd len="med" w="med" type="triangle"/>
          </a:ln>
        </p:spPr>
      </p:cxnSp>
      <p:cxnSp>
        <p:nvCxnSpPr>
          <p:cNvPr id="622" name="Google Shape;622;p42"/>
          <p:cNvCxnSpPr>
            <a:stCxn id="616" idx="2"/>
            <a:endCxn id="613" idx="0"/>
          </p:cNvCxnSpPr>
          <p:nvPr/>
        </p:nvCxnSpPr>
        <p:spPr>
          <a:xfrm flipH="1">
            <a:off x="3636475" y="4135911"/>
            <a:ext cx="900" cy="556800"/>
          </a:xfrm>
          <a:prstGeom prst="straightConnector1">
            <a:avLst/>
          </a:prstGeom>
          <a:noFill/>
          <a:ln cap="flat" cmpd="sng" w="9525">
            <a:solidFill>
              <a:schemeClr val="dk1"/>
            </a:solidFill>
            <a:prstDash val="solid"/>
            <a:round/>
            <a:headEnd len="med" w="med" type="none"/>
            <a:tailEnd len="med" w="med" type="triangle"/>
          </a:ln>
        </p:spPr>
      </p:cxnSp>
      <p:cxnSp>
        <p:nvCxnSpPr>
          <p:cNvPr id="623" name="Google Shape;623;p42"/>
          <p:cNvCxnSpPr>
            <a:endCxn id="624" idx="0"/>
          </p:cNvCxnSpPr>
          <p:nvPr/>
        </p:nvCxnSpPr>
        <p:spPr>
          <a:xfrm>
            <a:off x="8368075" y="3907811"/>
            <a:ext cx="0" cy="784800"/>
          </a:xfrm>
          <a:prstGeom prst="straightConnector1">
            <a:avLst/>
          </a:prstGeom>
          <a:noFill/>
          <a:ln cap="flat" cmpd="sng" w="9525">
            <a:solidFill>
              <a:schemeClr val="dk1"/>
            </a:solidFill>
            <a:prstDash val="solid"/>
            <a:round/>
            <a:headEnd len="med" w="med" type="none"/>
            <a:tailEnd len="med" w="med" type="triangle"/>
          </a:ln>
        </p:spPr>
      </p:cxnSp>
      <p:sp>
        <p:nvSpPr>
          <p:cNvPr id="625" name="Google Shape;625;p42"/>
          <p:cNvSpPr txBox="1"/>
          <p:nvPr/>
        </p:nvSpPr>
        <p:spPr>
          <a:xfrm>
            <a:off x="1984467" y="3680347"/>
            <a:ext cx="133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Calibri"/>
                <a:ea typeface="Calibri"/>
                <a:cs typeface="Calibri"/>
                <a:sym typeface="Calibri"/>
              </a:rPr>
              <a:t>Authenticate</a:t>
            </a:r>
            <a:endParaRPr sz="1200">
              <a:latin typeface="Calibri"/>
              <a:ea typeface="Calibri"/>
              <a:cs typeface="Calibri"/>
              <a:sym typeface="Calibri"/>
            </a:endParaRPr>
          </a:p>
        </p:txBody>
      </p:sp>
      <p:sp>
        <p:nvSpPr>
          <p:cNvPr id="626" name="Google Shape;626;p42"/>
          <p:cNvSpPr txBox="1"/>
          <p:nvPr/>
        </p:nvSpPr>
        <p:spPr>
          <a:xfrm>
            <a:off x="6128700" y="3680347"/>
            <a:ext cx="133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Authenticate</a:t>
            </a:r>
            <a:endParaRPr sz="1200">
              <a:latin typeface="Calibri"/>
              <a:ea typeface="Calibri"/>
              <a:cs typeface="Calibri"/>
              <a:sym typeface="Calibri"/>
            </a:endParaRPr>
          </a:p>
        </p:txBody>
      </p:sp>
      <p:pic>
        <p:nvPicPr>
          <p:cNvPr id="627" name="Google Shape;627;p42"/>
          <p:cNvPicPr preferRelativeResize="0"/>
          <p:nvPr/>
        </p:nvPicPr>
        <p:blipFill>
          <a:blip r:embed="rId4">
            <a:alphaModFix/>
          </a:blip>
          <a:stretch>
            <a:fillRect/>
          </a:stretch>
        </p:blipFill>
        <p:spPr>
          <a:xfrm>
            <a:off x="3702700" y="4241139"/>
            <a:ext cx="280485" cy="280485"/>
          </a:xfrm>
          <a:prstGeom prst="rect">
            <a:avLst/>
          </a:prstGeom>
          <a:noFill/>
          <a:ln>
            <a:noFill/>
          </a:ln>
        </p:spPr>
      </p:pic>
      <p:pic>
        <p:nvPicPr>
          <p:cNvPr id="628" name="Google Shape;628;p42"/>
          <p:cNvPicPr preferRelativeResize="0"/>
          <p:nvPr/>
        </p:nvPicPr>
        <p:blipFill>
          <a:blip r:embed="rId5">
            <a:alphaModFix/>
          </a:blip>
          <a:stretch>
            <a:fillRect/>
          </a:stretch>
        </p:blipFill>
        <p:spPr>
          <a:xfrm>
            <a:off x="8438475" y="4284945"/>
            <a:ext cx="209521" cy="209521"/>
          </a:xfrm>
          <a:prstGeom prst="rect">
            <a:avLst/>
          </a:prstGeom>
          <a:noFill/>
          <a:ln>
            <a:noFill/>
          </a:ln>
        </p:spPr>
      </p:pic>
      <p:sp>
        <p:nvSpPr>
          <p:cNvPr id="624" name="Google Shape;624;p42"/>
          <p:cNvSpPr/>
          <p:nvPr/>
        </p:nvSpPr>
        <p:spPr>
          <a:xfrm>
            <a:off x="8013025" y="4692611"/>
            <a:ext cx="710100" cy="4968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Another object</a:t>
            </a:r>
            <a:endParaRPr sz="1100">
              <a:latin typeface="Calibri"/>
              <a:ea typeface="Calibri"/>
              <a:cs typeface="Calibri"/>
              <a:sym typeface="Calibri"/>
            </a:endParaRPr>
          </a:p>
        </p:txBody>
      </p:sp>
      <p:sp>
        <p:nvSpPr>
          <p:cNvPr id="629" name="Google Shape;629;p42"/>
          <p:cNvSpPr/>
          <p:nvPr/>
        </p:nvSpPr>
        <p:spPr>
          <a:xfrm>
            <a:off x="4667550" y="4424000"/>
            <a:ext cx="1123500" cy="496800"/>
          </a:xfrm>
          <a:prstGeom prst="roundRect">
            <a:avLst>
              <a:gd fmla="val 16667" name="adj"/>
            </a:avLst>
          </a:prstGeom>
          <a:solidFill>
            <a:srgbClr val="706BB1">
              <a:alpha val="922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Modifier</a:t>
            </a:r>
            <a:endParaRPr sz="1300">
              <a:latin typeface="Calibri"/>
              <a:ea typeface="Calibri"/>
              <a:cs typeface="Calibri"/>
              <a:sym typeface="Calibri"/>
            </a:endParaRPr>
          </a:p>
          <a:p>
            <a:pPr indent="0" lvl="0" marL="0" rtl="0" algn="ctr">
              <a:spcBef>
                <a:spcPts val="0"/>
              </a:spcBef>
              <a:spcAft>
                <a:spcPts val="0"/>
              </a:spcAft>
              <a:buNone/>
            </a:pPr>
            <a:r>
              <a:rPr b="1" lang="en" sz="1300">
                <a:solidFill>
                  <a:srgbClr val="FF0000"/>
                </a:solidFill>
                <a:latin typeface="Calibri"/>
                <a:ea typeface="Calibri"/>
                <a:cs typeface="Calibri"/>
                <a:sym typeface="Calibri"/>
              </a:rPr>
              <a:t>&amp;q</a:t>
            </a:r>
            <a:r>
              <a:rPr b="1" lang="en" sz="1300">
                <a:latin typeface="Calibri"/>
                <a:ea typeface="Calibri"/>
                <a:cs typeface="Calibri"/>
                <a:sym typeface="Calibri"/>
              </a:rPr>
              <a:t> </a:t>
            </a:r>
            <a:r>
              <a:rPr lang="en" sz="1300">
                <a:latin typeface="Calibri"/>
                <a:ea typeface="Calibri"/>
                <a:cs typeface="Calibri"/>
                <a:sym typeface="Calibri"/>
              </a:rPr>
              <a:t>⨁</a:t>
            </a:r>
            <a:r>
              <a:rPr b="1" lang="en" sz="1300">
                <a:latin typeface="Calibri"/>
                <a:ea typeface="Calibri"/>
                <a:cs typeface="Calibri"/>
                <a:sym typeface="Calibri"/>
              </a:rPr>
              <a:t> </a:t>
            </a:r>
            <a:r>
              <a:rPr b="1" lang="en" sz="1300">
                <a:solidFill>
                  <a:srgbClr val="FF0000"/>
                </a:solidFill>
                <a:latin typeface="Calibri"/>
                <a:ea typeface="Calibri"/>
                <a:cs typeface="Calibri"/>
                <a:sym typeface="Calibri"/>
              </a:rPr>
              <a:t>tag(q)</a:t>
            </a:r>
            <a:endParaRPr b="1" sz="1300">
              <a:solidFill>
                <a:srgbClr val="FF0000"/>
              </a:solidFill>
              <a:latin typeface="Calibri"/>
              <a:ea typeface="Calibri"/>
              <a:cs typeface="Calibri"/>
              <a:sym typeface="Calibri"/>
            </a:endParaRPr>
          </a:p>
        </p:txBody>
      </p:sp>
      <p:cxnSp>
        <p:nvCxnSpPr>
          <p:cNvPr id="630" name="Google Shape;630;p42"/>
          <p:cNvCxnSpPr/>
          <p:nvPr/>
        </p:nvCxnSpPr>
        <p:spPr>
          <a:xfrm flipH="1" rot="10800000">
            <a:off x="4993950" y="4135944"/>
            <a:ext cx="900" cy="291000"/>
          </a:xfrm>
          <a:prstGeom prst="straightConnector1">
            <a:avLst/>
          </a:prstGeom>
          <a:noFill/>
          <a:ln cap="flat" cmpd="sng" w="9525">
            <a:solidFill>
              <a:schemeClr val="dk1"/>
            </a:solidFill>
            <a:prstDash val="solid"/>
            <a:round/>
            <a:headEnd len="med" w="med" type="none"/>
            <a:tailEnd len="med" w="med" type="triangle"/>
          </a:ln>
        </p:spPr>
      </p:cxnSp>
      <p:sp>
        <p:nvSpPr>
          <p:cNvPr id="631" name="Google Shape;631;p42"/>
          <p:cNvSpPr/>
          <p:nvPr/>
        </p:nvSpPr>
        <p:spPr>
          <a:xfrm>
            <a:off x="552750" y="4424000"/>
            <a:ext cx="1087500" cy="496800"/>
          </a:xfrm>
          <a:prstGeom prst="roundRect">
            <a:avLst>
              <a:gd fmla="val 16667" name="adj"/>
            </a:avLst>
          </a:prstGeom>
          <a:solidFill>
            <a:srgbClr val="706BB1">
              <a:alpha val="922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Modifier</a:t>
            </a:r>
            <a:endParaRPr sz="1300">
              <a:latin typeface="Calibri"/>
              <a:ea typeface="Calibri"/>
              <a:cs typeface="Calibri"/>
              <a:sym typeface="Calibri"/>
            </a:endParaRPr>
          </a:p>
          <a:p>
            <a:pPr indent="0" lvl="0" marL="0" rtl="0" algn="ctr">
              <a:spcBef>
                <a:spcPts val="0"/>
              </a:spcBef>
              <a:spcAft>
                <a:spcPts val="0"/>
              </a:spcAft>
              <a:buNone/>
            </a:pPr>
            <a:r>
              <a:rPr b="1" lang="en" sz="1300">
                <a:latin typeface="Calibri"/>
                <a:ea typeface="Calibri"/>
                <a:cs typeface="Calibri"/>
                <a:sym typeface="Calibri"/>
              </a:rPr>
              <a:t>&amp;p </a:t>
            </a:r>
            <a:r>
              <a:rPr lang="en" sz="1300">
                <a:latin typeface="Calibri"/>
                <a:ea typeface="Calibri"/>
                <a:cs typeface="Calibri"/>
                <a:sym typeface="Calibri"/>
              </a:rPr>
              <a:t>⨁</a:t>
            </a:r>
            <a:r>
              <a:rPr b="1" lang="en" sz="1300">
                <a:latin typeface="Calibri"/>
                <a:ea typeface="Calibri"/>
                <a:cs typeface="Calibri"/>
                <a:sym typeface="Calibri"/>
              </a:rPr>
              <a:t> tag(p)</a:t>
            </a:r>
            <a:endParaRPr b="1" sz="1300">
              <a:latin typeface="Calibri"/>
              <a:ea typeface="Calibri"/>
              <a:cs typeface="Calibri"/>
              <a:sym typeface="Calibri"/>
            </a:endParaRPr>
          </a:p>
        </p:txBody>
      </p:sp>
      <p:cxnSp>
        <p:nvCxnSpPr>
          <p:cNvPr id="632" name="Google Shape;632;p42"/>
          <p:cNvCxnSpPr/>
          <p:nvPr/>
        </p:nvCxnSpPr>
        <p:spPr>
          <a:xfrm flipH="1" rot="10800000">
            <a:off x="879150" y="4135944"/>
            <a:ext cx="900" cy="291000"/>
          </a:xfrm>
          <a:prstGeom prst="straightConnector1">
            <a:avLst/>
          </a:prstGeom>
          <a:noFill/>
          <a:ln cap="flat" cmpd="sng" w="9525">
            <a:solidFill>
              <a:schemeClr val="dk1"/>
            </a:solidFill>
            <a:prstDash val="solid"/>
            <a:round/>
            <a:headEnd len="med" w="med" type="none"/>
            <a:tailEnd len="med" w="med" type="triangle"/>
          </a:ln>
        </p:spPr>
      </p:cxnSp>
      <p:cxnSp>
        <p:nvCxnSpPr>
          <p:cNvPr id="633" name="Google Shape;633;p42"/>
          <p:cNvCxnSpPr/>
          <p:nvPr/>
        </p:nvCxnSpPr>
        <p:spPr>
          <a:xfrm rot="10800000">
            <a:off x="778036" y="3674861"/>
            <a:ext cx="469200" cy="0"/>
          </a:xfrm>
          <a:prstGeom prst="straightConnector1">
            <a:avLst/>
          </a:prstGeom>
          <a:noFill/>
          <a:ln cap="flat" cmpd="sng" w="9525">
            <a:solidFill>
              <a:schemeClr val="dk1"/>
            </a:solidFill>
            <a:prstDash val="solid"/>
            <a:round/>
            <a:headEnd len="med" w="med" type="none"/>
            <a:tailEnd len="med" w="med" type="none"/>
          </a:ln>
        </p:spPr>
      </p:cxnSp>
      <p:cxnSp>
        <p:nvCxnSpPr>
          <p:cNvPr id="634" name="Google Shape;634;p42"/>
          <p:cNvCxnSpPr/>
          <p:nvPr/>
        </p:nvCxnSpPr>
        <p:spPr>
          <a:xfrm>
            <a:off x="778152" y="3674861"/>
            <a:ext cx="0" cy="185700"/>
          </a:xfrm>
          <a:prstGeom prst="straightConnector1">
            <a:avLst/>
          </a:prstGeom>
          <a:noFill/>
          <a:ln cap="flat" cmpd="sng" w="9525">
            <a:solidFill>
              <a:schemeClr val="dk1"/>
            </a:solidFill>
            <a:prstDash val="solid"/>
            <a:round/>
            <a:headEnd len="med" w="med" type="none"/>
            <a:tailEnd len="med" w="med" type="triangle"/>
          </a:ln>
        </p:spPr>
      </p:cxnSp>
      <p:cxnSp>
        <p:nvCxnSpPr>
          <p:cNvPr id="635" name="Google Shape;635;p42"/>
          <p:cNvCxnSpPr/>
          <p:nvPr/>
        </p:nvCxnSpPr>
        <p:spPr>
          <a:xfrm rot="10800000">
            <a:off x="4892725" y="3674948"/>
            <a:ext cx="232800" cy="600"/>
          </a:xfrm>
          <a:prstGeom prst="straightConnector1">
            <a:avLst/>
          </a:prstGeom>
          <a:noFill/>
          <a:ln cap="flat" cmpd="sng" w="9525">
            <a:solidFill>
              <a:schemeClr val="dk1"/>
            </a:solidFill>
            <a:prstDash val="solid"/>
            <a:round/>
            <a:headEnd len="med" w="med" type="none"/>
            <a:tailEnd len="med" w="med" type="none"/>
          </a:ln>
        </p:spPr>
      </p:cxnSp>
      <p:cxnSp>
        <p:nvCxnSpPr>
          <p:cNvPr id="636" name="Google Shape;636;p42"/>
          <p:cNvCxnSpPr/>
          <p:nvPr/>
        </p:nvCxnSpPr>
        <p:spPr>
          <a:xfrm>
            <a:off x="4892952" y="3674861"/>
            <a:ext cx="0" cy="185700"/>
          </a:xfrm>
          <a:prstGeom prst="straightConnector1">
            <a:avLst/>
          </a:prstGeom>
          <a:noFill/>
          <a:ln cap="flat" cmpd="sng" w="9525">
            <a:solidFill>
              <a:schemeClr val="dk1"/>
            </a:solidFill>
            <a:prstDash val="solid"/>
            <a:round/>
            <a:headEnd len="med" w="med" type="none"/>
            <a:tailEnd len="med" w="med" type="triangle"/>
          </a:ln>
        </p:spPr>
      </p:cxnSp>
      <p:sp>
        <p:nvSpPr>
          <p:cNvPr id="637" name="Google Shape;637;p42"/>
          <p:cNvSpPr/>
          <p:nvPr/>
        </p:nvSpPr>
        <p:spPr>
          <a:xfrm>
            <a:off x="4659300" y="3883611"/>
            <a:ext cx="1651500" cy="252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               </a:t>
            </a:r>
            <a:r>
              <a:rPr lang="en" sz="1300">
                <a:solidFill>
                  <a:srgbClr val="FF0000"/>
                </a:solidFill>
              </a:rPr>
              <a:t>execve</a:t>
            </a:r>
            <a:endParaRPr sz="1300">
              <a:solidFill>
                <a:srgbClr val="FF0000"/>
              </a:solidFill>
            </a:endParaRPr>
          </a:p>
        </p:txBody>
      </p:sp>
      <p:sp>
        <p:nvSpPr>
          <p:cNvPr id="638" name="Google Shape;638;p42"/>
          <p:cNvSpPr/>
          <p:nvPr/>
        </p:nvSpPr>
        <p:spPr>
          <a:xfrm>
            <a:off x="4659300" y="3883611"/>
            <a:ext cx="671100" cy="252300"/>
          </a:xfrm>
          <a:prstGeom prst="roundRect">
            <a:avLst>
              <a:gd fmla="val 16667" name="adj"/>
            </a:avLst>
          </a:prstGeom>
          <a:solidFill>
            <a:srgbClr val="43ABB3">
              <a:alpha val="922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PAC</a:t>
            </a:r>
            <a:endParaRPr sz="1300">
              <a:latin typeface="Calibri"/>
              <a:ea typeface="Calibri"/>
              <a:cs typeface="Calibri"/>
              <a:sym typeface="Calibri"/>
            </a:endParaRPr>
          </a:p>
        </p:txBody>
      </p:sp>
      <p:sp>
        <p:nvSpPr>
          <p:cNvPr id="639" name="Google Shape;639;p42"/>
          <p:cNvSpPr/>
          <p:nvPr/>
        </p:nvSpPr>
        <p:spPr>
          <a:xfrm>
            <a:off x="7402500" y="3883611"/>
            <a:ext cx="1651500" cy="252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               </a:t>
            </a:r>
            <a:r>
              <a:rPr lang="en" sz="1300">
                <a:solidFill>
                  <a:srgbClr val="FF0000"/>
                </a:solidFill>
              </a:rPr>
              <a:t>execve</a:t>
            </a:r>
            <a:endParaRPr sz="1300">
              <a:solidFill>
                <a:srgbClr val="FF0000"/>
              </a:solidFill>
            </a:endParaRPr>
          </a:p>
        </p:txBody>
      </p:sp>
      <p:sp>
        <p:nvSpPr>
          <p:cNvPr id="620" name="Google Shape;620;p42"/>
          <p:cNvSpPr/>
          <p:nvPr/>
        </p:nvSpPr>
        <p:spPr>
          <a:xfrm>
            <a:off x="7402500" y="3883611"/>
            <a:ext cx="726300" cy="252300"/>
          </a:xfrm>
          <a:prstGeom prst="roundRect">
            <a:avLst>
              <a:gd fmla="val 16667" name="adj"/>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0x2</a:t>
            </a:r>
            <a:endParaRPr sz="13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43"/>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PACTight Design: Enforcing the properties</a:t>
            </a:r>
            <a:endParaRPr/>
          </a:p>
        </p:txBody>
      </p:sp>
      <p:sp>
        <p:nvSpPr>
          <p:cNvPr id="645" name="Google Shape;645;p43"/>
          <p:cNvSpPr txBox="1"/>
          <p:nvPr>
            <p:ph idx="1" type="body"/>
          </p:nvPr>
        </p:nvSpPr>
        <p:spPr>
          <a:xfrm>
            <a:off x="311700" y="1026528"/>
            <a:ext cx="8520600" cy="93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829" u="sng"/>
              <a:t>Non-copyability:</a:t>
            </a:r>
            <a:r>
              <a:rPr lang="en" sz="1829"/>
              <a:t> PACTight adds the </a:t>
            </a:r>
            <a:r>
              <a:rPr b="1" lang="en" sz="1829"/>
              <a:t>location of the pointer (&amp;p)</a:t>
            </a:r>
            <a:r>
              <a:rPr lang="en" sz="1829"/>
              <a:t> as part of the modifier. Any change in the location by copying the pointer triggers an authentication fault.</a:t>
            </a:r>
            <a:endParaRPr b="1" u="sng"/>
          </a:p>
        </p:txBody>
      </p:sp>
      <p:sp>
        <p:nvSpPr>
          <p:cNvPr id="646" name="Google Shape;646;p43"/>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47" name="Google Shape;647;p43"/>
          <p:cNvSpPr/>
          <p:nvPr/>
        </p:nvSpPr>
        <p:spPr>
          <a:xfrm>
            <a:off x="5840000" y="2132976"/>
            <a:ext cx="7263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Forged Pointer</a:t>
            </a:r>
            <a:endParaRPr sz="1100">
              <a:latin typeface="Calibri"/>
              <a:ea typeface="Calibri"/>
              <a:cs typeface="Calibri"/>
              <a:sym typeface="Calibri"/>
            </a:endParaRPr>
          </a:p>
        </p:txBody>
      </p:sp>
      <p:sp>
        <p:nvSpPr>
          <p:cNvPr id="648" name="Google Shape;648;p43"/>
          <p:cNvSpPr/>
          <p:nvPr/>
        </p:nvSpPr>
        <p:spPr>
          <a:xfrm>
            <a:off x="1430095" y="2159649"/>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Pointer</a:t>
            </a:r>
            <a:endParaRPr sz="1100">
              <a:latin typeface="Calibri"/>
              <a:ea typeface="Calibri"/>
              <a:cs typeface="Calibri"/>
              <a:sym typeface="Calibri"/>
            </a:endParaRPr>
          </a:p>
        </p:txBody>
      </p:sp>
      <p:sp>
        <p:nvSpPr>
          <p:cNvPr id="649" name="Google Shape;649;p43"/>
          <p:cNvSpPr/>
          <p:nvPr/>
        </p:nvSpPr>
        <p:spPr>
          <a:xfrm>
            <a:off x="2396242" y="2159649"/>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Object</a:t>
            </a:r>
            <a:endParaRPr sz="1100">
              <a:latin typeface="Calibri"/>
              <a:ea typeface="Calibri"/>
              <a:cs typeface="Calibri"/>
              <a:sym typeface="Calibri"/>
            </a:endParaRPr>
          </a:p>
        </p:txBody>
      </p:sp>
      <p:sp>
        <p:nvSpPr>
          <p:cNvPr id="650" name="Google Shape;650;p43"/>
          <p:cNvSpPr/>
          <p:nvPr/>
        </p:nvSpPr>
        <p:spPr>
          <a:xfrm>
            <a:off x="6838392" y="2132976"/>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Object</a:t>
            </a:r>
            <a:endParaRPr sz="1100">
              <a:latin typeface="Calibri"/>
              <a:ea typeface="Calibri"/>
              <a:cs typeface="Calibri"/>
              <a:sym typeface="Calibri"/>
            </a:endParaRPr>
          </a:p>
        </p:txBody>
      </p:sp>
      <p:cxnSp>
        <p:nvCxnSpPr>
          <p:cNvPr id="651" name="Google Shape;651;p43"/>
          <p:cNvCxnSpPr>
            <a:stCxn id="648" idx="3"/>
            <a:endCxn id="649" idx="1"/>
          </p:cNvCxnSpPr>
          <p:nvPr/>
        </p:nvCxnSpPr>
        <p:spPr>
          <a:xfrm>
            <a:off x="2091595" y="2408049"/>
            <a:ext cx="304500" cy="0"/>
          </a:xfrm>
          <a:prstGeom prst="straightConnector1">
            <a:avLst/>
          </a:prstGeom>
          <a:noFill/>
          <a:ln cap="flat" cmpd="sng" w="19050">
            <a:solidFill>
              <a:srgbClr val="6BA0B1"/>
            </a:solidFill>
            <a:prstDash val="solid"/>
            <a:round/>
            <a:headEnd len="med" w="med" type="none"/>
            <a:tailEnd len="med" w="med" type="triangle"/>
          </a:ln>
        </p:spPr>
      </p:cxnSp>
      <p:cxnSp>
        <p:nvCxnSpPr>
          <p:cNvPr id="652" name="Google Shape;652;p43"/>
          <p:cNvCxnSpPr>
            <a:stCxn id="653" idx="3"/>
            <a:endCxn id="650" idx="1"/>
          </p:cNvCxnSpPr>
          <p:nvPr/>
        </p:nvCxnSpPr>
        <p:spPr>
          <a:xfrm flipH="1" rot="10800000">
            <a:off x="6566297" y="2381504"/>
            <a:ext cx="272100" cy="687000"/>
          </a:xfrm>
          <a:prstGeom prst="straightConnector1">
            <a:avLst/>
          </a:prstGeom>
          <a:noFill/>
          <a:ln cap="flat" cmpd="sng" w="19050">
            <a:solidFill>
              <a:srgbClr val="E78372"/>
            </a:solidFill>
            <a:prstDash val="solid"/>
            <a:round/>
            <a:headEnd len="med" w="med" type="none"/>
            <a:tailEnd len="med" w="med" type="triangle"/>
          </a:ln>
        </p:spPr>
      </p:cxnSp>
      <p:cxnSp>
        <p:nvCxnSpPr>
          <p:cNvPr id="654" name="Google Shape;654;p43"/>
          <p:cNvCxnSpPr/>
          <p:nvPr/>
        </p:nvCxnSpPr>
        <p:spPr>
          <a:xfrm flipH="1" rot="10800000">
            <a:off x="3747500" y="2387443"/>
            <a:ext cx="1457100" cy="16200"/>
          </a:xfrm>
          <a:prstGeom prst="straightConnector1">
            <a:avLst/>
          </a:prstGeom>
          <a:noFill/>
          <a:ln cap="flat" cmpd="sng" w="19050">
            <a:solidFill>
              <a:schemeClr val="dk1"/>
            </a:solidFill>
            <a:prstDash val="dash"/>
            <a:round/>
            <a:headEnd len="med" w="med" type="none"/>
            <a:tailEnd len="med" w="med" type="triangle"/>
          </a:ln>
        </p:spPr>
      </p:cxnSp>
      <p:sp>
        <p:nvSpPr>
          <p:cNvPr id="653" name="Google Shape;653;p43"/>
          <p:cNvSpPr/>
          <p:nvPr/>
        </p:nvSpPr>
        <p:spPr>
          <a:xfrm>
            <a:off x="5839997" y="2820104"/>
            <a:ext cx="726300" cy="4968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Copied Pointer</a:t>
            </a:r>
            <a:endParaRPr sz="1100">
              <a:latin typeface="Calibri"/>
              <a:ea typeface="Calibri"/>
              <a:cs typeface="Calibri"/>
              <a:sym typeface="Calibri"/>
            </a:endParaRPr>
          </a:p>
        </p:txBody>
      </p:sp>
      <p:cxnSp>
        <p:nvCxnSpPr>
          <p:cNvPr id="655" name="Google Shape;655;p43"/>
          <p:cNvCxnSpPr/>
          <p:nvPr/>
        </p:nvCxnSpPr>
        <p:spPr>
          <a:xfrm>
            <a:off x="4456558" y="3025111"/>
            <a:ext cx="300" cy="2123400"/>
          </a:xfrm>
          <a:prstGeom prst="straightConnector1">
            <a:avLst/>
          </a:prstGeom>
          <a:noFill/>
          <a:ln cap="flat" cmpd="sng" w="19050">
            <a:solidFill>
              <a:srgbClr val="861F41"/>
            </a:solidFill>
            <a:prstDash val="solid"/>
            <a:round/>
            <a:headEnd len="med" w="med" type="none"/>
            <a:tailEnd len="med" w="med" type="none"/>
          </a:ln>
        </p:spPr>
      </p:cxnSp>
      <p:sp>
        <p:nvSpPr>
          <p:cNvPr id="656" name="Google Shape;656;p43"/>
          <p:cNvSpPr/>
          <p:nvPr/>
        </p:nvSpPr>
        <p:spPr>
          <a:xfrm>
            <a:off x="544500" y="3883611"/>
            <a:ext cx="1651500" cy="252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               Address</a:t>
            </a:r>
            <a:endParaRPr sz="1300"/>
          </a:p>
        </p:txBody>
      </p:sp>
      <p:sp>
        <p:nvSpPr>
          <p:cNvPr id="657" name="Google Shape;657;p43"/>
          <p:cNvSpPr/>
          <p:nvPr/>
        </p:nvSpPr>
        <p:spPr>
          <a:xfrm>
            <a:off x="544500" y="3883611"/>
            <a:ext cx="671100" cy="2523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PAC</a:t>
            </a:r>
            <a:endParaRPr sz="1300">
              <a:latin typeface="Calibri"/>
              <a:ea typeface="Calibri"/>
              <a:cs typeface="Calibri"/>
              <a:sym typeface="Calibri"/>
            </a:endParaRPr>
          </a:p>
        </p:txBody>
      </p:sp>
      <p:sp>
        <p:nvSpPr>
          <p:cNvPr id="658" name="Google Shape;658;p43"/>
          <p:cNvSpPr/>
          <p:nvPr/>
        </p:nvSpPr>
        <p:spPr>
          <a:xfrm>
            <a:off x="3305751" y="4692612"/>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Object</a:t>
            </a:r>
            <a:endParaRPr sz="1100">
              <a:latin typeface="Calibri"/>
              <a:ea typeface="Calibri"/>
              <a:cs typeface="Calibri"/>
              <a:sym typeface="Calibri"/>
            </a:endParaRPr>
          </a:p>
        </p:txBody>
      </p:sp>
      <p:sp>
        <p:nvSpPr>
          <p:cNvPr id="659" name="Google Shape;659;p43"/>
          <p:cNvSpPr txBox="1"/>
          <p:nvPr/>
        </p:nvSpPr>
        <p:spPr>
          <a:xfrm>
            <a:off x="4481700" y="3440937"/>
            <a:ext cx="29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0000"/>
                </a:solidFill>
                <a:latin typeface="Calibri"/>
                <a:ea typeface="Calibri"/>
                <a:cs typeface="Calibri"/>
                <a:sym typeface="Calibri"/>
              </a:rPr>
              <a:t>Copied</a:t>
            </a:r>
            <a:r>
              <a:rPr b="1" lang="en">
                <a:solidFill>
                  <a:srgbClr val="FF0000"/>
                </a:solidFill>
                <a:latin typeface="Calibri"/>
                <a:ea typeface="Calibri"/>
                <a:cs typeface="Calibri"/>
                <a:sym typeface="Calibri"/>
              </a:rPr>
              <a:t> Pointer (q = p)</a:t>
            </a:r>
            <a:endParaRPr b="1">
              <a:solidFill>
                <a:srgbClr val="FF0000"/>
              </a:solidFill>
              <a:latin typeface="Calibri"/>
              <a:ea typeface="Calibri"/>
              <a:cs typeface="Calibri"/>
              <a:sym typeface="Calibri"/>
            </a:endParaRPr>
          </a:p>
        </p:txBody>
      </p:sp>
      <p:sp>
        <p:nvSpPr>
          <p:cNvPr id="660" name="Google Shape;660;p43"/>
          <p:cNvSpPr txBox="1"/>
          <p:nvPr/>
        </p:nvSpPr>
        <p:spPr>
          <a:xfrm>
            <a:off x="182100" y="3452982"/>
            <a:ext cx="29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Pointer (p)</a:t>
            </a:r>
            <a:endParaRPr b="1">
              <a:latin typeface="Calibri"/>
              <a:ea typeface="Calibri"/>
              <a:cs typeface="Calibri"/>
              <a:sym typeface="Calibri"/>
            </a:endParaRPr>
          </a:p>
        </p:txBody>
      </p:sp>
      <p:sp>
        <p:nvSpPr>
          <p:cNvPr id="661" name="Google Shape;661;p43"/>
          <p:cNvSpPr/>
          <p:nvPr/>
        </p:nvSpPr>
        <p:spPr>
          <a:xfrm>
            <a:off x="3093625" y="3883611"/>
            <a:ext cx="1087500" cy="252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Address</a:t>
            </a:r>
            <a:endParaRPr sz="1300"/>
          </a:p>
        </p:txBody>
      </p:sp>
      <p:pic>
        <p:nvPicPr>
          <p:cNvPr id="662" name="Google Shape;662;p43"/>
          <p:cNvPicPr preferRelativeResize="0"/>
          <p:nvPr/>
        </p:nvPicPr>
        <p:blipFill>
          <a:blip r:embed="rId3">
            <a:alphaModFix/>
          </a:blip>
          <a:stretch>
            <a:fillRect/>
          </a:stretch>
        </p:blipFill>
        <p:spPr>
          <a:xfrm flipH="1" rot="10800000">
            <a:off x="7270600" y="4196681"/>
            <a:ext cx="280485" cy="280485"/>
          </a:xfrm>
          <a:prstGeom prst="rect">
            <a:avLst/>
          </a:prstGeom>
          <a:noFill/>
          <a:ln>
            <a:noFill/>
          </a:ln>
        </p:spPr>
      </p:pic>
      <p:cxnSp>
        <p:nvCxnSpPr>
          <p:cNvPr id="663" name="Google Shape;663;p43"/>
          <p:cNvCxnSpPr>
            <a:stCxn id="664" idx="3"/>
            <a:endCxn id="665" idx="1"/>
          </p:cNvCxnSpPr>
          <p:nvPr/>
        </p:nvCxnSpPr>
        <p:spPr>
          <a:xfrm>
            <a:off x="6315000" y="4009761"/>
            <a:ext cx="1087500" cy="0"/>
          </a:xfrm>
          <a:prstGeom prst="straightConnector1">
            <a:avLst/>
          </a:prstGeom>
          <a:noFill/>
          <a:ln cap="flat" cmpd="sng" w="9525">
            <a:solidFill>
              <a:schemeClr val="dk1"/>
            </a:solidFill>
            <a:prstDash val="solid"/>
            <a:round/>
            <a:headEnd len="med" w="med" type="none"/>
            <a:tailEnd len="med" w="med" type="triangle"/>
          </a:ln>
        </p:spPr>
      </p:cxnSp>
      <p:cxnSp>
        <p:nvCxnSpPr>
          <p:cNvPr id="666" name="Google Shape;666;p43"/>
          <p:cNvCxnSpPr>
            <a:stCxn id="656" idx="3"/>
            <a:endCxn id="661" idx="1"/>
          </p:cNvCxnSpPr>
          <p:nvPr/>
        </p:nvCxnSpPr>
        <p:spPr>
          <a:xfrm>
            <a:off x="2196000" y="4009761"/>
            <a:ext cx="897600" cy="0"/>
          </a:xfrm>
          <a:prstGeom prst="straightConnector1">
            <a:avLst/>
          </a:prstGeom>
          <a:noFill/>
          <a:ln cap="flat" cmpd="sng" w="9525">
            <a:solidFill>
              <a:schemeClr val="dk1"/>
            </a:solidFill>
            <a:prstDash val="solid"/>
            <a:round/>
            <a:headEnd len="med" w="med" type="none"/>
            <a:tailEnd len="med" w="med" type="triangle"/>
          </a:ln>
        </p:spPr>
      </p:cxnSp>
      <p:cxnSp>
        <p:nvCxnSpPr>
          <p:cNvPr id="667" name="Google Shape;667;p43"/>
          <p:cNvCxnSpPr>
            <a:stCxn id="661" idx="2"/>
            <a:endCxn id="658" idx="0"/>
          </p:cNvCxnSpPr>
          <p:nvPr/>
        </p:nvCxnSpPr>
        <p:spPr>
          <a:xfrm flipH="1">
            <a:off x="3636475" y="4135911"/>
            <a:ext cx="900" cy="556800"/>
          </a:xfrm>
          <a:prstGeom prst="straightConnector1">
            <a:avLst/>
          </a:prstGeom>
          <a:noFill/>
          <a:ln cap="flat" cmpd="sng" w="9525">
            <a:solidFill>
              <a:schemeClr val="dk1"/>
            </a:solidFill>
            <a:prstDash val="solid"/>
            <a:round/>
            <a:headEnd len="med" w="med" type="none"/>
            <a:tailEnd len="med" w="med" type="triangle"/>
          </a:ln>
        </p:spPr>
      </p:cxnSp>
      <p:cxnSp>
        <p:nvCxnSpPr>
          <p:cNvPr id="668" name="Google Shape;668;p43"/>
          <p:cNvCxnSpPr>
            <a:endCxn id="669" idx="0"/>
          </p:cNvCxnSpPr>
          <p:nvPr/>
        </p:nvCxnSpPr>
        <p:spPr>
          <a:xfrm>
            <a:off x="8368075" y="3907944"/>
            <a:ext cx="0" cy="784800"/>
          </a:xfrm>
          <a:prstGeom prst="straightConnector1">
            <a:avLst/>
          </a:prstGeom>
          <a:noFill/>
          <a:ln cap="flat" cmpd="sng" w="9525">
            <a:solidFill>
              <a:schemeClr val="dk1"/>
            </a:solidFill>
            <a:prstDash val="solid"/>
            <a:round/>
            <a:headEnd len="med" w="med" type="none"/>
            <a:tailEnd len="med" w="med" type="triangle"/>
          </a:ln>
        </p:spPr>
      </p:cxnSp>
      <p:sp>
        <p:nvSpPr>
          <p:cNvPr id="670" name="Google Shape;670;p43"/>
          <p:cNvSpPr txBox="1"/>
          <p:nvPr/>
        </p:nvSpPr>
        <p:spPr>
          <a:xfrm>
            <a:off x="1984467" y="3680347"/>
            <a:ext cx="133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Calibri"/>
                <a:ea typeface="Calibri"/>
                <a:cs typeface="Calibri"/>
                <a:sym typeface="Calibri"/>
              </a:rPr>
              <a:t>Authenticate</a:t>
            </a:r>
            <a:endParaRPr sz="1200">
              <a:latin typeface="Calibri"/>
              <a:ea typeface="Calibri"/>
              <a:cs typeface="Calibri"/>
              <a:sym typeface="Calibri"/>
            </a:endParaRPr>
          </a:p>
        </p:txBody>
      </p:sp>
      <p:sp>
        <p:nvSpPr>
          <p:cNvPr id="671" name="Google Shape;671;p43"/>
          <p:cNvSpPr txBox="1"/>
          <p:nvPr/>
        </p:nvSpPr>
        <p:spPr>
          <a:xfrm>
            <a:off x="6128700" y="3680347"/>
            <a:ext cx="133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Authenticate</a:t>
            </a:r>
            <a:endParaRPr sz="1200">
              <a:latin typeface="Calibri"/>
              <a:ea typeface="Calibri"/>
              <a:cs typeface="Calibri"/>
              <a:sym typeface="Calibri"/>
            </a:endParaRPr>
          </a:p>
        </p:txBody>
      </p:sp>
      <p:pic>
        <p:nvPicPr>
          <p:cNvPr id="672" name="Google Shape;672;p43"/>
          <p:cNvPicPr preferRelativeResize="0"/>
          <p:nvPr/>
        </p:nvPicPr>
        <p:blipFill>
          <a:blip r:embed="rId4">
            <a:alphaModFix/>
          </a:blip>
          <a:stretch>
            <a:fillRect/>
          </a:stretch>
        </p:blipFill>
        <p:spPr>
          <a:xfrm>
            <a:off x="3702700" y="4241139"/>
            <a:ext cx="280485" cy="280485"/>
          </a:xfrm>
          <a:prstGeom prst="rect">
            <a:avLst/>
          </a:prstGeom>
          <a:noFill/>
          <a:ln>
            <a:noFill/>
          </a:ln>
        </p:spPr>
      </p:pic>
      <p:pic>
        <p:nvPicPr>
          <p:cNvPr id="673" name="Google Shape;673;p43"/>
          <p:cNvPicPr preferRelativeResize="0"/>
          <p:nvPr/>
        </p:nvPicPr>
        <p:blipFill>
          <a:blip r:embed="rId5">
            <a:alphaModFix/>
          </a:blip>
          <a:stretch>
            <a:fillRect/>
          </a:stretch>
        </p:blipFill>
        <p:spPr>
          <a:xfrm>
            <a:off x="8438475" y="4284945"/>
            <a:ext cx="209521" cy="209521"/>
          </a:xfrm>
          <a:prstGeom prst="rect">
            <a:avLst/>
          </a:prstGeom>
          <a:noFill/>
          <a:ln>
            <a:noFill/>
          </a:ln>
        </p:spPr>
      </p:pic>
      <p:sp>
        <p:nvSpPr>
          <p:cNvPr id="674" name="Google Shape;674;p43"/>
          <p:cNvSpPr/>
          <p:nvPr/>
        </p:nvSpPr>
        <p:spPr>
          <a:xfrm>
            <a:off x="4667550" y="4424000"/>
            <a:ext cx="1123500" cy="496800"/>
          </a:xfrm>
          <a:prstGeom prst="roundRect">
            <a:avLst>
              <a:gd fmla="val 16667" name="adj"/>
            </a:avLst>
          </a:prstGeom>
          <a:solidFill>
            <a:srgbClr val="706BB1">
              <a:alpha val="922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Modifier</a:t>
            </a:r>
            <a:endParaRPr sz="1300">
              <a:latin typeface="Calibri"/>
              <a:ea typeface="Calibri"/>
              <a:cs typeface="Calibri"/>
              <a:sym typeface="Calibri"/>
            </a:endParaRPr>
          </a:p>
          <a:p>
            <a:pPr indent="0" lvl="0" marL="0" rtl="0" algn="ctr">
              <a:spcBef>
                <a:spcPts val="0"/>
              </a:spcBef>
              <a:spcAft>
                <a:spcPts val="0"/>
              </a:spcAft>
              <a:buNone/>
            </a:pPr>
            <a:r>
              <a:rPr b="1" lang="en" sz="1300">
                <a:solidFill>
                  <a:srgbClr val="FF0000"/>
                </a:solidFill>
                <a:latin typeface="Calibri"/>
                <a:ea typeface="Calibri"/>
                <a:cs typeface="Calibri"/>
                <a:sym typeface="Calibri"/>
              </a:rPr>
              <a:t>&amp;q</a:t>
            </a:r>
            <a:r>
              <a:rPr b="1" lang="en" sz="1300">
                <a:latin typeface="Calibri"/>
                <a:ea typeface="Calibri"/>
                <a:cs typeface="Calibri"/>
                <a:sym typeface="Calibri"/>
              </a:rPr>
              <a:t> </a:t>
            </a:r>
            <a:r>
              <a:rPr lang="en" sz="1300">
                <a:latin typeface="Calibri"/>
                <a:ea typeface="Calibri"/>
                <a:cs typeface="Calibri"/>
                <a:sym typeface="Calibri"/>
              </a:rPr>
              <a:t>⨁</a:t>
            </a:r>
            <a:r>
              <a:rPr b="1" lang="en" sz="1300">
                <a:latin typeface="Calibri"/>
                <a:ea typeface="Calibri"/>
                <a:cs typeface="Calibri"/>
                <a:sym typeface="Calibri"/>
              </a:rPr>
              <a:t> tag(q)</a:t>
            </a:r>
            <a:endParaRPr b="1" sz="1300">
              <a:latin typeface="Calibri"/>
              <a:ea typeface="Calibri"/>
              <a:cs typeface="Calibri"/>
              <a:sym typeface="Calibri"/>
            </a:endParaRPr>
          </a:p>
        </p:txBody>
      </p:sp>
      <p:cxnSp>
        <p:nvCxnSpPr>
          <p:cNvPr id="675" name="Google Shape;675;p43"/>
          <p:cNvCxnSpPr/>
          <p:nvPr/>
        </p:nvCxnSpPr>
        <p:spPr>
          <a:xfrm flipH="1" rot="10800000">
            <a:off x="4993950" y="4135944"/>
            <a:ext cx="900" cy="291000"/>
          </a:xfrm>
          <a:prstGeom prst="straightConnector1">
            <a:avLst/>
          </a:prstGeom>
          <a:noFill/>
          <a:ln cap="flat" cmpd="sng" w="9525">
            <a:solidFill>
              <a:schemeClr val="dk1"/>
            </a:solidFill>
            <a:prstDash val="solid"/>
            <a:round/>
            <a:headEnd len="med" w="med" type="none"/>
            <a:tailEnd len="med" w="med" type="triangle"/>
          </a:ln>
        </p:spPr>
      </p:cxnSp>
      <p:sp>
        <p:nvSpPr>
          <p:cNvPr id="676" name="Google Shape;676;p43"/>
          <p:cNvSpPr/>
          <p:nvPr/>
        </p:nvSpPr>
        <p:spPr>
          <a:xfrm>
            <a:off x="552750" y="4424000"/>
            <a:ext cx="1087500" cy="496800"/>
          </a:xfrm>
          <a:prstGeom prst="roundRect">
            <a:avLst>
              <a:gd fmla="val 16667" name="adj"/>
            </a:avLst>
          </a:prstGeom>
          <a:solidFill>
            <a:srgbClr val="706BB1">
              <a:alpha val="922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Modifier</a:t>
            </a:r>
            <a:endParaRPr sz="1300">
              <a:latin typeface="Calibri"/>
              <a:ea typeface="Calibri"/>
              <a:cs typeface="Calibri"/>
              <a:sym typeface="Calibri"/>
            </a:endParaRPr>
          </a:p>
          <a:p>
            <a:pPr indent="0" lvl="0" marL="0" rtl="0" algn="ctr">
              <a:spcBef>
                <a:spcPts val="0"/>
              </a:spcBef>
              <a:spcAft>
                <a:spcPts val="0"/>
              </a:spcAft>
              <a:buNone/>
            </a:pPr>
            <a:r>
              <a:rPr b="1" lang="en" sz="1300">
                <a:latin typeface="Calibri"/>
                <a:ea typeface="Calibri"/>
                <a:cs typeface="Calibri"/>
                <a:sym typeface="Calibri"/>
              </a:rPr>
              <a:t>&amp;p </a:t>
            </a:r>
            <a:r>
              <a:rPr lang="en" sz="1300">
                <a:latin typeface="Calibri"/>
                <a:ea typeface="Calibri"/>
                <a:cs typeface="Calibri"/>
                <a:sym typeface="Calibri"/>
              </a:rPr>
              <a:t>⨁</a:t>
            </a:r>
            <a:r>
              <a:rPr b="1" lang="en" sz="1300">
                <a:latin typeface="Calibri"/>
                <a:ea typeface="Calibri"/>
                <a:cs typeface="Calibri"/>
                <a:sym typeface="Calibri"/>
              </a:rPr>
              <a:t> tag(p)</a:t>
            </a:r>
            <a:endParaRPr b="1" sz="1300">
              <a:latin typeface="Calibri"/>
              <a:ea typeface="Calibri"/>
              <a:cs typeface="Calibri"/>
              <a:sym typeface="Calibri"/>
            </a:endParaRPr>
          </a:p>
        </p:txBody>
      </p:sp>
      <p:cxnSp>
        <p:nvCxnSpPr>
          <p:cNvPr id="677" name="Google Shape;677;p43"/>
          <p:cNvCxnSpPr/>
          <p:nvPr/>
        </p:nvCxnSpPr>
        <p:spPr>
          <a:xfrm flipH="1" rot="10800000">
            <a:off x="879150" y="4135944"/>
            <a:ext cx="900" cy="291000"/>
          </a:xfrm>
          <a:prstGeom prst="straightConnector1">
            <a:avLst/>
          </a:prstGeom>
          <a:noFill/>
          <a:ln cap="flat" cmpd="sng" w="9525">
            <a:solidFill>
              <a:schemeClr val="dk1"/>
            </a:solidFill>
            <a:prstDash val="solid"/>
            <a:round/>
            <a:headEnd len="med" w="med" type="none"/>
            <a:tailEnd len="med" w="med" type="triangle"/>
          </a:ln>
        </p:spPr>
      </p:cxnSp>
      <p:cxnSp>
        <p:nvCxnSpPr>
          <p:cNvPr id="678" name="Google Shape;678;p43"/>
          <p:cNvCxnSpPr/>
          <p:nvPr/>
        </p:nvCxnSpPr>
        <p:spPr>
          <a:xfrm rot="10800000">
            <a:off x="778036" y="3674861"/>
            <a:ext cx="469200" cy="0"/>
          </a:xfrm>
          <a:prstGeom prst="straightConnector1">
            <a:avLst/>
          </a:prstGeom>
          <a:noFill/>
          <a:ln cap="flat" cmpd="sng" w="9525">
            <a:solidFill>
              <a:schemeClr val="dk1"/>
            </a:solidFill>
            <a:prstDash val="solid"/>
            <a:round/>
            <a:headEnd len="med" w="med" type="none"/>
            <a:tailEnd len="med" w="med" type="none"/>
          </a:ln>
        </p:spPr>
      </p:cxnSp>
      <p:cxnSp>
        <p:nvCxnSpPr>
          <p:cNvPr id="679" name="Google Shape;679;p43"/>
          <p:cNvCxnSpPr/>
          <p:nvPr/>
        </p:nvCxnSpPr>
        <p:spPr>
          <a:xfrm>
            <a:off x="778152" y="3674861"/>
            <a:ext cx="0" cy="185700"/>
          </a:xfrm>
          <a:prstGeom prst="straightConnector1">
            <a:avLst/>
          </a:prstGeom>
          <a:noFill/>
          <a:ln cap="flat" cmpd="sng" w="9525">
            <a:solidFill>
              <a:schemeClr val="dk1"/>
            </a:solidFill>
            <a:prstDash val="solid"/>
            <a:round/>
            <a:headEnd len="med" w="med" type="none"/>
            <a:tailEnd len="med" w="med" type="triangle"/>
          </a:ln>
        </p:spPr>
      </p:cxnSp>
      <p:cxnSp>
        <p:nvCxnSpPr>
          <p:cNvPr id="680" name="Google Shape;680;p43"/>
          <p:cNvCxnSpPr/>
          <p:nvPr/>
        </p:nvCxnSpPr>
        <p:spPr>
          <a:xfrm rot="10800000">
            <a:off x="4892725" y="3674948"/>
            <a:ext cx="232800" cy="600"/>
          </a:xfrm>
          <a:prstGeom prst="straightConnector1">
            <a:avLst/>
          </a:prstGeom>
          <a:noFill/>
          <a:ln cap="flat" cmpd="sng" w="9525">
            <a:solidFill>
              <a:schemeClr val="dk1"/>
            </a:solidFill>
            <a:prstDash val="solid"/>
            <a:round/>
            <a:headEnd len="med" w="med" type="none"/>
            <a:tailEnd len="med" w="med" type="none"/>
          </a:ln>
        </p:spPr>
      </p:cxnSp>
      <p:cxnSp>
        <p:nvCxnSpPr>
          <p:cNvPr id="681" name="Google Shape;681;p43"/>
          <p:cNvCxnSpPr/>
          <p:nvPr/>
        </p:nvCxnSpPr>
        <p:spPr>
          <a:xfrm>
            <a:off x="4892952" y="3674861"/>
            <a:ext cx="0" cy="185700"/>
          </a:xfrm>
          <a:prstGeom prst="straightConnector1">
            <a:avLst/>
          </a:prstGeom>
          <a:noFill/>
          <a:ln cap="flat" cmpd="sng" w="9525">
            <a:solidFill>
              <a:schemeClr val="dk1"/>
            </a:solidFill>
            <a:prstDash val="solid"/>
            <a:round/>
            <a:headEnd len="med" w="med" type="none"/>
            <a:tailEnd len="med" w="med" type="triangle"/>
          </a:ln>
        </p:spPr>
      </p:cxnSp>
      <p:sp>
        <p:nvSpPr>
          <p:cNvPr id="682" name="Google Shape;682;p43"/>
          <p:cNvSpPr/>
          <p:nvPr/>
        </p:nvSpPr>
        <p:spPr>
          <a:xfrm>
            <a:off x="4659300" y="3883611"/>
            <a:ext cx="1651500" cy="252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               </a:t>
            </a:r>
            <a:r>
              <a:rPr lang="en" sz="1300">
                <a:solidFill>
                  <a:schemeClr val="dk1"/>
                </a:solidFill>
              </a:rPr>
              <a:t>Address</a:t>
            </a:r>
            <a:endParaRPr sz="1300">
              <a:solidFill>
                <a:schemeClr val="dk1"/>
              </a:solidFill>
            </a:endParaRPr>
          </a:p>
        </p:txBody>
      </p:sp>
      <p:sp>
        <p:nvSpPr>
          <p:cNvPr id="683" name="Google Shape;683;p43"/>
          <p:cNvSpPr/>
          <p:nvPr/>
        </p:nvSpPr>
        <p:spPr>
          <a:xfrm>
            <a:off x="4659300" y="3883611"/>
            <a:ext cx="671100" cy="252300"/>
          </a:xfrm>
          <a:prstGeom prst="roundRect">
            <a:avLst>
              <a:gd fmla="val 16667" name="adj"/>
            </a:avLst>
          </a:prstGeom>
          <a:solidFill>
            <a:srgbClr val="43ABB3">
              <a:alpha val="922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PAC</a:t>
            </a:r>
            <a:endParaRPr sz="1300">
              <a:latin typeface="Calibri"/>
              <a:ea typeface="Calibri"/>
              <a:cs typeface="Calibri"/>
              <a:sym typeface="Calibri"/>
            </a:endParaRPr>
          </a:p>
        </p:txBody>
      </p:sp>
      <p:sp>
        <p:nvSpPr>
          <p:cNvPr id="684" name="Google Shape;684;p43"/>
          <p:cNvSpPr/>
          <p:nvPr/>
        </p:nvSpPr>
        <p:spPr>
          <a:xfrm>
            <a:off x="7402500" y="3883611"/>
            <a:ext cx="1651500" cy="252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               Address</a:t>
            </a:r>
            <a:endParaRPr sz="1300">
              <a:solidFill>
                <a:schemeClr val="dk1"/>
              </a:solidFill>
            </a:endParaRPr>
          </a:p>
        </p:txBody>
      </p:sp>
      <p:sp>
        <p:nvSpPr>
          <p:cNvPr id="665" name="Google Shape;665;p43"/>
          <p:cNvSpPr/>
          <p:nvPr/>
        </p:nvSpPr>
        <p:spPr>
          <a:xfrm>
            <a:off x="7402500" y="3883611"/>
            <a:ext cx="726300" cy="252300"/>
          </a:xfrm>
          <a:prstGeom prst="roundRect">
            <a:avLst>
              <a:gd fmla="val 16667" name="adj"/>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0x2</a:t>
            </a:r>
            <a:endParaRPr sz="1300">
              <a:latin typeface="Calibri"/>
              <a:ea typeface="Calibri"/>
              <a:cs typeface="Calibri"/>
              <a:sym typeface="Calibri"/>
            </a:endParaRPr>
          </a:p>
        </p:txBody>
      </p:sp>
      <p:cxnSp>
        <p:nvCxnSpPr>
          <p:cNvPr id="685" name="Google Shape;685;p43"/>
          <p:cNvCxnSpPr>
            <a:stCxn id="647" idx="3"/>
            <a:endCxn id="650" idx="1"/>
          </p:cNvCxnSpPr>
          <p:nvPr/>
        </p:nvCxnSpPr>
        <p:spPr>
          <a:xfrm>
            <a:off x="6566300" y="2381376"/>
            <a:ext cx="272100" cy="0"/>
          </a:xfrm>
          <a:prstGeom prst="straightConnector1">
            <a:avLst/>
          </a:prstGeom>
          <a:noFill/>
          <a:ln cap="flat" cmpd="sng" w="19050">
            <a:solidFill>
              <a:srgbClr val="6BA0B1"/>
            </a:solidFill>
            <a:prstDash val="solid"/>
            <a:round/>
            <a:headEnd len="med" w="med" type="none"/>
            <a:tailEnd len="med" w="med" type="triangle"/>
          </a:ln>
        </p:spPr>
      </p:cxnSp>
      <p:sp>
        <p:nvSpPr>
          <p:cNvPr id="686" name="Google Shape;686;p43"/>
          <p:cNvSpPr/>
          <p:nvPr/>
        </p:nvSpPr>
        <p:spPr>
          <a:xfrm>
            <a:off x="8030151" y="4692612"/>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Object</a:t>
            </a:r>
            <a:endParaRPr sz="1100">
              <a:latin typeface="Calibri"/>
              <a:ea typeface="Calibri"/>
              <a:cs typeface="Calibri"/>
              <a:sym typeface="Calibri"/>
            </a:endParaRPr>
          </a:p>
        </p:txBody>
      </p:sp>
      <p:sp>
        <p:nvSpPr>
          <p:cNvPr id="687" name="Google Shape;687;p43"/>
          <p:cNvSpPr/>
          <p:nvPr/>
        </p:nvSpPr>
        <p:spPr>
          <a:xfrm>
            <a:off x="5428075" y="4975639"/>
            <a:ext cx="819300" cy="346200"/>
          </a:xfrm>
          <a:prstGeom prst="wedgeRoundRectCallout">
            <a:avLst>
              <a:gd fmla="val -104492" name="adj1"/>
              <a:gd fmla="val -60788"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0000"/>
                </a:solidFill>
              </a:rPr>
              <a:t>&amp;q != &amp;p</a:t>
            </a:r>
            <a:endParaRPr sz="11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44"/>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PACTight Design: Enforcing the properties</a:t>
            </a:r>
            <a:endParaRPr/>
          </a:p>
        </p:txBody>
      </p:sp>
      <p:sp>
        <p:nvSpPr>
          <p:cNvPr id="693" name="Google Shape;693;p44"/>
          <p:cNvSpPr txBox="1"/>
          <p:nvPr>
            <p:ph idx="1" type="body"/>
          </p:nvPr>
        </p:nvSpPr>
        <p:spPr>
          <a:xfrm>
            <a:off x="311700" y="1026528"/>
            <a:ext cx="8520600" cy="933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b="1" lang="en" u="sng"/>
              <a:t>Non-dangling:</a:t>
            </a:r>
            <a:r>
              <a:rPr lang="en"/>
              <a:t> PACTight uses a </a:t>
            </a:r>
            <a:r>
              <a:rPr b="1" lang="en"/>
              <a:t>random tag</a:t>
            </a:r>
            <a:r>
              <a:rPr lang="en"/>
              <a:t> to track the lifecycle of a memory object. The lifecycle of a PACTight-sealed pointer is bonded to that of the object.</a:t>
            </a:r>
            <a:endParaRPr b="1" u="sng"/>
          </a:p>
        </p:txBody>
      </p:sp>
      <p:sp>
        <p:nvSpPr>
          <p:cNvPr id="694" name="Google Shape;694;p44"/>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95" name="Google Shape;695;p44"/>
          <p:cNvSpPr/>
          <p:nvPr/>
        </p:nvSpPr>
        <p:spPr>
          <a:xfrm>
            <a:off x="1430095" y="2159649"/>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Pointer</a:t>
            </a:r>
            <a:endParaRPr sz="1100">
              <a:latin typeface="Calibri"/>
              <a:ea typeface="Calibri"/>
              <a:cs typeface="Calibri"/>
              <a:sym typeface="Calibri"/>
            </a:endParaRPr>
          </a:p>
        </p:txBody>
      </p:sp>
      <p:sp>
        <p:nvSpPr>
          <p:cNvPr id="696" name="Google Shape;696;p44"/>
          <p:cNvSpPr/>
          <p:nvPr/>
        </p:nvSpPr>
        <p:spPr>
          <a:xfrm>
            <a:off x="2396242" y="2159649"/>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Object</a:t>
            </a:r>
            <a:endParaRPr sz="1100">
              <a:latin typeface="Calibri"/>
              <a:ea typeface="Calibri"/>
              <a:cs typeface="Calibri"/>
              <a:sym typeface="Calibri"/>
            </a:endParaRPr>
          </a:p>
        </p:txBody>
      </p:sp>
      <p:cxnSp>
        <p:nvCxnSpPr>
          <p:cNvPr id="697" name="Google Shape;697;p44"/>
          <p:cNvCxnSpPr>
            <a:stCxn id="695" idx="3"/>
            <a:endCxn id="696" idx="1"/>
          </p:cNvCxnSpPr>
          <p:nvPr/>
        </p:nvCxnSpPr>
        <p:spPr>
          <a:xfrm>
            <a:off x="2091595" y="2408049"/>
            <a:ext cx="304500" cy="0"/>
          </a:xfrm>
          <a:prstGeom prst="straightConnector1">
            <a:avLst/>
          </a:prstGeom>
          <a:noFill/>
          <a:ln cap="flat" cmpd="sng" w="19050">
            <a:solidFill>
              <a:srgbClr val="6BA0B1"/>
            </a:solidFill>
            <a:prstDash val="solid"/>
            <a:round/>
            <a:headEnd len="med" w="med" type="none"/>
            <a:tailEnd len="med" w="med" type="triangle"/>
          </a:ln>
        </p:spPr>
      </p:cxnSp>
      <p:cxnSp>
        <p:nvCxnSpPr>
          <p:cNvPr id="698" name="Google Shape;698;p44"/>
          <p:cNvCxnSpPr/>
          <p:nvPr/>
        </p:nvCxnSpPr>
        <p:spPr>
          <a:xfrm flipH="1" rot="10800000">
            <a:off x="3747500" y="2387443"/>
            <a:ext cx="1457100" cy="16200"/>
          </a:xfrm>
          <a:prstGeom prst="straightConnector1">
            <a:avLst/>
          </a:prstGeom>
          <a:noFill/>
          <a:ln cap="flat" cmpd="sng" w="19050">
            <a:solidFill>
              <a:schemeClr val="dk1"/>
            </a:solidFill>
            <a:prstDash val="dash"/>
            <a:round/>
            <a:headEnd len="med" w="med" type="none"/>
            <a:tailEnd len="med" w="med" type="triangle"/>
          </a:ln>
        </p:spPr>
      </p:cxnSp>
      <p:cxnSp>
        <p:nvCxnSpPr>
          <p:cNvPr id="699" name="Google Shape;699;p44"/>
          <p:cNvCxnSpPr/>
          <p:nvPr/>
        </p:nvCxnSpPr>
        <p:spPr>
          <a:xfrm>
            <a:off x="4456558" y="3025111"/>
            <a:ext cx="300" cy="2123400"/>
          </a:xfrm>
          <a:prstGeom prst="straightConnector1">
            <a:avLst/>
          </a:prstGeom>
          <a:noFill/>
          <a:ln cap="flat" cmpd="sng" w="19050">
            <a:solidFill>
              <a:srgbClr val="861F41"/>
            </a:solidFill>
            <a:prstDash val="solid"/>
            <a:round/>
            <a:headEnd len="med" w="med" type="none"/>
            <a:tailEnd len="med" w="med" type="none"/>
          </a:ln>
        </p:spPr>
      </p:cxnSp>
      <p:sp>
        <p:nvSpPr>
          <p:cNvPr id="700" name="Google Shape;700;p44"/>
          <p:cNvSpPr/>
          <p:nvPr/>
        </p:nvSpPr>
        <p:spPr>
          <a:xfrm>
            <a:off x="544500" y="3883611"/>
            <a:ext cx="1651500" cy="252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               Address</a:t>
            </a:r>
            <a:endParaRPr sz="1300"/>
          </a:p>
        </p:txBody>
      </p:sp>
      <p:sp>
        <p:nvSpPr>
          <p:cNvPr id="701" name="Google Shape;701;p44"/>
          <p:cNvSpPr/>
          <p:nvPr/>
        </p:nvSpPr>
        <p:spPr>
          <a:xfrm>
            <a:off x="544500" y="3883611"/>
            <a:ext cx="671100" cy="2523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PAC</a:t>
            </a:r>
            <a:endParaRPr sz="1300">
              <a:latin typeface="Calibri"/>
              <a:ea typeface="Calibri"/>
              <a:cs typeface="Calibri"/>
              <a:sym typeface="Calibri"/>
            </a:endParaRPr>
          </a:p>
        </p:txBody>
      </p:sp>
      <p:sp>
        <p:nvSpPr>
          <p:cNvPr id="702" name="Google Shape;702;p44"/>
          <p:cNvSpPr/>
          <p:nvPr/>
        </p:nvSpPr>
        <p:spPr>
          <a:xfrm>
            <a:off x="3305751" y="4692612"/>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Object</a:t>
            </a:r>
            <a:endParaRPr sz="1100">
              <a:latin typeface="Calibri"/>
              <a:ea typeface="Calibri"/>
              <a:cs typeface="Calibri"/>
              <a:sym typeface="Calibri"/>
            </a:endParaRPr>
          </a:p>
        </p:txBody>
      </p:sp>
      <p:sp>
        <p:nvSpPr>
          <p:cNvPr id="703" name="Google Shape;703;p44"/>
          <p:cNvSpPr txBox="1"/>
          <p:nvPr/>
        </p:nvSpPr>
        <p:spPr>
          <a:xfrm>
            <a:off x="4619383" y="3440937"/>
            <a:ext cx="29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rgbClr val="FF0000"/>
                </a:solidFill>
                <a:latin typeface="Calibri"/>
                <a:ea typeface="Calibri"/>
                <a:cs typeface="Calibri"/>
                <a:sym typeface="Calibri"/>
              </a:rPr>
              <a:t>Dangling </a:t>
            </a:r>
            <a:r>
              <a:rPr b="1" lang="en">
                <a:solidFill>
                  <a:srgbClr val="FF0000"/>
                </a:solidFill>
                <a:latin typeface="Calibri"/>
                <a:ea typeface="Calibri"/>
                <a:cs typeface="Calibri"/>
                <a:sym typeface="Calibri"/>
              </a:rPr>
              <a:t>Pointer (freed p)</a:t>
            </a:r>
            <a:endParaRPr b="1">
              <a:solidFill>
                <a:srgbClr val="FF0000"/>
              </a:solidFill>
              <a:latin typeface="Calibri"/>
              <a:ea typeface="Calibri"/>
              <a:cs typeface="Calibri"/>
              <a:sym typeface="Calibri"/>
            </a:endParaRPr>
          </a:p>
        </p:txBody>
      </p:sp>
      <p:sp>
        <p:nvSpPr>
          <p:cNvPr id="704" name="Google Shape;704;p44"/>
          <p:cNvSpPr txBox="1"/>
          <p:nvPr/>
        </p:nvSpPr>
        <p:spPr>
          <a:xfrm>
            <a:off x="182100" y="3452982"/>
            <a:ext cx="29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Pointer (p)</a:t>
            </a:r>
            <a:endParaRPr b="1">
              <a:latin typeface="Calibri"/>
              <a:ea typeface="Calibri"/>
              <a:cs typeface="Calibri"/>
              <a:sym typeface="Calibri"/>
            </a:endParaRPr>
          </a:p>
        </p:txBody>
      </p:sp>
      <p:sp>
        <p:nvSpPr>
          <p:cNvPr id="705" name="Google Shape;705;p44"/>
          <p:cNvSpPr/>
          <p:nvPr/>
        </p:nvSpPr>
        <p:spPr>
          <a:xfrm>
            <a:off x="3093625" y="3883611"/>
            <a:ext cx="1087500" cy="252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Address</a:t>
            </a:r>
            <a:endParaRPr sz="1300"/>
          </a:p>
        </p:txBody>
      </p:sp>
      <p:pic>
        <p:nvPicPr>
          <p:cNvPr id="706" name="Google Shape;706;p44"/>
          <p:cNvPicPr preferRelativeResize="0"/>
          <p:nvPr/>
        </p:nvPicPr>
        <p:blipFill>
          <a:blip r:embed="rId3">
            <a:alphaModFix/>
          </a:blip>
          <a:stretch>
            <a:fillRect/>
          </a:stretch>
        </p:blipFill>
        <p:spPr>
          <a:xfrm flipH="1" rot="10800000">
            <a:off x="7270600" y="4196681"/>
            <a:ext cx="280485" cy="280485"/>
          </a:xfrm>
          <a:prstGeom prst="rect">
            <a:avLst/>
          </a:prstGeom>
          <a:noFill/>
          <a:ln>
            <a:noFill/>
          </a:ln>
        </p:spPr>
      </p:pic>
      <p:cxnSp>
        <p:nvCxnSpPr>
          <p:cNvPr id="707" name="Google Shape;707;p44"/>
          <p:cNvCxnSpPr>
            <a:stCxn id="708" idx="3"/>
            <a:endCxn id="709" idx="1"/>
          </p:cNvCxnSpPr>
          <p:nvPr/>
        </p:nvCxnSpPr>
        <p:spPr>
          <a:xfrm>
            <a:off x="6315000" y="4009761"/>
            <a:ext cx="1087500" cy="0"/>
          </a:xfrm>
          <a:prstGeom prst="straightConnector1">
            <a:avLst/>
          </a:prstGeom>
          <a:noFill/>
          <a:ln cap="flat" cmpd="sng" w="9525">
            <a:solidFill>
              <a:schemeClr val="dk1"/>
            </a:solidFill>
            <a:prstDash val="solid"/>
            <a:round/>
            <a:headEnd len="med" w="med" type="none"/>
            <a:tailEnd len="med" w="med" type="triangle"/>
          </a:ln>
        </p:spPr>
      </p:cxnSp>
      <p:cxnSp>
        <p:nvCxnSpPr>
          <p:cNvPr id="710" name="Google Shape;710;p44"/>
          <p:cNvCxnSpPr>
            <a:stCxn id="700" idx="3"/>
            <a:endCxn id="705" idx="1"/>
          </p:cNvCxnSpPr>
          <p:nvPr/>
        </p:nvCxnSpPr>
        <p:spPr>
          <a:xfrm>
            <a:off x="2196000" y="4009761"/>
            <a:ext cx="897600" cy="0"/>
          </a:xfrm>
          <a:prstGeom prst="straightConnector1">
            <a:avLst/>
          </a:prstGeom>
          <a:noFill/>
          <a:ln cap="flat" cmpd="sng" w="9525">
            <a:solidFill>
              <a:schemeClr val="dk1"/>
            </a:solidFill>
            <a:prstDash val="solid"/>
            <a:round/>
            <a:headEnd len="med" w="med" type="none"/>
            <a:tailEnd len="med" w="med" type="triangle"/>
          </a:ln>
        </p:spPr>
      </p:cxnSp>
      <p:cxnSp>
        <p:nvCxnSpPr>
          <p:cNvPr id="711" name="Google Shape;711;p44"/>
          <p:cNvCxnSpPr>
            <a:stCxn id="705" idx="2"/>
            <a:endCxn id="702" idx="0"/>
          </p:cNvCxnSpPr>
          <p:nvPr/>
        </p:nvCxnSpPr>
        <p:spPr>
          <a:xfrm flipH="1">
            <a:off x="3636475" y="4135911"/>
            <a:ext cx="900" cy="556800"/>
          </a:xfrm>
          <a:prstGeom prst="straightConnector1">
            <a:avLst/>
          </a:prstGeom>
          <a:noFill/>
          <a:ln cap="flat" cmpd="sng" w="9525">
            <a:solidFill>
              <a:schemeClr val="dk1"/>
            </a:solidFill>
            <a:prstDash val="solid"/>
            <a:round/>
            <a:headEnd len="med" w="med" type="none"/>
            <a:tailEnd len="med" w="med" type="triangle"/>
          </a:ln>
        </p:spPr>
      </p:cxnSp>
      <p:cxnSp>
        <p:nvCxnSpPr>
          <p:cNvPr id="712" name="Google Shape;712;p44"/>
          <p:cNvCxnSpPr>
            <a:endCxn id="713" idx="0"/>
          </p:cNvCxnSpPr>
          <p:nvPr/>
        </p:nvCxnSpPr>
        <p:spPr>
          <a:xfrm>
            <a:off x="8368075" y="3907944"/>
            <a:ext cx="0" cy="784800"/>
          </a:xfrm>
          <a:prstGeom prst="straightConnector1">
            <a:avLst/>
          </a:prstGeom>
          <a:noFill/>
          <a:ln cap="flat" cmpd="sng" w="9525">
            <a:solidFill>
              <a:schemeClr val="dk1"/>
            </a:solidFill>
            <a:prstDash val="solid"/>
            <a:round/>
            <a:headEnd len="med" w="med" type="none"/>
            <a:tailEnd len="med" w="med" type="triangle"/>
          </a:ln>
        </p:spPr>
      </p:cxnSp>
      <p:sp>
        <p:nvSpPr>
          <p:cNvPr id="714" name="Google Shape;714;p44"/>
          <p:cNvSpPr txBox="1"/>
          <p:nvPr/>
        </p:nvSpPr>
        <p:spPr>
          <a:xfrm>
            <a:off x="1984467" y="3680347"/>
            <a:ext cx="133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Calibri"/>
                <a:ea typeface="Calibri"/>
                <a:cs typeface="Calibri"/>
                <a:sym typeface="Calibri"/>
              </a:rPr>
              <a:t>Authenticate</a:t>
            </a:r>
            <a:endParaRPr sz="1200">
              <a:latin typeface="Calibri"/>
              <a:ea typeface="Calibri"/>
              <a:cs typeface="Calibri"/>
              <a:sym typeface="Calibri"/>
            </a:endParaRPr>
          </a:p>
        </p:txBody>
      </p:sp>
      <p:sp>
        <p:nvSpPr>
          <p:cNvPr id="715" name="Google Shape;715;p44"/>
          <p:cNvSpPr txBox="1"/>
          <p:nvPr/>
        </p:nvSpPr>
        <p:spPr>
          <a:xfrm>
            <a:off x="6128700" y="3680347"/>
            <a:ext cx="133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Authenticate</a:t>
            </a:r>
            <a:endParaRPr sz="1200">
              <a:latin typeface="Calibri"/>
              <a:ea typeface="Calibri"/>
              <a:cs typeface="Calibri"/>
              <a:sym typeface="Calibri"/>
            </a:endParaRPr>
          </a:p>
        </p:txBody>
      </p:sp>
      <p:pic>
        <p:nvPicPr>
          <p:cNvPr id="716" name="Google Shape;716;p44"/>
          <p:cNvPicPr preferRelativeResize="0"/>
          <p:nvPr/>
        </p:nvPicPr>
        <p:blipFill>
          <a:blip r:embed="rId4">
            <a:alphaModFix/>
          </a:blip>
          <a:stretch>
            <a:fillRect/>
          </a:stretch>
        </p:blipFill>
        <p:spPr>
          <a:xfrm>
            <a:off x="3702700" y="4241139"/>
            <a:ext cx="280485" cy="280485"/>
          </a:xfrm>
          <a:prstGeom prst="rect">
            <a:avLst/>
          </a:prstGeom>
          <a:noFill/>
          <a:ln>
            <a:noFill/>
          </a:ln>
        </p:spPr>
      </p:pic>
      <p:pic>
        <p:nvPicPr>
          <p:cNvPr id="717" name="Google Shape;717;p44"/>
          <p:cNvPicPr preferRelativeResize="0"/>
          <p:nvPr/>
        </p:nvPicPr>
        <p:blipFill>
          <a:blip r:embed="rId5">
            <a:alphaModFix/>
          </a:blip>
          <a:stretch>
            <a:fillRect/>
          </a:stretch>
        </p:blipFill>
        <p:spPr>
          <a:xfrm>
            <a:off x="8438475" y="4284945"/>
            <a:ext cx="209521" cy="209521"/>
          </a:xfrm>
          <a:prstGeom prst="rect">
            <a:avLst/>
          </a:prstGeom>
          <a:noFill/>
          <a:ln>
            <a:noFill/>
          </a:ln>
        </p:spPr>
      </p:pic>
      <p:sp>
        <p:nvSpPr>
          <p:cNvPr id="718" name="Google Shape;718;p44"/>
          <p:cNvSpPr/>
          <p:nvPr/>
        </p:nvSpPr>
        <p:spPr>
          <a:xfrm>
            <a:off x="4667550" y="4424000"/>
            <a:ext cx="1123500" cy="496800"/>
          </a:xfrm>
          <a:prstGeom prst="roundRect">
            <a:avLst>
              <a:gd fmla="val 16667" name="adj"/>
            </a:avLst>
          </a:prstGeom>
          <a:solidFill>
            <a:srgbClr val="706BB1">
              <a:alpha val="922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Modifier</a:t>
            </a:r>
            <a:endParaRPr sz="1300">
              <a:latin typeface="Calibri"/>
              <a:ea typeface="Calibri"/>
              <a:cs typeface="Calibri"/>
              <a:sym typeface="Calibri"/>
            </a:endParaRPr>
          </a:p>
          <a:p>
            <a:pPr indent="0" lvl="0" marL="0" rtl="0" algn="ctr">
              <a:spcBef>
                <a:spcPts val="0"/>
              </a:spcBef>
              <a:spcAft>
                <a:spcPts val="0"/>
              </a:spcAft>
              <a:buNone/>
            </a:pPr>
            <a:r>
              <a:rPr b="1" lang="en" sz="1300">
                <a:solidFill>
                  <a:schemeClr val="dk1"/>
                </a:solidFill>
                <a:latin typeface="Calibri"/>
                <a:ea typeface="Calibri"/>
                <a:cs typeface="Calibri"/>
                <a:sym typeface="Calibri"/>
              </a:rPr>
              <a:t>&amp;p</a:t>
            </a:r>
            <a:r>
              <a:rPr b="1" lang="en" sz="1300">
                <a:latin typeface="Calibri"/>
                <a:ea typeface="Calibri"/>
                <a:cs typeface="Calibri"/>
                <a:sym typeface="Calibri"/>
              </a:rPr>
              <a:t> </a:t>
            </a:r>
            <a:r>
              <a:rPr lang="en" sz="1300">
                <a:latin typeface="Calibri"/>
                <a:ea typeface="Calibri"/>
                <a:cs typeface="Calibri"/>
                <a:sym typeface="Calibri"/>
              </a:rPr>
              <a:t>⨁</a:t>
            </a:r>
            <a:r>
              <a:rPr b="1" lang="en" sz="1300">
                <a:latin typeface="Calibri"/>
                <a:ea typeface="Calibri"/>
                <a:cs typeface="Calibri"/>
                <a:sym typeface="Calibri"/>
              </a:rPr>
              <a:t> </a:t>
            </a:r>
            <a:r>
              <a:rPr b="1" lang="en" sz="1300">
                <a:solidFill>
                  <a:srgbClr val="FF0000"/>
                </a:solidFill>
                <a:latin typeface="Calibri"/>
                <a:ea typeface="Calibri"/>
                <a:cs typeface="Calibri"/>
                <a:sym typeface="Calibri"/>
              </a:rPr>
              <a:t>tag(p)</a:t>
            </a:r>
            <a:endParaRPr b="1" sz="1300">
              <a:solidFill>
                <a:srgbClr val="FF0000"/>
              </a:solidFill>
              <a:latin typeface="Calibri"/>
              <a:ea typeface="Calibri"/>
              <a:cs typeface="Calibri"/>
              <a:sym typeface="Calibri"/>
            </a:endParaRPr>
          </a:p>
        </p:txBody>
      </p:sp>
      <p:cxnSp>
        <p:nvCxnSpPr>
          <p:cNvPr id="719" name="Google Shape;719;p44"/>
          <p:cNvCxnSpPr/>
          <p:nvPr/>
        </p:nvCxnSpPr>
        <p:spPr>
          <a:xfrm flipH="1" rot="10800000">
            <a:off x="4993950" y="4135944"/>
            <a:ext cx="900" cy="291000"/>
          </a:xfrm>
          <a:prstGeom prst="straightConnector1">
            <a:avLst/>
          </a:prstGeom>
          <a:noFill/>
          <a:ln cap="flat" cmpd="sng" w="9525">
            <a:solidFill>
              <a:schemeClr val="dk1"/>
            </a:solidFill>
            <a:prstDash val="solid"/>
            <a:round/>
            <a:headEnd len="med" w="med" type="none"/>
            <a:tailEnd len="med" w="med" type="triangle"/>
          </a:ln>
        </p:spPr>
      </p:cxnSp>
      <p:sp>
        <p:nvSpPr>
          <p:cNvPr id="720" name="Google Shape;720;p44"/>
          <p:cNvSpPr/>
          <p:nvPr/>
        </p:nvSpPr>
        <p:spPr>
          <a:xfrm>
            <a:off x="552750" y="4424000"/>
            <a:ext cx="1087500" cy="496800"/>
          </a:xfrm>
          <a:prstGeom prst="roundRect">
            <a:avLst>
              <a:gd fmla="val 16667" name="adj"/>
            </a:avLst>
          </a:prstGeom>
          <a:solidFill>
            <a:srgbClr val="706BB1">
              <a:alpha val="922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Modifier</a:t>
            </a:r>
            <a:endParaRPr sz="1300">
              <a:latin typeface="Calibri"/>
              <a:ea typeface="Calibri"/>
              <a:cs typeface="Calibri"/>
              <a:sym typeface="Calibri"/>
            </a:endParaRPr>
          </a:p>
          <a:p>
            <a:pPr indent="0" lvl="0" marL="0" rtl="0" algn="ctr">
              <a:spcBef>
                <a:spcPts val="0"/>
              </a:spcBef>
              <a:spcAft>
                <a:spcPts val="0"/>
              </a:spcAft>
              <a:buNone/>
            </a:pPr>
            <a:r>
              <a:rPr b="1" lang="en" sz="1300">
                <a:latin typeface="Calibri"/>
                <a:ea typeface="Calibri"/>
                <a:cs typeface="Calibri"/>
                <a:sym typeface="Calibri"/>
              </a:rPr>
              <a:t>&amp;p </a:t>
            </a:r>
            <a:r>
              <a:rPr lang="en" sz="1300">
                <a:latin typeface="Calibri"/>
                <a:ea typeface="Calibri"/>
                <a:cs typeface="Calibri"/>
                <a:sym typeface="Calibri"/>
              </a:rPr>
              <a:t>⨁</a:t>
            </a:r>
            <a:r>
              <a:rPr b="1" lang="en" sz="1300">
                <a:latin typeface="Calibri"/>
                <a:ea typeface="Calibri"/>
                <a:cs typeface="Calibri"/>
                <a:sym typeface="Calibri"/>
              </a:rPr>
              <a:t> tag(p)</a:t>
            </a:r>
            <a:endParaRPr b="1" sz="1300">
              <a:latin typeface="Calibri"/>
              <a:ea typeface="Calibri"/>
              <a:cs typeface="Calibri"/>
              <a:sym typeface="Calibri"/>
            </a:endParaRPr>
          </a:p>
        </p:txBody>
      </p:sp>
      <p:cxnSp>
        <p:nvCxnSpPr>
          <p:cNvPr id="721" name="Google Shape;721;p44"/>
          <p:cNvCxnSpPr/>
          <p:nvPr/>
        </p:nvCxnSpPr>
        <p:spPr>
          <a:xfrm flipH="1" rot="10800000">
            <a:off x="879150" y="4135944"/>
            <a:ext cx="900" cy="291000"/>
          </a:xfrm>
          <a:prstGeom prst="straightConnector1">
            <a:avLst/>
          </a:prstGeom>
          <a:noFill/>
          <a:ln cap="flat" cmpd="sng" w="9525">
            <a:solidFill>
              <a:schemeClr val="dk1"/>
            </a:solidFill>
            <a:prstDash val="solid"/>
            <a:round/>
            <a:headEnd len="med" w="med" type="none"/>
            <a:tailEnd len="med" w="med" type="triangle"/>
          </a:ln>
        </p:spPr>
      </p:cxnSp>
      <p:cxnSp>
        <p:nvCxnSpPr>
          <p:cNvPr id="722" name="Google Shape;722;p44"/>
          <p:cNvCxnSpPr/>
          <p:nvPr/>
        </p:nvCxnSpPr>
        <p:spPr>
          <a:xfrm rot="10800000">
            <a:off x="778036" y="3674861"/>
            <a:ext cx="469200" cy="0"/>
          </a:xfrm>
          <a:prstGeom prst="straightConnector1">
            <a:avLst/>
          </a:prstGeom>
          <a:noFill/>
          <a:ln cap="flat" cmpd="sng" w="9525">
            <a:solidFill>
              <a:schemeClr val="dk1"/>
            </a:solidFill>
            <a:prstDash val="solid"/>
            <a:round/>
            <a:headEnd len="med" w="med" type="none"/>
            <a:tailEnd len="med" w="med" type="none"/>
          </a:ln>
        </p:spPr>
      </p:cxnSp>
      <p:cxnSp>
        <p:nvCxnSpPr>
          <p:cNvPr id="723" name="Google Shape;723;p44"/>
          <p:cNvCxnSpPr/>
          <p:nvPr/>
        </p:nvCxnSpPr>
        <p:spPr>
          <a:xfrm>
            <a:off x="778152" y="3674861"/>
            <a:ext cx="0" cy="185700"/>
          </a:xfrm>
          <a:prstGeom prst="straightConnector1">
            <a:avLst/>
          </a:prstGeom>
          <a:noFill/>
          <a:ln cap="flat" cmpd="sng" w="9525">
            <a:solidFill>
              <a:schemeClr val="dk1"/>
            </a:solidFill>
            <a:prstDash val="solid"/>
            <a:round/>
            <a:headEnd len="med" w="med" type="none"/>
            <a:tailEnd len="med" w="med" type="triangle"/>
          </a:ln>
        </p:spPr>
      </p:cxnSp>
      <p:cxnSp>
        <p:nvCxnSpPr>
          <p:cNvPr id="724" name="Google Shape;724;p44"/>
          <p:cNvCxnSpPr/>
          <p:nvPr/>
        </p:nvCxnSpPr>
        <p:spPr>
          <a:xfrm rot="10800000">
            <a:off x="4892725" y="3674948"/>
            <a:ext cx="232800" cy="600"/>
          </a:xfrm>
          <a:prstGeom prst="straightConnector1">
            <a:avLst/>
          </a:prstGeom>
          <a:noFill/>
          <a:ln cap="flat" cmpd="sng" w="9525">
            <a:solidFill>
              <a:schemeClr val="dk1"/>
            </a:solidFill>
            <a:prstDash val="solid"/>
            <a:round/>
            <a:headEnd len="med" w="med" type="none"/>
            <a:tailEnd len="med" w="med" type="none"/>
          </a:ln>
        </p:spPr>
      </p:cxnSp>
      <p:cxnSp>
        <p:nvCxnSpPr>
          <p:cNvPr id="725" name="Google Shape;725;p44"/>
          <p:cNvCxnSpPr/>
          <p:nvPr/>
        </p:nvCxnSpPr>
        <p:spPr>
          <a:xfrm>
            <a:off x="4892952" y="3674861"/>
            <a:ext cx="0" cy="185700"/>
          </a:xfrm>
          <a:prstGeom prst="straightConnector1">
            <a:avLst/>
          </a:prstGeom>
          <a:noFill/>
          <a:ln cap="flat" cmpd="sng" w="9525">
            <a:solidFill>
              <a:schemeClr val="dk1"/>
            </a:solidFill>
            <a:prstDash val="solid"/>
            <a:round/>
            <a:headEnd len="med" w="med" type="none"/>
            <a:tailEnd len="med" w="med" type="triangle"/>
          </a:ln>
        </p:spPr>
      </p:cxnSp>
      <p:sp>
        <p:nvSpPr>
          <p:cNvPr id="726" name="Google Shape;726;p44"/>
          <p:cNvSpPr/>
          <p:nvPr/>
        </p:nvSpPr>
        <p:spPr>
          <a:xfrm>
            <a:off x="4659300" y="3883611"/>
            <a:ext cx="1651500" cy="252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               </a:t>
            </a:r>
            <a:r>
              <a:rPr lang="en" sz="1300">
                <a:solidFill>
                  <a:schemeClr val="dk1"/>
                </a:solidFill>
              </a:rPr>
              <a:t>Address</a:t>
            </a:r>
            <a:endParaRPr sz="1300">
              <a:solidFill>
                <a:schemeClr val="dk1"/>
              </a:solidFill>
            </a:endParaRPr>
          </a:p>
        </p:txBody>
      </p:sp>
      <p:sp>
        <p:nvSpPr>
          <p:cNvPr id="727" name="Google Shape;727;p44"/>
          <p:cNvSpPr/>
          <p:nvPr/>
        </p:nvSpPr>
        <p:spPr>
          <a:xfrm>
            <a:off x="4659300" y="3883611"/>
            <a:ext cx="671100" cy="252300"/>
          </a:xfrm>
          <a:prstGeom prst="roundRect">
            <a:avLst>
              <a:gd fmla="val 16667" name="adj"/>
            </a:avLst>
          </a:prstGeom>
          <a:solidFill>
            <a:srgbClr val="43ABB3">
              <a:alpha val="922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PAC</a:t>
            </a:r>
            <a:endParaRPr sz="1300">
              <a:latin typeface="Calibri"/>
              <a:ea typeface="Calibri"/>
              <a:cs typeface="Calibri"/>
              <a:sym typeface="Calibri"/>
            </a:endParaRPr>
          </a:p>
        </p:txBody>
      </p:sp>
      <p:sp>
        <p:nvSpPr>
          <p:cNvPr id="728" name="Google Shape;728;p44"/>
          <p:cNvSpPr/>
          <p:nvPr/>
        </p:nvSpPr>
        <p:spPr>
          <a:xfrm>
            <a:off x="7402500" y="3883611"/>
            <a:ext cx="1651500" cy="252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               </a:t>
            </a:r>
            <a:r>
              <a:rPr lang="en" sz="1300">
                <a:solidFill>
                  <a:schemeClr val="dk1"/>
                </a:solidFill>
              </a:rPr>
              <a:t>Address</a:t>
            </a:r>
            <a:endParaRPr sz="1300">
              <a:solidFill>
                <a:schemeClr val="dk1"/>
              </a:solidFill>
            </a:endParaRPr>
          </a:p>
        </p:txBody>
      </p:sp>
      <p:sp>
        <p:nvSpPr>
          <p:cNvPr id="709" name="Google Shape;709;p44"/>
          <p:cNvSpPr/>
          <p:nvPr/>
        </p:nvSpPr>
        <p:spPr>
          <a:xfrm>
            <a:off x="7402500" y="3883611"/>
            <a:ext cx="726300" cy="252300"/>
          </a:xfrm>
          <a:prstGeom prst="roundRect">
            <a:avLst>
              <a:gd fmla="val 16667" name="adj"/>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0x2</a:t>
            </a:r>
            <a:endParaRPr sz="1300">
              <a:latin typeface="Calibri"/>
              <a:ea typeface="Calibri"/>
              <a:cs typeface="Calibri"/>
              <a:sym typeface="Calibri"/>
            </a:endParaRPr>
          </a:p>
        </p:txBody>
      </p:sp>
      <p:sp>
        <p:nvSpPr>
          <p:cNvPr id="729" name="Google Shape;729;p44"/>
          <p:cNvSpPr/>
          <p:nvPr/>
        </p:nvSpPr>
        <p:spPr>
          <a:xfrm>
            <a:off x="7063950" y="2790528"/>
            <a:ext cx="759000" cy="4968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Realloc’d object</a:t>
            </a:r>
            <a:endParaRPr sz="1100">
              <a:latin typeface="Calibri"/>
              <a:ea typeface="Calibri"/>
              <a:cs typeface="Calibri"/>
              <a:sym typeface="Calibri"/>
            </a:endParaRPr>
          </a:p>
        </p:txBody>
      </p:sp>
      <p:cxnSp>
        <p:nvCxnSpPr>
          <p:cNvPr id="730" name="Google Shape;730;p44"/>
          <p:cNvCxnSpPr>
            <a:stCxn id="731" idx="3"/>
            <a:endCxn id="729" idx="1"/>
          </p:cNvCxnSpPr>
          <p:nvPr/>
        </p:nvCxnSpPr>
        <p:spPr>
          <a:xfrm flipH="1" rot="10800000">
            <a:off x="6815995" y="3039034"/>
            <a:ext cx="248100" cy="8700"/>
          </a:xfrm>
          <a:prstGeom prst="straightConnector1">
            <a:avLst/>
          </a:prstGeom>
          <a:noFill/>
          <a:ln cap="flat" cmpd="sng" w="19050">
            <a:solidFill>
              <a:srgbClr val="E78372"/>
            </a:solidFill>
            <a:prstDash val="solid"/>
            <a:round/>
            <a:headEnd len="med" w="med" type="none"/>
            <a:tailEnd len="med" w="med" type="triangle"/>
          </a:ln>
        </p:spPr>
      </p:cxnSp>
      <p:sp>
        <p:nvSpPr>
          <p:cNvPr id="732" name="Google Shape;732;p44"/>
          <p:cNvSpPr/>
          <p:nvPr/>
        </p:nvSpPr>
        <p:spPr>
          <a:xfrm>
            <a:off x="6154495" y="1979667"/>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Pointer</a:t>
            </a:r>
            <a:endParaRPr sz="1100">
              <a:latin typeface="Calibri"/>
              <a:ea typeface="Calibri"/>
              <a:cs typeface="Calibri"/>
              <a:sym typeface="Calibri"/>
            </a:endParaRPr>
          </a:p>
        </p:txBody>
      </p:sp>
      <p:cxnSp>
        <p:nvCxnSpPr>
          <p:cNvPr id="733" name="Google Shape;733;p44"/>
          <p:cNvCxnSpPr>
            <a:stCxn id="732" idx="3"/>
          </p:cNvCxnSpPr>
          <p:nvPr/>
        </p:nvCxnSpPr>
        <p:spPr>
          <a:xfrm>
            <a:off x="6815995" y="2228067"/>
            <a:ext cx="304500" cy="300"/>
          </a:xfrm>
          <a:prstGeom prst="straightConnector1">
            <a:avLst/>
          </a:prstGeom>
          <a:noFill/>
          <a:ln cap="flat" cmpd="sng" w="19050">
            <a:solidFill>
              <a:srgbClr val="E78372"/>
            </a:solidFill>
            <a:prstDash val="solid"/>
            <a:round/>
            <a:headEnd len="med" w="med" type="none"/>
            <a:tailEnd len="med" w="med" type="triangle"/>
          </a:ln>
        </p:spPr>
      </p:cxnSp>
      <p:sp>
        <p:nvSpPr>
          <p:cNvPr id="731" name="Google Shape;731;p44"/>
          <p:cNvSpPr/>
          <p:nvPr/>
        </p:nvSpPr>
        <p:spPr>
          <a:xfrm>
            <a:off x="6154495" y="2799334"/>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Pointer</a:t>
            </a:r>
            <a:endParaRPr sz="1100">
              <a:latin typeface="Calibri"/>
              <a:ea typeface="Calibri"/>
              <a:cs typeface="Calibri"/>
              <a:sym typeface="Calibri"/>
            </a:endParaRPr>
          </a:p>
        </p:txBody>
      </p:sp>
      <p:sp>
        <p:nvSpPr>
          <p:cNvPr id="734" name="Google Shape;734;p44"/>
          <p:cNvSpPr/>
          <p:nvPr/>
        </p:nvSpPr>
        <p:spPr>
          <a:xfrm>
            <a:off x="7088250" y="1979837"/>
            <a:ext cx="726300" cy="496800"/>
          </a:xfrm>
          <a:prstGeom prst="roundRect">
            <a:avLst>
              <a:gd fmla="val 16667" name="adj"/>
            </a:avLst>
          </a:prstGeom>
          <a:solidFill>
            <a:srgbClr val="E78372">
              <a:alpha val="74400"/>
            </a:srgbClr>
          </a:solid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Freed object</a:t>
            </a:r>
            <a:endParaRPr sz="1100">
              <a:latin typeface="Calibri"/>
              <a:ea typeface="Calibri"/>
              <a:cs typeface="Calibri"/>
              <a:sym typeface="Calibri"/>
            </a:endParaRPr>
          </a:p>
        </p:txBody>
      </p:sp>
      <p:sp>
        <p:nvSpPr>
          <p:cNvPr id="735" name="Google Shape;735;p44"/>
          <p:cNvSpPr txBox="1"/>
          <p:nvPr/>
        </p:nvSpPr>
        <p:spPr>
          <a:xfrm>
            <a:off x="6628200" y="2386986"/>
            <a:ext cx="648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alibri"/>
                <a:ea typeface="Calibri"/>
                <a:cs typeface="Calibri"/>
                <a:sym typeface="Calibri"/>
              </a:rPr>
              <a:t>or</a:t>
            </a:r>
            <a:endParaRPr b="1" sz="1200">
              <a:latin typeface="Calibri"/>
              <a:ea typeface="Calibri"/>
              <a:cs typeface="Calibri"/>
              <a:sym typeface="Calibri"/>
            </a:endParaRPr>
          </a:p>
        </p:txBody>
      </p:sp>
      <p:sp>
        <p:nvSpPr>
          <p:cNvPr id="736" name="Google Shape;736;p44"/>
          <p:cNvSpPr/>
          <p:nvPr/>
        </p:nvSpPr>
        <p:spPr>
          <a:xfrm>
            <a:off x="8002650" y="4694440"/>
            <a:ext cx="726300" cy="496800"/>
          </a:xfrm>
          <a:prstGeom prst="roundRect">
            <a:avLst>
              <a:gd fmla="val 16667" name="adj"/>
            </a:avLst>
          </a:prstGeom>
          <a:solidFill>
            <a:srgbClr val="E78372">
              <a:alpha val="74400"/>
            </a:srgbClr>
          </a:solid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Freed object</a:t>
            </a:r>
            <a:endParaRPr sz="1100">
              <a:latin typeface="Calibri"/>
              <a:ea typeface="Calibri"/>
              <a:cs typeface="Calibri"/>
              <a:sym typeface="Calibri"/>
            </a:endParaRPr>
          </a:p>
        </p:txBody>
      </p:sp>
      <p:sp>
        <p:nvSpPr>
          <p:cNvPr id="737" name="Google Shape;737;p44"/>
          <p:cNvSpPr/>
          <p:nvPr/>
        </p:nvSpPr>
        <p:spPr>
          <a:xfrm>
            <a:off x="6045784" y="4424000"/>
            <a:ext cx="1123500" cy="440400"/>
          </a:xfrm>
          <a:prstGeom prst="wedgeRoundRectCallout">
            <a:avLst>
              <a:gd fmla="val -83734" name="adj1"/>
              <a:gd fmla="val 37090"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0000"/>
                </a:solidFill>
              </a:rPr>
              <a:t>INVALID TAG!</a:t>
            </a:r>
            <a:endParaRPr sz="11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5"/>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PACTight structure and overall design</a:t>
            </a:r>
            <a:endParaRPr/>
          </a:p>
        </p:txBody>
      </p:sp>
      <p:sp>
        <p:nvSpPr>
          <p:cNvPr id="743" name="Google Shape;743;p45"/>
          <p:cNvSpPr txBox="1"/>
          <p:nvPr>
            <p:ph idx="1" type="body"/>
          </p:nvPr>
        </p:nvSpPr>
        <p:spPr>
          <a:xfrm>
            <a:off x="311700" y="1026528"/>
            <a:ext cx="8520600" cy="183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PACTight instruments programs to guarantee the three properties.</a:t>
            </a:r>
            <a:endParaRPr/>
          </a:p>
          <a:p>
            <a:pPr indent="0" lvl="0" marL="0" rtl="0" algn="l">
              <a:spcBef>
                <a:spcPts val="1200"/>
              </a:spcBef>
              <a:spcAft>
                <a:spcPts val="0"/>
              </a:spcAft>
              <a:buNone/>
            </a:pPr>
            <a:r>
              <a:t/>
            </a:r>
            <a:endParaRPr sz="100"/>
          </a:p>
          <a:p>
            <a:pPr indent="-342900" lvl="0" marL="457200" rtl="0" algn="l">
              <a:spcBef>
                <a:spcPts val="1200"/>
              </a:spcBef>
              <a:spcAft>
                <a:spcPts val="0"/>
              </a:spcAft>
              <a:buSzPts val="1800"/>
              <a:buChar char="●"/>
            </a:pPr>
            <a:r>
              <a:rPr lang="en"/>
              <a:t>PACTight automates its instrumentation in four different levels: forward-edge, backward-edge, C++ VTable, and sensitive pointers</a:t>
            </a:r>
            <a:endParaRPr/>
          </a:p>
        </p:txBody>
      </p:sp>
      <p:sp>
        <p:nvSpPr>
          <p:cNvPr id="744" name="Google Shape;744;p45"/>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45" name="Google Shape;745;p45"/>
          <p:cNvSpPr/>
          <p:nvPr/>
        </p:nvSpPr>
        <p:spPr>
          <a:xfrm>
            <a:off x="316350" y="2857500"/>
            <a:ext cx="2052900" cy="1254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Source code</a:t>
            </a:r>
            <a:endParaRPr>
              <a:latin typeface="Calibri"/>
              <a:ea typeface="Calibri"/>
              <a:cs typeface="Calibri"/>
              <a:sym typeface="Calibri"/>
            </a:endParaRPr>
          </a:p>
          <a:p>
            <a:pPr indent="0" lvl="0" marL="0" rtl="0" algn="ctr">
              <a:spcBef>
                <a:spcPts val="0"/>
              </a:spcBef>
              <a:spcAft>
                <a:spcPts val="0"/>
              </a:spcAft>
              <a:buNone/>
            </a:pPr>
            <a:r>
              <a:t/>
            </a:r>
            <a:endParaRPr sz="700">
              <a:latin typeface="Calibri"/>
              <a:ea typeface="Calibri"/>
              <a:cs typeface="Calibri"/>
              <a:sym typeface="Calibri"/>
            </a:endParaRPr>
          </a:p>
          <a:p>
            <a:pPr indent="0" lvl="0" marL="0" rtl="0" algn="l">
              <a:spcBef>
                <a:spcPts val="0"/>
              </a:spcBef>
              <a:spcAft>
                <a:spcPts val="0"/>
              </a:spcAft>
              <a:buNone/>
            </a:pPr>
            <a:r>
              <a:rPr lang="en">
                <a:solidFill>
                  <a:srgbClr val="026F58"/>
                </a:solidFill>
                <a:latin typeface="Calibri"/>
                <a:ea typeface="Calibri"/>
                <a:cs typeface="Calibri"/>
                <a:sym typeface="Calibri"/>
              </a:rPr>
              <a:t>FP_t *p = malloc(8); </a:t>
            </a:r>
            <a:endParaRPr>
              <a:solidFill>
                <a:srgbClr val="026F58"/>
              </a:solidFill>
              <a:latin typeface="Calibri"/>
              <a:ea typeface="Calibri"/>
              <a:cs typeface="Calibri"/>
              <a:sym typeface="Calibri"/>
            </a:endParaRPr>
          </a:p>
          <a:p>
            <a:pPr indent="0" lvl="0" marL="0" rtl="0" algn="l">
              <a:spcBef>
                <a:spcPts val="0"/>
              </a:spcBef>
              <a:spcAft>
                <a:spcPts val="0"/>
              </a:spcAft>
              <a:buNone/>
            </a:pPr>
            <a:r>
              <a:rPr lang="en">
                <a:solidFill>
                  <a:srgbClr val="026F58"/>
                </a:solidFill>
                <a:latin typeface="Calibri"/>
                <a:ea typeface="Calibri"/>
                <a:cs typeface="Calibri"/>
                <a:sym typeface="Calibri"/>
              </a:rPr>
              <a:t>p = &amp;func; </a:t>
            </a:r>
            <a:endParaRPr>
              <a:solidFill>
                <a:srgbClr val="026F58"/>
              </a:solidFill>
              <a:latin typeface="Calibri"/>
              <a:ea typeface="Calibri"/>
              <a:cs typeface="Calibri"/>
              <a:sym typeface="Calibri"/>
            </a:endParaRPr>
          </a:p>
          <a:p>
            <a:pPr indent="0" lvl="0" marL="0" rtl="0" algn="l">
              <a:spcBef>
                <a:spcPts val="0"/>
              </a:spcBef>
              <a:spcAft>
                <a:spcPts val="0"/>
              </a:spcAft>
              <a:buNone/>
            </a:pPr>
            <a:r>
              <a:rPr lang="en">
                <a:solidFill>
                  <a:srgbClr val="026F58"/>
                </a:solidFill>
                <a:latin typeface="Calibri"/>
                <a:ea typeface="Calibri"/>
                <a:cs typeface="Calibri"/>
                <a:sym typeface="Calibri"/>
              </a:rPr>
              <a:t>(*p)("Hello, PACTight");</a:t>
            </a:r>
            <a:r>
              <a:rPr lang="en">
                <a:latin typeface="Calibri"/>
                <a:ea typeface="Calibri"/>
                <a:cs typeface="Calibri"/>
                <a:sym typeface="Calibri"/>
              </a:rPr>
              <a:t> </a:t>
            </a:r>
            <a:endParaRPr>
              <a:latin typeface="Calibri"/>
              <a:ea typeface="Calibri"/>
              <a:cs typeface="Calibri"/>
              <a:sym typeface="Calibri"/>
            </a:endParaRPr>
          </a:p>
        </p:txBody>
      </p:sp>
      <p:sp>
        <p:nvSpPr>
          <p:cNvPr id="746" name="Google Shape;746;p45"/>
          <p:cNvSpPr/>
          <p:nvPr/>
        </p:nvSpPr>
        <p:spPr>
          <a:xfrm>
            <a:off x="2465075" y="3041639"/>
            <a:ext cx="816900" cy="579600"/>
          </a:xfrm>
          <a:prstGeom prst="right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Clang</a:t>
            </a:r>
            <a:endParaRPr>
              <a:latin typeface="Calibri"/>
              <a:ea typeface="Calibri"/>
              <a:cs typeface="Calibri"/>
              <a:sym typeface="Calibri"/>
            </a:endParaRPr>
          </a:p>
        </p:txBody>
      </p:sp>
      <p:sp>
        <p:nvSpPr>
          <p:cNvPr id="747" name="Google Shape;747;p45"/>
          <p:cNvSpPr/>
          <p:nvPr/>
        </p:nvSpPr>
        <p:spPr>
          <a:xfrm>
            <a:off x="3312290" y="3041639"/>
            <a:ext cx="614400" cy="636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IR</a:t>
            </a:r>
            <a:endParaRPr>
              <a:latin typeface="Calibri"/>
              <a:ea typeface="Calibri"/>
              <a:cs typeface="Calibri"/>
              <a:sym typeface="Calibri"/>
            </a:endParaRPr>
          </a:p>
        </p:txBody>
      </p:sp>
      <p:sp>
        <p:nvSpPr>
          <p:cNvPr id="748" name="Google Shape;748;p45"/>
          <p:cNvSpPr/>
          <p:nvPr/>
        </p:nvSpPr>
        <p:spPr>
          <a:xfrm>
            <a:off x="4610308" y="3041639"/>
            <a:ext cx="1464000" cy="579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PACTight Instrumentation</a:t>
            </a:r>
            <a:endParaRPr b="1">
              <a:latin typeface="Calibri"/>
              <a:ea typeface="Calibri"/>
              <a:cs typeface="Calibri"/>
              <a:sym typeface="Calibri"/>
            </a:endParaRPr>
          </a:p>
        </p:txBody>
      </p:sp>
      <p:sp>
        <p:nvSpPr>
          <p:cNvPr id="749" name="Google Shape;749;p45"/>
          <p:cNvSpPr/>
          <p:nvPr/>
        </p:nvSpPr>
        <p:spPr>
          <a:xfrm>
            <a:off x="3993497" y="3069972"/>
            <a:ext cx="548700" cy="579600"/>
          </a:xfrm>
          <a:prstGeom prst="right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750" name="Google Shape;750;p45"/>
          <p:cNvSpPr/>
          <p:nvPr/>
        </p:nvSpPr>
        <p:spPr>
          <a:xfrm rot="5400000">
            <a:off x="5037497" y="3721922"/>
            <a:ext cx="609600" cy="521700"/>
          </a:xfrm>
          <a:prstGeom prst="right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751" name="Google Shape;751;p45"/>
          <p:cNvSpPr/>
          <p:nvPr/>
        </p:nvSpPr>
        <p:spPr>
          <a:xfrm>
            <a:off x="4610308" y="4311639"/>
            <a:ext cx="1464000" cy="579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Protected Binary</a:t>
            </a:r>
            <a:endParaRPr>
              <a:latin typeface="Calibri"/>
              <a:ea typeface="Calibri"/>
              <a:cs typeface="Calibri"/>
              <a:sym typeface="Calibri"/>
            </a:endParaRPr>
          </a:p>
        </p:txBody>
      </p:sp>
      <p:sp>
        <p:nvSpPr>
          <p:cNvPr id="752" name="Google Shape;752;p45"/>
          <p:cNvSpPr/>
          <p:nvPr/>
        </p:nvSpPr>
        <p:spPr>
          <a:xfrm>
            <a:off x="2476708" y="4311639"/>
            <a:ext cx="1464000" cy="579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PACTight library (compiler-rt)</a:t>
            </a:r>
            <a:endParaRPr>
              <a:latin typeface="Calibri"/>
              <a:ea typeface="Calibri"/>
              <a:cs typeface="Calibri"/>
              <a:sym typeface="Calibri"/>
            </a:endParaRPr>
          </a:p>
        </p:txBody>
      </p:sp>
      <p:sp>
        <p:nvSpPr>
          <p:cNvPr id="753" name="Google Shape;753;p45"/>
          <p:cNvSpPr/>
          <p:nvPr/>
        </p:nvSpPr>
        <p:spPr>
          <a:xfrm>
            <a:off x="3993497" y="4339972"/>
            <a:ext cx="548700" cy="579600"/>
          </a:xfrm>
          <a:prstGeom prst="right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754" name="Google Shape;754;p45"/>
          <p:cNvSpPr/>
          <p:nvPr/>
        </p:nvSpPr>
        <p:spPr>
          <a:xfrm>
            <a:off x="6779375" y="2857500"/>
            <a:ext cx="2153700" cy="19989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Instrumented Program</a:t>
            </a:r>
            <a:endParaRPr>
              <a:latin typeface="Calibri"/>
              <a:ea typeface="Calibri"/>
              <a:cs typeface="Calibri"/>
              <a:sym typeface="Calibri"/>
            </a:endParaRPr>
          </a:p>
          <a:p>
            <a:pPr indent="0" lvl="0" marL="0" rtl="0" algn="ctr">
              <a:spcBef>
                <a:spcPts val="0"/>
              </a:spcBef>
              <a:spcAft>
                <a:spcPts val="0"/>
              </a:spcAft>
              <a:buNone/>
            </a:pPr>
            <a:r>
              <a:t/>
            </a:r>
            <a:endParaRPr sz="700">
              <a:latin typeface="Calibri"/>
              <a:ea typeface="Calibri"/>
              <a:cs typeface="Calibri"/>
              <a:sym typeface="Calibri"/>
            </a:endParaRPr>
          </a:p>
          <a:p>
            <a:pPr indent="0" lvl="0" marL="0" rtl="0" algn="l">
              <a:spcBef>
                <a:spcPts val="0"/>
              </a:spcBef>
              <a:spcAft>
                <a:spcPts val="0"/>
              </a:spcAft>
              <a:buNone/>
            </a:pPr>
            <a:r>
              <a:rPr lang="en">
                <a:solidFill>
                  <a:srgbClr val="026F58"/>
                </a:solidFill>
                <a:latin typeface="Calibri"/>
                <a:ea typeface="Calibri"/>
                <a:cs typeface="Calibri"/>
                <a:sym typeface="Calibri"/>
              </a:rPr>
              <a:t>FP_t *p = malloc(8); </a:t>
            </a:r>
            <a:endParaRPr>
              <a:solidFill>
                <a:srgbClr val="026F58"/>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rgbClr val="026F58"/>
                </a:solidFill>
                <a:latin typeface="Calibri"/>
                <a:ea typeface="Calibri"/>
                <a:cs typeface="Calibri"/>
                <a:sym typeface="Calibri"/>
              </a:rPr>
              <a:t>p = &amp;func;</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rgbClr val="861F41"/>
                </a:solidFill>
                <a:latin typeface="Calibri"/>
                <a:ea typeface="Calibri"/>
                <a:cs typeface="Calibri"/>
                <a:sym typeface="Calibri"/>
              </a:rPr>
              <a:t>pct_sign(&amp;p); </a:t>
            </a:r>
            <a:endParaRPr>
              <a:solidFill>
                <a:srgbClr val="861F41"/>
              </a:solidFill>
              <a:latin typeface="Calibri"/>
              <a:ea typeface="Calibri"/>
              <a:cs typeface="Calibri"/>
              <a:sym typeface="Calibri"/>
            </a:endParaRPr>
          </a:p>
          <a:p>
            <a:pPr indent="0" lvl="0" marL="0" rtl="0" algn="l">
              <a:spcBef>
                <a:spcPts val="0"/>
              </a:spcBef>
              <a:spcAft>
                <a:spcPts val="0"/>
              </a:spcAft>
              <a:buNone/>
            </a:pPr>
            <a:r>
              <a:rPr lang="en">
                <a:solidFill>
                  <a:srgbClr val="861F41"/>
                </a:solidFill>
                <a:latin typeface="Calibri"/>
                <a:ea typeface="Calibri"/>
                <a:cs typeface="Calibri"/>
                <a:sym typeface="Calibri"/>
              </a:rPr>
              <a:t>pct_auth(&amp;p, p); </a:t>
            </a:r>
            <a:endParaRPr>
              <a:solidFill>
                <a:srgbClr val="861F4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a:solidFill>
                  <a:srgbClr val="026F58"/>
                </a:solidFill>
                <a:latin typeface="Calibri"/>
                <a:ea typeface="Calibri"/>
                <a:cs typeface="Calibri"/>
                <a:sym typeface="Calibri"/>
              </a:rPr>
              <a:t>(*p)("Hello, PACTight!");</a:t>
            </a:r>
            <a:r>
              <a:rPr lang="en">
                <a:solidFill>
                  <a:schemeClr val="dk1"/>
                </a:solidFill>
                <a:latin typeface="Calibri"/>
                <a:ea typeface="Calibri"/>
                <a:cs typeface="Calibri"/>
                <a:sym typeface="Calibri"/>
              </a:rPr>
              <a:t> </a:t>
            </a:r>
            <a:endParaRPr>
              <a:solidFill>
                <a:srgbClr val="861F41"/>
              </a:solidFill>
              <a:latin typeface="Calibri"/>
              <a:ea typeface="Calibri"/>
              <a:cs typeface="Calibri"/>
              <a:sym typeface="Calibri"/>
            </a:endParaRPr>
          </a:p>
        </p:txBody>
      </p:sp>
      <p:sp>
        <p:nvSpPr>
          <p:cNvPr id="755" name="Google Shape;755;p45"/>
          <p:cNvSpPr/>
          <p:nvPr/>
        </p:nvSpPr>
        <p:spPr>
          <a:xfrm>
            <a:off x="6149172" y="4339972"/>
            <a:ext cx="548700" cy="579600"/>
          </a:xfrm>
          <a:prstGeom prst="right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46"/>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761" name="Google Shape;761;p46"/>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999999"/>
              </a:buClr>
              <a:buSzPts val="1800"/>
              <a:buChar char="●"/>
            </a:pPr>
            <a:r>
              <a:rPr lang="en">
                <a:solidFill>
                  <a:srgbClr val="999999"/>
                </a:solidFill>
              </a:rPr>
              <a:t>Introduction</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Background and related work</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Introducing PACTight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PACTight design</a:t>
            </a:r>
            <a:endParaRPr>
              <a:solidFill>
                <a:srgbClr val="999999"/>
              </a:solidFill>
            </a:endParaRPr>
          </a:p>
          <a:p>
            <a:pPr indent="-342900" lvl="0" marL="457200" rtl="0" algn="l">
              <a:spcBef>
                <a:spcPts val="0"/>
              </a:spcBef>
              <a:spcAft>
                <a:spcPts val="0"/>
              </a:spcAft>
              <a:buSzPts val="1800"/>
              <a:buChar char="●"/>
            </a:pPr>
            <a:r>
              <a:rPr b="1" lang="en" u="sng"/>
              <a:t>PACTight defense mechanisms</a:t>
            </a:r>
            <a:endParaRPr b="1" u="sng"/>
          </a:p>
          <a:p>
            <a:pPr indent="-342900" lvl="0" marL="457200" rtl="0" algn="l">
              <a:spcBef>
                <a:spcPts val="0"/>
              </a:spcBef>
              <a:spcAft>
                <a:spcPts val="0"/>
              </a:spcAft>
              <a:buSzPts val="1800"/>
              <a:buChar char="●"/>
            </a:pPr>
            <a:r>
              <a:rPr lang="en"/>
              <a:t>Evaluation</a:t>
            </a:r>
            <a:endParaRPr/>
          </a:p>
          <a:p>
            <a:pPr indent="-342900" lvl="0" marL="457200" rtl="0" algn="l">
              <a:spcBef>
                <a:spcPts val="0"/>
              </a:spcBef>
              <a:spcAft>
                <a:spcPts val="0"/>
              </a:spcAft>
              <a:buSzPts val="1800"/>
              <a:buChar char="●"/>
            </a:pPr>
            <a:r>
              <a:rPr lang="en"/>
              <a:t>Conclusion</a:t>
            </a:r>
            <a:endParaRPr/>
          </a:p>
        </p:txBody>
      </p:sp>
      <p:sp>
        <p:nvSpPr>
          <p:cNvPr id="762" name="Google Shape;762;p46"/>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47"/>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PACTight Defense Mechanisms </a:t>
            </a:r>
            <a:endParaRPr/>
          </a:p>
        </p:txBody>
      </p:sp>
      <p:sp>
        <p:nvSpPr>
          <p:cNvPr id="768" name="Google Shape;768;p47"/>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PACTight compiler automatically instruments all </a:t>
            </a:r>
            <a:r>
              <a:rPr b="1" lang="en" u="sng"/>
              <a:t>g</a:t>
            </a:r>
            <a:r>
              <a:rPr b="1" lang="en" u="sng"/>
              <a:t>lobals</a:t>
            </a:r>
            <a:r>
              <a:rPr lang="en"/>
              <a:t>, </a:t>
            </a:r>
            <a:r>
              <a:rPr b="1" lang="en" u="sng"/>
              <a:t>s</a:t>
            </a:r>
            <a:r>
              <a:rPr b="1" lang="en" u="sng"/>
              <a:t>tack variables</a:t>
            </a:r>
            <a:r>
              <a:rPr lang="en"/>
              <a:t> </a:t>
            </a:r>
            <a:r>
              <a:rPr lang="en"/>
              <a:t>and </a:t>
            </a:r>
            <a:r>
              <a:rPr b="1" lang="en" u="sng"/>
              <a:t>h</a:t>
            </a:r>
            <a:r>
              <a:rPr b="1" lang="en" u="sng"/>
              <a:t>eap variables</a:t>
            </a:r>
            <a:r>
              <a:rPr lang="en"/>
              <a:t> in a program, inserting the necessary PACTight APIs. </a:t>
            </a:r>
            <a:endParaRPr/>
          </a:p>
          <a:p>
            <a:pPr indent="0" lvl="0" marL="0" rtl="0" algn="l">
              <a:spcBef>
                <a:spcPts val="1200"/>
              </a:spcBef>
              <a:spcAft>
                <a:spcPts val="0"/>
              </a:spcAft>
              <a:buClr>
                <a:schemeClr val="dk1"/>
              </a:buClr>
              <a:buSzPts val="1100"/>
              <a:buFont typeface="Arial"/>
              <a:buNone/>
            </a:pPr>
            <a:r>
              <a:rPr lang="en"/>
              <a:t>We implement four defense mechanisms: </a:t>
            </a:r>
            <a:endParaRPr/>
          </a:p>
          <a:p>
            <a:pPr indent="-342900" lvl="0" marL="457200" rtl="0" algn="l">
              <a:spcBef>
                <a:spcPts val="1200"/>
              </a:spcBef>
              <a:spcAft>
                <a:spcPts val="0"/>
              </a:spcAft>
              <a:buSzPts val="1800"/>
              <a:buChar char="●"/>
            </a:pPr>
            <a:r>
              <a:rPr lang="en"/>
              <a:t>Control-Flow Integrity (forward edge protection) </a:t>
            </a:r>
            <a:endParaRPr/>
          </a:p>
          <a:p>
            <a:pPr indent="-342900" lvl="0" marL="457200" rtl="0" algn="l">
              <a:spcBef>
                <a:spcPts val="0"/>
              </a:spcBef>
              <a:spcAft>
                <a:spcPts val="0"/>
              </a:spcAft>
              <a:buSzPts val="1800"/>
              <a:buChar char="●"/>
            </a:pPr>
            <a:r>
              <a:rPr lang="en"/>
              <a:t>C++ VTable pointers protection</a:t>
            </a:r>
            <a:endParaRPr/>
          </a:p>
          <a:p>
            <a:pPr indent="-342900" lvl="0" marL="457200" rtl="0" algn="l">
              <a:spcBef>
                <a:spcPts val="0"/>
              </a:spcBef>
              <a:spcAft>
                <a:spcPts val="0"/>
              </a:spcAft>
              <a:buSzPts val="1800"/>
              <a:buChar char="●"/>
            </a:pPr>
            <a:r>
              <a:rPr lang="en"/>
              <a:t>Code Pointer Integrity (all sensitive pointer protection)  [Kuznetsov et. al, OSDI 2014]</a:t>
            </a:r>
            <a:endParaRPr/>
          </a:p>
          <a:p>
            <a:pPr indent="-342900" lvl="0" marL="457200" rtl="0" algn="l">
              <a:spcBef>
                <a:spcPts val="0"/>
              </a:spcBef>
              <a:spcAft>
                <a:spcPts val="0"/>
              </a:spcAft>
              <a:buSzPts val="1800"/>
              <a:buChar char="●"/>
            </a:pPr>
            <a:r>
              <a:rPr lang="en"/>
              <a:t>Return address protection (backward edge protection)</a:t>
            </a:r>
            <a:endParaRPr/>
          </a:p>
        </p:txBody>
      </p:sp>
      <p:sp>
        <p:nvSpPr>
          <p:cNvPr id="769" name="Google Shape;769;p47"/>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48"/>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PACTight Defense Mechanisms </a:t>
            </a:r>
            <a:endParaRPr/>
          </a:p>
        </p:txBody>
      </p:sp>
      <p:sp>
        <p:nvSpPr>
          <p:cNvPr id="775" name="Google Shape;775;p48"/>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PACTight compiler automatically instruments all </a:t>
            </a:r>
            <a:r>
              <a:rPr b="1" lang="en" u="sng"/>
              <a:t>globals</a:t>
            </a:r>
            <a:r>
              <a:rPr lang="en"/>
              <a:t>, </a:t>
            </a:r>
            <a:r>
              <a:rPr b="1" lang="en" u="sng"/>
              <a:t>stack variables</a:t>
            </a:r>
            <a:r>
              <a:rPr lang="en"/>
              <a:t> and </a:t>
            </a:r>
            <a:r>
              <a:rPr b="1" lang="en" u="sng"/>
              <a:t>heap variables</a:t>
            </a:r>
            <a:r>
              <a:rPr lang="en"/>
              <a:t> in a program, inserting the necessary PACTight APIs. </a:t>
            </a:r>
            <a:endParaRPr/>
          </a:p>
          <a:p>
            <a:pPr indent="0" lvl="0" marL="0" rtl="0" algn="l">
              <a:spcBef>
                <a:spcPts val="1200"/>
              </a:spcBef>
              <a:spcAft>
                <a:spcPts val="0"/>
              </a:spcAft>
              <a:buNone/>
            </a:pPr>
            <a:r>
              <a:rPr lang="en"/>
              <a:t>We implement four defense mechanisms: </a:t>
            </a:r>
            <a:endParaRPr/>
          </a:p>
          <a:p>
            <a:pPr indent="-342900" lvl="0" marL="457200" rtl="0" algn="l">
              <a:spcBef>
                <a:spcPts val="1200"/>
              </a:spcBef>
              <a:spcAft>
                <a:spcPts val="0"/>
              </a:spcAft>
              <a:buSzPts val="1800"/>
              <a:buChar char="●"/>
            </a:pPr>
            <a:r>
              <a:rPr lang="en"/>
              <a:t>Control-Flow Integrity (forward edge protection) </a:t>
            </a:r>
            <a:endParaRPr/>
          </a:p>
          <a:p>
            <a:pPr indent="-342900" lvl="0" marL="457200" rtl="0" algn="l">
              <a:spcBef>
                <a:spcPts val="0"/>
              </a:spcBef>
              <a:spcAft>
                <a:spcPts val="0"/>
              </a:spcAft>
              <a:buSzPts val="1800"/>
              <a:buChar char="●"/>
            </a:pPr>
            <a:r>
              <a:rPr lang="en"/>
              <a:t>C++ VTable pointers protection</a:t>
            </a:r>
            <a:endParaRPr/>
          </a:p>
          <a:p>
            <a:pPr indent="-342900" lvl="0" marL="457200" rtl="0" algn="l">
              <a:spcBef>
                <a:spcPts val="0"/>
              </a:spcBef>
              <a:spcAft>
                <a:spcPts val="0"/>
              </a:spcAft>
              <a:buSzPts val="1800"/>
              <a:buChar char="●"/>
            </a:pPr>
            <a:r>
              <a:rPr b="1" lang="en" u="sng"/>
              <a:t>Code Pointer Integrity (all sensitive pointer protection)</a:t>
            </a:r>
            <a:r>
              <a:rPr b="1" lang="en"/>
              <a:t> </a:t>
            </a:r>
            <a:r>
              <a:rPr lang="en"/>
              <a:t> [Kuznetsov et. al, OSDI 2014]</a:t>
            </a:r>
            <a:endParaRPr/>
          </a:p>
          <a:p>
            <a:pPr indent="-342900" lvl="0" marL="457200" rtl="0" algn="l">
              <a:spcBef>
                <a:spcPts val="0"/>
              </a:spcBef>
              <a:spcAft>
                <a:spcPts val="0"/>
              </a:spcAft>
              <a:buSzPts val="1800"/>
              <a:buChar char="●"/>
            </a:pPr>
            <a:r>
              <a:rPr lang="en"/>
              <a:t>Return address protection (backward edge protection)</a:t>
            </a:r>
            <a:endParaRPr/>
          </a:p>
        </p:txBody>
      </p:sp>
      <p:sp>
        <p:nvSpPr>
          <p:cNvPr id="776" name="Google Shape;776;p48"/>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49"/>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PACTight Defense Mechanisms: PACTight-CPI</a:t>
            </a:r>
            <a:endParaRPr/>
          </a:p>
        </p:txBody>
      </p:sp>
      <p:sp>
        <p:nvSpPr>
          <p:cNvPr id="782" name="Google Shape;782;p49"/>
          <p:cNvSpPr txBox="1"/>
          <p:nvPr>
            <p:ph idx="1" type="body"/>
          </p:nvPr>
        </p:nvSpPr>
        <p:spPr>
          <a:xfrm>
            <a:off x="311700" y="1026528"/>
            <a:ext cx="8520600" cy="3944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PACTight-CPI guarantees the PACTight pointer integrity properties for </a:t>
            </a:r>
            <a:r>
              <a:rPr b="1" lang="en" u="sng"/>
              <a:t>all sensitive pointers</a:t>
            </a:r>
            <a:r>
              <a:rPr lang="en"/>
              <a:t>.</a:t>
            </a:r>
            <a:endParaRPr/>
          </a:p>
          <a:p>
            <a:pPr indent="0" lvl="0" marL="457200" rtl="0" algn="l">
              <a:spcBef>
                <a:spcPts val="1200"/>
              </a:spcBef>
              <a:spcAft>
                <a:spcPts val="0"/>
              </a:spcAft>
              <a:buNone/>
            </a:pPr>
            <a:r>
              <a:t/>
            </a:r>
            <a:endParaRPr sz="700"/>
          </a:p>
          <a:p>
            <a:pPr indent="-342900" lvl="0" marL="457200" rtl="0" algn="l">
              <a:spcBef>
                <a:spcPts val="1200"/>
              </a:spcBef>
              <a:spcAft>
                <a:spcPts val="0"/>
              </a:spcAft>
              <a:buSzPts val="1800"/>
              <a:buChar char="●"/>
            </a:pPr>
            <a:r>
              <a:rPr lang="en"/>
              <a:t>Sensitive pointers are </a:t>
            </a:r>
            <a:r>
              <a:rPr b="1" lang="en" u="sng"/>
              <a:t>all code pointers</a:t>
            </a:r>
            <a:r>
              <a:rPr lang="en"/>
              <a:t> and </a:t>
            </a:r>
            <a:r>
              <a:rPr b="1" lang="en" u="sng"/>
              <a:t>all data pointers that point to code pointers recursively</a:t>
            </a:r>
            <a:r>
              <a:rPr lang="en"/>
              <a:t>. </a:t>
            </a:r>
            <a:endParaRPr/>
          </a:p>
          <a:p>
            <a:pPr indent="0" lvl="0" marL="457200" rtl="0" algn="l">
              <a:spcBef>
                <a:spcPts val="1200"/>
              </a:spcBef>
              <a:spcAft>
                <a:spcPts val="0"/>
              </a:spcAft>
              <a:buNone/>
            </a:pPr>
            <a:r>
              <a:t/>
            </a:r>
            <a:endParaRPr sz="700"/>
          </a:p>
          <a:p>
            <a:pPr indent="-342900" lvl="0" marL="457200" rtl="0" algn="l">
              <a:spcBef>
                <a:spcPts val="1200"/>
              </a:spcBef>
              <a:spcAft>
                <a:spcPts val="0"/>
              </a:spcAft>
              <a:buSzPts val="1800"/>
              <a:buChar char="●"/>
            </a:pPr>
            <a:r>
              <a:rPr lang="en"/>
              <a:t>It authenticates the PAC on a sensitive pointer at </a:t>
            </a:r>
            <a:r>
              <a:rPr b="1" lang="en" u="sng"/>
              <a:t>legitimate sensitive sites</a:t>
            </a:r>
            <a:r>
              <a:rPr lang="en"/>
              <a:t>. At all other sites, the pointer is </a:t>
            </a:r>
            <a:r>
              <a:rPr b="1" lang="en" u="sng"/>
              <a:t>sealed</a:t>
            </a:r>
            <a:r>
              <a:rPr lang="en"/>
              <a:t> so it cannot be abused.</a:t>
            </a:r>
            <a:endParaRPr/>
          </a:p>
          <a:p>
            <a:pPr indent="0" lvl="0" marL="457200" rtl="0" algn="l">
              <a:spcBef>
                <a:spcPts val="1200"/>
              </a:spcBef>
              <a:spcAft>
                <a:spcPts val="0"/>
              </a:spcAft>
              <a:buNone/>
            </a:pPr>
            <a:r>
              <a:t/>
            </a:r>
            <a:endParaRPr sz="783"/>
          </a:p>
          <a:p>
            <a:pPr indent="-342900" lvl="0" marL="457200" rtl="0" algn="l">
              <a:spcBef>
                <a:spcPts val="1200"/>
              </a:spcBef>
              <a:spcAft>
                <a:spcPts val="0"/>
              </a:spcAft>
              <a:buSzPts val="1800"/>
              <a:buChar char="●"/>
            </a:pPr>
            <a:r>
              <a:rPr lang="en"/>
              <a:t>PACTight-CPI identifies all sensitive pointers using LLVM type information. It </a:t>
            </a:r>
            <a:r>
              <a:rPr b="1" lang="en" u="sng"/>
              <a:t>recursively</a:t>
            </a:r>
            <a:r>
              <a:rPr lang="en"/>
              <a:t> looks through all elements inside a composite type.</a:t>
            </a:r>
            <a:endParaRPr/>
          </a:p>
        </p:txBody>
      </p:sp>
      <p:sp>
        <p:nvSpPr>
          <p:cNvPr id="783" name="Google Shape;783;p49"/>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50"/>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789" name="Google Shape;789;p50"/>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999999"/>
              </a:buClr>
              <a:buSzPts val="1800"/>
              <a:buChar char="●"/>
            </a:pPr>
            <a:r>
              <a:rPr lang="en">
                <a:solidFill>
                  <a:srgbClr val="999999"/>
                </a:solidFill>
              </a:rPr>
              <a:t>Introduction</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Background and related work</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Introducing PACTight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PACTight design</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PACTight defense mechanisms</a:t>
            </a:r>
            <a:endParaRPr>
              <a:solidFill>
                <a:srgbClr val="999999"/>
              </a:solidFill>
            </a:endParaRPr>
          </a:p>
          <a:p>
            <a:pPr indent="-342900" lvl="0" marL="457200" rtl="0" algn="l">
              <a:spcBef>
                <a:spcPts val="0"/>
              </a:spcBef>
              <a:spcAft>
                <a:spcPts val="0"/>
              </a:spcAft>
              <a:buSzPts val="1800"/>
              <a:buChar char="●"/>
            </a:pPr>
            <a:r>
              <a:rPr b="1" lang="en" u="sng"/>
              <a:t>Evaluation</a:t>
            </a:r>
            <a:endParaRPr b="1" u="sng"/>
          </a:p>
          <a:p>
            <a:pPr indent="-342900" lvl="0" marL="457200" rtl="0" algn="l">
              <a:spcBef>
                <a:spcPts val="0"/>
              </a:spcBef>
              <a:spcAft>
                <a:spcPts val="0"/>
              </a:spcAft>
              <a:buSzPts val="1800"/>
              <a:buChar char="●"/>
            </a:pPr>
            <a:r>
              <a:rPr lang="en"/>
              <a:t>Conclusion</a:t>
            </a:r>
            <a:endParaRPr/>
          </a:p>
        </p:txBody>
      </p:sp>
      <p:sp>
        <p:nvSpPr>
          <p:cNvPr id="790" name="Google Shape;790;p50"/>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51"/>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Questions</a:t>
            </a:r>
            <a:endParaRPr/>
          </a:p>
        </p:txBody>
      </p:sp>
      <p:sp>
        <p:nvSpPr>
          <p:cNvPr id="796" name="Google Shape;796;p51"/>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effectively can PACTight prevent not only synthetic attacks but also real-world attacks by enforcing PACTight pointer integrity properties?</a:t>
            </a:r>
            <a:endParaRPr/>
          </a:p>
          <a:p>
            <a:pPr indent="0" lvl="0" marL="457200" rtl="0" algn="l">
              <a:spcBef>
                <a:spcPts val="1200"/>
              </a:spcBef>
              <a:spcAft>
                <a:spcPts val="0"/>
              </a:spcAft>
              <a:buNone/>
            </a:pPr>
            <a:r>
              <a:rPr lang="en"/>
              <a:t> </a:t>
            </a:r>
            <a:endParaRPr/>
          </a:p>
          <a:p>
            <a:pPr indent="-342900" lvl="0" marL="457200" rtl="0" algn="l">
              <a:spcBef>
                <a:spcPts val="1200"/>
              </a:spcBef>
              <a:spcAft>
                <a:spcPts val="0"/>
              </a:spcAft>
              <a:buSzPts val="1800"/>
              <a:buChar char="●"/>
            </a:pPr>
            <a:r>
              <a:rPr lang="en"/>
              <a:t>How much performance and memory overhead does PACTight impose?</a:t>
            </a:r>
            <a:endParaRPr/>
          </a:p>
        </p:txBody>
      </p:sp>
      <p:sp>
        <p:nvSpPr>
          <p:cNvPr id="797" name="Google Shape;797;p51"/>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88" name="Google Shape;88;p16"/>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999999"/>
              </a:buClr>
              <a:buSzPts val="1800"/>
              <a:buChar char="●"/>
            </a:pPr>
            <a:r>
              <a:rPr lang="en">
                <a:solidFill>
                  <a:srgbClr val="999999"/>
                </a:solidFill>
              </a:rPr>
              <a:t>Introduction</a:t>
            </a:r>
            <a:endParaRPr>
              <a:solidFill>
                <a:srgbClr val="999999"/>
              </a:solidFill>
            </a:endParaRPr>
          </a:p>
          <a:p>
            <a:pPr indent="-342900" lvl="0" marL="457200" rtl="0" algn="l">
              <a:spcBef>
                <a:spcPts val="0"/>
              </a:spcBef>
              <a:spcAft>
                <a:spcPts val="0"/>
              </a:spcAft>
              <a:buSzPts val="1800"/>
              <a:buChar char="●"/>
            </a:pPr>
            <a:r>
              <a:rPr b="1" lang="en" u="sng"/>
              <a:t>Background and related work</a:t>
            </a:r>
            <a:endParaRPr b="1" u="sng"/>
          </a:p>
          <a:p>
            <a:pPr indent="-342900" lvl="0" marL="457200" rtl="0" algn="l">
              <a:spcBef>
                <a:spcPts val="0"/>
              </a:spcBef>
              <a:spcAft>
                <a:spcPts val="0"/>
              </a:spcAft>
              <a:buSzPts val="1800"/>
              <a:buChar char="●"/>
            </a:pPr>
            <a:r>
              <a:rPr lang="en"/>
              <a:t>Introducing PACTight</a:t>
            </a:r>
            <a:endParaRPr/>
          </a:p>
          <a:p>
            <a:pPr indent="-342900" lvl="0" marL="457200" rtl="0" algn="l">
              <a:spcBef>
                <a:spcPts val="0"/>
              </a:spcBef>
              <a:spcAft>
                <a:spcPts val="0"/>
              </a:spcAft>
              <a:buSzPts val="1800"/>
              <a:buChar char="●"/>
            </a:pPr>
            <a:r>
              <a:rPr lang="en"/>
              <a:t>PACTight design</a:t>
            </a:r>
            <a:endParaRPr/>
          </a:p>
          <a:p>
            <a:pPr indent="-342900" lvl="0" marL="457200" rtl="0" algn="l">
              <a:spcBef>
                <a:spcPts val="0"/>
              </a:spcBef>
              <a:spcAft>
                <a:spcPts val="0"/>
              </a:spcAft>
              <a:buSzPts val="1800"/>
              <a:buChar char="●"/>
            </a:pPr>
            <a:r>
              <a:rPr lang="en"/>
              <a:t>PACTight defense mechanisms</a:t>
            </a:r>
            <a:endParaRPr/>
          </a:p>
          <a:p>
            <a:pPr indent="-342900" lvl="0" marL="457200" rtl="0" algn="l">
              <a:spcBef>
                <a:spcPts val="0"/>
              </a:spcBef>
              <a:spcAft>
                <a:spcPts val="0"/>
              </a:spcAft>
              <a:buSzPts val="1800"/>
              <a:buChar char="●"/>
            </a:pPr>
            <a:r>
              <a:rPr lang="en"/>
              <a:t>Evaluation</a:t>
            </a:r>
            <a:endParaRPr/>
          </a:p>
          <a:p>
            <a:pPr indent="-342900" lvl="0" marL="457200" rtl="0" algn="l">
              <a:spcBef>
                <a:spcPts val="0"/>
              </a:spcBef>
              <a:spcAft>
                <a:spcPts val="0"/>
              </a:spcAft>
              <a:buSzPts val="1800"/>
              <a:buChar char="●"/>
            </a:pPr>
            <a:r>
              <a:rPr lang="en"/>
              <a:t>Conclusion</a:t>
            </a:r>
            <a:endParaRPr/>
          </a:p>
        </p:txBody>
      </p:sp>
      <p:sp>
        <p:nvSpPr>
          <p:cNvPr id="89" name="Google Shape;89;p16"/>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52"/>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a:t>
            </a:r>
            <a:r>
              <a:rPr lang="en"/>
              <a:t>Questions</a:t>
            </a:r>
            <a:endParaRPr/>
          </a:p>
        </p:txBody>
      </p:sp>
      <p:sp>
        <p:nvSpPr>
          <p:cNvPr id="803" name="Google Shape;803;p52"/>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effectively can PACTight prevent not only synthetic attacks but also real-world attacks by enforcing PACTight pointer integrity properties?</a:t>
            </a:r>
            <a:endParaRPr/>
          </a:p>
          <a:p>
            <a:pPr indent="0" lvl="0" marL="457200" rtl="0" algn="l">
              <a:spcBef>
                <a:spcPts val="1200"/>
              </a:spcBef>
              <a:spcAft>
                <a:spcPts val="0"/>
              </a:spcAft>
              <a:buNone/>
            </a:pPr>
            <a:r>
              <a:rPr lang="en"/>
              <a:t> </a:t>
            </a:r>
            <a:endParaRPr/>
          </a:p>
          <a:p>
            <a:pPr indent="-342900" lvl="0" marL="457200" rtl="0" algn="l">
              <a:spcBef>
                <a:spcPts val="1200"/>
              </a:spcBef>
              <a:spcAft>
                <a:spcPts val="0"/>
              </a:spcAft>
              <a:buSzPts val="1800"/>
              <a:buChar char="●"/>
            </a:pPr>
            <a:r>
              <a:rPr b="1" lang="en" u="sng"/>
              <a:t>How much performance and memory overhead does PACTight impose?</a:t>
            </a:r>
            <a:endParaRPr b="1" u="sng"/>
          </a:p>
        </p:txBody>
      </p:sp>
      <p:sp>
        <p:nvSpPr>
          <p:cNvPr id="804" name="Google Shape;804;p52"/>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53"/>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Performance overhead</a:t>
            </a:r>
            <a:endParaRPr/>
          </a:p>
        </p:txBody>
      </p:sp>
      <p:sp>
        <p:nvSpPr>
          <p:cNvPr id="810" name="Google Shape;810;p53"/>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11" name="Google Shape;811;p53"/>
          <p:cNvSpPr txBox="1"/>
          <p:nvPr>
            <p:ph idx="1" type="body"/>
          </p:nvPr>
        </p:nvSpPr>
        <p:spPr>
          <a:xfrm>
            <a:off x="6139800" y="1026528"/>
            <a:ext cx="26925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Geometric mean: </a:t>
            </a:r>
            <a:endParaRPr/>
          </a:p>
          <a:p>
            <a:pPr indent="-342900" lvl="0" marL="457200" rtl="0" algn="l">
              <a:spcBef>
                <a:spcPts val="0"/>
              </a:spcBef>
              <a:spcAft>
                <a:spcPts val="0"/>
              </a:spcAft>
              <a:buSzPts val="1800"/>
              <a:buChar char="●"/>
            </a:pPr>
            <a:r>
              <a:rPr lang="en"/>
              <a:t>0.43% for PACTight-RET </a:t>
            </a:r>
            <a:endParaRPr/>
          </a:p>
          <a:p>
            <a:pPr indent="-342900" lvl="0" marL="457200" rtl="0" algn="l">
              <a:spcBef>
                <a:spcPts val="0"/>
              </a:spcBef>
              <a:spcAft>
                <a:spcPts val="0"/>
              </a:spcAft>
              <a:buSzPts val="1800"/>
              <a:buChar char="●"/>
            </a:pPr>
            <a:r>
              <a:rPr lang="en"/>
              <a:t>1.09% for PACTight-CFI+VTable+RET</a:t>
            </a:r>
            <a:endParaRPr/>
          </a:p>
          <a:p>
            <a:pPr indent="-342900" lvl="0" marL="457200" rtl="0" algn="l">
              <a:spcBef>
                <a:spcPts val="0"/>
              </a:spcBef>
              <a:spcAft>
                <a:spcPts val="0"/>
              </a:spcAft>
              <a:buSzPts val="1800"/>
              <a:buChar char="●"/>
            </a:pPr>
            <a:r>
              <a:rPr lang="en"/>
              <a:t>4.07% for PACTight-CPI</a:t>
            </a:r>
            <a:endParaRPr/>
          </a:p>
        </p:txBody>
      </p:sp>
      <p:pic>
        <p:nvPicPr>
          <p:cNvPr id="812" name="Google Shape;812;p53" title="Points scored"/>
          <p:cNvPicPr preferRelativeResize="0"/>
          <p:nvPr/>
        </p:nvPicPr>
        <p:blipFill>
          <a:blip r:embed="rId3">
            <a:alphaModFix/>
          </a:blip>
          <a:stretch>
            <a:fillRect/>
          </a:stretch>
        </p:blipFill>
        <p:spPr>
          <a:xfrm>
            <a:off x="377946" y="1291750"/>
            <a:ext cx="5029677" cy="311000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54"/>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Memory overhead</a:t>
            </a:r>
            <a:endParaRPr/>
          </a:p>
        </p:txBody>
      </p:sp>
      <p:sp>
        <p:nvSpPr>
          <p:cNvPr id="818" name="Google Shape;818;p54"/>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19" name="Google Shape;819;p54"/>
          <p:cNvSpPr txBox="1"/>
          <p:nvPr>
            <p:ph idx="1" type="body"/>
          </p:nvPr>
        </p:nvSpPr>
        <p:spPr>
          <a:xfrm>
            <a:off x="311700" y="4218806"/>
            <a:ext cx="8520600" cy="117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ran the SPEC benchmarks with the PACTight-CPI protection:</a:t>
            </a:r>
            <a:endParaRPr/>
          </a:p>
          <a:p>
            <a:pPr indent="-342900" lvl="0" marL="457200" rtl="0" algn="l">
              <a:spcBef>
                <a:spcPts val="1200"/>
              </a:spcBef>
              <a:spcAft>
                <a:spcPts val="0"/>
              </a:spcAft>
              <a:buSzPts val="1800"/>
              <a:buChar char="●"/>
            </a:pPr>
            <a:r>
              <a:rPr lang="en"/>
              <a:t>19% memory overhead on average. </a:t>
            </a:r>
            <a:endParaRPr/>
          </a:p>
        </p:txBody>
      </p:sp>
      <p:pic>
        <p:nvPicPr>
          <p:cNvPr id="820" name="Google Shape;820;p54"/>
          <p:cNvPicPr preferRelativeResize="0"/>
          <p:nvPr/>
        </p:nvPicPr>
        <p:blipFill>
          <a:blip r:embed="rId3">
            <a:alphaModFix/>
          </a:blip>
          <a:stretch>
            <a:fillRect/>
          </a:stretch>
        </p:blipFill>
        <p:spPr>
          <a:xfrm>
            <a:off x="1524000" y="1046139"/>
            <a:ext cx="5460451" cy="256986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55"/>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Outline</a:t>
            </a:r>
            <a:endParaRPr/>
          </a:p>
        </p:txBody>
      </p:sp>
      <p:sp>
        <p:nvSpPr>
          <p:cNvPr id="826" name="Google Shape;826;p55"/>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999999"/>
              </a:buClr>
              <a:buSzPts val="1800"/>
              <a:buChar char="●"/>
            </a:pPr>
            <a:r>
              <a:rPr lang="en">
                <a:solidFill>
                  <a:srgbClr val="999999"/>
                </a:solidFill>
              </a:rPr>
              <a:t>Introduction</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Background and related work</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Introducing PACTight</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PACTight design</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PACTight defense mechanisms</a:t>
            </a:r>
            <a:endParaRPr>
              <a:solidFill>
                <a:srgbClr val="999999"/>
              </a:solidFill>
            </a:endParaRPr>
          </a:p>
          <a:p>
            <a:pPr indent="-342900" lvl="0" marL="457200" rtl="0" algn="l">
              <a:spcBef>
                <a:spcPts val="0"/>
              </a:spcBef>
              <a:spcAft>
                <a:spcPts val="0"/>
              </a:spcAft>
              <a:buClr>
                <a:srgbClr val="999999"/>
              </a:buClr>
              <a:buSzPts val="1800"/>
              <a:buChar char="●"/>
            </a:pPr>
            <a:r>
              <a:rPr lang="en">
                <a:solidFill>
                  <a:srgbClr val="999999"/>
                </a:solidFill>
              </a:rPr>
              <a:t>Evaluation</a:t>
            </a:r>
            <a:endParaRPr>
              <a:solidFill>
                <a:srgbClr val="999999"/>
              </a:solidFill>
            </a:endParaRPr>
          </a:p>
          <a:p>
            <a:pPr indent="-342900" lvl="0" marL="457200" rtl="0" algn="l">
              <a:spcBef>
                <a:spcPts val="0"/>
              </a:spcBef>
              <a:spcAft>
                <a:spcPts val="0"/>
              </a:spcAft>
              <a:buSzPts val="1800"/>
              <a:buChar char="●"/>
            </a:pPr>
            <a:r>
              <a:rPr b="1" lang="en" u="sng"/>
              <a:t>Conclusion</a:t>
            </a:r>
            <a:endParaRPr b="1" u="sng"/>
          </a:p>
        </p:txBody>
      </p:sp>
      <p:sp>
        <p:nvSpPr>
          <p:cNvPr id="827" name="Google Shape;827;p55"/>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56"/>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833" name="Google Shape;833;p56"/>
          <p:cNvSpPr txBox="1"/>
          <p:nvPr>
            <p:ph idx="1" type="body"/>
          </p:nvPr>
        </p:nvSpPr>
        <p:spPr>
          <a:xfrm>
            <a:off x="311700" y="1026528"/>
            <a:ext cx="8520600" cy="355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PACTight is an </a:t>
            </a:r>
            <a:r>
              <a:rPr b="1" lang="en" u="sng"/>
              <a:t>efficient</a:t>
            </a:r>
            <a:r>
              <a:rPr lang="en"/>
              <a:t> and </a:t>
            </a:r>
            <a:r>
              <a:rPr b="1" lang="en" u="sng"/>
              <a:t>robust</a:t>
            </a:r>
            <a:r>
              <a:rPr lang="en"/>
              <a:t> mechanism utilizing ARM’s PA mechanism.</a:t>
            </a:r>
            <a:endParaRPr/>
          </a:p>
          <a:p>
            <a:pPr indent="0" lvl="0" marL="457200" rtl="0" algn="l">
              <a:spcBef>
                <a:spcPts val="1200"/>
              </a:spcBef>
              <a:spcAft>
                <a:spcPts val="0"/>
              </a:spcAft>
              <a:buNone/>
            </a:pPr>
            <a:r>
              <a:t/>
            </a:r>
            <a:endParaRPr sz="1000"/>
          </a:p>
          <a:p>
            <a:pPr indent="-342900" lvl="0" marL="457200" rtl="0" algn="l">
              <a:spcBef>
                <a:spcPts val="1200"/>
              </a:spcBef>
              <a:spcAft>
                <a:spcPts val="0"/>
              </a:spcAft>
              <a:buSzPts val="1800"/>
              <a:buChar char="●"/>
            </a:pPr>
            <a:r>
              <a:rPr b="1" lang="en" u="sng"/>
              <a:t>Three security properties</a:t>
            </a:r>
            <a:r>
              <a:rPr lang="en"/>
              <a:t> that PACTight enforces to ensure pointer integrity.</a:t>
            </a:r>
            <a:endParaRPr/>
          </a:p>
          <a:p>
            <a:pPr indent="0" lvl="0" marL="457200" rtl="0" algn="l">
              <a:spcBef>
                <a:spcPts val="1200"/>
              </a:spcBef>
              <a:spcAft>
                <a:spcPts val="0"/>
              </a:spcAft>
              <a:buNone/>
            </a:pPr>
            <a:r>
              <a:t/>
            </a:r>
            <a:endParaRPr sz="1000"/>
          </a:p>
          <a:p>
            <a:pPr indent="-342900" lvl="0" marL="457200" rtl="0" algn="l">
              <a:spcBef>
                <a:spcPts val="1200"/>
              </a:spcBef>
              <a:spcAft>
                <a:spcPts val="0"/>
              </a:spcAft>
              <a:buSzPts val="1800"/>
              <a:buChar char="●"/>
            </a:pPr>
            <a:r>
              <a:rPr lang="en"/>
              <a:t>We implemented PACTight with four defense mechanisms, protecting </a:t>
            </a:r>
            <a:r>
              <a:rPr b="1" lang="en" u="sng"/>
              <a:t>forward-edge</a:t>
            </a:r>
            <a:r>
              <a:rPr lang="en"/>
              <a:t>, </a:t>
            </a:r>
            <a:r>
              <a:rPr b="1" lang="en" u="sng"/>
              <a:t>backward-edge</a:t>
            </a:r>
            <a:r>
              <a:rPr lang="en"/>
              <a:t>, </a:t>
            </a:r>
            <a:r>
              <a:rPr b="1" lang="en" u="sng"/>
              <a:t>virtual function pointers</a:t>
            </a:r>
            <a:r>
              <a:rPr lang="en"/>
              <a:t>, and </a:t>
            </a:r>
            <a:r>
              <a:rPr b="1" lang="en" u="sng"/>
              <a:t>sensitive pointers</a:t>
            </a:r>
            <a:r>
              <a:rPr lang="en"/>
              <a:t>.</a:t>
            </a:r>
            <a:endParaRPr/>
          </a:p>
          <a:p>
            <a:pPr indent="0" lvl="0" marL="457200" rtl="0" algn="l">
              <a:spcBef>
                <a:spcPts val="1200"/>
              </a:spcBef>
              <a:spcAft>
                <a:spcPts val="0"/>
              </a:spcAft>
              <a:buNone/>
            </a:pPr>
            <a:r>
              <a:t/>
            </a:r>
            <a:endParaRPr sz="1083"/>
          </a:p>
          <a:p>
            <a:pPr indent="-342900" lvl="0" marL="457200" rtl="0" algn="l">
              <a:spcBef>
                <a:spcPts val="1200"/>
              </a:spcBef>
              <a:spcAft>
                <a:spcPts val="0"/>
              </a:spcAft>
              <a:buSzPts val="1800"/>
              <a:buChar char="●"/>
            </a:pPr>
            <a:r>
              <a:rPr lang="en"/>
              <a:t>PACTight is </a:t>
            </a:r>
            <a:r>
              <a:rPr b="1" lang="en" u="sng"/>
              <a:t>secure</a:t>
            </a:r>
            <a:r>
              <a:rPr lang="en"/>
              <a:t> against </a:t>
            </a:r>
            <a:r>
              <a:rPr b="1" lang="en" u="sng"/>
              <a:t>real</a:t>
            </a:r>
            <a:r>
              <a:rPr lang="en"/>
              <a:t> and </a:t>
            </a:r>
            <a:r>
              <a:rPr b="1" lang="en" u="sng"/>
              <a:t>synthesized</a:t>
            </a:r>
            <a:r>
              <a:rPr lang="en"/>
              <a:t> attacks (more details in the paper) and has </a:t>
            </a:r>
            <a:r>
              <a:rPr b="1" lang="en" u="sng"/>
              <a:t>low performance and memory overhead</a:t>
            </a:r>
            <a:r>
              <a:rPr lang="en"/>
              <a:t> </a:t>
            </a:r>
            <a:endParaRPr/>
          </a:p>
        </p:txBody>
      </p:sp>
      <p:sp>
        <p:nvSpPr>
          <p:cNvPr id="834" name="Google Shape;834;p56"/>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57"/>
          <p:cNvSpPr txBox="1"/>
          <p:nvPr>
            <p:ph type="ctrTitle"/>
          </p:nvPr>
        </p:nvSpPr>
        <p:spPr>
          <a:xfrm>
            <a:off x="4403250" y="955722"/>
            <a:ext cx="4917600" cy="123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
        <p:nvSpPr>
          <p:cNvPr id="840" name="Google Shape;840;p57"/>
          <p:cNvSpPr txBox="1"/>
          <p:nvPr>
            <p:ph idx="12" type="sldNum"/>
          </p:nvPr>
        </p:nvSpPr>
        <p:spPr>
          <a:xfrm>
            <a:off x="8472458" y="5309212"/>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41" name="Google Shape;841;p57"/>
          <p:cNvPicPr preferRelativeResize="0"/>
          <p:nvPr/>
        </p:nvPicPr>
        <p:blipFill>
          <a:blip r:embed="rId3">
            <a:alphaModFix/>
          </a:blip>
          <a:stretch>
            <a:fillRect/>
          </a:stretch>
        </p:blipFill>
        <p:spPr>
          <a:xfrm>
            <a:off x="1874250" y="504111"/>
            <a:ext cx="2174107" cy="3262454"/>
          </a:xfrm>
          <a:prstGeom prst="rect">
            <a:avLst/>
          </a:prstGeom>
          <a:noFill/>
          <a:ln>
            <a:noFill/>
          </a:ln>
        </p:spPr>
      </p:pic>
      <p:sp>
        <p:nvSpPr>
          <p:cNvPr id="842" name="Google Shape;842;p57"/>
          <p:cNvSpPr txBox="1"/>
          <p:nvPr/>
        </p:nvSpPr>
        <p:spPr>
          <a:xfrm>
            <a:off x="4449900" y="2983556"/>
            <a:ext cx="46941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dk1"/>
                </a:solidFill>
                <a:latin typeface="Calibri"/>
                <a:ea typeface="Calibri"/>
                <a:cs typeface="Calibri"/>
                <a:sym typeface="Calibri"/>
              </a:rPr>
              <a:t>Mohannad Ismail</a:t>
            </a:r>
            <a:endParaRPr sz="1900">
              <a:solidFill>
                <a:schemeClr val="dk1"/>
              </a:solidFill>
              <a:latin typeface="Calibri"/>
              <a:ea typeface="Calibri"/>
              <a:cs typeface="Calibri"/>
              <a:sym typeface="Calibri"/>
            </a:endParaRPr>
          </a:p>
          <a:p>
            <a:pPr indent="0" lvl="0" marL="0" rtl="0" algn="ctr">
              <a:spcBef>
                <a:spcPts val="0"/>
              </a:spcBef>
              <a:spcAft>
                <a:spcPts val="0"/>
              </a:spcAft>
              <a:buNone/>
            </a:pPr>
            <a:r>
              <a:rPr lang="en" sz="1900" u="sng">
                <a:solidFill>
                  <a:schemeClr val="accent5"/>
                </a:solidFill>
                <a:latin typeface="Calibri"/>
                <a:ea typeface="Calibri"/>
                <a:cs typeface="Calibri"/>
                <a:sym typeface="Calibri"/>
                <a:hlinkClick r:id="rId4">
                  <a:extLst>
                    <a:ext uri="{A12FA001-AC4F-418D-AE19-62706E023703}">
                      <ahyp:hlinkClr val="tx"/>
                    </a:ext>
                  </a:extLst>
                </a:hlinkClick>
              </a:rPr>
              <a:t>imohannad@vt.edu</a:t>
            </a:r>
            <a:endParaRPr sz="1900">
              <a:solidFill>
                <a:schemeClr val="dk1"/>
              </a:solidFill>
              <a:latin typeface="Calibri"/>
              <a:ea typeface="Calibri"/>
              <a:cs typeface="Calibri"/>
              <a:sym typeface="Calibri"/>
            </a:endParaRPr>
          </a:p>
        </p:txBody>
      </p:sp>
      <p:sp>
        <p:nvSpPr>
          <p:cNvPr id="843" name="Google Shape;843;p57"/>
          <p:cNvSpPr txBox="1"/>
          <p:nvPr/>
        </p:nvSpPr>
        <p:spPr>
          <a:xfrm>
            <a:off x="4449900" y="3787556"/>
            <a:ext cx="4694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u="sng">
                <a:solidFill>
                  <a:schemeClr val="accent5"/>
                </a:solidFill>
                <a:latin typeface="Calibri"/>
                <a:ea typeface="Calibri"/>
                <a:cs typeface="Calibri"/>
                <a:sym typeface="Calibri"/>
                <a:hlinkClick r:id="rId5">
                  <a:extLst>
                    <a:ext uri="{A12FA001-AC4F-418D-AE19-62706E023703}">
                      <ahyp:hlinkClr val="tx"/>
                    </a:ext>
                  </a:extLst>
                </a:hlinkClick>
              </a:rPr>
              <a:t>https://github.com/cosmoss-jigu/pactight</a:t>
            </a:r>
            <a:endParaRPr sz="1900">
              <a:solidFill>
                <a:schemeClr val="dk1"/>
              </a:solidFill>
              <a:latin typeface="Calibri"/>
              <a:ea typeface="Calibri"/>
              <a:cs typeface="Calibri"/>
              <a:sym typeface="Calibri"/>
            </a:endParaRPr>
          </a:p>
        </p:txBody>
      </p:sp>
      <p:sp>
        <p:nvSpPr>
          <p:cNvPr id="844" name="Google Shape;844;p57"/>
          <p:cNvSpPr txBox="1"/>
          <p:nvPr/>
        </p:nvSpPr>
        <p:spPr>
          <a:xfrm>
            <a:off x="4515000" y="2256500"/>
            <a:ext cx="46941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Calibri"/>
                <a:ea typeface="Calibri"/>
                <a:cs typeface="Calibri"/>
                <a:sym typeface="Calibri"/>
              </a:rPr>
              <a:t>Questions?</a:t>
            </a:r>
            <a:endParaRPr sz="2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58"/>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850" name="Google Shape;850;p58"/>
          <p:cNvSpPr txBox="1"/>
          <p:nvPr>
            <p:ph idx="1" type="body"/>
          </p:nvPr>
        </p:nvSpPr>
        <p:spPr>
          <a:xfrm>
            <a:off x="311700" y="1026528"/>
            <a:ext cx="8520600" cy="355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PACTight is an </a:t>
            </a:r>
            <a:r>
              <a:rPr b="1" lang="en" u="sng"/>
              <a:t>efficient</a:t>
            </a:r>
            <a:r>
              <a:rPr lang="en"/>
              <a:t> and </a:t>
            </a:r>
            <a:r>
              <a:rPr b="1" lang="en" u="sng"/>
              <a:t>robust</a:t>
            </a:r>
            <a:r>
              <a:rPr lang="en"/>
              <a:t> mechanism utilizing ARM’s PA mechanism.</a:t>
            </a:r>
            <a:endParaRPr/>
          </a:p>
          <a:p>
            <a:pPr indent="0" lvl="0" marL="457200" rtl="0" algn="l">
              <a:spcBef>
                <a:spcPts val="1200"/>
              </a:spcBef>
              <a:spcAft>
                <a:spcPts val="0"/>
              </a:spcAft>
              <a:buNone/>
            </a:pPr>
            <a:r>
              <a:t/>
            </a:r>
            <a:endParaRPr sz="1000"/>
          </a:p>
          <a:p>
            <a:pPr indent="-342900" lvl="0" marL="457200" rtl="0" algn="l">
              <a:spcBef>
                <a:spcPts val="1200"/>
              </a:spcBef>
              <a:spcAft>
                <a:spcPts val="0"/>
              </a:spcAft>
              <a:buSzPts val="1800"/>
              <a:buChar char="●"/>
            </a:pPr>
            <a:r>
              <a:rPr b="1" lang="en" u="sng"/>
              <a:t>Three security properties</a:t>
            </a:r>
            <a:r>
              <a:rPr lang="en"/>
              <a:t> that PACTight enforces to ensure pointer integrity.</a:t>
            </a:r>
            <a:endParaRPr/>
          </a:p>
          <a:p>
            <a:pPr indent="0" lvl="0" marL="457200" rtl="0" algn="l">
              <a:spcBef>
                <a:spcPts val="1200"/>
              </a:spcBef>
              <a:spcAft>
                <a:spcPts val="0"/>
              </a:spcAft>
              <a:buNone/>
            </a:pPr>
            <a:r>
              <a:t/>
            </a:r>
            <a:endParaRPr sz="1000"/>
          </a:p>
          <a:p>
            <a:pPr indent="-342900" lvl="0" marL="457200" rtl="0" algn="l">
              <a:spcBef>
                <a:spcPts val="1200"/>
              </a:spcBef>
              <a:spcAft>
                <a:spcPts val="0"/>
              </a:spcAft>
              <a:buSzPts val="1800"/>
              <a:buChar char="●"/>
            </a:pPr>
            <a:r>
              <a:rPr lang="en"/>
              <a:t>We implemented PACTight with four defense mechanisms, protecting </a:t>
            </a:r>
            <a:r>
              <a:rPr b="1" lang="en" u="sng"/>
              <a:t>forward-edge</a:t>
            </a:r>
            <a:r>
              <a:rPr lang="en"/>
              <a:t>, </a:t>
            </a:r>
            <a:r>
              <a:rPr b="1" lang="en" u="sng"/>
              <a:t>backward-edge</a:t>
            </a:r>
            <a:r>
              <a:rPr lang="en"/>
              <a:t>, </a:t>
            </a:r>
            <a:r>
              <a:rPr b="1" lang="en" u="sng"/>
              <a:t>virtual function pointers</a:t>
            </a:r>
            <a:r>
              <a:rPr lang="en"/>
              <a:t>, and </a:t>
            </a:r>
            <a:r>
              <a:rPr b="1" lang="en" u="sng"/>
              <a:t>sensitive pointers</a:t>
            </a:r>
            <a:r>
              <a:rPr lang="en"/>
              <a:t>.</a:t>
            </a:r>
            <a:endParaRPr/>
          </a:p>
          <a:p>
            <a:pPr indent="0" lvl="0" marL="457200" rtl="0" algn="l">
              <a:spcBef>
                <a:spcPts val="1200"/>
              </a:spcBef>
              <a:spcAft>
                <a:spcPts val="0"/>
              </a:spcAft>
              <a:buNone/>
            </a:pPr>
            <a:r>
              <a:t/>
            </a:r>
            <a:endParaRPr sz="1083"/>
          </a:p>
          <a:p>
            <a:pPr indent="-342900" lvl="0" marL="457200" rtl="0" algn="l">
              <a:spcBef>
                <a:spcPts val="1200"/>
              </a:spcBef>
              <a:spcAft>
                <a:spcPts val="0"/>
              </a:spcAft>
              <a:buSzPts val="1800"/>
              <a:buChar char="●"/>
            </a:pPr>
            <a:r>
              <a:rPr lang="en"/>
              <a:t>PACTight is </a:t>
            </a:r>
            <a:r>
              <a:rPr b="1" lang="en" u="sng"/>
              <a:t>secure</a:t>
            </a:r>
            <a:r>
              <a:rPr lang="en"/>
              <a:t> against </a:t>
            </a:r>
            <a:r>
              <a:rPr b="1" lang="en" u="sng"/>
              <a:t>real</a:t>
            </a:r>
            <a:r>
              <a:rPr lang="en"/>
              <a:t> and </a:t>
            </a:r>
            <a:r>
              <a:rPr b="1" lang="en" u="sng"/>
              <a:t>synthesized</a:t>
            </a:r>
            <a:r>
              <a:rPr lang="en"/>
              <a:t> attacks (more details in the paper) and has </a:t>
            </a:r>
            <a:r>
              <a:rPr b="1" lang="en" u="sng"/>
              <a:t>low performance and memory overhead</a:t>
            </a:r>
            <a:r>
              <a:rPr lang="en"/>
              <a:t> </a:t>
            </a:r>
            <a:endParaRPr/>
          </a:p>
        </p:txBody>
      </p:sp>
      <p:sp>
        <p:nvSpPr>
          <p:cNvPr id="851" name="Google Shape;851;p58"/>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52" name="Google Shape;852;p58"/>
          <p:cNvSpPr txBox="1"/>
          <p:nvPr/>
        </p:nvSpPr>
        <p:spPr>
          <a:xfrm>
            <a:off x="0" y="4540611"/>
            <a:ext cx="4694100" cy="76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dk1"/>
                </a:solidFill>
                <a:latin typeface="Calibri"/>
                <a:ea typeface="Calibri"/>
                <a:cs typeface="Calibri"/>
                <a:sym typeface="Calibri"/>
              </a:rPr>
              <a:t>Mohannad Ismail</a:t>
            </a:r>
            <a:endParaRPr sz="1900">
              <a:solidFill>
                <a:schemeClr val="dk1"/>
              </a:solidFill>
              <a:latin typeface="Calibri"/>
              <a:ea typeface="Calibri"/>
              <a:cs typeface="Calibri"/>
              <a:sym typeface="Calibri"/>
            </a:endParaRPr>
          </a:p>
          <a:p>
            <a:pPr indent="0" lvl="0" marL="0" rtl="0" algn="ctr">
              <a:spcBef>
                <a:spcPts val="0"/>
              </a:spcBef>
              <a:spcAft>
                <a:spcPts val="0"/>
              </a:spcAft>
              <a:buNone/>
            </a:pPr>
            <a:r>
              <a:rPr lang="en" sz="1900" u="sng">
                <a:solidFill>
                  <a:schemeClr val="accent5"/>
                </a:solidFill>
                <a:latin typeface="Calibri"/>
                <a:ea typeface="Calibri"/>
                <a:cs typeface="Calibri"/>
                <a:sym typeface="Calibri"/>
                <a:hlinkClick r:id="rId3">
                  <a:extLst>
                    <a:ext uri="{A12FA001-AC4F-418D-AE19-62706E023703}">
                      <ahyp:hlinkClr val="tx"/>
                    </a:ext>
                  </a:extLst>
                </a:hlinkClick>
              </a:rPr>
              <a:t>imohannad@vt.edu</a:t>
            </a:r>
            <a:endParaRPr sz="1900">
              <a:solidFill>
                <a:schemeClr val="dk1"/>
              </a:solidFill>
              <a:latin typeface="Calibri"/>
              <a:ea typeface="Calibri"/>
              <a:cs typeface="Calibri"/>
              <a:sym typeface="Calibri"/>
            </a:endParaRPr>
          </a:p>
        </p:txBody>
      </p:sp>
      <p:sp>
        <p:nvSpPr>
          <p:cNvPr id="853" name="Google Shape;853;p58"/>
          <p:cNvSpPr txBox="1"/>
          <p:nvPr/>
        </p:nvSpPr>
        <p:spPr>
          <a:xfrm>
            <a:off x="4403250" y="4688722"/>
            <a:ext cx="46941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u="sng">
                <a:solidFill>
                  <a:schemeClr val="accent5"/>
                </a:solidFill>
                <a:latin typeface="Calibri"/>
                <a:ea typeface="Calibri"/>
                <a:cs typeface="Calibri"/>
                <a:sym typeface="Calibri"/>
                <a:hlinkClick r:id="rId4">
                  <a:extLst>
                    <a:ext uri="{A12FA001-AC4F-418D-AE19-62706E023703}">
                      <ahyp:hlinkClr val="tx"/>
                    </a:ext>
                  </a:extLst>
                </a:hlinkClick>
              </a:rPr>
              <a:t>https://github.com/cosmoss-jigu/pactight</a:t>
            </a:r>
            <a:endParaRPr sz="19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59"/>
          <p:cNvSpPr txBox="1"/>
          <p:nvPr>
            <p:ph type="ctrTitle"/>
          </p:nvPr>
        </p:nvSpPr>
        <p:spPr>
          <a:xfrm>
            <a:off x="311708" y="827306"/>
            <a:ext cx="8520600" cy="228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Extra slides</a:t>
            </a:r>
            <a:endParaRPr/>
          </a:p>
        </p:txBody>
      </p:sp>
      <p:sp>
        <p:nvSpPr>
          <p:cNvPr id="859" name="Google Shape;859;p59"/>
          <p:cNvSpPr txBox="1"/>
          <p:nvPr>
            <p:ph idx="1" type="subTitle"/>
          </p:nvPr>
        </p:nvSpPr>
        <p:spPr>
          <a:xfrm>
            <a:off x="311700" y="3149028"/>
            <a:ext cx="8520600" cy="88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60"/>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Evaluation: Memory overhead</a:t>
            </a:r>
            <a:endParaRPr/>
          </a:p>
        </p:txBody>
      </p:sp>
      <p:sp>
        <p:nvSpPr>
          <p:cNvPr id="865" name="Google Shape;865;p60"/>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66" name="Google Shape;866;p60"/>
          <p:cNvSpPr txBox="1"/>
          <p:nvPr>
            <p:ph idx="1" type="body"/>
          </p:nvPr>
        </p:nvSpPr>
        <p:spPr>
          <a:xfrm>
            <a:off x="311700" y="3789000"/>
            <a:ext cx="8520600" cy="160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ran the SPEC benchmarks with the PACTight-CPI protection, since it requires the largest number of entries in the metadata store. </a:t>
            </a:r>
            <a:endParaRPr/>
          </a:p>
          <a:p>
            <a:pPr indent="-342900" lvl="0" marL="457200" rtl="0" algn="l">
              <a:spcBef>
                <a:spcPts val="1200"/>
              </a:spcBef>
              <a:spcAft>
                <a:spcPts val="0"/>
              </a:spcAft>
              <a:buSzPts val="1800"/>
              <a:buChar char="●"/>
            </a:pPr>
            <a:r>
              <a:rPr lang="en"/>
              <a:t>23% on average for 64-bit tags </a:t>
            </a:r>
            <a:endParaRPr/>
          </a:p>
          <a:p>
            <a:pPr indent="-342900" lvl="0" marL="457200" rtl="0" algn="l">
              <a:spcBef>
                <a:spcPts val="0"/>
              </a:spcBef>
              <a:spcAft>
                <a:spcPts val="0"/>
              </a:spcAft>
              <a:buSzPts val="1800"/>
              <a:buChar char="●"/>
            </a:pPr>
            <a:r>
              <a:rPr lang="en"/>
              <a:t>19% on average for 32-bit tags. </a:t>
            </a:r>
            <a:endParaRPr/>
          </a:p>
        </p:txBody>
      </p:sp>
      <p:pic>
        <p:nvPicPr>
          <p:cNvPr id="867" name="Google Shape;867;p60"/>
          <p:cNvPicPr preferRelativeResize="0"/>
          <p:nvPr/>
        </p:nvPicPr>
        <p:blipFill>
          <a:blip r:embed="rId3">
            <a:alphaModFix/>
          </a:blip>
          <a:stretch>
            <a:fillRect/>
          </a:stretch>
        </p:blipFill>
        <p:spPr>
          <a:xfrm>
            <a:off x="1852138" y="1060824"/>
            <a:ext cx="4895753" cy="232348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61"/>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PACTight Design: Enforcing the properties</a:t>
            </a:r>
            <a:endParaRPr/>
          </a:p>
        </p:txBody>
      </p:sp>
      <p:sp>
        <p:nvSpPr>
          <p:cNvPr id="873" name="Google Shape;873;p61"/>
          <p:cNvSpPr txBox="1"/>
          <p:nvPr>
            <p:ph idx="1" type="body"/>
          </p:nvPr>
        </p:nvSpPr>
        <p:spPr>
          <a:xfrm>
            <a:off x="311700" y="1026528"/>
            <a:ext cx="8520600" cy="933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935"/>
              <a:buNone/>
            </a:pPr>
            <a:r>
              <a:rPr b="1" lang="en" sz="1829" u="sng"/>
              <a:t>Non-copyability:</a:t>
            </a:r>
            <a:r>
              <a:rPr lang="en" sz="1829"/>
              <a:t> PACTight adds the </a:t>
            </a:r>
            <a:r>
              <a:rPr b="1" lang="en" sz="1829"/>
              <a:t>location of the pointer (&amp;p)</a:t>
            </a:r>
            <a:r>
              <a:rPr lang="en" sz="1829"/>
              <a:t> as part of the modifier. Any change in the location by copying the pointer triggers an authentication fault.</a:t>
            </a:r>
            <a:endParaRPr sz="1829"/>
          </a:p>
        </p:txBody>
      </p:sp>
      <p:sp>
        <p:nvSpPr>
          <p:cNvPr id="874" name="Google Shape;874;p61"/>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75" name="Google Shape;875;p61"/>
          <p:cNvSpPr/>
          <p:nvPr/>
        </p:nvSpPr>
        <p:spPr>
          <a:xfrm>
            <a:off x="178500" y="4720171"/>
            <a:ext cx="726300" cy="4968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Copied </a:t>
            </a:r>
            <a:r>
              <a:rPr lang="en" sz="1100">
                <a:latin typeface="Calibri"/>
                <a:ea typeface="Calibri"/>
                <a:cs typeface="Calibri"/>
                <a:sym typeface="Calibri"/>
              </a:rPr>
              <a:t>Pointer</a:t>
            </a:r>
            <a:endParaRPr sz="1100">
              <a:latin typeface="Calibri"/>
              <a:ea typeface="Calibri"/>
              <a:cs typeface="Calibri"/>
              <a:sym typeface="Calibri"/>
            </a:endParaRPr>
          </a:p>
        </p:txBody>
      </p:sp>
      <p:sp>
        <p:nvSpPr>
          <p:cNvPr id="876" name="Google Shape;876;p61"/>
          <p:cNvSpPr/>
          <p:nvPr/>
        </p:nvSpPr>
        <p:spPr>
          <a:xfrm>
            <a:off x="210895" y="2430001"/>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Pointer</a:t>
            </a:r>
            <a:endParaRPr sz="1100">
              <a:latin typeface="Calibri"/>
              <a:ea typeface="Calibri"/>
              <a:cs typeface="Calibri"/>
              <a:sym typeface="Calibri"/>
            </a:endParaRPr>
          </a:p>
        </p:txBody>
      </p:sp>
      <p:sp>
        <p:nvSpPr>
          <p:cNvPr id="877" name="Google Shape;877;p61"/>
          <p:cNvSpPr/>
          <p:nvPr/>
        </p:nvSpPr>
        <p:spPr>
          <a:xfrm>
            <a:off x="1177042" y="2430001"/>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Object</a:t>
            </a:r>
            <a:endParaRPr sz="1100">
              <a:latin typeface="Calibri"/>
              <a:ea typeface="Calibri"/>
              <a:cs typeface="Calibri"/>
              <a:sym typeface="Calibri"/>
            </a:endParaRPr>
          </a:p>
        </p:txBody>
      </p:sp>
      <p:sp>
        <p:nvSpPr>
          <p:cNvPr id="878" name="Google Shape;878;p61"/>
          <p:cNvSpPr/>
          <p:nvPr/>
        </p:nvSpPr>
        <p:spPr>
          <a:xfrm>
            <a:off x="1177042" y="4096532"/>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Object</a:t>
            </a:r>
            <a:endParaRPr sz="1100">
              <a:latin typeface="Calibri"/>
              <a:ea typeface="Calibri"/>
              <a:cs typeface="Calibri"/>
              <a:sym typeface="Calibri"/>
            </a:endParaRPr>
          </a:p>
        </p:txBody>
      </p:sp>
      <p:cxnSp>
        <p:nvCxnSpPr>
          <p:cNvPr id="879" name="Google Shape;879;p61"/>
          <p:cNvCxnSpPr>
            <a:stCxn id="876" idx="3"/>
            <a:endCxn id="877" idx="1"/>
          </p:cNvCxnSpPr>
          <p:nvPr/>
        </p:nvCxnSpPr>
        <p:spPr>
          <a:xfrm>
            <a:off x="872395" y="2678401"/>
            <a:ext cx="304500" cy="0"/>
          </a:xfrm>
          <a:prstGeom prst="straightConnector1">
            <a:avLst/>
          </a:prstGeom>
          <a:noFill/>
          <a:ln cap="flat" cmpd="sng" w="19050">
            <a:solidFill>
              <a:srgbClr val="6BA0B1"/>
            </a:solidFill>
            <a:prstDash val="solid"/>
            <a:round/>
            <a:headEnd len="med" w="med" type="none"/>
            <a:tailEnd len="med" w="med" type="triangle"/>
          </a:ln>
        </p:spPr>
      </p:cxnSp>
      <p:cxnSp>
        <p:nvCxnSpPr>
          <p:cNvPr id="880" name="Google Shape;880;p61"/>
          <p:cNvCxnSpPr>
            <a:stCxn id="875" idx="3"/>
            <a:endCxn id="878" idx="1"/>
          </p:cNvCxnSpPr>
          <p:nvPr/>
        </p:nvCxnSpPr>
        <p:spPr>
          <a:xfrm flipH="1" rot="10800000">
            <a:off x="904800" y="4344871"/>
            <a:ext cx="272100" cy="623700"/>
          </a:xfrm>
          <a:prstGeom prst="straightConnector1">
            <a:avLst/>
          </a:prstGeom>
          <a:noFill/>
          <a:ln cap="flat" cmpd="sng" w="19050">
            <a:solidFill>
              <a:srgbClr val="E78372"/>
            </a:solidFill>
            <a:prstDash val="solid"/>
            <a:round/>
            <a:headEnd len="med" w="med" type="none"/>
            <a:tailEnd len="med" w="med" type="triangle"/>
          </a:ln>
        </p:spPr>
      </p:cxnSp>
      <p:cxnSp>
        <p:nvCxnSpPr>
          <p:cNvPr id="881" name="Google Shape;881;p61"/>
          <p:cNvCxnSpPr/>
          <p:nvPr/>
        </p:nvCxnSpPr>
        <p:spPr>
          <a:xfrm>
            <a:off x="1937100" y="2025944"/>
            <a:ext cx="8100" cy="3285000"/>
          </a:xfrm>
          <a:prstGeom prst="straightConnector1">
            <a:avLst/>
          </a:prstGeom>
          <a:noFill/>
          <a:ln cap="flat" cmpd="sng" w="19050">
            <a:solidFill>
              <a:srgbClr val="861F41"/>
            </a:solidFill>
            <a:prstDash val="solid"/>
            <a:round/>
            <a:headEnd len="med" w="med" type="none"/>
            <a:tailEnd len="med" w="med" type="none"/>
          </a:ln>
        </p:spPr>
      </p:cxnSp>
      <p:sp>
        <p:nvSpPr>
          <p:cNvPr id="882" name="Google Shape;882;p61"/>
          <p:cNvSpPr/>
          <p:nvPr/>
        </p:nvSpPr>
        <p:spPr>
          <a:xfrm>
            <a:off x="2068500" y="2528944"/>
            <a:ext cx="2265300" cy="252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               Address</a:t>
            </a:r>
            <a:endParaRPr sz="1300"/>
          </a:p>
        </p:txBody>
      </p:sp>
      <p:sp>
        <p:nvSpPr>
          <p:cNvPr id="883" name="Google Shape;883;p61"/>
          <p:cNvSpPr/>
          <p:nvPr/>
        </p:nvSpPr>
        <p:spPr>
          <a:xfrm>
            <a:off x="2068500" y="2528944"/>
            <a:ext cx="671100" cy="2523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PAC</a:t>
            </a:r>
            <a:endParaRPr sz="1300">
              <a:latin typeface="Calibri"/>
              <a:ea typeface="Calibri"/>
              <a:cs typeface="Calibri"/>
              <a:sym typeface="Calibri"/>
            </a:endParaRPr>
          </a:p>
        </p:txBody>
      </p:sp>
      <p:sp>
        <p:nvSpPr>
          <p:cNvPr id="884" name="Google Shape;884;p61"/>
          <p:cNvSpPr/>
          <p:nvPr/>
        </p:nvSpPr>
        <p:spPr>
          <a:xfrm>
            <a:off x="8359642" y="2406612"/>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Object</a:t>
            </a:r>
            <a:endParaRPr sz="1100">
              <a:latin typeface="Calibri"/>
              <a:ea typeface="Calibri"/>
              <a:cs typeface="Calibri"/>
              <a:sym typeface="Calibri"/>
            </a:endParaRPr>
          </a:p>
        </p:txBody>
      </p:sp>
      <p:sp>
        <p:nvSpPr>
          <p:cNvPr id="885" name="Google Shape;885;p61"/>
          <p:cNvSpPr/>
          <p:nvPr/>
        </p:nvSpPr>
        <p:spPr>
          <a:xfrm>
            <a:off x="8396692" y="4103778"/>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Object</a:t>
            </a:r>
            <a:endParaRPr sz="1100">
              <a:latin typeface="Calibri"/>
              <a:ea typeface="Calibri"/>
              <a:cs typeface="Calibri"/>
              <a:sym typeface="Calibri"/>
            </a:endParaRPr>
          </a:p>
        </p:txBody>
      </p:sp>
      <p:sp>
        <p:nvSpPr>
          <p:cNvPr id="886" name="Google Shape;886;p61"/>
          <p:cNvSpPr txBox="1"/>
          <p:nvPr/>
        </p:nvSpPr>
        <p:spPr>
          <a:xfrm>
            <a:off x="1738500" y="3781974"/>
            <a:ext cx="29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Copied Pointer (p)</a:t>
            </a:r>
            <a:endParaRPr b="1">
              <a:latin typeface="Calibri"/>
              <a:ea typeface="Calibri"/>
              <a:cs typeface="Calibri"/>
              <a:sym typeface="Calibri"/>
            </a:endParaRPr>
          </a:p>
        </p:txBody>
      </p:sp>
      <p:sp>
        <p:nvSpPr>
          <p:cNvPr id="887" name="Google Shape;887;p61"/>
          <p:cNvSpPr/>
          <p:nvPr/>
        </p:nvSpPr>
        <p:spPr>
          <a:xfrm>
            <a:off x="2068500" y="4222278"/>
            <a:ext cx="2265300" cy="252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               Address</a:t>
            </a:r>
            <a:endParaRPr sz="1300"/>
          </a:p>
        </p:txBody>
      </p:sp>
      <p:sp>
        <p:nvSpPr>
          <p:cNvPr id="888" name="Google Shape;888;p61"/>
          <p:cNvSpPr/>
          <p:nvPr/>
        </p:nvSpPr>
        <p:spPr>
          <a:xfrm>
            <a:off x="5421300" y="2528944"/>
            <a:ext cx="2265300" cy="252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               Address</a:t>
            </a:r>
            <a:endParaRPr sz="1300"/>
          </a:p>
        </p:txBody>
      </p:sp>
      <p:sp>
        <p:nvSpPr>
          <p:cNvPr id="889" name="Google Shape;889;p61"/>
          <p:cNvSpPr/>
          <p:nvPr/>
        </p:nvSpPr>
        <p:spPr>
          <a:xfrm>
            <a:off x="5421300" y="4222278"/>
            <a:ext cx="2265300" cy="252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               Address</a:t>
            </a:r>
            <a:endParaRPr sz="1300"/>
          </a:p>
        </p:txBody>
      </p:sp>
      <p:sp>
        <p:nvSpPr>
          <p:cNvPr id="890" name="Google Shape;890;p61"/>
          <p:cNvSpPr/>
          <p:nvPr/>
        </p:nvSpPr>
        <p:spPr>
          <a:xfrm>
            <a:off x="5421300" y="4222278"/>
            <a:ext cx="726300" cy="252300"/>
          </a:xfrm>
          <a:prstGeom prst="roundRect">
            <a:avLst>
              <a:gd fmla="val 16667" name="adj"/>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0x2</a:t>
            </a:r>
            <a:endParaRPr sz="1300">
              <a:latin typeface="Calibri"/>
              <a:ea typeface="Calibri"/>
              <a:cs typeface="Calibri"/>
              <a:sym typeface="Calibri"/>
            </a:endParaRPr>
          </a:p>
        </p:txBody>
      </p:sp>
      <p:pic>
        <p:nvPicPr>
          <p:cNvPr id="891" name="Google Shape;891;p61"/>
          <p:cNvPicPr preferRelativeResize="0"/>
          <p:nvPr/>
        </p:nvPicPr>
        <p:blipFill>
          <a:blip r:embed="rId3">
            <a:alphaModFix/>
          </a:blip>
          <a:stretch>
            <a:fillRect/>
          </a:stretch>
        </p:blipFill>
        <p:spPr>
          <a:xfrm flipH="1" rot="10800000">
            <a:off x="5289400" y="3942681"/>
            <a:ext cx="280485" cy="280485"/>
          </a:xfrm>
          <a:prstGeom prst="rect">
            <a:avLst/>
          </a:prstGeom>
          <a:noFill/>
          <a:ln>
            <a:noFill/>
          </a:ln>
        </p:spPr>
      </p:pic>
      <p:cxnSp>
        <p:nvCxnSpPr>
          <p:cNvPr id="892" name="Google Shape;892;p61"/>
          <p:cNvCxnSpPr>
            <a:stCxn id="887" idx="3"/>
            <a:endCxn id="890" idx="1"/>
          </p:cNvCxnSpPr>
          <p:nvPr/>
        </p:nvCxnSpPr>
        <p:spPr>
          <a:xfrm>
            <a:off x="4333800" y="4348428"/>
            <a:ext cx="1087500" cy="0"/>
          </a:xfrm>
          <a:prstGeom prst="straightConnector1">
            <a:avLst/>
          </a:prstGeom>
          <a:noFill/>
          <a:ln cap="flat" cmpd="sng" w="9525">
            <a:solidFill>
              <a:schemeClr val="dk1"/>
            </a:solidFill>
            <a:prstDash val="solid"/>
            <a:round/>
            <a:headEnd len="med" w="med" type="none"/>
            <a:tailEnd len="med" w="med" type="triangle"/>
          </a:ln>
        </p:spPr>
      </p:cxnSp>
      <p:cxnSp>
        <p:nvCxnSpPr>
          <p:cNvPr id="893" name="Google Shape;893;p61"/>
          <p:cNvCxnSpPr>
            <a:stCxn id="882" idx="3"/>
            <a:endCxn id="888" idx="1"/>
          </p:cNvCxnSpPr>
          <p:nvPr/>
        </p:nvCxnSpPr>
        <p:spPr>
          <a:xfrm>
            <a:off x="4333800" y="2655094"/>
            <a:ext cx="1087500" cy="0"/>
          </a:xfrm>
          <a:prstGeom prst="straightConnector1">
            <a:avLst/>
          </a:prstGeom>
          <a:noFill/>
          <a:ln cap="flat" cmpd="sng" w="9525">
            <a:solidFill>
              <a:schemeClr val="dk1"/>
            </a:solidFill>
            <a:prstDash val="solid"/>
            <a:round/>
            <a:headEnd len="med" w="med" type="none"/>
            <a:tailEnd len="med" w="med" type="triangle"/>
          </a:ln>
        </p:spPr>
      </p:cxnSp>
      <p:cxnSp>
        <p:nvCxnSpPr>
          <p:cNvPr id="894" name="Google Shape;894;p61"/>
          <p:cNvCxnSpPr>
            <a:stCxn id="888" idx="3"/>
            <a:endCxn id="884" idx="1"/>
          </p:cNvCxnSpPr>
          <p:nvPr/>
        </p:nvCxnSpPr>
        <p:spPr>
          <a:xfrm>
            <a:off x="7686600" y="2655094"/>
            <a:ext cx="672900" cy="0"/>
          </a:xfrm>
          <a:prstGeom prst="straightConnector1">
            <a:avLst/>
          </a:prstGeom>
          <a:noFill/>
          <a:ln cap="flat" cmpd="sng" w="9525">
            <a:solidFill>
              <a:schemeClr val="dk1"/>
            </a:solidFill>
            <a:prstDash val="solid"/>
            <a:round/>
            <a:headEnd len="med" w="med" type="none"/>
            <a:tailEnd len="med" w="med" type="triangle"/>
          </a:ln>
        </p:spPr>
      </p:cxnSp>
      <p:cxnSp>
        <p:nvCxnSpPr>
          <p:cNvPr id="895" name="Google Shape;895;p61"/>
          <p:cNvCxnSpPr>
            <a:stCxn id="889" idx="3"/>
            <a:endCxn id="885" idx="1"/>
          </p:cNvCxnSpPr>
          <p:nvPr/>
        </p:nvCxnSpPr>
        <p:spPr>
          <a:xfrm>
            <a:off x="7686600" y="4348428"/>
            <a:ext cx="710100" cy="3900"/>
          </a:xfrm>
          <a:prstGeom prst="straightConnector1">
            <a:avLst/>
          </a:prstGeom>
          <a:noFill/>
          <a:ln cap="flat" cmpd="sng" w="9525">
            <a:solidFill>
              <a:schemeClr val="dk1"/>
            </a:solidFill>
            <a:prstDash val="solid"/>
            <a:round/>
            <a:headEnd len="med" w="med" type="none"/>
            <a:tailEnd len="med" w="med" type="triangle"/>
          </a:ln>
        </p:spPr>
      </p:cxnSp>
      <p:sp>
        <p:nvSpPr>
          <p:cNvPr id="896" name="Google Shape;896;p61"/>
          <p:cNvSpPr txBox="1"/>
          <p:nvPr/>
        </p:nvSpPr>
        <p:spPr>
          <a:xfrm>
            <a:off x="4147500" y="2325681"/>
            <a:ext cx="133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Authenticate</a:t>
            </a:r>
            <a:endParaRPr sz="1200">
              <a:latin typeface="Calibri"/>
              <a:ea typeface="Calibri"/>
              <a:cs typeface="Calibri"/>
              <a:sym typeface="Calibri"/>
            </a:endParaRPr>
          </a:p>
        </p:txBody>
      </p:sp>
      <p:sp>
        <p:nvSpPr>
          <p:cNvPr id="897" name="Google Shape;897;p61"/>
          <p:cNvSpPr txBox="1"/>
          <p:nvPr/>
        </p:nvSpPr>
        <p:spPr>
          <a:xfrm>
            <a:off x="4147500" y="4019014"/>
            <a:ext cx="133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Authenticate</a:t>
            </a:r>
            <a:endParaRPr sz="1200">
              <a:latin typeface="Calibri"/>
              <a:ea typeface="Calibri"/>
              <a:cs typeface="Calibri"/>
              <a:sym typeface="Calibri"/>
            </a:endParaRPr>
          </a:p>
        </p:txBody>
      </p:sp>
      <p:pic>
        <p:nvPicPr>
          <p:cNvPr id="898" name="Google Shape;898;p61"/>
          <p:cNvPicPr preferRelativeResize="0"/>
          <p:nvPr/>
        </p:nvPicPr>
        <p:blipFill>
          <a:blip r:embed="rId4">
            <a:alphaModFix/>
          </a:blip>
          <a:stretch>
            <a:fillRect/>
          </a:stretch>
        </p:blipFill>
        <p:spPr>
          <a:xfrm>
            <a:off x="7799625" y="2164695"/>
            <a:ext cx="402300" cy="402300"/>
          </a:xfrm>
          <a:prstGeom prst="rect">
            <a:avLst/>
          </a:prstGeom>
          <a:noFill/>
          <a:ln>
            <a:noFill/>
          </a:ln>
        </p:spPr>
      </p:pic>
      <p:pic>
        <p:nvPicPr>
          <p:cNvPr id="899" name="Google Shape;899;p61"/>
          <p:cNvPicPr preferRelativeResize="0"/>
          <p:nvPr/>
        </p:nvPicPr>
        <p:blipFill>
          <a:blip r:embed="rId5">
            <a:alphaModFix/>
          </a:blip>
          <a:stretch>
            <a:fillRect/>
          </a:stretch>
        </p:blipFill>
        <p:spPr>
          <a:xfrm>
            <a:off x="7846050" y="3876889"/>
            <a:ext cx="318601" cy="318601"/>
          </a:xfrm>
          <a:prstGeom prst="rect">
            <a:avLst/>
          </a:prstGeom>
          <a:noFill/>
          <a:ln>
            <a:noFill/>
          </a:ln>
        </p:spPr>
      </p:pic>
      <p:sp>
        <p:nvSpPr>
          <p:cNvPr id="900" name="Google Shape;900;p61"/>
          <p:cNvSpPr/>
          <p:nvPr/>
        </p:nvSpPr>
        <p:spPr>
          <a:xfrm>
            <a:off x="210895" y="4096334"/>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Pointer</a:t>
            </a:r>
            <a:endParaRPr sz="1100">
              <a:latin typeface="Calibri"/>
              <a:ea typeface="Calibri"/>
              <a:cs typeface="Calibri"/>
              <a:sym typeface="Calibri"/>
            </a:endParaRPr>
          </a:p>
        </p:txBody>
      </p:sp>
      <p:cxnSp>
        <p:nvCxnSpPr>
          <p:cNvPr id="901" name="Google Shape;901;p61"/>
          <p:cNvCxnSpPr>
            <a:stCxn id="900" idx="3"/>
            <a:endCxn id="878" idx="1"/>
          </p:cNvCxnSpPr>
          <p:nvPr/>
        </p:nvCxnSpPr>
        <p:spPr>
          <a:xfrm>
            <a:off x="872395" y="4344734"/>
            <a:ext cx="304500" cy="300"/>
          </a:xfrm>
          <a:prstGeom prst="straightConnector1">
            <a:avLst/>
          </a:prstGeom>
          <a:noFill/>
          <a:ln cap="flat" cmpd="sng" w="19050">
            <a:solidFill>
              <a:srgbClr val="6BA0B1"/>
            </a:solidFill>
            <a:prstDash val="solid"/>
            <a:round/>
            <a:headEnd len="med" w="med" type="none"/>
            <a:tailEnd len="med" w="med" type="triangle"/>
          </a:ln>
        </p:spPr>
      </p:cxnSp>
      <p:sp>
        <p:nvSpPr>
          <p:cNvPr id="902" name="Google Shape;902;p61"/>
          <p:cNvSpPr/>
          <p:nvPr/>
        </p:nvSpPr>
        <p:spPr>
          <a:xfrm>
            <a:off x="2068500" y="4222278"/>
            <a:ext cx="671100" cy="252300"/>
          </a:xfrm>
          <a:prstGeom prst="roundRect">
            <a:avLst>
              <a:gd fmla="val 16667" name="adj"/>
            </a:avLst>
          </a:prstGeom>
          <a:solidFill>
            <a:srgbClr val="43ABB3">
              <a:alpha val="922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PAC</a:t>
            </a:r>
            <a:endParaRPr sz="1300">
              <a:latin typeface="Calibri"/>
              <a:ea typeface="Calibri"/>
              <a:cs typeface="Calibri"/>
              <a:sym typeface="Calibri"/>
            </a:endParaRPr>
          </a:p>
        </p:txBody>
      </p:sp>
      <p:sp>
        <p:nvSpPr>
          <p:cNvPr id="903" name="Google Shape;903;p61"/>
          <p:cNvSpPr/>
          <p:nvPr/>
        </p:nvSpPr>
        <p:spPr>
          <a:xfrm>
            <a:off x="2076750" y="3069333"/>
            <a:ext cx="1087500" cy="496800"/>
          </a:xfrm>
          <a:prstGeom prst="roundRect">
            <a:avLst>
              <a:gd fmla="val 16667" name="adj"/>
            </a:avLst>
          </a:prstGeom>
          <a:solidFill>
            <a:srgbClr val="706BB1">
              <a:alpha val="922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Modifier</a:t>
            </a:r>
            <a:endParaRPr sz="1300">
              <a:latin typeface="Calibri"/>
              <a:ea typeface="Calibri"/>
              <a:cs typeface="Calibri"/>
              <a:sym typeface="Calibri"/>
            </a:endParaRPr>
          </a:p>
          <a:p>
            <a:pPr indent="0" lvl="0" marL="0" rtl="0" algn="ctr">
              <a:spcBef>
                <a:spcPts val="0"/>
              </a:spcBef>
              <a:spcAft>
                <a:spcPts val="0"/>
              </a:spcAft>
              <a:buNone/>
            </a:pPr>
            <a:r>
              <a:rPr b="1" lang="en" sz="1300">
                <a:latin typeface="Calibri"/>
                <a:ea typeface="Calibri"/>
                <a:cs typeface="Calibri"/>
                <a:sym typeface="Calibri"/>
              </a:rPr>
              <a:t>&amp;p </a:t>
            </a:r>
            <a:r>
              <a:rPr lang="en" sz="1300">
                <a:latin typeface="Calibri"/>
                <a:ea typeface="Calibri"/>
                <a:cs typeface="Calibri"/>
                <a:sym typeface="Calibri"/>
              </a:rPr>
              <a:t>⨁</a:t>
            </a:r>
            <a:r>
              <a:rPr b="1" lang="en" sz="1300">
                <a:latin typeface="Calibri"/>
                <a:ea typeface="Calibri"/>
                <a:cs typeface="Calibri"/>
                <a:sym typeface="Calibri"/>
              </a:rPr>
              <a:t> tag(p)</a:t>
            </a:r>
            <a:endParaRPr b="1" sz="1300">
              <a:latin typeface="Calibri"/>
              <a:ea typeface="Calibri"/>
              <a:cs typeface="Calibri"/>
              <a:sym typeface="Calibri"/>
            </a:endParaRPr>
          </a:p>
        </p:txBody>
      </p:sp>
      <p:sp>
        <p:nvSpPr>
          <p:cNvPr id="904" name="Google Shape;904;p61"/>
          <p:cNvSpPr/>
          <p:nvPr/>
        </p:nvSpPr>
        <p:spPr>
          <a:xfrm>
            <a:off x="4237202" y="3140450"/>
            <a:ext cx="1703700" cy="346200"/>
          </a:xfrm>
          <a:prstGeom prst="roundRect">
            <a:avLst>
              <a:gd fmla="val 16667" name="adj"/>
            </a:avLst>
          </a:prstGeom>
          <a:solidFill>
            <a:srgbClr val="026F58">
              <a:alpha val="8095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Tag Metadata store</a:t>
            </a:r>
            <a:endParaRPr sz="1300">
              <a:latin typeface="Calibri"/>
              <a:ea typeface="Calibri"/>
              <a:cs typeface="Calibri"/>
              <a:sym typeface="Calibri"/>
            </a:endParaRPr>
          </a:p>
        </p:txBody>
      </p:sp>
      <p:cxnSp>
        <p:nvCxnSpPr>
          <p:cNvPr id="905" name="Google Shape;905;p61"/>
          <p:cNvCxnSpPr/>
          <p:nvPr/>
        </p:nvCxnSpPr>
        <p:spPr>
          <a:xfrm flipH="1" rot="10800000">
            <a:off x="2403150" y="2781278"/>
            <a:ext cx="900" cy="291000"/>
          </a:xfrm>
          <a:prstGeom prst="straightConnector1">
            <a:avLst/>
          </a:prstGeom>
          <a:noFill/>
          <a:ln cap="flat" cmpd="sng" w="9525">
            <a:solidFill>
              <a:schemeClr val="dk1"/>
            </a:solidFill>
            <a:prstDash val="solid"/>
            <a:round/>
            <a:headEnd len="med" w="med" type="none"/>
            <a:tailEnd len="med" w="med" type="triangle"/>
          </a:ln>
        </p:spPr>
      </p:cxnSp>
      <p:sp>
        <p:nvSpPr>
          <p:cNvPr id="906" name="Google Shape;906;p61"/>
          <p:cNvSpPr txBox="1"/>
          <p:nvPr/>
        </p:nvSpPr>
        <p:spPr>
          <a:xfrm>
            <a:off x="3080700" y="3003025"/>
            <a:ext cx="133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Calibri"/>
                <a:ea typeface="Calibri"/>
                <a:cs typeface="Calibri"/>
                <a:sym typeface="Calibri"/>
              </a:rPr>
              <a:t>tag(p)</a:t>
            </a:r>
            <a:endParaRPr sz="1200">
              <a:latin typeface="Calibri"/>
              <a:ea typeface="Calibri"/>
              <a:cs typeface="Calibri"/>
              <a:sym typeface="Calibri"/>
            </a:endParaRPr>
          </a:p>
        </p:txBody>
      </p:sp>
      <p:cxnSp>
        <p:nvCxnSpPr>
          <p:cNvPr id="907" name="Google Shape;907;p61"/>
          <p:cNvCxnSpPr/>
          <p:nvPr/>
        </p:nvCxnSpPr>
        <p:spPr>
          <a:xfrm flipH="1">
            <a:off x="3164102" y="3313616"/>
            <a:ext cx="1073100" cy="3900"/>
          </a:xfrm>
          <a:prstGeom prst="straightConnector1">
            <a:avLst/>
          </a:prstGeom>
          <a:noFill/>
          <a:ln cap="flat" cmpd="sng" w="9525">
            <a:solidFill>
              <a:schemeClr val="dk1"/>
            </a:solidFill>
            <a:prstDash val="solid"/>
            <a:round/>
            <a:headEnd len="med" w="med" type="none"/>
            <a:tailEnd len="med" w="med" type="triangle"/>
          </a:ln>
        </p:spPr>
      </p:cxnSp>
      <p:sp>
        <p:nvSpPr>
          <p:cNvPr id="908" name="Google Shape;908;p61"/>
          <p:cNvSpPr/>
          <p:nvPr/>
        </p:nvSpPr>
        <p:spPr>
          <a:xfrm>
            <a:off x="2024475" y="4762667"/>
            <a:ext cx="1140000" cy="496800"/>
          </a:xfrm>
          <a:prstGeom prst="roundRect">
            <a:avLst>
              <a:gd fmla="val 16667" name="adj"/>
            </a:avLst>
          </a:prstGeom>
          <a:solidFill>
            <a:srgbClr val="706BB1">
              <a:alpha val="922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Modifier</a:t>
            </a:r>
            <a:endParaRPr sz="1300">
              <a:latin typeface="Calibri"/>
              <a:ea typeface="Calibri"/>
              <a:cs typeface="Calibri"/>
              <a:sym typeface="Calibri"/>
            </a:endParaRPr>
          </a:p>
          <a:p>
            <a:pPr indent="0" lvl="0" marL="0" rtl="0" algn="ctr">
              <a:spcBef>
                <a:spcPts val="0"/>
              </a:spcBef>
              <a:spcAft>
                <a:spcPts val="0"/>
              </a:spcAft>
              <a:buNone/>
            </a:pPr>
            <a:r>
              <a:rPr b="1" lang="en" sz="1300">
                <a:latin typeface="Calibri"/>
                <a:ea typeface="Calibri"/>
                <a:cs typeface="Calibri"/>
                <a:sym typeface="Calibri"/>
              </a:rPr>
              <a:t>&amp;p’ </a:t>
            </a:r>
            <a:r>
              <a:rPr lang="en" sz="1300">
                <a:latin typeface="Calibri"/>
                <a:ea typeface="Calibri"/>
                <a:cs typeface="Calibri"/>
                <a:sym typeface="Calibri"/>
              </a:rPr>
              <a:t>⨁</a:t>
            </a:r>
            <a:r>
              <a:rPr b="1" lang="en" sz="1300">
                <a:latin typeface="Calibri"/>
                <a:ea typeface="Calibri"/>
                <a:cs typeface="Calibri"/>
                <a:sym typeface="Calibri"/>
              </a:rPr>
              <a:t> tag(p)</a:t>
            </a:r>
            <a:endParaRPr b="1" sz="1300">
              <a:latin typeface="Calibri"/>
              <a:ea typeface="Calibri"/>
              <a:cs typeface="Calibri"/>
              <a:sym typeface="Calibri"/>
            </a:endParaRPr>
          </a:p>
        </p:txBody>
      </p:sp>
      <p:sp>
        <p:nvSpPr>
          <p:cNvPr id="909" name="Google Shape;909;p61"/>
          <p:cNvSpPr/>
          <p:nvPr/>
        </p:nvSpPr>
        <p:spPr>
          <a:xfrm>
            <a:off x="4237202" y="4833783"/>
            <a:ext cx="1703700" cy="346200"/>
          </a:xfrm>
          <a:prstGeom prst="roundRect">
            <a:avLst>
              <a:gd fmla="val 16667" name="adj"/>
            </a:avLst>
          </a:prstGeom>
          <a:solidFill>
            <a:srgbClr val="026F58">
              <a:alpha val="8095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Tag Metadata store</a:t>
            </a:r>
            <a:endParaRPr sz="1300">
              <a:latin typeface="Calibri"/>
              <a:ea typeface="Calibri"/>
              <a:cs typeface="Calibri"/>
              <a:sym typeface="Calibri"/>
            </a:endParaRPr>
          </a:p>
        </p:txBody>
      </p:sp>
      <p:cxnSp>
        <p:nvCxnSpPr>
          <p:cNvPr id="910" name="Google Shape;910;p61"/>
          <p:cNvCxnSpPr/>
          <p:nvPr/>
        </p:nvCxnSpPr>
        <p:spPr>
          <a:xfrm flipH="1" rot="10800000">
            <a:off x="2403150" y="4474611"/>
            <a:ext cx="900" cy="291000"/>
          </a:xfrm>
          <a:prstGeom prst="straightConnector1">
            <a:avLst/>
          </a:prstGeom>
          <a:noFill/>
          <a:ln cap="flat" cmpd="sng" w="9525">
            <a:solidFill>
              <a:schemeClr val="dk1"/>
            </a:solidFill>
            <a:prstDash val="solid"/>
            <a:round/>
            <a:headEnd len="med" w="med" type="none"/>
            <a:tailEnd len="med" w="med" type="triangle"/>
          </a:ln>
        </p:spPr>
      </p:cxnSp>
      <p:sp>
        <p:nvSpPr>
          <p:cNvPr id="911" name="Google Shape;911;p61"/>
          <p:cNvSpPr txBox="1"/>
          <p:nvPr/>
        </p:nvSpPr>
        <p:spPr>
          <a:xfrm>
            <a:off x="3080700" y="4696359"/>
            <a:ext cx="133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Calibri"/>
                <a:ea typeface="Calibri"/>
                <a:cs typeface="Calibri"/>
                <a:sym typeface="Calibri"/>
              </a:rPr>
              <a:t>tag(p)</a:t>
            </a:r>
            <a:endParaRPr sz="1200">
              <a:latin typeface="Calibri"/>
              <a:ea typeface="Calibri"/>
              <a:cs typeface="Calibri"/>
              <a:sym typeface="Calibri"/>
            </a:endParaRPr>
          </a:p>
        </p:txBody>
      </p:sp>
      <p:cxnSp>
        <p:nvCxnSpPr>
          <p:cNvPr id="912" name="Google Shape;912;p61"/>
          <p:cNvCxnSpPr/>
          <p:nvPr/>
        </p:nvCxnSpPr>
        <p:spPr>
          <a:xfrm flipH="1">
            <a:off x="3164102" y="5006950"/>
            <a:ext cx="1073100" cy="3900"/>
          </a:xfrm>
          <a:prstGeom prst="straightConnector1">
            <a:avLst/>
          </a:prstGeom>
          <a:noFill/>
          <a:ln cap="flat" cmpd="sng" w="9525">
            <a:solidFill>
              <a:schemeClr val="dk1"/>
            </a:solidFill>
            <a:prstDash val="solid"/>
            <a:round/>
            <a:headEnd len="med" w="med" type="none"/>
            <a:tailEnd len="med" w="med" type="triangle"/>
          </a:ln>
        </p:spPr>
      </p:cxnSp>
      <p:cxnSp>
        <p:nvCxnSpPr>
          <p:cNvPr id="913" name="Google Shape;913;p61"/>
          <p:cNvCxnSpPr/>
          <p:nvPr/>
        </p:nvCxnSpPr>
        <p:spPr>
          <a:xfrm flipH="1">
            <a:off x="1028764" y="3091835"/>
            <a:ext cx="900" cy="796800"/>
          </a:xfrm>
          <a:prstGeom prst="straightConnector1">
            <a:avLst/>
          </a:prstGeom>
          <a:noFill/>
          <a:ln cap="flat" cmpd="sng" w="19050">
            <a:solidFill>
              <a:schemeClr val="dk1"/>
            </a:solidFill>
            <a:prstDash val="dash"/>
            <a:round/>
            <a:headEnd len="med" w="med" type="none"/>
            <a:tailEnd len="med" w="med" type="triangle"/>
          </a:ln>
        </p:spPr>
      </p:cxnSp>
      <p:sp>
        <p:nvSpPr>
          <p:cNvPr id="914" name="Google Shape;914;p61"/>
          <p:cNvSpPr txBox="1"/>
          <p:nvPr/>
        </p:nvSpPr>
        <p:spPr>
          <a:xfrm>
            <a:off x="1706100" y="2098316"/>
            <a:ext cx="29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Pointer (p)</a:t>
            </a:r>
            <a:endParaRPr b="1">
              <a:latin typeface="Calibri"/>
              <a:ea typeface="Calibri"/>
              <a:cs typeface="Calibri"/>
              <a:sym typeface="Calibri"/>
            </a:endParaRPr>
          </a:p>
        </p:txBody>
      </p:sp>
      <p:cxnSp>
        <p:nvCxnSpPr>
          <p:cNvPr id="915" name="Google Shape;915;p61"/>
          <p:cNvCxnSpPr/>
          <p:nvPr/>
        </p:nvCxnSpPr>
        <p:spPr>
          <a:xfrm rot="10800000">
            <a:off x="2302036" y="2320194"/>
            <a:ext cx="469200" cy="0"/>
          </a:xfrm>
          <a:prstGeom prst="straightConnector1">
            <a:avLst/>
          </a:prstGeom>
          <a:noFill/>
          <a:ln cap="flat" cmpd="sng" w="9525">
            <a:solidFill>
              <a:schemeClr val="dk1"/>
            </a:solidFill>
            <a:prstDash val="solid"/>
            <a:round/>
            <a:headEnd len="med" w="med" type="none"/>
            <a:tailEnd len="med" w="med" type="none"/>
          </a:ln>
        </p:spPr>
      </p:cxnSp>
      <p:cxnSp>
        <p:nvCxnSpPr>
          <p:cNvPr id="916" name="Google Shape;916;p61"/>
          <p:cNvCxnSpPr/>
          <p:nvPr/>
        </p:nvCxnSpPr>
        <p:spPr>
          <a:xfrm>
            <a:off x="2302152" y="2320194"/>
            <a:ext cx="0" cy="185700"/>
          </a:xfrm>
          <a:prstGeom prst="straightConnector1">
            <a:avLst/>
          </a:prstGeom>
          <a:noFill/>
          <a:ln cap="flat" cmpd="sng" w="9525">
            <a:solidFill>
              <a:schemeClr val="dk1"/>
            </a:solidFill>
            <a:prstDash val="solid"/>
            <a:round/>
            <a:headEnd len="med" w="med" type="none"/>
            <a:tailEnd len="med" w="med" type="triangle"/>
          </a:ln>
        </p:spPr>
      </p:cxnSp>
      <p:cxnSp>
        <p:nvCxnSpPr>
          <p:cNvPr id="917" name="Google Shape;917;p61"/>
          <p:cNvCxnSpPr/>
          <p:nvPr/>
        </p:nvCxnSpPr>
        <p:spPr>
          <a:xfrm rot="10800000">
            <a:off x="2301925" y="4013615"/>
            <a:ext cx="232800" cy="600"/>
          </a:xfrm>
          <a:prstGeom prst="straightConnector1">
            <a:avLst/>
          </a:prstGeom>
          <a:noFill/>
          <a:ln cap="flat" cmpd="sng" w="9525">
            <a:solidFill>
              <a:schemeClr val="dk1"/>
            </a:solidFill>
            <a:prstDash val="solid"/>
            <a:round/>
            <a:headEnd len="med" w="med" type="none"/>
            <a:tailEnd len="med" w="med" type="none"/>
          </a:ln>
        </p:spPr>
      </p:cxnSp>
      <p:cxnSp>
        <p:nvCxnSpPr>
          <p:cNvPr id="918" name="Google Shape;918;p61"/>
          <p:cNvCxnSpPr/>
          <p:nvPr/>
        </p:nvCxnSpPr>
        <p:spPr>
          <a:xfrm>
            <a:off x="2302152" y="4013528"/>
            <a:ext cx="0" cy="185700"/>
          </a:xfrm>
          <a:prstGeom prst="straightConnector1">
            <a:avLst/>
          </a:prstGeom>
          <a:noFill/>
          <a:ln cap="flat" cmpd="sng" w="9525">
            <a:solidFill>
              <a:schemeClr val="dk1"/>
            </a:solidFill>
            <a:prstDash val="solid"/>
            <a:round/>
            <a:headEnd len="med" w="med" type="none"/>
            <a:tailEnd len="med" w="med" type="triangle"/>
          </a:ln>
        </p:spPr>
      </p:cxnSp>
      <p:pic>
        <p:nvPicPr>
          <p:cNvPr id="919" name="Google Shape;919;p61"/>
          <p:cNvPicPr preferRelativeResize="0"/>
          <p:nvPr/>
        </p:nvPicPr>
        <p:blipFill>
          <a:blip r:embed="rId6">
            <a:alphaModFix/>
          </a:blip>
          <a:stretch>
            <a:fillRect/>
          </a:stretch>
        </p:blipFill>
        <p:spPr>
          <a:xfrm>
            <a:off x="3935300" y="3760458"/>
            <a:ext cx="225886" cy="2165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311700" y="240472"/>
            <a:ext cx="8520600" cy="636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Control-flow hijacking and use-after free attacks are critical!</a:t>
            </a:r>
            <a:endParaRPr/>
          </a:p>
        </p:txBody>
      </p:sp>
      <p:sp>
        <p:nvSpPr>
          <p:cNvPr id="95" name="Google Shape;95;p17"/>
          <p:cNvSpPr txBox="1"/>
          <p:nvPr>
            <p:ph idx="1" type="body"/>
          </p:nvPr>
        </p:nvSpPr>
        <p:spPr>
          <a:xfrm>
            <a:off x="259200" y="962333"/>
            <a:ext cx="87441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Control-flow hijacking and use-after-free attacks are dangerous memory corruption attacks</a:t>
            </a:r>
            <a:endParaRPr/>
          </a:p>
        </p:txBody>
      </p:sp>
      <p:sp>
        <p:nvSpPr>
          <p:cNvPr id="96" name="Google Shape;96;p17"/>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7"/>
          <p:cNvSpPr/>
          <p:nvPr/>
        </p:nvSpPr>
        <p:spPr>
          <a:xfrm>
            <a:off x="1458000" y="1890000"/>
            <a:ext cx="324000" cy="369000"/>
          </a:xfrm>
          <a:prstGeom prst="flowChartConnector">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7"/>
          <p:cNvSpPr/>
          <p:nvPr/>
        </p:nvSpPr>
        <p:spPr>
          <a:xfrm>
            <a:off x="1458000" y="2675833"/>
            <a:ext cx="324000" cy="369000"/>
          </a:xfrm>
          <a:prstGeom prst="flowChartConnector">
            <a:avLst/>
          </a:prstGeom>
          <a:solidFill>
            <a:srgbClr val="6BA0B1"/>
          </a:solidFill>
          <a:ln cap="flat" cmpd="sng" w="9525">
            <a:solidFill>
              <a:srgbClr val="6BA0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7"/>
          <p:cNvSpPr/>
          <p:nvPr/>
        </p:nvSpPr>
        <p:spPr>
          <a:xfrm>
            <a:off x="2010600" y="3377000"/>
            <a:ext cx="324000" cy="369000"/>
          </a:xfrm>
          <a:prstGeom prst="flowChartConnector">
            <a:avLst/>
          </a:prstGeom>
          <a:solidFill>
            <a:srgbClr val="6BA0B1"/>
          </a:solidFill>
          <a:ln cap="flat" cmpd="sng" w="9525">
            <a:solidFill>
              <a:srgbClr val="6BA0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905400" y="3377000"/>
            <a:ext cx="324000" cy="369000"/>
          </a:xfrm>
          <a:prstGeom prst="flowChartConnector">
            <a:avLst/>
          </a:prstGeom>
          <a:solidFill>
            <a:srgbClr val="6BA0B1"/>
          </a:solidFill>
          <a:ln cap="flat" cmpd="sng" w="9525">
            <a:solidFill>
              <a:srgbClr val="6BA0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2010600" y="4054333"/>
            <a:ext cx="324000" cy="369000"/>
          </a:xfrm>
          <a:prstGeom prst="flowChartConnector">
            <a:avLst/>
          </a:prstGeom>
          <a:solidFill>
            <a:srgbClr val="6BA0B1"/>
          </a:solidFill>
          <a:ln cap="flat" cmpd="sng" w="9525">
            <a:solidFill>
              <a:srgbClr val="6BA0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7"/>
          <p:cNvSpPr/>
          <p:nvPr/>
        </p:nvSpPr>
        <p:spPr>
          <a:xfrm>
            <a:off x="1458000" y="4054333"/>
            <a:ext cx="324000" cy="369000"/>
          </a:xfrm>
          <a:prstGeom prst="flowChartConnector">
            <a:avLst/>
          </a:prstGeom>
          <a:solidFill>
            <a:srgbClr val="6BA0B1"/>
          </a:solidFill>
          <a:ln cap="flat" cmpd="sng" w="9525">
            <a:solidFill>
              <a:srgbClr val="6BA0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3" name="Google Shape;103;p17"/>
          <p:cNvCxnSpPr>
            <a:stCxn id="97" idx="4"/>
            <a:endCxn id="98" idx="0"/>
          </p:cNvCxnSpPr>
          <p:nvPr/>
        </p:nvCxnSpPr>
        <p:spPr>
          <a:xfrm>
            <a:off x="1620000" y="2259000"/>
            <a:ext cx="0" cy="416700"/>
          </a:xfrm>
          <a:prstGeom prst="straightConnector1">
            <a:avLst/>
          </a:prstGeom>
          <a:noFill/>
          <a:ln cap="flat" cmpd="sng" w="19050">
            <a:solidFill>
              <a:srgbClr val="6BA0B1"/>
            </a:solidFill>
            <a:prstDash val="solid"/>
            <a:round/>
            <a:headEnd len="med" w="med" type="none"/>
            <a:tailEnd len="med" w="med" type="triangle"/>
          </a:ln>
        </p:spPr>
      </p:cxnSp>
      <p:cxnSp>
        <p:nvCxnSpPr>
          <p:cNvPr id="104" name="Google Shape;104;p17"/>
          <p:cNvCxnSpPr>
            <a:stCxn id="98" idx="3"/>
            <a:endCxn id="100" idx="7"/>
          </p:cNvCxnSpPr>
          <p:nvPr/>
        </p:nvCxnSpPr>
        <p:spPr>
          <a:xfrm flipH="1">
            <a:off x="1182049" y="2990795"/>
            <a:ext cx="323400" cy="440100"/>
          </a:xfrm>
          <a:prstGeom prst="straightConnector1">
            <a:avLst/>
          </a:prstGeom>
          <a:noFill/>
          <a:ln cap="flat" cmpd="sng" w="19050">
            <a:solidFill>
              <a:srgbClr val="6BA0B1"/>
            </a:solidFill>
            <a:prstDash val="solid"/>
            <a:round/>
            <a:headEnd len="med" w="med" type="none"/>
            <a:tailEnd len="med" w="med" type="triangle"/>
          </a:ln>
        </p:spPr>
      </p:cxnSp>
      <p:cxnSp>
        <p:nvCxnSpPr>
          <p:cNvPr id="105" name="Google Shape;105;p17"/>
          <p:cNvCxnSpPr>
            <a:stCxn id="98" idx="5"/>
            <a:endCxn id="99" idx="1"/>
          </p:cNvCxnSpPr>
          <p:nvPr/>
        </p:nvCxnSpPr>
        <p:spPr>
          <a:xfrm>
            <a:off x="1734551" y="2990795"/>
            <a:ext cx="323400" cy="440100"/>
          </a:xfrm>
          <a:prstGeom prst="straightConnector1">
            <a:avLst/>
          </a:prstGeom>
          <a:noFill/>
          <a:ln cap="flat" cmpd="sng" w="19050">
            <a:solidFill>
              <a:srgbClr val="6BA0B1"/>
            </a:solidFill>
            <a:prstDash val="solid"/>
            <a:round/>
            <a:headEnd len="med" w="med" type="none"/>
            <a:tailEnd len="med" w="med" type="triangle"/>
          </a:ln>
        </p:spPr>
      </p:cxnSp>
      <p:cxnSp>
        <p:nvCxnSpPr>
          <p:cNvPr id="106" name="Google Shape;106;p17"/>
          <p:cNvCxnSpPr>
            <a:stCxn id="100" idx="4"/>
            <a:endCxn id="102" idx="2"/>
          </p:cNvCxnSpPr>
          <p:nvPr/>
        </p:nvCxnSpPr>
        <p:spPr>
          <a:xfrm>
            <a:off x="1067400" y="3746000"/>
            <a:ext cx="390600" cy="492900"/>
          </a:xfrm>
          <a:prstGeom prst="straightConnector1">
            <a:avLst/>
          </a:prstGeom>
          <a:noFill/>
          <a:ln cap="flat" cmpd="sng" w="19050">
            <a:solidFill>
              <a:srgbClr val="6BA0B1"/>
            </a:solidFill>
            <a:prstDash val="solid"/>
            <a:round/>
            <a:headEnd len="med" w="med" type="none"/>
            <a:tailEnd len="med" w="med" type="triangle"/>
          </a:ln>
        </p:spPr>
      </p:cxnSp>
      <p:cxnSp>
        <p:nvCxnSpPr>
          <p:cNvPr id="107" name="Google Shape;107;p17"/>
          <p:cNvCxnSpPr>
            <a:stCxn id="99" idx="4"/>
            <a:endCxn id="101" idx="0"/>
          </p:cNvCxnSpPr>
          <p:nvPr/>
        </p:nvCxnSpPr>
        <p:spPr>
          <a:xfrm>
            <a:off x="2172600" y="3746000"/>
            <a:ext cx="0" cy="308400"/>
          </a:xfrm>
          <a:prstGeom prst="straightConnector1">
            <a:avLst/>
          </a:prstGeom>
          <a:noFill/>
          <a:ln cap="flat" cmpd="sng" w="19050">
            <a:solidFill>
              <a:srgbClr val="6BA0B1"/>
            </a:solidFill>
            <a:prstDash val="solid"/>
            <a:round/>
            <a:headEnd len="med" w="med" type="none"/>
            <a:tailEnd len="med" w="med" type="triangle"/>
          </a:ln>
        </p:spPr>
      </p:cxnSp>
      <p:pic>
        <p:nvPicPr>
          <p:cNvPr id="108" name="Google Shape;108;p17"/>
          <p:cNvPicPr preferRelativeResize="0"/>
          <p:nvPr/>
        </p:nvPicPr>
        <p:blipFill>
          <a:blip r:embed="rId3">
            <a:alphaModFix/>
          </a:blip>
          <a:stretch>
            <a:fillRect/>
          </a:stretch>
        </p:blipFill>
        <p:spPr>
          <a:xfrm>
            <a:off x="2039900" y="3424167"/>
            <a:ext cx="225886" cy="216540"/>
          </a:xfrm>
          <a:prstGeom prst="rect">
            <a:avLst/>
          </a:prstGeom>
          <a:noFill/>
          <a:ln>
            <a:noFill/>
          </a:ln>
        </p:spPr>
      </p:pic>
      <p:cxnSp>
        <p:nvCxnSpPr>
          <p:cNvPr id="109" name="Google Shape;109;p17"/>
          <p:cNvCxnSpPr>
            <a:stCxn id="99" idx="6"/>
            <a:endCxn id="110" idx="2"/>
          </p:cNvCxnSpPr>
          <p:nvPr/>
        </p:nvCxnSpPr>
        <p:spPr>
          <a:xfrm flipH="1" rot="10800000">
            <a:off x="2334600" y="2785400"/>
            <a:ext cx="887700" cy="776100"/>
          </a:xfrm>
          <a:prstGeom prst="curvedConnector3">
            <a:avLst>
              <a:gd fmla="val 50000" name="adj1"/>
            </a:avLst>
          </a:prstGeom>
          <a:noFill/>
          <a:ln cap="flat" cmpd="sng" w="19050">
            <a:solidFill>
              <a:srgbClr val="E78372"/>
            </a:solidFill>
            <a:prstDash val="dash"/>
            <a:round/>
            <a:headEnd len="med" w="med" type="none"/>
            <a:tailEnd len="med" w="med" type="triangle"/>
          </a:ln>
        </p:spPr>
      </p:cxnSp>
      <p:sp>
        <p:nvSpPr>
          <p:cNvPr id="110" name="Google Shape;110;p17"/>
          <p:cNvSpPr/>
          <p:nvPr/>
        </p:nvSpPr>
        <p:spPr>
          <a:xfrm>
            <a:off x="3222300" y="2601000"/>
            <a:ext cx="324000" cy="369000"/>
          </a:xfrm>
          <a:prstGeom prst="flowChartConnector">
            <a:avLst/>
          </a:prstGeom>
          <a:solidFill>
            <a:srgbClr val="E78372"/>
          </a:solidFill>
          <a:ln cap="flat" cmpd="sng" w="9525">
            <a:solidFill>
              <a:srgbClr val="E78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1" name="Google Shape;111;p17"/>
          <p:cNvCxnSpPr/>
          <p:nvPr/>
        </p:nvCxnSpPr>
        <p:spPr>
          <a:xfrm>
            <a:off x="4626600" y="1872000"/>
            <a:ext cx="9300" cy="3078900"/>
          </a:xfrm>
          <a:prstGeom prst="straightConnector1">
            <a:avLst/>
          </a:prstGeom>
          <a:noFill/>
          <a:ln cap="flat" cmpd="sng" w="19050">
            <a:solidFill>
              <a:srgbClr val="861F41"/>
            </a:solidFill>
            <a:prstDash val="solid"/>
            <a:round/>
            <a:headEnd len="med" w="med" type="none"/>
            <a:tailEnd len="med" w="med" type="none"/>
          </a:ln>
        </p:spPr>
      </p:cxnSp>
      <p:sp>
        <p:nvSpPr>
          <p:cNvPr id="112" name="Google Shape;112;p17"/>
          <p:cNvSpPr txBox="1"/>
          <p:nvPr/>
        </p:nvSpPr>
        <p:spPr>
          <a:xfrm>
            <a:off x="905400" y="4553861"/>
            <a:ext cx="297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Calibri"/>
                <a:ea typeface="Calibri"/>
                <a:cs typeface="Calibri"/>
                <a:sym typeface="Calibri"/>
              </a:rPr>
              <a:t>Control-flow hijacking</a:t>
            </a:r>
            <a:endParaRPr b="1" sz="1900">
              <a:latin typeface="Calibri"/>
              <a:ea typeface="Calibri"/>
              <a:cs typeface="Calibri"/>
              <a:sym typeface="Calibri"/>
            </a:endParaRPr>
          </a:p>
        </p:txBody>
      </p:sp>
      <p:sp>
        <p:nvSpPr>
          <p:cNvPr id="113" name="Google Shape;113;p17"/>
          <p:cNvSpPr/>
          <p:nvPr/>
        </p:nvSpPr>
        <p:spPr>
          <a:xfrm>
            <a:off x="5899800" y="2460000"/>
            <a:ext cx="548700" cy="530100"/>
          </a:xfrm>
          <a:prstGeom prst="rect">
            <a:avLst/>
          </a:prstGeom>
          <a:solidFill>
            <a:srgbClr val="6BA0B1"/>
          </a:solidFill>
          <a:ln cap="flat" cmpd="sng" w="9525">
            <a:solidFill>
              <a:srgbClr val="6BA0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4" name="Google Shape;114;p17"/>
          <p:cNvCxnSpPr>
            <a:endCxn id="113" idx="1"/>
          </p:cNvCxnSpPr>
          <p:nvPr/>
        </p:nvCxnSpPr>
        <p:spPr>
          <a:xfrm flipH="1" rot="10800000">
            <a:off x="5245200" y="2725050"/>
            <a:ext cx="654600" cy="4200"/>
          </a:xfrm>
          <a:prstGeom prst="straightConnector1">
            <a:avLst/>
          </a:prstGeom>
          <a:noFill/>
          <a:ln cap="flat" cmpd="sng" w="19050">
            <a:solidFill>
              <a:srgbClr val="6BA0B1"/>
            </a:solidFill>
            <a:prstDash val="solid"/>
            <a:round/>
            <a:headEnd len="med" w="med" type="none"/>
            <a:tailEnd len="med" w="med" type="triangle"/>
          </a:ln>
        </p:spPr>
      </p:cxnSp>
      <p:sp>
        <p:nvSpPr>
          <p:cNvPr id="115" name="Google Shape;115;p17"/>
          <p:cNvSpPr txBox="1"/>
          <p:nvPr/>
        </p:nvSpPr>
        <p:spPr>
          <a:xfrm>
            <a:off x="5656500" y="2039806"/>
            <a:ext cx="1040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Calibri"/>
                <a:ea typeface="Calibri"/>
                <a:cs typeface="Calibri"/>
                <a:sym typeface="Calibri"/>
              </a:rPr>
              <a:t>Allocate</a:t>
            </a:r>
            <a:endParaRPr sz="1800">
              <a:latin typeface="Calibri"/>
              <a:ea typeface="Calibri"/>
              <a:cs typeface="Calibri"/>
              <a:sym typeface="Calibri"/>
            </a:endParaRPr>
          </a:p>
        </p:txBody>
      </p:sp>
      <p:cxnSp>
        <p:nvCxnSpPr>
          <p:cNvPr id="116" name="Google Shape;116;p17"/>
          <p:cNvCxnSpPr>
            <a:stCxn id="113" idx="3"/>
            <a:endCxn id="117" idx="1"/>
          </p:cNvCxnSpPr>
          <p:nvPr/>
        </p:nvCxnSpPr>
        <p:spPr>
          <a:xfrm>
            <a:off x="6448500" y="2725050"/>
            <a:ext cx="572400" cy="0"/>
          </a:xfrm>
          <a:prstGeom prst="straightConnector1">
            <a:avLst/>
          </a:prstGeom>
          <a:noFill/>
          <a:ln cap="flat" cmpd="sng" w="19050">
            <a:solidFill>
              <a:srgbClr val="6BA0B1"/>
            </a:solidFill>
            <a:prstDash val="solid"/>
            <a:round/>
            <a:headEnd len="med" w="med" type="none"/>
            <a:tailEnd len="med" w="med" type="triangle"/>
          </a:ln>
        </p:spPr>
      </p:cxnSp>
      <p:cxnSp>
        <p:nvCxnSpPr>
          <p:cNvPr id="118" name="Google Shape;118;p17"/>
          <p:cNvCxnSpPr>
            <a:stCxn id="119" idx="0"/>
            <a:endCxn id="113" idx="2"/>
          </p:cNvCxnSpPr>
          <p:nvPr/>
        </p:nvCxnSpPr>
        <p:spPr>
          <a:xfrm flipH="1" rot="10800000">
            <a:off x="6157935" y="2990031"/>
            <a:ext cx="16200" cy="587400"/>
          </a:xfrm>
          <a:prstGeom prst="straightConnector1">
            <a:avLst/>
          </a:prstGeom>
          <a:noFill/>
          <a:ln cap="flat" cmpd="sng" w="19050">
            <a:solidFill>
              <a:srgbClr val="6BA0B1"/>
            </a:solidFill>
            <a:prstDash val="solid"/>
            <a:round/>
            <a:headEnd len="med" w="med" type="none"/>
            <a:tailEnd len="med" w="med" type="triangle"/>
          </a:ln>
        </p:spPr>
      </p:cxnSp>
      <p:sp>
        <p:nvSpPr>
          <p:cNvPr id="117" name="Google Shape;117;p17"/>
          <p:cNvSpPr/>
          <p:nvPr/>
        </p:nvSpPr>
        <p:spPr>
          <a:xfrm>
            <a:off x="7020900" y="2460000"/>
            <a:ext cx="548700" cy="530100"/>
          </a:xfrm>
          <a:prstGeom prst="rect">
            <a:avLst/>
          </a:prstGeom>
          <a:solidFill>
            <a:srgbClr val="E78372"/>
          </a:solidFill>
          <a:ln cap="flat" cmpd="sng" w="9525">
            <a:solidFill>
              <a:srgbClr val="E78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0" name="Google Shape;120;p17"/>
          <p:cNvCxnSpPr>
            <a:stCxn id="121" idx="0"/>
            <a:endCxn id="117" idx="2"/>
          </p:cNvCxnSpPr>
          <p:nvPr/>
        </p:nvCxnSpPr>
        <p:spPr>
          <a:xfrm flipH="1" rot="10800000">
            <a:off x="7280284" y="2989994"/>
            <a:ext cx="15000" cy="623700"/>
          </a:xfrm>
          <a:prstGeom prst="straightConnector1">
            <a:avLst/>
          </a:prstGeom>
          <a:noFill/>
          <a:ln cap="flat" cmpd="sng" w="19050">
            <a:solidFill>
              <a:srgbClr val="E78372"/>
            </a:solidFill>
            <a:prstDash val="solid"/>
            <a:round/>
            <a:headEnd len="med" w="med" type="none"/>
            <a:tailEnd len="med" w="med" type="triangle"/>
          </a:ln>
        </p:spPr>
      </p:cxnSp>
      <p:sp>
        <p:nvSpPr>
          <p:cNvPr id="122" name="Google Shape;122;p17"/>
          <p:cNvSpPr txBox="1"/>
          <p:nvPr/>
        </p:nvSpPr>
        <p:spPr>
          <a:xfrm>
            <a:off x="6851400" y="2057333"/>
            <a:ext cx="887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latin typeface="Calibri"/>
                <a:ea typeface="Calibri"/>
                <a:cs typeface="Calibri"/>
                <a:sym typeface="Calibri"/>
              </a:rPr>
              <a:t>Free</a:t>
            </a:r>
            <a:endParaRPr sz="1900">
              <a:latin typeface="Calibri"/>
              <a:ea typeface="Calibri"/>
              <a:cs typeface="Calibri"/>
              <a:sym typeface="Calibri"/>
            </a:endParaRPr>
          </a:p>
        </p:txBody>
      </p:sp>
      <p:pic>
        <p:nvPicPr>
          <p:cNvPr id="121" name="Google Shape;121;p17"/>
          <p:cNvPicPr preferRelativeResize="0"/>
          <p:nvPr/>
        </p:nvPicPr>
        <p:blipFill>
          <a:blip r:embed="rId3">
            <a:alphaModFix/>
          </a:blip>
          <a:stretch>
            <a:fillRect/>
          </a:stretch>
        </p:blipFill>
        <p:spPr>
          <a:xfrm>
            <a:off x="7134754" y="3613694"/>
            <a:ext cx="291062" cy="279027"/>
          </a:xfrm>
          <a:prstGeom prst="rect">
            <a:avLst/>
          </a:prstGeom>
          <a:noFill/>
          <a:ln>
            <a:noFill/>
          </a:ln>
        </p:spPr>
      </p:pic>
      <p:pic>
        <p:nvPicPr>
          <p:cNvPr id="119" name="Google Shape;119;p17"/>
          <p:cNvPicPr preferRelativeResize="0"/>
          <p:nvPr/>
        </p:nvPicPr>
        <p:blipFill>
          <a:blip r:embed="rId4">
            <a:alphaModFix/>
          </a:blip>
          <a:stretch>
            <a:fillRect/>
          </a:stretch>
        </p:blipFill>
        <p:spPr>
          <a:xfrm>
            <a:off x="5989050" y="3577431"/>
            <a:ext cx="337770" cy="337770"/>
          </a:xfrm>
          <a:prstGeom prst="rect">
            <a:avLst/>
          </a:prstGeom>
          <a:noFill/>
          <a:ln>
            <a:noFill/>
          </a:ln>
        </p:spPr>
      </p:pic>
      <p:sp>
        <p:nvSpPr>
          <p:cNvPr id="123" name="Google Shape;123;p17"/>
          <p:cNvSpPr txBox="1"/>
          <p:nvPr/>
        </p:nvSpPr>
        <p:spPr>
          <a:xfrm>
            <a:off x="5248350" y="4553861"/>
            <a:ext cx="2972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900">
                <a:latin typeface="Calibri"/>
                <a:ea typeface="Calibri"/>
                <a:cs typeface="Calibri"/>
                <a:sym typeface="Calibri"/>
              </a:rPr>
              <a:t>Use-after free</a:t>
            </a:r>
            <a:endParaRPr b="1" sz="1900">
              <a:latin typeface="Calibri"/>
              <a:ea typeface="Calibri"/>
              <a:cs typeface="Calibri"/>
              <a:sym typeface="Calibri"/>
            </a:endParaRPr>
          </a:p>
        </p:txBody>
      </p:sp>
      <p:sp>
        <p:nvSpPr>
          <p:cNvPr id="124" name="Google Shape;124;p17"/>
          <p:cNvSpPr/>
          <p:nvPr/>
        </p:nvSpPr>
        <p:spPr>
          <a:xfrm>
            <a:off x="286200" y="1840639"/>
            <a:ext cx="943200" cy="440400"/>
          </a:xfrm>
          <a:prstGeom prst="wedgeRoundRectCallout">
            <a:avLst>
              <a:gd fmla="val 75846" name="adj1"/>
              <a:gd fmla="val -8989"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First Basic Block</a:t>
            </a:r>
            <a:endParaRPr sz="1100"/>
          </a:p>
        </p:txBody>
      </p:sp>
      <p:sp>
        <p:nvSpPr>
          <p:cNvPr id="125" name="Google Shape;125;p17"/>
          <p:cNvSpPr/>
          <p:nvPr/>
        </p:nvSpPr>
        <p:spPr>
          <a:xfrm>
            <a:off x="1826800" y="2218236"/>
            <a:ext cx="995100" cy="440400"/>
          </a:xfrm>
          <a:prstGeom prst="wedgeRoundRectCallout">
            <a:avLst>
              <a:gd fmla="val -67181" name="adj1"/>
              <a:gd fmla="val -8441"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Control-flow transfer</a:t>
            </a:r>
            <a:endParaRPr sz="1100"/>
          </a:p>
        </p:txBody>
      </p:sp>
      <p:sp>
        <p:nvSpPr>
          <p:cNvPr id="126" name="Google Shape;126;p17"/>
          <p:cNvSpPr/>
          <p:nvPr/>
        </p:nvSpPr>
        <p:spPr>
          <a:xfrm>
            <a:off x="2476875" y="3901000"/>
            <a:ext cx="995100" cy="440400"/>
          </a:xfrm>
          <a:prstGeom prst="wedgeRoundRectCallout">
            <a:avLst>
              <a:gd fmla="val -75590" name="adj1"/>
              <a:gd fmla="val -96663"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Adversary!</a:t>
            </a:r>
            <a:endParaRPr sz="1100"/>
          </a:p>
        </p:txBody>
      </p:sp>
      <p:sp>
        <p:nvSpPr>
          <p:cNvPr id="127" name="Google Shape;127;p17"/>
          <p:cNvSpPr/>
          <p:nvPr/>
        </p:nvSpPr>
        <p:spPr>
          <a:xfrm>
            <a:off x="3016850" y="3063611"/>
            <a:ext cx="1280400" cy="623700"/>
          </a:xfrm>
          <a:prstGeom prst="wedgeRoundRectCallout">
            <a:avLst>
              <a:gd fmla="val -71098" name="adj1"/>
              <a:gd fmla="val -20512"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Illegal c</a:t>
            </a:r>
            <a:r>
              <a:rPr lang="en" sz="1100"/>
              <a:t>ontrol flow transfer</a:t>
            </a:r>
            <a:endParaRPr sz="1100"/>
          </a:p>
          <a:p>
            <a:pPr indent="0" lvl="0" marL="0" rtl="0" algn="l">
              <a:spcBef>
                <a:spcPts val="0"/>
              </a:spcBef>
              <a:spcAft>
                <a:spcPts val="0"/>
              </a:spcAft>
              <a:buNone/>
            </a:pPr>
            <a:r>
              <a:rPr lang="en" sz="1100">
                <a:solidFill>
                  <a:srgbClr val="FF0000"/>
                </a:solidFill>
              </a:rPr>
              <a:t>e.g., SYSTEM()!</a:t>
            </a:r>
            <a:endParaRPr sz="1100">
              <a:solidFill>
                <a:srgbClr val="FF0000"/>
              </a:solidFill>
            </a:endParaRPr>
          </a:p>
        </p:txBody>
      </p:sp>
      <p:sp>
        <p:nvSpPr>
          <p:cNvPr id="128" name="Google Shape;128;p17"/>
          <p:cNvSpPr/>
          <p:nvPr/>
        </p:nvSpPr>
        <p:spPr>
          <a:xfrm>
            <a:off x="4779662" y="2090575"/>
            <a:ext cx="760800" cy="440400"/>
          </a:xfrm>
          <a:prstGeom prst="wedgeRoundRectCallout">
            <a:avLst>
              <a:gd fmla="val 100645" name="adj1"/>
              <a:gd fmla="val 65203"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Memory object</a:t>
            </a:r>
            <a:endParaRPr sz="1100"/>
          </a:p>
        </p:txBody>
      </p:sp>
      <p:sp>
        <p:nvSpPr>
          <p:cNvPr id="129" name="Google Shape;129;p17"/>
          <p:cNvSpPr/>
          <p:nvPr/>
        </p:nvSpPr>
        <p:spPr>
          <a:xfrm>
            <a:off x="7668233" y="3019333"/>
            <a:ext cx="995100" cy="308400"/>
          </a:xfrm>
          <a:prstGeom prst="wedgeRoundRectCallout">
            <a:avLst>
              <a:gd fmla="val -85973" name="adj1"/>
              <a:gd fmla="val 57248" name="adj2"/>
              <a:gd fmla="val 0" name="adj3"/>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FF0000"/>
                </a:solidFill>
              </a:rPr>
              <a:t>DANGLING!</a:t>
            </a:r>
            <a:endParaRPr sz="11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2"/>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PACTight Design: Enforcing the properties</a:t>
            </a:r>
            <a:endParaRPr/>
          </a:p>
        </p:txBody>
      </p:sp>
      <p:sp>
        <p:nvSpPr>
          <p:cNvPr id="925" name="Google Shape;925;p62"/>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u="sng"/>
              <a:t>Non-dangling:</a:t>
            </a:r>
            <a:r>
              <a:rPr lang="en"/>
              <a:t> PACTight uses a </a:t>
            </a:r>
            <a:r>
              <a:rPr b="1" lang="en"/>
              <a:t>random tag</a:t>
            </a:r>
            <a:r>
              <a:rPr lang="en"/>
              <a:t> to track the lifecycle of a memory object. The lifecycle of a PACTight-sealed pointer is bonded to that of the object.</a:t>
            </a:r>
            <a:endParaRPr/>
          </a:p>
        </p:txBody>
      </p:sp>
      <p:sp>
        <p:nvSpPr>
          <p:cNvPr id="926" name="Google Shape;926;p62"/>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27" name="Google Shape;927;p62"/>
          <p:cNvSpPr/>
          <p:nvPr/>
        </p:nvSpPr>
        <p:spPr>
          <a:xfrm>
            <a:off x="1120350" y="4822528"/>
            <a:ext cx="759000" cy="4968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Realloc’d object</a:t>
            </a:r>
            <a:endParaRPr sz="1100">
              <a:latin typeface="Calibri"/>
              <a:ea typeface="Calibri"/>
              <a:cs typeface="Calibri"/>
              <a:sym typeface="Calibri"/>
            </a:endParaRPr>
          </a:p>
        </p:txBody>
      </p:sp>
      <p:sp>
        <p:nvSpPr>
          <p:cNvPr id="928" name="Google Shape;928;p62"/>
          <p:cNvSpPr/>
          <p:nvPr/>
        </p:nvSpPr>
        <p:spPr>
          <a:xfrm>
            <a:off x="210895" y="2430001"/>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Pointer</a:t>
            </a:r>
            <a:endParaRPr sz="1100">
              <a:latin typeface="Calibri"/>
              <a:ea typeface="Calibri"/>
              <a:cs typeface="Calibri"/>
              <a:sym typeface="Calibri"/>
            </a:endParaRPr>
          </a:p>
        </p:txBody>
      </p:sp>
      <p:sp>
        <p:nvSpPr>
          <p:cNvPr id="929" name="Google Shape;929;p62"/>
          <p:cNvSpPr/>
          <p:nvPr/>
        </p:nvSpPr>
        <p:spPr>
          <a:xfrm>
            <a:off x="1177042" y="2430001"/>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Object</a:t>
            </a:r>
            <a:endParaRPr sz="1100">
              <a:latin typeface="Calibri"/>
              <a:ea typeface="Calibri"/>
              <a:cs typeface="Calibri"/>
              <a:sym typeface="Calibri"/>
            </a:endParaRPr>
          </a:p>
        </p:txBody>
      </p:sp>
      <p:cxnSp>
        <p:nvCxnSpPr>
          <p:cNvPr id="930" name="Google Shape;930;p62"/>
          <p:cNvCxnSpPr>
            <a:stCxn id="928" idx="3"/>
            <a:endCxn id="929" idx="1"/>
          </p:cNvCxnSpPr>
          <p:nvPr/>
        </p:nvCxnSpPr>
        <p:spPr>
          <a:xfrm>
            <a:off x="872395" y="2678401"/>
            <a:ext cx="304500" cy="0"/>
          </a:xfrm>
          <a:prstGeom prst="straightConnector1">
            <a:avLst/>
          </a:prstGeom>
          <a:noFill/>
          <a:ln cap="flat" cmpd="sng" w="19050">
            <a:solidFill>
              <a:srgbClr val="6BA0B1"/>
            </a:solidFill>
            <a:prstDash val="solid"/>
            <a:round/>
            <a:headEnd len="med" w="med" type="none"/>
            <a:tailEnd len="med" w="med" type="triangle"/>
          </a:ln>
        </p:spPr>
      </p:cxnSp>
      <p:cxnSp>
        <p:nvCxnSpPr>
          <p:cNvPr id="931" name="Google Shape;931;p62"/>
          <p:cNvCxnSpPr>
            <a:stCxn id="932" idx="3"/>
            <a:endCxn id="927" idx="1"/>
          </p:cNvCxnSpPr>
          <p:nvPr/>
        </p:nvCxnSpPr>
        <p:spPr>
          <a:xfrm flipH="1" rot="10800000">
            <a:off x="872395" y="5071034"/>
            <a:ext cx="248100" cy="8700"/>
          </a:xfrm>
          <a:prstGeom prst="straightConnector1">
            <a:avLst/>
          </a:prstGeom>
          <a:noFill/>
          <a:ln cap="flat" cmpd="sng" w="19050">
            <a:solidFill>
              <a:srgbClr val="E78372"/>
            </a:solidFill>
            <a:prstDash val="solid"/>
            <a:round/>
            <a:headEnd len="med" w="med" type="none"/>
            <a:tailEnd len="med" w="med" type="triangle"/>
          </a:ln>
        </p:spPr>
      </p:cxnSp>
      <p:cxnSp>
        <p:nvCxnSpPr>
          <p:cNvPr id="933" name="Google Shape;933;p62"/>
          <p:cNvCxnSpPr/>
          <p:nvPr/>
        </p:nvCxnSpPr>
        <p:spPr>
          <a:xfrm>
            <a:off x="1937100" y="2025944"/>
            <a:ext cx="8100" cy="3285000"/>
          </a:xfrm>
          <a:prstGeom prst="straightConnector1">
            <a:avLst/>
          </a:prstGeom>
          <a:noFill/>
          <a:ln cap="flat" cmpd="sng" w="19050">
            <a:solidFill>
              <a:srgbClr val="861F41"/>
            </a:solidFill>
            <a:prstDash val="solid"/>
            <a:round/>
            <a:headEnd len="med" w="med" type="none"/>
            <a:tailEnd len="med" w="med" type="none"/>
          </a:ln>
        </p:spPr>
      </p:cxnSp>
      <p:sp>
        <p:nvSpPr>
          <p:cNvPr id="934" name="Google Shape;934;p62"/>
          <p:cNvSpPr/>
          <p:nvPr/>
        </p:nvSpPr>
        <p:spPr>
          <a:xfrm>
            <a:off x="2068500" y="2528944"/>
            <a:ext cx="2265300" cy="252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               Address</a:t>
            </a:r>
            <a:endParaRPr sz="1300"/>
          </a:p>
        </p:txBody>
      </p:sp>
      <p:sp>
        <p:nvSpPr>
          <p:cNvPr id="935" name="Google Shape;935;p62"/>
          <p:cNvSpPr/>
          <p:nvPr/>
        </p:nvSpPr>
        <p:spPr>
          <a:xfrm>
            <a:off x="2068500" y="2528944"/>
            <a:ext cx="671100" cy="2523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PAC</a:t>
            </a:r>
            <a:endParaRPr sz="1300">
              <a:latin typeface="Calibri"/>
              <a:ea typeface="Calibri"/>
              <a:cs typeface="Calibri"/>
              <a:sym typeface="Calibri"/>
            </a:endParaRPr>
          </a:p>
        </p:txBody>
      </p:sp>
      <p:sp>
        <p:nvSpPr>
          <p:cNvPr id="936" name="Google Shape;936;p62"/>
          <p:cNvSpPr/>
          <p:nvPr/>
        </p:nvSpPr>
        <p:spPr>
          <a:xfrm>
            <a:off x="8359642" y="2406612"/>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Object</a:t>
            </a:r>
            <a:endParaRPr sz="1100">
              <a:latin typeface="Calibri"/>
              <a:ea typeface="Calibri"/>
              <a:cs typeface="Calibri"/>
              <a:sym typeface="Calibri"/>
            </a:endParaRPr>
          </a:p>
        </p:txBody>
      </p:sp>
      <p:sp>
        <p:nvSpPr>
          <p:cNvPr id="937" name="Google Shape;937;p62"/>
          <p:cNvSpPr txBox="1"/>
          <p:nvPr/>
        </p:nvSpPr>
        <p:spPr>
          <a:xfrm>
            <a:off x="1804337" y="3791118"/>
            <a:ext cx="29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Dangling</a:t>
            </a:r>
            <a:r>
              <a:rPr b="1" lang="en">
                <a:latin typeface="Calibri"/>
                <a:ea typeface="Calibri"/>
                <a:cs typeface="Calibri"/>
                <a:sym typeface="Calibri"/>
              </a:rPr>
              <a:t> Pointer (p)</a:t>
            </a:r>
            <a:endParaRPr b="1">
              <a:latin typeface="Calibri"/>
              <a:ea typeface="Calibri"/>
              <a:cs typeface="Calibri"/>
              <a:sym typeface="Calibri"/>
            </a:endParaRPr>
          </a:p>
        </p:txBody>
      </p:sp>
      <p:sp>
        <p:nvSpPr>
          <p:cNvPr id="938" name="Google Shape;938;p62"/>
          <p:cNvSpPr/>
          <p:nvPr/>
        </p:nvSpPr>
        <p:spPr>
          <a:xfrm>
            <a:off x="2068500" y="4222278"/>
            <a:ext cx="2265300" cy="252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               Address</a:t>
            </a:r>
            <a:endParaRPr sz="1300"/>
          </a:p>
        </p:txBody>
      </p:sp>
      <p:sp>
        <p:nvSpPr>
          <p:cNvPr id="939" name="Google Shape;939;p62"/>
          <p:cNvSpPr/>
          <p:nvPr/>
        </p:nvSpPr>
        <p:spPr>
          <a:xfrm>
            <a:off x="5421300" y="2528944"/>
            <a:ext cx="2265300" cy="252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               Address</a:t>
            </a:r>
            <a:endParaRPr sz="1300"/>
          </a:p>
        </p:txBody>
      </p:sp>
      <p:sp>
        <p:nvSpPr>
          <p:cNvPr id="940" name="Google Shape;940;p62"/>
          <p:cNvSpPr/>
          <p:nvPr/>
        </p:nvSpPr>
        <p:spPr>
          <a:xfrm>
            <a:off x="5421300" y="4222278"/>
            <a:ext cx="2265300" cy="252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               Address</a:t>
            </a:r>
            <a:endParaRPr sz="1300"/>
          </a:p>
        </p:txBody>
      </p:sp>
      <p:sp>
        <p:nvSpPr>
          <p:cNvPr id="941" name="Google Shape;941;p62"/>
          <p:cNvSpPr/>
          <p:nvPr/>
        </p:nvSpPr>
        <p:spPr>
          <a:xfrm>
            <a:off x="5421300" y="4222278"/>
            <a:ext cx="726300" cy="252300"/>
          </a:xfrm>
          <a:prstGeom prst="roundRect">
            <a:avLst>
              <a:gd fmla="val 16667" name="adj"/>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0x2</a:t>
            </a:r>
            <a:endParaRPr sz="1300">
              <a:latin typeface="Calibri"/>
              <a:ea typeface="Calibri"/>
              <a:cs typeface="Calibri"/>
              <a:sym typeface="Calibri"/>
            </a:endParaRPr>
          </a:p>
        </p:txBody>
      </p:sp>
      <p:pic>
        <p:nvPicPr>
          <p:cNvPr id="942" name="Google Shape;942;p62"/>
          <p:cNvPicPr preferRelativeResize="0"/>
          <p:nvPr/>
        </p:nvPicPr>
        <p:blipFill>
          <a:blip r:embed="rId3">
            <a:alphaModFix/>
          </a:blip>
          <a:stretch>
            <a:fillRect/>
          </a:stretch>
        </p:blipFill>
        <p:spPr>
          <a:xfrm flipH="1" rot="10800000">
            <a:off x="5289400" y="3942681"/>
            <a:ext cx="280485" cy="280485"/>
          </a:xfrm>
          <a:prstGeom prst="rect">
            <a:avLst/>
          </a:prstGeom>
          <a:noFill/>
          <a:ln>
            <a:noFill/>
          </a:ln>
        </p:spPr>
      </p:pic>
      <p:cxnSp>
        <p:nvCxnSpPr>
          <p:cNvPr id="943" name="Google Shape;943;p62"/>
          <p:cNvCxnSpPr>
            <a:stCxn id="938" idx="3"/>
            <a:endCxn id="941" idx="1"/>
          </p:cNvCxnSpPr>
          <p:nvPr/>
        </p:nvCxnSpPr>
        <p:spPr>
          <a:xfrm>
            <a:off x="4333800" y="4348428"/>
            <a:ext cx="1087500" cy="0"/>
          </a:xfrm>
          <a:prstGeom prst="straightConnector1">
            <a:avLst/>
          </a:prstGeom>
          <a:noFill/>
          <a:ln cap="flat" cmpd="sng" w="9525">
            <a:solidFill>
              <a:schemeClr val="dk1"/>
            </a:solidFill>
            <a:prstDash val="solid"/>
            <a:round/>
            <a:headEnd len="med" w="med" type="none"/>
            <a:tailEnd len="med" w="med" type="triangle"/>
          </a:ln>
        </p:spPr>
      </p:cxnSp>
      <p:cxnSp>
        <p:nvCxnSpPr>
          <p:cNvPr id="944" name="Google Shape;944;p62"/>
          <p:cNvCxnSpPr>
            <a:stCxn id="934" idx="3"/>
            <a:endCxn id="939" idx="1"/>
          </p:cNvCxnSpPr>
          <p:nvPr/>
        </p:nvCxnSpPr>
        <p:spPr>
          <a:xfrm>
            <a:off x="4333800" y="2655094"/>
            <a:ext cx="1087500" cy="0"/>
          </a:xfrm>
          <a:prstGeom prst="straightConnector1">
            <a:avLst/>
          </a:prstGeom>
          <a:noFill/>
          <a:ln cap="flat" cmpd="sng" w="9525">
            <a:solidFill>
              <a:schemeClr val="dk1"/>
            </a:solidFill>
            <a:prstDash val="solid"/>
            <a:round/>
            <a:headEnd len="med" w="med" type="none"/>
            <a:tailEnd len="med" w="med" type="triangle"/>
          </a:ln>
        </p:spPr>
      </p:cxnSp>
      <p:cxnSp>
        <p:nvCxnSpPr>
          <p:cNvPr id="945" name="Google Shape;945;p62"/>
          <p:cNvCxnSpPr>
            <a:stCxn id="939" idx="3"/>
            <a:endCxn id="936" idx="1"/>
          </p:cNvCxnSpPr>
          <p:nvPr/>
        </p:nvCxnSpPr>
        <p:spPr>
          <a:xfrm>
            <a:off x="7686600" y="2655094"/>
            <a:ext cx="672900" cy="0"/>
          </a:xfrm>
          <a:prstGeom prst="straightConnector1">
            <a:avLst/>
          </a:prstGeom>
          <a:noFill/>
          <a:ln cap="flat" cmpd="sng" w="9525">
            <a:solidFill>
              <a:schemeClr val="dk1"/>
            </a:solidFill>
            <a:prstDash val="solid"/>
            <a:round/>
            <a:headEnd len="med" w="med" type="none"/>
            <a:tailEnd len="med" w="med" type="triangle"/>
          </a:ln>
        </p:spPr>
      </p:cxnSp>
      <p:cxnSp>
        <p:nvCxnSpPr>
          <p:cNvPr id="946" name="Google Shape;946;p62"/>
          <p:cNvCxnSpPr>
            <a:stCxn id="940" idx="3"/>
            <a:endCxn id="947" idx="1"/>
          </p:cNvCxnSpPr>
          <p:nvPr/>
        </p:nvCxnSpPr>
        <p:spPr>
          <a:xfrm>
            <a:off x="7686600" y="4348428"/>
            <a:ext cx="710100" cy="3600"/>
          </a:xfrm>
          <a:prstGeom prst="straightConnector1">
            <a:avLst/>
          </a:prstGeom>
          <a:noFill/>
          <a:ln cap="flat" cmpd="sng" w="9525">
            <a:solidFill>
              <a:schemeClr val="dk1"/>
            </a:solidFill>
            <a:prstDash val="solid"/>
            <a:round/>
            <a:headEnd len="med" w="med" type="none"/>
            <a:tailEnd len="med" w="med" type="triangle"/>
          </a:ln>
        </p:spPr>
      </p:cxnSp>
      <p:sp>
        <p:nvSpPr>
          <p:cNvPr id="948" name="Google Shape;948;p62"/>
          <p:cNvSpPr txBox="1"/>
          <p:nvPr/>
        </p:nvSpPr>
        <p:spPr>
          <a:xfrm>
            <a:off x="4147500" y="2325681"/>
            <a:ext cx="133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Authenticate</a:t>
            </a:r>
            <a:endParaRPr sz="1200">
              <a:latin typeface="Calibri"/>
              <a:ea typeface="Calibri"/>
              <a:cs typeface="Calibri"/>
              <a:sym typeface="Calibri"/>
            </a:endParaRPr>
          </a:p>
        </p:txBody>
      </p:sp>
      <p:sp>
        <p:nvSpPr>
          <p:cNvPr id="949" name="Google Shape;949;p62"/>
          <p:cNvSpPr txBox="1"/>
          <p:nvPr/>
        </p:nvSpPr>
        <p:spPr>
          <a:xfrm>
            <a:off x="4147500" y="4019014"/>
            <a:ext cx="133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Calibri"/>
                <a:ea typeface="Calibri"/>
                <a:cs typeface="Calibri"/>
                <a:sym typeface="Calibri"/>
              </a:rPr>
              <a:t>Authenticate</a:t>
            </a:r>
            <a:endParaRPr sz="1200">
              <a:latin typeface="Calibri"/>
              <a:ea typeface="Calibri"/>
              <a:cs typeface="Calibri"/>
              <a:sym typeface="Calibri"/>
            </a:endParaRPr>
          </a:p>
        </p:txBody>
      </p:sp>
      <p:pic>
        <p:nvPicPr>
          <p:cNvPr id="950" name="Google Shape;950;p62"/>
          <p:cNvPicPr preferRelativeResize="0"/>
          <p:nvPr/>
        </p:nvPicPr>
        <p:blipFill>
          <a:blip r:embed="rId4">
            <a:alphaModFix/>
          </a:blip>
          <a:stretch>
            <a:fillRect/>
          </a:stretch>
        </p:blipFill>
        <p:spPr>
          <a:xfrm>
            <a:off x="7799625" y="2164695"/>
            <a:ext cx="402300" cy="402300"/>
          </a:xfrm>
          <a:prstGeom prst="rect">
            <a:avLst/>
          </a:prstGeom>
          <a:noFill/>
          <a:ln>
            <a:noFill/>
          </a:ln>
        </p:spPr>
      </p:pic>
      <p:pic>
        <p:nvPicPr>
          <p:cNvPr id="951" name="Google Shape;951;p62"/>
          <p:cNvPicPr preferRelativeResize="0"/>
          <p:nvPr/>
        </p:nvPicPr>
        <p:blipFill>
          <a:blip r:embed="rId5">
            <a:alphaModFix/>
          </a:blip>
          <a:stretch>
            <a:fillRect/>
          </a:stretch>
        </p:blipFill>
        <p:spPr>
          <a:xfrm>
            <a:off x="7846050" y="3876889"/>
            <a:ext cx="318601" cy="318601"/>
          </a:xfrm>
          <a:prstGeom prst="rect">
            <a:avLst/>
          </a:prstGeom>
          <a:noFill/>
          <a:ln>
            <a:noFill/>
          </a:ln>
        </p:spPr>
      </p:pic>
      <p:sp>
        <p:nvSpPr>
          <p:cNvPr id="952" name="Google Shape;952;p62"/>
          <p:cNvSpPr/>
          <p:nvPr/>
        </p:nvSpPr>
        <p:spPr>
          <a:xfrm>
            <a:off x="210895" y="4011667"/>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Pointer</a:t>
            </a:r>
            <a:endParaRPr sz="1100">
              <a:latin typeface="Calibri"/>
              <a:ea typeface="Calibri"/>
              <a:cs typeface="Calibri"/>
              <a:sym typeface="Calibri"/>
            </a:endParaRPr>
          </a:p>
        </p:txBody>
      </p:sp>
      <p:cxnSp>
        <p:nvCxnSpPr>
          <p:cNvPr id="953" name="Google Shape;953;p62"/>
          <p:cNvCxnSpPr>
            <a:stCxn id="952" idx="3"/>
            <a:endCxn id="954" idx="1"/>
          </p:cNvCxnSpPr>
          <p:nvPr/>
        </p:nvCxnSpPr>
        <p:spPr>
          <a:xfrm>
            <a:off x="872395" y="4260067"/>
            <a:ext cx="304500" cy="300"/>
          </a:xfrm>
          <a:prstGeom prst="straightConnector1">
            <a:avLst/>
          </a:prstGeom>
          <a:noFill/>
          <a:ln cap="flat" cmpd="sng" w="19050">
            <a:solidFill>
              <a:srgbClr val="E78372"/>
            </a:solidFill>
            <a:prstDash val="solid"/>
            <a:round/>
            <a:headEnd len="med" w="med" type="none"/>
            <a:tailEnd len="med" w="med" type="triangle"/>
          </a:ln>
        </p:spPr>
      </p:cxnSp>
      <p:sp>
        <p:nvSpPr>
          <p:cNvPr id="932" name="Google Shape;932;p62"/>
          <p:cNvSpPr/>
          <p:nvPr/>
        </p:nvSpPr>
        <p:spPr>
          <a:xfrm>
            <a:off x="210895" y="4831334"/>
            <a:ext cx="661500" cy="496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Pointer</a:t>
            </a:r>
            <a:endParaRPr sz="1100">
              <a:latin typeface="Calibri"/>
              <a:ea typeface="Calibri"/>
              <a:cs typeface="Calibri"/>
              <a:sym typeface="Calibri"/>
            </a:endParaRPr>
          </a:p>
        </p:txBody>
      </p:sp>
      <p:sp>
        <p:nvSpPr>
          <p:cNvPr id="955" name="Google Shape;955;p62"/>
          <p:cNvSpPr/>
          <p:nvPr/>
        </p:nvSpPr>
        <p:spPr>
          <a:xfrm>
            <a:off x="1144650" y="4011837"/>
            <a:ext cx="726300" cy="496800"/>
          </a:xfrm>
          <a:prstGeom prst="roundRect">
            <a:avLst>
              <a:gd fmla="val 16667" name="adj"/>
            </a:avLst>
          </a:prstGeom>
          <a:solidFill>
            <a:srgbClr val="E78372">
              <a:alpha val="74400"/>
            </a:srgbClr>
          </a:solid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Freed object</a:t>
            </a:r>
            <a:endParaRPr sz="1100">
              <a:latin typeface="Calibri"/>
              <a:ea typeface="Calibri"/>
              <a:cs typeface="Calibri"/>
              <a:sym typeface="Calibri"/>
            </a:endParaRPr>
          </a:p>
        </p:txBody>
      </p:sp>
      <p:sp>
        <p:nvSpPr>
          <p:cNvPr id="956" name="Google Shape;956;p62"/>
          <p:cNvSpPr txBox="1"/>
          <p:nvPr/>
        </p:nvSpPr>
        <p:spPr>
          <a:xfrm>
            <a:off x="684600" y="4418986"/>
            <a:ext cx="648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latin typeface="Calibri"/>
                <a:ea typeface="Calibri"/>
                <a:cs typeface="Calibri"/>
                <a:sym typeface="Calibri"/>
              </a:rPr>
              <a:t>or</a:t>
            </a:r>
            <a:endParaRPr b="1" sz="1200">
              <a:latin typeface="Calibri"/>
              <a:ea typeface="Calibri"/>
              <a:cs typeface="Calibri"/>
              <a:sym typeface="Calibri"/>
            </a:endParaRPr>
          </a:p>
        </p:txBody>
      </p:sp>
      <p:sp>
        <p:nvSpPr>
          <p:cNvPr id="957" name="Google Shape;957;p62"/>
          <p:cNvSpPr/>
          <p:nvPr/>
        </p:nvSpPr>
        <p:spPr>
          <a:xfrm>
            <a:off x="2068500" y="4222278"/>
            <a:ext cx="671100" cy="2523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PAC</a:t>
            </a:r>
            <a:endParaRPr sz="1300">
              <a:latin typeface="Calibri"/>
              <a:ea typeface="Calibri"/>
              <a:cs typeface="Calibri"/>
              <a:sym typeface="Calibri"/>
            </a:endParaRPr>
          </a:p>
        </p:txBody>
      </p:sp>
      <p:sp>
        <p:nvSpPr>
          <p:cNvPr id="958" name="Google Shape;958;p62"/>
          <p:cNvSpPr/>
          <p:nvPr/>
        </p:nvSpPr>
        <p:spPr>
          <a:xfrm>
            <a:off x="8400658" y="4100111"/>
            <a:ext cx="671100" cy="496800"/>
          </a:xfrm>
          <a:prstGeom prst="roundRect">
            <a:avLst>
              <a:gd fmla="val 16667" name="adj"/>
            </a:avLst>
          </a:prstGeom>
          <a:solidFill>
            <a:srgbClr val="E78372">
              <a:alpha val="74400"/>
            </a:srgbClr>
          </a:solidFill>
          <a:ln cap="flat" cmpd="sng" w="9525">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Calibri"/>
                <a:ea typeface="Calibri"/>
                <a:cs typeface="Calibri"/>
                <a:sym typeface="Calibri"/>
              </a:rPr>
              <a:t>Freed object</a:t>
            </a:r>
            <a:endParaRPr sz="1100">
              <a:latin typeface="Calibri"/>
              <a:ea typeface="Calibri"/>
              <a:cs typeface="Calibri"/>
              <a:sym typeface="Calibri"/>
            </a:endParaRPr>
          </a:p>
        </p:txBody>
      </p:sp>
      <p:sp>
        <p:nvSpPr>
          <p:cNvPr id="959" name="Google Shape;959;p62"/>
          <p:cNvSpPr/>
          <p:nvPr/>
        </p:nvSpPr>
        <p:spPr>
          <a:xfrm>
            <a:off x="2076750" y="3069333"/>
            <a:ext cx="1087500" cy="496800"/>
          </a:xfrm>
          <a:prstGeom prst="roundRect">
            <a:avLst>
              <a:gd fmla="val 16667" name="adj"/>
            </a:avLst>
          </a:prstGeom>
          <a:solidFill>
            <a:srgbClr val="706BB1">
              <a:alpha val="922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Modifier</a:t>
            </a:r>
            <a:endParaRPr sz="1300">
              <a:latin typeface="Calibri"/>
              <a:ea typeface="Calibri"/>
              <a:cs typeface="Calibri"/>
              <a:sym typeface="Calibri"/>
            </a:endParaRPr>
          </a:p>
          <a:p>
            <a:pPr indent="0" lvl="0" marL="0" rtl="0" algn="ctr">
              <a:spcBef>
                <a:spcPts val="0"/>
              </a:spcBef>
              <a:spcAft>
                <a:spcPts val="0"/>
              </a:spcAft>
              <a:buNone/>
            </a:pPr>
            <a:r>
              <a:rPr b="1" lang="en" sz="1300">
                <a:latin typeface="Calibri"/>
                <a:ea typeface="Calibri"/>
                <a:cs typeface="Calibri"/>
                <a:sym typeface="Calibri"/>
              </a:rPr>
              <a:t>&amp;p </a:t>
            </a:r>
            <a:r>
              <a:rPr lang="en" sz="1300">
                <a:latin typeface="Calibri"/>
                <a:ea typeface="Calibri"/>
                <a:cs typeface="Calibri"/>
                <a:sym typeface="Calibri"/>
              </a:rPr>
              <a:t>⨁</a:t>
            </a:r>
            <a:r>
              <a:rPr b="1" lang="en" sz="1300">
                <a:latin typeface="Calibri"/>
                <a:ea typeface="Calibri"/>
                <a:cs typeface="Calibri"/>
                <a:sym typeface="Calibri"/>
              </a:rPr>
              <a:t> tag(p)</a:t>
            </a:r>
            <a:endParaRPr b="1" sz="1300">
              <a:latin typeface="Calibri"/>
              <a:ea typeface="Calibri"/>
              <a:cs typeface="Calibri"/>
              <a:sym typeface="Calibri"/>
            </a:endParaRPr>
          </a:p>
        </p:txBody>
      </p:sp>
      <p:sp>
        <p:nvSpPr>
          <p:cNvPr id="960" name="Google Shape;960;p62"/>
          <p:cNvSpPr/>
          <p:nvPr/>
        </p:nvSpPr>
        <p:spPr>
          <a:xfrm>
            <a:off x="4237202" y="3140450"/>
            <a:ext cx="1703700" cy="346200"/>
          </a:xfrm>
          <a:prstGeom prst="roundRect">
            <a:avLst>
              <a:gd fmla="val 16667" name="adj"/>
            </a:avLst>
          </a:prstGeom>
          <a:solidFill>
            <a:srgbClr val="026F58">
              <a:alpha val="8095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Tag Metadata store</a:t>
            </a:r>
            <a:endParaRPr sz="1300">
              <a:latin typeface="Calibri"/>
              <a:ea typeface="Calibri"/>
              <a:cs typeface="Calibri"/>
              <a:sym typeface="Calibri"/>
            </a:endParaRPr>
          </a:p>
        </p:txBody>
      </p:sp>
      <p:cxnSp>
        <p:nvCxnSpPr>
          <p:cNvPr id="961" name="Google Shape;961;p62"/>
          <p:cNvCxnSpPr/>
          <p:nvPr/>
        </p:nvCxnSpPr>
        <p:spPr>
          <a:xfrm flipH="1" rot="10800000">
            <a:off x="2403150" y="2781278"/>
            <a:ext cx="900" cy="291000"/>
          </a:xfrm>
          <a:prstGeom prst="straightConnector1">
            <a:avLst/>
          </a:prstGeom>
          <a:noFill/>
          <a:ln cap="flat" cmpd="sng" w="9525">
            <a:solidFill>
              <a:schemeClr val="dk1"/>
            </a:solidFill>
            <a:prstDash val="solid"/>
            <a:round/>
            <a:headEnd len="med" w="med" type="none"/>
            <a:tailEnd len="med" w="med" type="triangle"/>
          </a:ln>
        </p:spPr>
      </p:cxnSp>
      <p:sp>
        <p:nvSpPr>
          <p:cNvPr id="962" name="Google Shape;962;p62"/>
          <p:cNvSpPr txBox="1"/>
          <p:nvPr/>
        </p:nvSpPr>
        <p:spPr>
          <a:xfrm>
            <a:off x="3080700" y="3003025"/>
            <a:ext cx="133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Calibri"/>
                <a:ea typeface="Calibri"/>
                <a:cs typeface="Calibri"/>
                <a:sym typeface="Calibri"/>
              </a:rPr>
              <a:t>tag(p)</a:t>
            </a:r>
            <a:endParaRPr sz="1200">
              <a:latin typeface="Calibri"/>
              <a:ea typeface="Calibri"/>
              <a:cs typeface="Calibri"/>
              <a:sym typeface="Calibri"/>
            </a:endParaRPr>
          </a:p>
        </p:txBody>
      </p:sp>
      <p:cxnSp>
        <p:nvCxnSpPr>
          <p:cNvPr id="963" name="Google Shape;963;p62"/>
          <p:cNvCxnSpPr/>
          <p:nvPr/>
        </p:nvCxnSpPr>
        <p:spPr>
          <a:xfrm flipH="1">
            <a:off x="3164102" y="3313616"/>
            <a:ext cx="1073100" cy="3900"/>
          </a:xfrm>
          <a:prstGeom prst="straightConnector1">
            <a:avLst/>
          </a:prstGeom>
          <a:noFill/>
          <a:ln cap="flat" cmpd="sng" w="9525">
            <a:solidFill>
              <a:schemeClr val="dk1"/>
            </a:solidFill>
            <a:prstDash val="solid"/>
            <a:round/>
            <a:headEnd len="med" w="med" type="none"/>
            <a:tailEnd len="med" w="med" type="triangle"/>
          </a:ln>
        </p:spPr>
      </p:cxnSp>
      <p:sp>
        <p:nvSpPr>
          <p:cNvPr id="964" name="Google Shape;964;p62"/>
          <p:cNvSpPr/>
          <p:nvPr/>
        </p:nvSpPr>
        <p:spPr>
          <a:xfrm>
            <a:off x="2076750" y="4762667"/>
            <a:ext cx="1087500" cy="496800"/>
          </a:xfrm>
          <a:prstGeom prst="roundRect">
            <a:avLst>
              <a:gd fmla="val 16667" name="adj"/>
            </a:avLst>
          </a:prstGeom>
          <a:solidFill>
            <a:srgbClr val="706BB1">
              <a:alpha val="922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Calibri"/>
                <a:ea typeface="Calibri"/>
                <a:cs typeface="Calibri"/>
                <a:sym typeface="Calibri"/>
              </a:rPr>
              <a:t>Modifier</a:t>
            </a:r>
            <a:endParaRPr sz="1300">
              <a:latin typeface="Calibri"/>
              <a:ea typeface="Calibri"/>
              <a:cs typeface="Calibri"/>
              <a:sym typeface="Calibri"/>
            </a:endParaRPr>
          </a:p>
          <a:p>
            <a:pPr indent="0" lvl="0" marL="0" rtl="0" algn="ctr">
              <a:spcBef>
                <a:spcPts val="0"/>
              </a:spcBef>
              <a:spcAft>
                <a:spcPts val="0"/>
              </a:spcAft>
              <a:buNone/>
            </a:pPr>
            <a:r>
              <a:rPr b="1" lang="en" sz="1300">
                <a:latin typeface="Calibri"/>
                <a:ea typeface="Calibri"/>
                <a:cs typeface="Calibri"/>
                <a:sym typeface="Calibri"/>
              </a:rPr>
              <a:t>&amp;p</a:t>
            </a:r>
            <a:endParaRPr b="1" sz="1300">
              <a:latin typeface="Calibri"/>
              <a:ea typeface="Calibri"/>
              <a:cs typeface="Calibri"/>
              <a:sym typeface="Calibri"/>
            </a:endParaRPr>
          </a:p>
        </p:txBody>
      </p:sp>
      <p:cxnSp>
        <p:nvCxnSpPr>
          <p:cNvPr id="965" name="Google Shape;965;p62"/>
          <p:cNvCxnSpPr/>
          <p:nvPr/>
        </p:nvCxnSpPr>
        <p:spPr>
          <a:xfrm flipH="1" rot="10800000">
            <a:off x="2403150" y="4474611"/>
            <a:ext cx="900" cy="291000"/>
          </a:xfrm>
          <a:prstGeom prst="straightConnector1">
            <a:avLst/>
          </a:prstGeom>
          <a:noFill/>
          <a:ln cap="flat" cmpd="sng" w="9525">
            <a:solidFill>
              <a:schemeClr val="dk1"/>
            </a:solidFill>
            <a:prstDash val="solid"/>
            <a:round/>
            <a:headEnd len="med" w="med" type="none"/>
            <a:tailEnd len="med" w="med" type="triangle"/>
          </a:ln>
        </p:spPr>
      </p:cxnSp>
      <p:cxnSp>
        <p:nvCxnSpPr>
          <p:cNvPr id="966" name="Google Shape;966;p62"/>
          <p:cNvCxnSpPr/>
          <p:nvPr/>
        </p:nvCxnSpPr>
        <p:spPr>
          <a:xfrm flipH="1">
            <a:off x="1028764" y="3091835"/>
            <a:ext cx="900" cy="796800"/>
          </a:xfrm>
          <a:prstGeom prst="straightConnector1">
            <a:avLst/>
          </a:prstGeom>
          <a:noFill/>
          <a:ln cap="flat" cmpd="sng" w="19050">
            <a:solidFill>
              <a:schemeClr val="dk1"/>
            </a:solidFill>
            <a:prstDash val="dash"/>
            <a:round/>
            <a:headEnd len="med" w="med" type="none"/>
            <a:tailEnd len="med" w="med" type="triangle"/>
          </a:ln>
        </p:spPr>
      </p:cxnSp>
      <p:sp>
        <p:nvSpPr>
          <p:cNvPr id="967" name="Google Shape;967;p62"/>
          <p:cNvSpPr txBox="1"/>
          <p:nvPr/>
        </p:nvSpPr>
        <p:spPr>
          <a:xfrm>
            <a:off x="1706100" y="2098316"/>
            <a:ext cx="29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Pointer (p)</a:t>
            </a:r>
            <a:endParaRPr b="1">
              <a:latin typeface="Calibri"/>
              <a:ea typeface="Calibri"/>
              <a:cs typeface="Calibri"/>
              <a:sym typeface="Calibri"/>
            </a:endParaRPr>
          </a:p>
        </p:txBody>
      </p:sp>
      <p:cxnSp>
        <p:nvCxnSpPr>
          <p:cNvPr id="968" name="Google Shape;968;p62"/>
          <p:cNvCxnSpPr/>
          <p:nvPr/>
        </p:nvCxnSpPr>
        <p:spPr>
          <a:xfrm rot="10800000">
            <a:off x="2302036" y="2320194"/>
            <a:ext cx="469200" cy="0"/>
          </a:xfrm>
          <a:prstGeom prst="straightConnector1">
            <a:avLst/>
          </a:prstGeom>
          <a:noFill/>
          <a:ln cap="flat" cmpd="sng" w="9525">
            <a:solidFill>
              <a:schemeClr val="dk1"/>
            </a:solidFill>
            <a:prstDash val="solid"/>
            <a:round/>
            <a:headEnd len="med" w="med" type="none"/>
            <a:tailEnd len="med" w="med" type="none"/>
          </a:ln>
        </p:spPr>
      </p:cxnSp>
      <p:cxnSp>
        <p:nvCxnSpPr>
          <p:cNvPr id="969" name="Google Shape;969;p62"/>
          <p:cNvCxnSpPr/>
          <p:nvPr/>
        </p:nvCxnSpPr>
        <p:spPr>
          <a:xfrm>
            <a:off x="2302152" y="2320194"/>
            <a:ext cx="0" cy="185700"/>
          </a:xfrm>
          <a:prstGeom prst="straightConnector1">
            <a:avLst/>
          </a:prstGeom>
          <a:noFill/>
          <a:ln cap="flat" cmpd="sng" w="9525">
            <a:solidFill>
              <a:schemeClr val="dk1"/>
            </a:solidFill>
            <a:prstDash val="solid"/>
            <a:round/>
            <a:headEnd len="med" w="med" type="none"/>
            <a:tailEnd len="med" w="med" type="triangle"/>
          </a:ln>
        </p:spPr>
      </p:cxnSp>
      <p:cxnSp>
        <p:nvCxnSpPr>
          <p:cNvPr id="970" name="Google Shape;970;p62"/>
          <p:cNvCxnSpPr/>
          <p:nvPr/>
        </p:nvCxnSpPr>
        <p:spPr>
          <a:xfrm rot="10800000">
            <a:off x="2301925" y="4013615"/>
            <a:ext cx="232800" cy="600"/>
          </a:xfrm>
          <a:prstGeom prst="straightConnector1">
            <a:avLst/>
          </a:prstGeom>
          <a:noFill/>
          <a:ln cap="flat" cmpd="sng" w="9525">
            <a:solidFill>
              <a:schemeClr val="dk1"/>
            </a:solidFill>
            <a:prstDash val="solid"/>
            <a:round/>
            <a:headEnd len="med" w="med" type="none"/>
            <a:tailEnd len="med" w="med" type="none"/>
          </a:ln>
        </p:spPr>
      </p:cxnSp>
      <p:cxnSp>
        <p:nvCxnSpPr>
          <p:cNvPr id="971" name="Google Shape;971;p62"/>
          <p:cNvCxnSpPr/>
          <p:nvPr/>
        </p:nvCxnSpPr>
        <p:spPr>
          <a:xfrm>
            <a:off x="2302152" y="4013528"/>
            <a:ext cx="0" cy="185700"/>
          </a:xfrm>
          <a:prstGeom prst="straightConnector1">
            <a:avLst/>
          </a:prstGeom>
          <a:noFill/>
          <a:ln cap="flat" cmpd="sng" w="9525">
            <a:solidFill>
              <a:schemeClr val="dk1"/>
            </a:solidFill>
            <a:prstDash val="solid"/>
            <a:round/>
            <a:headEnd len="med" w="med" type="none"/>
            <a:tailEnd len="med" w="med" type="triangle"/>
          </a:ln>
        </p:spPr>
      </p:cxnSp>
      <p:pic>
        <p:nvPicPr>
          <p:cNvPr id="972" name="Google Shape;972;p62"/>
          <p:cNvPicPr preferRelativeResize="0"/>
          <p:nvPr/>
        </p:nvPicPr>
        <p:blipFill>
          <a:blip r:embed="rId6">
            <a:alphaModFix/>
          </a:blip>
          <a:stretch>
            <a:fillRect/>
          </a:stretch>
        </p:blipFill>
        <p:spPr>
          <a:xfrm>
            <a:off x="4290275" y="4765611"/>
            <a:ext cx="422281" cy="422281"/>
          </a:xfrm>
          <a:prstGeom prst="rect">
            <a:avLst/>
          </a:prstGeom>
          <a:noFill/>
          <a:ln>
            <a:noFill/>
          </a:ln>
        </p:spPr>
      </p:pic>
      <p:sp>
        <p:nvSpPr>
          <p:cNvPr id="973" name="Google Shape;973;p62"/>
          <p:cNvSpPr txBox="1"/>
          <p:nvPr/>
        </p:nvSpPr>
        <p:spPr>
          <a:xfrm>
            <a:off x="3080700" y="4781025"/>
            <a:ext cx="1336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Calibri"/>
                <a:ea typeface="Calibri"/>
                <a:cs typeface="Calibri"/>
                <a:sym typeface="Calibri"/>
              </a:rPr>
              <a:t>tag(p)</a:t>
            </a:r>
            <a:endParaRPr sz="1200">
              <a:latin typeface="Calibri"/>
              <a:ea typeface="Calibri"/>
              <a:cs typeface="Calibri"/>
              <a:sym typeface="Calibri"/>
            </a:endParaRPr>
          </a:p>
        </p:txBody>
      </p:sp>
      <p:cxnSp>
        <p:nvCxnSpPr>
          <p:cNvPr id="974" name="Google Shape;974;p62"/>
          <p:cNvCxnSpPr/>
          <p:nvPr/>
        </p:nvCxnSpPr>
        <p:spPr>
          <a:xfrm flipH="1">
            <a:off x="3164102" y="5091616"/>
            <a:ext cx="1073100" cy="39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63"/>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PACTight structure and overall design</a:t>
            </a:r>
            <a:endParaRPr/>
          </a:p>
        </p:txBody>
      </p:sp>
      <p:sp>
        <p:nvSpPr>
          <p:cNvPr id="980" name="Google Shape;980;p63"/>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PACTight instruments programs to guarantee the three properties.</a:t>
            </a:r>
            <a:endParaRPr/>
          </a:p>
          <a:p>
            <a:pPr indent="0" lvl="0" marL="0" rtl="0" algn="l">
              <a:spcBef>
                <a:spcPts val="1200"/>
              </a:spcBef>
              <a:spcAft>
                <a:spcPts val="0"/>
              </a:spcAft>
              <a:buNone/>
            </a:pPr>
            <a:r>
              <a:t/>
            </a:r>
            <a:endParaRPr sz="100"/>
          </a:p>
          <a:p>
            <a:pPr indent="-342900" lvl="0" marL="457200" rtl="0" algn="l">
              <a:spcBef>
                <a:spcPts val="1200"/>
              </a:spcBef>
              <a:spcAft>
                <a:spcPts val="0"/>
              </a:spcAft>
              <a:buSzPts val="1800"/>
              <a:buChar char="●"/>
            </a:pPr>
            <a:r>
              <a:rPr lang="en"/>
              <a:t>PACTight automates its instrumentation in four different levels: forward edge, backward edge, C++ VTable, and sensitive pointers</a:t>
            </a:r>
            <a:endParaRPr/>
          </a:p>
        </p:txBody>
      </p:sp>
      <p:sp>
        <p:nvSpPr>
          <p:cNvPr id="981" name="Google Shape;981;p63"/>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82" name="Google Shape;982;p63"/>
          <p:cNvSpPr/>
          <p:nvPr/>
        </p:nvSpPr>
        <p:spPr>
          <a:xfrm>
            <a:off x="333125" y="3041639"/>
            <a:ext cx="816900" cy="579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Source code</a:t>
            </a:r>
            <a:endParaRPr>
              <a:latin typeface="Calibri"/>
              <a:ea typeface="Calibri"/>
              <a:cs typeface="Calibri"/>
              <a:sym typeface="Calibri"/>
            </a:endParaRPr>
          </a:p>
        </p:txBody>
      </p:sp>
      <p:sp>
        <p:nvSpPr>
          <p:cNvPr id="983" name="Google Shape;983;p63"/>
          <p:cNvSpPr/>
          <p:nvPr/>
        </p:nvSpPr>
        <p:spPr>
          <a:xfrm>
            <a:off x="1245875" y="3041639"/>
            <a:ext cx="816900" cy="579600"/>
          </a:xfrm>
          <a:prstGeom prst="right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Clang</a:t>
            </a:r>
            <a:endParaRPr>
              <a:latin typeface="Calibri"/>
              <a:ea typeface="Calibri"/>
              <a:cs typeface="Calibri"/>
              <a:sym typeface="Calibri"/>
            </a:endParaRPr>
          </a:p>
        </p:txBody>
      </p:sp>
      <p:sp>
        <p:nvSpPr>
          <p:cNvPr id="984" name="Google Shape;984;p63"/>
          <p:cNvSpPr/>
          <p:nvPr/>
        </p:nvSpPr>
        <p:spPr>
          <a:xfrm>
            <a:off x="2093090" y="3041639"/>
            <a:ext cx="614400" cy="636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IR</a:t>
            </a:r>
            <a:endParaRPr>
              <a:latin typeface="Calibri"/>
              <a:ea typeface="Calibri"/>
              <a:cs typeface="Calibri"/>
              <a:sym typeface="Calibri"/>
            </a:endParaRPr>
          </a:p>
        </p:txBody>
      </p:sp>
      <p:sp>
        <p:nvSpPr>
          <p:cNvPr id="985" name="Google Shape;985;p63"/>
          <p:cNvSpPr/>
          <p:nvPr/>
        </p:nvSpPr>
        <p:spPr>
          <a:xfrm>
            <a:off x="3391108" y="3041639"/>
            <a:ext cx="1464000" cy="579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PACTight Instrumentation</a:t>
            </a:r>
            <a:endParaRPr b="1">
              <a:latin typeface="Calibri"/>
              <a:ea typeface="Calibri"/>
              <a:cs typeface="Calibri"/>
              <a:sym typeface="Calibri"/>
            </a:endParaRPr>
          </a:p>
        </p:txBody>
      </p:sp>
      <p:sp>
        <p:nvSpPr>
          <p:cNvPr id="986" name="Google Shape;986;p63"/>
          <p:cNvSpPr/>
          <p:nvPr/>
        </p:nvSpPr>
        <p:spPr>
          <a:xfrm>
            <a:off x="2774297" y="3069972"/>
            <a:ext cx="548700" cy="579600"/>
          </a:xfrm>
          <a:prstGeom prst="right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87" name="Google Shape;987;p63"/>
          <p:cNvSpPr/>
          <p:nvPr/>
        </p:nvSpPr>
        <p:spPr>
          <a:xfrm rot="5400000">
            <a:off x="3818297" y="3721922"/>
            <a:ext cx="609600" cy="521700"/>
          </a:xfrm>
          <a:prstGeom prst="right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88" name="Google Shape;988;p63"/>
          <p:cNvSpPr/>
          <p:nvPr/>
        </p:nvSpPr>
        <p:spPr>
          <a:xfrm>
            <a:off x="3391108" y="4311639"/>
            <a:ext cx="1464000" cy="579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Protected Binary</a:t>
            </a:r>
            <a:endParaRPr>
              <a:latin typeface="Calibri"/>
              <a:ea typeface="Calibri"/>
              <a:cs typeface="Calibri"/>
              <a:sym typeface="Calibri"/>
            </a:endParaRPr>
          </a:p>
        </p:txBody>
      </p:sp>
      <p:sp>
        <p:nvSpPr>
          <p:cNvPr id="989" name="Google Shape;989;p63"/>
          <p:cNvSpPr/>
          <p:nvPr/>
        </p:nvSpPr>
        <p:spPr>
          <a:xfrm>
            <a:off x="1257508" y="4311639"/>
            <a:ext cx="1464000" cy="579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PACTight library (compiler-rt)</a:t>
            </a:r>
            <a:endParaRPr>
              <a:latin typeface="Calibri"/>
              <a:ea typeface="Calibri"/>
              <a:cs typeface="Calibri"/>
              <a:sym typeface="Calibri"/>
            </a:endParaRPr>
          </a:p>
        </p:txBody>
      </p:sp>
      <p:sp>
        <p:nvSpPr>
          <p:cNvPr id="990" name="Google Shape;990;p63"/>
          <p:cNvSpPr/>
          <p:nvPr/>
        </p:nvSpPr>
        <p:spPr>
          <a:xfrm>
            <a:off x="2774297" y="4339972"/>
            <a:ext cx="548700" cy="579600"/>
          </a:xfrm>
          <a:prstGeom prst="right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991" name="Google Shape;991;p63"/>
          <p:cNvSpPr/>
          <p:nvPr/>
        </p:nvSpPr>
        <p:spPr>
          <a:xfrm>
            <a:off x="5788775" y="2979509"/>
            <a:ext cx="1464000" cy="20082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Instrumented Program</a:t>
            </a:r>
            <a:endParaRPr>
              <a:latin typeface="Calibri"/>
              <a:ea typeface="Calibri"/>
              <a:cs typeface="Calibri"/>
              <a:sym typeface="Calibri"/>
            </a:endParaRPr>
          </a:p>
        </p:txBody>
      </p:sp>
      <p:sp>
        <p:nvSpPr>
          <p:cNvPr id="992" name="Google Shape;992;p63"/>
          <p:cNvSpPr/>
          <p:nvPr/>
        </p:nvSpPr>
        <p:spPr>
          <a:xfrm>
            <a:off x="7464350" y="3011343"/>
            <a:ext cx="1464000" cy="7902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Metadata Store</a:t>
            </a:r>
            <a:endParaRPr b="1">
              <a:latin typeface="Calibri"/>
              <a:ea typeface="Calibri"/>
              <a:cs typeface="Calibri"/>
              <a:sym typeface="Calibri"/>
            </a:endParaRPr>
          </a:p>
        </p:txBody>
      </p:sp>
      <p:sp>
        <p:nvSpPr>
          <p:cNvPr id="993" name="Google Shape;993;p63"/>
          <p:cNvSpPr txBox="1"/>
          <p:nvPr/>
        </p:nvSpPr>
        <p:spPr>
          <a:xfrm>
            <a:off x="1782650" y="4912009"/>
            <a:ext cx="29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Compile time</a:t>
            </a:r>
            <a:endParaRPr b="1">
              <a:latin typeface="Calibri"/>
              <a:ea typeface="Calibri"/>
              <a:cs typeface="Calibri"/>
              <a:sym typeface="Calibri"/>
            </a:endParaRPr>
          </a:p>
        </p:txBody>
      </p:sp>
      <p:sp>
        <p:nvSpPr>
          <p:cNvPr id="994" name="Google Shape;994;p63"/>
          <p:cNvSpPr txBox="1"/>
          <p:nvPr/>
        </p:nvSpPr>
        <p:spPr>
          <a:xfrm>
            <a:off x="6005700" y="4928361"/>
            <a:ext cx="29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Runtime</a:t>
            </a:r>
            <a:endParaRPr b="1">
              <a:latin typeface="Calibri"/>
              <a:ea typeface="Calibri"/>
              <a:cs typeface="Calibri"/>
              <a:sym typeface="Calibri"/>
            </a:endParaRPr>
          </a:p>
        </p:txBody>
      </p:sp>
      <p:cxnSp>
        <p:nvCxnSpPr>
          <p:cNvPr id="995" name="Google Shape;995;p63"/>
          <p:cNvCxnSpPr/>
          <p:nvPr/>
        </p:nvCxnSpPr>
        <p:spPr>
          <a:xfrm>
            <a:off x="5533500" y="3033278"/>
            <a:ext cx="7500" cy="2133900"/>
          </a:xfrm>
          <a:prstGeom prst="straightConnector1">
            <a:avLst/>
          </a:prstGeom>
          <a:noFill/>
          <a:ln cap="flat" cmpd="sng" w="19050">
            <a:solidFill>
              <a:schemeClr val="dk2"/>
            </a:solidFill>
            <a:prstDash val="dash"/>
            <a:round/>
            <a:headEnd len="med" w="med" type="none"/>
            <a:tailEnd len="med" w="med" type="none"/>
          </a:ln>
        </p:spPr>
      </p:cxnSp>
      <p:cxnSp>
        <p:nvCxnSpPr>
          <p:cNvPr id="996" name="Google Shape;996;p63"/>
          <p:cNvCxnSpPr/>
          <p:nvPr/>
        </p:nvCxnSpPr>
        <p:spPr>
          <a:xfrm rot="10800000">
            <a:off x="419450" y="5142694"/>
            <a:ext cx="2259000" cy="0"/>
          </a:xfrm>
          <a:prstGeom prst="straightConnector1">
            <a:avLst/>
          </a:prstGeom>
          <a:noFill/>
          <a:ln cap="flat" cmpd="sng" w="19050">
            <a:solidFill>
              <a:schemeClr val="dk2"/>
            </a:solidFill>
            <a:prstDash val="dash"/>
            <a:round/>
            <a:headEnd len="med" w="med" type="none"/>
            <a:tailEnd len="med" w="med" type="none"/>
          </a:ln>
        </p:spPr>
      </p:cxnSp>
      <p:cxnSp>
        <p:nvCxnSpPr>
          <p:cNvPr id="997" name="Google Shape;997;p63"/>
          <p:cNvCxnSpPr/>
          <p:nvPr/>
        </p:nvCxnSpPr>
        <p:spPr>
          <a:xfrm flipH="1">
            <a:off x="3780275" y="5142694"/>
            <a:ext cx="3327900" cy="8100"/>
          </a:xfrm>
          <a:prstGeom prst="straightConnector1">
            <a:avLst/>
          </a:prstGeom>
          <a:noFill/>
          <a:ln cap="flat" cmpd="sng" w="19050">
            <a:solidFill>
              <a:schemeClr val="dk2"/>
            </a:solidFill>
            <a:prstDash val="dash"/>
            <a:round/>
            <a:headEnd len="med" w="med" type="none"/>
            <a:tailEnd len="med" w="med" type="none"/>
          </a:ln>
        </p:spPr>
      </p:cxnSp>
      <p:cxnSp>
        <p:nvCxnSpPr>
          <p:cNvPr id="998" name="Google Shape;998;p63"/>
          <p:cNvCxnSpPr/>
          <p:nvPr/>
        </p:nvCxnSpPr>
        <p:spPr>
          <a:xfrm rot="10800000">
            <a:off x="7849200" y="5150861"/>
            <a:ext cx="1253100" cy="0"/>
          </a:xfrm>
          <a:prstGeom prst="straightConnector1">
            <a:avLst/>
          </a:prstGeom>
          <a:noFill/>
          <a:ln cap="flat" cmpd="sng" w="19050">
            <a:solidFill>
              <a:schemeClr val="dk2"/>
            </a:solidFill>
            <a:prstDash val="dash"/>
            <a:round/>
            <a:headEnd len="med" w="med" type="none"/>
            <a:tailEnd len="med" w="med" type="none"/>
          </a:ln>
        </p:spPr>
      </p:cxnSp>
      <p:sp>
        <p:nvSpPr>
          <p:cNvPr id="999" name="Google Shape;999;p63"/>
          <p:cNvSpPr/>
          <p:nvPr/>
        </p:nvSpPr>
        <p:spPr>
          <a:xfrm>
            <a:off x="4929972" y="4339972"/>
            <a:ext cx="548700" cy="579600"/>
          </a:xfrm>
          <a:prstGeom prst="right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000" name="Google Shape;1000;p63"/>
          <p:cNvSpPr/>
          <p:nvPr/>
        </p:nvSpPr>
        <p:spPr>
          <a:xfrm>
            <a:off x="228100" y="2910639"/>
            <a:ext cx="5272500" cy="2400300"/>
          </a:xfrm>
          <a:prstGeom prst="rect">
            <a:avLst/>
          </a:prstGeom>
          <a:noFill/>
          <a:ln cap="flat" cmpd="sng" w="19050">
            <a:solidFill>
              <a:srgbClr val="E78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64"/>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PACTight structure and overall design</a:t>
            </a:r>
            <a:endParaRPr/>
          </a:p>
        </p:txBody>
      </p:sp>
      <p:sp>
        <p:nvSpPr>
          <p:cNvPr id="1006" name="Google Shape;1006;p64"/>
          <p:cNvSpPr txBox="1"/>
          <p:nvPr>
            <p:ph idx="1" type="body"/>
          </p:nvPr>
        </p:nvSpPr>
        <p:spPr>
          <a:xfrm>
            <a:off x="311700" y="1026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PACTight instruments programs to guarantee the three properties.</a:t>
            </a:r>
            <a:endParaRPr/>
          </a:p>
          <a:p>
            <a:pPr indent="0" lvl="0" marL="0" rtl="0" algn="l">
              <a:spcBef>
                <a:spcPts val="1200"/>
              </a:spcBef>
              <a:spcAft>
                <a:spcPts val="0"/>
              </a:spcAft>
              <a:buNone/>
            </a:pPr>
            <a:r>
              <a:t/>
            </a:r>
            <a:endParaRPr sz="100"/>
          </a:p>
          <a:p>
            <a:pPr indent="-342900" lvl="0" marL="457200" rtl="0" algn="l">
              <a:spcBef>
                <a:spcPts val="1200"/>
              </a:spcBef>
              <a:spcAft>
                <a:spcPts val="0"/>
              </a:spcAft>
              <a:buSzPts val="1800"/>
              <a:buChar char="●"/>
            </a:pPr>
            <a:r>
              <a:rPr lang="en"/>
              <a:t>PACTight automates its instrumentation in four different levels: forward edge, backward edge, C++ VTable, and sensitive pointers</a:t>
            </a:r>
            <a:endParaRPr/>
          </a:p>
        </p:txBody>
      </p:sp>
      <p:sp>
        <p:nvSpPr>
          <p:cNvPr id="1007" name="Google Shape;1007;p64"/>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08" name="Google Shape;1008;p64"/>
          <p:cNvSpPr/>
          <p:nvPr/>
        </p:nvSpPr>
        <p:spPr>
          <a:xfrm>
            <a:off x="333125" y="3041639"/>
            <a:ext cx="816900" cy="579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Source code</a:t>
            </a:r>
            <a:endParaRPr>
              <a:latin typeface="Calibri"/>
              <a:ea typeface="Calibri"/>
              <a:cs typeface="Calibri"/>
              <a:sym typeface="Calibri"/>
            </a:endParaRPr>
          </a:p>
        </p:txBody>
      </p:sp>
      <p:sp>
        <p:nvSpPr>
          <p:cNvPr id="1009" name="Google Shape;1009;p64"/>
          <p:cNvSpPr/>
          <p:nvPr/>
        </p:nvSpPr>
        <p:spPr>
          <a:xfrm>
            <a:off x="1245875" y="3041639"/>
            <a:ext cx="816900" cy="579600"/>
          </a:xfrm>
          <a:prstGeom prst="right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Clang</a:t>
            </a:r>
            <a:endParaRPr>
              <a:latin typeface="Calibri"/>
              <a:ea typeface="Calibri"/>
              <a:cs typeface="Calibri"/>
              <a:sym typeface="Calibri"/>
            </a:endParaRPr>
          </a:p>
        </p:txBody>
      </p:sp>
      <p:sp>
        <p:nvSpPr>
          <p:cNvPr id="1010" name="Google Shape;1010;p64"/>
          <p:cNvSpPr/>
          <p:nvPr/>
        </p:nvSpPr>
        <p:spPr>
          <a:xfrm>
            <a:off x="2093090" y="3041639"/>
            <a:ext cx="614400" cy="636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IR</a:t>
            </a:r>
            <a:endParaRPr>
              <a:latin typeface="Calibri"/>
              <a:ea typeface="Calibri"/>
              <a:cs typeface="Calibri"/>
              <a:sym typeface="Calibri"/>
            </a:endParaRPr>
          </a:p>
        </p:txBody>
      </p:sp>
      <p:sp>
        <p:nvSpPr>
          <p:cNvPr id="1011" name="Google Shape;1011;p64"/>
          <p:cNvSpPr/>
          <p:nvPr/>
        </p:nvSpPr>
        <p:spPr>
          <a:xfrm>
            <a:off x="3391108" y="3041639"/>
            <a:ext cx="1464000" cy="579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PACTight Instrumentation</a:t>
            </a:r>
            <a:endParaRPr b="1">
              <a:latin typeface="Calibri"/>
              <a:ea typeface="Calibri"/>
              <a:cs typeface="Calibri"/>
              <a:sym typeface="Calibri"/>
            </a:endParaRPr>
          </a:p>
        </p:txBody>
      </p:sp>
      <p:sp>
        <p:nvSpPr>
          <p:cNvPr id="1012" name="Google Shape;1012;p64"/>
          <p:cNvSpPr/>
          <p:nvPr/>
        </p:nvSpPr>
        <p:spPr>
          <a:xfrm>
            <a:off x="2774297" y="3069972"/>
            <a:ext cx="548700" cy="579600"/>
          </a:xfrm>
          <a:prstGeom prst="right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013" name="Google Shape;1013;p64"/>
          <p:cNvSpPr/>
          <p:nvPr/>
        </p:nvSpPr>
        <p:spPr>
          <a:xfrm rot="5400000">
            <a:off x="3818297" y="3721922"/>
            <a:ext cx="609600" cy="521700"/>
          </a:xfrm>
          <a:prstGeom prst="right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014" name="Google Shape;1014;p64"/>
          <p:cNvSpPr/>
          <p:nvPr/>
        </p:nvSpPr>
        <p:spPr>
          <a:xfrm>
            <a:off x="3391108" y="4311639"/>
            <a:ext cx="1464000" cy="579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Protected Binary</a:t>
            </a:r>
            <a:endParaRPr>
              <a:latin typeface="Calibri"/>
              <a:ea typeface="Calibri"/>
              <a:cs typeface="Calibri"/>
              <a:sym typeface="Calibri"/>
            </a:endParaRPr>
          </a:p>
        </p:txBody>
      </p:sp>
      <p:sp>
        <p:nvSpPr>
          <p:cNvPr id="1015" name="Google Shape;1015;p64"/>
          <p:cNvSpPr/>
          <p:nvPr/>
        </p:nvSpPr>
        <p:spPr>
          <a:xfrm>
            <a:off x="1257508" y="4311639"/>
            <a:ext cx="1464000" cy="5796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PACTight library (compiler-rt)</a:t>
            </a:r>
            <a:endParaRPr>
              <a:latin typeface="Calibri"/>
              <a:ea typeface="Calibri"/>
              <a:cs typeface="Calibri"/>
              <a:sym typeface="Calibri"/>
            </a:endParaRPr>
          </a:p>
        </p:txBody>
      </p:sp>
      <p:sp>
        <p:nvSpPr>
          <p:cNvPr id="1016" name="Google Shape;1016;p64"/>
          <p:cNvSpPr/>
          <p:nvPr/>
        </p:nvSpPr>
        <p:spPr>
          <a:xfrm>
            <a:off x="2774297" y="4339972"/>
            <a:ext cx="548700" cy="579600"/>
          </a:xfrm>
          <a:prstGeom prst="right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017" name="Google Shape;1017;p64"/>
          <p:cNvSpPr/>
          <p:nvPr/>
        </p:nvSpPr>
        <p:spPr>
          <a:xfrm>
            <a:off x="5788775" y="2979509"/>
            <a:ext cx="1464000" cy="20082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alibri"/>
                <a:ea typeface="Calibri"/>
                <a:cs typeface="Calibri"/>
                <a:sym typeface="Calibri"/>
              </a:rPr>
              <a:t>Instrumented Program</a:t>
            </a:r>
            <a:endParaRPr>
              <a:latin typeface="Calibri"/>
              <a:ea typeface="Calibri"/>
              <a:cs typeface="Calibri"/>
              <a:sym typeface="Calibri"/>
            </a:endParaRPr>
          </a:p>
        </p:txBody>
      </p:sp>
      <p:sp>
        <p:nvSpPr>
          <p:cNvPr id="1018" name="Google Shape;1018;p64"/>
          <p:cNvSpPr/>
          <p:nvPr/>
        </p:nvSpPr>
        <p:spPr>
          <a:xfrm>
            <a:off x="7464350" y="3011343"/>
            <a:ext cx="1464000" cy="7902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Calibri"/>
                <a:ea typeface="Calibri"/>
                <a:cs typeface="Calibri"/>
                <a:sym typeface="Calibri"/>
              </a:rPr>
              <a:t>Metadata Store</a:t>
            </a:r>
            <a:endParaRPr b="1">
              <a:latin typeface="Calibri"/>
              <a:ea typeface="Calibri"/>
              <a:cs typeface="Calibri"/>
              <a:sym typeface="Calibri"/>
            </a:endParaRPr>
          </a:p>
        </p:txBody>
      </p:sp>
      <p:sp>
        <p:nvSpPr>
          <p:cNvPr id="1019" name="Google Shape;1019;p64"/>
          <p:cNvSpPr txBox="1"/>
          <p:nvPr/>
        </p:nvSpPr>
        <p:spPr>
          <a:xfrm>
            <a:off x="1782650" y="4912009"/>
            <a:ext cx="29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Compile time</a:t>
            </a:r>
            <a:endParaRPr b="1">
              <a:latin typeface="Calibri"/>
              <a:ea typeface="Calibri"/>
              <a:cs typeface="Calibri"/>
              <a:sym typeface="Calibri"/>
            </a:endParaRPr>
          </a:p>
        </p:txBody>
      </p:sp>
      <p:sp>
        <p:nvSpPr>
          <p:cNvPr id="1020" name="Google Shape;1020;p64"/>
          <p:cNvSpPr txBox="1"/>
          <p:nvPr/>
        </p:nvSpPr>
        <p:spPr>
          <a:xfrm>
            <a:off x="6005700" y="4928361"/>
            <a:ext cx="2972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Calibri"/>
                <a:ea typeface="Calibri"/>
                <a:cs typeface="Calibri"/>
                <a:sym typeface="Calibri"/>
              </a:rPr>
              <a:t>Runtime</a:t>
            </a:r>
            <a:endParaRPr b="1">
              <a:latin typeface="Calibri"/>
              <a:ea typeface="Calibri"/>
              <a:cs typeface="Calibri"/>
              <a:sym typeface="Calibri"/>
            </a:endParaRPr>
          </a:p>
        </p:txBody>
      </p:sp>
      <p:cxnSp>
        <p:nvCxnSpPr>
          <p:cNvPr id="1021" name="Google Shape;1021;p64"/>
          <p:cNvCxnSpPr/>
          <p:nvPr/>
        </p:nvCxnSpPr>
        <p:spPr>
          <a:xfrm>
            <a:off x="5533500" y="3033278"/>
            <a:ext cx="7500" cy="2133900"/>
          </a:xfrm>
          <a:prstGeom prst="straightConnector1">
            <a:avLst/>
          </a:prstGeom>
          <a:noFill/>
          <a:ln cap="flat" cmpd="sng" w="19050">
            <a:solidFill>
              <a:schemeClr val="dk2"/>
            </a:solidFill>
            <a:prstDash val="dash"/>
            <a:round/>
            <a:headEnd len="med" w="med" type="none"/>
            <a:tailEnd len="med" w="med" type="none"/>
          </a:ln>
        </p:spPr>
      </p:cxnSp>
      <p:cxnSp>
        <p:nvCxnSpPr>
          <p:cNvPr id="1022" name="Google Shape;1022;p64"/>
          <p:cNvCxnSpPr/>
          <p:nvPr/>
        </p:nvCxnSpPr>
        <p:spPr>
          <a:xfrm rot="10800000">
            <a:off x="419450" y="5142694"/>
            <a:ext cx="2259000" cy="0"/>
          </a:xfrm>
          <a:prstGeom prst="straightConnector1">
            <a:avLst/>
          </a:prstGeom>
          <a:noFill/>
          <a:ln cap="flat" cmpd="sng" w="19050">
            <a:solidFill>
              <a:schemeClr val="dk2"/>
            </a:solidFill>
            <a:prstDash val="dash"/>
            <a:round/>
            <a:headEnd len="med" w="med" type="none"/>
            <a:tailEnd len="med" w="med" type="none"/>
          </a:ln>
        </p:spPr>
      </p:cxnSp>
      <p:cxnSp>
        <p:nvCxnSpPr>
          <p:cNvPr id="1023" name="Google Shape;1023;p64"/>
          <p:cNvCxnSpPr/>
          <p:nvPr/>
        </p:nvCxnSpPr>
        <p:spPr>
          <a:xfrm flipH="1">
            <a:off x="3780275" y="5142694"/>
            <a:ext cx="3327900" cy="8100"/>
          </a:xfrm>
          <a:prstGeom prst="straightConnector1">
            <a:avLst/>
          </a:prstGeom>
          <a:noFill/>
          <a:ln cap="flat" cmpd="sng" w="19050">
            <a:solidFill>
              <a:schemeClr val="dk2"/>
            </a:solidFill>
            <a:prstDash val="dash"/>
            <a:round/>
            <a:headEnd len="med" w="med" type="none"/>
            <a:tailEnd len="med" w="med" type="none"/>
          </a:ln>
        </p:spPr>
      </p:cxnSp>
      <p:cxnSp>
        <p:nvCxnSpPr>
          <p:cNvPr id="1024" name="Google Shape;1024;p64"/>
          <p:cNvCxnSpPr/>
          <p:nvPr/>
        </p:nvCxnSpPr>
        <p:spPr>
          <a:xfrm rot="10800000">
            <a:off x="7849200" y="5150861"/>
            <a:ext cx="1253100" cy="0"/>
          </a:xfrm>
          <a:prstGeom prst="straightConnector1">
            <a:avLst/>
          </a:prstGeom>
          <a:noFill/>
          <a:ln cap="flat" cmpd="sng" w="19050">
            <a:solidFill>
              <a:schemeClr val="dk2"/>
            </a:solidFill>
            <a:prstDash val="dash"/>
            <a:round/>
            <a:headEnd len="med" w="med" type="none"/>
            <a:tailEnd len="med" w="med" type="none"/>
          </a:ln>
        </p:spPr>
      </p:cxnSp>
      <p:sp>
        <p:nvSpPr>
          <p:cNvPr id="1025" name="Google Shape;1025;p64"/>
          <p:cNvSpPr/>
          <p:nvPr/>
        </p:nvSpPr>
        <p:spPr>
          <a:xfrm>
            <a:off x="4929972" y="4339972"/>
            <a:ext cx="548700" cy="579600"/>
          </a:xfrm>
          <a:prstGeom prst="rightArrow">
            <a:avLst>
              <a:gd fmla="val 50000" name="adj1"/>
              <a:gd fmla="val 50000" name="adj2"/>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026" name="Google Shape;1026;p64"/>
          <p:cNvSpPr/>
          <p:nvPr/>
        </p:nvSpPr>
        <p:spPr>
          <a:xfrm>
            <a:off x="5655900" y="2910639"/>
            <a:ext cx="3327900" cy="2400300"/>
          </a:xfrm>
          <a:prstGeom prst="rect">
            <a:avLst/>
          </a:prstGeom>
          <a:noFill/>
          <a:ln cap="flat" cmpd="sng" w="19050">
            <a:solidFill>
              <a:srgbClr val="E7837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ARM Pointer Authentication</a:t>
            </a:r>
            <a:endParaRPr/>
          </a:p>
        </p:txBody>
      </p:sp>
      <p:sp>
        <p:nvSpPr>
          <p:cNvPr id="135" name="Google Shape;135;p18"/>
          <p:cNvSpPr txBox="1"/>
          <p:nvPr>
            <p:ph idx="1" type="body"/>
          </p:nvPr>
        </p:nvSpPr>
        <p:spPr>
          <a:xfrm>
            <a:off x="311700" y="1026528"/>
            <a:ext cx="8520600" cy="2850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Pointer Authentication Code (PAC) is generated by a cryptographic hash function.</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sz="400"/>
          </a:p>
          <a:p>
            <a:pPr indent="0" lvl="0" marL="0" rtl="0" algn="l">
              <a:spcBef>
                <a:spcPts val="1200"/>
              </a:spcBef>
              <a:spcAft>
                <a:spcPts val="0"/>
              </a:spcAft>
              <a:buNone/>
            </a:pPr>
            <a:r>
              <a:t/>
            </a:r>
            <a:endParaRPr sz="300"/>
          </a:p>
          <a:p>
            <a:pPr indent="-342900" lvl="0" marL="457200" rtl="0" algn="l">
              <a:spcBef>
                <a:spcPts val="1200"/>
              </a:spcBef>
              <a:spcAft>
                <a:spcPts val="0"/>
              </a:spcAft>
              <a:buSzPts val="1800"/>
              <a:buChar char="●"/>
            </a:pPr>
            <a:r>
              <a:rPr lang="en"/>
              <a:t>The PAC is then placed on the unused bits of the 64-bit pointer.</a:t>
            </a:r>
            <a:endParaRPr/>
          </a:p>
        </p:txBody>
      </p:sp>
      <p:sp>
        <p:nvSpPr>
          <p:cNvPr id="136" name="Google Shape;136;p18"/>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18"/>
          <p:cNvSpPr/>
          <p:nvPr/>
        </p:nvSpPr>
        <p:spPr>
          <a:xfrm>
            <a:off x="1869300" y="4030667"/>
            <a:ext cx="5572800" cy="6930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t>               Address</a:t>
            </a:r>
            <a:endParaRPr sz="3000"/>
          </a:p>
        </p:txBody>
      </p:sp>
      <p:sp>
        <p:nvSpPr>
          <p:cNvPr id="138" name="Google Shape;138;p18"/>
          <p:cNvSpPr/>
          <p:nvPr/>
        </p:nvSpPr>
        <p:spPr>
          <a:xfrm>
            <a:off x="1869300" y="4030667"/>
            <a:ext cx="1644300" cy="6930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Calibri"/>
                <a:ea typeface="Calibri"/>
                <a:cs typeface="Calibri"/>
                <a:sym typeface="Calibri"/>
              </a:rPr>
              <a:t>PAC</a:t>
            </a:r>
            <a:endParaRPr sz="3000">
              <a:latin typeface="Calibri"/>
              <a:ea typeface="Calibri"/>
              <a:cs typeface="Calibri"/>
              <a:sym typeface="Calibri"/>
            </a:endParaRPr>
          </a:p>
        </p:txBody>
      </p:sp>
      <p:sp>
        <p:nvSpPr>
          <p:cNvPr id="139" name="Google Shape;139;p18"/>
          <p:cNvSpPr txBox="1"/>
          <p:nvPr/>
        </p:nvSpPr>
        <p:spPr>
          <a:xfrm>
            <a:off x="4357800" y="4723667"/>
            <a:ext cx="7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64-bits</a:t>
            </a:r>
            <a:endParaRPr/>
          </a:p>
        </p:txBody>
      </p:sp>
      <p:cxnSp>
        <p:nvCxnSpPr>
          <p:cNvPr id="140" name="Google Shape;140;p18"/>
          <p:cNvCxnSpPr>
            <a:stCxn id="139" idx="3"/>
          </p:cNvCxnSpPr>
          <p:nvPr/>
        </p:nvCxnSpPr>
        <p:spPr>
          <a:xfrm flipH="1" rot="10800000">
            <a:off x="5078700" y="4918967"/>
            <a:ext cx="2381400" cy="4800"/>
          </a:xfrm>
          <a:prstGeom prst="straightConnector1">
            <a:avLst/>
          </a:prstGeom>
          <a:noFill/>
          <a:ln cap="flat" cmpd="sng" w="9525">
            <a:solidFill>
              <a:schemeClr val="dk1"/>
            </a:solidFill>
            <a:prstDash val="solid"/>
            <a:round/>
            <a:headEnd len="med" w="med" type="none"/>
            <a:tailEnd len="med" w="med" type="triangle"/>
          </a:ln>
        </p:spPr>
      </p:cxnSp>
      <p:cxnSp>
        <p:nvCxnSpPr>
          <p:cNvPr id="141" name="Google Shape;141;p18"/>
          <p:cNvCxnSpPr>
            <a:stCxn id="139" idx="1"/>
          </p:cNvCxnSpPr>
          <p:nvPr/>
        </p:nvCxnSpPr>
        <p:spPr>
          <a:xfrm flipH="1">
            <a:off x="1869300" y="4923767"/>
            <a:ext cx="2488500" cy="900"/>
          </a:xfrm>
          <a:prstGeom prst="straightConnector1">
            <a:avLst/>
          </a:prstGeom>
          <a:noFill/>
          <a:ln cap="flat" cmpd="sng" w="9525">
            <a:solidFill>
              <a:schemeClr val="dk1"/>
            </a:solidFill>
            <a:prstDash val="solid"/>
            <a:round/>
            <a:headEnd len="med" w="med" type="none"/>
            <a:tailEnd len="med" w="med" type="triangle"/>
          </a:ln>
        </p:spPr>
      </p:cxnSp>
      <p:sp>
        <p:nvSpPr>
          <p:cNvPr id="142" name="Google Shape;142;p18"/>
          <p:cNvSpPr txBox="1"/>
          <p:nvPr/>
        </p:nvSpPr>
        <p:spPr>
          <a:xfrm>
            <a:off x="5119800" y="3623000"/>
            <a:ext cx="72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40</a:t>
            </a:r>
            <a:r>
              <a:rPr lang="en"/>
              <a:t>-bits</a:t>
            </a:r>
            <a:endParaRPr/>
          </a:p>
        </p:txBody>
      </p:sp>
      <p:cxnSp>
        <p:nvCxnSpPr>
          <p:cNvPr id="143" name="Google Shape;143;p18"/>
          <p:cNvCxnSpPr>
            <a:stCxn id="142" idx="3"/>
          </p:cNvCxnSpPr>
          <p:nvPr/>
        </p:nvCxnSpPr>
        <p:spPr>
          <a:xfrm flipH="1" rot="10800000">
            <a:off x="5840700" y="3818300"/>
            <a:ext cx="1619700" cy="4800"/>
          </a:xfrm>
          <a:prstGeom prst="straightConnector1">
            <a:avLst/>
          </a:prstGeom>
          <a:noFill/>
          <a:ln cap="flat" cmpd="sng" w="9525">
            <a:solidFill>
              <a:schemeClr val="dk1"/>
            </a:solidFill>
            <a:prstDash val="solid"/>
            <a:round/>
            <a:headEnd len="med" w="med" type="none"/>
            <a:tailEnd len="med" w="med" type="triangle"/>
          </a:ln>
        </p:spPr>
      </p:cxnSp>
      <p:cxnSp>
        <p:nvCxnSpPr>
          <p:cNvPr id="144" name="Google Shape;144;p18"/>
          <p:cNvCxnSpPr>
            <a:stCxn id="142" idx="1"/>
          </p:cNvCxnSpPr>
          <p:nvPr/>
        </p:nvCxnSpPr>
        <p:spPr>
          <a:xfrm flipH="1">
            <a:off x="3539400" y="3823100"/>
            <a:ext cx="1580400" cy="3600"/>
          </a:xfrm>
          <a:prstGeom prst="straightConnector1">
            <a:avLst/>
          </a:prstGeom>
          <a:noFill/>
          <a:ln cap="flat" cmpd="sng" w="9525">
            <a:solidFill>
              <a:schemeClr val="dk1"/>
            </a:solidFill>
            <a:prstDash val="solid"/>
            <a:round/>
            <a:headEnd len="med" w="med" type="none"/>
            <a:tailEnd len="med" w="med" type="triangle"/>
          </a:ln>
        </p:spPr>
      </p:cxnSp>
      <p:sp>
        <p:nvSpPr>
          <p:cNvPr id="145" name="Google Shape;145;p18"/>
          <p:cNvSpPr/>
          <p:nvPr/>
        </p:nvSpPr>
        <p:spPr>
          <a:xfrm>
            <a:off x="3497400" y="2159000"/>
            <a:ext cx="1644300" cy="2187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alibri"/>
                <a:ea typeface="Calibri"/>
                <a:cs typeface="Calibri"/>
                <a:sym typeface="Calibri"/>
              </a:rPr>
              <a:t>Hash</a:t>
            </a:r>
            <a:endParaRPr sz="1600">
              <a:latin typeface="Calibri"/>
              <a:ea typeface="Calibri"/>
              <a:cs typeface="Calibri"/>
              <a:sym typeface="Calibri"/>
            </a:endParaRPr>
          </a:p>
        </p:txBody>
      </p:sp>
      <p:sp>
        <p:nvSpPr>
          <p:cNvPr id="146" name="Google Shape;146;p18"/>
          <p:cNvSpPr/>
          <p:nvPr/>
        </p:nvSpPr>
        <p:spPr>
          <a:xfrm>
            <a:off x="3205800" y="2649167"/>
            <a:ext cx="2227800" cy="2187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alibri"/>
                <a:ea typeface="Calibri"/>
                <a:cs typeface="Calibri"/>
                <a:sym typeface="Calibri"/>
              </a:rPr>
              <a:t>Hashed Text (PAC)</a:t>
            </a:r>
            <a:endParaRPr sz="1600">
              <a:latin typeface="Calibri"/>
              <a:ea typeface="Calibri"/>
              <a:cs typeface="Calibri"/>
              <a:sym typeface="Calibri"/>
            </a:endParaRPr>
          </a:p>
        </p:txBody>
      </p:sp>
      <p:sp>
        <p:nvSpPr>
          <p:cNvPr id="147" name="Google Shape;147;p18"/>
          <p:cNvSpPr/>
          <p:nvPr/>
        </p:nvSpPr>
        <p:spPr>
          <a:xfrm>
            <a:off x="3231150" y="1688333"/>
            <a:ext cx="2170800" cy="2187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Plaintext (Address)</a:t>
            </a:r>
            <a:endParaRPr sz="1600"/>
          </a:p>
        </p:txBody>
      </p:sp>
      <p:sp>
        <p:nvSpPr>
          <p:cNvPr id="148" name="Google Shape;148;p18"/>
          <p:cNvSpPr/>
          <p:nvPr/>
        </p:nvSpPr>
        <p:spPr>
          <a:xfrm>
            <a:off x="2396100" y="2159000"/>
            <a:ext cx="842400" cy="218700"/>
          </a:xfrm>
          <a:prstGeom prst="roundRect">
            <a:avLst>
              <a:gd fmla="val 16667" name="adj"/>
            </a:avLst>
          </a:prstGeom>
          <a:solidFill>
            <a:srgbClr val="026F58">
              <a:alpha val="8095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alibri"/>
                <a:ea typeface="Calibri"/>
                <a:cs typeface="Calibri"/>
                <a:sym typeface="Calibri"/>
              </a:rPr>
              <a:t>Key</a:t>
            </a:r>
            <a:endParaRPr sz="1600">
              <a:latin typeface="Calibri"/>
              <a:ea typeface="Calibri"/>
              <a:cs typeface="Calibri"/>
              <a:sym typeface="Calibri"/>
            </a:endParaRPr>
          </a:p>
        </p:txBody>
      </p:sp>
      <p:sp>
        <p:nvSpPr>
          <p:cNvPr id="149" name="Google Shape;149;p18"/>
          <p:cNvSpPr/>
          <p:nvPr/>
        </p:nvSpPr>
        <p:spPr>
          <a:xfrm>
            <a:off x="5409300" y="2159000"/>
            <a:ext cx="1070700" cy="218700"/>
          </a:xfrm>
          <a:prstGeom prst="roundRect">
            <a:avLst>
              <a:gd fmla="val 16667" name="adj"/>
            </a:avLst>
          </a:prstGeom>
          <a:solidFill>
            <a:srgbClr val="706BB1">
              <a:alpha val="922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alibri"/>
                <a:ea typeface="Calibri"/>
                <a:cs typeface="Calibri"/>
                <a:sym typeface="Calibri"/>
              </a:rPr>
              <a:t>Salt</a:t>
            </a:r>
            <a:endParaRPr sz="1600">
              <a:latin typeface="Calibri"/>
              <a:ea typeface="Calibri"/>
              <a:cs typeface="Calibri"/>
              <a:sym typeface="Calibri"/>
            </a:endParaRPr>
          </a:p>
        </p:txBody>
      </p:sp>
      <p:cxnSp>
        <p:nvCxnSpPr>
          <p:cNvPr id="150" name="Google Shape;150;p18"/>
          <p:cNvCxnSpPr>
            <a:stCxn id="148" idx="3"/>
            <a:endCxn id="145" idx="1"/>
          </p:cNvCxnSpPr>
          <p:nvPr/>
        </p:nvCxnSpPr>
        <p:spPr>
          <a:xfrm>
            <a:off x="3238500" y="2268350"/>
            <a:ext cx="258900" cy="0"/>
          </a:xfrm>
          <a:prstGeom prst="straightConnector1">
            <a:avLst/>
          </a:prstGeom>
          <a:noFill/>
          <a:ln cap="flat" cmpd="sng" w="9525">
            <a:solidFill>
              <a:schemeClr val="dk1"/>
            </a:solidFill>
            <a:prstDash val="solid"/>
            <a:round/>
            <a:headEnd len="med" w="med" type="none"/>
            <a:tailEnd len="med" w="med" type="triangle"/>
          </a:ln>
        </p:spPr>
      </p:cxnSp>
      <p:cxnSp>
        <p:nvCxnSpPr>
          <p:cNvPr id="151" name="Google Shape;151;p18"/>
          <p:cNvCxnSpPr>
            <a:stCxn id="147" idx="2"/>
            <a:endCxn id="145" idx="0"/>
          </p:cNvCxnSpPr>
          <p:nvPr/>
        </p:nvCxnSpPr>
        <p:spPr>
          <a:xfrm>
            <a:off x="4316550" y="1907033"/>
            <a:ext cx="3000" cy="252000"/>
          </a:xfrm>
          <a:prstGeom prst="straightConnector1">
            <a:avLst/>
          </a:prstGeom>
          <a:noFill/>
          <a:ln cap="flat" cmpd="sng" w="9525">
            <a:solidFill>
              <a:schemeClr val="dk1"/>
            </a:solidFill>
            <a:prstDash val="solid"/>
            <a:round/>
            <a:headEnd len="med" w="med" type="none"/>
            <a:tailEnd len="med" w="med" type="triangle"/>
          </a:ln>
        </p:spPr>
      </p:cxnSp>
      <p:cxnSp>
        <p:nvCxnSpPr>
          <p:cNvPr id="152" name="Google Shape;152;p18"/>
          <p:cNvCxnSpPr>
            <a:stCxn id="145" idx="2"/>
            <a:endCxn id="146" idx="0"/>
          </p:cNvCxnSpPr>
          <p:nvPr/>
        </p:nvCxnSpPr>
        <p:spPr>
          <a:xfrm>
            <a:off x="4319550" y="2377700"/>
            <a:ext cx="300" cy="271500"/>
          </a:xfrm>
          <a:prstGeom prst="straightConnector1">
            <a:avLst/>
          </a:prstGeom>
          <a:noFill/>
          <a:ln cap="flat" cmpd="sng" w="9525">
            <a:solidFill>
              <a:schemeClr val="dk1"/>
            </a:solidFill>
            <a:prstDash val="solid"/>
            <a:round/>
            <a:headEnd len="med" w="med" type="none"/>
            <a:tailEnd len="med" w="med" type="triangle"/>
          </a:ln>
        </p:spPr>
      </p:cxnSp>
      <p:cxnSp>
        <p:nvCxnSpPr>
          <p:cNvPr id="153" name="Google Shape;153;p18"/>
          <p:cNvCxnSpPr>
            <a:stCxn id="149" idx="1"/>
            <a:endCxn id="145" idx="3"/>
          </p:cNvCxnSpPr>
          <p:nvPr/>
        </p:nvCxnSpPr>
        <p:spPr>
          <a:xfrm rot="10800000">
            <a:off x="5141700" y="2268350"/>
            <a:ext cx="2676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9"/>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ARM Pointer Authentication</a:t>
            </a:r>
            <a:endParaRPr/>
          </a:p>
        </p:txBody>
      </p:sp>
      <p:sp>
        <p:nvSpPr>
          <p:cNvPr id="159" name="Google Shape;159;p19"/>
          <p:cNvSpPr txBox="1"/>
          <p:nvPr>
            <p:ph idx="1" type="body"/>
          </p:nvPr>
        </p:nvSpPr>
        <p:spPr>
          <a:xfrm>
            <a:off x="311700" y="1107528"/>
            <a:ext cx="3859800" cy="131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u="sng"/>
              <a:t>PAC signing: </a:t>
            </a:r>
            <a:r>
              <a:rPr lang="en"/>
              <a:t>The algorithm takes the pointer and modifier, as well as a key, and generates a PAC.</a:t>
            </a:r>
            <a:endParaRPr/>
          </a:p>
        </p:txBody>
      </p:sp>
      <p:sp>
        <p:nvSpPr>
          <p:cNvPr id="160" name="Google Shape;160;p19"/>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1" name="Google Shape;161;p19"/>
          <p:cNvSpPr/>
          <p:nvPr/>
        </p:nvSpPr>
        <p:spPr>
          <a:xfrm>
            <a:off x="1287600" y="3767667"/>
            <a:ext cx="1644300" cy="6930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Cryptographic algorithm</a:t>
            </a:r>
            <a:endParaRPr sz="1800">
              <a:latin typeface="Calibri"/>
              <a:ea typeface="Calibri"/>
              <a:cs typeface="Calibri"/>
              <a:sym typeface="Calibri"/>
            </a:endParaRPr>
          </a:p>
        </p:txBody>
      </p:sp>
      <p:sp>
        <p:nvSpPr>
          <p:cNvPr id="162" name="Google Shape;162;p19"/>
          <p:cNvSpPr/>
          <p:nvPr/>
        </p:nvSpPr>
        <p:spPr>
          <a:xfrm>
            <a:off x="453600" y="4855000"/>
            <a:ext cx="3314700" cy="298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               Address</a:t>
            </a:r>
            <a:endParaRPr sz="1800"/>
          </a:p>
        </p:txBody>
      </p:sp>
      <p:sp>
        <p:nvSpPr>
          <p:cNvPr id="163" name="Google Shape;163;p19"/>
          <p:cNvSpPr/>
          <p:nvPr/>
        </p:nvSpPr>
        <p:spPr>
          <a:xfrm>
            <a:off x="453600" y="4855000"/>
            <a:ext cx="981900" cy="298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PAC</a:t>
            </a:r>
            <a:endParaRPr sz="1800">
              <a:latin typeface="Calibri"/>
              <a:ea typeface="Calibri"/>
              <a:cs typeface="Calibri"/>
              <a:sym typeface="Calibri"/>
            </a:endParaRPr>
          </a:p>
        </p:txBody>
      </p:sp>
      <p:sp>
        <p:nvSpPr>
          <p:cNvPr id="164" name="Google Shape;164;p19"/>
          <p:cNvSpPr/>
          <p:nvPr/>
        </p:nvSpPr>
        <p:spPr>
          <a:xfrm>
            <a:off x="452100" y="3132333"/>
            <a:ext cx="3314700" cy="298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Address</a:t>
            </a:r>
            <a:endParaRPr sz="1800"/>
          </a:p>
        </p:txBody>
      </p:sp>
      <p:sp>
        <p:nvSpPr>
          <p:cNvPr id="165" name="Google Shape;165;p19"/>
          <p:cNvSpPr/>
          <p:nvPr/>
        </p:nvSpPr>
        <p:spPr>
          <a:xfrm>
            <a:off x="186300" y="3767667"/>
            <a:ext cx="842400" cy="693000"/>
          </a:xfrm>
          <a:prstGeom prst="roundRect">
            <a:avLst>
              <a:gd fmla="val 16667" name="adj"/>
            </a:avLst>
          </a:prstGeom>
          <a:solidFill>
            <a:srgbClr val="026F58">
              <a:alpha val="8095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Secret Key</a:t>
            </a:r>
            <a:endParaRPr sz="1800">
              <a:latin typeface="Calibri"/>
              <a:ea typeface="Calibri"/>
              <a:cs typeface="Calibri"/>
              <a:sym typeface="Calibri"/>
            </a:endParaRPr>
          </a:p>
        </p:txBody>
      </p:sp>
      <p:sp>
        <p:nvSpPr>
          <p:cNvPr id="166" name="Google Shape;166;p19"/>
          <p:cNvSpPr/>
          <p:nvPr/>
        </p:nvSpPr>
        <p:spPr>
          <a:xfrm>
            <a:off x="3199500" y="3767667"/>
            <a:ext cx="1070700" cy="693000"/>
          </a:xfrm>
          <a:prstGeom prst="roundRect">
            <a:avLst>
              <a:gd fmla="val 16667" name="adj"/>
            </a:avLst>
          </a:prstGeom>
          <a:solidFill>
            <a:srgbClr val="706BB1">
              <a:alpha val="922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Modifier</a:t>
            </a:r>
            <a:endParaRPr sz="1800">
              <a:latin typeface="Calibri"/>
              <a:ea typeface="Calibri"/>
              <a:cs typeface="Calibri"/>
              <a:sym typeface="Calibri"/>
            </a:endParaRPr>
          </a:p>
        </p:txBody>
      </p:sp>
      <p:cxnSp>
        <p:nvCxnSpPr>
          <p:cNvPr id="167" name="Google Shape;167;p19"/>
          <p:cNvCxnSpPr>
            <a:stCxn id="165" idx="3"/>
            <a:endCxn id="161" idx="1"/>
          </p:cNvCxnSpPr>
          <p:nvPr/>
        </p:nvCxnSpPr>
        <p:spPr>
          <a:xfrm>
            <a:off x="1028700" y="4114167"/>
            <a:ext cx="258900" cy="0"/>
          </a:xfrm>
          <a:prstGeom prst="straightConnector1">
            <a:avLst/>
          </a:prstGeom>
          <a:noFill/>
          <a:ln cap="flat" cmpd="sng" w="9525">
            <a:solidFill>
              <a:schemeClr val="dk1"/>
            </a:solidFill>
            <a:prstDash val="solid"/>
            <a:round/>
            <a:headEnd len="med" w="med" type="none"/>
            <a:tailEnd len="med" w="med" type="triangle"/>
          </a:ln>
        </p:spPr>
      </p:cxnSp>
      <p:cxnSp>
        <p:nvCxnSpPr>
          <p:cNvPr id="168" name="Google Shape;168;p19"/>
          <p:cNvCxnSpPr>
            <a:stCxn id="164" idx="2"/>
            <a:endCxn id="161" idx="0"/>
          </p:cNvCxnSpPr>
          <p:nvPr/>
        </p:nvCxnSpPr>
        <p:spPr>
          <a:xfrm>
            <a:off x="2109450" y="3431133"/>
            <a:ext cx="300" cy="336600"/>
          </a:xfrm>
          <a:prstGeom prst="straightConnector1">
            <a:avLst/>
          </a:prstGeom>
          <a:noFill/>
          <a:ln cap="flat" cmpd="sng" w="9525">
            <a:solidFill>
              <a:schemeClr val="dk1"/>
            </a:solidFill>
            <a:prstDash val="solid"/>
            <a:round/>
            <a:headEnd len="med" w="med" type="none"/>
            <a:tailEnd len="med" w="med" type="triangle"/>
          </a:ln>
        </p:spPr>
      </p:cxnSp>
      <p:cxnSp>
        <p:nvCxnSpPr>
          <p:cNvPr id="169" name="Google Shape;169;p19"/>
          <p:cNvCxnSpPr/>
          <p:nvPr/>
        </p:nvCxnSpPr>
        <p:spPr>
          <a:xfrm>
            <a:off x="2109750" y="4460667"/>
            <a:ext cx="1200" cy="394200"/>
          </a:xfrm>
          <a:prstGeom prst="straightConnector1">
            <a:avLst/>
          </a:prstGeom>
          <a:noFill/>
          <a:ln cap="flat" cmpd="sng" w="9525">
            <a:solidFill>
              <a:schemeClr val="dk1"/>
            </a:solidFill>
            <a:prstDash val="solid"/>
            <a:round/>
            <a:headEnd len="med" w="med" type="none"/>
            <a:tailEnd len="med" w="med" type="triangle"/>
          </a:ln>
        </p:spPr>
      </p:cxnSp>
      <p:cxnSp>
        <p:nvCxnSpPr>
          <p:cNvPr id="170" name="Google Shape;170;p19"/>
          <p:cNvCxnSpPr>
            <a:stCxn id="166" idx="1"/>
            <a:endCxn id="161" idx="3"/>
          </p:cNvCxnSpPr>
          <p:nvPr/>
        </p:nvCxnSpPr>
        <p:spPr>
          <a:xfrm rot="10800000">
            <a:off x="2931900" y="4114167"/>
            <a:ext cx="267600" cy="0"/>
          </a:xfrm>
          <a:prstGeom prst="straightConnector1">
            <a:avLst/>
          </a:prstGeom>
          <a:noFill/>
          <a:ln cap="flat" cmpd="sng" w="9525">
            <a:solidFill>
              <a:schemeClr val="dk1"/>
            </a:solidFill>
            <a:prstDash val="solid"/>
            <a:round/>
            <a:headEnd len="med" w="med" type="none"/>
            <a:tailEnd len="med" w="med" type="triangle"/>
          </a:ln>
        </p:spPr>
      </p:cxnSp>
      <p:sp>
        <p:nvSpPr>
          <p:cNvPr id="171" name="Google Shape;171;p19"/>
          <p:cNvSpPr/>
          <p:nvPr/>
        </p:nvSpPr>
        <p:spPr>
          <a:xfrm>
            <a:off x="5859600" y="3767667"/>
            <a:ext cx="1644300" cy="6930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Cryptographic algorithm</a:t>
            </a:r>
            <a:endParaRPr sz="1800">
              <a:latin typeface="Calibri"/>
              <a:ea typeface="Calibri"/>
              <a:cs typeface="Calibri"/>
              <a:sym typeface="Calibri"/>
            </a:endParaRPr>
          </a:p>
        </p:txBody>
      </p:sp>
      <p:sp>
        <p:nvSpPr>
          <p:cNvPr id="172" name="Google Shape;172;p19"/>
          <p:cNvSpPr/>
          <p:nvPr/>
        </p:nvSpPr>
        <p:spPr>
          <a:xfrm>
            <a:off x="5025600" y="4855000"/>
            <a:ext cx="3314700" cy="298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               Address</a:t>
            </a:r>
            <a:endParaRPr sz="1800"/>
          </a:p>
        </p:txBody>
      </p:sp>
      <p:sp>
        <p:nvSpPr>
          <p:cNvPr id="173" name="Google Shape;173;p19"/>
          <p:cNvSpPr/>
          <p:nvPr/>
        </p:nvSpPr>
        <p:spPr>
          <a:xfrm>
            <a:off x="5024100" y="3132333"/>
            <a:ext cx="3314700" cy="298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              </a:t>
            </a:r>
            <a:r>
              <a:rPr lang="en" sz="1800"/>
              <a:t>Address</a:t>
            </a:r>
            <a:endParaRPr sz="1800"/>
          </a:p>
        </p:txBody>
      </p:sp>
      <p:sp>
        <p:nvSpPr>
          <p:cNvPr id="174" name="Google Shape;174;p19"/>
          <p:cNvSpPr/>
          <p:nvPr/>
        </p:nvSpPr>
        <p:spPr>
          <a:xfrm>
            <a:off x="4758300" y="3767667"/>
            <a:ext cx="842400" cy="693000"/>
          </a:xfrm>
          <a:prstGeom prst="roundRect">
            <a:avLst>
              <a:gd fmla="val 16667" name="adj"/>
            </a:avLst>
          </a:prstGeom>
          <a:solidFill>
            <a:srgbClr val="026F58">
              <a:alpha val="8095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Secret Key</a:t>
            </a:r>
            <a:endParaRPr sz="1800">
              <a:latin typeface="Calibri"/>
              <a:ea typeface="Calibri"/>
              <a:cs typeface="Calibri"/>
              <a:sym typeface="Calibri"/>
            </a:endParaRPr>
          </a:p>
        </p:txBody>
      </p:sp>
      <p:sp>
        <p:nvSpPr>
          <p:cNvPr id="175" name="Google Shape;175;p19"/>
          <p:cNvSpPr/>
          <p:nvPr/>
        </p:nvSpPr>
        <p:spPr>
          <a:xfrm>
            <a:off x="7771500" y="3767667"/>
            <a:ext cx="1070700" cy="693000"/>
          </a:xfrm>
          <a:prstGeom prst="roundRect">
            <a:avLst>
              <a:gd fmla="val 16667" name="adj"/>
            </a:avLst>
          </a:prstGeom>
          <a:solidFill>
            <a:srgbClr val="706BB1">
              <a:alpha val="922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Modifier</a:t>
            </a:r>
            <a:endParaRPr sz="1800">
              <a:latin typeface="Calibri"/>
              <a:ea typeface="Calibri"/>
              <a:cs typeface="Calibri"/>
              <a:sym typeface="Calibri"/>
            </a:endParaRPr>
          </a:p>
        </p:txBody>
      </p:sp>
      <p:cxnSp>
        <p:nvCxnSpPr>
          <p:cNvPr id="176" name="Google Shape;176;p19"/>
          <p:cNvCxnSpPr>
            <a:stCxn id="174" idx="3"/>
            <a:endCxn id="171" idx="1"/>
          </p:cNvCxnSpPr>
          <p:nvPr/>
        </p:nvCxnSpPr>
        <p:spPr>
          <a:xfrm>
            <a:off x="5600700" y="4114167"/>
            <a:ext cx="258900" cy="0"/>
          </a:xfrm>
          <a:prstGeom prst="straightConnector1">
            <a:avLst/>
          </a:prstGeom>
          <a:noFill/>
          <a:ln cap="flat" cmpd="sng" w="9525">
            <a:solidFill>
              <a:schemeClr val="dk1"/>
            </a:solidFill>
            <a:prstDash val="solid"/>
            <a:round/>
            <a:headEnd len="med" w="med" type="none"/>
            <a:tailEnd len="med" w="med" type="triangle"/>
          </a:ln>
        </p:spPr>
      </p:cxnSp>
      <p:cxnSp>
        <p:nvCxnSpPr>
          <p:cNvPr id="177" name="Google Shape;177;p19"/>
          <p:cNvCxnSpPr>
            <a:stCxn id="173" idx="2"/>
            <a:endCxn id="171" idx="0"/>
          </p:cNvCxnSpPr>
          <p:nvPr/>
        </p:nvCxnSpPr>
        <p:spPr>
          <a:xfrm>
            <a:off x="6681450" y="3431133"/>
            <a:ext cx="300" cy="336600"/>
          </a:xfrm>
          <a:prstGeom prst="straightConnector1">
            <a:avLst/>
          </a:prstGeom>
          <a:noFill/>
          <a:ln cap="flat" cmpd="sng" w="9525">
            <a:solidFill>
              <a:schemeClr val="dk1"/>
            </a:solidFill>
            <a:prstDash val="solid"/>
            <a:round/>
            <a:headEnd len="med" w="med" type="none"/>
            <a:tailEnd len="med" w="med" type="triangle"/>
          </a:ln>
        </p:spPr>
      </p:cxnSp>
      <p:cxnSp>
        <p:nvCxnSpPr>
          <p:cNvPr id="178" name="Google Shape;178;p19"/>
          <p:cNvCxnSpPr/>
          <p:nvPr/>
        </p:nvCxnSpPr>
        <p:spPr>
          <a:xfrm flipH="1">
            <a:off x="6681750" y="4460667"/>
            <a:ext cx="1200" cy="394200"/>
          </a:xfrm>
          <a:prstGeom prst="straightConnector1">
            <a:avLst/>
          </a:prstGeom>
          <a:noFill/>
          <a:ln cap="flat" cmpd="sng" w="9525">
            <a:solidFill>
              <a:schemeClr val="dk1"/>
            </a:solidFill>
            <a:prstDash val="solid"/>
            <a:round/>
            <a:headEnd len="med" w="med" type="none"/>
            <a:tailEnd len="med" w="med" type="triangle"/>
          </a:ln>
        </p:spPr>
      </p:cxnSp>
      <p:cxnSp>
        <p:nvCxnSpPr>
          <p:cNvPr id="179" name="Google Shape;179;p19"/>
          <p:cNvCxnSpPr>
            <a:stCxn id="175" idx="1"/>
            <a:endCxn id="171" idx="3"/>
          </p:cNvCxnSpPr>
          <p:nvPr/>
        </p:nvCxnSpPr>
        <p:spPr>
          <a:xfrm rot="10800000">
            <a:off x="7503900" y="4114167"/>
            <a:ext cx="267600" cy="0"/>
          </a:xfrm>
          <a:prstGeom prst="straightConnector1">
            <a:avLst/>
          </a:prstGeom>
          <a:noFill/>
          <a:ln cap="flat" cmpd="sng" w="9525">
            <a:solidFill>
              <a:schemeClr val="dk1"/>
            </a:solidFill>
            <a:prstDash val="solid"/>
            <a:round/>
            <a:headEnd len="med" w="med" type="none"/>
            <a:tailEnd len="med" w="med" type="triangle"/>
          </a:ln>
        </p:spPr>
      </p:cxnSp>
      <p:cxnSp>
        <p:nvCxnSpPr>
          <p:cNvPr id="180" name="Google Shape;180;p19"/>
          <p:cNvCxnSpPr/>
          <p:nvPr/>
        </p:nvCxnSpPr>
        <p:spPr>
          <a:xfrm>
            <a:off x="4536000" y="1135667"/>
            <a:ext cx="32400" cy="3960000"/>
          </a:xfrm>
          <a:prstGeom prst="straightConnector1">
            <a:avLst/>
          </a:prstGeom>
          <a:noFill/>
          <a:ln cap="flat" cmpd="sng" w="19050">
            <a:solidFill>
              <a:srgbClr val="861F41"/>
            </a:solidFill>
            <a:prstDash val="solid"/>
            <a:round/>
            <a:headEnd len="med" w="med" type="none"/>
            <a:tailEnd len="med" w="med" type="none"/>
          </a:ln>
        </p:spPr>
      </p:cxnSp>
      <p:sp>
        <p:nvSpPr>
          <p:cNvPr id="181" name="Google Shape;181;p19"/>
          <p:cNvSpPr/>
          <p:nvPr/>
        </p:nvSpPr>
        <p:spPr>
          <a:xfrm>
            <a:off x="5025600" y="3134667"/>
            <a:ext cx="981900" cy="298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PAC</a:t>
            </a:r>
            <a:endParaRPr sz="1800">
              <a:latin typeface="Calibri"/>
              <a:ea typeface="Calibri"/>
              <a:cs typeface="Calibri"/>
              <a:sym typeface="Calibri"/>
            </a:endParaRPr>
          </a:p>
        </p:txBody>
      </p:sp>
      <p:sp>
        <p:nvSpPr>
          <p:cNvPr id="182" name="Google Shape;182;p19"/>
          <p:cNvSpPr txBox="1"/>
          <p:nvPr>
            <p:ph idx="1" type="body"/>
          </p:nvPr>
        </p:nvSpPr>
        <p:spPr>
          <a:xfrm>
            <a:off x="4758300" y="1090903"/>
            <a:ext cx="3958500" cy="182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u="sng"/>
              <a:t>PAC authentication:</a:t>
            </a:r>
            <a:r>
              <a:rPr lang="en"/>
              <a:t> The algorithm takes the pointer with the PAC and the modifier. The PAC is then regenerated and compared with the one on the passed pointer.</a:t>
            </a:r>
            <a:endParaRPr/>
          </a:p>
        </p:txBody>
      </p:sp>
      <p:sp>
        <p:nvSpPr>
          <p:cNvPr id="183" name="Google Shape;183;p19"/>
          <p:cNvSpPr txBox="1"/>
          <p:nvPr/>
        </p:nvSpPr>
        <p:spPr>
          <a:xfrm>
            <a:off x="397950" y="4365944"/>
            <a:ext cx="39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Key</a:t>
            </a:r>
            <a:endParaRPr sz="900"/>
          </a:p>
        </p:txBody>
      </p:sp>
      <p:sp>
        <p:nvSpPr>
          <p:cNvPr id="184" name="Google Shape;184;p19"/>
          <p:cNvSpPr txBox="1"/>
          <p:nvPr/>
        </p:nvSpPr>
        <p:spPr>
          <a:xfrm>
            <a:off x="2044426" y="4365935"/>
            <a:ext cx="45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Hash</a:t>
            </a:r>
            <a:endParaRPr sz="900"/>
          </a:p>
        </p:txBody>
      </p:sp>
      <p:sp>
        <p:nvSpPr>
          <p:cNvPr id="185" name="Google Shape;185;p19"/>
          <p:cNvSpPr txBox="1"/>
          <p:nvPr/>
        </p:nvSpPr>
        <p:spPr>
          <a:xfrm>
            <a:off x="3521659" y="4365935"/>
            <a:ext cx="45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Salt</a:t>
            </a:r>
            <a:endParaRPr sz="900"/>
          </a:p>
        </p:txBody>
      </p:sp>
      <p:sp>
        <p:nvSpPr>
          <p:cNvPr id="186" name="Google Shape;186;p19"/>
          <p:cNvSpPr txBox="1"/>
          <p:nvPr/>
        </p:nvSpPr>
        <p:spPr>
          <a:xfrm>
            <a:off x="4962592" y="4365944"/>
            <a:ext cx="39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Key</a:t>
            </a:r>
            <a:endParaRPr sz="900"/>
          </a:p>
        </p:txBody>
      </p:sp>
      <p:sp>
        <p:nvSpPr>
          <p:cNvPr id="187" name="Google Shape;187;p19"/>
          <p:cNvSpPr txBox="1"/>
          <p:nvPr/>
        </p:nvSpPr>
        <p:spPr>
          <a:xfrm>
            <a:off x="6609068" y="4365935"/>
            <a:ext cx="45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Hash</a:t>
            </a:r>
            <a:endParaRPr sz="900"/>
          </a:p>
        </p:txBody>
      </p:sp>
      <p:sp>
        <p:nvSpPr>
          <p:cNvPr id="188" name="Google Shape;188;p19"/>
          <p:cNvSpPr txBox="1"/>
          <p:nvPr/>
        </p:nvSpPr>
        <p:spPr>
          <a:xfrm>
            <a:off x="8086301" y="4365935"/>
            <a:ext cx="45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Salt</a:t>
            </a:r>
            <a:endParaRPr sz="900"/>
          </a:p>
        </p:txBody>
      </p:sp>
      <p:pic>
        <p:nvPicPr>
          <p:cNvPr id="189" name="Google Shape;189;p19"/>
          <p:cNvPicPr preferRelativeResize="0"/>
          <p:nvPr/>
        </p:nvPicPr>
        <p:blipFill>
          <a:blip r:embed="rId3">
            <a:alphaModFix/>
          </a:blip>
          <a:stretch>
            <a:fillRect/>
          </a:stretch>
        </p:blipFill>
        <p:spPr>
          <a:xfrm>
            <a:off x="3842055" y="4703917"/>
            <a:ext cx="429299" cy="429299"/>
          </a:xfrm>
          <a:prstGeom prst="rect">
            <a:avLst/>
          </a:prstGeom>
          <a:noFill/>
          <a:ln>
            <a:noFill/>
          </a:ln>
        </p:spPr>
      </p:pic>
      <p:pic>
        <p:nvPicPr>
          <p:cNvPr id="190" name="Google Shape;190;p19"/>
          <p:cNvPicPr preferRelativeResize="0"/>
          <p:nvPr/>
        </p:nvPicPr>
        <p:blipFill>
          <a:blip r:embed="rId3">
            <a:alphaModFix/>
          </a:blip>
          <a:stretch>
            <a:fillRect/>
          </a:stretch>
        </p:blipFill>
        <p:spPr>
          <a:xfrm>
            <a:off x="8414055" y="2925917"/>
            <a:ext cx="429299" cy="429299"/>
          </a:xfrm>
          <a:prstGeom prst="rect">
            <a:avLst/>
          </a:prstGeom>
          <a:noFill/>
          <a:ln>
            <a:noFill/>
          </a:ln>
        </p:spPr>
      </p:pic>
      <p:grpSp>
        <p:nvGrpSpPr>
          <p:cNvPr id="191" name="Google Shape;191;p19"/>
          <p:cNvGrpSpPr/>
          <p:nvPr/>
        </p:nvGrpSpPr>
        <p:grpSpPr>
          <a:xfrm>
            <a:off x="3806209" y="2914728"/>
            <a:ext cx="512850" cy="569828"/>
            <a:chOff x="3710550" y="2089876"/>
            <a:chExt cx="512850" cy="512850"/>
          </a:xfrm>
        </p:grpSpPr>
        <p:pic>
          <p:nvPicPr>
            <p:cNvPr id="192" name="Google Shape;192;p19"/>
            <p:cNvPicPr preferRelativeResize="0"/>
            <p:nvPr/>
          </p:nvPicPr>
          <p:blipFill>
            <a:blip r:embed="rId4">
              <a:alphaModFix/>
            </a:blip>
            <a:stretch>
              <a:fillRect/>
            </a:stretch>
          </p:blipFill>
          <p:spPr>
            <a:xfrm>
              <a:off x="3710550" y="2089876"/>
              <a:ext cx="512850" cy="512850"/>
            </a:xfrm>
            <a:prstGeom prst="rect">
              <a:avLst/>
            </a:prstGeom>
            <a:noFill/>
            <a:ln>
              <a:noFill/>
            </a:ln>
          </p:spPr>
        </p:pic>
        <p:sp>
          <p:nvSpPr>
            <p:cNvPr id="193" name="Google Shape;193;p19"/>
            <p:cNvSpPr/>
            <p:nvPr/>
          </p:nvSpPr>
          <p:spPr>
            <a:xfrm>
              <a:off x="3997175" y="2183800"/>
              <a:ext cx="168900" cy="108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9"/>
          <p:cNvGrpSpPr/>
          <p:nvPr/>
        </p:nvGrpSpPr>
        <p:grpSpPr>
          <a:xfrm>
            <a:off x="8438209" y="4692710"/>
            <a:ext cx="512850" cy="569828"/>
            <a:chOff x="8342550" y="3690076"/>
            <a:chExt cx="512850" cy="512850"/>
          </a:xfrm>
        </p:grpSpPr>
        <p:pic>
          <p:nvPicPr>
            <p:cNvPr id="195" name="Google Shape;195;p19"/>
            <p:cNvPicPr preferRelativeResize="0"/>
            <p:nvPr/>
          </p:nvPicPr>
          <p:blipFill>
            <a:blip r:embed="rId4">
              <a:alphaModFix/>
            </a:blip>
            <a:stretch>
              <a:fillRect/>
            </a:stretch>
          </p:blipFill>
          <p:spPr>
            <a:xfrm>
              <a:off x="8342550" y="3690076"/>
              <a:ext cx="512850" cy="512850"/>
            </a:xfrm>
            <a:prstGeom prst="rect">
              <a:avLst/>
            </a:prstGeom>
            <a:noFill/>
            <a:ln>
              <a:noFill/>
            </a:ln>
          </p:spPr>
        </p:pic>
        <p:sp>
          <p:nvSpPr>
            <p:cNvPr id="196" name="Google Shape;196;p19"/>
            <p:cNvSpPr/>
            <p:nvPr/>
          </p:nvSpPr>
          <p:spPr>
            <a:xfrm>
              <a:off x="8626500" y="3778763"/>
              <a:ext cx="168900" cy="108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0"/>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ARM Pointer Authentication</a:t>
            </a:r>
            <a:endParaRPr/>
          </a:p>
        </p:txBody>
      </p:sp>
      <p:sp>
        <p:nvSpPr>
          <p:cNvPr id="202" name="Google Shape;202;p20"/>
          <p:cNvSpPr txBox="1"/>
          <p:nvPr>
            <p:ph idx="1" type="body"/>
          </p:nvPr>
        </p:nvSpPr>
        <p:spPr>
          <a:xfrm>
            <a:off x="311700" y="1107528"/>
            <a:ext cx="3859800" cy="1317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u="sng"/>
              <a:t>PAC signing: </a:t>
            </a:r>
            <a:r>
              <a:rPr lang="en"/>
              <a:t>The algorithm takes the pointer and modifier, as well as a key, and generates a PAC.</a:t>
            </a:r>
            <a:endParaRPr/>
          </a:p>
        </p:txBody>
      </p:sp>
      <p:sp>
        <p:nvSpPr>
          <p:cNvPr id="203" name="Google Shape;203;p20"/>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20"/>
          <p:cNvSpPr/>
          <p:nvPr/>
        </p:nvSpPr>
        <p:spPr>
          <a:xfrm>
            <a:off x="1287600" y="3767667"/>
            <a:ext cx="1644300" cy="6930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Cryptographic algorithm</a:t>
            </a:r>
            <a:endParaRPr sz="1800">
              <a:latin typeface="Calibri"/>
              <a:ea typeface="Calibri"/>
              <a:cs typeface="Calibri"/>
              <a:sym typeface="Calibri"/>
            </a:endParaRPr>
          </a:p>
        </p:txBody>
      </p:sp>
      <p:sp>
        <p:nvSpPr>
          <p:cNvPr id="205" name="Google Shape;205;p20"/>
          <p:cNvSpPr/>
          <p:nvPr/>
        </p:nvSpPr>
        <p:spPr>
          <a:xfrm>
            <a:off x="453600" y="4855000"/>
            <a:ext cx="3314700" cy="298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               Address</a:t>
            </a:r>
            <a:endParaRPr sz="1800"/>
          </a:p>
        </p:txBody>
      </p:sp>
      <p:sp>
        <p:nvSpPr>
          <p:cNvPr id="206" name="Google Shape;206;p20"/>
          <p:cNvSpPr/>
          <p:nvPr/>
        </p:nvSpPr>
        <p:spPr>
          <a:xfrm>
            <a:off x="453600" y="4855000"/>
            <a:ext cx="981900" cy="298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PAC</a:t>
            </a:r>
            <a:endParaRPr sz="1800">
              <a:latin typeface="Calibri"/>
              <a:ea typeface="Calibri"/>
              <a:cs typeface="Calibri"/>
              <a:sym typeface="Calibri"/>
            </a:endParaRPr>
          </a:p>
        </p:txBody>
      </p:sp>
      <p:sp>
        <p:nvSpPr>
          <p:cNvPr id="207" name="Google Shape;207;p20"/>
          <p:cNvSpPr/>
          <p:nvPr/>
        </p:nvSpPr>
        <p:spPr>
          <a:xfrm>
            <a:off x="452100" y="3132333"/>
            <a:ext cx="3314700" cy="298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Address</a:t>
            </a:r>
            <a:endParaRPr sz="1800"/>
          </a:p>
        </p:txBody>
      </p:sp>
      <p:sp>
        <p:nvSpPr>
          <p:cNvPr id="208" name="Google Shape;208;p20"/>
          <p:cNvSpPr/>
          <p:nvPr/>
        </p:nvSpPr>
        <p:spPr>
          <a:xfrm>
            <a:off x="186300" y="3767667"/>
            <a:ext cx="842400" cy="693000"/>
          </a:xfrm>
          <a:prstGeom prst="roundRect">
            <a:avLst>
              <a:gd fmla="val 16667" name="adj"/>
            </a:avLst>
          </a:prstGeom>
          <a:solidFill>
            <a:srgbClr val="026F58">
              <a:alpha val="8095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Secret Key</a:t>
            </a:r>
            <a:endParaRPr sz="1800">
              <a:latin typeface="Calibri"/>
              <a:ea typeface="Calibri"/>
              <a:cs typeface="Calibri"/>
              <a:sym typeface="Calibri"/>
            </a:endParaRPr>
          </a:p>
        </p:txBody>
      </p:sp>
      <p:sp>
        <p:nvSpPr>
          <p:cNvPr id="209" name="Google Shape;209;p20"/>
          <p:cNvSpPr/>
          <p:nvPr/>
        </p:nvSpPr>
        <p:spPr>
          <a:xfrm>
            <a:off x="3199500" y="3767667"/>
            <a:ext cx="1070700" cy="693000"/>
          </a:xfrm>
          <a:prstGeom prst="roundRect">
            <a:avLst>
              <a:gd fmla="val 16667" name="adj"/>
            </a:avLst>
          </a:prstGeom>
          <a:solidFill>
            <a:srgbClr val="706BB1">
              <a:alpha val="922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Modifier</a:t>
            </a:r>
            <a:endParaRPr sz="1800">
              <a:latin typeface="Calibri"/>
              <a:ea typeface="Calibri"/>
              <a:cs typeface="Calibri"/>
              <a:sym typeface="Calibri"/>
            </a:endParaRPr>
          </a:p>
        </p:txBody>
      </p:sp>
      <p:cxnSp>
        <p:nvCxnSpPr>
          <p:cNvPr id="210" name="Google Shape;210;p20"/>
          <p:cNvCxnSpPr>
            <a:stCxn id="208" idx="3"/>
            <a:endCxn id="204" idx="1"/>
          </p:cNvCxnSpPr>
          <p:nvPr/>
        </p:nvCxnSpPr>
        <p:spPr>
          <a:xfrm>
            <a:off x="1028700" y="4114167"/>
            <a:ext cx="258900" cy="0"/>
          </a:xfrm>
          <a:prstGeom prst="straightConnector1">
            <a:avLst/>
          </a:prstGeom>
          <a:noFill/>
          <a:ln cap="flat" cmpd="sng" w="9525">
            <a:solidFill>
              <a:schemeClr val="dk1"/>
            </a:solidFill>
            <a:prstDash val="solid"/>
            <a:round/>
            <a:headEnd len="med" w="med" type="none"/>
            <a:tailEnd len="med" w="med" type="triangle"/>
          </a:ln>
        </p:spPr>
      </p:cxnSp>
      <p:cxnSp>
        <p:nvCxnSpPr>
          <p:cNvPr id="211" name="Google Shape;211;p20"/>
          <p:cNvCxnSpPr>
            <a:stCxn id="207" idx="2"/>
            <a:endCxn id="204" idx="0"/>
          </p:cNvCxnSpPr>
          <p:nvPr/>
        </p:nvCxnSpPr>
        <p:spPr>
          <a:xfrm>
            <a:off x="2109450" y="3431133"/>
            <a:ext cx="300" cy="336600"/>
          </a:xfrm>
          <a:prstGeom prst="straightConnector1">
            <a:avLst/>
          </a:prstGeom>
          <a:noFill/>
          <a:ln cap="flat" cmpd="sng" w="9525">
            <a:solidFill>
              <a:schemeClr val="dk1"/>
            </a:solidFill>
            <a:prstDash val="solid"/>
            <a:round/>
            <a:headEnd len="med" w="med" type="none"/>
            <a:tailEnd len="med" w="med" type="triangle"/>
          </a:ln>
        </p:spPr>
      </p:cxnSp>
      <p:cxnSp>
        <p:nvCxnSpPr>
          <p:cNvPr id="212" name="Google Shape;212;p20"/>
          <p:cNvCxnSpPr/>
          <p:nvPr/>
        </p:nvCxnSpPr>
        <p:spPr>
          <a:xfrm>
            <a:off x="2109750" y="4460667"/>
            <a:ext cx="1200" cy="394200"/>
          </a:xfrm>
          <a:prstGeom prst="straightConnector1">
            <a:avLst/>
          </a:prstGeom>
          <a:noFill/>
          <a:ln cap="flat" cmpd="sng" w="9525">
            <a:solidFill>
              <a:schemeClr val="dk1"/>
            </a:solidFill>
            <a:prstDash val="solid"/>
            <a:round/>
            <a:headEnd len="med" w="med" type="none"/>
            <a:tailEnd len="med" w="med" type="triangle"/>
          </a:ln>
        </p:spPr>
      </p:cxnSp>
      <p:cxnSp>
        <p:nvCxnSpPr>
          <p:cNvPr id="213" name="Google Shape;213;p20"/>
          <p:cNvCxnSpPr>
            <a:stCxn id="209" idx="1"/>
            <a:endCxn id="204" idx="3"/>
          </p:cNvCxnSpPr>
          <p:nvPr/>
        </p:nvCxnSpPr>
        <p:spPr>
          <a:xfrm rot="10800000">
            <a:off x="2931900" y="4114167"/>
            <a:ext cx="267600" cy="0"/>
          </a:xfrm>
          <a:prstGeom prst="straightConnector1">
            <a:avLst/>
          </a:prstGeom>
          <a:noFill/>
          <a:ln cap="flat" cmpd="sng" w="9525">
            <a:solidFill>
              <a:schemeClr val="dk1"/>
            </a:solidFill>
            <a:prstDash val="solid"/>
            <a:round/>
            <a:headEnd len="med" w="med" type="none"/>
            <a:tailEnd len="med" w="med" type="triangle"/>
          </a:ln>
        </p:spPr>
      </p:cxnSp>
      <p:sp>
        <p:nvSpPr>
          <p:cNvPr id="214" name="Google Shape;214;p20"/>
          <p:cNvSpPr/>
          <p:nvPr/>
        </p:nvSpPr>
        <p:spPr>
          <a:xfrm>
            <a:off x="5859600" y="3767667"/>
            <a:ext cx="1644300" cy="693000"/>
          </a:xfrm>
          <a:prstGeom prst="roundRect">
            <a:avLst>
              <a:gd fmla="val 16667" name="adj"/>
            </a:avLst>
          </a:prstGeom>
          <a:solidFill>
            <a:srgbClr val="E7837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Cryptographic algorithm</a:t>
            </a:r>
            <a:endParaRPr sz="1800">
              <a:latin typeface="Calibri"/>
              <a:ea typeface="Calibri"/>
              <a:cs typeface="Calibri"/>
              <a:sym typeface="Calibri"/>
            </a:endParaRPr>
          </a:p>
        </p:txBody>
      </p:sp>
      <p:sp>
        <p:nvSpPr>
          <p:cNvPr id="215" name="Google Shape;215;p20"/>
          <p:cNvSpPr/>
          <p:nvPr/>
        </p:nvSpPr>
        <p:spPr>
          <a:xfrm>
            <a:off x="5025600" y="4855000"/>
            <a:ext cx="3314700" cy="298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               Address</a:t>
            </a:r>
            <a:endParaRPr sz="1800"/>
          </a:p>
        </p:txBody>
      </p:sp>
      <p:sp>
        <p:nvSpPr>
          <p:cNvPr id="216" name="Google Shape;216;p20"/>
          <p:cNvSpPr/>
          <p:nvPr/>
        </p:nvSpPr>
        <p:spPr>
          <a:xfrm>
            <a:off x="5024100" y="3132333"/>
            <a:ext cx="3314700" cy="2988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              Address</a:t>
            </a:r>
            <a:endParaRPr sz="1800"/>
          </a:p>
        </p:txBody>
      </p:sp>
      <p:sp>
        <p:nvSpPr>
          <p:cNvPr id="217" name="Google Shape;217;p20"/>
          <p:cNvSpPr/>
          <p:nvPr/>
        </p:nvSpPr>
        <p:spPr>
          <a:xfrm>
            <a:off x="4758300" y="3767667"/>
            <a:ext cx="842400" cy="693000"/>
          </a:xfrm>
          <a:prstGeom prst="roundRect">
            <a:avLst>
              <a:gd fmla="val 16667" name="adj"/>
            </a:avLst>
          </a:prstGeom>
          <a:solidFill>
            <a:srgbClr val="026F58">
              <a:alpha val="8095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Secret Key</a:t>
            </a:r>
            <a:endParaRPr sz="1800">
              <a:latin typeface="Calibri"/>
              <a:ea typeface="Calibri"/>
              <a:cs typeface="Calibri"/>
              <a:sym typeface="Calibri"/>
            </a:endParaRPr>
          </a:p>
        </p:txBody>
      </p:sp>
      <p:sp>
        <p:nvSpPr>
          <p:cNvPr id="218" name="Google Shape;218;p20"/>
          <p:cNvSpPr/>
          <p:nvPr/>
        </p:nvSpPr>
        <p:spPr>
          <a:xfrm>
            <a:off x="7771500" y="3767667"/>
            <a:ext cx="1070700" cy="693000"/>
          </a:xfrm>
          <a:prstGeom prst="roundRect">
            <a:avLst>
              <a:gd fmla="val 16667" name="adj"/>
            </a:avLst>
          </a:prstGeom>
          <a:solidFill>
            <a:srgbClr val="706BB1">
              <a:alpha val="9226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Modifier</a:t>
            </a:r>
            <a:endParaRPr sz="1800">
              <a:latin typeface="Calibri"/>
              <a:ea typeface="Calibri"/>
              <a:cs typeface="Calibri"/>
              <a:sym typeface="Calibri"/>
            </a:endParaRPr>
          </a:p>
        </p:txBody>
      </p:sp>
      <p:cxnSp>
        <p:nvCxnSpPr>
          <p:cNvPr id="219" name="Google Shape;219;p20"/>
          <p:cNvCxnSpPr>
            <a:stCxn id="217" idx="3"/>
            <a:endCxn id="214" idx="1"/>
          </p:cNvCxnSpPr>
          <p:nvPr/>
        </p:nvCxnSpPr>
        <p:spPr>
          <a:xfrm>
            <a:off x="5600700" y="4114167"/>
            <a:ext cx="258900" cy="0"/>
          </a:xfrm>
          <a:prstGeom prst="straightConnector1">
            <a:avLst/>
          </a:prstGeom>
          <a:noFill/>
          <a:ln cap="flat" cmpd="sng" w="9525">
            <a:solidFill>
              <a:schemeClr val="dk1"/>
            </a:solidFill>
            <a:prstDash val="solid"/>
            <a:round/>
            <a:headEnd len="med" w="med" type="none"/>
            <a:tailEnd len="med" w="med" type="triangle"/>
          </a:ln>
        </p:spPr>
      </p:cxnSp>
      <p:cxnSp>
        <p:nvCxnSpPr>
          <p:cNvPr id="220" name="Google Shape;220;p20"/>
          <p:cNvCxnSpPr>
            <a:stCxn id="216" idx="2"/>
            <a:endCxn id="214" idx="0"/>
          </p:cNvCxnSpPr>
          <p:nvPr/>
        </p:nvCxnSpPr>
        <p:spPr>
          <a:xfrm>
            <a:off x="6681450" y="3431133"/>
            <a:ext cx="300" cy="336600"/>
          </a:xfrm>
          <a:prstGeom prst="straightConnector1">
            <a:avLst/>
          </a:prstGeom>
          <a:noFill/>
          <a:ln cap="flat" cmpd="sng" w="9525">
            <a:solidFill>
              <a:schemeClr val="dk1"/>
            </a:solidFill>
            <a:prstDash val="solid"/>
            <a:round/>
            <a:headEnd len="med" w="med" type="none"/>
            <a:tailEnd len="med" w="med" type="triangle"/>
          </a:ln>
        </p:spPr>
      </p:cxnSp>
      <p:cxnSp>
        <p:nvCxnSpPr>
          <p:cNvPr id="221" name="Google Shape;221;p20"/>
          <p:cNvCxnSpPr/>
          <p:nvPr/>
        </p:nvCxnSpPr>
        <p:spPr>
          <a:xfrm flipH="1">
            <a:off x="6681750" y="4460667"/>
            <a:ext cx="1200" cy="394200"/>
          </a:xfrm>
          <a:prstGeom prst="straightConnector1">
            <a:avLst/>
          </a:prstGeom>
          <a:noFill/>
          <a:ln cap="flat" cmpd="sng" w="9525">
            <a:solidFill>
              <a:schemeClr val="dk1"/>
            </a:solidFill>
            <a:prstDash val="solid"/>
            <a:round/>
            <a:headEnd len="med" w="med" type="none"/>
            <a:tailEnd len="med" w="med" type="triangle"/>
          </a:ln>
        </p:spPr>
      </p:cxnSp>
      <p:cxnSp>
        <p:nvCxnSpPr>
          <p:cNvPr id="222" name="Google Shape;222;p20"/>
          <p:cNvCxnSpPr>
            <a:stCxn id="218" idx="1"/>
            <a:endCxn id="214" idx="3"/>
          </p:cNvCxnSpPr>
          <p:nvPr/>
        </p:nvCxnSpPr>
        <p:spPr>
          <a:xfrm rot="10800000">
            <a:off x="7503900" y="4114167"/>
            <a:ext cx="267600" cy="0"/>
          </a:xfrm>
          <a:prstGeom prst="straightConnector1">
            <a:avLst/>
          </a:prstGeom>
          <a:noFill/>
          <a:ln cap="flat" cmpd="sng" w="9525">
            <a:solidFill>
              <a:schemeClr val="dk1"/>
            </a:solidFill>
            <a:prstDash val="solid"/>
            <a:round/>
            <a:headEnd len="med" w="med" type="none"/>
            <a:tailEnd len="med" w="med" type="triangle"/>
          </a:ln>
        </p:spPr>
      </p:cxnSp>
      <p:cxnSp>
        <p:nvCxnSpPr>
          <p:cNvPr id="223" name="Google Shape;223;p20"/>
          <p:cNvCxnSpPr/>
          <p:nvPr/>
        </p:nvCxnSpPr>
        <p:spPr>
          <a:xfrm>
            <a:off x="4536000" y="1135667"/>
            <a:ext cx="32400" cy="3960000"/>
          </a:xfrm>
          <a:prstGeom prst="straightConnector1">
            <a:avLst/>
          </a:prstGeom>
          <a:noFill/>
          <a:ln cap="flat" cmpd="sng" w="19050">
            <a:solidFill>
              <a:srgbClr val="861F41"/>
            </a:solidFill>
            <a:prstDash val="solid"/>
            <a:round/>
            <a:headEnd len="med" w="med" type="none"/>
            <a:tailEnd len="med" w="med" type="none"/>
          </a:ln>
        </p:spPr>
      </p:cxnSp>
      <p:sp>
        <p:nvSpPr>
          <p:cNvPr id="224" name="Google Shape;224;p20"/>
          <p:cNvSpPr/>
          <p:nvPr/>
        </p:nvSpPr>
        <p:spPr>
          <a:xfrm>
            <a:off x="5025600" y="3134667"/>
            <a:ext cx="981900" cy="298800"/>
          </a:xfrm>
          <a:prstGeom prst="roundRect">
            <a:avLst>
              <a:gd fmla="val 16667" name="adj"/>
            </a:avLst>
          </a:prstGeom>
          <a:solidFill>
            <a:srgbClr val="6BA0B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PAC</a:t>
            </a:r>
            <a:endParaRPr sz="1800">
              <a:latin typeface="Calibri"/>
              <a:ea typeface="Calibri"/>
              <a:cs typeface="Calibri"/>
              <a:sym typeface="Calibri"/>
            </a:endParaRPr>
          </a:p>
        </p:txBody>
      </p:sp>
      <p:sp>
        <p:nvSpPr>
          <p:cNvPr id="225" name="Google Shape;225;p20"/>
          <p:cNvSpPr txBox="1"/>
          <p:nvPr>
            <p:ph idx="1" type="body"/>
          </p:nvPr>
        </p:nvSpPr>
        <p:spPr>
          <a:xfrm>
            <a:off x="4758300" y="1090903"/>
            <a:ext cx="3958500" cy="182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u="sng"/>
              <a:t>PAC authentication:</a:t>
            </a:r>
            <a:r>
              <a:rPr lang="en"/>
              <a:t> The algorithm takes the pointer with the PAC and the modifier. The PAC is then regenerated and compared with the one on the passed pointer.</a:t>
            </a:r>
            <a:endParaRPr/>
          </a:p>
        </p:txBody>
      </p:sp>
      <p:sp>
        <p:nvSpPr>
          <p:cNvPr id="226" name="Google Shape;226;p20"/>
          <p:cNvSpPr/>
          <p:nvPr/>
        </p:nvSpPr>
        <p:spPr>
          <a:xfrm>
            <a:off x="5033625" y="4855000"/>
            <a:ext cx="981900" cy="298800"/>
          </a:xfrm>
          <a:prstGeom prst="roundRect">
            <a:avLst>
              <a:gd fmla="val 16667" name="adj"/>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alibri"/>
                <a:ea typeface="Calibri"/>
                <a:cs typeface="Calibri"/>
                <a:sym typeface="Calibri"/>
              </a:rPr>
              <a:t>0x2</a:t>
            </a:r>
            <a:endParaRPr sz="1800">
              <a:latin typeface="Calibri"/>
              <a:ea typeface="Calibri"/>
              <a:cs typeface="Calibri"/>
              <a:sym typeface="Calibri"/>
            </a:endParaRPr>
          </a:p>
        </p:txBody>
      </p:sp>
      <p:pic>
        <p:nvPicPr>
          <p:cNvPr id="227" name="Google Shape;227;p20"/>
          <p:cNvPicPr preferRelativeResize="0"/>
          <p:nvPr/>
        </p:nvPicPr>
        <p:blipFill>
          <a:blip r:embed="rId3">
            <a:alphaModFix/>
          </a:blip>
          <a:stretch>
            <a:fillRect/>
          </a:stretch>
        </p:blipFill>
        <p:spPr>
          <a:xfrm flipH="1" rot="10800000">
            <a:off x="4613500" y="4679886"/>
            <a:ext cx="378113" cy="378113"/>
          </a:xfrm>
          <a:prstGeom prst="rect">
            <a:avLst/>
          </a:prstGeom>
          <a:noFill/>
          <a:ln>
            <a:noFill/>
          </a:ln>
        </p:spPr>
      </p:pic>
      <p:pic>
        <p:nvPicPr>
          <p:cNvPr id="228" name="Google Shape;228;p20"/>
          <p:cNvPicPr preferRelativeResize="0"/>
          <p:nvPr/>
        </p:nvPicPr>
        <p:blipFill>
          <a:blip r:embed="rId4">
            <a:alphaModFix/>
          </a:blip>
          <a:stretch>
            <a:fillRect/>
          </a:stretch>
        </p:blipFill>
        <p:spPr>
          <a:xfrm>
            <a:off x="3842055" y="4703917"/>
            <a:ext cx="429299" cy="429299"/>
          </a:xfrm>
          <a:prstGeom prst="rect">
            <a:avLst/>
          </a:prstGeom>
          <a:noFill/>
          <a:ln>
            <a:noFill/>
          </a:ln>
        </p:spPr>
      </p:pic>
      <p:pic>
        <p:nvPicPr>
          <p:cNvPr id="229" name="Google Shape;229;p20"/>
          <p:cNvPicPr preferRelativeResize="0"/>
          <p:nvPr/>
        </p:nvPicPr>
        <p:blipFill>
          <a:blip r:embed="rId4">
            <a:alphaModFix/>
          </a:blip>
          <a:stretch>
            <a:fillRect/>
          </a:stretch>
        </p:blipFill>
        <p:spPr>
          <a:xfrm>
            <a:off x="8414055" y="2925917"/>
            <a:ext cx="429299" cy="429299"/>
          </a:xfrm>
          <a:prstGeom prst="rect">
            <a:avLst/>
          </a:prstGeom>
          <a:noFill/>
          <a:ln>
            <a:noFill/>
          </a:ln>
        </p:spPr>
      </p:pic>
      <p:grpSp>
        <p:nvGrpSpPr>
          <p:cNvPr id="230" name="Google Shape;230;p20"/>
          <p:cNvGrpSpPr/>
          <p:nvPr/>
        </p:nvGrpSpPr>
        <p:grpSpPr>
          <a:xfrm>
            <a:off x="3806209" y="2914728"/>
            <a:ext cx="512850" cy="569828"/>
            <a:chOff x="3710550" y="2089876"/>
            <a:chExt cx="512850" cy="512850"/>
          </a:xfrm>
        </p:grpSpPr>
        <p:pic>
          <p:nvPicPr>
            <p:cNvPr id="231" name="Google Shape;231;p20"/>
            <p:cNvPicPr preferRelativeResize="0"/>
            <p:nvPr/>
          </p:nvPicPr>
          <p:blipFill>
            <a:blip r:embed="rId5">
              <a:alphaModFix/>
            </a:blip>
            <a:stretch>
              <a:fillRect/>
            </a:stretch>
          </p:blipFill>
          <p:spPr>
            <a:xfrm>
              <a:off x="3710550" y="2089876"/>
              <a:ext cx="512850" cy="512850"/>
            </a:xfrm>
            <a:prstGeom prst="rect">
              <a:avLst/>
            </a:prstGeom>
            <a:noFill/>
            <a:ln>
              <a:noFill/>
            </a:ln>
          </p:spPr>
        </p:pic>
        <p:sp>
          <p:nvSpPr>
            <p:cNvPr id="232" name="Google Shape;232;p20"/>
            <p:cNvSpPr/>
            <p:nvPr/>
          </p:nvSpPr>
          <p:spPr>
            <a:xfrm>
              <a:off x="3997175" y="2183800"/>
              <a:ext cx="168900" cy="108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20"/>
          <p:cNvGrpSpPr/>
          <p:nvPr/>
        </p:nvGrpSpPr>
        <p:grpSpPr>
          <a:xfrm>
            <a:off x="8438209" y="4692710"/>
            <a:ext cx="512850" cy="569828"/>
            <a:chOff x="8342550" y="3690076"/>
            <a:chExt cx="512850" cy="512850"/>
          </a:xfrm>
        </p:grpSpPr>
        <p:pic>
          <p:nvPicPr>
            <p:cNvPr id="234" name="Google Shape;234;p20"/>
            <p:cNvPicPr preferRelativeResize="0"/>
            <p:nvPr/>
          </p:nvPicPr>
          <p:blipFill>
            <a:blip r:embed="rId5">
              <a:alphaModFix/>
            </a:blip>
            <a:stretch>
              <a:fillRect/>
            </a:stretch>
          </p:blipFill>
          <p:spPr>
            <a:xfrm>
              <a:off x="8342550" y="3690076"/>
              <a:ext cx="512850" cy="512850"/>
            </a:xfrm>
            <a:prstGeom prst="rect">
              <a:avLst/>
            </a:prstGeom>
            <a:noFill/>
            <a:ln>
              <a:noFill/>
            </a:ln>
          </p:spPr>
        </p:pic>
        <p:sp>
          <p:nvSpPr>
            <p:cNvPr id="235" name="Google Shape;235;p20"/>
            <p:cNvSpPr/>
            <p:nvPr/>
          </p:nvSpPr>
          <p:spPr>
            <a:xfrm>
              <a:off x="8626500" y="3778763"/>
              <a:ext cx="168900" cy="108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20"/>
          <p:cNvSpPr txBox="1"/>
          <p:nvPr/>
        </p:nvSpPr>
        <p:spPr>
          <a:xfrm>
            <a:off x="397950" y="4365944"/>
            <a:ext cx="39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Key</a:t>
            </a:r>
            <a:endParaRPr sz="900"/>
          </a:p>
        </p:txBody>
      </p:sp>
      <p:sp>
        <p:nvSpPr>
          <p:cNvPr id="237" name="Google Shape;237;p20"/>
          <p:cNvSpPr txBox="1"/>
          <p:nvPr/>
        </p:nvSpPr>
        <p:spPr>
          <a:xfrm>
            <a:off x="2044426" y="4365935"/>
            <a:ext cx="45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Hash</a:t>
            </a:r>
            <a:endParaRPr sz="900"/>
          </a:p>
        </p:txBody>
      </p:sp>
      <p:sp>
        <p:nvSpPr>
          <p:cNvPr id="238" name="Google Shape;238;p20"/>
          <p:cNvSpPr txBox="1"/>
          <p:nvPr/>
        </p:nvSpPr>
        <p:spPr>
          <a:xfrm>
            <a:off x="3521659" y="4365935"/>
            <a:ext cx="45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Salt</a:t>
            </a:r>
            <a:endParaRPr sz="900"/>
          </a:p>
        </p:txBody>
      </p:sp>
      <p:sp>
        <p:nvSpPr>
          <p:cNvPr id="239" name="Google Shape;239;p20"/>
          <p:cNvSpPr txBox="1"/>
          <p:nvPr/>
        </p:nvSpPr>
        <p:spPr>
          <a:xfrm>
            <a:off x="4962592" y="4365944"/>
            <a:ext cx="3900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Key</a:t>
            </a:r>
            <a:endParaRPr sz="900"/>
          </a:p>
        </p:txBody>
      </p:sp>
      <p:sp>
        <p:nvSpPr>
          <p:cNvPr id="240" name="Google Shape;240;p20"/>
          <p:cNvSpPr txBox="1"/>
          <p:nvPr/>
        </p:nvSpPr>
        <p:spPr>
          <a:xfrm>
            <a:off x="6609068" y="4365935"/>
            <a:ext cx="45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Hash</a:t>
            </a:r>
            <a:endParaRPr sz="900"/>
          </a:p>
        </p:txBody>
      </p:sp>
      <p:sp>
        <p:nvSpPr>
          <p:cNvPr id="241" name="Google Shape;241;p20"/>
          <p:cNvSpPr txBox="1"/>
          <p:nvPr/>
        </p:nvSpPr>
        <p:spPr>
          <a:xfrm>
            <a:off x="8086301" y="4365935"/>
            <a:ext cx="454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Salt</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1"/>
          <p:cNvSpPr txBox="1"/>
          <p:nvPr>
            <p:ph type="title"/>
          </p:nvPr>
        </p:nvSpPr>
        <p:spPr>
          <a:xfrm>
            <a:off x="311700" y="240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Current state-of-the-art PAC techniques</a:t>
            </a:r>
            <a:endParaRPr/>
          </a:p>
        </p:txBody>
      </p:sp>
      <p:sp>
        <p:nvSpPr>
          <p:cNvPr id="247" name="Google Shape;247;p21"/>
          <p:cNvSpPr txBox="1"/>
          <p:nvPr>
            <p:ph idx="12" type="sldNum"/>
          </p:nvPr>
        </p:nvSpPr>
        <p:spPr>
          <a:xfrm>
            <a:off x="8472458" y="5310933"/>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8" name="Google Shape;248;p21"/>
          <p:cNvSpPr/>
          <p:nvPr/>
        </p:nvSpPr>
        <p:spPr>
          <a:xfrm>
            <a:off x="90450" y="2424333"/>
            <a:ext cx="2130300" cy="711000"/>
          </a:xfrm>
          <a:prstGeom prst="homePlate">
            <a:avLst>
              <a:gd fmla="val 50000" name="adj"/>
            </a:avLst>
          </a:prstGeom>
          <a:solidFill>
            <a:srgbClr val="6BA0B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Calibri"/>
                <a:ea typeface="Calibri"/>
                <a:cs typeface="Calibri"/>
                <a:sym typeface="Calibri"/>
              </a:rPr>
              <a:t>PARTS-CFI</a:t>
            </a:r>
            <a:endParaRPr sz="2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900">
                <a:solidFill>
                  <a:schemeClr val="dk1"/>
                </a:solidFill>
              </a:rPr>
              <a:t>Lilijestrand et. al </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(USENIX SEC’19)</a:t>
            </a:r>
            <a:endParaRPr sz="900">
              <a:solidFill>
                <a:schemeClr val="dk1"/>
              </a:solidFill>
            </a:endParaRPr>
          </a:p>
          <a:p>
            <a:pPr indent="0" lvl="0" marL="0" rtl="0" algn="l">
              <a:spcBef>
                <a:spcPts val="0"/>
              </a:spcBef>
              <a:spcAft>
                <a:spcPts val="0"/>
              </a:spcAft>
              <a:buNone/>
            </a:pPr>
            <a:r>
              <a:t/>
            </a:r>
            <a:endParaRPr sz="600">
              <a:latin typeface="Calibri"/>
              <a:ea typeface="Calibri"/>
              <a:cs typeface="Calibri"/>
              <a:sym typeface="Calibri"/>
            </a:endParaRPr>
          </a:p>
        </p:txBody>
      </p:sp>
      <p:graphicFrame>
        <p:nvGraphicFramePr>
          <p:cNvPr id="249" name="Google Shape;249;p21"/>
          <p:cNvGraphicFramePr/>
          <p:nvPr/>
        </p:nvGraphicFramePr>
        <p:xfrm>
          <a:off x="2220750" y="1349667"/>
          <a:ext cx="3000000" cy="3000000"/>
        </p:xfrm>
        <a:graphic>
          <a:graphicData uri="http://schemas.openxmlformats.org/drawingml/2006/table">
            <a:tbl>
              <a:tblPr>
                <a:noFill/>
                <a:tableStyleId>{DD1244DB-E311-4683-AAD8-10B135451BDE}</a:tableStyleId>
              </a:tblPr>
              <a:tblGrid>
                <a:gridCol w="1941025"/>
                <a:gridCol w="4786525"/>
              </a:tblGrid>
              <a:tr h="871100">
                <a:tc>
                  <a:txBody>
                    <a:bodyPr/>
                    <a:lstStyle/>
                    <a:p>
                      <a:pPr indent="0" lvl="0" marL="0" rtl="0" algn="ctr">
                        <a:spcBef>
                          <a:spcPts val="0"/>
                        </a:spcBef>
                        <a:spcAft>
                          <a:spcPts val="0"/>
                        </a:spcAft>
                        <a:buNone/>
                      </a:pPr>
                      <a:r>
                        <a:rPr b="1" lang="en" sz="1900">
                          <a:latin typeface="Calibri"/>
                          <a:ea typeface="Calibri"/>
                          <a:cs typeface="Calibri"/>
                          <a:sym typeface="Calibri"/>
                        </a:rPr>
                        <a:t>Protection scope</a:t>
                      </a:r>
                      <a:endParaRPr b="1"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sz="1900">
                          <a:latin typeface="Calibri"/>
                          <a:ea typeface="Calibri"/>
                          <a:cs typeface="Calibri"/>
                          <a:sym typeface="Calibri"/>
                        </a:rPr>
                        <a:t>PAC modifier</a:t>
                      </a:r>
                      <a:endParaRPr b="1"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354650">
                <a:tc>
                  <a:txBody>
                    <a:bodyPr/>
                    <a:lstStyle/>
                    <a:p>
                      <a:pPr indent="0" lvl="0" marL="0" rtl="0" algn="ctr">
                        <a:spcBef>
                          <a:spcPts val="0"/>
                        </a:spcBef>
                        <a:spcAft>
                          <a:spcPts val="0"/>
                        </a:spcAft>
                        <a:buNone/>
                      </a:pPr>
                      <a:r>
                        <a:rPr lang="en" sz="1900">
                          <a:latin typeface="Calibri"/>
                          <a:ea typeface="Calibri"/>
                          <a:cs typeface="Calibri"/>
                          <a:sym typeface="Calibri"/>
                        </a:rPr>
                        <a:t>Return addresses and indirect code pointers</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latin typeface="Calibri"/>
                          <a:ea typeface="Calibri"/>
                          <a:cs typeface="Calibri"/>
                          <a:sym typeface="Calibri"/>
                        </a:rPr>
                        <a:t>SP (Stack Pointer) + function id for return addresses and type id for indirect code pointers.</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71100">
                <a:tc>
                  <a:txBody>
                    <a:bodyPr/>
                    <a:lstStyle/>
                    <a:p>
                      <a:pPr indent="0" lvl="0" marL="0" rtl="0" algn="ctr">
                        <a:spcBef>
                          <a:spcPts val="0"/>
                        </a:spcBef>
                        <a:spcAft>
                          <a:spcPts val="0"/>
                        </a:spcAft>
                        <a:buNone/>
                      </a:pPr>
                      <a:r>
                        <a:rPr lang="en" sz="1900">
                          <a:latin typeface="Calibri"/>
                          <a:ea typeface="Calibri"/>
                          <a:cs typeface="Calibri"/>
                          <a:sym typeface="Calibri"/>
                        </a:rPr>
                        <a:t>Return addresses</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latin typeface="Calibri"/>
                          <a:ea typeface="Calibri"/>
                          <a:cs typeface="Calibri"/>
                          <a:sym typeface="Calibri"/>
                        </a:rPr>
                        <a:t>Previous chained return address on the stack</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71100">
                <a:tc>
                  <a:txBody>
                    <a:bodyPr/>
                    <a:lstStyle/>
                    <a:p>
                      <a:pPr indent="0" lvl="0" marL="0" rtl="0" algn="ctr">
                        <a:spcBef>
                          <a:spcPts val="0"/>
                        </a:spcBef>
                        <a:spcAft>
                          <a:spcPts val="0"/>
                        </a:spcAft>
                        <a:buClr>
                          <a:schemeClr val="dk1"/>
                        </a:buClr>
                        <a:buSzPts val="1200"/>
                        <a:buFont typeface="Arial"/>
                        <a:buNone/>
                      </a:pPr>
                      <a:r>
                        <a:rPr lang="en" sz="1900">
                          <a:latin typeface="Calibri"/>
                          <a:ea typeface="Calibri"/>
                          <a:cs typeface="Calibri"/>
                          <a:sym typeface="Calibri"/>
                        </a:rPr>
                        <a:t>Heap allocated</a:t>
                      </a:r>
                      <a:endParaRPr sz="1900">
                        <a:latin typeface="Calibri"/>
                        <a:ea typeface="Calibri"/>
                        <a:cs typeface="Calibri"/>
                        <a:sym typeface="Calibri"/>
                      </a:endParaRPr>
                    </a:p>
                    <a:p>
                      <a:pPr indent="0" lvl="0" marL="0" rtl="0" algn="ctr">
                        <a:spcBef>
                          <a:spcPts val="0"/>
                        </a:spcBef>
                        <a:spcAft>
                          <a:spcPts val="0"/>
                        </a:spcAft>
                        <a:buNone/>
                      </a:pPr>
                      <a:r>
                        <a:rPr lang="en" sz="1900">
                          <a:latin typeface="Calibri"/>
                          <a:ea typeface="Calibri"/>
                          <a:cs typeface="Calibri"/>
                          <a:sym typeface="Calibri"/>
                        </a:rPr>
                        <a:t>objects</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900">
                          <a:latin typeface="Calibri"/>
                          <a:ea typeface="Calibri"/>
                          <a:cs typeface="Calibri"/>
                          <a:sym typeface="Calibri"/>
                        </a:rPr>
                        <a:t>A generated object-id</a:t>
                      </a:r>
                      <a:endParaRPr sz="1900">
                        <a:latin typeface="Calibri"/>
                        <a:ea typeface="Calibri"/>
                        <a:cs typeface="Calibri"/>
                        <a:sym typeface="Calibri"/>
                      </a:endParaRPr>
                    </a:p>
                  </a:txBody>
                  <a:tcPr marT="101575" marB="10157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50" name="Google Shape;250;p21"/>
          <p:cNvSpPr/>
          <p:nvPr/>
        </p:nvSpPr>
        <p:spPr>
          <a:xfrm>
            <a:off x="90450" y="3636667"/>
            <a:ext cx="2130300" cy="711000"/>
          </a:xfrm>
          <a:prstGeom prst="homePlate">
            <a:avLst>
              <a:gd fmla="val 50000" name="adj"/>
            </a:avLst>
          </a:prstGeom>
          <a:solidFill>
            <a:srgbClr val="6BA0B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Calibri"/>
                <a:ea typeface="Calibri"/>
                <a:cs typeface="Calibri"/>
                <a:sym typeface="Calibri"/>
              </a:rPr>
              <a:t>PACStack</a:t>
            </a:r>
            <a:endParaRPr sz="2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900">
                <a:solidFill>
                  <a:schemeClr val="dk1"/>
                </a:solidFill>
              </a:rPr>
              <a:t>Lilijestrand et. al </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(USENIX SEC’21)</a:t>
            </a:r>
            <a:endParaRPr sz="2500">
              <a:latin typeface="Calibri"/>
              <a:ea typeface="Calibri"/>
              <a:cs typeface="Calibri"/>
              <a:sym typeface="Calibri"/>
            </a:endParaRPr>
          </a:p>
        </p:txBody>
      </p:sp>
      <p:sp>
        <p:nvSpPr>
          <p:cNvPr id="251" name="Google Shape;251;p21"/>
          <p:cNvSpPr/>
          <p:nvPr/>
        </p:nvSpPr>
        <p:spPr>
          <a:xfrm>
            <a:off x="90450" y="4483333"/>
            <a:ext cx="2130300" cy="711000"/>
          </a:xfrm>
          <a:prstGeom prst="homePlate">
            <a:avLst>
              <a:gd fmla="val 50000" name="adj"/>
            </a:avLst>
          </a:prstGeom>
          <a:solidFill>
            <a:srgbClr val="6BA0B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500">
                <a:latin typeface="Calibri"/>
                <a:ea typeface="Calibri"/>
                <a:cs typeface="Calibri"/>
                <a:sym typeface="Calibri"/>
              </a:rPr>
              <a:t>PTAuth</a:t>
            </a:r>
            <a:endParaRPr sz="25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 sz="900">
                <a:solidFill>
                  <a:schemeClr val="dk1"/>
                </a:solidFill>
              </a:rPr>
              <a:t>Farkhani</a:t>
            </a:r>
            <a:r>
              <a:rPr lang="en" sz="900">
                <a:solidFill>
                  <a:schemeClr val="dk1"/>
                </a:solidFill>
              </a:rPr>
              <a:t> et. al </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(USENIX SEC’21)</a:t>
            </a:r>
            <a:endParaRPr sz="25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