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2.xml" ContentType="application/vnd.openxmlformats-officedocument.drawingml.chartshapes+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85" r:id="rId6"/>
    <p:sldId id="287" r:id="rId7"/>
    <p:sldId id="286" r:id="rId8"/>
    <p:sldId id="269" r:id="rId9"/>
    <p:sldId id="264" r:id="rId10"/>
    <p:sldId id="265" r:id="rId11"/>
    <p:sldId id="270" r:id="rId12"/>
    <p:sldId id="262" r:id="rId13"/>
    <p:sldId id="278" r:id="rId14"/>
    <p:sldId id="279" r:id="rId15"/>
    <p:sldId id="280" r:id="rId16"/>
    <p:sldId id="28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1511D2B-9FD2-4011-B7BB-B105CBC28689}">
          <p14:sldIdLst>
            <p14:sldId id="256"/>
            <p14:sldId id="257"/>
            <p14:sldId id="258"/>
            <p14:sldId id="259"/>
            <p14:sldId id="285"/>
            <p14:sldId id="287"/>
            <p14:sldId id="286"/>
            <p14:sldId id="269"/>
            <p14:sldId id="264"/>
          </p14:sldIdLst>
        </p14:section>
        <p14:section name="Untitled Section" id="{65E64970-FF53-4C91-9E2B-2E503417B328}">
          <p14:sldIdLst>
            <p14:sldId id="265"/>
            <p14:sldId id="270"/>
            <p14:sldId id="262"/>
            <p14:sldId id="278"/>
            <p14:sldId id="279"/>
            <p14:sldId id="280"/>
            <p14:sldId id="283"/>
            <p14:sldId id="27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idhya.kashyap@epfl.ch" initials="sa" lastIdx="5" clrIdx="0">
    <p:extLst>
      <p:ext uri="{19B8F6BF-5375-455C-9EA6-DF929625EA0E}">
        <p15:presenceInfo xmlns:p15="http://schemas.microsoft.com/office/powerpoint/2012/main" userId="S::urn:spo:guest#sanidhya.kashyap@epfl.ch::"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D0F1C4-37E4-4CA4-9296-6326B8925EE2}" v="17489" dt="2021-10-11T00:13:09.391"/>
    <p1510:client id="{B983CBE1-51CC-43F2-BB5A-254158D6D75E}" v="4" dt="2021-10-11T22:42:04.6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17_ECF3E28E.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_117_ECF3E28E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_11B_D2F32AE8.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_11B_D2F32AE82.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339519763820992"/>
          <c:y val="0.15404492785786328"/>
          <c:w val="0.86660480236179005"/>
          <c:h val="0.69917984143804279"/>
        </c:manualLayout>
      </c:layout>
      <c:barChart>
        <c:barDir val="col"/>
        <c:grouping val="clustered"/>
        <c:varyColors val="0"/>
        <c:ser>
          <c:idx val="0"/>
          <c:order val="0"/>
          <c:tx>
            <c:strRef>
              <c:f>Sheet1!$B$1</c:f>
              <c:strCache>
                <c:ptCount val="1"/>
                <c:pt idx="0">
                  <c:v>eRPC</c:v>
                </c:pt>
              </c:strCache>
            </c:strRef>
          </c:tx>
          <c:spPr>
            <a:solidFill>
              <a:schemeClr val="accent1"/>
            </a:solidFill>
            <a:ln>
              <a:noFill/>
            </a:ln>
            <a:effectLst/>
          </c:spPr>
          <c:invertIfNegative val="0"/>
          <c:cat>
            <c:numRef>
              <c:f>Sheet1!$A$2:$A$8</c:f>
              <c:numCache>
                <c:formatCode>General</c:formatCode>
                <c:ptCount val="7"/>
                <c:pt idx="0">
                  <c:v>1</c:v>
                </c:pt>
                <c:pt idx="1">
                  <c:v>2</c:v>
                </c:pt>
                <c:pt idx="2">
                  <c:v>4</c:v>
                </c:pt>
                <c:pt idx="3">
                  <c:v>8</c:v>
                </c:pt>
                <c:pt idx="4">
                  <c:v>16</c:v>
                </c:pt>
                <c:pt idx="5">
                  <c:v>32</c:v>
                </c:pt>
                <c:pt idx="6">
                  <c:v>48</c:v>
                </c:pt>
              </c:numCache>
            </c:numRef>
          </c:cat>
          <c:val>
            <c:numRef>
              <c:f>Sheet1!$B$2:$B$8</c:f>
              <c:numCache>
                <c:formatCode>General</c:formatCode>
                <c:ptCount val="7"/>
                <c:pt idx="0">
                  <c:v>4.07</c:v>
                </c:pt>
                <c:pt idx="1">
                  <c:v>7.5</c:v>
                </c:pt>
                <c:pt idx="2">
                  <c:v>11.3</c:v>
                </c:pt>
                <c:pt idx="3">
                  <c:v>12.9</c:v>
                </c:pt>
                <c:pt idx="4">
                  <c:v>14.05</c:v>
                </c:pt>
                <c:pt idx="5">
                  <c:v>13.9</c:v>
                </c:pt>
                <c:pt idx="6">
                  <c:v>13.8</c:v>
                </c:pt>
              </c:numCache>
            </c:numRef>
          </c:val>
          <c:extLst>
            <c:ext xmlns:c16="http://schemas.microsoft.com/office/drawing/2014/chart" uri="{C3380CC4-5D6E-409C-BE32-E72D297353CC}">
              <c16:uniqueId val="{00000000-BC42-40F0-9DFB-2D7F5D67449F}"/>
            </c:ext>
          </c:extLst>
        </c:ser>
        <c:ser>
          <c:idx val="1"/>
          <c:order val="1"/>
          <c:tx>
            <c:strRef>
              <c:f>Sheet1!$C$1</c:f>
              <c:strCache>
                <c:ptCount val="1"/>
                <c:pt idx="0">
                  <c:v>FLOCK</c:v>
                </c:pt>
              </c:strCache>
            </c:strRef>
          </c:tx>
          <c:spPr>
            <a:solidFill>
              <a:schemeClr val="accent2"/>
            </a:solidFill>
            <a:ln>
              <a:noFill/>
            </a:ln>
            <a:effectLst/>
          </c:spPr>
          <c:invertIfNegative val="0"/>
          <c:cat>
            <c:numRef>
              <c:f>Sheet1!$A$2:$A$8</c:f>
              <c:numCache>
                <c:formatCode>General</c:formatCode>
                <c:ptCount val="7"/>
                <c:pt idx="0">
                  <c:v>1</c:v>
                </c:pt>
                <c:pt idx="1">
                  <c:v>2</c:v>
                </c:pt>
                <c:pt idx="2">
                  <c:v>4</c:v>
                </c:pt>
                <c:pt idx="3">
                  <c:v>8</c:v>
                </c:pt>
                <c:pt idx="4">
                  <c:v>16</c:v>
                </c:pt>
                <c:pt idx="5">
                  <c:v>32</c:v>
                </c:pt>
                <c:pt idx="6">
                  <c:v>48</c:v>
                </c:pt>
              </c:numCache>
            </c:numRef>
          </c:cat>
          <c:val>
            <c:numRef>
              <c:f>Sheet1!$C$2:$C$8</c:f>
              <c:numCache>
                <c:formatCode>General</c:formatCode>
                <c:ptCount val="7"/>
                <c:pt idx="0">
                  <c:v>3.6</c:v>
                </c:pt>
                <c:pt idx="1">
                  <c:v>7.3</c:v>
                </c:pt>
                <c:pt idx="2">
                  <c:v>14.2</c:v>
                </c:pt>
                <c:pt idx="3">
                  <c:v>22</c:v>
                </c:pt>
                <c:pt idx="4">
                  <c:v>25.5</c:v>
                </c:pt>
                <c:pt idx="5">
                  <c:v>31.8</c:v>
                </c:pt>
                <c:pt idx="6">
                  <c:v>46.9</c:v>
                </c:pt>
              </c:numCache>
            </c:numRef>
          </c:val>
          <c:extLst>
            <c:ext xmlns:c16="http://schemas.microsoft.com/office/drawing/2014/chart" uri="{C3380CC4-5D6E-409C-BE32-E72D297353CC}">
              <c16:uniqueId val="{00000001-BC42-40F0-9DFB-2D7F5D67449F}"/>
            </c:ext>
          </c:extLst>
        </c:ser>
        <c:dLbls>
          <c:showLegendKey val="0"/>
          <c:showVal val="0"/>
          <c:showCatName val="0"/>
          <c:showSerName val="0"/>
          <c:showPercent val="0"/>
          <c:showBubbleSize val="0"/>
        </c:dLbls>
        <c:gapWidth val="219"/>
        <c:overlap val="-27"/>
        <c:axId val="1627035376"/>
        <c:axId val="1627029136"/>
      </c:barChart>
      <c:catAx>
        <c:axId val="1627035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27029136"/>
        <c:crosses val="autoZero"/>
        <c:auto val="1"/>
        <c:lblAlgn val="ctr"/>
        <c:lblOffset val="100"/>
        <c:noMultiLvlLbl val="0"/>
      </c:catAx>
      <c:valAx>
        <c:axId val="16270291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100" b="0" baseline="0"/>
                  <a:t>Throughput (ops/</a:t>
                </a:r>
                <a:r>
                  <a:rPr lang="en-US" sz="1100" b="0" baseline="0" err="1"/>
                  <a:t>usec</a:t>
                </a:r>
                <a:r>
                  <a:rPr lang="en-US" sz="1100" b="0" baseline="0"/>
                  <a:t>)</a:t>
                </a:r>
              </a:p>
            </c:rich>
          </c:tx>
          <c:layout>
            <c:manualLayout>
              <c:xMode val="edge"/>
              <c:yMode val="edge"/>
              <c:x val="4.4160012042298573E-2"/>
              <c:y val="7.5581698515150536E-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2703537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Entry>
      <c:layout>
        <c:manualLayout>
          <c:xMode val="edge"/>
          <c:yMode val="edge"/>
          <c:x val="0.18646821962142024"/>
          <c:y val="1.7287420643752719E-2"/>
          <c:w val="0.36433417378542127"/>
          <c:h val="0.1268457812682161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603910906423727"/>
          <c:y val="3.5566388624153435E-2"/>
          <c:w val="0.88396089093576269"/>
          <c:h val="0.76624263841617757"/>
        </c:manualLayout>
      </c:layout>
      <c:barChart>
        <c:barDir val="col"/>
        <c:grouping val="clustered"/>
        <c:varyColors val="0"/>
        <c:ser>
          <c:idx val="0"/>
          <c:order val="0"/>
          <c:tx>
            <c:strRef>
              <c:f>Sheet1!$B$1</c:f>
              <c:strCache>
                <c:ptCount val="1"/>
                <c:pt idx="0">
                  <c:v>eRPC</c:v>
                </c:pt>
              </c:strCache>
            </c:strRef>
          </c:tx>
          <c:spPr>
            <a:solidFill>
              <a:schemeClr val="accent1"/>
            </a:solidFill>
            <a:ln>
              <a:noFill/>
            </a:ln>
            <a:effectLst/>
          </c:spPr>
          <c:invertIfNegative val="0"/>
          <c:cat>
            <c:numRef>
              <c:f>Sheet1!$A$2:$A$8</c:f>
              <c:numCache>
                <c:formatCode>General</c:formatCode>
                <c:ptCount val="7"/>
                <c:pt idx="0">
                  <c:v>1</c:v>
                </c:pt>
                <c:pt idx="1">
                  <c:v>2</c:v>
                </c:pt>
                <c:pt idx="2">
                  <c:v>4</c:v>
                </c:pt>
                <c:pt idx="3">
                  <c:v>8</c:v>
                </c:pt>
                <c:pt idx="4">
                  <c:v>16</c:v>
                </c:pt>
                <c:pt idx="5">
                  <c:v>32</c:v>
                </c:pt>
                <c:pt idx="6">
                  <c:v>48</c:v>
                </c:pt>
              </c:numCache>
            </c:numRef>
          </c:cat>
          <c:val>
            <c:numRef>
              <c:f>Sheet1!$B$2:$B$8</c:f>
              <c:numCache>
                <c:formatCode>General</c:formatCode>
                <c:ptCount val="7"/>
                <c:pt idx="0">
                  <c:v>6</c:v>
                </c:pt>
                <c:pt idx="1">
                  <c:v>7</c:v>
                </c:pt>
                <c:pt idx="2">
                  <c:v>10</c:v>
                </c:pt>
                <c:pt idx="3">
                  <c:v>18</c:v>
                </c:pt>
                <c:pt idx="4">
                  <c:v>36</c:v>
                </c:pt>
                <c:pt idx="5">
                  <c:v>63.2</c:v>
                </c:pt>
                <c:pt idx="6">
                  <c:v>92</c:v>
                </c:pt>
              </c:numCache>
            </c:numRef>
          </c:val>
          <c:extLst>
            <c:ext xmlns:c16="http://schemas.microsoft.com/office/drawing/2014/chart" uri="{C3380CC4-5D6E-409C-BE32-E72D297353CC}">
              <c16:uniqueId val="{00000000-92C8-4704-A076-831D023C6C18}"/>
            </c:ext>
          </c:extLst>
        </c:ser>
        <c:ser>
          <c:idx val="1"/>
          <c:order val="1"/>
          <c:tx>
            <c:strRef>
              <c:f>Sheet1!$C$1</c:f>
              <c:strCache>
                <c:ptCount val="1"/>
                <c:pt idx="0">
                  <c:v>FLOCK</c:v>
                </c:pt>
              </c:strCache>
            </c:strRef>
          </c:tx>
          <c:spPr>
            <a:solidFill>
              <a:schemeClr val="accent2"/>
            </a:solidFill>
            <a:ln>
              <a:noFill/>
            </a:ln>
            <a:effectLst/>
          </c:spPr>
          <c:invertIfNegative val="0"/>
          <c:cat>
            <c:numRef>
              <c:f>Sheet1!$A$2:$A$8</c:f>
              <c:numCache>
                <c:formatCode>General</c:formatCode>
                <c:ptCount val="7"/>
                <c:pt idx="0">
                  <c:v>1</c:v>
                </c:pt>
                <c:pt idx="1">
                  <c:v>2</c:v>
                </c:pt>
                <c:pt idx="2">
                  <c:v>4</c:v>
                </c:pt>
                <c:pt idx="3">
                  <c:v>8</c:v>
                </c:pt>
                <c:pt idx="4">
                  <c:v>16</c:v>
                </c:pt>
                <c:pt idx="5">
                  <c:v>32</c:v>
                </c:pt>
                <c:pt idx="6">
                  <c:v>48</c:v>
                </c:pt>
              </c:numCache>
            </c:numRef>
          </c:cat>
          <c:val>
            <c:numRef>
              <c:f>Sheet1!$C$2:$C$8</c:f>
              <c:numCache>
                <c:formatCode>General</c:formatCode>
                <c:ptCount val="7"/>
                <c:pt idx="0">
                  <c:v>7</c:v>
                </c:pt>
                <c:pt idx="1">
                  <c:v>7</c:v>
                </c:pt>
                <c:pt idx="2">
                  <c:v>7</c:v>
                </c:pt>
                <c:pt idx="3">
                  <c:v>11.9</c:v>
                </c:pt>
                <c:pt idx="4">
                  <c:v>23.6</c:v>
                </c:pt>
                <c:pt idx="5">
                  <c:v>41.6</c:v>
                </c:pt>
                <c:pt idx="6">
                  <c:v>44.1</c:v>
                </c:pt>
              </c:numCache>
            </c:numRef>
          </c:val>
          <c:extLst>
            <c:ext xmlns:c16="http://schemas.microsoft.com/office/drawing/2014/chart" uri="{C3380CC4-5D6E-409C-BE32-E72D297353CC}">
              <c16:uniqueId val="{00000001-92C8-4704-A076-831D023C6C18}"/>
            </c:ext>
          </c:extLst>
        </c:ser>
        <c:dLbls>
          <c:showLegendKey val="0"/>
          <c:showVal val="0"/>
          <c:showCatName val="0"/>
          <c:showSerName val="0"/>
          <c:showPercent val="0"/>
          <c:showBubbleSize val="0"/>
        </c:dLbls>
        <c:gapWidth val="219"/>
        <c:overlap val="-27"/>
        <c:axId val="549201247"/>
        <c:axId val="549180031"/>
      </c:barChart>
      <c:catAx>
        <c:axId val="549201247"/>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 application</a:t>
                </a:r>
                <a:r>
                  <a:rPr lang="en-US" baseline="0"/>
                  <a:t> threads per client</a:t>
                </a:r>
                <a:endParaRPr lang="en-US"/>
              </a:p>
            </c:rich>
          </c:tx>
          <c:layout>
            <c:manualLayout>
              <c:xMode val="edge"/>
              <c:yMode val="edge"/>
              <c:x val="0.3789301352605825"/>
              <c:y val="0.89174321844879423"/>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9180031"/>
        <c:crosses val="autoZero"/>
        <c:auto val="1"/>
        <c:lblAlgn val="ctr"/>
        <c:lblOffset val="100"/>
        <c:noMultiLvlLbl val="0"/>
      </c:catAx>
      <c:valAx>
        <c:axId val="54918003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200"/>
                  <a:t>99% Latency</a:t>
                </a:r>
                <a:r>
                  <a:rPr lang="en-US" sz="1200" baseline="0"/>
                  <a:t> (us)</a:t>
                </a:r>
                <a:endParaRPr lang="en-US" sz="1200"/>
              </a:p>
            </c:rich>
          </c:tx>
          <c:layout>
            <c:manualLayout>
              <c:xMode val="edge"/>
              <c:yMode val="edge"/>
              <c:x val="3.4247469786330913E-2"/>
              <c:y val="0.19276557864866584"/>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9201247"/>
        <c:crosses val="autoZero"/>
        <c:crossBetween val="between"/>
        <c:majorUnit val="2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009292604933567"/>
          <c:y val="0.1597909044639382"/>
          <c:w val="0.84976485415081837"/>
          <c:h val="0.73025381202445017"/>
        </c:manualLayout>
      </c:layout>
      <c:barChart>
        <c:barDir val="col"/>
        <c:grouping val="clustered"/>
        <c:varyColors val="0"/>
        <c:ser>
          <c:idx val="0"/>
          <c:order val="0"/>
          <c:tx>
            <c:strRef>
              <c:f>Sheet1!$B$1</c:f>
              <c:strCache>
                <c:ptCount val="1"/>
                <c:pt idx="0">
                  <c:v>FaSST</c:v>
                </c:pt>
              </c:strCache>
            </c:strRef>
          </c:tx>
          <c:spPr>
            <a:solidFill>
              <a:schemeClr val="accent1"/>
            </a:solidFill>
            <a:ln>
              <a:noFill/>
            </a:ln>
            <a:effectLst/>
          </c:spPr>
          <c:invertIfNegative val="0"/>
          <c:cat>
            <c:numRef>
              <c:f>Sheet1!$A$2:$A$7</c:f>
              <c:numCache>
                <c:formatCode>General</c:formatCode>
                <c:ptCount val="6"/>
                <c:pt idx="0">
                  <c:v>1</c:v>
                </c:pt>
                <c:pt idx="1">
                  <c:v>2</c:v>
                </c:pt>
                <c:pt idx="2">
                  <c:v>4</c:v>
                </c:pt>
                <c:pt idx="3">
                  <c:v>8</c:v>
                </c:pt>
                <c:pt idx="4">
                  <c:v>16</c:v>
                </c:pt>
                <c:pt idx="5">
                  <c:v>32</c:v>
                </c:pt>
              </c:numCache>
            </c:numRef>
          </c:cat>
          <c:val>
            <c:numRef>
              <c:f>Sheet1!$B$2:$B$7</c:f>
              <c:numCache>
                <c:formatCode>General</c:formatCode>
                <c:ptCount val="6"/>
                <c:pt idx="0">
                  <c:v>6</c:v>
                </c:pt>
                <c:pt idx="1">
                  <c:v>12.3</c:v>
                </c:pt>
                <c:pt idx="2">
                  <c:v>17.899999999999999</c:v>
                </c:pt>
                <c:pt idx="3">
                  <c:v>17.100000000000001</c:v>
                </c:pt>
                <c:pt idx="4">
                  <c:v>16.600000000000001</c:v>
                </c:pt>
              </c:numCache>
            </c:numRef>
          </c:val>
          <c:extLst>
            <c:ext xmlns:c16="http://schemas.microsoft.com/office/drawing/2014/chart" uri="{C3380CC4-5D6E-409C-BE32-E72D297353CC}">
              <c16:uniqueId val="{00000000-8AAF-4658-9CF9-028B05B6E9D5}"/>
            </c:ext>
          </c:extLst>
        </c:ser>
        <c:ser>
          <c:idx val="1"/>
          <c:order val="1"/>
          <c:tx>
            <c:strRef>
              <c:f>Sheet1!$C$1</c:f>
              <c:strCache>
                <c:ptCount val="1"/>
                <c:pt idx="0">
                  <c:v>FLOCK</c:v>
                </c:pt>
              </c:strCache>
            </c:strRef>
          </c:tx>
          <c:spPr>
            <a:solidFill>
              <a:schemeClr val="accent2"/>
            </a:solidFill>
            <a:ln>
              <a:noFill/>
            </a:ln>
            <a:effectLst/>
          </c:spPr>
          <c:invertIfNegative val="0"/>
          <c:cat>
            <c:numRef>
              <c:f>Sheet1!$A$2:$A$7</c:f>
              <c:numCache>
                <c:formatCode>General</c:formatCode>
                <c:ptCount val="6"/>
                <c:pt idx="0">
                  <c:v>1</c:v>
                </c:pt>
                <c:pt idx="1">
                  <c:v>2</c:v>
                </c:pt>
                <c:pt idx="2">
                  <c:v>4</c:v>
                </c:pt>
                <c:pt idx="3">
                  <c:v>8</c:v>
                </c:pt>
                <c:pt idx="4">
                  <c:v>16</c:v>
                </c:pt>
                <c:pt idx="5">
                  <c:v>32</c:v>
                </c:pt>
              </c:numCache>
            </c:numRef>
          </c:cat>
          <c:val>
            <c:numRef>
              <c:f>Sheet1!$C$2:$C$7</c:f>
              <c:numCache>
                <c:formatCode>General</c:formatCode>
                <c:ptCount val="6"/>
                <c:pt idx="0">
                  <c:v>5</c:v>
                </c:pt>
                <c:pt idx="1">
                  <c:v>9.8000000000000007</c:v>
                </c:pt>
                <c:pt idx="2">
                  <c:v>17.899999999999999</c:v>
                </c:pt>
                <c:pt idx="3">
                  <c:v>32.5</c:v>
                </c:pt>
                <c:pt idx="4">
                  <c:v>39.6</c:v>
                </c:pt>
                <c:pt idx="5">
                  <c:v>45.4</c:v>
                </c:pt>
              </c:numCache>
            </c:numRef>
          </c:val>
          <c:extLst>
            <c:ext xmlns:c16="http://schemas.microsoft.com/office/drawing/2014/chart" uri="{C3380CC4-5D6E-409C-BE32-E72D297353CC}">
              <c16:uniqueId val="{00000001-8AAF-4658-9CF9-028B05B6E9D5}"/>
            </c:ext>
          </c:extLst>
        </c:ser>
        <c:dLbls>
          <c:showLegendKey val="0"/>
          <c:showVal val="0"/>
          <c:showCatName val="0"/>
          <c:showSerName val="0"/>
          <c:showPercent val="0"/>
          <c:showBubbleSize val="0"/>
        </c:dLbls>
        <c:gapWidth val="219"/>
        <c:overlap val="-27"/>
        <c:axId val="1185147488"/>
        <c:axId val="1185152064"/>
      </c:barChart>
      <c:catAx>
        <c:axId val="11851474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85152064"/>
        <c:crosses val="autoZero"/>
        <c:auto val="1"/>
        <c:lblAlgn val="ctr"/>
        <c:lblOffset val="100"/>
        <c:noMultiLvlLbl val="0"/>
      </c:catAx>
      <c:valAx>
        <c:axId val="1185152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330" b="0" i="0" baseline="0">
                    <a:effectLst/>
                  </a:rPr>
                  <a:t>Throughput (Million </a:t>
                </a:r>
                <a:r>
                  <a:rPr lang="en-US" sz="1330" b="0" i="0" baseline="0" err="1">
                    <a:effectLst/>
                  </a:rPr>
                  <a:t>txn</a:t>
                </a:r>
                <a:r>
                  <a:rPr lang="en-US" sz="1330" b="0" i="0" baseline="0">
                    <a:effectLst/>
                  </a:rPr>
                  <a:t>/sec)</a:t>
                </a:r>
                <a:endParaRPr lang="en-US" sz="1330" baseline="0">
                  <a:effectLst/>
                </a:endParaRPr>
              </a:p>
            </c:rich>
          </c:tx>
          <c:layout>
            <c:manualLayout>
              <c:xMode val="edge"/>
              <c:yMode val="edge"/>
              <c:x val="2.4456585523129203E-2"/>
              <c:y val="0.16369664556201233"/>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85147488"/>
        <c:crosses val="autoZero"/>
        <c:crossBetween val="between"/>
        <c:majorUnit val="10"/>
      </c:valAx>
      <c:spPr>
        <a:noFill/>
        <a:ln>
          <a:noFill/>
        </a:ln>
        <a:effectLst/>
      </c:spPr>
    </c:plotArea>
    <c:legend>
      <c:legendPos val="b"/>
      <c:layout>
        <c:manualLayout>
          <c:xMode val="edge"/>
          <c:yMode val="edge"/>
          <c:x val="0.20761316729681917"/>
          <c:y val="7.3777774227666154E-2"/>
          <c:w val="0.42320024974851711"/>
          <c:h val="6.2378164102538033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825141303781392"/>
          <c:y val="0.13604229441616258"/>
          <c:w val="0.88174858696218616"/>
          <c:h val="0.6334469421387392"/>
        </c:manualLayout>
      </c:layout>
      <c:barChart>
        <c:barDir val="col"/>
        <c:grouping val="clustered"/>
        <c:varyColors val="0"/>
        <c:ser>
          <c:idx val="0"/>
          <c:order val="0"/>
          <c:tx>
            <c:strRef>
              <c:f>Sheet1!$B$1</c:f>
              <c:strCache>
                <c:ptCount val="1"/>
                <c:pt idx="0">
                  <c:v>FaSST</c:v>
                </c:pt>
              </c:strCache>
            </c:strRef>
          </c:tx>
          <c:spPr>
            <a:solidFill>
              <a:schemeClr val="accent1"/>
            </a:solidFill>
            <a:ln>
              <a:noFill/>
            </a:ln>
            <a:effectLst/>
          </c:spPr>
          <c:invertIfNegative val="0"/>
          <c:cat>
            <c:numRef>
              <c:f>Sheet1!$A$2:$A$7</c:f>
              <c:numCache>
                <c:formatCode>General</c:formatCode>
                <c:ptCount val="6"/>
                <c:pt idx="0">
                  <c:v>1</c:v>
                </c:pt>
                <c:pt idx="1">
                  <c:v>2</c:v>
                </c:pt>
                <c:pt idx="2">
                  <c:v>4</c:v>
                </c:pt>
                <c:pt idx="3">
                  <c:v>8</c:v>
                </c:pt>
                <c:pt idx="4">
                  <c:v>16</c:v>
                </c:pt>
                <c:pt idx="5">
                  <c:v>32</c:v>
                </c:pt>
              </c:numCache>
            </c:numRef>
          </c:cat>
          <c:val>
            <c:numRef>
              <c:f>Sheet1!$B$2:$B$7</c:f>
              <c:numCache>
                <c:formatCode>General</c:formatCode>
                <c:ptCount val="6"/>
                <c:pt idx="0">
                  <c:v>204</c:v>
                </c:pt>
                <c:pt idx="1">
                  <c:v>189</c:v>
                </c:pt>
                <c:pt idx="2">
                  <c:v>268</c:v>
                </c:pt>
                <c:pt idx="3">
                  <c:v>645.5</c:v>
                </c:pt>
                <c:pt idx="4">
                  <c:v>1182.5</c:v>
                </c:pt>
              </c:numCache>
            </c:numRef>
          </c:val>
          <c:extLst>
            <c:ext xmlns:c16="http://schemas.microsoft.com/office/drawing/2014/chart" uri="{C3380CC4-5D6E-409C-BE32-E72D297353CC}">
              <c16:uniqueId val="{00000000-5E54-4394-9F2B-2AD4B8156330}"/>
            </c:ext>
          </c:extLst>
        </c:ser>
        <c:ser>
          <c:idx val="1"/>
          <c:order val="1"/>
          <c:tx>
            <c:strRef>
              <c:f>Sheet1!$C$1</c:f>
              <c:strCache>
                <c:ptCount val="1"/>
                <c:pt idx="0">
                  <c:v>FLOCK</c:v>
                </c:pt>
              </c:strCache>
            </c:strRef>
          </c:tx>
          <c:spPr>
            <a:solidFill>
              <a:schemeClr val="accent2"/>
            </a:solidFill>
            <a:ln>
              <a:noFill/>
            </a:ln>
            <a:effectLst/>
          </c:spPr>
          <c:invertIfNegative val="0"/>
          <c:cat>
            <c:numRef>
              <c:f>Sheet1!$A$2:$A$7</c:f>
              <c:numCache>
                <c:formatCode>General</c:formatCode>
                <c:ptCount val="6"/>
                <c:pt idx="0">
                  <c:v>1</c:v>
                </c:pt>
                <c:pt idx="1">
                  <c:v>2</c:v>
                </c:pt>
                <c:pt idx="2">
                  <c:v>4</c:v>
                </c:pt>
                <c:pt idx="3">
                  <c:v>8</c:v>
                </c:pt>
                <c:pt idx="4">
                  <c:v>16</c:v>
                </c:pt>
                <c:pt idx="5">
                  <c:v>32</c:v>
                </c:pt>
              </c:numCache>
            </c:numRef>
          </c:cat>
          <c:val>
            <c:numRef>
              <c:f>Sheet1!$C$2:$C$7</c:f>
              <c:numCache>
                <c:formatCode>General</c:formatCode>
                <c:ptCount val="6"/>
                <c:pt idx="0">
                  <c:v>204</c:v>
                </c:pt>
                <c:pt idx="1">
                  <c:v>201</c:v>
                </c:pt>
                <c:pt idx="2">
                  <c:v>223</c:v>
                </c:pt>
                <c:pt idx="3">
                  <c:v>259.8</c:v>
                </c:pt>
                <c:pt idx="4">
                  <c:v>348</c:v>
                </c:pt>
                <c:pt idx="5">
                  <c:v>951.5</c:v>
                </c:pt>
              </c:numCache>
            </c:numRef>
          </c:val>
          <c:extLst>
            <c:ext xmlns:c16="http://schemas.microsoft.com/office/drawing/2014/chart" uri="{C3380CC4-5D6E-409C-BE32-E72D297353CC}">
              <c16:uniqueId val="{00000001-5E54-4394-9F2B-2AD4B8156330}"/>
            </c:ext>
          </c:extLst>
        </c:ser>
        <c:dLbls>
          <c:showLegendKey val="0"/>
          <c:showVal val="0"/>
          <c:showCatName val="0"/>
          <c:showSerName val="0"/>
          <c:showPercent val="0"/>
          <c:showBubbleSize val="0"/>
        </c:dLbls>
        <c:gapWidth val="219"/>
        <c:overlap val="-27"/>
        <c:axId val="560001903"/>
        <c:axId val="560008143"/>
      </c:barChart>
      <c:catAx>
        <c:axId val="560001903"/>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t># application threads per client</a:t>
                </a:r>
              </a:p>
            </c:rich>
          </c:tx>
          <c:layout>
            <c:manualLayout>
              <c:xMode val="edge"/>
              <c:yMode val="edge"/>
              <c:x val="0.32894481022031541"/>
              <c:y val="0.87076257757641895"/>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60008143"/>
        <c:crosses val="autoZero"/>
        <c:auto val="1"/>
        <c:lblAlgn val="ctr"/>
        <c:lblOffset val="100"/>
        <c:noMultiLvlLbl val="0"/>
      </c:catAx>
      <c:valAx>
        <c:axId val="560008143"/>
        <c:scaling>
          <c:orientation val="minMax"/>
          <c:max val="15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baseline="0"/>
                  <a:t>99% latency (us)</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60001903"/>
        <c:crosses val="autoZero"/>
        <c:crossBetween val="between"/>
        <c:majorUnit val="25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1-10-10T02:36:33.064" idx="2">
    <p:pos x="10" y="10"/>
    <p:text>Put some motivation blog posts here about why datacenters are adopting RDMA
</p:text>
    <p:extLst>
      <p:ext uri="{C676402C-5697-4E1C-873F-D02D1690AC5C}">
        <p15:threadingInfo xmlns:p15="http://schemas.microsoft.com/office/powerpoint/2012/main" timeZoneBias="420"/>
      </p:ext>
    </p:extLst>
  </p:cm>
  <p:cm authorId="1" dt="2021-10-10T02:36:53.205" idx="3">
    <p:pos x="10" y="106"/>
    <p:text>Check anandtech and the nextplatform for this
</p:text>
    <p:extLst>
      <p:ext uri="{C676402C-5697-4E1C-873F-D02D1690AC5C}">
        <p15:threadingInfo xmlns:p15="http://schemas.microsoft.com/office/powerpoint/2012/main" timeZoneBias="42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0-10T02:42:32.575" idx="5">
    <p:pos x="10" y="10"/>
    <p:text>Capitalize only the first word in the title
</p:text>
    <p:extLst>
      <p:ext uri="{C676402C-5697-4E1C-873F-D02D1690AC5C}">
        <p15:threadingInfo xmlns:p15="http://schemas.microsoft.com/office/powerpoint/2012/main" timeZoneBias="420"/>
      </p:ext>
    </p:extLst>
  </p:cm>
</p:cmLst>
</file>

<file path=ppt/drawings/drawing1.xml><?xml version="1.0" encoding="utf-8"?>
<c:userShapes xmlns:c="http://schemas.openxmlformats.org/drawingml/2006/chart">
  <cdr:relSizeAnchor xmlns:cdr="http://schemas.openxmlformats.org/drawingml/2006/chartDrawing">
    <cdr:from>
      <cdr:x>0.74006</cdr:x>
      <cdr:y>0.31612</cdr:y>
    </cdr:from>
    <cdr:to>
      <cdr:x>0.76061</cdr:x>
      <cdr:y>0.6427</cdr:y>
    </cdr:to>
    <cdr:sp macro="" textlink="">
      <cdr:nvSpPr>
        <cdr:cNvPr id="3" name="Arrow: Up-Down 2">
          <a:extLst xmlns:a="http://schemas.openxmlformats.org/drawingml/2006/main">
            <a:ext uri="{FF2B5EF4-FFF2-40B4-BE49-F238E27FC236}">
              <a16:creationId xmlns:a16="http://schemas.microsoft.com/office/drawing/2014/main" id="{16AD8A60-42C9-4AF3-AE3E-84D4BD8BEF7A}"/>
            </a:ext>
          </a:extLst>
        </cdr:cNvPr>
        <cdr:cNvSpPr/>
      </cdr:nvSpPr>
      <cdr:spPr>
        <a:xfrm xmlns:a="http://schemas.openxmlformats.org/drawingml/2006/main">
          <a:off x="5013045" y="880988"/>
          <a:ext cx="139204" cy="910142"/>
        </a:xfrm>
        <a:prstGeom xmlns:a="http://schemas.openxmlformats.org/drawingml/2006/main" prst="upDownArrow">
          <a:avLst/>
        </a:prstGeom>
        <a:solidFill xmlns:a="http://schemas.openxmlformats.org/drawingml/2006/main">
          <a:schemeClr val="tx2">
            <a:lumMod val="40000"/>
            <a:lumOff val="60000"/>
          </a:schemeClr>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drawings/drawing2.xml><?xml version="1.0" encoding="utf-8"?>
<c:userShapes xmlns:c="http://schemas.openxmlformats.org/drawingml/2006/chart">
  <cdr:relSizeAnchor xmlns:cdr="http://schemas.openxmlformats.org/drawingml/2006/chartDrawing">
    <cdr:from>
      <cdr:x>0.78981</cdr:x>
      <cdr:y>0.27324</cdr:y>
    </cdr:from>
    <cdr:to>
      <cdr:x>0.81319</cdr:x>
      <cdr:y>0.617</cdr:y>
    </cdr:to>
    <cdr:sp macro="" textlink="">
      <cdr:nvSpPr>
        <cdr:cNvPr id="2" name="Arrow: Up-Down 1">
          <a:extLst xmlns:a="http://schemas.openxmlformats.org/drawingml/2006/main">
            <a:ext uri="{FF2B5EF4-FFF2-40B4-BE49-F238E27FC236}">
              <a16:creationId xmlns:a16="http://schemas.microsoft.com/office/drawing/2014/main" id="{BF4011BD-3B18-4B49-AB81-39E7B7D04033}"/>
            </a:ext>
          </a:extLst>
        </cdr:cNvPr>
        <cdr:cNvSpPr/>
      </cdr:nvSpPr>
      <cdr:spPr>
        <a:xfrm xmlns:a="http://schemas.openxmlformats.org/drawingml/2006/main">
          <a:off x="5350084" y="793214"/>
          <a:ext cx="158350" cy="997889"/>
        </a:xfrm>
        <a:prstGeom xmlns:a="http://schemas.openxmlformats.org/drawingml/2006/main" prst="upDownArrow">
          <a:avLst/>
        </a:prstGeom>
        <a:solidFill xmlns:a="http://schemas.openxmlformats.org/drawingml/2006/main">
          <a:schemeClr val="tx2">
            <a:lumMod val="40000"/>
            <a:lumOff val="60000"/>
          </a:schemeClr>
        </a:solidFill>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2F1E9B-3D84-47A2-974C-6C42A9E9594E}" type="datetimeFigureOut">
              <a:rPr lang="en-US"/>
              <a:t>10/19/2021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0C423B-0939-47CD-BDF6-BF7FBB414360}" type="slidenum">
              <a:rPr lang="en-US"/>
              <a:t>‹#›</a:t>
            </a:fld>
            <a:endParaRPr lang="en-US"/>
          </a:p>
        </p:txBody>
      </p:sp>
    </p:spTree>
    <p:extLst>
      <p:ext uri="{BB962C8B-B14F-4D97-AF65-F5344CB8AC3E}">
        <p14:creationId xmlns:p14="http://schemas.microsoft.com/office/powerpoint/2010/main" val="245620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Hello everyone, welcome to my talk. I am Sumit and I will present our work on scaling RDMA RPCs with FLOCK.</a:t>
            </a:r>
          </a:p>
          <a:p>
            <a:endParaRPr lang="en-US">
              <a:cs typeface="Calibri"/>
            </a:endParaRPr>
          </a:p>
          <a:p>
            <a:r>
              <a:rPr lang="en-US">
                <a:cs typeface="Calibri"/>
              </a:rPr>
              <a:t>This is done in collaboration with Professor </a:t>
            </a:r>
            <a:r>
              <a:rPr lang="en-US" err="1">
                <a:cs typeface="Calibri"/>
              </a:rPr>
              <a:t>Sanidhya</a:t>
            </a:r>
            <a:r>
              <a:rPr lang="en-US">
                <a:cs typeface="Calibri"/>
              </a:rPr>
              <a:t> Kashyap from EPFL and my advisor Professor </a:t>
            </a:r>
            <a:r>
              <a:rPr lang="en-US" err="1">
                <a:cs typeface="Calibri"/>
              </a:rPr>
              <a:t>Changwoo</a:t>
            </a:r>
            <a:r>
              <a:rPr lang="en-US">
                <a:cs typeface="Calibri"/>
              </a:rPr>
              <a:t> Min from Virginia Tech</a:t>
            </a:r>
          </a:p>
        </p:txBody>
      </p:sp>
      <p:sp>
        <p:nvSpPr>
          <p:cNvPr id="4" name="Slide Number Placeholder 3"/>
          <p:cNvSpPr>
            <a:spLocks noGrp="1"/>
          </p:cNvSpPr>
          <p:nvPr>
            <p:ph type="sldNum" sz="quarter" idx="5"/>
          </p:nvPr>
        </p:nvSpPr>
        <p:spPr/>
        <p:txBody>
          <a:bodyPr/>
          <a:lstStyle/>
          <a:p>
            <a:fld id="{2F0C423B-0939-47CD-BDF6-BF7FBB414360}" type="slidenum">
              <a:rPr lang="en-US"/>
              <a:t>1</a:t>
            </a:fld>
            <a:endParaRPr lang="en-US"/>
          </a:p>
        </p:txBody>
      </p:sp>
    </p:spTree>
    <p:extLst>
      <p:ext uri="{BB962C8B-B14F-4D97-AF65-F5344CB8AC3E}">
        <p14:creationId xmlns:p14="http://schemas.microsoft.com/office/powerpoint/2010/main" val="3874322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FLOCK uses a new QP sharing mechanism called FLOCK synchronization wherein</a:t>
            </a:r>
          </a:p>
        </p:txBody>
      </p:sp>
      <p:sp>
        <p:nvSpPr>
          <p:cNvPr id="4" name="Slide Number Placeholder 3"/>
          <p:cNvSpPr>
            <a:spLocks noGrp="1"/>
          </p:cNvSpPr>
          <p:nvPr>
            <p:ph type="sldNum" sz="quarter" idx="5"/>
          </p:nvPr>
        </p:nvSpPr>
        <p:spPr/>
        <p:txBody>
          <a:bodyPr/>
          <a:lstStyle/>
          <a:p>
            <a:fld id="{2F0C423B-0939-47CD-BDF6-BF7FBB414360}" type="slidenum">
              <a:rPr lang="en-US" smtClean="0"/>
              <a:t>10</a:t>
            </a:fld>
            <a:endParaRPr lang="en-US"/>
          </a:p>
        </p:txBody>
      </p:sp>
    </p:spTree>
    <p:extLst>
      <p:ext uri="{BB962C8B-B14F-4D97-AF65-F5344CB8AC3E}">
        <p14:creationId xmlns:p14="http://schemas.microsoft.com/office/powerpoint/2010/main" val="36567178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Let’s reconsider the client-server example to understand the working of FLOCK synchronization.</a:t>
            </a:r>
          </a:p>
          <a:p>
            <a:endParaRPr lang="en-US"/>
          </a:p>
          <a:p>
            <a:r>
              <a:rPr lang="en-US"/>
              <a:t>The green region within the request buffer shows how a coalesced message looks like in FLOCK. It consists of a header, N pairs of data &amp; metadata and a canary. The header contains information such as the total message length, number of requests within the message which in this case is N. Each pair of data and metadata is one request with the data containing the actual payload while the metadata contains the payload length and </a:t>
            </a:r>
            <a:r>
              <a:rPr lang="en-US" err="1"/>
              <a:t>rpc</a:t>
            </a:r>
            <a:r>
              <a:rPr lang="en-US"/>
              <a:t> to execute at the server.</a:t>
            </a:r>
          </a:p>
          <a:p>
            <a:endParaRPr lang="en-US"/>
          </a:p>
          <a:p>
            <a:r>
              <a:rPr lang="en-US"/>
              <a:t>FLOCK synchronization is a QP sharing mechanism using a form of leader-follower coordination</a:t>
            </a:r>
          </a:p>
          <a:p>
            <a:endParaRPr lang="en-US"/>
          </a:p>
          <a:p>
            <a:r>
              <a:rPr lang="en-US"/>
              <a:t>Associated with each QP at the client is a Thread Combining Queue (TCQ) as shown in the top right side in the figure.</a:t>
            </a:r>
          </a:p>
          <a:p>
            <a:endParaRPr lang="en-US"/>
          </a:p>
          <a:p>
            <a:r>
              <a:rPr lang="en-US"/>
              <a:t>Once the message is prepared, it can be sent to the server by the leader using an RDMA write.</a:t>
            </a:r>
          </a:p>
          <a:p>
            <a:endParaRPr lang="en-US"/>
          </a:p>
          <a:p>
            <a:r>
              <a:rPr lang="en-US"/>
              <a:t>Please refer to our paper to see how FLOCK resolves the performance-scalability tradeoff in RDMA networks using symbiotic send-</a:t>
            </a:r>
            <a:r>
              <a:rPr lang="en-US" err="1"/>
              <a:t>recv</a:t>
            </a:r>
            <a:r>
              <a:rPr lang="en-US"/>
              <a:t> scheduling.</a:t>
            </a:r>
          </a:p>
        </p:txBody>
      </p:sp>
      <p:sp>
        <p:nvSpPr>
          <p:cNvPr id="4" name="Slide Number Placeholder 3"/>
          <p:cNvSpPr>
            <a:spLocks noGrp="1"/>
          </p:cNvSpPr>
          <p:nvPr>
            <p:ph type="sldNum" sz="quarter" idx="5"/>
          </p:nvPr>
        </p:nvSpPr>
        <p:spPr/>
        <p:txBody>
          <a:bodyPr/>
          <a:lstStyle/>
          <a:p>
            <a:fld id="{2F0C423B-0939-47CD-BDF6-BF7FBB414360}" type="slidenum">
              <a:rPr lang="en-US" smtClean="0"/>
              <a:t>11</a:t>
            </a:fld>
            <a:endParaRPr lang="en-US"/>
          </a:p>
        </p:txBody>
      </p:sp>
    </p:spTree>
    <p:extLst>
      <p:ext uri="{BB962C8B-B14F-4D97-AF65-F5344CB8AC3E}">
        <p14:creationId xmlns:p14="http://schemas.microsoft.com/office/powerpoint/2010/main" val="1797789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part of our evaluation, we want to answer the following questions</a:t>
            </a:r>
          </a:p>
          <a:p>
            <a:endParaRPr lang="en-US"/>
          </a:p>
          <a:p>
            <a:r>
              <a:rPr lang="en-US"/>
              <a:t>How FLOCK performs in comparison with state-of-the-art RDMA RPC systems like </a:t>
            </a:r>
            <a:r>
              <a:rPr lang="en-US" err="1"/>
              <a:t>eRPC</a:t>
            </a:r>
            <a:r>
              <a:rPr lang="en-US"/>
              <a:t> ?</a:t>
            </a:r>
          </a:p>
          <a:p>
            <a:endParaRPr lang="en-US"/>
          </a:p>
          <a:p>
            <a:r>
              <a:rPr lang="en-US"/>
              <a:t>Can symbiotic scheduling enable FLOCK to maintain scalability as the number of senders increase ?</a:t>
            </a:r>
          </a:p>
          <a:p>
            <a:endParaRPr lang="en-US"/>
          </a:p>
          <a:p>
            <a:r>
              <a:rPr lang="en-US"/>
              <a:t>How performance of a real-world application impacted by integrating it with FLOCK ?</a:t>
            </a:r>
          </a:p>
          <a:p>
            <a:endParaRPr lang="en-US"/>
          </a:p>
          <a:p>
            <a:endParaRPr lang="en-US"/>
          </a:p>
          <a:p>
            <a:endParaRPr lang="en-US"/>
          </a:p>
          <a:p>
            <a:endParaRPr lang="en-US"/>
          </a:p>
        </p:txBody>
      </p:sp>
      <p:sp>
        <p:nvSpPr>
          <p:cNvPr id="4" name="Slide Number Placeholder 3"/>
          <p:cNvSpPr>
            <a:spLocks noGrp="1"/>
          </p:cNvSpPr>
          <p:nvPr>
            <p:ph type="sldNum" sz="quarter" idx="5"/>
          </p:nvPr>
        </p:nvSpPr>
        <p:spPr/>
        <p:txBody>
          <a:bodyPr/>
          <a:lstStyle/>
          <a:p>
            <a:fld id="{2F0C423B-0939-47CD-BDF6-BF7FBB414360}" type="slidenum">
              <a:rPr lang="en-US" smtClean="0"/>
              <a:t>12</a:t>
            </a:fld>
            <a:endParaRPr lang="en-US"/>
          </a:p>
        </p:txBody>
      </p:sp>
    </p:spTree>
    <p:extLst>
      <p:ext uri="{BB962C8B-B14F-4D97-AF65-F5344CB8AC3E}">
        <p14:creationId xmlns:p14="http://schemas.microsoft.com/office/powerpoint/2010/main" val="416460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0C423B-0939-47CD-BDF6-BF7FBB414360}" type="slidenum">
              <a:rPr lang="en-US" smtClean="0"/>
              <a:t>13</a:t>
            </a:fld>
            <a:endParaRPr lang="en-US"/>
          </a:p>
        </p:txBody>
      </p:sp>
    </p:spTree>
    <p:extLst>
      <p:ext uri="{BB962C8B-B14F-4D97-AF65-F5344CB8AC3E}">
        <p14:creationId xmlns:p14="http://schemas.microsoft.com/office/powerpoint/2010/main" val="1909107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are the results. The upper figure shows the throughput in operations per us and the bottom figure shows the 99th percentile latency in us.</a:t>
            </a:r>
          </a:p>
          <a:p>
            <a:endParaRPr lang="en-US"/>
          </a:p>
          <a:p>
            <a:r>
              <a:rPr lang="en-US"/>
              <a:t>FLOCK consistently outperforms </a:t>
            </a:r>
            <a:r>
              <a:rPr lang="en-US" err="1"/>
              <a:t>eRPC</a:t>
            </a:r>
            <a:r>
              <a:rPr lang="en-US"/>
              <a:t> and delivers throughput up to 3.4 times that of </a:t>
            </a:r>
            <a:r>
              <a:rPr lang="en-US" err="1"/>
              <a:t>eRPC</a:t>
            </a:r>
            <a:r>
              <a:rPr lang="en-US"/>
              <a:t>. In addition, tail latency is lower in FLOCK by up to a factor of 2 compared to </a:t>
            </a:r>
            <a:r>
              <a:rPr lang="en-US" err="1"/>
              <a:t>eRPC</a:t>
            </a:r>
            <a:r>
              <a:rPr lang="en-US"/>
              <a:t>.</a:t>
            </a:r>
          </a:p>
          <a:p>
            <a:endParaRPr lang="en-US"/>
          </a:p>
          <a:p>
            <a:r>
              <a:rPr lang="en-US"/>
              <a:t>This is primarily due to coalescing in FLOCK which enables more concurrency at the clients while QP scheduling at the server limits the active QP count. Hence, server NIC doesn’t face cache thrashing.</a:t>
            </a:r>
          </a:p>
          <a:p>
            <a:endParaRPr lang="en-US"/>
          </a:p>
          <a:p>
            <a:r>
              <a:rPr lang="en-US"/>
              <a:t>In contrast, </a:t>
            </a:r>
            <a:r>
              <a:rPr lang="en-US" err="1"/>
              <a:t>eRPC</a:t>
            </a:r>
            <a:r>
              <a:rPr lang="en-US"/>
              <a:t> like other UD-based RPCs suffers from high CPU overheads.</a:t>
            </a:r>
          </a:p>
        </p:txBody>
      </p:sp>
      <p:sp>
        <p:nvSpPr>
          <p:cNvPr id="4" name="Slide Number Placeholder 3"/>
          <p:cNvSpPr>
            <a:spLocks noGrp="1"/>
          </p:cNvSpPr>
          <p:nvPr>
            <p:ph type="sldNum" sz="quarter" idx="5"/>
          </p:nvPr>
        </p:nvSpPr>
        <p:spPr/>
        <p:txBody>
          <a:bodyPr/>
          <a:lstStyle/>
          <a:p>
            <a:fld id="{2F0C423B-0939-47CD-BDF6-BF7FBB414360}" type="slidenum">
              <a:rPr lang="en-US" smtClean="0"/>
              <a:t>14</a:t>
            </a:fld>
            <a:endParaRPr lang="en-US"/>
          </a:p>
        </p:txBody>
      </p:sp>
    </p:spTree>
    <p:extLst>
      <p:ext uri="{BB962C8B-B14F-4D97-AF65-F5344CB8AC3E}">
        <p14:creationId xmlns:p14="http://schemas.microsoft.com/office/powerpoint/2010/main" val="1529899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evaluate the performance impact of FLOCK on distributed transaction processing, we compare it against </a:t>
            </a:r>
            <a:r>
              <a:rPr lang="en-US" err="1"/>
              <a:t>FaSST</a:t>
            </a:r>
            <a:r>
              <a:rPr lang="en-US"/>
              <a:t> which is an RDMA-based transaction processing system.</a:t>
            </a:r>
          </a:p>
          <a:p>
            <a:endParaRPr lang="en-US"/>
          </a:p>
          <a:p>
            <a:r>
              <a:rPr lang="en-US"/>
              <a:t>For a fair comparison, we use a similar transaction protocol as </a:t>
            </a:r>
            <a:r>
              <a:rPr lang="en-US" err="1"/>
              <a:t>FaSST</a:t>
            </a:r>
            <a:r>
              <a:rPr lang="en-US"/>
              <a:t> : OCC and 2-phase commit for serializable transactions</a:t>
            </a:r>
          </a:p>
          <a:p>
            <a:endParaRPr lang="en-US"/>
          </a:p>
          <a:p>
            <a:r>
              <a:rPr lang="en-US"/>
              <a:t>3 machines are used as servers and 20 machines as clients in this evaluation.</a:t>
            </a:r>
          </a:p>
          <a:p>
            <a:endParaRPr lang="en-US"/>
          </a:p>
          <a:p>
            <a:endParaRPr lang="en-US"/>
          </a:p>
        </p:txBody>
      </p:sp>
      <p:sp>
        <p:nvSpPr>
          <p:cNvPr id="4" name="Slide Number Placeholder 3"/>
          <p:cNvSpPr>
            <a:spLocks noGrp="1"/>
          </p:cNvSpPr>
          <p:nvPr>
            <p:ph type="sldNum" sz="quarter" idx="5"/>
          </p:nvPr>
        </p:nvSpPr>
        <p:spPr/>
        <p:txBody>
          <a:bodyPr/>
          <a:lstStyle/>
          <a:p>
            <a:fld id="{2F0C423B-0939-47CD-BDF6-BF7FBB414360}" type="slidenum">
              <a:rPr lang="en-US" smtClean="0"/>
              <a:t>15</a:t>
            </a:fld>
            <a:endParaRPr lang="en-US"/>
          </a:p>
        </p:txBody>
      </p:sp>
    </p:spTree>
    <p:extLst>
      <p:ext uri="{BB962C8B-B14F-4D97-AF65-F5344CB8AC3E}">
        <p14:creationId xmlns:p14="http://schemas.microsoft.com/office/powerpoint/2010/main" val="1842843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are the result for TATP. Upper figure shows the throughput and bottom one shows the 99% latency.</a:t>
            </a:r>
          </a:p>
          <a:p>
            <a:endParaRPr lang="en-US"/>
          </a:p>
          <a:p>
            <a:r>
              <a:rPr lang="en-US" err="1"/>
              <a:t>FaSST</a:t>
            </a:r>
            <a:r>
              <a:rPr lang="en-US"/>
              <a:t> outperforms FLOCK up to 2 threads, but its performance saturates at 4 threads</a:t>
            </a:r>
          </a:p>
          <a:p>
            <a:endParaRPr lang="en-US"/>
          </a:p>
          <a:p>
            <a:r>
              <a:rPr lang="en-US"/>
              <a:t>In contrast, FLOCK’s throughput improves as the number of threads per client increases. Overall FLOCK delivers throughput up to 2.4 times that of </a:t>
            </a:r>
            <a:r>
              <a:rPr lang="en-US" err="1"/>
              <a:t>FaSST</a:t>
            </a:r>
            <a:r>
              <a:rPr lang="en-US"/>
              <a:t> with lower median and tail latency</a:t>
            </a:r>
          </a:p>
          <a:p>
            <a:endParaRPr lang="en-US"/>
          </a:p>
          <a:p>
            <a:r>
              <a:rPr lang="en-US"/>
              <a:t>These gains are again down to coalescing and efficient network utilization.</a:t>
            </a:r>
          </a:p>
          <a:p>
            <a:endParaRPr lang="en-US"/>
          </a:p>
          <a:p>
            <a:r>
              <a:rPr lang="en-US"/>
              <a:t>Similar results for </a:t>
            </a:r>
            <a:r>
              <a:rPr lang="en-US" err="1"/>
              <a:t>Smallbank</a:t>
            </a:r>
            <a:r>
              <a:rPr lang="en-US"/>
              <a:t>, see our paper for more evaluations.</a:t>
            </a:r>
          </a:p>
        </p:txBody>
      </p:sp>
      <p:sp>
        <p:nvSpPr>
          <p:cNvPr id="4" name="Slide Number Placeholder 3"/>
          <p:cNvSpPr>
            <a:spLocks noGrp="1"/>
          </p:cNvSpPr>
          <p:nvPr>
            <p:ph type="sldNum" sz="quarter" idx="5"/>
          </p:nvPr>
        </p:nvSpPr>
        <p:spPr/>
        <p:txBody>
          <a:bodyPr/>
          <a:lstStyle/>
          <a:p>
            <a:fld id="{2F0C423B-0939-47CD-BDF6-BF7FBB414360}" type="slidenum">
              <a:rPr lang="en-US" smtClean="0"/>
              <a:t>16</a:t>
            </a:fld>
            <a:endParaRPr lang="en-US"/>
          </a:p>
        </p:txBody>
      </p:sp>
    </p:spTree>
    <p:extLst>
      <p:ext uri="{BB962C8B-B14F-4D97-AF65-F5344CB8AC3E}">
        <p14:creationId xmlns:p14="http://schemas.microsoft.com/office/powerpoint/2010/main" val="1694921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F0C423B-0939-47CD-BDF6-BF7FBB414360}" type="slidenum">
              <a:rPr lang="en-US" smtClean="0"/>
              <a:t>17</a:t>
            </a:fld>
            <a:endParaRPr lang="en-US"/>
          </a:p>
        </p:txBody>
      </p:sp>
    </p:spTree>
    <p:extLst>
      <p:ext uri="{BB962C8B-B14F-4D97-AF65-F5344CB8AC3E}">
        <p14:creationId xmlns:p14="http://schemas.microsoft.com/office/powerpoint/2010/main" val="435996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RDMA has been gaining traction within datacenters as it can deliver high throughput and low latency. Also, the price of RDMA hardware have been going down in recent years facilitating its adoption.</a:t>
            </a:r>
          </a:p>
        </p:txBody>
      </p:sp>
      <p:sp>
        <p:nvSpPr>
          <p:cNvPr id="4" name="Slide Number Placeholder 3"/>
          <p:cNvSpPr>
            <a:spLocks noGrp="1"/>
          </p:cNvSpPr>
          <p:nvPr>
            <p:ph type="sldNum" sz="quarter" idx="5"/>
          </p:nvPr>
        </p:nvSpPr>
        <p:spPr/>
        <p:txBody>
          <a:bodyPr/>
          <a:lstStyle/>
          <a:p>
            <a:fld id="{2F0C423B-0939-47CD-BDF6-BF7FBB414360}" type="slidenum">
              <a:rPr lang="en-US" smtClean="0"/>
              <a:t>2</a:t>
            </a:fld>
            <a:endParaRPr lang="en-US"/>
          </a:p>
        </p:txBody>
      </p:sp>
    </p:spTree>
    <p:extLst>
      <p:ext uri="{BB962C8B-B14F-4D97-AF65-F5344CB8AC3E}">
        <p14:creationId xmlns:p14="http://schemas.microsoft.com/office/powerpoint/2010/main" val="2891519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Some of the key features of RDMA are the ability to directly access memory of a remote machine, its ultra-low latency (single digit microsecond) and kernel bypass which enables zero-copy transfers and CPU bypass.</a:t>
            </a:r>
          </a:p>
        </p:txBody>
      </p:sp>
      <p:sp>
        <p:nvSpPr>
          <p:cNvPr id="4" name="Slide Number Placeholder 3"/>
          <p:cNvSpPr>
            <a:spLocks noGrp="1"/>
          </p:cNvSpPr>
          <p:nvPr>
            <p:ph type="sldNum" sz="quarter" idx="5"/>
          </p:nvPr>
        </p:nvSpPr>
        <p:spPr/>
        <p:txBody>
          <a:bodyPr/>
          <a:lstStyle/>
          <a:p>
            <a:fld id="{2F0C423B-0939-47CD-BDF6-BF7FBB414360}" type="slidenum">
              <a:rPr lang="en-US" smtClean="0"/>
              <a:t>3</a:t>
            </a:fld>
            <a:endParaRPr lang="en-US"/>
          </a:p>
        </p:txBody>
      </p:sp>
    </p:spTree>
    <p:extLst>
      <p:ext uri="{BB962C8B-B14F-4D97-AF65-F5344CB8AC3E}">
        <p14:creationId xmlns:p14="http://schemas.microsoft.com/office/powerpoint/2010/main" val="4035638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most common RDMA transports are RC, UC and UD. RDMA hosts establish communication by creating queue pairs of one of these transports.</a:t>
            </a:r>
          </a:p>
          <a:p>
            <a:endParaRPr lang="en-US"/>
          </a:p>
          <a:p>
            <a:r>
              <a:rPr lang="en-US"/>
              <a:t>Next, we look at the differences between connected and datagram transports using an example where a server communicates with three clients C1,C2 and C3.</a:t>
            </a:r>
          </a:p>
          <a:p>
            <a:endParaRPr lang="en-US"/>
          </a:p>
          <a:p>
            <a:r>
              <a:rPr lang="en-US"/>
              <a:t>The left figure shows the connected transport where the server creates a dedicated QP for each client. On the right is the datagram transport showing the server communicating with the clients using a single QP.</a:t>
            </a:r>
          </a:p>
          <a:p>
            <a:endParaRPr lang="en-US"/>
          </a:p>
          <a:p>
            <a:r>
              <a:rPr lang="en-US"/>
              <a:t>One thing to note is that these QPs are cached by the RDMA NIC, so the connected transport requires more state than datagram for a similar communication pattern. As the NIC’s memory is very limited, it faces cache thrashing as the state increases.</a:t>
            </a:r>
          </a:p>
        </p:txBody>
      </p:sp>
      <p:sp>
        <p:nvSpPr>
          <p:cNvPr id="4" name="Slide Number Placeholder 3"/>
          <p:cNvSpPr>
            <a:spLocks noGrp="1"/>
          </p:cNvSpPr>
          <p:nvPr>
            <p:ph type="sldNum" sz="quarter" idx="5"/>
          </p:nvPr>
        </p:nvSpPr>
        <p:spPr/>
        <p:txBody>
          <a:bodyPr/>
          <a:lstStyle/>
          <a:p>
            <a:fld id="{2F0C423B-0939-47CD-BDF6-BF7FBB414360}" type="slidenum">
              <a:rPr lang="en-US" smtClean="0"/>
              <a:t>4</a:t>
            </a:fld>
            <a:endParaRPr lang="en-US"/>
          </a:p>
        </p:txBody>
      </p:sp>
    </p:spTree>
    <p:extLst>
      <p:ext uri="{BB962C8B-B14F-4D97-AF65-F5344CB8AC3E}">
        <p14:creationId xmlns:p14="http://schemas.microsoft.com/office/powerpoint/2010/main" val="2673903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RDMA is good however, achieving scalability in large RDMA clusters is a challenging 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This is because RC is non-scalable as its point-to-point communication model requires more state on the NIC.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In contrast, UD is inherently scalable due to its one-to-many communication model but lacks CPU-efficient one-sided operations, all of which are supported by RC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There has been a long debate over which RDMA transport should be used for scalable communication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Some works have gone on with using only RC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while others have chosen to use only UD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A few research efforts have explored a hybrid of connected and datagram transport</a:t>
            </a:r>
          </a:p>
        </p:txBody>
      </p:sp>
      <p:sp>
        <p:nvSpPr>
          <p:cNvPr id="4" name="Slide Number Placeholder 3"/>
          <p:cNvSpPr>
            <a:spLocks noGrp="1"/>
          </p:cNvSpPr>
          <p:nvPr>
            <p:ph type="sldNum" sz="quarter" idx="5"/>
          </p:nvPr>
        </p:nvSpPr>
        <p:spPr/>
        <p:txBody>
          <a:bodyPr/>
          <a:lstStyle/>
          <a:p>
            <a:fld id="{2F0C423B-0939-47CD-BDF6-BF7FBB414360}" type="slidenum">
              <a:rPr lang="en-US" smtClean="0"/>
              <a:t>5</a:t>
            </a:fld>
            <a:endParaRPr lang="en-US"/>
          </a:p>
        </p:txBody>
      </p:sp>
    </p:spTree>
    <p:extLst>
      <p:ext uri="{BB962C8B-B14F-4D97-AF65-F5344CB8AC3E}">
        <p14:creationId xmlns:p14="http://schemas.microsoft.com/office/powerpoint/2010/main" val="555481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brings us to our problem statement : </a:t>
            </a:r>
          </a:p>
          <a:p>
            <a:endParaRPr lang="en-US"/>
          </a:p>
          <a:p>
            <a:r>
              <a:rPr lang="en-US"/>
              <a:t>Can an RDMA communication framework</a:t>
            </a:r>
          </a:p>
        </p:txBody>
      </p:sp>
      <p:sp>
        <p:nvSpPr>
          <p:cNvPr id="4" name="Slide Number Placeholder 3"/>
          <p:cNvSpPr>
            <a:spLocks noGrp="1"/>
          </p:cNvSpPr>
          <p:nvPr>
            <p:ph type="sldNum" sz="quarter" idx="5"/>
          </p:nvPr>
        </p:nvSpPr>
        <p:spPr/>
        <p:txBody>
          <a:bodyPr/>
          <a:lstStyle/>
          <a:p>
            <a:fld id="{2F0C423B-0939-47CD-BDF6-BF7FBB414360}" type="slidenum">
              <a:rPr lang="en-US" smtClean="0"/>
              <a:t>6</a:t>
            </a:fld>
            <a:endParaRPr lang="en-US"/>
          </a:p>
        </p:txBody>
      </p:sp>
    </p:spTree>
    <p:extLst>
      <p:ext uri="{BB962C8B-B14F-4D97-AF65-F5344CB8AC3E}">
        <p14:creationId xmlns:p14="http://schemas.microsoft.com/office/powerpoint/2010/main" val="2883572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brings us to our problem statement : </a:t>
            </a:r>
          </a:p>
          <a:p>
            <a:endParaRPr lang="en-US"/>
          </a:p>
          <a:p>
            <a:r>
              <a:rPr lang="en-US"/>
              <a:t>Can an RDMA communication library maintain connection scalability, </a:t>
            </a:r>
          </a:p>
          <a:p>
            <a:endParaRPr lang="en-US"/>
          </a:p>
          <a:p>
            <a:r>
              <a:rPr lang="en-US"/>
              <a:t>FLOCK is such an RDMA communication library to achieve the above goals</a:t>
            </a:r>
          </a:p>
        </p:txBody>
      </p:sp>
      <p:sp>
        <p:nvSpPr>
          <p:cNvPr id="4" name="Slide Number Placeholder 3"/>
          <p:cNvSpPr>
            <a:spLocks noGrp="1"/>
          </p:cNvSpPr>
          <p:nvPr>
            <p:ph type="sldNum" sz="quarter" idx="5"/>
          </p:nvPr>
        </p:nvSpPr>
        <p:spPr/>
        <p:txBody>
          <a:bodyPr/>
          <a:lstStyle/>
          <a:p>
            <a:fld id="{2F0C423B-0939-47CD-BDF6-BF7FBB414360}" type="slidenum">
              <a:rPr lang="en-US" smtClean="0"/>
              <a:t>7</a:t>
            </a:fld>
            <a:endParaRPr lang="en-US"/>
          </a:p>
        </p:txBody>
      </p:sp>
    </p:spTree>
    <p:extLst>
      <p:ext uri="{BB962C8B-B14F-4D97-AF65-F5344CB8AC3E}">
        <p14:creationId xmlns:p14="http://schemas.microsoft.com/office/powerpoint/2010/main" val="1786865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 will now present the key design aspects of FLOCK are :</a:t>
            </a:r>
          </a:p>
          <a:p>
            <a:endParaRPr lang="en-US"/>
          </a:p>
          <a:p>
            <a:r>
              <a:rPr lang="en-US"/>
              <a:t>FLOCK is based on RC to provide all RDMA primitives </a:t>
            </a:r>
          </a:p>
          <a:p>
            <a:endParaRPr lang="en-US"/>
          </a:p>
          <a:p>
            <a:r>
              <a:rPr lang="en-US"/>
              <a:t>We use QP sharing among threads like prior works to achieve connection scalability and propose a new QP sharing mechanism called FLOCK synchronization</a:t>
            </a:r>
          </a:p>
          <a:p>
            <a:endParaRPr lang="en-US"/>
          </a:p>
          <a:p>
            <a:r>
              <a:rPr lang="en-US"/>
              <a:t>FLOCK introduces a cooperative scheduling policy between the sender and receiver named symbiotic send-</a:t>
            </a:r>
            <a:r>
              <a:rPr lang="en-US" err="1"/>
              <a:t>recv</a:t>
            </a:r>
            <a:r>
              <a:rPr lang="en-US"/>
              <a:t> scheduling enabling efficient network resource allocation &amp; utilization at the end-hosts</a:t>
            </a:r>
          </a:p>
          <a:p>
            <a:endParaRPr lang="en-US"/>
          </a:p>
          <a:p>
            <a:endParaRPr lang="en-US"/>
          </a:p>
        </p:txBody>
      </p:sp>
      <p:sp>
        <p:nvSpPr>
          <p:cNvPr id="4" name="Slide Number Placeholder 3"/>
          <p:cNvSpPr>
            <a:spLocks noGrp="1"/>
          </p:cNvSpPr>
          <p:nvPr>
            <p:ph type="sldNum" sz="quarter" idx="5"/>
          </p:nvPr>
        </p:nvSpPr>
        <p:spPr/>
        <p:txBody>
          <a:bodyPr/>
          <a:lstStyle/>
          <a:p>
            <a:fld id="{2F0C423B-0939-47CD-BDF6-BF7FBB414360}" type="slidenum">
              <a:rPr lang="en-US" smtClean="0"/>
              <a:t>8</a:t>
            </a:fld>
            <a:endParaRPr lang="en-US"/>
          </a:p>
        </p:txBody>
      </p:sp>
    </p:spTree>
    <p:extLst>
      <p:ext uri="{BB962C8B-B14F-4D97-AF65-F5344CB8AC3E}">
        <p14:creationId xmlns:p14="http://schemas.microsoft.com/office/powerpoint/2010/main" val="3715864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now look at the FLOCK architecture by considering a client and server example to see how request processing is handled in FLOCK. Client and server start communication by creating a connection handle which is our abstraction on top of the QPs. The figure shows a connection handle with three QPs shown as green bars, all of which are active QPs. </a:t>
            </a:r>
          </a:p>
          <a:p>
            <a:endParaRPr lang="en-US"/>
          </a:p>
          <a:p>
            <a:r>
              <a:rPr lang="en-US"/>
              <a:t>Each of client and server have an RPC memory region where they prepare RPC requests and responses respectively. Also, both client and server run a scheduler component which I will explain in a bit.</a:t>
            </a:r>
          </a:p>
          <a:p>
            <a:endParaRPr lang="en-US"/>
          </a:p>
          <a:p>
            <a:r>
              <a:rPr lang="en-US"/>
              <a:t>Let’s look at the working of RPC in FLOCK. </a:t>
            </a:r>
          </a:p>
          <a:p>
            <a:endParaRPr lang="en-US"/>
          </a:p>
          <a:p>
            <a:r>
              <a:rPr lang="en-US"/>
              <a:t>The client initiates the RPC by sending a request to the server.</a:t>
            </a:r>
          </a:p>
          <a:p>
            <a:endParaRPr lang="en-US"/>
          </a:p>
          <a:p>
            <a:r>
              <a:rPr lang="en-US"/>
              <a:t>As part of this, client asks the server for credits for future requests.</a:t>
            </a:r>
          </a:p>
          <a:p>
            <a:endParaRPr lang="en-US"/>
          </a:p>
          <a:p>
            <a:r>
              <a:rPr lang="en-US"/>
              <a:t>This is because FLOCK is like receiver-driven transports in the sense that it requires a sender to have a credit before it can submit a request.</a:t>
            </a:r>
          </a:p>
        </p:txBody>
      </p:sp>
      <p:sp>
        <p:nvSpPr>
          <p:cNvPr id="4" name="Slide Number Placeholder 3"/>
          <p:cNvSpPr>
            <a:spLocks noGrp="1"/>
          </p:cNvSpPr>
          <p:nvPr>
            <p:ph type="sldNum" sz="quarter" idx="5"/>
          </p:nvPr>
        </p:nvSpPr>
        <p:spPr/>
        <p:txBody>
          <a:bodyPr/>
          <a:lstStyle/>
          <a:p>
            <a:fld id="{2F0C423B-0939-47CD-BDF6-BF7FBB414360}" type="slidenum">
              <a:rPr lang="en-US" smtClean="0"/>
              <a:t>9</a:t>
            </a:fld>
            <a:endParaRPr lang="en-US"/>
          </a:p>
        </p:txBody>
      </p:sp>
    </p:spTree>
    <p:extLst>
      <p:ext uri="{BB962C8B-B14F-4D97-AF65-F5344CB8AC3E}">
        <p14:creationId xmlns:p14="http://schemas.microsoft.com/office/powerpoint/2010/main" val="183525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953C358-BB2E-4C6C-9EB1-A8440110A5FB}" type="datetime1">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9B0F8D-6EE5-4E7B-BAC2-27355CC84C83}" type="datetime1">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790491-6BF6-47C3-BE49-CC2790828BBB}" type="datetime1">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73F394-DA5C-4BA8-98B9-F4C6F44A0AA3}" type="datetime1">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68FD41-52AD-4CD2-AAA2-13B9DFA141B2}" type="datetime1">
              <a:rPr lang="en-US" smtClean="0"/>
              <a:t>10/19/2021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42FEAB-A787-4571-9C14-427890B56992}" type="datetime1">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F2894C-1E81-4217-8C8F-70694680A559}" type="datetime1">
              <a:rPr lang="en-US" smtClean="0"/>
              <a:t>10/19/2021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5D3C8BF-F361-42D6-A570-441231410412}" type="datetime1">
              <a:rPr lang="en-US" smtClean="0"/>
              <a:t>10/19/2021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170AB3-8DE2-48B2-BCE9-8417F182BC5D}" type="datetime1">
              <a:rPr lang="en-US" smtClean="0"/>
              <a:t>10/19/2021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F63DD3-7B3A-4828-81E4-85CC2F0462F5}" type="datetime1">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6E880C-937D-469A-A156-2D747CBE1328}" type="datetime1">
              <a:rPr lang="en-US" smtClean="0"/>
              <a:t>10/19/2021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ED74BA-6E94-4E6F-8401-FA3BC88D881F}" type="datetime1">
              <a:rPr lang="en-US" smtClean="0"/>
              <a:t>10/19/2021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datacenterknowledge.com/archives/2015/06/17/rdma-replaces-tcpip-in-linbits-data-replication-too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3.png"/><Relationship Id="rId4" Type="http://schemas.openxmlformats.org/officeDocument/2006/relationships/hyperlink" Target="https://www.nextplatform.com/2018/03/27/in-modern-datacenters-the-latency-tail-wags-the-network-dog/" TargetMode="Externa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34751" y="336423"/>
            <a:ext cx="9144000" cy="2387600"/>
          </a:xfrm>
        </p:spPr>
        <p:txBody>
          <a:bodyPr>
            <a:normAutofit/>
          </a:bodyPr>
          <a:lstStyle/>
          <a:p>
            <a:r>
              <a:rPr lang="en-US" sz="4400" b="1">
                <a:ea typeface="+mj-lt"/>
                <a:cs typeface="+mj-lt"/>
              </a:rPr>
              <a:t>Birds of a Feather Flock Together: Scaling RDMA RPCs with Flock</a:t>
            </a:r>
            <a:endParaRPr lang="en-US" sz="4400" b="1">
              <a:cs typeface="Calibri Light"/>
            </a:endParaRPr>
          </a:p>
        </p:txBody>
      </p:sp>
      <p:sp>
        <p:nvSpPr>
          <p:cNvPr id="3" name="Subtitle 2"/>
          <p:cNvSpPr>
            <a:spLocks noGrp="1"/>
          </p:cNvSpPr>
          <p:nvPr>
            <p:ph type="subTitle" idx="1"/>
          </p:nvPr>
        </p:nvSpPr>
        <p:spPr/>
        <p:txBody>
          <a:bodyPr vert="horz" lIns="91440" tIns="45720" rIns="91440" bIns="45720" rtlCol="0" anchor="t">
            <a:normAutofit/>
          </a:bodyPr>
          <a:lstStyle/>
          <a:p>
            <a:r>
              <a:rPr lang="en-US" b="1">
                <a:ea typeface="+mn-lt"/>
                <a:cs typeface="+mn-lt"/>
              </a:rPr>
              <a:t>Sumit Kumar Monga</a:t>
            </a:r>
            <a:r>
              <a:rPr lang="en-US">
                <a:ea typeface="+mn-lt"/>
                <a:cs typeface="+mn-lt"/>
              </a:rPr>
              <a:t>, </a:t>
            </a:r>
            <a:r>
              <a:rPr lang="en-US" err="1">
                <a:ea typeface="+mn-lt"/>
                <a:cs typeface="+mn-lt"/>
              </a:rPr>
              <a:t>Sanidhya</a:t>
            </a:r>
            <a:r>
              <a:rPr lang="en-US">
                <a:ea typeface="+mn-lt"/>
                <a:cs typeface="+mn-lt"/>
              </a:rPr>
              <a:t> Kashyap, </a:t>
            </a:r>
            <a:r>
              <a:rPr lang="en-US" err="1">
                <a:ea typeface="+mn-lt"/>
                <a:cs typeface="+mn-lt"/>
              </a:rPr>
              <a:t>Changwoo</a:t>
            </a:r>
            <a:r>
              <a:rPr lang="en-US">
                <a:ea typeface="+mn-lt"/>
                <a:cs typeface="+mn-lt"/>
              </a:rPr>
              <a:t> Min</a:t>
            </a:r>
            <a:endParaRPr lang="en-US"/>
          </a:p>
        </p:txBody>
      </p:sp>
      <p:sp>
        <p:nvSpPr>
          <p:cNvPr id="6" name="Slide Number Placeholder 5">
            <a:extLst>
              <a:ext uri="{FF2B5EF4-FFF2-40B4-BE49-F238E27FC236}">
                <a16:creationId xmlns:a16="http://schemas.microsoft.com/office/drawing/2014/main" id="{881FA324-9756-4F39-B2FF-312D7C69D396}"/>
              </a:ext>
            </a:extLst>
          </p:cNvPr>
          <p:cNvSpPr>
            <a:spLocks noGrp="1"/>
          </p:cNvSpPr>
          <p:nvPr>
            <p:ph type="sldNum" sz="quarter" idx="12"/>
          </p:nvPr>
        </p:nvSpPr>
        <p:spPr/>
        <p:txBody>
          <a:bodyPr/>
          <a:lstStyle/>
          <a:p>
            <a:fld id="{330EA680-D336-4FF7-8B7A-9848BB0A1C32}" type="slidenum">
              <a:rPr lang="en-US" smtClean="0"/>
              <a:t>1</a:t>
            </a:fld>
            <a:endParaRPr lang="en-US"/>
          </a:p>
        </p:txBody>
      </p:sp>
      <p:pic>
        <p:nvPicPr>
          <p:cNvPr id="5" name="Google Shape;227;p43">
            <a:extLst>
              <a:ext uri="{FF2B5EF4-FFF2-40B4-BE49-F238E27FC236}">
                <a16:creationId xmlns:a16="http://schemas.microsoft.com/office/drawing/2014/main" id="{76B73746-DED1-457F-A672-A9FA7DD95F29}"/>
              </a:ext>
            </a:extLst>
          </p:cNvPr>
          <p:cNvPicPr preferRelativeResize="0"/>
          <p:nvPr/>
        </p:nvPicPr>
        <p:blipFill rotWithShape="1">
          <a:blip r:embed="rId3">
            <a:alphaModFix/>
          </a:blip>
          <a:srcRect/>
          <a:stretch/>
        </p:blipFill>
        <p:spPr>
          <a:xfrm>
            <a:off x="2707745" y="4233607"/>
            <a:ext cx="2587558" cy="1344174"/>
          </a:xfrm>
          <a:prstGeom prst="rect">
            <a:avLst/>
          </a:prstGeom>
          <a:noFill/>
          <a:ln>
            <a:noFill/>
          </a:ln>
        </p:spPr>
      </p:pic>
      <p:pic>
        <p:nvPicPr>
          <p:cNvPr id="7" name="Picture 4" descr="EPFL Logo PNG Transparent &amp;amp; SVG Vector - Freebie Supply">
            <a:extLst>
              <a:ext uri="{FF2B5EF4-FFF2-40B4-BE49-F238E27FC236}">
                <a16:creationId xmlns:a16="http://schemas.microsoft.com/office/drawing/2014/main" id="{F9052B31-7B1B-4349-8112-0BF7ECBB25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6246" y="3359667"/>
            <a:ext cx="2810070" cy="2810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B2DD5-0350-4C69-BE24-38DC3A909C68}"/>
              </a:ext>
            </a:extLst>
          </p:cNvPr>
          <p:cNvSpPr>
            <a:spLocks noGrp="1"/>
          </p:cNvSpPr>
          <p:nvPr>
            <p:ph type="title"/>
          </p:nvPr>
        </p:nvSpPr>
        <p:spPr/>
        <p:txBody>
          <a:bodyPr/>
          <a:lstStyle/>
          <a:p>
            <a:r>
              <a:rPr lang="en-US" b="1"/>
              <a:t>But isn’t QP sharing bad for performance </a:t>
            </a:r>
          </a:p>
        </p:txBody>
      </p:sp>
      <p:sp>
        <p:nvSpPr>
          <p:cNvPr id="3" name="Content Placeholder 2">
            <a:extLst>
              <a:ext uri="{FF2B5EF4-FFF2-40B4-BE49-F238E27FC236}">
                <a16:creationId xmlns:a16="http://schemas.microsoft.com/office/drawing/2014/main" id="{D9725267-96CA-422C-B75B-F1ACD23B8AD0}"/>
              </a:ext>
            </a:extLst>
          </p:cNvPr>
          <p:cNvSpPr>
            <a:spLocks noGrp="1"/>
          </p:cNvSpPr>
          <p:nvPr>
            <p:ph idx="1"/>
          </p:nvPr>
        </p:nvSpPr>
        <p:spPr>
          <a:xfrm>
            <a:off x="838200" y="1825625"/>
            <a:ext cx="10515600" cy="4855832"/>
          </a:xfrm>
        </p:spPr>
        <p:txBody>
          <a:bodyPr vert="horz" lIns="91440" tIns="45720" rIns="91440" bIns="45720" rtlCol="0" anchor="t">
            <a:normAutofit/>
          </a:bodyPr>
          <a:lstStyle/>
          <a:p>
            <a:pPr marL="0" indent="0">
              <a:buNone/>
            </a:pPr>
            <a:r>
              <a:rPr lang="en-US" sz="2400"/>
              <a:t>QP sharing among threads is </a:t>
            </a:r>
            <a:r>
              <a:rPr lang="en-US" sz="2400">
                <a:solidFill>
                  <a:srgbClr val="FF0000"/>
                </a:solidFill>
              </a:rPr>
              <a:t>detrimental to performance</a:t>
            </a:r>
            <a:r>
              <a:rPr lang="en-US" sz="2400" baseline="30000"/>
              <a:t>[1,2]</a:t>
            </a:r>
          </a:p>
          <a:p>
            <a:pPr lvl="1">
              <a:buFont typeface="Wingdings" panose="05000000000000000000" pitchFamily="2" charset="2"/>
              <a:buChar char="Ø"/>
            </a:pPr>
            <a:r>
              <a:rPr lang="en-US"/>
              <a:t> Low parallelism</a:t>
            </a:r>
            <a:endParaRPr lang="en-US">
              <a:cs typeface="Calibri"/>
            </a:endParaRPr>
          </a:p>
          <a:p>
            <a:pPr lvl="1">
              <a:buFont typeface="Wingdings" panose="05000000000000000000" pitchFamily="2" charset="2"/>
              <a:buChar char="Ø"/>
            </a:pPr>
            <a:r>
              <a:rPr lang="en-US"/>
              <a:t> High synchronization overheads</a:t>
            </a:r>
            <a:endParaRPr lang="en-US">
              <a:cs typeface="Calibri" panose="020F0502020204030204"/>
            </a:endParaRPr>
          </a:p>
          <a:p>
            <a:pPr marL="0" indent="0">
              <a:buNone/>
            </a:pPr>
            <a:endParaRPr lang="en-US"/>
          </a:p>
          <a:p>
            <a:pPr marL="0" indent="0">
              <a:buNone/>
            </a:pPr>
            <a:r>
              <a:rPr lang="en-US" sz="2400" b="1"/>
              <a:t>FLOCK synchronization</a:t>
            </a:r>
            <a:r>
              <a:rPr lang="en-US" sz="2400"/>
              <a:t> overcomes these challenges</a:t>
            </a:r>
          </a:p>
          <a:p>
            <a:pPr lvl="1">
              <a:buFont typeface="Wingdings" panose="05000000000000000000" pitchFamily="2" charset="2"/>
              <a:buChar char="Ø"/>
            </a:pPr>
            <a:r>
              <a:rPr lang="en-US"/>
              <a:t> Threads sharing a QP </a:t>
            </a:r>
            <a:r>
              <a:rPr lang="en-US">
                <a:solidFill>
                  <a:srgbClr val="00B050"/>
                </a:solidFill>
              </a:rPr>
              <a:t>progress concurrently</a:t>
            </a:r>
            <a:r>
              <a:rPr lang="en-US"/>
              <a:t> with </a:t>
            </a:r>
            <a:r>
              <a:rPr lang="en-US">
                <a:solidFill>
                  <a:srgbClr val="00B050"/>
                </a:solidFill>
              </a:rPr>
              <a:t>minimal synchronization</a:t>
            </a:r>
          </a:p>
          <a:p>
            <a:pPr lvl="1">
              <a:buFont typeface="Wingdings" panose="05000000000000000000" pitchFamily="2" charset="2"/>
              <a:buChar char="Ø"/>
            </a:pPr>
            <a:r>
              <a:rPr lang="en-US"/>
              <a:t> Coalesces smaller messages utilizing </a:t>
            </a:r>
            <a:r>
              <a:rPr lang="en-US">
                <a:solidFill>
                  <a:srgbClr val="00B050"/>
                </a:solidFill>
              </a:rPr>
              <a:t>network bandwidth + CPU efficiently</a:t>
            </a:r>
          </a:p>
          <a:p>
            <a:pPr marL="0" indent="0">
              <a:buNone/>
            </a:pPr>
            <a:endParaRPr lang="en-US"/>
          </a:p>
          <a:p>
            <a:pPr marL="0" indent="0">
              <a:buNone/>
            </a:pPr>
            <a:endParaRPr lang="en-US"/>
          </a:p>
          <a:p>
            <a:pPr marL="0" indent="0">
              <a:buNone/>
            </a:pPr>
            <a:r>
              <a:rPr lang="en-US" sz="1600"/>
              <a:t>[1] </a:t>
            </a:r>
            <a:r>
              <a:rPr lang="en-US" sz="1600" err="1"/>
              <a:t>FaRM</a:t>
            </a:r>
            <a:r>
              <a:rPr lang="en-US" sz="1600"/>
              <a:t> : Fast remote memory, NSDI 2014</a:t>
            </a:r>
          </a:p>
          <a:p>
            <a:pPr marL="0" indent="0">
              <a:buNone/>
            </a:pPr>
            <a:r>
              <a:rPr lang="en-US" sz="1600"/>
              <a:t>[2] </a:t>
            </a:r>
            <a:r>
              <a:rPr lang="en-US" sz="1600" err="1"/>
              <a:t>FaSST</a:t>
            </a:r>
            <a:r>
              <a:rPr lang="en-US" sz="1600"/>
              <a:t> : Fast, Scalable and Simple Distributed Transactions with Two-Sided RDMA Datagram RPCs, OSDI 2016</a:t>
            </a:r>
          </a:p>
        </p:txBody>
      </p:sp>
      <p:sp>
        <p:nvSpPr>
          <p:cNvPr id="4" name="Slide Number Placeholder 3">
            <a:extLst>
              <a:ext uri="{FF2B5EF4-FFF2-40B4-BE49-F238E27FC236}">
                <a16:creationId xmlns:a16="http://schemas.microsoft.com/office/drawing/2014/main" id="{C3933D13-9096-451B-8D0F-DD92BFD1C53B}"/>
              </a:ext>
            </a:extLst>
          </p:cNvPr>
          <p:cNvSpPr>
            <a:spLocks noGrp="1"/>
          </p:cNvSpPr>
          <p:nvPr>
            <p:ph type="sldNum" sz="quarter" idx="12"/>
          </p:nvPr>
        </p:nvSpPr>
        <p:spPr/>
        <p:txBody>
          <a:bodyPr/>
          <a:lstStyle/>
          <a:p>
            <a:fld id="{330EA680-D336-4FF7-8B7A-9848BB0A1C32}" type="slidenum">
              <a:rPr lang="en-US" smtClean="0"/>
              <a:t>10</a:t>
            </a:fld>
            <a:endParaRPr lang="en-US"/>
          </a:p>
        </p:txBody>
      </p:sp>
    </p:spTree>
    <p:extLst>
      <p:ext uri="{BB962C8B-B14F-4D97-AF65-F5344CB8AC3E}">
        <p14:creationId xmlns:p14="http://schemas.microsoft.com/office/powerpoint/2010/main" val="291206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TextBox 191">
            <a:extLst>
              <a:ext uri="{FF2B5EF4-FFF2-40B4-BE49-F238E27FC236}">
                <a16:creationId xmlns:a16="http://schemas.microsoft.com/office/drawing/2014/main" id="{A3B91A2B-BAD7-44B4-A340-CB744D0C3E6F}"/>
              </a:ext>
            </a:extLst>
          </p:cNvPr>
          <p:cNvSpPr txBox="1"/>
          <p:nvPr/>
        </p:nvSpPr>
        <p:spPr>
          <a:xfrm>
            <a:off x="6035589" y="2368495"/>
            <a:ext cx="1280108" cy="276999"/>
          </a:xfrm>
          <a:prstGeom prst="rect">
            <a:avLst/>
          </a:prstGeom>
          <a:noFill/>
        </p:spPr>
        <p:txBody>
          <a:bodyPr wrap="square" rtlCol="0">
            <a:spAutoFit/>
          </a:bodyPr>
          <a:lstStyle/>
          <a:p>
            <a:r>
              <a:rPr lang="en-US" sz="1200"/>
              <a:t>Flock Tail = null</a:t>
            </a:r>
          </a:p>
        </p:txBody>
      </p:sp>
      <p:sp>
        <p:nvSpPr>
          <p:cNvPr id="2" name="Title 1">
            <a:extLst>
              <a:ext uri="{FF2B5EF4-FFF2-40B4-BE49-F238E27FC236}">
                <a16:creationId xmlns:a16="http://schemas.microsoft.com/office/drawing/2014/main" id="{C2A82A66-0E19-4C9A-9AD5-763AE97BC43D}"/>
              </a:ext>
            </a:extLst>
          </p:cNvPr>
          <p:cNvSpPr>
            <a:spLocks noGrp="1"/>
          </p:cNvSpPr>
          <p:nvPr>
            <p:ph type="title"/>
          </p:nvPr>
        </p:nvSpPr>
        <p:spPr>
          <a:xfrm>
            <a:off x="863111" y="211329"/>
            <a:ext cx="10515600" cy="673562"/>
          </a:xfrm>
        </p:spPr>
        <p:txBody>
          <a:bodyPr>
            <a:normAutofit fontScale="90000"/>
          </a:bodyPr>
          <a:lstStyle/>
          <a:p>
            <a:r>
              <a:rPr lang="en-US" b="1"/>
              <a:t>FLOCK Synchronization</a:t>
            </a:r>
          </a:p>
        </p:txBody>
      </p:sp>
      <p:sp>
        <p:nvSpPr>
          <p:cNvPr id="3" name="Content Placeholder 2">
            <a:extLst>
              <a:ext uri="{FF2B5EF4-FFF2-40B4-BE49-F238E27FC236}">
                <a16:creationId xmlns:a16="http://schemas.microsoft.com/office/drawing/2014/main" id="{87014351-7F1D-4A93-9E44-0F698A361276}"/>
              </a:ext>
            </a:extLst>
          </p:cNvPr>
          <p:cNvSpPr>
            <a:spLocks noGrp="1"/>
          </p:cNvSpPr>
          <p:nvPr>
            <p:ph idx="1"/>
          </p:nvPr>
        </p:nvSpPr>
        <p:spPr>
          <a:xfrm>
            <a:off x="838199" y="1038688"/>
            <a:ext cx="10951347" cy="5557421"/>
          </a:xfrm>
        </p:spPr>
        <p:txBody>
          <a:bodyPr>
            <a:normAutofit/>
          </a:bodyPr>
          <a:lstStyle/>
          <a:p>
            <a:pPr marL="0" indent="0">
              <a:buNone/>
            </a:pPr>
            <a:endParaRPr lang="en-US" sz="2200"/>
          </a:p>
        </p:txBody>
      </p:sp>
      <p:sp>
        <p:nvSpPr>
          <p:cNvPr id="4" name="Rectangle 3">
            <a:extLst>
              <a:ext uri="{FF2B5EF4-FFF2-40B4-BE49-F238E27FC236}">
                <a16:creationId xmlns:a16="http://schemas.microsoft.com/office/drawing/2014/main" id="{1A38CDFF-B337-4790-BCA1-B90D41EAB6FC}"/>
              </a:ext>
            </a:extLst>
          </p:cNvPr>
          <p:cNvSpPr/>
          <p:nvPr/>
        </p:nvSpPr>
        <p:spPr>
          <a:xfrm>
            <a:off x="908453" y="2183647"/>
            <a:ext cx="10191565" cy="22107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64AC181-4E1A-4FBA-A044-8F781E8E6906}"/>
              </a:ext>
            </a:extLst>
          </p:cNvPr>
          <p:cNvSpPr/>
          <p:nvPr/>
        </p:nvSpPr>
        <p:spPr>
          <a:xfrm>
            <a:off x="881847" y="4605516"/>
            <a:ext cx="10191565" cy="142090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11EA9B8-81AE-4AF8-BAD2-D03DBCE76178}"/>
              </a:ext>
            </a:extLst>
          </p:cNvPr>
          <p:cNvSpPr txBox="1"/>
          <p:nvPr/>
        </p:nvSpPr>
        <p:spPr>
          <a:xfrm>
            <a:off x="924758" y="2163758"/>
            <a:ext cx="1642370" cy="369332"/>
          </a:xfrm>
          <a:prstGeom prst="rect">
            <a:avLst/>
          </a:prstGeom>
          <a:noFill/>
        </p:spPr>
        <p:txBody>
          <a:bodyPr wrap="square" rtlCol="0">
            <a:spAutoFit/>
          </a:bodyPr>
          <a:lstStyle/>
          <a:p>
            <a:r>
              <a:rPr lang="en-US" b="1"/>
              <a:t>Sender (Client)</a:t>
            </a:r>
          </a:p>
        </p:txBody>
      </p:sp>
      <p:sp>
        <p:nvSpPr>
          <p:cNvPr id="7" name="TextBox 6">
            <a:extLst>
              <a:ext uri="{FF2B5EF4-FFF2-40B4-BE49-F238E27FC236}">
                <a16:creationId xmlns:a16="http://schemas.microsoft.com/office/drawing/2014/main" id="{574CCB7D-D3DC-4B19-A281-7C98794DEC18}"/>
              </a:ext>
            </a:extLst>
          </p:cNvPr>
          <p:cNvSpPr txBox="1"/>
          <p:nvPr/>
        </p:nvSpPr>
        <p:spPr>
          <a:xfrm>
            <a:off x="881846" y="4553911"/>
            <a:ext cx="1910921" cy="369332"/>
          </a:xfrm>
          <a:prstGeom prst="rect">
            <a:avLst/>
          </a:prstGeom>
          <a:noFill/>
        </p:spPr>
        <p:txBody>
          <a:bodyPr wrap="square" rtlCol="0">
            <a:spAutoFit/>
          </a:bodyPr>
          <a:lstStyle/>
          <a:p>
            <a:r>
              <a:rPr lang="en-US" b="1"/>
              <a:t>Receiver (Server)</a:t>
            </a:r>
          </a:p>
        </p:txBody>
      </p:sp>
      <p:sp>
        <p:nvSpPr>
          <p:cNvPr id="8" name="Rectangle 7">
            <a:extLst>
              <a:ext uri="{FF2B5EF4-FFF2-40B4-BE49-F238E27FC236}">
                <a16:creationId xmlns:a16="http://schemas.microsoft.com/office/drawing/2014/main" id="{9051E7A6-9DF3-457A-A834-9AB2B77E3274}"/>
              </a:ext>
            </a:extLst>
          </p:cNvPr>
          <p:cNvSpPr/>
          <p:nvPr/>
        </p:nvSpPr>
        <p:spPr>
          <a:xfrm>
            <a:off x="1047565" y="3693109"/>
            <a:ext cx="1347926" cy="549507"/>
          </a:xfrm>
          <a:prstGeom prst="rect">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D939D21-53B9-44EB-86FA-3A31D1152367}"/>
              </a:ext>
            </a:extLst>
          </p:cNvPr>
          <p:cNvSpPr/>
          <p:nvPr/>
        </p:nvSpPr>
        <p:spPr>
          <a:xfrm>
            <a:off x="1052283" y="4964831"/>
            <a:ext cx="1347926" cy="549507"/>
          </a:xfrm>
          <a:prstGeom prst="rect">
            <a:avLst/>
          </a:prstGeom>
          <a:solidFill>
            <a:schemeClr val="bg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CA25D-DD12-4CF2-8027-9536111FAE57}"/>
              </a:ext>
            </a:extLst>
          </p:cNvPr>
          <p:cNvSpPr/>
          <p:nvPr/>
        </p:nvSpPr>
        <p:spPr>
          <a:xfrm>
            <a:off x="5810480" y="2388406"/>
            <a:ext cx="3293615" cy="814125"/>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362DD58-305E-4473-B075-E14901E5B5C4}"/>
              </a:ext>
            </a:extLst>
          </p:cNvPr>
          <p:cNvSpPr txBox="1"/>
          <p:nvPr/>
        </p:nvSpPr>
        <p:spPr>
          <a:xfrm>
            <a:off x="6096000" y="2107552"/>
            <a:ext cx="2829518" cy="323165"/>
          </a:xfrm>
          <a:prstGeom prst="rect">
            <a:avLst/>
          </a:prstGeom>
          <a:noFill/>
        </p:spPr>
        <p:txBody>
          <a:bodyPr wrap="square" rtlCol="0">
            <a:spAutoFit/>
          </a:bodyPr>
          <a:lstStyle/>
          <a:p>
            <a:r>
              <a:rPr lang="en-US" sz="1500" b="1"/>
              <a:t>Thread Combining Queue (TCQ)</a:t>
            </a:r>
          </a:p>
        </p:txBody>
      </p:sp>
      <p:sp>
        <p:nvSpPr>
          <p:cNvPr id="38" name="Rectangle: Rounded Corners 37">
            <a:extLst>
              <a:ext uri="{FF2B5EF4-FFF2-40B4-BE49-F238E27FC236}">
                <a16:creationId xmlns:a16="http://schemas.microsoft.com/office/drawing/2014/main" id="{97218FEB-3691-45B6-9F24-58B6CEB76C3E}"/>
              </a:ext>
            </a:extLst>
          </p:cNvPr>
          <p:cNvSpPr/>
          <p:nvPr/>
        </p:nvSpPr>
        <p:spPr>
          <a:xfrm>
            <a:off x="6096000" y="2815663"/>
            <a:ext cx="772357" cy="18919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Thread 1</a:t>
            </a:r>
          </a:p>
        </p:txBody>
      </p:sp>
      <p:sp>
        <p:nvSpPr>
          <p:cNvPr id="39" name="Rectangle 38">
            <a:extLst>
              <a:ext uri="{FF2B5EF4-FFF2-40B4-BE49-F238E27FC236}">
                <a16:creationId xmlns:a16="http://schemas.microsoft.com/office/drawing/2014/main" id="{CCE35FC7-1E8F-483C-B435-B6798DADB02D}"/>
              </a:ext>
            </a:extLst>
          </p:cNvPr>
          <p:cNvSpPr/>
          <p:nvPr/>
        </p:nvSpPr>
        <p:spPr>
          <a:xfrm>
            <a:off x="2395491" y="3693109"/>
            <a:ext cx="471996" cy="54950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365EC59-BC51-4290-B29F-23126B22179D}"/>
              </a:ext>
            </a:extLst>
          </p:cNvPr>
          <p:cNvSpPr/>
          <p:nvPr/>
        </p:nvSpPr>
        <p:spPr>
          <a:xfrm>
            <a:off x="2867487" y="3693109"/>
            <a:ext cx="471996" cy="54950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6823FF59-93D8-45A1-A190-05E88E1190F1}"/>
              </a:ext>
            </a:extLst>
          </p:cNvPr>
          <p:cNvSpPr txBox="1"/>
          <p:nvPr/>
        </p:nvSpPr>
        <p:spPr>
          <a:xfrm>
            <a:off x="2351103" y="3836517"/>
            <a:ext cx="560773" cy="246221"/>
          </a:xfrm>
          <a:prstGeom prst="rect">
            <a:avLst/>
          </a:prstGeom>
          <a:noFill/>
        </p:spPr>
        <p:txBody>
          <a:bodyPr wrap="square" rtlCol="0">
            <a:spAutoFit/>
          </a:bodyPr>
          <a:lstStyle/>
          <a:p>
            <a:r>
              <a:rPr lang="en-US" sz="1000"/>
              <a:t>Header</a:t>
            </a:r>
          </a:p>
        </p:txBody>
      </p:sp>
      <p:sp>
        <p:nvSpPr>
          <p:cNvPr id="44" name="TextBox 43">
            <a:extLst>
              <a:ext uri="{FF2B5EF4-FFF2-40B4-BE49-F238E27FC236}">
                <a16:creationId xmlns:a16="http://schemas.microsoft.com/office/drawing/2014/main" id="{196BEDA7-7C95-4E2D-AEE6-CEB235A268E0}"/>
              </a:ext>
            </a:extLst>
          </p:cNvPr>
          <p:cNvSpPr txBox="1"/>
          <p:nvPr/>
        </p:nvSpPr>
        <p:spPr>
          <a:xfrm>
            <a:off x="2851954" y="3836517"/>
            <a:ext cx="560773" cy="246221"/>
          </a:xfrm>
          <a:prstGeom prst="rect">
            <a:avLst/>
          </a:prstGeom>
          <a:noFill/>
        </p:spPr>
        <p:txBody>
          <a:bodyPr wrap="square" rtlCol="0">
            <a:spAutoFit/>
          </a:bodyPr>
          <a:lstStyle/>
          <a:p>
            <a:r>
              <a:rPr lang="en-US" sz="1000"/>
              <a:t>Meta</a:t>
            </a:r>
            <a:r>
              <a:rPr lang="en-US" sz="1000" baseline="-25000"/>
              <a:t>1</a:t>
            </a:r>
            <a:endParaRPr lang="en-US" sz="1000"/>
          </a:p>
        </p:txBody>
      </p:sp>
      <p:sp>
        <p:nvSpPr>
          <p:cNvPr id="45" name="Rectangle 44">
            <a:extLst>
              <a:ext uri="{FF2B5EF4-FFF2-40B4-BE49-F238E27FC236}">
                <a16:creationId xmlns:a16="http://schemas.microsoft.com/office/drawing/2014/main" id="{102D241B-13EB-486A-82E7-C6B98F471B5F}"/>
              </a:ext>
            </a:extLst>
          </p:cNvPr>
          <p:cNvSpPr/>
          <p:nvPr/>
        </p:nvSpPr>
        <p:spPr>
          <a:xfrm>
            <a:off x="3339483" y="3693109"/>
            <a:ext cx="529707" cy="54950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C9466432-FD6A-417D-BA8E-AEC788C80200}"/>
              </a:ext>
            </a:extLst>
          </p:cNvPr>
          <p:cNvSpPr txBox="1"/>
          <p:nvPr/>
        </p:nvSpPr>
        <p:spPr>
          <a:xfrm>
            <a:off x="3368339" y="3836517"/>
            <a:ext cx="560773" cy="246221"/>
          </a:xfrm>
          <a:prstGeom prst="rect">
            <a:avLst/>
          </a:prstGeom>
          <a:noFill/>
        </p:spPr>
        <p:txBody>
          <a:bodyPr wrap="square" rtlCol="0">
            <a:spAutoFit/>
          </a:bodyPr>
          <a:lstStyle/>
          <a:p>
            <a:r>
              <a:rPr lang="en-US" sz="1000"/>
              <a:t>Data</a:t>
            </a:r>
            <a:r>
              <a:rPr lang="en-US" sz="1000" baseline="-25000"/>
              <a:t>1</a:t>
            </a:r>
            <a:endParaRPr lang="en-US" sz="1000"/>
          </a:p>
        </p:txBody>
      </p:sp>
      <p:sp>
        <p:nvSpPr>
          <p:cNvPr id="48" name="Rectangle 47">
            <a:extLst>
              <a:ext uri="{FF2B5EF4-FFF2-40B4-BE49-F238E27FC236}">
                <a16:creationId xmlns:a16="http://schemas.microsoft.com/office/drawing/2014/main" id="{1C838C34-E872-490A-BF07-CD2C4E95FBF4}"/>
              </a:ext>
            </a:extLst>
          </p:cNvPr>
          <p:cNvSpPr/>
          <p:nvPr/>
        </p:nvSpPr>
        <p:spPr>
          <a:xfrm>
            <a:off x="3869190" y="3693109"/>
            <a:ext cx="471996" cy="54950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76914913-13FD-415C-84EB-D0A66D44CBF9}"/>
              </a:ext>
            </a:extLst>
          </p:cNvPr>
          <p:cNvSpPr txBox="1"/>
          <p:nvPr/>
        </p:nvSpPr>
        <p:spPr>
          <a:xfrm>
            <a:off x="3884723" y="3844751"/>
            <a:ext cx="560773" cy="246221"/>
          </a:xfrm>
          <a:prstGeom prst="rect">
            <a:avLst/>
          </a:prstGeom>
          <a:noFill/>
        </p:spPr>
        <p:txBody>
          <a:bodyPr wrap="square" rtlCol="0">
            <a:spAutoFit/>
          </a:bodyPr>
          <a:lstStyle/>
          <a:p>
            <a:r>
              <a:rPr lang="en-US" sz="1000"/>
              <a:t>   …</a:t>
            </a:r>
          </a:p>
        </p:txBody>
      </p:sp>
      <p:sp>
        <p:nvSpPr>
          <p:cNvPr id="51" name="Rectangle 50">
            <a:extLst>
              <a:ext uri="{FF2B5EF4-FFF2-40B4-BE49-F238E27FC236}">
                <a16:creationId xmlns:a16="http://schemas.microsoft.com/office/drawing/2014/main" id="{00876C3F-2C4A-4654-B59F-06CCB3FF5DF9}"/>
              </a:ext>
            </a:extLst>
          </p:cNvPr>
          <p:cNvSpPr/>
          <p:nvPr/>
        </p:nvSpPr>
        <p:spPr>
          <a:xfrm>
            <a:off x="4340448" y="3693109"/>
            <a:ext cx="471996" cy="54950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BD68CAA8-F859-4BB3-A012-671C59602C50}"/>
              </a:ext>
            </a:extLst>
          </p:cNvPr>
          <p:cNvSpPr txBox="1"/>
          <p:nvPr/>
        </p:nvSpPr>
        <p:spPr>
          <a:xfrm>
            <a:off x="4325653" y="3836517"/>
            <a:ext cx="560773" cy="246221"/>
          </a:xfrm>
          <a:prstGeom prst="rect">
            <a:avLst/>
          </a:prstGeom>
          <a:noFill/>
        </p:spPr>
        <p:txBody>
          <a:bodyPr wrap="square" rtlCol="0">
            <a:spAutoFit/>
          </a:bodyPr>
          <a:lstStyle/>
          <a:p>
            <a:r>
              <a:rPr lang="en-US" sz="1000" err="1"/>
              <a:t>Meta</a:t>
            </a:r>
            <a:r>
              <a:rPr lang="en-US" sz="1000" baseline="-25000" err="1"/>
              <a:t>N</a:t>
            </a:r>
            <a:endParaRPr lang="en-US" sz="1000"/>
          </a:p>
        </p:txBody>
      </p:sp>
      <p:sp>
        <p:nvSpPr>
          <p:cNvPr id="53" name="Rectangle 52">
            <a:extLst>
              <a:ext uri="{FF2B5EF4-FFF2-40B4-BE49-F238E27FC236}">
                <a16:creationId xmlns:a16="http://schemas.microsoft.com/office/drawing/2014/main" id="{2E23FFF6-2894-4B57-93C1-B02712A61A33}"/>
              </a:ext>
            </a:extLst>
          </p:cNvPr>
          <p:cNvSpPr/>
          <p:nvPr/>
        </p:nvSpPr>
        <p:spPr>
          <a:xfrm>
            <a:off x="4812444" y="3693109"/>
            <a:ext cx="529707" cy="54950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E8CB275F-5F40-4CAC-AE1D-45423E6C4F4B}"/>
              </a:ext>
            </a:extLst>
          </p:cNvPr>
          <p:cNvSpPr txBox="1"/>
          <p:nvPr/>
        </p:nvSpPr>
        <p:spPr>
          <a:xfrm>
            <a:off x="4863126" y="3836347"/>
            <a:ext cx="548199" cy="246221"/>
          </a:xfrm>
          <a:prstGeom prst="rect">
            <a:avLst/>
          </a:prstGeom>
          <a:noFill/>
        </p:spPr>
        <p:txBody>
          <a:bodyPr wrap="square" rtlCol="0">
            <a:spAutoFit/>
          </a:bodyPr>
          <a:lstStyle/>
          <a:p>
            <a:r>
              <a:rPr lang="en-US" sz="1000" err="1"/>
              <a:t>Data</a:t>
            </a:r>
            <a:r>
              <a:rPr lang="en-US" sz="1000" baseline="-25000" err="1"/>
              <a:t>N</a:t>
            </a:r>
            <a:endParaRPr lang="en-US" sz="1000"/>
          </a:p>
        </p:txBody>
      </p:sp>
      <p:sp>
        <p:nvSpPr>
          <p:cNvPr id="55" name="Rectangle 54">
            <a:extLst>
              <a:ext uri="{FF2B5EF4-FFF2-40B4-BE49-F238E27FC236}">
                <a16:creationId xmlns:a16="http://schemas.microsoft.com/office/drawing/2014/main" id="{FDFC6F40-3596-4AC7-B6ED-A09DDE95AA55}"/>
              </a:ext>
            </a:extLst>
          </p:cNvPr>
          <p:cNvSpPr/>
          <p:nvPr/>
        </p:nvSpPr>
        <p:spPr>
          <a:xfrm>
            <a:off x="5335103" y="3693109"/>
            <a:ext cx="471996" cy="54950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512E1C71-7988-4738-9713-9F1617825C2C}"/>
              </a:ext>
            </a:extLst>
          </p:cNvPr>
          <p:cNvSpPr txBox="1"/>
          <p:nvPr/>
        </p:nvSpPr>
        <p:spPr>
          <a:xfrm>
            <a:off x="5298488" y="3828888"/>
            <a:ext cx="560773" cy="246221"/>
          </a:xfrm>
          <a:prstGeom prst="rect">
            <a:avLst/>
          </a:prstGeom>
          <a:noFill/>
        </p:spPr>
        <p:txBody>
          <a:bodyPr wrap="square" rtlCol="0">
            <a:spAutoFit/>
          </a:bodyPr>
          <a:lstStyle/>
          <a:p>
            <a:r>
              <a:rPr lang="en-US" sz="1000"/>
              <a:t>Canary</a:t>
            </a:r>
          </a:p>
        </p:txBody>
      </p:sp>
      <p:sp>
        <p:nvSpPr>
          <p:cNvPr id="59" name="Rectangle 58">
            <a:extLst>
              <a:ext uri="{FF2B5EF4-FFF2-40B4-BE49-F238E27FC236}">
                <a16:creationId xmlns:a16="http://schemas.microsoft.com/office/drawing/2014/main" id="{D227EF62-F0B8-441C-958B-9CFE7BA8C623}"/>
              </a:ext>
            </a:extLst>
          </p:cNvPr>
          <p:cNvSpPr/>
          <p:nvPr/>
        </p:nvSpPr>
        <p:spPr>
          <a:xfrm>
            <a:off x="5807099" y="3693109"/>
            <a:ext cx="4934882" cy="549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6544842D-CA9A-4441-A8B1-BCEC85742C8A}"/>
              </a:ext>
            </a:extLst>
          </p:cNvPr>
          <p:cNvSpPr/>
          <p:nvPr/>
        </p:nvSpPr>
        <p:spPr>
          <a:xfrm>
            <a:off x="2398519" y="4965192"/>
            <a:ext cx="475488" cy="54864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0C02BA79-D7C9-4D0E-90F8-85823FF52BA5}"/>
              </a:ext>
            </a:extLst>
          </p:cNvPr>
          <p:cNvSpPr/>
          <p:nvPr/>
        </p:nvSpPr>
        <p:spPr>
          <a:xfrm>
            <a:off x="2867568" y="4962937"/>
            <a:ext cx="475488" cy="548640"/>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33993D7F-F05F-4507-B6AF-DA96302783D0}"/>
              </a:ext>
            </a:extLst>
          </p:cNvPr>
          <p:cNvSpPr/>
          <p:nvPr/>
        </p:nvSpPr>
        <p:spPr>
          <a:xfrm>
            <a:off x="3334108" y="4962070"/>
            <a:ext cx="530352" cy="54950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8459DB90-E769-4E7E-9A1B-6D4E839B74E8}"/>
              </a:ext>
            </a:extLst>
          </p:cNvPr>
          <p:cNvSpPr/>
          <p:nvPr/>
        </p:nvSpPr>
        <p:spPr>
          <a:xfrm>
            <a:off x="3864545" y="4962070"/>
            <a:ext cx="475488" cy="54950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CAF24C84-2860-4299-B5AD-9F759664CE66}"/>
              </a:ext>
            </a:extLst>
          </p:cNvPr>
          <p:cNvSpPr/>
          <p:nvPr/>
        </p:nvSpPr>
        <p:spPr>
          <a:xfrm>
            <a:off x="4325653" y="4962068"/>
            <a:ext cx="471644" cy="55050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731F524D-5955-4B20-82E0-A68470C81B62}"/>
              </a:ext>
            </a:extLst>
          </p:cNvPr>
          <p:cNvSpPr/>
          <p:nvPr/>
        </p:nvSpPr>
        <p:spPr>
          <a:xfrm>
            <a:off x="4789521" y="4962068"/>
            <a:ext cx="541619" cy="549509"/>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9D897766-2C8E-4093-8592-69B74EC8F03B}"/>
              </a:ext>
            </a:extLst>
          </p:cNvPr>
          <p:cNvSpPr/>
          <p:nvPr/>
        </p:nvSpPr>
        <p:spPr>
          <a:xfrm>
            <a:off x="5322510" y="4962070"/>
            <a:ext cx="495780" cy="549507"/>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508A13DA-CED2-4BE9-8364-207E9343B308}"/>
              </a:ext>
            </a:extLst>
          </p:cNvPr>
          <p:cNvSpPr txBox="1"/>
          <p:nvPr/>
        </p:nvSpPr>
        <p:spPr>
          <a:xfrm>
            <a:off x="2341309" y="5105109"/>
            <a:ext cx="560773" cy="246221"/>
          </a:xfrm>
          <a:prstGeom prst="rect">
            <a:avLst/>
          </a:prstGeom>
          <a:noFill/>
        </p:spPr>
        <p:txBody>
          <a:bodyPr wrap="square" rtlCol="0">
            <a:spAutoFit/>
          </a:bodyPr>
          <a:lstStyle/>
          <a:p>
            <a:r>
              <a:rPr lang="en-US" sz="1000"/>
              <a:t>Header</a:t>
            </a:r>
          </a:p>
        </p:txBody>
      </p:sp>
      <p:sp>
        <p:nvSpPr>
          <p:cNvPr id="69" name="TextBox 68">
            <a:extLst>
              <a:ext uri="{FF2B5EF4-FFF2-40B4-BE49-F238E27FC236}">
                <a16:creationId xmlns:a16="http://schemas.microsoft.com/office/drawing/2014/main" id="{2CD0A213-0DB8-4CDB-93E6-96214AF90500}"/>
              </a:ext>
            </a:extLst>
          </p:cNvPr>
          <p:cNvSpPr txBox="1"/>
          <p:nvPr/>
        </p:nvSpPr>
        <p:spPr>
          <a:xfrm>
            <a:off x="2844923" y="5119003"/>
            <a:ext cx="560773" cy="246221"/>
          </a:xfrm>
          <a:prstGeom prst="rect">
            <a:avLst/>
          </a:prstGeom>
          <a:noFill/>
        </p:spPr>
        <p:txBody>
          <a:bodyPr wrap="square" rtlCol="0">
            <a:spAutoFit/>
          </a:bodyPr>
          <a:lstStyle/>
          <a:p>
            <a:r>
              <a:rPr lang="en-US" sz="1000"/>
              <a:t>Meta</a:t>
            </a:r>
            <a:r>
              <a:rPr lang="en-US" sz="1000" baseline="-25000"/>
              <a:t>1</a:t>
            </a:r>
            <a:endParaRPr lang="en-US" sz="1000"/>
          </a:p>
        </p:txBody>
      </p:sp>
      <p:sp>
        <p:nvSpPr>
          <p:cNvPr id="70" name="TextBox 69">
            <a:extLst>
              <a:ext uri="{FF2B5EF4-FFF2-40B4-BE49-F238E27FC236}">
                <a16:creationId xmlns:a16="http://schemas.microsoft.com/office/drawing/2014/main" id="{864FB42C-D90F-46B0-8781-9EB2202C41E6}"/>
              </a:ext>
            </a:extLst>
          </p:cNvPr>
          <p:cNvSpPr txBox="1"/>
          <p:nvPr/>
        </p:nvSpPr>
        <p:spPr>
          <a:xfrm>
            <a:off x="3357235" y="5124867"/>
            <a:ext cx="560773" cy="246221"/>
          </a:xfrm>
          <a:prstGeom prst="rect">
            <a:avLst/>
          </a:prstGeom>
          <a:noFill/>
        </p:spPr>
        <p:txBody>
          <a:bodyPr wrap="square" rtlCol="0">
            <a:spAutoFit/>
          </a:bodyPr>
          <a:lstStyle/>
          <a:p>
            <a:r>
              <a:rPr lang="en-US" sz="1000"/>
              <a:t>Data</a:t>
            </a:r>
            <a:r>
              <a:rPr lang="en-US" sz="1000" baseline="-25000"/>
              <a:t>1</a:t>
            </a:r>
            <a:endParaRPr lang="en-US" sz="1000"/>
          </a:p>
        </p:txBody>
      </p:sp>
      <p:sp>
        <p:nvSpPr>
          <p:cNvPr id="71" name="TextBox 70">
            <a:extLst>
              <a:ext uri="{FF2B5EF4-FFF2-40B4-BE49-F238E27FC236}">
                <a16:creationId xmlns:a16="http://schemas.microsoft.com/office/drawing/2014/main" id="{5E74AF95-F1DC-4D7D-9B6D-454B9271B831}"/>
              </a:ext>
            </a:extLst>
          </p:cNvPr>
          <p:cNvSpPr txBox="1"/>
          <p:nvPr/>
        </p:nvSpPr>
        <p:spPr>
          <a:xfrm>
            <a:off x="3832808" y="5113712"/>
            <a:ext cx="560773" cy="246221"/>
          </a:xfrm>
          <a:prstGeom prst="rect">
            <a:avLst/>
          </a:prstGeom>
          <a:noFill/>
        </p:spPr>
        <p:txBody>
          <a:bodyPr wrap="square" rtlCol="0">
            <a:spAutoFit/>
          </a:bodyPr>
          <a:lstStyle/>
          <a:p>
            <a:r>
              <a:rPr lang="en-US" sz="1000"/>
              <a:t>   …</a:t>
            </a:r>
          </a:p>
        </p:txBody>
      </p:sp>
      <p:sp>
        <p:nvSpPr>
          <p:cNvPr id="72" name="TextBox 71">
            <a:extLst>
              <a:ext uri="{FF2B5EF4-FFF2-40B4-BE49-F238E27FC236}">
                <a16:creationId xmlns:a16="http://schemas.microsoft.com/office/drawing/2014/main" id="{F3A8A967-2490-4BC0-9E4C-DD4526273E0F}"/>
              </a:ext>
            </a:extLst>
          </p:cNvPr>
          <p:cNvSpPr txBox="1"/>
          <p:nvPr/>
        </p:nvSpPr>
        <p:spPr>
          <a:xfrm>
            <a:off x="4305271" y="5105109"/>
            <a:ext cx="560773" cy="246221"/>
          </a:xfrm>
          <a:prstGeom prst="rect">
            <a:avLst/>
          </a:prstGeom>
          <a:noFill/>
        </p:spPr>
        <p:txBody>
          <a:bodyPr wrap="square" rtlCol="0">
            <a:spAutoFit/>
          </a:bodyPr>
          <a:lstStyle/>
          <a:p>
            <a:r>
              <a:rPr lang="en-US" sz="1000" err="1"/>
              <a:t>Meta</a:t>
            </a:r>
            <a:r>
              <a:rPr lang="en-US" sz="1000" baseline="-25000" err="1"/>
              <a:t>N</a:t>
            </a:r>
            <a:endParaRPr lang="en-US" sz="1000"/>
          </a:p>
        </p:txBody>
      </p:sp>
      <p:sp>
        <p:nvSpPr>
          <p:cNvPr id="73" name="TextBox 72">
            <a:extLst>
              <a:ext uri="{FF2B5EF4-FFF2-40B4-BE49-F238E27FC236}">
                <a16:creationId xmlns:a16="http://schemas.microsoft.com/office/drawing/2014/main" id="{7B8F0C53-8E51-4275-9C01-1A479FD1385C}"/>
              </a:ext>
            </a:extLst>
          </p:cNvPr>
          <p:cNvSpPr txBox="1"/>
          <p:nvPr/>
        </p:nvSpPr>
        <p:spPr>
          <a:xfrm>
            <a:off x="4785931" y="5107586"/>
            <a:ext cx="548199" cy="246221"/>
          </a:xfrm>
          <a:prstGeom prst="rect">
            <a:avLst/>
          </a:prstGeom>
          <a:noFill/>
        </p:spPr>
        <p:txBody>
          <a:bodyPr wrap="square" rtlCol="0">
            <a:spAutoFit/>
          </a:bodyPr>
          <a:lstStyle/>
          <a:p>
            <a:r>
              <a:rPr lang="en-US" sz="1000" err="1"/>
              <a:t>Data</a:t>
            </a:r>
            <a:r>
              <a:rPr lang="en-US" sz="1000" baseline="-25000" err="1"/>
              <a:t>N</a:t>
            </a:r>
            <a:endParaRPr lang="en-US" sz="1000"/>
          </a:p>
        </p:txBody>
      </p:sp>
      <p:sp>
        <p:nvSpPr>
          <p:cNvPr id="74" name="TextBox 73">
            <a:extLst>
              <a:ext uri="{FF2B5EF4-FFF2-40B4-BE49-F238E27FC236}">
                <a16:creationId xmlns:a16="http://schemas.microsoft.com/office/drawing/2014/main" id="{960A5A8B-6ABB-4C97-A711-0F2BEA911A11}"/>
              </a:ext>
            </a:extLst>
          </p:cNvPr>
          <p:cNvSpPr txBox="1"/>
          <p:nvPr/>
        </p:nvSpPr>
        <p:spPr>
          <a:xfrm>
            <a:off x="5323634" y="5124867"/>
            <a:ext cx="560773" cy="246221"/>
          </a:xfrm>
          <a:prstGeom prst="rect">
            <a:avLst/>
          </a:prstGeom>
          <a:noFill/>
        </p:spPr>
        <p:txBody>
          <a:bodyPr wrap="square" rtlCol="0">
            <a:spAutoFit/>
          </a:bodyPr>
          <a:lstStyle/>
          <a:p>
            <a:r>
              <a:rPr lang="en-US" sz="1000"/>
              <a:t>Canary</a:t>
            </a:r>
          </a:p>
        </p:txBody>
      </p:sp>
      <p:sp>
        <p:nvSpPr>
          <p:cNvPr id="75" name="Rectangle 74">
            <a:extLst>
              <a:ext uri="{FF2B5EF4-FFF2-40B4-BE49-F238E27FC236}">
                <a16:creationId xmlns:a16="http://schemas.microsoft.com/office/drawing/2014/main" id="{AD95F048-3EC3-4447-9909-B283B260C062}"/>
              </a:ext>
            </a:extLst>
          </p:cNvPr>
          <p:cNvSpPr/>
          <p:nvPr/>
        </p:nvSpPr>
        <p:spPr>
          <a:xfrm>
            <a:off x="5803551" y="4962070"/>
            <a:ext cx="4920363" cy="549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ight Brace 83">
            <a:extLst>
              <a:ext uri="{FF2B5EF4-FFF2-40B4-BE49-F238E27FC236}">
                <a16:creationId xmlns:a16="http://schemas.microsoft.com/office/drawing/2014/main" id="{3207AFBC-A171-4B46-A5E4-4F94C751F0C5}"/>
              </a:ext>
            </a:extLst>
          </p:cNvPr>
          <p:cNvSpPr/>
          <p:nvPr/>
        </p:nvSpPr>
        <p:spPr>
          <a:xfrm rot="16200000">
            <a:off x="3978880" y="1728275"/>
            <a:ext cx="244831" cy="341160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5" name="Speech Bubble: Rectangle with Corners Rounded 84">
            <a:extLst>
              <a:ext uri="{FF2B5EF4-FFF2-40B4-BE49-F238E27FC236}">
                <a16:creationId xmlns:a16="http://schemas.microsoft.com/office/drawing/2014/main" id="{766FA667-DA7A-461F-8CA0-7942441A61FB}"/>
              </a:ext>
            </a:extLst>
          </p:cNvPr>
          <p:cNvSpPr/>
          <p:nvPr/>
        </p:nvSpPr>
        <p:spPr>
          <a:xfrm>
            <a:off x="3034857" y="2628935"/>
            <a:ext cx="1205528" cy="608323"/>
          </a:xfrm>
          <a:prstGeom prst="wedgeRoundRectCallout">
            <a:avLst>
              <a:gd name="adj1" fmla="val -20833"/>
              <a:gd name="adj2" fmla="val 72716"/>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A coalesced message</a:t>
            </a:r>
          </a:p>
        </p:txBody>
      </p:sp>
      <p:sp>
        <p:nvSpPr>
          <p:cNvPr id="87" name="Arrow: Down 86">
            <a:extLst>
              <a:ext uri="{FF2B5EF4-FFF2-40B4-BE49-F238E27FC236}">
                <a16:creationId xmlns:a16="http://schemas.microsoft.com/office/drawing/2014/main" id="{4A5A606A-D559-4D0E-AC10-2C724F416560}"/>
              </a:ext>
            </a:extLst>
          </p:cNvPr>
          <p:cNvSpPr/>
          <p:nvPr/>
        </p:nvSpPr>
        <p:spPr>
          <a:xfrm>
            <a:off x="3791508" y="4305585"/>
            <a:ext cx="275207" cy="478209"/>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6C5D3D69-9977-426E-A225-02B1212EB00E}"/>
              </a:ext>
            </a:extLst>
          </p:cNvPr>
          <p:cNvSpPr txBox="1"/>
          <p:nvPr/>
        </p:nvSpPr>
        <p:spPr>
          <a:xfrm>
            <a:off x="3982931" y="4363228"/>
            <a:ext cx="1246216" cy="276999"/>
          </a:xfrm>
          <a:prstGeom prst="rect">
            <a:avLst/>
          </a:prstGeom>
          <a:noFill/>
        </p:spPr>
        <p:txBody>
          <a:bodyPr wrap="square" rtlCol="0">
            <a:spAutoFit/>
          </a:bodyPr>
          <a:lstStyle/>
          <a:p>
            <a:r>
              <a:rPr lang="en-US" sz="1200"/>
              <a:t>RDMA Write</a:t>
            </a:r>
          </a:p>
        </p:txBody>
      </p:sp>
      <p:cxnSp>
        <p:nvCxnSpPr>
          <p:cNvPr id="94" name="Straight Arrow Connector 93">
            <a:extLst>
              <a:ext uri="{FF2B5EF4-FFF2-40B4-BE49-F238E27FC236}">
                <a16:creationId xmlns:a16="http://schemas.microsoft.com/office/drawing/2014/main" id="{8D211772-E703-4D6E-8E7B-30285FB8090A}"/>
              </a:ext>
            </a:extLst>
          </p:cNvPr>
          <p:cNvCxnSpPr>
            <a:cxnSpLocks/>
          </p:cNvCxnSpPr>
          <p:nvPr/>
        </p:nvCxnSpPr>
        <p:spPr>
          <a:xfrm>
            <a:off x="6385654" y="2633402"/>
            <a:ext cx="0" cy="1845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Rounded Corners 94">
            <a:extLst>
              <a:ext uri="{FF2B5EF4-FFF2-40B4-BE49-F238E27FC236}">
                <a16:creationId xmlns:a16="http://schemas.microsoft.com/office/drawing/2014/main" id="{C3B2C7B9-B529-4F80-BB2E-1D875E20CE8E}"/>
              </a:ext>
            </a:extLst>
          </p:cNvPr>
          <p:cNvSpPr/>
          <p:nvPr/>
        </p:nvSpPr>
        <p:spPr>
          <a:xfrm>
            <a:off x="7649549" y="2810058"/>
            <a:ext cx="772357" cy="18919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Thread 2</a:t>
            </a:r>
          </a:p>
        </p:txBody>
      </p:sp>
      <p:sp>
        <p:nvSpPr>
          <p:cNvPr id="106" name="TextBox 105">
            <a:extLst>
              <a:ext uri="{FF2B5EF4-FFF2-40B4-BE49-F238E27FC236}">
                <a16:creationId xmlns:a16="http://schemas.microsoft.com/office/drawing/2014/main" id="{DFE8730A-67F0-4987-AD58-D72A46DB4716}"/>
              </a:ext>
            </a:extLst>
          </p:cNvPr>
          <p:cNvSpPr txBox="1"/>
          <p:nvPr/>
        </p:nvSpPr>
        <p:spPr>
          <a:xfrm>
            <a:off x="6071163" y="2975003"/>
            <a:ext cx="784194" cy="246221"/>
          </a:xfrm>
          <a:prstGeom prst="rect">
            <a:avLst/>
          </a:prstGeom>
          <a:noFill/>
        </p:spPr>
        <p:txBody>
          <a:bodyPr wrap="square" rtlCol="0">
            <a:spAutoFit/>
          </a:bodyPr>
          <a:lstStyle/>
          <a:p>
            <a:r>
              <a:rPr lang="en-US" sz="1000"/>
              <a:t>Leader</a:t>
            </a:r>
          </a:p>
        </p:txBody>
      </p:sp>
      <p:sp>
        <p:nvSpPr>
          <p:cNvPr id="107" name="TextBox 106">
            <a:extLst>
              <a:ext uri="{FF2B5EF4-FFF2-40B4-BE49-F238E27FC236}">
                <a16:creationId xmlns:a16="http://schemas.microsoft.com/office/drawing/2014/main" id="{7C20B72C-ABBD-4741-AE05-4C308EA8C5E6}"/>
              </a:ext>
            </a:extLst>
          </p:cNvPr>
          <p:cNvSpPr txBox="1"/>
          <p:nvPr/>
        </p:nvSpPr>
        <p:spPr>
          <a:xfrm>
            <a:off x="7841914" y="2993740"/>
            <a:ext cx="784194" cy="246221"/>
          </a:xfrm>
          <a:prstGeom prst="rect">
            <a:avLst/>
          </a:prstGeom>
          <a:noFill/>
        </p:spPr>
        <p:txBody>
          <a:bodyPr wrap="square" rtlCol="0">
            <a:spAutoFit/>
          </a:bodyPr>
          <a:lstStyle/>
          <a:p>
            <a:r>
              <a:rPr lang="en-US" sz="1000"/>
              <a:t>Follower</a:t>
            </a:r>
          </a:p>
        </p:txBody>
      </p:sp>
      <p:sp>
        <p:nvSpPr>
          <p:cNvPr id="111" name="Rectangle: Rounded Corners 110">
            <a:extLst>
              <a:ext uri="{FF2B5EF4-FFF2-40B4-BE49-F238E27FC236}">
                <a16:creationId xmlns:a16="http://schemas.microsoft.com/office/drawing/2014/main" id="{457194EC-6933-4777-8C17-80685436B9FC}"/>
              </a:ext>
            </a:extLst>
          </p:cNvPr>
          <p:cNvSpPr/>
          <p:nvPr/>
        </p:nvSpPr>
        <p:spPr>
          <a:xfrm>
            <a:off x="2045380" y="2366830"/>
            <a:ext cx="3866215" cy="679748"/>
          </a:xfrm>
          <a:prstGeom prst="roundRect">
            <a:avLst/>
          </a:prstGeom>
          <a:solidFill>
            <a:schemeClr val="tx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Enqueue into the TCQ via atomic swap on Flock Tail, head of TCQ becomes the leader which manages the request buffer</a:t>
            </a:r>
          </a:p>
        </p:txBody>
      </p:sp>
      <p:sp>
        <p:nvSpPr>
          <p:cNvPr id="112" name="Rectangle 111">
            <a:extLst>
              <a:ext uri="{FF2B5EF4-FFF2-40B4-BE49-F238E27FC236}">
                <a16:creationId xmlns:a16="http://schemas.microsoft.com/office/drawing/2014/main" id="{2EF7A36D-7F71-448E-BCE4-FD85ECB1F45E}"/>
              </a:ext>
            </a:extLst>
          </p:cNvPr>
          <p:cNvSpPr/>
          <p:nvPr/>
        </p:nvSpPr>
        <p:spPr>
          <a:xfrm>
            <a:off x="5806715" y="3693109"/>
            <a:ext cx="471996" cy="549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9265A56A-9D84-4171-9F07-68B3AD41B798}"/>
              </a:ext>
            </a:extLst>
          </p:cNvPr>
          <p:cNvSpPr/>
          <p:nvPr/>
        </p:nvSpPr>
        <p:spPr>
          <a:xfrm>
            <a:off x="6277422" y="3695377"/>
            <a:ext cx="471996" cy="549507"/>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a:extLst>
              <a:ext uri="{FF2B5EF4-FFF2-40B4-BE49-F238E27FC236}">
                <a16:creationId xmlns:a16="http://schemas.microsoft.com/office/drawing/2014/main" id="{5ECE6642-93BF-489F-9797-3C996D8139AD}"/>
              </a:ext>
            </a:extLst>
          </p:cNvPr>
          <p:cNvSpPr txBox="1"/>
          <p:nvPr/>
        </p:nvSpPr>
        <p:spPr>
          <a:xfrm>
            <a:off x="6276535" y="3836347"/>
            <a:ext cx="560773" cy="246221"/>
          </a:xfrm>
          <a:prstGeom prst="rect">
            <a:avLst/>
          </a:prstGeom>
          <a:noFill/>
        </p:spPr>
        <p:txBody>
          <a:bodyPr wrap="square" rtlCol="0">
            <a:spAutoFit/>
          </a:bodyPr>
          <a:lstStyle/>
          <a:p>
            <a:r>
              <a:rPr lang="en-US" sz="1000"/>
              <a:t>Meta</a:t>
            </a:r>
            <a:r>
              <a:rPr lang="en-US" sz="1000" baseline="-25000"/>
              <a:t>1</a:t>
            </a:r>
            <a:endParaRPr lang="en-US" sz="1000"/>
          </a:p>
        </p:txBody>
      </p:sp>
      <p:sp>
        <p:nvSpPr>
          <p:cNvPr id="118" name="Rectangle 117">
            <a:extLst>
              <a:ext uri="{FF2B5EF4-FFF2-40B4-BE49-F238E27FC236}">
                <a16:creationId xmlns:a16="http://schemas.microsoft.com/office/drawing/2014/main" id="{3EC9879B-5B41-417B-BA11-E415CE34E2C0}"/>
              </a:ext>
            </a:extLst>
          </p:cNvPr>
          <p:cNvSpPr/>
          <p:nvPr/>
        </p:nvSpPr>
        <p:spPr>
          <a:xfrm>
            <a:off x="6757698" y="3688407"/>
            <a:ext cx="529707" cy="549507"/>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a:extLst>
              <a:ext uri="{FF2B5EF4-FFF2-40B4-BE49-F238E27FC236}">
                <a16:creationId xmlns:a16="http://schemas.microsoft.com/office/drawing/2014/main" id="{E3E995B4-D026-42A7-9164-24BFEAC2A60F}"/>
              </a:ext>
            </a:extLst>
          </p:cNvPr>
          <p:cNvSpPr txBox="1"/>
          <p:nvPr/>
        </p:nvSpPr>
        <p:spPr>
          <a:xfrm>
            <a:off x="6782712" y="3854955"/>
            <a:ext cx="560773" cy="246221"/>
          </a:xfrm>
          <a:prstGeom prst="rect">
            <a:avLst/>
          </a:prstGeom>
          <a:noFill/>
        </p:spPr>
        <p:txBody>
          <a:bodyPr wrap="square" rtlCol="0">
            <a:spAutoFit/>
          </a:bodyPr>
          <a:lstStyle/>
          <a:p>
            <a:r>
              <a:rPr lang="en-US" sz="1000"/>
              <a:t>Data</a:t>
            </a:r>
            <a:r>
              <a:rPr lang="en-US" sz="1000" baseline="-25000"/>
              <a:t>1</a:t>
            </a:r>
            <a:endParaRPr lang="en-US" sz="1000"/>
          </a:p>
        </p:txBody>
      </p:sp>
      <p:sp>
        <p:nvSpPr>
          <p:cNvPr id="120" name="Rectangle 119">
            <a:extLst>
              <a:ext uri="{FF2B5EF4-FFF2-40B4-BE49-F238E27FC236}">
                <a16:creationId xmlns:a16="http://schemas.microsoft.com/office/drawing/2014/main" id="{78E26EFD-923D-4921-8C86-A1F8DC599379}"/>
              </a:ext>
            </a:extLst>
          </p:cNvPr>
          <p:cNvSpPr/>
          <p:nvPr/>
        </p:nvSpPr>
        <p:spPr>
          <a:xfrm>
            <a:off x="7279670" y="3692795"/>
            <a:ext cx="471996" cy="549507"/>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6FD7A0C9-795A-4368-A080-693367494C79}"/>
              </a:ext>
            </a:extLst>
          </p:cNvPr>
          <p:cNvSpPr/>
          <p:nvPr/>
        </p:nvSpPr>
        <p:spPr>
          <a:xfrm>
            <a:off x="7743202" y="3692118"/>
            <a:ext cx="653121" cy="549507"/>
          </a:xfrm>
          <a:prstGeom prst="rect">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60F2E82D-0EDC-4424-B052-D4B6994F55B2}"/>
              </a:ext>
            </a:extLst>
          </p:cNvPr>
          <p:cNvSpPr/>
          <p:nvPr/>
        </p:nvSpPr>
        <p:spPr>
          <a:xfrm>
            <a:off x="8398276" y="3693109"/>
            <a:ext cx="471996" cy="5495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extBox 122">
            <a:extLst>
              <a:ext uri="{FF2B5EF4-FFF2-40B4-BE49-F238E27FC236}">
                <a16:creationId xmlns:a16="http://schemas.microsoft.com/office/drawing/2014/main" id="{0EAD9992-B933-4B08-9DB3-E74C380AF8D7}"/>
              </a:ext>
            </a:extLst>
          </p:cNvPr>
          <p:cNvSpPr txBox="1"/>
          <p:nvPr/>
        </p:nvSpPr>
        <p:spPr>
          <a:xfrm>
            <a:off x="7288382" y="3844751"/>
            <a:ext cx="560773" cy="246221"/>
          </a:xfrm>
          <a:prstGeom prst="rect">
            <a:avLst/>
          </a:prstGeom>
          <a:noFill/>
        </p:spPr>
        <p:txBody>
          <a:bodyPr wrap="square" rtlCol="0">
            <a:spAutoFit/>
          </a:bodyPr>
          <a:lstStyle/>
          <a:p>
            <a:r>
              <a:rPr lang="en-US" sz="1000"/>
              <a:t>Meta</a:t>
            </a:r>
            <a:r>
              <a:rPr lang="en-US" sz="1000" baseline="-25000"/>
              <a:t>2</a:t>
            </a:r>
            <a:endParaRPr lang="en-US" sz="1000"/>
          </a:p>
        </p:txBody>
      </p:sp>
      <p:sp>
        <p:nvSpPr>
          <p:cNvPr id="125" name="TextBox 124">
            <a:extLst>
              <a:ext uri="{FF2B5EF4-FFF2-40B4-BE49-F238E27FC236}">
                <a16:creationId xmlns:a16="http://schemas.microsoft.com/office/drawing/2014/main" id="{964AA617-8B93-4573-8D0B-547829A1506B}"/>
              </a:ext>
            </a:extLst>
          </p:cNvPr>
          <p:cNvSpPr txBox="1"/>
          <p:nvPr/>
        </p:nvSpPr>
        <p:spPr>
          <a:xfrm>
            <a:off x="7789375" y="3845787"/>
            <a:ext cx="560773" cy="246221"/>
          </a:xfrm>
          <a:prstGeom prst="rect">
            <a:avLst/>
          </a:prstGeom>
          <a:noFill/>
        </p:spPr>
        <p:txBody>
          <a:bodyPr wrap="square" rtlCol="0">
            <a:spAutoFit/>
          </a:bodyPr>
          <a:lstStyle/>
          <a:p>
            <a:r>
              <a:rPr lang="en-US" sz="1000"/>
              <a:t>Data</a:t>
            </a:r>
            <a:r>
              <a:rPr lang="en-US" sz="1000" baseline="-25000"/>
              <a:t>2</a:t>
            </a:r>
            <a:endParaRPr lang="en-US" sz="1000"/>
          </a:p>
        </p:txBody>
      </p:sp>
      <p:cxnSp>
        <p:nvCxnSpPr>
          <p:cNvPr id="139" name="Straight Arrow Connector 138">
            <a:extLst>
              <a:ext uri="{FF2B5EF4-FFF2-40B4-BE49-F238E27FC236}">
                <a16:creationId xmlns:a16="http://schemas.microsoft.com/office/drawing/2014/main" id="{DEA1F147-5ADB-4E6B-AF5E-07087F1C6182}"/>
              </a:ext>
            </a:extLst>
          </p:cNvPr>
          <p:cNvCxnSpPr>
            <a:cxnSpLocks/>
          </p:cNvCxnSpPr>
          <p:nvPr/>
        </p:nvCxnSpPr>
        <p:spPr>
          <a:xfrm>
            <a:off x="6482178" y="2615383"/>
            <a:ext cx="1262977" cy="1800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5" name="Rectangle: Rounded Corners 144">
            <a:extLst>
              <a:ext uri="{FF2B5EF4-FFF2-40B4-BE49-F238E27FC236}">
                <a16:creationId xmlns:a16="http://schemas.microsoft.com/office/drawing/2014/main" id="{4327E9D6-DE0C-4D77-A70A-84F6F89DA6FE}"/>
              </a:ext>
            </a:extLst>
          </p:cNvPr>
          <p:cNvSpPr/>
          <p:nvPr/>
        </p:nvSpPr>
        <p:spPr>
          <a:xfrm>
            <a:off x="8464820" y="2506812"/>
            <a:ext cx="2651503" cy="570437"/>
          </a:xfrm>
          <a:prstGeom prst="roundRect">
            <a:avLst/>
          </a:prstGeom>
          <a:solidFill>
            <a:schemeClr val="tx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a:solidFill>
                  <a:schemeClr val="tx1"/>
                </a:solidFill>
              </a:rPr>
              <a:t>Follower requests memory buffers from leader</a:t>
            </a:r>
          </a:p>
        </p:txBody>
      </p:sp>
      <p:sp>
        <p:nvSpPr>
          <p:cNvPr id="158" name="Right Brace 157">
            <a:extLst>
              <a:ext uri="{FF2B5EF4-FFF2-40B4-BE49-F238E27FC236}">
                <a16:creationId xmlns:a16="http://schemas.microsoft.com/office/drawing/2014/main" id="{6B8EC11D-27AC-40AF-ABC8-FAD4FDF19D61}"/>
              </a:ext>
            </a:extLst>
          </p:cNvPr>
          <p:cNvSpPr/>
          <p:nvPr/>
        </p:nvSpPr>
        <p:spPr>
          <a:xfrm rot="16200000">
            <a:off x="6688164" y="3089300"/>
            <a:ext cx="163443" cy="975702"/>
          </a:xfrm>
          <a:prstGeom prst="rightBrace">
            <a:avLst>
              <a:gd name="adj1" fmla="val 8333"/>
              <a:gd name="adj2" fmla="val 48884"/>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9" name="Right Brace 158">
            <a:extLst>
              <a:ext uri="{FF2B5EF4-FFF2-40B4-BE49-F238E27FC236}">
                <a16:creationId xmlns:a16="http://schemas.microsoft.com/office/drawing/2014/main" id="{CE8B141F-E583-4258-AD6E-BDA0D2F79BE9}"/>
              </a:ext>
            </a:extLst>
          </p:cNvPr>
          <p:cNvSpPr/>
          <p:nvPr/>
        </p:nvSpPr>
        <p:spPr>
          <a:xfrm rot="16200000">
            <a:off x="7765875" y="3003982"/>
            <a:ext cx="163444" cy="1126150"/>
          </a:xfrm>
          <a:prstGeom prst="rightBrace">
            <a:avLst>
              <a:gd name="adj1" fmla="val 8333"/>
              <a:gd name="adj2" fmla="val 48884"/>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61" name="Straight Arrow Connector 160">
            <a:extLst>
              <a:ext uri="{FF2B5EF4-FFF2-40B4-BE49-F238E27FC236}">
                <a16:creationId xmlns:a16="http://schemas.microsoft.com/office/drawing/2014/main" id="{CCCFB82A-09A6-475A-B86A-73AB7E443A3D}"/>
              </a:ext>
            </a:extLst>
          </p:cNvPr>
          <p:cNvCxnSpPr>
            <a:cxnSpLocks/>
          </p:cNvCxnSpPr>
          <p:nvPr/>
        </p:nvCxnSpPr>
        <p:spPr>
          <a:xfrm flipH="1" flipV="1">
            <a:off x="6552091" y="3002750"/>
            <a:ext cx="198232" cy="474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4" name="Straight Arrow Connector 163">
            <a:extLst>
              <a:ext uri="{FF2B5EF4-FFF2-40B4-BE49-F238E27FC236}">
                <a16:creationId xmlns:a16="http://schemas.microsoft.com/office/drawing/2014/main" id="{DD8EFD8A-A8B0-49EC-90B8-FF9F15EFE53A}"/>
              </a:ext>
            </a:extLst>
          </p:cNvPr>
          <p:cNvCxnSpPr>
            <a:cxnSpLocks/>
          </p:cNvCxnSpPr>
          <p:nvPr/>
        </p:nvCxnSpPr>
        <p:spPr>
          <a:xfrm flipV="1">
            <a:off x="7847289" y="3017394"/>
            <a:ext cx="68171" cy="4146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3" name="Rectangle: Rounded Corners 172">
            <a:extLst>
              <a:ext uri="{FF2B5EF4-FFF2-40B4-BE49-F238E27FC236}">
                <a16:creationId xmlns:a16="http://schemas.microsoft.com/office/drawing/2014/main" id="{33390380-C144-4AEA-BEF4-7D565E9EE37C}"/>
              </a:ext>
            </a:extLst>
          </p:cNvPr>
          <p:cNvSpPr/>
          <p:nvPr/>
        </p:nvSpPr>
        <p:spPr>
          <a:xfrm>
            <a:off x="8607900" y="2777155"/>
            <a:ext cx="3008096" cy="745497"/>
          </a:xfrm>
          <a:prstGeom prst="roundRect">
            <a:avLst/>
          </a:prstGeom>
          <a:solidFill>
            <a:schemeClr val="tx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Leader provides memory buffers to threads in the TCQ, reserving memory for the coalesced message</a:t>
            </a:r>
          </a:p>
        </p:txBody>
      </p:sp>
      <p:cxnSp>
        <p:nvCxnSpPr>
          <p:cNvPr id="176" name="Straight Arrow Connector 175">
            <a:extLst>
              <a:ext uri="{FF2B5EF4-FFF2-40B4-BE49-F238E27FC236}">
                <a16:creationId xmlns:a16="http://schemas.microsoft.com/office/drawing/2014/main" id="{45AC17CB-3BE1-4896-8310-07057C214B20}"/>
              </a:ext>
            </a:extLst>
          </p:cNvPr>
          <p:cNvCxnSpPr>
            <a:stCxn id="38" idx="3"/>
            <a:endCxn id="95" idx="1"/>
          </p:cNvCxnSpPr>
          <p:nvPr/>
        </p:nvCxnSpPr>
        <p:spPr>
          <a:xfrm flipV="1">
            <a:off x="6868357" y="2904653"/>
            <a:ext cx="781192" cy="56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8" name="Straight Arrow Connector 177">
            <a:extLst>
              <a:ext uri="{FF2B5EF4-FFF2-40B4-BE49-F238E27FC236}">
                <a16:creationId xmlns:a16="http://schemas.microsoft.com/office/drawing/2014/main" id="{B853E7F8-EB23-49B4-836E-C88FAEAC18B3}"/>
              </a:ext>
            </a:extLst>
          </p:cNvPr>
          <p:cNvCxnSpPr>
            <a:cxnSpLocks/>
          </p:cNvCxnSpPr>
          <p:nvPr/>
        </p:nvCxnSpPr>
        <p:spPr>
          <a:xfrm>
            <a:off x="6470691" y="3003243"/>
            <a:ext cx="296712" cy="6938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1" name="Straight Arrow Connector 180">
            <a:extLst>
              <a:ext uri="{FF2B5EF4-FFF2-40B4-BE49-F238E27FC236}">
                <a16:creationId xmlns:a16="http://schemas.microsoft.com/office/drawing/2014/main" id="{46DD781E-7BB3-4D0C-841A-F8CBEF2FB457}"/>
              </a:ext>
            </a:extLst>
          </p:cNvPr>
          <p:cNvCxnSpPr>
            <a:cxnSpLocks/>
          </p:cNvCxnSpPr>
          <p:nvPr/>
        </p:nvCxnSpPr>
        <p:spPr>
          <a:xfrm flipH="1">
            <a:off x="7746449" y="3008794"/>
            <a:ext cx="193812" cy="6782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5" name="Rectangle: Rounded Corners 184">
            <a:extLst>
              <a:ext uri="{FF2B5EF4-FFF2-40B4-BE49-F238E27FC236}">
                <a16:creationId xmlns:a16="http://schemas.microsoft.com/office/drawing/2014/main" id="{0207B10C-9166-4284-AD18-BB2D6DABD11C}"/>
              </a:ext>
            </a:extLst>
          </p:cNvPr>
          <p:cNvSpPr/>
          <p:nvPr/>
        </p:nvSpPr>
        <p:spPr>
          <a:xfrm>
            <a:off x="8603037" y="3043899"/>
            <a:ext cx="3077438" cy="537433"/>
          </a:xfrm>
          <a:prstGeom prst="roundRect">
            <a:avLst/>
          </a:prstGeom>
          <a:solidFill>
            <a:schemeClr val="tx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Leader sets up header &amp; canary to get the coalesced message ready</a:t>
            </a:r>
          </a:p>
        </p:txBody>
      </p:sp>
      <p:sp>
        <p:nvSpPr>
          <p:cNvPr id="186" name="Arrow: Down 185">
            <a:extLst>
              <a:ext uri="{FF2B5EF4-FFF2-40B4-BE49-F238E27FC236}">
                <a16:creationId xmlns:a16="http://schemas.microsoft.com/office/drawing/2014/main" id="{4A3283FE-90E1-4383-9163-A9F06FF2F1DF}"/>
              </a:ext>
            </a:extLst>
          </p:cNvPr>
          <p:cNvSpPr/>
          <p:nvPr/>
        </p:nvSpPr>
        <p:spPr>
          <a:xfrm>
            <a:off x="7006780" y="4305585"/>
            <a:ext cx="275207" cy="478209"/>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4" name="Straight Connector 193">
            <a:extLst>
              <a:ext uri="{FF2B5EF4-FFF2-40B4-BE49-F238E27FC236}">
                <a16:creationId xmlns:a16="http://schemas.microsoft.com/office/drawing/2014/main" id="{3DC797DA-535E-4240-B3D6-5C612E2F094C}"/>
              </a:ext>
            </a:extLst>
          </p:cNvPr>
          <p:cNvCxnSpPr>
            <a:cxnSpLocks/>
          </p:cNvCxnSpPr>
          <p:nvPr/>
        </p:nvCxnSpPr>
        <p:spPr>
          <a:xfrm flipH="1">
            <a:off x="7280030" y="3695605"/>
            <a:ext cx="756" cy="547011"/>
          </a:xfrm>
          <a:prstGeom prst="line">
            <a:avLst/>
          </a:prstGeom>
        </p:spPr>
        <p:style>
          <a:lnRef idx="1">
            <a:schemeClr val="dk1"/>
          </a:lnRef>
          <a:fillRef idx="0">
            <a:schemeClr val="dk1"/>
          </a:fillRef>
          <a:effectRef idx="0">
            <a:schemeClr val="dk1"/>
          </a:effectRef>
          <a:fontRef idx="minor">
            <a:schemeClr val="tx1"/>
          </a:fontRef>
        </p:style>
      </p:cxnSp>
      <p:sp>
        <p:nvSpPr>
          <p:cNvPr id="198" name="Rectangle 197">
            <a:extLst>
              <a:ext uri="{FF2B5EF4-FFF2-40B4-BE49-F238E27FC236}">
                <a16:creationId xmlns:a16="http://schemas.microsoft.com/office/drawing/2014/main" id="{EBD39AB6-5BB4-439D-9B48-10186F0325CF}"/>
              </a:ext>
            </a:extLst>
          </p:cNvPr>
          <p:cNvSpPr/>
          <p:nvPr/>
        </p:nvSpPr>
        <p:spPr>
          <a:xfrm>
            <a:off x="5806164" y="3695377"/>
            <a:ext cx="471996" cy="549507"/>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a:extLst>
              <a:ext uri="{FF2B5EF4-FFF2-40B4-BE49-F238E27FC236}">
                <a16:creationId xmlns:a16="http://schemas.microsoft.com/office/drawing/2014/main" id="{F0FA5BD0-1663-491F-B9EB-052DB837DCD6}"/>
              </a:ext>
            </a:extLst>
          </p:cNvPr>
          <p:cNvSpPr/>
          <p:nvPr/>
        </p:nvSpPr>
        <p:spPr>
          <a:xfrm>
            <a:off x="8392716" y="3692119"/>
            <a:ext cx="471996" cy="549507"/>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54635F10-C04F-432B-9A86-29ECE3D7C780}"/>
              </a:ext>
            </a:extLst>
          </p:cNvPr>
          <p:cNvSpPr txBox="1"/>
          <p:nvPr/>
        </p:nvSpPr>
        <p:spPr>
          <a:xfrm>
            <a:off x="5781023" y="3828887"/>
            <a:ext cx="560773" cy="246221"/>
          </a:xfrm>
          <a:prstGeom prst="rect">
            <a:avLst/>
          </a:prstGeom>
          <a:noFill/>
        </p:spPr>
        <p:txBody>
          <a:bodyPr wrap="square" rtlCol="0">
            <a:spAutoFit/>
          </a:bodyPr>
          <a:lstStyle/>
          <a:p>
            <a:r>
              <a:rPr lang="en-US" sz="1000"/>
              <a:t>Header</a:t>
            </a:r>
          </a:p>
        </p:txBody>
      </p:sp>
      <p:sp>
        <p:nvSpPr>
          <p:cNvPr id="126" name="TextBox 125">
            <a:extLst>
              <a:ext uri="{FF2B5EF4-FFF2-40B4-BE49-F238E27FC236}">
                <a16:creationId xmlns:a16="http://schemas.microsoft.com/office/drawing/2014/main" id="{85AF35C8-7B0C-4D86-BC7D-8D5C366370EA}"/>
              </a:ext>
            </a:extLst>
          </p:cNvPr>
          <p:cNvSpPr txBox="1"/>
          <p:nvPr/>
        </p:nvSpPr>
        <p:spPr>
          <a:xfrm>
            <a:off x="8364745" y="3836347"/>
            <a:ext cx="560773" cy="246221"/>
          </a:xfrm>
          <a:prstGeom prst="rect">
            <a:avLst/>
          </a:prstGeom>
          <a:noFill/>
        </p:spPr>
        <p:txBody>
          <a:bodyPr wrap="square" rtlCol="0">
            <a:spAutoFit/>
          </a:bodyPr>
          <a:lstStyle/>
          <a:p>
            <a:r>
              <a:rPr lang="en-US" sz="1000"/>
              <a:t>Canary</a:t>
            </a:r>
          </a:p>
        </p:txBody>
      </p:sp>
      <p:sp>
        <p:nvSpPr>
          <p:cNvPr id="190" name="TextBox 189">
            <a:extLst>
              <a:ext uri="{FF2B5EF4-FFF2-40B4-BE49-F238E27FC236}">
                <a16:creationId xmlns:a16="http://schemas.microsoft.com/office/drawing/2014/main" id="{BB0E6A36-FFCC-4F73-93A0-76BDE4580314}"/>
              </a:ext>
            </a:extLst>
          </p:cNvPr>
          <p:cNvSpPr txBox="1"/>
          <p:nvPr/>
        </p:nvSpPr>
        <p:spPr>
          <a:xfrm>
            <a:off x="6026811" y="2370538"/>
            <a:ext cx="1280108" cy="276999"/>
          </a:xfrm>
          <a:prstGeom prst="rect">
            <a:avLst/>
          </a:prstGeom>
          <a:noFill/>
        </p:spPr>
        <p:txBody>
          <a:bodyPr wrap="square" rtlCol="0">
            <a:spAutoFit/>
          </a:bodyPr>
          <a:lstStyle/>
          <a:p>
            <a:r>
              <a:rPr lang="en-US" sz="1200"/>
              <a:t>Flock Tail</a:t>
            </a:r>
          </a:p>
        </p:txBody>
      </p:sp>
      <p:sp>
        <p:nvSpPr>
          <p:cNvPr id="200" name="TextBox 199">
            <a:extLst>
              <a:ext uri="{FF2B5EF4-FFF2-40B4-BE49-F238E27FC236}">
                <a16:creationId xmlns:a16="http://schemas.microsoft.com/office/drawing/2014/main" id="{9A41C2FA-A748-4A05-868F-A7E3D528166D}"/>
              </a:ext>
            </a:extLst>
          </p:cNvPr>
          <p:cNvSpPr txBox="1"/>
          <p:nvPr/>
        </p:nvSpPr>
        <p:spPr>
          <a:xfrm>
            <a:off x="6025366" y="2366829"/>
            <a:ext cx="1280108" cy="276999"/>
          </a:xfrm>
          <a:prstGeom prst="rect">
            <a:avLst/>
          </a:prstGeom>
          <a:noFill/>
        </p:spPr>
        <p:txBody>
          <a:bodyPr wrap="square" rtlCol="0">
            <a:spAutoFit/>
          </a:bodyPr>
          <a:lstStyle/>
          <a:p>
            <a:r>
              <a:rPr lang="en-US" sz="1200"/>
              <a:t>Flock Tail = null</a:t>
            </a:r>
          </a:p>
        </p:txBody>
      </p:sp>
      <p:sp>
        <p:nvSpPr>
          <p:cNvPr id="89" name="Rectangle: Rounded Corners 88">
            <a:extLst>
              <a:ext uri="{FF2B5EF4-FFF2-40B4-BE49-F238E27FC236}">
                <a16:creationId xmlns:a16="http://schemas.microsoft.com/office/drawing/2014/main" id="{AEB12A55-FE3C-4455-8059-9CB9929A17F1}"/>
              </a:ext>
            </a:extLst>
          </p:cNvPr>
          <p:cNvSpPr/>
          <p:nvPr/>
        </p:nvSpPr>
        <p:spPr>
          <a:xfrm>
            <a:off x="8607901" y="2925712"/>
            <a:ext cx="3077438" cy="537433"/>
          </a:xfrm>
          <a:prstGeom prst="roundRect">
            <a:avLst/>
          </a:prstGeom>
          <a:solidFill>
            <a:schemeClr val="tx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All threads copy their payload within the provided buffer</a:t>
            </a:r>
          </a:p>
        </p:txBody>
      </p:sp>
      <p:sp>
        <p:nvSpPr>
          <p:cNvPr id="13" name="Rectangle: Rounded Corners 12">
            <a:extLst>
              <a:ext uri="{FF2B5EF4-FFF2-40B4-BE49-F238E27FC236}">
                <a16:creationId xmlns:a16="http://schemas.microsoft.com/office/drawing/2014/main" id="{B3EF28A1-7DC9-4FC6-AE3B-EFEEB1207914}"/>
              </a:ext>
            </a:extLst>
          </p:cNvPr>
          <p:cNvSpPr/>
          <p:nvPr/>
        </p:nvSpPr>
        <p:spPr>
          <a:xfrm>
            <a:off x="2797563" y="1159096"/>
            <a:ext cx="4812433" cy="841152"/>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a:solidFill>
                  <a:schemeClr val="tx1"/>
                </a:solidFill>
              </a:rPr>
              <a:t>QP sharing using </a:t>
            </a:r>
            <a:r>
              <a:rPr lang="en-US">
                <a:solidFill>
                  <a:schemeClr val="bg1"/>
                </a:solidFill>
              </a:rPr>
              <a:t>leader-follower</a:t>
            </a:r>
            <a:r>
              <a:rPr lang="en-US">
                <a:solidFill>
                  <a:schemeClr val="tx1"/>
                </a:solidFill>
              </a:rPr>
              <a:t> coordination</a:t>
            </a:r>
          </a:p>
          <a:p>
            <a:pPr marL="285750" indent="-285750">
              <a:buFont typeface="Wingdings" panose="05000000000000000000" pitchFamily="2" charset="2"/>
              <a:buChar char="Ø"/>
            </a:pPr>
            <a:r>
              <a:rPr lang="en-US">
                <a:solidFill>
                  <a:schemeClr val="tx1"/>
                </a:solidFill>
              </a:rPr>
              <a:t>leader </a:t>
            </a:r>
            <a:r>
              <a:rPr lang="en-US">
                <a:solidFill>
                  <a:schemeClr val="bg1"/>
                </a:solidFill>
              </a:rPr>
              <a:t>coalesces</a:t>
            </a:r>
            <a:r>
              <a:rPr lang="en-US">
                <a:solidFill>
                  <a:schemeClr val="tx1"/>
                </a:solidFill>
              </a:rPr>
              <a:t> requests from followers</a:t>
            </a:r>
          </a:p>
        </p:txBody>
      </p:sp>
      <p:sp>
        <p:nvSpPr>
          <p:cNvPr id="14" name="Slide Number Placeholder 13">
            <a:extLst>
              <a:ext uri="{FF2B5EF4-FFF2-40B4-BE49-F238E27FC236}">
                <a16:creationId xmlns:a16="http://schemas.microsoft.com/office/drawing/2014/main" id="{41367A63-BB8A-4945-8FE6-F89D0B573DA0}"/>
              </a:ext>
            </a:extLst>
          </p:cNvPr>
          <p:cNvSpPr>
            <a:spLocks noGrp="1"/>
          </p:cNvSpPr>
          <p:nvPr>
            <p:ph type="sldNum" sz="quarter" idx="12"/>
          </p:nvPr>
        </p:nvSpPr>
        <p:spPr/>
        <p:txBody>
          <a:bodyPr/>
          <a:lstStyle/>
          <a:p>
            <a:fld id="{330EA680-D336-4FF7-8B7A-9848BB0A1C32}" type="slidenum">
              <a:rPr lang="en-US" smtClean="0"/>
              <a:t>11</a:t>
            </a:fld>
            <a:endParaRPr lang="en-US"/>
          </a:p>
        </p:txBody>
      </p:sp>
      <p:sp>
        <p:nvSpPr>
          <p:cNvPr id="15" name="TextBox 14">
            <a:extLst>
              <a:ext uri="{FF2B5EF4-FFF2-40B4-BE49-F238E27FC236}">
                <a16:creationId xmlns:a16="http://schemas.microsoft.com/office/drawing/2014/main" id="{432C6325-79C4-4185-8015-42966F8E7395}"/>
              </a:ext>
            </a:extLst>
          </p:cNvPr>
          <p:cNvSpPr txBox="1"/>
          <p:nvPr/>
        </p:nvSpPr>
        <p:spPr>
          <a:xfrm>
            <a:off x="1011915" y="3372784"/>
            <a:ext cx="1566195" cy="338554"/>
          </a:xfrm>
          <a:prstGeom prst="rect">
            <a:avLst/>
          </a:prstGeom>
          <a:noFill/>
        </p:spPr>
        <p:txBody>
          <a:bodyPr wrap="square" rtlCol="0">
            <a:spAutoFit/>
          </a:bodyPr>
          <a:lstStyle/>
          <a:p>
            <a:r>
              <a:rPr lang="en-US" sz="1600" b="1"/>
              <a:t>Request Buffer</a:t>
            </a:r>
          </a:p>
        </p:txBody>
      </p:sp>
      <p:sp>
        <p:nvSpPr>
          <p:cNvPr id="12" name="Rectangle: Rounded Corners 11">
            <a:extLst>
              <a:ext uri="{FF2B5EF4-FFF2-40B4-BE49-F238E27FC236}">
                <a16:creationId xmlns:a16="http://schemas.microsoft.com/office/drawing/2014/main" id="{FAE2EC7D-FE00-4F52-96B7-130455B81DC0}"/>
              </a:ext>
            </a:extLst>
          </p:cNvPr>
          <p:cNvSpPr/>
          <p:nvPr/>
        </p:nvSpPr>
        <p:spPr>
          <a:xfrm>
            <a:off x="7568768" y="4273198"/>
            <a:ext cx="2209245" cy="510131"/>
          </a:xfrm>
          <a:prstGeom prst="roundRect">
            <a:avLst/>
          </a:prstGeom>
          <a:solidFill>
            <a:schemeClr val="tx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Leader issues RDMA write</a:t>
            </a:r>
          </a:p>
        </p:txBody>
      </p:sp>
      <p:sp>
        <p:nvSpPr>
          <p:cNvPr id="201" name="Rectangle: Rounded Corners 200">
            <a:extLst>
              <a:ext uri="{FF2B5EF4-FFF2-40B4-BE49-F238E27FC236}">
                <a16:creationId xmlns:a16="http://schemas.microsoft.com/office/drawing/2014/main" id="{93AB2984-12DF-44E6-A92B-8D24EDA6FB8E}"/>
              </a:ext>
            </a:extLst>
          </p:cNvPr>
          <p:cNvSpPr/>
          <p:nvPr/>
        </p:nvSpPr>
        <p:spPr>
          <a:xfrm>
            <a:off x="3324021" y="3476736"/>
            <a:ext cx="5867025" cy="2462627"/>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FLOCK synchronization enables</a:t>
            </a:r>
          </a:p>
          <a:p>
            <a:pPr marL="285750" indent="-285750">
              <a:buFont typeface="Wingdings" panose="05000000000000000000" pitchFamily="2" charset="2"/>
              <a:buChar char="Ø"/>
            </a:pPr>
            <a:r>
              <a:rPr lang="en-US">
                <a:solidFill>
                  <a:schemeClr val="bg1"/>
                </a:solidFill>
              </a:rPr>
              <a:t>low synchronization</a:t>
            </a:r>
            <a:r>
              <a:rPr lang="en-US">
                <a:solidFill>
                  <a:schemeClr val="tx1"/>
                </a:solidFill>
              </a:rPr>
              <a:t> overheads for QP sharing</a:t>
            </a:r>
          </a:p>
          <a:p>
            <a:pPr marL="285750" indent="-285750">
              <a:buFont typeface="Wingdings" panose="05000000000000000000" pitchFamily="2" charset="2"/>
              <a:buChar char="Ø"/>
            </a:pPr>
            <a:r>
              <a:rPr lang="en-US">
                <a:solidFill>
                  <a:schemeClr val="bg1"/>
                </a:solidFill>
              </a:rPr>
              <a:t>concurrent progress</a:t>
            </a:r>
            <a:r>
              <a:rPr lang="en-US">
                <a:solidFill>
                  <a:schemeClr val="tx1"/>
                </a:solidFill>
              </a:rPr>
              <a:t> of threads and </a:t>
            </a:r>
            <a:r>
              <a:rPr lang="en-US">
                <a:solidFill>
                  <a:schemeClr val="bg1"/>
                </a:solidFill>
              </a:rPr>
              <a:t>fairness</a:t>
            </a:r>
            <a:r>
              <a:rPr lang="en-US">
                <a:solidFill>
                  <a:schemeClr val="tx1"/>
                </a:solidFill>
              </a:rPr>
              <a:t> in terms of their arrival order</a:t>
            </a:r>
          </a:p>
          <a:p>
            <a:pPr marL="285750" indent="-285750">
              <a:buFont typeface="Wingdings" panose="05000000000000000000" pitchFamily="2" charset="2"/>
              <a:buChar char="Ø"/>
            </a:pPr>
            <a:r>
              <a:rPr lang="en-US">
                <a:solidFill>
                  <a:schemeClr val="bg1"/>
                </a:solidFill>
              </a:rPr>
              <a:t>efficient network utilization</a:t>
            </a:r>
            <a:r>
              <a:rPr lang="en-US">
                <a:solidFill>
                  <a:schemeClr val="tx1"/>
                </a:solidFill>
              </a:rPr>
              <a:t> reducing small messages sent due to coalescing</a:t>
            </a:r>
          </a:p>
          <a:p>
            <a:pPr marL="285750" indent="-285750">
              <a:buFont typeface="Wingdings" panose="05000000000000000000" pitchFamily="2" charset="2"/>
              <a:buChar char="Ø"/>
            </a:pPr>
            <a:r>
              <a:rPr lang="en-US">
                <a:solidFill>
                  <a:schemeClr val="bg1"/>
                </a:solidFill>
              </a:rPr>
              <a:t>fewer CPU cycles </a:t>
            </a:r>
            <a:r>
              <a:rPr lang="en-US">
                <a:solidFill>
                  <a:schemeClr val="tx1"/>
                </a:solidFill>
              </a:rPr>
              <a:t>for MMIO operations due to reduction in messages exchanged </a:t>
            </a:r>
          </a:p>
          <a:p>
            <a:pPr marL="285750" indent="-285750">
              <a:buFont typeface="Arial" panose="020B0604020202020204" pitchFamily="34" charset="0"/>
              <a:buChar char="•"/>
            </a:pPr>
            <a:endParaRPr lang="en-US">
              <a:solidFill>
                <a:schemeClr val="tx1"/>
              </a:solidFill>
            </a:endParaRPr>
          </a:p>
        </p:txBody>
      </p:sp>
    </p:spTree>
    <p:extLst>
      <p:ext uri="{BB962C8B-B14F-4D97-AF65-F5344CB8AC3E}">
        <p14:creationId xmlns:p14="http://schemas.microsoft.com/office/powerpoint/2010/main" val="3060714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9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0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85"/>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84"/>
                                        </p:tgtEl>
                                        <p:attrNameLst>
                                          <p:attrName>style.visibility</p:attrName>
                                        </p:attrNameLst>
                                      </p:cBhvr>
                                      <p:to>
                                        <p:strVal val="hidden"/>
                                      </p:to>
                                    </p:set>
                                  </p:childTnLst>
                                </p:cTn>
                              </p:par>
                              <p:par>
                                <p:cTn id="101" presetID="1" presetClass="entr" presetSubtype="0" fill="hold" grpId="0" nodeType="withEffect">
                                  <p:stCondLst>
                                    <p:cond delay="0"/>
                                  </p:stCondLst>
                                  <p:childTnLst>
                                    <p:set>
                                      <p:cBhvr>
                                        <p:cTn id="102" dur="1" fill="hold">
                                          <p:stCondLst>
                                            <p:cond delay="0"/>
                                          </p:stCondLst>
                                        </p:cTn>
                                        <p:tgtEl>
                                          <p:spTgt spid="1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3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11"/>
                                        </p:tgtEl>
                                        <p:attrNameLst>
                                          <p:attrName>style.visibility</p:attrName>
                                        </p:attrNameLst>
                                      </p:cBhvr>
                                      <p:to>
                                        <p:strVal val="visible"/>
                                      </p:to>
                                    </p:set>
                                  </p:childTnLst>
                                </p:cTn>
                              </p:par>
                            </p:childTnLst>
                          </p:cTn>
                        </p:par>
                        <p:par>
                          <p:cTn id="109" fill="hold">
                            <p:stCondLst>
                              <p:cond delay="0"/>
                            </p:stCondLst>
                            <p:childTnLst>
                              <p:par>
                                <p:cTn id="110" presetID="1" presetClass="exit" presetSubtype="0" fill="hold" grpId="1" nodeType="afterEffect">
                                  <p:stCondLst>
                                    <p:cond delay="0"/>
                                  </p:stCondLst>
                                  <p:childTnLst>
                                    <p:set>
                                      <p:cBhvr>
                                        <p:cTn id="111" dur="1" fill="hold">
                                          <p:stCondLst>
                                            <p:cond delay="0"/>
                                          </p:stCondLst>
                                        </p:cTn>
                                        <p:tgtEl>
                                          <p:spTgt spid="192"/>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grpId="1" nodeType="clickEffect">
                                  <p:stCondLst>
                                    <p:cond delay="0"/>
                                  </p:stCondLst>
                                  <p:childTnLst>
                                    <p:set>
                                      <p:cBhvr>
                                        <p:cTn id="115" dur="1" fill="hold">
                                          <p:stCondLst>
                                            <p:cond delay="0"/>
                                          </p:stCondLst>
                                        </p:cTn>
                                        <p:tgtEl>
                                          <p:spTgt spid="200"/>
                                        </p:tgtEl>
                                        <p:attrNameLst>
                                          <p:attrName>style.visibility</p:attrName>
                                        </p:attrNameLst>
                                      </p:cBhvr>
                                      <p:to>
                                        <p:strVal val="hidden"/>
                                      </p:to>
                                    </p:set>
                                  </p:childTnLst>
                                </p:cTn>
                              </p:par>
                              <p:par>
                                <p:cTn id="116" presetID="1" presetClass="entr" presetSubtype="0" fill="hold" grpId="0" nodeType="withEffect">
                                  <p:stCondLst>
                                    <p:cond delay="0"/>
                                  </p:stCondLst>
                                  <p:childTnLst>
                                    <p:set>
                                      <p:cBhvr>
                                        <p:cTn id="117" dur="1" fill="hold">
                                          <p:stCondLst>
                                            <p:cond delay="0"/>
                                          </p:stCondLst>
                                        </p:cTn>
                                        <p:tgtEl>
                                          <p:spTgt spid="190"/>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106"/>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94"/>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xit" presetSubtype="0" fill="hold" grpId="1" nodeType="clickEffect">
                                  <p:stCondLst>
                                    <p:cond delay="0"/>
                                  </p:stCondLst>
                                  <p:childTnLst>
                                    <p:set>
                                      <p:cBhvr>
                                        <p:cTn id="125" dur="1" fill="hold">
                                          <p:stCondLst>
                                            <p:cond delay="0"/>
                                          </p:stCondLst>
                                        </p:cTn>
                                        <p:tgtEl>
                                          <p:spTgt spid="111"/>
                                        </p:tgtEl>
                                        <p:attrNameLst>
                                          <p:attrName>style.visibility</p:attrName>
                                        </p:attrNameLst>
                                      </p:cBhvr>
                                      <p:to>
                                        <p:strVal val="hidden"/>
                                      </p:to>
                                    </p:set>
                                  </p:childTnLst>
                                </p:cTn>
                              </p:par>
                              <p:par>
                                <p:cTn id="126" presetID="1" presetClass="entr" presetSubtype="0" fill="hold" nodeType="withEffect">
                                  <p:stCondLst>
                                    <p:cond delay="0"/>
                                  </p:stCondLst>
                                  <p:childTnLst>
                                    <p:set>
                                      <p:cBhvr>
                                        <p:cTn id="127" dur="1" fill="hold">
                                          <p:stCondLst>
                                            <p:cond delay="0"/>
                                          </p:stCondLst>
                                        </p:cTn>
                                        <p:tgtEl>
                                          <p:spTgt spid="176"/>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95"/>
                                        </p:tgtEl>
                                        <p:attrNameLst>
                                          <p:attrName>style.visibility</p:attrName>
                                        </p:attrNameLst>
                                      </p:cBhvr>
                                      <p:to>
                                        <p:strVal val="visible"/>
                                      </p:to>
                                    </p:set>
                                  </p:childTnLst>
                                </p:cTn>
                              </p:par>
                              <p:par>
                                <p:cTn id="130" presetID="1" presetClass="exit" presetSubtype="0" fill="hold" nodeType="withEffect">
                                  <p:stCondLst>
                                    <p:cond delay="500"/>
                                  </p:stCondLst>
                                  <p:childTnLst>
                                    <p:set>
                                      <p:cBhvr>
                                        <p:cTn id="131" dur="1" fill="hold">
                                          <p:stCondLst>
                                            <p:cond delay="0"/>
                                          </p:stCondLst>
                                        </p:cTn>
                                        <p:tgtEl>
                                          <p:spTgt spid="94"/>
                                        </p:tgtEl>
                                        <p:attrNameLst>
                                          <p:attrName>style.visibility</p:attrName>
                                        </p:attrNameLst>
                                      </p:cBhvr>
                                      <p:to>
                                        <p:strVal val="hidden"/>
                                      </p:to>
                                    </p:set>
                                  </p:childTnLst>
                                </p:cTn>
                              </p:par>
                            </p:childTnLst>
                          </p:cTn>
                        </p:par>
                        <p:par>
                          <p:cTn id="132" fill="hold">
                            <p:stCondLst>
                              <p:cond delay="500"/>
                            </p:stCondLst>
                            <p:childTnLst>
                              <p:par>
                                <p:cTn id="133" presetID="1" presetClass="entr" presetSubtype="0" fill="hold" nodeType="afterEffect">
                                  <p:stCondLst>
                                    <p:cond delay="500"/>
                                  </p:stCondLst>
                                  <p:childTnLst>
                                    <p:set>
                                      <p:cBhvr>
                                        <p:cTn id="134" dur="1" fill="hold">
                                          <p:stCondLst>
                                            <p:cond delay="0"/>
                                          </p:stCondLst>
                                        </p:cTn>
                                        <p:tgtEl>
                                          <p:spTgt spid="139"/>
                                        </p:tgtEl>
                                        <p:attrNameLst>
                                          <p:attrName>style.visibility</p:attrName>
                                        </p:attrNameLst>
                                      </p:cBhvr>
                                      <p:to>
                                        <p:strVal val="visible"/>
                                      </p:to>
                                    </p:set>
                                  </p:childTnLst>
                                </p:cTn>
                              </p:par>
                            </p:childTnLst>
                          </p:cTn>
                        </p:par>
                        <p:par>
                          <p:cTn id="135" fill="hold">
                            <p:stCondLst>
                              <p:cond delay="1000"/>
                            </p:stCondLst>
                            <p:childTnLst>
                              <p:par>
                                <p:cTn id="136" presetID="1" presetClass="entr" presetSubtype="0" fill="hold" grpId="0" nodeType="afterEffect">
                                  <p:stCondLst>
                                    <p:cond delay="0"/>
                                  </p:stCondLst>
                                  <p:childTnLst>
                                    <p:set>
                                      <p:cBhvr>
                                        <p:cTn id="137" dur="1" fill="hold">
                                          <p:stCondLst>
                                            <p:cond delay="0"/>
                                          </p:stCondLst>
                                        </p:cTn>
                                        <p:tgtEl>
                                          <p:spTgt spid="107"/>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grpId="0" nodeType="clickEffect">
                                  <p:stCondLst>
                                    <p:cond delay="0"/>
                                  </p:stCondLst>
                                  <p:childTnLst>
                                    <p:set>
                                      <p:cBhvr>
                                        <p:cTn id="141" dur="1" fill="hold">
                                          <p:stCondLst>
                                            <p:cond delay="0"/>
                                          </p:stCondLst>
                                        </p:cTn>
                                        <p:tgtEl>
                                          <p:spTgt spid="145"/>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1" presetClass="exit" presetSubtype="0" fill="hold" grpId="1" nodeType="clickEffect">
                                  <p:stCondLst>
                                    <p:cond delay="0"/>
                                  </p:stCondLst>
                                  <p:childTnLst>
                                    <p:set>
                                      <p:cBhvr>
                                        <p:cTn id="145" dur="1" fill="hold">
                                          <p:stCondLst>
                                            <p:cond delay="0"/>
                                          </p:stCondLst>
                                        </p:cTn>
                                        <p:tgtEl>
                                          <p:spTgt spid="145"/>
                                        </p:tgtEl>
                                        <p:attrNameLst>
                                          <p:attrName>style.visibility</p:attrName>
                                        </p:attrNameLst>
                                      </p:cBhvr>
                                      <p:to>
                                        <p:strVal val="hidden"/>
                                      </p:to>
                                    </p:set>
                                  </p:childTnLst>
                                </p:cTn>
                              </p:par>
                              <p:par>
                                <p:cTn id="146" presetID="1" presetClass="entr" presetSubtype="0" fill="hold" nodeType="withEffect">
                                  <p:stCondLst>
                                    <p:cond delay="0"/>
                                  </p:stCondLst>
                                  <p:childTnLst>
                                    <p:set>
                                      <p:cBhvr>
                                        <p:cTn id="147" dur="1" fill="hold">
                                          <p:stCondLst>
                                            <p:cond delay="0"/>
                                          </p:stCondLst>
                                        </p:cTn>
                                        <p:tgtEl>
                                          <p:spTgt spid="161"/>
                                        </p:tgtEl>
                                        <p:attrNameLst>
                                          <p:attrName>style.visibility</p:attrName>
                                        </p:attrNameLst>
                                      </p:cBhvr>
                                      <p:to>
                                        <p:strVal val="visible"/>
                                      </p:to>
                                    </p:set>
                                  </p:childTnLst>
                                </p:cTn>
                              </p:par>
                              <p:par>
                                <p:cTn id="148" presetID="1" presetClass="entr" presetSubtype="0" fill="hold" nodeType="withEffect">
                                  <p:stCondLst>
                                    <p:cond delay="0"/>
                                  </p:stCondLst>
                                  <p:childTnLst>
                                    <p:set>
                                      <p:cBhvr>
                                        <p:cTn id="149" dur="1" fill="hold">
                                          <p:stCondLst>
                                            <p:cond delay="0"/>
                                          </p:stCondLst>
                                        </p:cTn>
                                        <p:tgtEl>
                                          <p:spTgt spid="164"/>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159"/>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158"/>
                                        </p:tgtEl>
                                        <p:attrNameLst>
                                          <p:attrName>style.visibility</p:attrName>
                                        </p:attrNameLst>
                                      </p:cBhvr>
                                      <p:to>
                                        <p:strVal val="visible"/>
                                      </p:to>
                                    </p:set>
                                  </p:childTnLst>
                                </p:cTn>
                              </p:par>
                              <p:par>
                                <p:cTn id="154" presetID="1" presetClass="entr" presetSubtype="0" fill="hold" nodeType="withEffect">
                                  <p:stCondLst>
                                    <p:cond delay="0"/>
                                  </p:stCondLst>
                                  <p:childTnLst>
                                    <p:set>
                                      <p:cBhvr>
                                        <p:cTn id="155" dur="1" fill="hold">
                                          <p:stCondLst>
                                            <p:cond delay="0"/>
                                          </p:stCondLst>
                                        </p:cTn>
                                        <p:tgtEl>
                                          <p:spTgt spid="194"/>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112"/>
                                        </p:tgtEl>
                                        <p:attrNameLst>
                                          <p:attrName>style.visibility</p:attrName>
                                        </p:attrNameLst>
                                      </p:cBhvr>
                                      <p:to>
                                        <p:strVal val="visible"/>
                                      </p:to>
                                    </p:set>
                                  </p:childTnLst>
                                </p:cTn>
                              </p:par>
                              <p:par>
                                <p:cTn id="158" presetID="1" presetClass="entr" presetSubtype="0" fill="hold" grpId="0" nodeType="withEffect">
                                  <p:stCondLst>
                                    <p:cond delay="0"/>
                                  </p:stCondLst>
                                  <p:childTnLst>
                                    <p:set>
                                      <p:cBhvr>
                                        <p:cTn id="159" dur="1" fill="hold">
                                          <p:stCondLst>
                                            <p:cond delay="0"/>
                                          </p:stCondLst>
                                        </p:cTn>
                                        <p:tgtEl>
                                          <p:spTgt spid="114"/>
                                        </p:tgtEl>
                                        <p:attrNameLst>
                                          <p:attrName>style.visibility</p:attrName>
                                        </p:attrNameLst>
                                      </p:cBhvr>
                                      <p:to>
                                        <p:strVal val="visible"/>
                                      </p:to>
                                    </p:set>
                                  </p:childTnLst>
                                </p:cTn>
                              </p:par>
                              <p:par>
                                <p:cTn id="160" presetID="1" presetClass="entr" presetSubtype="0" fill="hold" grpId="0" nodeType="withEffect">
                                  <p:stCondLst>
                                    <p:cond delay="0"/>
                                  </p:stCondLst>
                                  <p:childTnLst>
                                    <p:set>
                                      <p:cBhvr>
                                        <p:cTn id="161" dur="1" fill="hold">
                                          <p:stCondLst>
                                            <p:cond delay="0"/>
                                          </p:stCondLst>
                                        </p:cTn>
                                        <p:tgtEl>
                                          <p:spTgt spid="122"/>
                                        </p:tgtEl>
                                        <p:attrNameLst>
                                          <p:attrName>style.visibility</p:attrName>
                                        </p:attrNameLst>
                                      </p:cBhvr>
                                      <p:to>
                                        <p:strVal val="visible"/>
                                      </p:to>
                                    </p:set>
                                  </p:childTnLst>
                                </p:cTn>
                              </p:par>
                              <p:par>
                                <p:cTn id="162" presetID="1" presetClass="entr" presetSubtype="0" fill="hold" grpId="0" nodeType="withEffect">
                                  <p:stCondLst>
                                    <p:cond delay="0"/>
                                  </p:stCondLst>
                                  <p:childTnLst>
                                    <p:set>
                                      <p:cBhvr>
                                        <p:cTn id="163" dur="1" fill="hold">
                                          <p:stCondLst>
                                            <p:cond delay="0"/>
                                          </p:stCondLst>
                                        </p:cTn>
                                        <p:tgtEl>
                                          <p:spTgt spid="126"/>
                                        </p:tgtEl>
                                        <p:attrNameLst>
                                          <p:attrName>style.visibility</p:attrName>
                                        </p:attrNameLst>
                                      </p:cBhvr>
                                      <p:to>
                                        <p:strVal val="visible"/>
                                      </p:to>
                                    </p:set>
                                  </p:childTnLst>
                                </p:cTn>
                              </p:par>
                              <p:par>
                                <p:cTn id="164" presetID="1" presetClass="entr" presetSubtype="0" fill="hold" grpId="0" nodeType="withEffect">
                                  <p:stCondLst>
                                    <p:cond delay="0"/>
                                  </p:stCondLst>
                                  <p:childTnLst>
                                    <p:set>
                                      <p:cBhvr>
                                        <p:cTn id="165" dur="1" fill="hold">
                                          <p:stCondLst>
                                            <p:cond delay="0"/>
                                          </p:stCondLst>
                                        </p:cTn>
                                        <p:tgtEl>
                                          <p:spTgt spid="173"/>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 presetClass="exit" presetSubtype="0" fill="hold" nodeType="clickEffect">
                                  <p:stCondLst>
                                    <p:cond delay="0"/>
                                  </p:stCondLst>
                                  <p:childTnLst>
                                    <p:set>
                                      <p:cBhvr>
                                        <p:cTn id="169" dur="1" fill="hold">
                                          <p:stCondLst>
                                            <p:cond delay="0"/>
                                          </p:stCondLst>
                                        </p:cTn>
                                        <p:tgtEl>
                                          <p:spTgt spid="161"/>
                                        </p:tgtEl>
                                        <p:attrNameLst>
                                          <p:attrName>style.visibility</p:attrName>
                                        </p:attrNameLst>
                                      </p:cBhvr>
                                      <p:to>
                                        <p:strVal val="hidden"/>
                                      </p:to>
                                    </p:set>
                                  </p:childTnLst>
                                </p:cTn>
                              </p:par>
                              <p:par>
                                <p:cTn id="170" presetID="1" presetClass="exit" presetSubtype="0" fill="hold" nodeType="withEffect">
                                  <p:stCondLst>
                                    <p:cond delay="0"/>
                                  </p:stCondLst>
                                  <p:childTnLst>
                                    <p:set>
                                      <p:cBhvr>
                                        <p:cTn id="171" dur="1" fill="hold">
                                          <p:stCondLst>
                                            <p:cond delay="0"/>
                                          </p:stCondLst>
                                        </p:cTn>
                                        <p:tgtEl>
                                          <p:spTgt spid="164"/>
                                        </p:tgtEl>
                                        <p:attrNameLst>
                                          <p:attrName>style.visibility</p:attrName>
                                        </p:attrNameLst>
                                      </p:cBhvr>
                                      <p:to>
                                        <p:strVal val="hidden"/>
                                      </p:to>
                                    </p:set>
                                  </p:childTnLst>
                                </p:cTn>
                              </p:par>
                              <p:par>
                                <p:cTn id="172" presetID="1" presetClass="exit" presetSubtype="0" fill="hold" grpId="1" nodeType="withEffect">
                                  <p:stCondLst>
                                    <p:cond delay="0"/>
                                  </p:stCondLst>
                                  <p:childTnLst>
                                    <p:set>
                                      <p:cBhvr>
                                        <p:cTn id="173" dur="1" fill="hold">
                                          <p:stCondLst>
                                            <p:cond delay="0"/>
                                          </p:stCondLst>
                                        </p:cTn>
                                        <p:tgtEl>
                                          <p:spTgt spid="159"/>
                                        </p:tgtEl>
                                        <p:attrNameLst>
                                          <p:attrName>style.visibility</p:attrName>
                                        </p:attrNameLst>
                                      </p:cBhvr>
                                      <p:to>
                                        <p:strVal val="hidden"/>
                                      </p:to>
                                    </p:set>
                                  </p:childTnLst>
                                </p:cTn>
                              </p:par>
                              <p:par>
                                <p:cTn id="174" presetID="1" presetClass="exit" presetSubtype="0" fill="hold" grpId="1" nodeType="withEffect">
                                  <p:stCondLst>
                                    <p:cond delay="0"/>
                                  </p:stCondLst>
                                  <p:childTnLst>
                                    <p:set>
                                      <p:cBhvr>
                                        <p:cTn id="175" dur="1" fill="hold">
                                          <p:stCondLst>
                                            <p:cond delay="0"/>
                                          </p:stCondLst>
                                        </p:cTn>
                                        <p:tgtEl>
                                          <p:spTgt spid="158"/>
                                        </p:tgtEl>
                                        <p:attrNameLst>
                                          <p:attrName>style.visibility</p:attrName>
                                        </p:attrNameLst>
                                      </p:cBhvr>
                                      <p:to>
                                        <p:strVal val="hidden"/>
                                      </p:to>
                                    </p:set>
                                  </p:childTnLst>
                                </p:cTn>
                              </p:par>
                              <p:par>
                                <p:cTn id="176" presetID="1" presetClass="exit" presetSubtype="0" fill="hold" grpId="1" nodeType="withEffect">
                                  <p:stCondLst>
                                    <p:cond delay="0"/>
                                  </p:stCondLst>
                                  <p:childTnLst>
                                    <p:set>
                                      <p:cBhvr>
                                        <p:cTn id="177" dur="1" fill="hold">
                                          <p:stCondLst>
                                            <p:cond delay="0"/>
                                          </p:stCondLst>
                                        </p:cTn>
                                        <p:tgtEl>
                                          <p:spTgt spid="173"/>
                                        </p:tgtEl>
                                        <p:attrNameLst>
                                          <p:attrName>style.visibility</p:attrName>
                                        </p:attrNameLst>
                                      </p:cBhvr>
                                      <p:to>
                                        <p:strVal val="hidden"/>
                                      </p:to>
                                    </p:set>
                                  </p:childTnLst>
                                </p:cTn>
                              </p:par>
                              <p:par>
                                <p:cTn id="178" presetID="1" presetClass="entr" presetSubtype="0" fill="hold" nodeType="withEffect">
                                  <p:stCondLst>
                                    <p:cond delay="0"/>
                                  </p:stCondLst>
                                  <p:childTnLst>
                                    <p:set>
                                      <p:cBhvr>
                                        <p:cTn id="179" dur="1" fill="hold">
                                          <p:stCondLst>
                                            <p:cond delay="0"/>
                                          </p:stCondLst>
                                        </p:cTn>
                                        <p:tgtEl>
                                          <p:spTgt spid="181"/>
                                        </p:tgtEl>
                                        <p:attrNameLst>
                                          <p:attrName>style.visibility</p:attrName>
                                        </p:attrNameLst>
                                      </p:cBhvr>
                                      <p:to>
                                        <p:strVal val="visible"/>
                                      </p:to>
                                    </p:set>
                                  </p:childTnLst>
                                </p:cTn>
                              </p:par>
                              <p:par>
                                <p:cTn id="180" presetID="1" presetClass="entr" presetSubtype="0" fill="hold" nodeType="withEffect">
                                  <p:stCondLst>
                                    <p:cond delay="0"/>
                                  </p:stCondLst>
                                  <p:childTnLst>
                                    <p:set>
                                      <p:cBhvr>
                                        <p:cTn id="181" dur="1" fill="hold">
                                          <p:stCondLst>
                                            <p:cond delay="0"/>
                                          </p:stCondLst>
                                        </p:cTn>
                                        <p:tgtEl>
                                          <p:spTgt spid="178"/>
                                        </p:tgtEl>
                                        <p:attrNameLst>
                                          <p:attrName>style.visibility</p:attrName>
                                        </p:attrNameLst>
                                      </p:cBhvr>
                                      <p:to>
                                        <p:strVal val="visible"/>
                                      </p:to>
                                    </p:set>
                                  </p:childTnLst>
                                </p:cTn>
                              </p:par>
                              <p:par>
                                <p:cTn id="182" presetID="1" presetClass="entr" presetSubtype="0" fill="hold" grpId="0" nodeType="withEffect">
                                  <p:stCondLst>
                                    <p:cond delay="0"/>
                                  </p:stCondLst>
                                  <p:childTnLst>
                                    <p:set>
                                      <p:cBhvr>
                                        <p:cTn id="183" dur="1" fill="hold">
                                          <p:stCondLst>
                                            <p:cond delay="0"/>
                                          </p:stCondLst>
                                        </p:cTn>
                                        <p:tgtEl>
                                          <p:spTgt spid="115"/>
                                        </p:tgtEl>
                                        <p:attrNameLst>
                                          <p:attrName>style.visibility</p:attrName>
                                        </p:attrNameLst>
                                      </p:cBhvr>
                                      <p:to>
                                        <p:strVal val="visible"/>
                                      </p:to>
                                    </p:set>
                                  </p:childTnLst>
                                </p:cTn>
                              </p:par>
                              <p:par>
                                <p:cTn id="184" presetID="1" presetClass="entr" presetSubtype="0" fill="hold" grpId="0" nodeType="withEffect">
                                  <p:stCondLst>
                                    <p:cond delay="0"/>
                                  </p:stCondLst>
                                  <p:childTnLst>
                                    <p:set>
                                      <p:cBhvr>
                                        <p:cTn id="185" dur="1" fill="hold">
                                          <p:stCondLst>
                                            <p:cond delay="0"/>
                                          </p:stCondLst>
                                        </p:cTn>
                                        <p:tgtEl>
                                          <p:spTgt spid="117"/>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118"/>
                                        </p:tgtEl>
                                        <p:attrNameLst>
                                          <p:attrName>style.visibility</p:attrName>
                                        </p:attrNameLst>
                                      </p:cBhvr>
                                      <p:to>
                                        <p:strVal val="visible"/>
                                      </p:to>
                                    </p:set>
                                  </p:childTnLst>
                                </p:cTn>
                              </p:par>
                              <p:par>
                                <p:cTn id="188" presetID="1" presetClass="entr" presetSubtype="0" fill="hold" grpId="0" nodeType="withEffect">
                                  <p:stCondLst>
                                    <p:cond delay="0"/>
                                  </p:stCondLst>
                                  <p:childTnLst>
                                    <p:set>
                                      <p:cBhvr>
                                        <p:cTn id="189" dur="1" fill="hold">
                                          <p:stCondLst>
                                            <p:cond delay="0"/>
                                          </p:stCondLst>
                                        </p:cTn>
                                        <p:tgtEl>
                                          <p:spTgt spid="119"/>
                                        </p:tgtEl>
                                        <p:attrNameLst>
                                          <p:attrName>style.visibility</p:attrName>
                                        </p:attrNameLst>
                                      </p:cBhvr>
                                      <p:to>
                                        <p:strVal val="visible"/>
                                      </p:to>
                                    </p:set>
                                  </p:childTnLst>
                                </p:cTn>
                              </p:par>
                              <p:par>
                                <p:cTn id="190" presetID="1" presetClass="entr" presetSubtype="0" fill="hold" grpId="0" nodeType="withEffect">
                                  <p:stCondLst>
                                    <p:cond delay="0"/>
                                  </p:stCondLst>
                                  <p:childTnLst>
                                    <p:set>
                                      <p:cBhvr>
                                        <p:cTn id="191" dur="1" fill="hold">
                                          <p:stCondLst>
                                            <p:cond delay="0"/>
                                          </p:stCondLst>
                                        </p:cTn>
                                        <p:tgtEl>
                                          <p:spTgt spid="120"/>
                                        </p:tgtEl>
                                        <p:attrNameLst>
                                          <p:attrName>style.visibility</p:attrName>
                                        </p:attrNameLst>
                                      </p:cBhvr>
                                      <p:to>
                                        <p:strVal val="visible"/>
                                      </p:to>
                                    </p:set>
                                  </p:childTnLst>
                                </p:cTn>
                              </p:par>
                              <p:par>
                                <p:cTn id="192" presetID="1" presetClass="entr" presetSubtype="0" fill="hold" grpId="0" nodeType="withEffect">
                                  <p:stCondLst>
                                    <p:cond delay="0"/>
                                  </p:stCondLst>
                                  <p:childTnLst>
                                    <p:set>
                                      <p:cBhvr>
                                        <p:cTn id="193" dur="1" fill="hold">
                                          <p:stCondLst>
                                            <p:cond delay="0"/>
                                          </p:stCondLst>
                                        </p:cTn>
                                        <p:tgtEl>
                                          <p:spTgt spid="123"/>
                                        </p:tgtEl>
                                        <p:attrNameLst>
                                          <p:attrName>style.visibility</p:attrName>
                                        </p:attrNameLst>
                                      </p:cBhvr>
                                      <p:to>
                                        <p:strVal val="visible"/>
                                      </p:to>
                                    </p:set>
                                  </p:childTnLst>
                                </p:cTn>
                              </p:par>
                              <p:par>
                                <p:cTn id="194" presetID="1" presetClass="entr" presetSubtype="0" fill="hold" grpId="0" nodeType="withEffect">
                                  <p:stCondLst>
                                    <p:cond delay="0"/>
                                  </p:stCondLst>
                                  <p:childTnLst>
                                    <p:set>
                                      <p:cBhvr>
                                        <p:cTn id="195" dur="1" fill="hold">
                                          <p:stCondLst>
                                            <p:cond delay="0"/>
                                          </p:stCondLst>
                                        </p:cTn>
                                        <p:tgtEl>
                                          <p:spTgt spid="121"/>
                                        </p:tgtEl>
                                        <p:attrNameLst>
                                          <p:attrName>style.visibility</p:attrName>
                                        </p:attrNameLst>
                                      </p:cBhvr>
                                      <p:to>
                                        <p:strVal val="visible"/>
                                      </p:to>
                                    </p:set>
                                  </p:childTnLst>
                                </p:cTn>
                              </p:par>
                              <p:par>
                                <p:cTn id="196" presetID="1" presetClass="entr" presetSubtype="0" fill="hold" grpId="0" nodeType="withEffect">
                                  <p:stCondLst>
                                    <p:cond delay="0"/>
                                  </p:stCondLst>
                                  <p:childTnLst>
                                    <p:set>
                                      <p:cBhvr>
                                        <p:cTn id="197" dur="1" fill="hold">
                                          <p:stCondLst>
                                            <p:cond delay="0"/>
                                          </p:stCondLst>
                                        </p:cTn>
                                        <p:tgtEl>
                                          <p:spTgt spid="89"/>
                                        </p:tgtEl>
                                        <p:attrNameLst>
                                          <p:attrName>style.visibility</p:attrName>
                                        </p:attrNameLst>
                                      </p:cBhvr>
                                      <p:to>
                                        <p:strVal val="visible"/>
                                      </p:to>
                                    </p:set>
                                  </p:childTnLst>
                                </p:cTn>
                              </p:par>
                              <p:par>
                                <p:cTn id="198" presetID="1" presetClass="entr" presetSubtype="0" fill="hold" grpId="0" nodeType="withEffect">
                                  <p:stCondLst>
                                    <p:cond delay="0"/>
                                  </p:stCondLst>
                                  <p:childTnLst>
                                    <p:set>
                                      <p:cBhvr>
                                        <p:cTn id="199" dur="1" fill="hold">
                                          <p:stCondLst>
                                            <p:cond delay="0"/>
                                          </p:stCondLst>
                                        </p:cTn>
                                        <p:tgtEl>
                                          <p:spTgt spid="125"/>
                                        </p:tgtEl>
                                        <p:attrNameLst>
                                          <p:attrName>style.visibility</p:attrName>
                                        </p:attrNameLst>
                                      </p:cBhvr>
                                      <p:to>
                                        <p:strVal val="visible"/>
                                      </p:to>
                                    </p:set>
                                  </p:childTnLst>
                                </p:cTn>
                              </p:par>
                            </p:childTnLst>
                          </p:cTn>
                        </p:par>
                      </p:childTnLst>
                    </p:cTn>
                  </p:par>
                  <p:par>
                    <p:cTn id="200" fill="hold">
                      <p:stCondLst>
                        <p:cond delay="indefinite"/>
                      </p:stCondLst>
                      <p:childTnLst>
                        <p:par>
                          <p:cTn id="201" fill="hold">
                            <p:stCondLst>
                              <p:cond delay="0"/>
                            </p:stCondLst>
                            <p:childTnLst>
                              <p:par>
                                <p:cTn id="202" presetID="1" presetClass="exit" presetSubtype="0" fill="hold" grpId="1" nodeType="clickEffect">
                                  <p:stCondLst>
                                    <p:cond delay="0"/>
                                  </p:stCondLst>
                                  <p:childTnLst>
                                    <p:set>
                                      <p:cBhvr>
                                        <p:cTn id="203" dur="1" fill="hold">
                                          <p:stCondLst>
                                            <p:cond delay="0"/>
                                          </p:stCondLst>
                                        </p:cTn>
                                        <p:tgtEl>
                                          <p:spTgt spid="89"/>
                                        </p:tgtEl>
                                        <p:attrNameLst>
                                          <p:attrName>style.visibility</p:attrName>
                                        </p:attrNameLst>
                                      </p:cBhvr>
                                      <p:to>
                                        <p:strVal val="hidden"/>
                                      </p:to>
                                    </p:set>
                                  </p:childTnLst>
                                </p:cTn>
                              </p:par>
                              <p:par>
                                <p:cTn id="204" presetID="1" presetClass="exit" presetSubtype="0" fill="hold" nodeType="withEffect">
                                  <p:stCondLst>
                                    <p:cond delay="0"/>
                                  </p:stCondLst>
                                  <p:childTnLst>
                                    <p:set>
                                      <p:cBhvr>
                                        <p:cTn id="205" dur="1" fill="hold">
                                          <p:stCondLst>
                                            <p:cond delay="0"/>
                                          </p:stCondLst>
                                        </p:cTn>
                                        <p:tgtEl>
                                          <p:spTgt spid="181"/>
                                        </p:tgtEl>
                                        <p:attrNameLst>
                                          <p:attrName>style.visibility</p:attrName>
                                        </p:attrNameLst>
                                      </p:cBhvr>
                                      <p:to>
                                        <p:strVal val="hidden"/>
                                      </p:to>
                                    </p:set>
                                  </p:childTnLst>
                                </p:cTn>
                              </p:par>
                              <p:par>
                                <p:cTn id="206" presetID="1" presetClass="exit" presetSubtype="0" fill="hold" nodeType="withEffect">
                                  <p:stCondLst>
                                    <p:cond delay="0"/>
                                  </p:stCondLst>
                                  <p:childTnLst>
                                    <p:set>
                                      <p:cBhvr>
                                        <p:cTn id="207" dur="1" fill="hold">
                                          <p:stCondLst>
                                            <p:cond delay="0"/>
                                          </p:stCondLst>
                                        </p:cTn>
                                        <p:tgtEl>
                                          <p:spTgt spid="178"/>
                                        </p:tgtEl>
                                        <p:attrNameLst>
                                          <p:attrName>style.visibility</p:attrName>
                                        </p:attrNameLst>
                                      </p:cBhvr>
                                      <p:to>
                                        <p:strVal val="hidden"/>
                                      </p:to>
                                    </p:set>
                                  </p:childTnLst>
                                </p:cTn>
                              </p:par>
                              <p:par>
                                <p:cTn id="208" presetID="1" presetClass="entr" presetSubtype="0" fill="hold" grpId="0" nodeType="withEffect">
                                  <p:stCondLst>
                                    <p:cond delay="0"/>
                                  </p:stCondLst>
                                  <p:childTnLst>
                                    <p:set>
                                      <p:cBhvr>
                                        <p:cTn id="209" dur="1" fill="hold">
                                          <p:stCondLst>
                                            <p:cond delay="0"/>
                                          </p:stCondLst>
                                        </p:cTn>
                                        <p:tgtEl>
                                          <p:spTgt spid="198"/>
                                        </p:tgtEl>
                                        <p:attrNameLst>
                                          <p:attrName>style.visibility</p:attrName>
                                        </p:attrNameLst>
                                      </p:cBhvr>
                                      <p:to>
                                        <p:strVal val="visible"/>
                                      </p:to>
                                    </p:set>
                                  </p:childTnLst>
                                </p:cTn>
                              </p:par>
                              <p:par>
                                <p:cTn id="210" presetID="1" presetClass="entr" presetSubtype="0" fill="hold" grpId="0" nodeType="withEffect">
                                  <p:stCondLst>
                                    <p:cond delay="0"/>
                                  </p:stCondLst>
                                  <p:childTnLst>
                                    <p:set>
                                      <p:cBhvr>
                                        <p:cTn id="211" dur="1" fill="hold">
                                          <p:stCondLst>
                                            <p:cond delay="0"/>
                                          </p:stCondLst>
                                        </p:cTn>
                                        <p:tgtEl>
                                          <p:spTgt spid="199"/>
                                        </p:tgtEl>
                                        <p:attrNameLst>
                                          <p:attrName>style.visibility</p:attrName>
                                        </p:attrNameLst>
                                      </p:cBhvr>
                                      <p:to>
                                        <p:strVal val="visible"/>
                                      </p:to>
                                    </p:set>
                                  </p:childTnLst>
                                </p:cTn>
                              </p:par>
                              <p:par>
                                <p:cTn id="212" presetID="1" presetClass="entr" presetSubtype="0" fill="hold" grpId="0" nodeType="withEffect">
                                  <p:stCondLst>
                                    <p:cond delay="0"/>
                                  </p:stCondLst>
                                  <p:childTnLst>
                                    <p:set>
                                      <p:cBhvr>
                                        <p:cTn id="213" dur="1" fill="hold">
                                          <p:stCondLst>
                                            <p:cond delay="0"/>
                                          </p:stCondLst>
                                        </p:cTn>
                                        <p:tgtEl>
                                          <p:spTgt spid="185"/>
                                        </p:tgtEl>
                                        <p:attrNameLst>
                                          <p:attrName>style.visibility</p:attrName>
                                        </p:attrNameLst>
                                      </p:cBhvr>
                                      <p:to>
                                        <p:strVal val="visible"/>
                                      </p:to>
                                    </p:set>
                                  </p:childTnLst>
                                </p:cTn>
                              </p:par>
                            </p:childTnLst>
                          </p:cTn>
                        </p:par>
                      </p:childTnLst>
                    </p:cTn>
                  </p:par>
                  <p:par>
                    <p:cTn id="214" fill="hold">
                      <p:stCondLst>
                        <p:cond delay="indefinite"/>
                      </p:stCondLst>
                      <p:childTnLst>
                        <p:par>
                          <p:cTn id="215" fill="hold">
                            <p:stCondLst>
                              <p:cond delay="0"/>
                            </p:stCondLst>
                            <p:childTnLst>
                              <p:par>
                                <p:cTn id="216" presetID="1" presetClass="entr" presetSubtype="0" fill="hold" grpId="0" nodeType="clickEffect">
                                  <p:stCondLst>
                                    <p:cond delay="0"/>
                                  </p:stCondLst>
                                  <p:childTnLst>
                                    <p:set>
                                      <p:cBhvr>
                                        <p:cTn id="217" dur="1" fill="hold">
                                          <p:stCondLst>
                                            <p:cond delay="0"/>
                                          </p:stCondLst>
                                        </p:cTn>
                                        <p:tgtEl>
                                          <p:spTgt spid="186"/>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12"/>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1" presetClass="entr" presetSubtype="0" fill="hold" grpId="0" nodeType="clickEffect">
                                  <p:stCondLst>
                                    <p:cond delay="0"/>
                                  </p:stCondLst>
                                  <p:childTnLst>
                                    <p:set>
                                      <p:cBhvr>
                                        <p:cTn id="223" dur="1" fill="hold">
                                          <p:stCondLst>
                                            <p:cond delay="0"/>
                                          </p:stCondLst>
                                        </p:cTn>
                                        <p:tgtEl>
                                          <p:spTgt spid="201"/>
                                        </p:tgtEl>
                                        <p:attrNameLst>
                                          <p:attrName>style.visibility</p:attrName>
                                        </p:attrNameLst>
                                      </p:cBhvr>
                                      <p:to>
                                        <p:strVal val="visible"/>
                                      </p:to>
                                    </p:set>
                                  </p:childTnLst>
                                </p:cTn>
                              </p:par>
                              <p:par>
                                <p:cTn id="224" presetID="1" presetClass="entr" presetSubtype="0" fill="hold" nodeType="withEffect">
                                  <p:stCondLst>
                                    <p:cond delay="0"/>
                                  </p:stCondLst>
                                  <p:childTnLst>
                                    <p:set>
                                      <p:cBhvr>
                                        <p:cTn id="225" dur="1" fill="hold">
                                          <p:stCondLst>
                                            <p:cond delay="0"/>
                                          </p:stCondLst>
                                        </p:cTn>
                                        <p:tgtEl>
                                          <p:spTgt spid="201">
                                            <p:txEl>
                                              <p:pRg st="0" end="0"/>
                                            </p:txEl>
                                          </p:spTgt>
                                        </p:tgtEl>
                                        <p:attrNameLst>
                                          <p:attrName>style.visibility</p:attrName>
                                        </p:attrNameLst>
                                      </p:cBhvr>
                                      <p:to>
                                        <p:strVal val="visible"/>
                                      </p:to>
                                    </p:set>
                                  </p:childTnLst>
                                </p:cTn>
                              </p:par>
                              <p:par>
                                <p:cTn id="226" presetID="1" presetClass="entr" presetSubtype="0" fill="hold" nodeType="withEffect">
                                  <p:stCondLst>
                                    <p:cond delay="0"/>
                                  </p:stCondLst>
                                  <p:childTnLst>
                                    <p:set>
                                      <p:cBhvr>
                                        <p:cTn id="227" dur="1" fill="hold">
                                          <p:stCondLst>
                                            <p:cond delay="0"/>
                                          </p:stCondLst>
                                        </p:cTn>
                                        <p:tgtEl>
                                          <p:spTgt spid="201">
                                            <p:txEl>
                                              <p:pRg st="1" end="1"/>
                                            </p:txEl>
                                          </p:spTgt>
                                        </p:tgtEl>
                                        <p:attrNameLst>
                                          <p:attrName>style.visibility</p:attrName>
                                        </p:attrNameLst>
                                      </p:cBhvr>
                                      <p:to>
                                        <p:strVal val="visible"/>
                                      </p:to>
                                    </p:set>
                                  </p:childTnLst>
                                </p:cTn>
                              </p:par>
                            </p:childTnLst>
                          </p:cTn>
                        </p:par>
                      </p:childTnLst>
                    </p:cTn>
                  </p:par>
                  <p:par>
                    <p:cTn id="228" fill="hold">
                      <p:stCondLst>
                        <p:cond delay="indefinite"/>
                      </p:stCondLst>
                      <p:childTnLst>
                        <p:par>
                          <p:cTn id="229" fill="hold">
                            <p:stCondLst>
                              <p:cond delay="0"/>
                            </p:stCondLst>
                            <p:childTnLst>
                              <p:par>
                                <p:cTn id="230" presetID="1" presetClass="entr" presetSubtype="0" fill="hold" nodeType="clickEffect">
                                  <p:stCondLst>
                                    <p:cond delay="0"/>
                                  </p:stCondLst>
                                  <p:childTnLst>
                                    <p:set>
                                      <p:cBhvr>
                                        <p:cTn id="231" dur="1" fill="hold">
                                          <p:stCondLst>
                                            <p:cond delay="0"/>
                                          </p:stCondLst>
                                        </p:cTn>
                                        <p:tgtEl>
                                          <p:spTgt spid="201">
                                            <p:txEl>
                                              <p:pRg st="2" end="2"/>
                                            </p:txEl>
                                          </p:spTgt>
                                        </p:tgtEl>
                                        <p:attrNameLst>
                                          <p:attrName>style.visibility</p:attrName>
                                        </p:attrNameLst>
                                      </p:cBhvr>
                                      <p:to>
                                        <p:strVal val="visible"/>
                                      </p:to>
                                    </p:set>
                                  </p:childTnLst>
                                </p:cTn>
                              </p:par>
                            </p:childTnLst>
                          </p:cTn>
                        </p:par>
                      </p:childTnLst>
                    </p:cTn>
                  </p:par>
                  <p:par>
                    <p:cTn id="232" fill="hold">
                      <p:stCondLst>
                        <p:cond delay="indefinite"/>
                      </p:stCondLst>
                      <p:childTnLst>
                        <p:par>
                          <p:cTn id="233" fill="hold">
                            <p:stCondLst>
                              <p:cond delay="0"/>
                            </p:stCondLst>
                            <p:childTnLst>
                              <p:par>
                                <p:cTn id="234" presetID="1" presetClass="entr" presetSubtype="0" fill="hold" nodeType="clickEffect">
                                  <p:stCondLst>
                                    <p:cond delay="0"/>
                                  </p:stCondLst>
                                  <p:childTnLst>
                                    <p:set>
                                      <p:cBhvr>
                                        <p:cTn id="235" dur="1" fill="hold">
                                          <p:stCondLst>
                                            <p:cond delay="0"/>
                                          </p:stCondLst>
                                        </p:cTn>
                                        <p:tgtEl>
                                          <p:spTgt spid="201">
                                            <p:txEl>
                                              <p:pRg st="3" end="3"/>
                                            </p:txEl>
                                          </p:spTgt>
                                        </p:tgtEl>
                                        <p:attrNameLst>
                                          <p:attrName>style.visibility</p:attrName>
                                        </p:attrNameLst>
                                      </p:cBhvr>
                                      <p:to>
                                        <p:strVal val="visible"/>
                                      </p:to>
                                    </p:set>
                                  </p:childTnLst>
                                </p:cTn>
                              </p:par>
                            </p:childTnLst>
                          </p:cTn>
                        </p:par>
                      </p:childTnLst>
                    </p:cTn>
                  </p:par>
                  <p:par>
                    <p:cTn id="236" fill="hold">
                      <p:stCondLst>
                        <p:cond delay="indefinite"/>
                      </p:stCondLst>
                      <p:childTnLst>
                        <p:par>
                          <p:cTn id="237" fill="hold">
                            <p:stCondLst>
                              <p:cond delay="0"/>
                            </p:stCondLst>
                            <p:childTnLst>
                              <p:par>
                                <p:cTn id="238" presetID="1" presetClass="entr" presetSubtype="0" fill="hold" nodeType="clickEffect">
                                  <p:stCondLst>
                                    <p:cond delay="0"/>
                                  </p:stCondLst>
                                  <p:childTnLst>
                                    <p:set>
                                      <p:cBhvr>
                                        <p:cTn id="239" dur="1" fill="hold">
                                          <p:stCondLst>
                                            <p:cond delay="0"/>
                                          </p:stCondLst>
                                        </p:cTn>
                                        <p:tgtEl>
                                          <p:spTgt spid="20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 grpId="0"/>
      <p:bldP spid="192" grpId="1"/>
      <p:bldP spid="4" grpId="0" animBg="1"/>
      <p:bldP spid="5" grpId="0" animBg="1"/>
      <p:bldP spid="6" grpId="0"/>
      <p:bldP spid="7" grpId="0"/>
      <p:bldP spid="8" grpId="0" animBg="1"/>
      <p:bldP spid="9" grpId="0" animBg="1"/>
      <p:bldP spid="10" grpId="0" animBg="1"/>
      <p:bldP spid="11" grpId="0"/>
      <p:bldP spid="38" grpId="0" animBg="1"/>
      <p:bldP spid="39" grpId="0" animBg="1"/>
      <p:bldP spid="40" grpId="0" animBg="1"/>
      <p:bldP spid="41" grpId="0"/>
      <p:bldP spid="44" grpId="0"/>
      <p:bldP spid="45" grpId="0" animBg="1"/>
      <p:bldP spid="47" grpId="0"/>
      <p:bldP spid="48" grpId="0" animBg="1"/>
      <p:bldP spid="50" grpId="0"/>
      <p:bldP spid="51" grpId="0" animBg="1"/>
      <p:bldP spid="52" grpId="0"/>
      <p:bldP spid="53" grpId="0" animBg="1"/>
      <p:bldP spid="54" grpId="0"/>
      <p:bldP spid="55" grpId="0" animBg="1"/>
      <p:bldP spid="56" grpId="0"/>
      <p:bldP spid="59" grpId="0" animBg="1"/>
      <p:bldP spid="60" grpId="0" animBg="1"/>
      <p:bldP spid="61" grpId="0" animBg="1"/>
      <p:bldP spid="62" grpId="0" animBg="1"/>
      <p:bldP spid="63" grpId="0" animBg="1"/>
      <p:bldP spid="64" grpId="0" animBg="1"/>
      <p:bldP spid="65" grpId="0" animBg="1"/>
      <p:bldP spid="66" grpId="0" animBg="1"/>
      <p:bldP spid="68" grpId="0"/>
      <p:bldP spid="69" grpId="0"/>
      <p:bldP spid="70" grpId="0"/>
      <p:bldP spid="71" grpId="0"/>
      <p:bldP spid="72" grpId="0"/>
      <p:bldP spid="73" grpId="0"/>
      <p:bldP spid="74" grpId="0"/>
      <p:bldP spid="75" grpId="0" animBg="1"/>
      <p:bldP spid="84" grpId="0" animBg="1"/>
      <p:bldP spid="84" grpId="1" animBg="1"/>
      <p:bldP spid="85" grpId="0" animBg="1"/>
      <p:bldP spid="85" grpId="1" animBg="1"/>
      <p:bldP spid="87" grpId="0" animBg="1"/>
      <p:bldP spid="88" grpId="0"/>
      <p:bldP spid="95" grpId="0" animBg="1"/>
      <p:bldP spid="106" grpId="0"/>
      <p:bldP spid="107" grpId="0"/>
      <p:bldP spid="111" grpId="0" animBg="1"/>
      <p:bldP spid="111" grpId="1" animBg="1"/>
      <p:bldP spid="112" grpId="0" animBg="1"/>
      <p:bldP spid="115" grpId="0" animBg="1"/>
      <p:bldP spid="117" grpId="0"/>
      <p:bldP spid="118" grpId="0" animBg="1"/>
      <p:bldP spid="119" grpId="0"/>
      <p:bldP spid="120" grpId="0" animBg="1"/>
      <p:bldP spid="121" grpId="0" animBg="1"/>
      <p:bldP spid="122" grpId="0" animBg="1"/>
      <p:bldP spid="123" grpId="0"/>
      <p:bldP spid="125" grpId="0"/>
      <p:bldP spid="145" grpId="0" animBg="1"/>
      <p:bldP spid="145" grpId="1" animBg="1"/>
      <p:bldP spid="158" grpId="0" animBg="1"/>
      <p:bldP spid="158" grpId="1" animBg="1"/>
      <p:bldP spid="159" grpId="0" animBg="1"/>
      <p:bldP spid="159" grpId="1" animBg="1"/>
      <p:bldP spid="173" grpId="0" animBg="1"/>
      <p:bldP spid="173" grpId="1" animBg="1"/>
      <p:bldP spid="185" grpId="0" animBg="1"/>
      <p:bldP spid="186" grpId="0" animBg="1"/>
      <p:bldP spid="198" grpId="0" animBg="1"/>
      <p:bldP spid="199" grpId="0" animBg="1"/>
      <p:bldP spid="114" grpId="0"/>
      <p:bldP spid="126" grpId="0"/>
      <p:bldP spid="190" grpId="0"/>
      <p:bldP spid="200" grpId="0"/>
      <p:bldP spid="200" grpId="1"/>
      <p:bldP spid="89" grpId="0" animBg="1"/>
      <p:bldP spid="89" grpId="1" animBg="1"/>
      <p:bldP spid="13" grpId="0" animBg="1"/>
      <p:bldP spid="15" grpId="0"/>
      <p:bldP spid="12" grpId="0" animBg="1"/>
      <p:bldP spid="20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5C0CD-1B5B-44FB-89F0-70B94243E5A6}"/>
              </a:ext>
            </a:extLst>
          </p:cNvPr>
          <p:cNvSpPr>
            <a:spLocks noGrp="1"/>
          </p:cNvSpPr>
          <p:nvPr>
            <p:ph type="title"/>
          </p:nvPr>
        </p:nvSpPr>
        <p:spPr/>
        <p:txBody>
          <a:bodyPr/>
          <a:lstStyle/>
          <a:p>
            <a:r>
              <a:rPr lang="en-US" b="1"/>
              <a:t>Evaluation Questions</a:t>
            </a:r>
          </a:p>
        </p:txBody>
      </p:sp>
      <p:sp>
        <p:nvSpPr>
          <p:cNvPr id="3" name="Content Placeholder 2">
            <a:extLst>
              <a:ext uri="{FF2B5EF4-FFF2-40B4-BE49-F238E27FC236}">
                <a16:creationId xmlns:a16="http://schemas.microsoft.com/office/drawing/2014/main" id="{3F3F89BD-5613-437B-9FFB-3E37646B500E}"/>
              </a:ext>
            </a:extLst>
          </p:cNvPr>
          <p:cNvSpPr>
            <a:spLocks noGrp="1"/>
          </p:cNvSpPr>
          <p:nvPr>
            <p:ph idx="1"/>
          </p:nvPr>
        </p:nvSpPr>
        <p:spPr>
          <a:xfrm>
            <a:off x="838200" y="1834769"/>
            <a:ext cx="10515600" cy="4351338"/>
          </a:xfrm>
        </p:spPr>
        <p:txBody>
          <a:bodyPr vert="horz" lIns="91440" tIns="45720" rIns="91440" bIns="45720" rtlCol="0" anchor="t">
            <a:normAutofit/>
          </a:bodyPr>
          <a:lstStyle/>
          <a:p>
            <a:r>
              <a:rPr lang="en-US"/>
              <a:t>FLOCK vs state-of-the-art RDMA RPC systems</a:t>
            </a:r>
            <a:endParaRPr lang="en-US">
              <a:cs typeface="Calibri"/>
            </a:endParaRPr>
          </a:p>
          <a:p>
            <a:r>
              <a:rPr lang="en-US"/>
              <a:t>Impact on a real-world application</a:t>
            </a:r>
            <a:endParaRPr lang="en-US">
              <a:cs typeface="Calibri" panose="020F0502020204030204"/>
            </a:endParaRPr>
          </a:p>
        </p:txBody>
      </p:sp>
      <p:sp>
        <p:nvSpPr>
          <p:cNvPr id="4" name="Slide Number Placeholder 3">
            <a:extLst>
              <a:ext uri="{FF2B5EF4-FFF2-40B4-BE49-F238E27FC236}">
                <a16:creationId xmlns:a16="http://schemas.microsoft.com/office/drawing/2014/main" id="{62F801C8-8B01-445A-9615-C8EC60E38C09}"/>
              </a:ext>
            </a:extLst>
          </p:cNvPr>
          <p:cNvSpPr>
            <a:spLocks noGrp="1"/>
          </p:cNvSpPr>
          <p:nvPr>
            <p:ph type="sldNum" sz="quarter" idx="12"/>
          </p:nvPr>
        </p:nvSpPr>
        <p:spPr/>
        <p:txBody>
          <a:bodyPr/>
          <a:lstStyle/>
          <a:p>
            <a:fld id="{330EA680-D336-4FF7-8B7A-9848BB0A1C32}" type="slidenum">
              <a:rPr lang="en-US" smtClean="0"/>
              <a:t>12</a:t>
            </a:fld>
            <a:endParaRPr lang="en-US"/>
          </a:p>
        </p:txBody>
      </p:sp>
    </p:spTree>
    <p:extLst>
      <p:ext uri="{BB962C8B-B14F-4D97-AF65-F5344CB8AC3E}">
        <p14:creationId xmlns:p14="http://schemas.microsoft.com/office/powerpoint/2010/main" val="1038925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E1D27-DB7F-4C60-AAAC-CDA7D57F1E02}"/>
              </a:ext>
            </a:extLst>
          </p:cNvPr>
          <p:cNvSpPr>
            <a:spLocks noGrp="1"/>
          </p:cNvSpPr>
          <p:nvPr>
            <p:ph type="title"/>
          </p:nvPr>
        </p:nvSpPr>
        <p:spPr/>
        <p:txBody>
          <a:bodyPr/>
          <a:lstStyle/>
          <a:p>
            <a:r>
              <a:rPr lang="en-US" b="1"/>
              <a:t>Evaluation Environment</a:t>
            </a:r>
          </a:p>
        </p:txBody>
      </p:sp>
      <p:sp>
        <p:nvSpPr>
          <p:cNvPr id="3" name="Content Placeholder 2">
            <a:extLst>
              <a:ext uri="{FF2B5EF4-FFF2-40B4-BE49-F238E27FC236}">
                <a16:creationId xmlns:a16="http://schemas.microsoft.com/office/drawing/2014/main" id="{E2B41DE1-8EB0-4905-9F37-E624AA278244}"/>
              </a:ext>
            </a:extLst>
          </p:cNvPr>
          <p:cNvSpPr>
            <a:spLocks noGrp="1"/>
          </p:cNvSpPr>
          <p:nvPr>
            <p:ph idx="1"/>
          </p:nvPr>
        </p:nvSpPr>
        <p:spPr/>
        <p:txBody>
          <a:bodyPr/>
          <a:lstStyle/>
          <a:p>
            <a:r>
              <a:rPr lang="en-US"/>
              <a:t>24 machines from </a:t>
            </a:r>
            <a:r>
              <a:rPr lang="en-US" err="1"/>
              <a:t>CloudLab</a:t>
            </a:r>
            <a:r>
              <a:rPr lang="en-US"/>
              <a:t> d6515 cluster</a:t>
            </a:r>
          </a:p>
          <a:p>
            <a:pPr lvl="1"/>
            <a:r>
              <a:rPr lang="en-US"/>
              <a:t>32-core AMD 7452 2.5 GHz CPU</a:t>
            </a:r>
          </a:p>
          <a:p>
            <a:pPr lvl="1"/>
            <a:r>
              <a:rPr lang="en-US"/>
              <a:t>Mellanox ConnectX-5 100 Gbps NIC</a:t>
            </a:r>
          </a:p>
          <a:p>
            <a:r>
              <a:rPr lang="en-US"/>
              <a:t>100 Gbps switch connecting the machines</a:t>
            </a:r>
          </a:p>
          <a:p>
            <a:r>
              <a:rPr lang="en-US"/>
              <a:t>Maximum active QP count at the server is 256</a:t>
            </a:r>
          </a:p>
          <a:p>
            <a:pPr lvl="1"/>
            <a:endParaRPr lang="en-US"/>
          </a:p>
        </p:txBody>
      </p:sp>
      <p:sp>
        <p:nvSpPr>
          <p:cNvPr id="4" name="Slide Number Placeholder 3">
            <a:extLst>
              <a:ext uri="{FF2B5EF4-FFF2-40B4-BE49-F238E27FC236}">
                <a16:creationId xmlns:a16="http://schemas.microsoft.com/office/drawing/2014/main" id="{FFBF884D-9383-415F-8DD4-18C5781761EE}"/>
              </a:ext>
            </a:extLst>
          </p:cNvPr>
          <p:cNvSpPr>
            <a:spLocks noGrp="1"/>
          </p:cNvSpPr>
          <p:nvPr>
            <p:ph type="sldNum" sz="quarter" idx="12"/>
          </p:nvPr>
        </p:nvSpPr>
        <p:spPr/>
        <p:txBody>
          <a:bodyPr/>
          <a:lstStyle/>
          <a:p>
            <a:fld id="{330EA680-D336-4FF7-8B7A-9848BB0A1C32}" type="slidenum">
              <a:rPr lang="en-US" smtClean="0"/>
              <a:t>13</a:t>
            </a:fld>
            <a:endParaRPr lang="en-US"/>
          </a:p>
        </p:txBody>
      </p:sp>
    </p:spTree>
    <p:extLst>
      <p:ext uri="{BB962C8B-B14F-4D97-AF65-F5344CB8AC3E}">
        <p14:creationId xmlns:p14="http://schemas.microsoft.com/office/powerpoint/2010/main" val="588757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524E6-8196-4031-9261-4F7EDB8C07A2}"/>
              </a:ext>
            </a:extLst>
          </p:cNvPr>
          <p:cNvSpPr>
            <a:spLocks noGrp="1"/>
          </p:cNvSpPr>
          <p:nvPr>
            <p:ph type="title"/>
          </p:nvPr>
        </p:nvSpPr>
        <p:spPr>
          <a:xfrm>
            <a:off x="838200" y="365126"/>
            <a:ext cx="10515600" cy="768730"/>
          </a:xfrm>
        </p:spPr>
        <p:txBody>
          <a:bodyPr/>
          <a:lstStyle/>
          <a:p>
            <a:r>
              <a:rPr lang="en-US" b="1"/>
              <a:t>FLOCK vs eRPC</a:t>
            </a:r>
            <a:endParaRPr lang="en-US" b="1">
              <a:cs typeface="Calibri Light"/>
            </a:endParaRPr>
          </a:p>
        </p:txBody>
      </p:sp>
      <p:sp>
        <p:nvSpPr>
          <p:cNvPr id="3" name="Content Placeholder 2">
            <a:extLst>
              <a:ext uri="{FF2B5EF4-FFF2-40B4-BE49-F238E27FC236}">
                <a16:creationId xmlns:a16="http://schemas.microsoft.com/office/drawing/2014/main" id="{124241F6-8FFB-452C-8484-E245967B1192}"/>
              </a:ext>
            </a:extLst>
          </p:cNvPr>
          <p:cNvSpPr>
            <a:spLocks noGrp="1"/>
          </p:cNvSpPr>
          <p:nvPr>
            <p:ph idx="1"/>
          </p:nvPr>
        </p:nvSpPr>
        <p:spPr>
          <a:xfrm>
            <a:off x="838199" y="1133856"/>
            <a:ext cx="10915835" cy="5457443"/>
          </a:xfrm>
        </p:spPr>
        <p:txBody>
          <a:bodyPr>
            <a:normAutofit/>
          </a:bodyPr>
          <a:lstStyle/>
          <a:p>
            <a:pPr marL="0" indent="0">
              <a:buNone/>
            </a:pPr>
            <a:r>
              <a:rPr lang="en-US" sz="2000" b="1"/>
              <a:t>Configuration</a:t>
            </a:r>
            <a:r>
              <a:rPr lang="en-US" sz="2000"/>
              <a:t> : 1 server, 23 clients</a:t>
            </a:r>
          </a:p>
          <a:p>
            <a:pPr marL="0" indent="0">
              <a:buNone/>
            </a:pPr>
            <a:r>
              <a:rPr lang="en-US" sz="2000" b="1"/>
              <a:t>Workload</a:t>
            </a:r>
            <a:r>
              <a:rPr lang="en-US" sz="2000"/>
              <a:t> : 64B request and 64B response</a:t>
            </a:r>
          </a:p>
          <a:p>
            <a:pPr marL="0" indent="0">
              <a:buNone/>
            </a:pPr>
            <a:endParaRPr lang="en-US" sz="2400"/>
          </a:p>
        </p:txBody>
      </p:sp>
      <p:graphicFrame>
        <p:nvGraphicFramePr>
          <p:cNvPr id="6" name="Chart 5">
            <a:extLst>
              <a:ext uri="{FF2B5EF4-FFF2-40B4-BE49-F238E27FC236}">
                <a16:creationId xmlns:a16="http://schemas.microsoft.com/office/drawing/2014/main" id="{8D96D587-B6AD-4DBB-9C74-D96F6A2300FA}"/>
              </a:ext>
            </a:extLst>
          </p:cNvPr>
          <p:cNvGraphicFramePr/>
          <p:nvPr>
            <p:extLst>
              <p:ext uri="{D42A27DB-BD31-4B8C-83A1-F6EECF244321}">
                <p14:modId xmlns:p14="http://schemas.microsoft.com/office/powerpoint/2010/main" val="3232420380"/>
              </p:ext>
            </p:extLst>
          </p:nvPr>
        </p:nvGraphicFramePr>
        <p:xfrm>
          <a:off x="206884" y="1902587"/>
          <a:ext cx="6643250" cy="2358825"/>
        </p:xfrm>
        <a:graphic>
          <a:graphicData uri="http://schemas.openxmlformats.org/drawingml/2006/chart">
            <c:chart xmlns:c="http://schemas.openxmlformats.org/drawingml/2006/chart" xmlns:r="http://schemas.openxmlformats.org/officeDocument/2006/relationships" r:id="rId3"/>
          </a:graphicData>
        </a:graphic>
      </p:graphicFrame>
      <p:sp>
        <p:nvSpPr>
          <p:cNvPr id="7" name="Arrow: Up-Down 6">
            <a:extLst>
              <a:ext uri="{FF2B5EF4-FFF2-40B4-BE49-F238E27FC236}">
                <a16:creationId xmlns:a16="http://schemas.microsoft.com/office/drawing/2014/main" id="{81225655-BF01-489C-BBC7-A86FE03D7731}"/>
              </a:ext>
            </a:extLst>
          </p:cNvPr>
          <p:cNvSpPr/>
          <p:nvPr/>
        </p:nvSpPr>
        <p:spPr>
          <a:xfrm>
            <a:off x="6191456" y="2369994"/>
            <a:ext cx="209320" cy="1090700"/>
          </a:xfrm>
          <a:prstGeom prst="upDown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4EE463C-B6B4-4FEA-86D4-4E762795328C}"/>
              </a:ext>
            </a:extLst>
          </p:cNvPr>
          <p:cNvSpPr txBox="1"/>
          <p:nvPr/>
        </p:nvSpPr>
        <p:spPr>
          <a:xfrm>
            <a:off x="5641873" y="2239818"/>
            <a:ext cx="847725" cy="369332"/>
          </a:xfrm>
          <a:prstGeom prst="rect">
            <a:avLst/>
          </a:prstGeom>
          <a:noFill/>
        </p:spPr>
        <p:txBody>
          <a:bodyPr wrap="square" rtlCol="0">
            <a:spAutoFit/>
          </a:bodyPr>
          <a:lstStyle/>
          <a:p>
            <a:r>
              <a:rPr lang="en-US">
                <a:solidFill>
                  <a:srgbClr val="00B050"/>
                </a:solidFill>
              </a:rPr>
              <a:t>3.4X</a:t>
            </a:r>
          </a:p>
        </p:txBody>
      </p:sp>
      <p:sp>
        <p:nvSpPr>
          <p:cNvPr id="9" name="TextBox 8">
            <a:extLst>
              <a:ext uri="{FF2B5EF4-FFF2-40B4-BE49-F238E27FC236}">
                <a16:creationId xmlns:a16="http://schemas.microsoft.com/office/drawing/2014/main" id="{2EF2F44F-9370-4A79-85B8-D8E867F696B3}"/>
              </a:ext>
            </a:extLst>
          </p:cNvPr>
          <p:cNvSpPr txBox="1"/>
          <p:nvPr/>
        </p:nvSpPr>
        <p:spPr>
          <a:xfrm>
            <a:off x="7184332" y="2753949"/>
            <a:ext cx="4800784" cy="1754326"/>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q"/>
            </a:pPr>
            <a:r>
              <a:rPr lang="en-US"/>
              <a:t>FLOCK throughput up to 3.4X against </a:t>
            </a:r>
            <a:r>
              <a:rPr lang="en-US" err="1"/>
              <a:t>eRPC</a:t>
            </a:r>
            <a:r>
              <a:rPr lang="en-US"/>
              <a:t> </a:t>
            </a:r>
          </a:p>
          <a:p>
            <a:pPr marL="285750" indent="-285750">
              <a:buFont typeface="Wingdings" panose="05000000000000000000" pitchFamily="2" charset="2"/>
              <a:buChar char="q"/>
            </a:pPr>
            <a:r>
              <a:rPr lang="en-US"/>
              <a:t>Tail latency lower by up to a factor of 2</a:t>
            </a:r>
          </a:p>
          <a:p>
            <a:r>
              <a:rPr lang="en-US">
                <a:solidFill>
                  <a:srgbClr val="000000"/>
                </a:solidFill>
                <a:cs typeface="Calibri" panose="020F0502020204030204"/>
              </a:rPr>
              <a:t>-----------------------------------------------------------------</a:t>
            </a:r>
          </a:p>
          <a:p>
            <a:r>
              <a:rPr lang="en-US">
                <a:solidFill>
                  <a:srgbClr val="00B050"/>
                </a:solidFill>
              </a:rPr>
              <a:t>+ Coalescing enables more concurrency at the clients &amp; scheduling limits active QP count</a:t>
            </a:r>
            <a:endParaRPr lang="en-US">
              <a:solidFill>
                <a:srgbClr val="00B050"/>
              </a:solidFill>
              <a:cs typeface="Calibri" panose="020F0502020204030204"/>
            </a:endParaRPr>
          </a:p>
          <a:p>
            <a:r>
              <a:rPr lang="en-US">
                <a:solidFill>
                  <a:srgbClr val="FF0000"/>
                </a:solidFill>
              </a:rPr>
              <a:t>- UD-based RPCs have higher CPU overheads</a:t>
            </a:r>
            <a:endParaRPr lang="en-US">
              <a:solidFill>
                <a:srgbClr val="FF0000"/>
              </a:solidFill>
              <a:cs typeface="Calibri" panose="020F0502020204030204"/>
            </a:endParaRPr>
          </a:p>
        </p:txBody>
      </p:sp>
      <p:sp>
        <p:nvSpPr>
          <p:cNvPr id="4" name="Slide Number Placeholder 3">
            <a:extLst>
              <a:ext uri="{FF2B5EF4-FFF2-40B4-BE49-F238E27FC236}">
                <a16:creationId xmlns:a16="http://schemas.microsoft.com/office/drawing/2014/main" id="{697C779F-DB9F-4F7D-B78B-25F86C373345}"/>
              </a:ext>
            </a:extLst>
          </p:cNvPr>
          <p:cNvSpPr>
            <a:spLocks noGrp="1"/>
          </p:cNvSpPr>
          <p:nvPr>
            <p:ph type="sldNum" sz="quarter" idx="12"/>
          </p:nvPr>
        </p:nvSpPr>
        <p:spPr/>
        <p:txBody>
          <a:bodyPr/>
          <a:lstStyle/>
          <a:p>
            <a:fld id="{330EA680-D336-4FF7-8B7A-9848BB0A1C32}" type="slidenum">
              <a:rPr lang="en-US" smtClean="0"/>
              <a:t>14</a:t>
            </a:fld>
            <a:endParaRPr lang="en-US"/>
          </a:p>
        </p:txBody>
      </p:sp>
      <p:graphicFrame>
        <p:nvGraphicFramePr>
          <p:cNvPr id="11" name="Chart 10">
            <a:extLst>
              <a:ext uri="{FF2B5EF4-FFF2-40B4-BE49-F238E27FC236}">
                <a16:creationId xmlns:a16="http://schemas.microsoft.com/office/drawing/2014/main" id="{12633455-F58E-4431-9179-19183E5DC3C3}"/>
              </a:ext>
            </a:extLst>
          </p:cNvPr>
          <p:cNvGraphicFramePr/>
          <p:nvPr>
            <p:extLst>
              <p:ext uri="{D42A27DB-BD31-4B8C-83A1-F6EECF244321}">
                <p14:modId xmlns:p14="http://schemas.microsoft.com/office/powerpoint/2010/main" val="442618709"/>
              </p:ext>
            </p:extLst>
          </p:nvPr>
        </p:nvGraphicFramePr>
        <p:xfrm>
          <a:off x="206883" y="4261412"/>
          <a:ext cx="6643251" cy="2608474"/>
        </p:xfrm>
        <a:graphic>
          <a:graphicData uri="http://schemas.openxmlformats.org/drawingml/2006/chart">
            <c:chart xmlns:c="http://schemas.openxmlformats.org/drawingml/2006/chart" xmlns:r="http://schemas.openxmlformats.org/officeDocument/2006/relationships" r:id="rId4"/>
          </a:graphicData>
        </a:graphic>
      </p:graphicFrame>
      <p:sp>
        <p:nvSpPr>
          <p:cNvPr id="12" name="Arrow: Up-Down 11">
            <a:extLst>
              <a:ext uri="{FF2B5EF4-FFF2-40B4-BE49-F238E27FC236}">
                <a16:creationId xmlns:a16="http://schemas.microsoft.com/office/drawing/2014/main" id="{F7605E62-0AB4-4B10-A41B-C812195BC913}"/>
              </a:ext>
            </a:extLst>
          </p:cNvPr>
          <p:cNvSpPr/>
          <p:nvPr/>
        </p:nvSpPr>
        <p:spPr>
          <a:xfrm>
            <a:off x="6479244" y="4508275"/>
            <a:ext cx="220337" cy="980907"/>
          </a:xfrm>
          <a:prstGeom prst="upDown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982B8FF-2E01-4FC0-A63F-E088C5C9AEB1}"/>
              </a:ext>
            </a:extLst>
          </p:cNvPr>
          <p:cNvSpPr txBox="1"/>
          <p:nvPr/>
        </p:nvSpPr>
        <p:spPr>
          <a:xfrm>
            <a:off x="6165549" y="4229424"/>
            <a:ext cx="847725" cy="369332"/>
          </a:xfrm>
          <a:prstGeom prst="rect">
            <a:avLst/>
          </a:prstGeom>
          <a:noFill/>
        </p:spPr>
        <p:txBody>
          <a:bodyPr wrap="square" rtlCol="0">
            <a:spAutoFit/>
          </a:bodyPr>
          <a:lstStyle/>
          <a:p>
            <a:r>
              <a:rPr lang="en-US">
                <a:solidFill>
                  <a:srgbClr val="00B050"/>
                </a:solidFill>
              </a:rPr>
              <a:t>2.1X</a:t>
            </a:r>
          </a:p>
        </p:txBody>
      </p:sp>
    </p:spTree>
    <p:extLst>
      <p:ext uri="{BB962C8B-B14F-4D97-AF65-F5344CB8AC3E}">
        <p14:creationId xmlns:p14="http://schemas.microsoft.com/office/powerpoint/2010/main" val="397540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animBg="1"/>
      <p:bldP spid="8" grpId="0"/>
      <p:bldP spid="9" grpId="0"/>
      <p:bldGraphic spid="11" grpId="0">
        <p:bldAsOne/>
      </p:bldGraphic>
      <p:bldP spid="12" grpId="0" animBg="1"/>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7873A-AEDF-4899-A8B7-D9AC609DC9B4}"/>
              </a:ext>
            </a:extLst>
          </p:cNvPr>
          <p:cNvSpPr>
            <a:spLocks noGrp="1"/>
          </p:cNvSpPr>
          <p:nvPr>
            <p:ph type="title"/>
          </p:nvPr>
        </p:nvSpPr>
        <p:spPr>
          <a:xfrm>
            <a:off x="838200" y="365125"/>
            <a:ext cx="10515600" cy="1082675"/>
          </a:xfrm>
        </p:spPr>
        <p:txBody>
          <a:bodyPr>
            <a:normAutofit/>
          </a:bodyPr>
          <a:lstStyle/>
          <a:p>
            <a:r>
              <a:rPr lang="en-US" b="1"/>
              <a:t>Distributed Transaction Processing</a:t>
            </a:r>
          </a:p>
        </p:txBody>
      </p:sp>
      <p:sp>
        <p:nvSpPr>
          <p:cNvPr id="3" name="Content Placeholder 2">
            <a:extLst>
              <a:ext uri="{FF2B5EF4-FFF2-40B4-BE49-F238E27FC236}">
                <a16:creationId xmlns:a16="http://schemas.microsoft.com/office/drawing/2014/main" id="{D0289C39-F51B-487D-8CD9-9050ACFDF1EB}"/>
              </a:ext>
            </a:extLst>
          </p:cNvPr>
          <p:cNvSpPr>
            <a:spLocks noGrp="1"/>
          </p:cNvSpPr>
          <p:nvPr>
            <p:ph idx="1"/>
          </p:nvPr>
        </p:nvSpPr>
        <p:spPr>
          <a:xfrm>
            <a:off x="838200" y="1600200"/>
            <a:ext cx="10515600" cy="4576763"/>
          </a:xfrm>
        </p:spPr>
        <p:txBody>
          <a:bodyPr>
            <a:normAutofit/>
          </a:bodyPr>
          <a:lstStyle/>
          <a:p>
            <a:pPr marL="0" indent="0">
              <a:buNone/>
            </a:pPr>
            <a:r>
              <a:rPr lang="en-US" sz="2400" b="1"/>
              <a:t>Configuration</a:t>
            </a:r>
          </a:p>
          <a:p>
            <a:pPr>
              <a:buFont typeface="Wingdings" panose="05000000000000000000" pitchFamily="2" charset="2"/>
              <a:buChar char="Ø"/>
            </a:pPr>
            <a:r>
              <a:rPr lang="en-US" sz="2000"/>
              <a:t> comparison against </a:t>
            </a:r>
            <a:r>
              <a:rPr lang="en-US" sz="2000" err="1"/>
              <a:t>FaSST</a:t>
            </a:r>
            <a:r>
              <a:rPr lang="en-US" sz="2000"/>
              <a:t>, an RDMA-based transaction processing system</a:t>
            </a:r>
          </a:p>
          <a:p>
            <a:pPr>
              <a:buFont typeface="Wingdings" panose="05000000000000000000" pitchFamily="2" charset="2"/>
              <a:buChar char="Ø"/>
            </a:pPr>
            <a:r>
              <a:rPr lang="en-US" sz="2000"/>
              <a:t> Transaction protocol like </a:t>
            </a:r>
            <a:r>
              <a:rPr lang="en-US" sz="2000" err="1"/>
              <a:t>FaSST</a:t>
            </a:r>
            <a:r>
              <a:rPr lang="en-US" sz="2000"/>
              <a:t> : OCC</a:t>
            </a:r>
            <a:r>
              <a:rPr lang="en-US" sz="2000" baseline="30000"/>
              <a:t>[1]</a:t>
            </a:r>
            <a:r>
              <a:rPr lang="en-US" sz="2000"/>
              <a:t> and 2-phase commit to provide serializable transactions</a:t>
            </a:r>
          </a:p>
          <a:p>
            <a:pPr>
              <a:buFont typeface="Wingdings" panose="05000000000000000000" pitchFamily="2" charset="2"/>
              <a:buChar char="Ø"/>
            </a:pPr>
            <a:r>
              <a:rPr lang="en-US" sz="2000"/>
              <a:t> 3 servers and 20 clients </a:t>
            </a:r>
          </a:p>
          <a:p>
            <a:pPr marL="0" indent="0">
              <a:buNone/>
            </a:pPr>
            <a:endParaRPr lang="en-US"/>
          </a:p>
          <a:p>
            <a:pPr marL="0" indent="0">
              <a:buNone/>
            </a:pPr>
            <a:r>
              <a:rPr lang="en-US" sz="2400" b="1"/>
              <a:t>Workloads</a:t>
            </a:r>
          </a:p>
          <a:p>
            <a:pPr>
              <a:buFont typeface="Wingdings" panose="05000000000000000000" pitchFamily="2" charset="2"/>
              <a:buChar char="Ø"/>
            </a:pPr>
            <a:r>
              <a:rPr lang="en-US" sz="2000"/>
              <a:t> TATP (read-intensive)</a:t>
            </a:r>
          </a:p>
          <a:p>
            <a:pPr>
              <a:buFont typeface="Wingdings" panose="05000000000000000000" pitchFamily="2" charset="2"/>
              <a:buChar char="Ø"/>
            </a:pPr>
            <a:r>
              <a:rPr lang="en-US" sz="2000"/>
              <a:t> </a:t>
            </a:r>
            <a:r>
              <a:rPr lang="en-US" sz="2000" err="1"/>
              <a:t>Smallbank</a:t>
            </a:r>
            <a:r>
              <a:rPr lang="en-US" sz="2000"/>
              <a:t> (write-intensive)</a:t>
            </a:r>
          </a:p>
          <a:p>
            <a:pPr>
              <a:buFont typeface="Wingdings" panose="05000000000000000000" pitchFamily="2" charset="2"/>
              <a:buChar char="Ø"/>
            </a:pPr>
            <a:endParaRPr lang="en-US" sz="2000"/>
          </a:p>
          <a:p>
            <a:pPr>
              <a:buFont typeface="Wingdings" panose="05000000000000000000" pitchFamily="2" charset="2"/>
              <a:buChar char="Ø"/>
            </a:pPr>
            <a:endParaRPr lang="en-US" sz="2000"/>
          </a:p>
          <a:p>
            <a:pPr marL="0" indent="0">
              <a:buNone/>
            </a:pPr>
            <a:r>
              <a:rPr lang="en-US" sz="1600"/>
              <a:t>[1] Optimistic Concurrency Control</a:t>
            </a:r>
          </a:p>
        </p:txBody>
      </p:sp>
      <p:sp>
        <p:nvSpPr>
          <p:cNvPr id="4" name="Slide Number Placeholder 3">
            <a:extLst>
              <a:ext uri="{FF2B5EF4-FFF2-40B4-BE49-F238E27FC236}">
                <a16:creationId xmlns:a16="http://schemas.microsoft.com/office/drawing/2014/main" id="{94B3135B-3B68-4BDB-9BBC-05CDB8559F0B}"/>
              </a:ext>
            </a:extLst>
          </p:cNvPr>
          <p:cNvSpPr>
            <a:spLocks noGrp="1"/>
          </p:cNvSpPr>
          <p:nvPr>
            <p:ph type="sldNum" sz="quarter" idx="12"/>
          </p:nvPr>
        </p:nvSpPr>
        <p:spPr/>
        <p:txBody>
          <a:bodyPr/>
          <a:lstStyle/>
          <a:p>
            <a:fld id="{330EA680-D336-4FF7-8B7A-9848BB0A1C32}" type="slidenum">
              <a:rPr lang="en-US" smtClean="0"/>
              <a:t>15</a:t>
            </a:fld>
            <a:endParaRPr lang="en-US"/>
          </a:p>
        </p:txBody>
      </p:sp>
    </p:spTree>
    <p:extLst>
      <p:ext uri="{BB962C8B-B14F-4D97-AF65-F5344CB8AC3E}">
        <p14:creationId xmlns:p14="http://schemas.microsoft.com/office/powerpoint/2010/main" val="2446577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67107-A3C5-4A47-B6D9-D0CA0903B9F0}"/>
              </a:ext>
            </a:extLst>
          </p:cNvPr>
          <p:cNvSpPr>
            <a:spLocks noGrp="1"/>
          </p:cNvSpPr>
          <p:nvPr>
            <p:ph type="title"/>
          </p:nvPr>
        </p:nvSpPr>
        <p:spPr>
          <a:xfrm>
            <a:off x="838200" y="365125"/>
            <a:ext cx="10515600" cy="978933"/>
          </a:xfrm>
        </p:spPr>
        <p:txBody>
          <a:bodyPr/>
          <a:lstStyle/>
          <a:p>
            <a:r>
              <a:rPr lang="en-US" b="1"/>
              <a:t>FLOCK vs </a:t>
            </a:r>
            <a:r>
              <a:rPr lang="en-US" b="1" err="1"/>
              <a:t>FaSST</a:t>
            </a:r>
            <a:r>
              <a:rPr lang="en-US" b="1"/>
              <a:t> for TATP</a:t>
            </a:r>
          </a:p>
        </p:txBody>
      </p:sp>
      <p:graphicFrame>
        <p:nvGraphicFramePr>
          <p:cNvPr id="6" name="Content Placeholder 5">
            <a:extLst>
              <a:ext uri="{FF2B5EF4-FFF2-40B4-BE49-F238E27FC236}">
                <a16:creationId xmlns:a16="http://schemas.microsoft.com/office/drawing/2014/main" id="{3F0231E4-7952-4E24-BB7A-F0E243F77964}"/>
              </a:ext>
            </a:extLst>
          </p:cNvPr>
          <p:cNvGraphicFramePr>
            <a:graphicFrameLocks noGrp="1"/>
          </p:cNvGraphicFramePr>
          <p:nvPr>
            <p:ph idx="1"/>
            <p:extLst>
              <p:ext uri="{D42A27DB-BD31-4B8C-83A1-F6EECF244321}">
                <p14:modId xmlns:p14="http://schemas.microsoft.com/office/powerpoint/2010/main" val="487786297"/>
              </p:ext>
            </p:extLst>
          </p:nvPr>
        </p:nvGraphicFramePr>
        <p:xfrm>
          <a:off x="264405" y="1388488"/>
          <a:ext cx="6773881" cy="2786905"/>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CBCE1127-F6EE-4457-BFF9-059892AC42CB}"/>
              </a:ext>
            </a:extLst>
          </p:cNvPr>
          <p:cNvSpPr txBox="1"/>
          <p:nvPr/>
        </p:nvSpPr>
        <p:spPr>
          <a:xfrm>
            <a:off x="7467600" y="2390775"/>
            <a:ext cx="4610100" cy="2031325"/>
          </a:xfrm>
          <a:prstGeom prst="rect">
            <a:avLst/>
          </a:prstGeom>
          <a:noFill/>
        </p:spPr>
        <p:txBody>
          <a:bodyPr wrap="square" rtlCol="0">
            <a:spAutoFit/>
          </a:bodyPr>
          <a:lstStyle/>
          <a:p>
            <a:pPr marL="285750" indent="-285750">
              <a:buFont typeface="Wingdings" panose="05000000000000000000" pitchFamily="2" charset="2"/>
              <a:buChar char="q"/>
            </a:pPr>
            <a:r>
              <a:rPr lang="en-US" err="1"/>
              <a:t>FaSST</a:t>
            </a:r>
            <a:r>
              <a:rPr lang="en-US"/>
              <a:t> performs better up to 2 threads, but its performance saturates at 4 threads</a:t>
            </a:r>
          </a:p>
          <a:p>
            <a:pPr marL="285750" indent="-285750">
              <a:buFont typeface="Wingdings" panose="05000000000000000000" pitchFamily="2" charset="2"/>
              <a:buChar char="q"/>
            </a:pPr>
            <a:r>
              <a:rPr lang="en-US"/>
              <a:t>Throughput in FLOCK up to 2.4X </a:t>
            </a:r>
            <a:r>
              <a:rPr lang="en-US" err="1"/>
              <a:t>FaSST</a:t>
            </a:r>
            <a:r>
              <a:rPr lang="en-US"/>
              <a:t> with lower median and tail latency</a:t>
            </a:r>
          </a:p>
          <a:p>
            <a:pPr marL="285750" indent="-285750">
              <a:buFont typeface="Wingdings" panose="05000000000000000000" pitchFamily="2" charset="2"/>
              <a:buChar char="q"/>
            </a:pPr>
            <a:r>
              <a:rPr lang="en-US">
                <a:solidFill>
                  <a:srgbClr val="00B050"/>
                </a:solidFill>
              </a:rPr>
              <a:t>FLOCK’s performance improves with higher thread counts due to better coalescing and efficient network utilization</a:t>
            </a:r>
          </a:p>
        </p:txBody>
      </p:sp>
      <p:sp>
        <p:nvSpPr>
          <p:cNvPr id="13" name="TextBox 12">
            <a:extLst>
              <a:ext uri="{FF2B5EF4-FFF2-40B4-BE49-F238E27FC236}">
                <a16:creationId xmlns:a16="http://schemas.microsoft.com/office/drawing/2014/main" id="{9CC415E2-8B6B-4BC3-ACD8-EBB1D415ECD7}"/>
              </a:ext>
            </a:extLst>
          </p:cNvPr>
          <p:cNvSpPr txBox="1"/>
          <p:nvPr/>
        </p:nvSpPr>
        <p:spPr>
          <a:xfrm>
            <a:off x="4749904" y="2166037"/>
            <a:ext cx="666750" cy="369332"/>
          </a:xfrm>
          <a:prstGeom prst="rect">
            <a:avLst/>
          </a:prstGeom>
          <a:noFill/>
        </p:spPr>
        <p:txBody>
          <a:bodyPr wrap="square" rtlCol="0">
            <a:spAutoFit/>
          </a:bodyPr>
          <a:lstStyle/>
          <a:p>
            <a:r>
              <a:rPr lang="en-US">
                <a:solidFill>
                  <a:srgbClr val="00B050"/>
                </a:solidFill>
              </a:rPr>
              <a:t>2.4X</a:t>
            </a:r>
          </a:p>
        </p:txBody>
      </p:sp>
      <p:sp>
        <p:nvSpPr>
          <p:cNvPr id="3" name="Slide Number Placeholder 2">
            <a:extLst>
              <a:ext uri="{FF2B5EF4-FFF2-40B4-BE49-F238E27FC236}">
                <a16:creationId xmlns:a16="http://schemas.microsoft.com/office/drawing/2014/main" id="{15FE4180-FB7D-4BB8-9524-CEBF91F9484D}"/>
              </a:ext>
            </a:extLst>
          </p:cNvPr>
          <p:cNvSpPr>
            <a:spLocks noGrp="1"/>
          </p:cNvSpPr>
          <p:nvPr>
            <p:ph type="sldNum" sz="quarter" idx="12"/>
          </p:nvPr>
        </p:nvSpPr>
        <p:spPr/>
        <p:txBody>
          <a:bodyPr/>
          <a:lstStyle/>
          <a:p>
            <a:fld id="{330EA680-D336-4FF7-8B7A-9848BB0A1C32}" type="slidenum">
              <a:rPr lang="en-US" smtClean="0"/>
              <a:t>16</a:t>
            </a:fld>
            <a:endParaRPr lang="en-US"/>
          </a:p>
        </p:txBody>
      </p:sp>
      <p:sp>
        <p:nvSpPr>
          <p:cNvPr id="4" name="TextBox 3">
            <a:extLst>
              <a:ext uri="{FF2B5EF4-FFF2-40B4-BE49-F238E27FC236}">
                <a16:creationId xmlns:a16="http://schemas.microsoft.com/office/drawing/2014/main" id="{E0F06322-AD43-4627-ABEA-9A033E33F99F}"/>
              </a:ext>
            </a:extLst>
          </p:cNvPr>
          <p:cNvSpPr txBox="1"/>
          <p:nvPr/>
        </p:nvSpPr>
        <p:spPr>
          <a:xfrm>
            <a:off x="7905345" y="6017796"/>
            <a:ext cx="4153710" cy="338554"/>
          </a:xfrm>
          <a:prstGeom prst="rect">
            <a:avLst/>
          </a:prstGeom>
          <a:noFill/>
        </p:spPr>
        <p:txBody>
          <a:bodyPr wrap="square" rtlCol="0">
            <a:spAutoFit/>
          </a:bodyPr>
          <a:lstStyle/>
          <a:p>
            <a:r>
              <a:rPr lang="en-US" sz="1600"/>
              <a:t>* </a:t>
            </a:r>
            <a:r>
              <a:rPr lang="en-US" sz="1600" err="1"/>
              <a:t>FaSST</a:t>
            </a:r>
            <a:r>
              <a:rPr lang="en-US" sz="1600"/>
              <a:t> suffers packet loss at 32 threads</a:t>
            </a:r>
          </a:p>
        </p:txBody>
      </p:sp>
      <p:graphicFrame>
        <p:nvGraphicFramePr>
          <p:cNvPr id="8" name="Chart 7">
            <a:extLst>
              <a:ext uri="{FF2B5EF4-FFF2-40B4-BE49-F238E27FC236}">
                <a16:creationId xmlns:a16="http://schemas.microsoft.com/office/drawing/2014/main" id="{EA4026C7-5EE7-4683-8DFF-AEF711EA88A3}"/>
              </a:ext>
            </a:extLst>
          </p:cNvPr>
          <p:cNvGraphicFramePr/>
          <p:nvPr>
            <p:extLst>
              <p:ext uri="{D42A27DB-BD31-4B8C-83A1-F6EECF244321}">
                <p14:modId xmlns:p14="http://schemas.microsoft.com/office/powerpoint/2010/main" val="2690295263"/>
              </p:ext>
            </p:extLst>
          </p:nvPr>
        </p:nvGraphicFramePr>
        <p:xfrm>
          <a:off x="264405" y="3955056"/>
          <a:ext cx="6773881" cy="2902944"/>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13">
            <a:extLst>
              <a:ext uri="{FF2B5EF4-FFF2-40B4-BE49-F238E27FC236}">
                <a16:creationId xmlns:a16="http://schemas.microsoft.com/office/drawing/2014/main" id="{FA58D9E4-DC81-4E32-9C6F-B13E76FAFF98}"/>
              </a:ext>
            </a:extLst>
          </p:cNvPr>
          <p:cNvSpPr txBox="1"/>
          <p:nvPr/>
        </p:nvSpPr>
        <p:spPr>
          <a:xfrm>
            <a:off x="5083279" y="4422100"/>
            <a:ext cx="666750" cy="369332"/>
          </a:xfrm>
          <a:prstGeom prst="rect">
            <a:avLst/>
          </a:prstGeom>
          <a:noFill/>
        </p:spPr>
        <p:txBody>
          <a:bodyPr wrap="square" rtlCol="0">
            <a:spAutoFit/>
          </a:bodyPr>
          <a:lstStyle/>
          <a:p>
            <a:r>
              <a:rPr lang="en-US">
                <a:solidFill>
                  <a:srgbClr val="00B050"/>
                </a:solidFill>
              </a:rPr>
              <a:t>3.4X</a:t>
            </a:r>
          </a:p>
        </p:txBody>
      </p:sp>
    </p:spTree>
    <p:extLst>
      <p:ext uri="{BB962C8B-B14F-4D97-AF65-F5344CB8AC3E}">
        <p14:creationId xmlns:p14="http://schemas.microsoft.com/office/powerpoint/2010/main" val="3539151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7494C-A6C7-4187-83A1-8F12CD3C13C2}"/>
              </a:ext>
            </a:extLst>
          </p:cNvPr>
          <p:cNvSpPr>
            <a:spLocks noGrp="1"/>
          </p:cNvSpPr>
          <p:nvPr>
            <p:ph type="title"/>
          </p:nvPr>
        </p:nvSpPr>
        <p:spPr/>
        <p:txBody>
          <a:bodyPr/>
          <a:lstStyle/>
          <a:p>
            <a:r>
              <a:rPr lang="en-US" b="1"/>
              <a:t>Conclusion</a:t>
            </a:r>
          </a:p>
        </p:txBody>
      </p:sp>
      <p:sp>
        <p:nvSpPr>
          <p:cNvPr id="3" name="Content Placeholder 2">
            <a:extLst>
              <a:ext uri="{FF2B5EF4-FFF2-40B4-BE49-F238E27FC236}">
                <a16:creationId xmlns:a16="http://schemas.microsoft.com/office/drawing/2014/main" id="{0253C7F1-C8C2-4825-987B-4959E5BE3559}"/>
              </a:ext>
            </a:extLst>
          </p:cNvPr>
          <p:cNvSpPr>
            <a:spLocks noGrp="1"/>
          </p:cNvSpPr>
          <p:nvPr>
            <p:ph idx="1"/>
          </p:nvPr>
        </p:nvSpPr>
        <p:spPr/>
        <p:txBody>
          <a:bodyPr>
            <a:normAutofit/>
          </a:bodyPr>
          <a:lstStyle/>
          <a:p>
            <a:pPr marL="0" indent="0">
              <a:buNone/>
            </a:pPr>
            <a:r>
              <a:rPr lang="en-US" b="1"/>
              <a:t>FLOCK</a:t>
            </a:r>
          </a:p>
          <a:p>
            <a:pPr>
              <a:buFont typeface="Wingdings" panose="05000000000000000000" pitchFamily="2" charset="2"/>
              <a:buChar char="Ø"/>
            </a:pPr>
            <a:r>
              <a:rPr lang="en-US" sz="2400"/>
              <a:t> targets balancing the performance-scalability tradeoff in vanilla RDMA hardware</a:t>
            </a:r>
          </a:p>
          <a:p>
            <a:pPr>
              <a:buFont typeface="Wingdings" panose="05000000000000000000" pitchFamily="2" charset="2"/>
              <a:buChar char="Ø"/>
            </a:pPr>
            <a:r>
              <a:rPr lang="en-US" sz="2400"/>
              <a:t> offers low overhead QP sharing using leader-follower synchronization </a:t>
            </a:r>
          </a:p>
          <a:p>
            <a:pPr>
              <a:buFont typeface="Wingdings" panose="05000000000000000000" pitchFamily="2" charset="2"/>
              <a:buChar char="Ø"/>
            </a:pPr>
            <a:r>
              <a:rPr lang="en-US" sz="2400"/>
              <a:t> a cooperative scheduling mechanism between client and server to limit the</a:t>
            </a:r>
            <a:br>
              <a:rPr lang="en-US" sz="2400"/>
            </a:br>
            <a:r>
              <a:rPr lang="en-US" sz="2400"/>
              <a:t> maximum load at the server</a:t>
            </a:r>
          </a:p>
          <a:p>
            <a:pPr>
              <a:buFont typeface="Wingdings" panose="05000000000000000000" pitchFamily="2" charset="2"/>
              <a:buChar char="Ø"/>
            </a:pPr>
            <a:r>
              <a:rPr lang="en-US" sz="2400"/>
              <a:t> superior performance with efficient network utilization and reduced CPU usage</a:t>
            </a:r>
          </a:p>
        </p:txBody>
      </p:sp>
      <p:sp>
        <p:nvSpPr>
          <p:cNvPr id="4" name="Slide Number Placeholder 3">
            <a:extLst>
              <a:ext uri="{FF2B5EF4-FFF2-40B4-BE49-F238E27FC236}">
                <a16:creationId xmlns:a16="http://schemas.microsoft.com/office/drawing/2014/main" id="{ED6E031F-A5D2-4522-A6C4-12AB352C17FE}"/>
              </a:ext>
            </a:extLst>
          </p:cNvPr>
          <p:cNvSpPr>
            <a:spLocks noGrp="1"/>
          </p:cNvSpPr>
          <p:nvPr>
            <p:ph type="sldNum" sz="quarter" idx="12"/>
          </p:nvPr>
        </p:nvSpPr>
        <p:spPr/>
        <p:txBody>
          <a:bodyPr/>
          <a:lstStyle/>
          <a:p>
            <a:fld id="{330EA680-D336-4FF7-8B7A-9848BB0A1C32}" type="slidenum">
              <a:rPr lang="en-US" smtClean="0"/>
              <a:t>17</a:t>
            </a:fld>
            <a:endParaRPr lang="en-US"/>
          </a:p>
        </p:txBody>
      </p:sp>
      <p:sp>
        <p:nvSpPr>
          <p:cNvPr id="5" name="Rectangle: Rounded Corners 4">
            <a:extLst>
              <a:ext uri="{FF2B5EF4-FFF2-40B4-BE49-F238E27FC236}">
                <a16:creationId xmlns:a16="http://schemas.microsoft.com/office/drawing/2014/main" id="{33701281-9286-472A-B3E8-71A98FECF374}"/>
              </a:ext>
            </a:extLst>
          </p:cNvPr>
          <p:cNvSpPr/>
          <p:nvPr/>
        </p:nvSpPr>
        <p:spPr>
          <a:xfrm>
            <a:off x="3861881" y="5214026"/>
            <a:ext cx="2234119" cy="535021"/>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Thank you!</a:t>
            </a:r>
          </a:p>
        </p:txBody>
      </p:sp>
    </p:spTree>
    <p:extLst>
      <p:ext uri="{BB962C8B-B14F-4D97-AF65-F5344CB8AC3E}">
        <p14:creationId xmlns:p14="http://schemas.microsoft.com/office/powerpoint/2010/main" val="367310272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A776-322B-4852-86F0-D5A1FD6CA553}"/>
              </a:ext>
            </a:extLst>
          </p:cNvPr>
          <p:cNvSpPr>
            <a:spLocks noGrp="1"/>
          </p:cNvSpPr>
          <p:nvPr>
            <p:ph type="title"/>
          </p:nvPr>
        </p:nvSpPr>
        <p:spPr/>
        <p:txBody>
          <a:bodyPr/>
          <a:lstStyle/>
          <a:p>
            <a:r>
              <a:rPr lang="en-US" b="1">
                <a:cs typeface="Calibri Light"/>
              </a:rPr>
              <a:t>Datacenters adopting RDMA</a:t>
            </a:r>
          </a:p>
        </p:txBody>
      </p:sp>
      <p:sp>
        <p:nvSpPr>
          <p:cNvPr id="3" name="Content Placeholder 2">
            <a:extLst>
              <a:ext uri="{FF2B5EF4-FFF2-40B4-BE49-F238E27FC236}">
                <a16:creationId xmlns:a16="http://schemas.microsoft.com/office/drawing/2014/main" id="{4D939000-990F-4987-A163-0FF813862334}"/>
              </a:ext>
            </a:extLst>
          </p:cNvPr>
          <p:cNvSpPr>
            <a:spLocks noGrp="1"/>
          </p:cNvSpPr>
          <p:nvPr>
            <p:ph idx="1"/>
          </p:nvPr>
        </p:nvSpPr>
        <p:spPr>
          <a:xfrm>
            <a:off x="838200" y="1825625"/>
            <a:ext cx="10515600" cy="4754284"/>
          </a:xfrm>
        </p:spPr>
        <p:txBody>
          <a:bodyPr vert="horz" lIns="91440" tIns="45720" rIns="91440" bIns="45720" rtlCol="0" anchor="t">
            <a:normAutofit/>
          </a:bodyPr>
          <a:lstStyle/>
          <a:p>
            <a:pPr marL="0" indent="0">
              <a:buNone/>
            </a:pPr>
            <a:r>
              <a:rPr lang="en-US" sz="2400"/>
              <a:t>To achieve good performance, datacenter applications require the network to deliver</a:t>
            </a:r>
            <a:endParaRPr lang="en-US" sz="2400">
              <a:cs typeface="Calibri"/>
            </a:endParaRPr>
          </a:p>
          <a:p>
            <a:pPr lvl="1">
              <a:buFont typeface="Wingdings" panose="05000000000000000000" pitchFamily="2" charset="2"/>
              <a:buChar char="Ø"/>
            </a:pPr>
            <a:r>
              <a:rPr lang="en-US">
                <a:solidFill>
                  <a:srgbClr val="00B050"/>
                </a:solidFill>
              </a:rPr>
              <a:t> high throughput</a:t>
            </a:r>
            <a:endParaRPr lang="en-US">
              <a:solidFill>
                <a:srgbClr val="00B050"/>
              </a:solidFill>
              <a:cs typeface="Calibri"/>
            </a:endParaRPr>
          </a:p>
          <a:p>
            <a:pPr lvl="1">
              <a:buFont typeface="Wingdings" panose="05000000000000000000" pitchFamily="2" charset="2"/>
              <a:buChar char="Ø"/>
            </a:pPr>
            <a:r>
              <a:rPr lang="en-US">
                <a:solidFill>
                  <a:srgbClr val="00B050"/>
                </a:solidFill>
              </a:rPr>
              <a:t> low latency</a:t>
            </a:r>
          </a:p>
          <a:p>
            <a:pPr marL="0" indent="0">
              <a:buNone/>
            </a:pPr>
            <a:endParaRPr lang="en-US">
              <a:solidFill>
                <a:srgbClr val="00B050"/>
              </a:solidFill>
              <a:cs typeface="Calibri" panose="020F0502020204030204"/>
            </a:endParaRPr>
          </a:p>
          <a:p>
            <a:pPr marL="0" indent="0">
              <a:buNone/>
            </a:pPr>
            <a:endParaRPr lang="en-US" sz="1600">
              <a:cs typeface="Calibri" panose="020F0502020204030204"/>
            </a:endParaRPr>
          </a:p>
          <a:p>
            <a:pPr marL="0" indent="0">
              <a:buNone/>
            </a:pPr>
            <a:endParaRPr lang="en-US" sz="1600">
              <a:cs typeface="Calibri" panose="020F0502020204030204"/>
            </a:endParaRPr>
          </a:p>
          <a:p>
            <a:pPr marL="0" indent="0">
              <a:buNone/>
            </a:pPr>
            <a:endParaRPr lang="en-US" sz="1600">
              <a:cs typeface="Calibri" panose="020F0502020204030204"/>
            </a:endParaRPr>
          </a:p>
          <a:p>
            <a:pPr marL="0" indent="0">
              <a:buNone/>
            </a:pPr>
            <a:endParaRPr lang="en-US" sz="1600">
              <a:cs typeface="Calibri" panose="020F0502020204030204"/>
            </a:endParaRPr>
          </a:p>
          <a:p>
            <a:pPr marL="0" indent="0">
              <a:buNone/>
            </a:pPr>
            <a:endParaRPr lang="en-US" sz="1600">
              <a:cs typeface="Calibri" panose="020F0502020204030204"/>
            </a:endParaRPr>
          </a:p>
          <a:p>
            <a:pPr marL="0" indent="0">
              <a:buNone/>
            </a:pPr>
            <a:r>
              <a:rPr lang="en-US" sz="1600">
                <a:cs typeface="Calibri" panose="020F0502020204030204"/>
              </a:rPr>
              <a:t>[1] </a:t>
            </a:r>
            <a:r>
              <a:rPr lang="en-US" sz="1600">
                <a:cs typeface="Calibri" panose="020F0502020204030204"/>
                <a:hlinkClick r:id="rId3"/>
              </a:rPr>
              <a:t>https://www.datacenterknowledge.com/archives/2015/06/17/rdma-replaces-tcpip-in-linbits-data-replication-tool</a:t>
            </a:r>
            <a:endParaRPr lang="en-US" sz="1600">
              <a:cs typeface="Calibri" panose="020F0502020204030204"/>
            </a:endParaRPr>
          </a:p>
          <a:p>
            <a:pPr marL="0" indent="0">
              <a:buNone/>
            </a:pPr>
            <a:r>
              <a:rPr lang="en-US" sz="1600">
                <a:cs typeface="Calibri" panose="020F0502020204030204"/>
              </a:rPr>
              <a:t>[2] </a:t>
            </a:r>
            <a:r>
              <a:rPr lang="en-US" sz="1600">
                <a:cs typeface="Calibri" panose="020F0502020204030204"/>
                <a:hlinkClick r:id="rId4"/>
              </a:rPr>
              <a:t>https://www.nextplatform.com/2018/03/27/in-modern-datacenters-the-latency-tail-wags-the-network-dog/</a:t>
            </a:r>
            <a:endParaRPr lang="en-US" sz="1600">
              <a:cs typeface="Calibri" panose="020F0502020204030204"/>
            </a:endParaRPr>
          </a:p>
          <a:p>
            <a:pPr marL="0" indent="0">
              <a:buNone/>
            </a:pPr>
            <a:endParaRPr lang="en-US" sz="1600">
              <a:cs typeface="Calibri" panose="020F0502020204030204"/>
            </a:endParaRPr>
          </a:p>
        </p:txBody>
      </p:sp>
      <p:sp>
        <p:nvSpPr>
          <p:cNvPr id="8" name="Slide Number Placeholder 7">
            <a:extLst>
              <a:ext uri="{FF2B5EF4-FFF2-40B4-BE49-F238E27FC236}">
                <a16:creationId xmlns:a16="http://schemas.microsoft.com/office/drawing/2014/main" id="{E6D6F51A-B15A-4E3D-8B27-D5CF368E7AB0}"/>
              </a:ext>
            </a:extLst>
          </p:cNvPr>
          <p:cNvSpPr>
            <a:spLocks noGrp="1"/>
          </p:cNvSpPr>
          <p:nvPr>
            <p:ph type="sldNum" sz="quarter" idx="12"/>
          </p:nvPr>
        </p:nvSpPr>
        <p:spPr/>
        <p:txBody>
          <a:bodyPr/>
          <a:lstStyle/>
          <a:p>
            <a:fld id="{330EA680-D336-4FF7-8B7A-9848BB0A1C32}" type="slidenum">
              <a:rPr lang="en-US" smtClean="0"/>
              <a:t>2</a:t>
            </a:fld>
            <a:endParaRPr lang="en-US"/>
          </a:p>
        </p:txBody>
      </p:sp>
      <p:pic>
        <p:nvPicPr>
          <p:cNvPr id="10" name="Picture 9" descr="A picture containing text, electronics, circuit&#10;&#10;Description automatically generated">
            <a:extLst>
              <a:ext uri="{FF2B5EF4-FFF2-40B4-BE49-F238E27FC236}">
                <a16:creationId xmlns:a16="http://schemas.microsoft.com/office/drawing/2014/main" id="{94FCB151-4DF5-4DF8-9B55-2FECF96A19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3429000"/>
            <a:ext cx="3940401" cy="2019693"/>
          </a:xfrm>
          <a:prstGeom prst="rect">
            <a:avLst/>
          </a:prstGeom>
        </p:spPr>
      </p:pic>
      <p:sp>
        <p:nvSpPr>
          <p:cNvPr id="11" name="TextBox 10">
            <a:extLst>
              <a:ext uri="{FF2B5EF4-FFF2-40B4-BE49-F238E27FC236}">
                <a16:creationId xmlns:a16="http://schemas.microsoft.com/office/drawing/2014/main" id="{8903E7F3-1E72-4C7F-9EEC-BBB3BF24B0CE}"/>
              </a:ext>
            </a:extLst>
          </p:cNvPr>
          <p:cNvSpPr txBox="1"/>
          <p:nvPr/>
        </p:nvSpPr>
        <p:spPr>
          <a:xfrm>
            <a:off x="5489029" y="3685759"/>
            <a:ext cx="5431140" cy="1077218"/>
          </a:xfrm>
          <a:prstGeom prst="rect">
            <a:avLst/>
          </a:prstGeom>
          <a:noFill/>
        </p:spPr>
        <p:txBody>
          <a:bodyPr wrap="square" rtlCol="0">
            <a:spAutoFit/>
          </a:bodyPr>
          <a:lstStyle/>
          <a:p>
            <a:pPr marL="0" indent="0">
              <a:buNone/>
            </a:pPr>
            <a:r>
              <a:rPr lang="en-US" sz="2400">
                <a:ea typeface="+mn-lt"/>
                <a:cs typeface="+mn-lt"/>
              </a:rPr>
              <a:t>Within datacenters RDMA deployment  </a:t>
            </a:r>
          </a:p>
          <a:p>
            <a:pPr lvl="1">
              <a:buFont typeface="Wingdings" panose="05000000000000000000" pitchFamily="2" charset="2"/>
              <a:buChar char="ü"/>
            </a:pPr>
            <a:r>
              <a:rPr lang="en-US" sz="2000">
                <a:ea typeface="+mn-lt"/>
                <a:cs typeface="+mn-lt"/>
              </a:rPr>
              <a:t> high throughput and low latency </a:t>
            </a:r>
          </a:p>
          <a:p>
            <a:pPr lvl="1">
              <a:buFont typeface="Wingdings" panose="05000000000000000000" pitchFamily="2" charset="2"/>
              <a:buChar char="ü"/>
            </a:pPr>
            <a:r>
              <a:rPr lang="en-US" sz="2000">
                <a:ea typeface="+mn-lt"/>
                <a:cs typeface="+mn-lt"/>
              </a:rPr>
              <a:t> drop in RDMA hardware prices</a:t>
            </a:r>
          </a:p>
        </p:txBody>
      </p:sp>
      <p:sp>
        <p:nvSpPr>
          <p:cNvPr id="12" name="Arrow: Up 11">
            <a:extLst>
              <a:ext uri="{FF2B5EF4-FFF2-40B4-BE49-F238E27FC236}">
                <a16:creationId xmlns:a16="http://schemas.microsoft.com/office/drawing/2014/main" id="{BDBF1DBB-D0A9-409A-B61B-D6C9E2554C8B}"/>
              </a:ext>
            </a:extLst>
          </p:cNvPr>
          <p:cNvSpPr/>
          <p:nvPr/>
        </p:nvSpPr>
        <p:spPr>
          <a:xfrm>
            <a:off x="10448826" y="3699453"/>
            <a:ext cx="275208" cy="301841"/>
          </a:xfrm>
          <a:prstGeom prst="upArrow">
            <a:avLst/>
          </a:prstGeom>
          <a:solidFill>
            <a:schemeClr val="accent3">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2531332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BCF8C-4797-4231-9DBE-BF4199558265}"/>
              </a:ext>
            </a:extLst>
          </p:cNvPr>
          <p:cNvSpPr>
            <a:spLocks noGrp="1"/>
          </p:cNvSpPr>
          <p:nvPr>
            <p:ph type="title"/>
          </p:nvPr>
        </p:nvSpPr>
        <p:spPr>
          <a:xfrm>
            <a:off x="838200" y="365126"/>
            <a:ext cx="10515600" cy="1165724"/>
          </a:xfrm>
        </p:spPr>
        <p:txBody>
          <a:bodyPr/>
          <a:lstStyle/>
          <a:p>
            <a:r>
              <a:rPr lang="en-US" b="1">
                <a:cs typeface="Calibri Light"/>
              </a:rPr>
              <a:t>Remote direct memory access (RDMA)</a:t>
            </a:r>
            <a:endParaRPr lang="en-US" b="1"/>
          </a:p>
        </p:txBody>
      </p:sp>
      <p:sp>
        <p:nvSpPr>
          <p:cNvPr id="3" name="Content Placeholder 2">
            <a:extLst>
              <a:ext uri="{FF2B5EF4-FFF2-40B4-BE49-F238E27FC236}">
                <a16:creationId xmlns:a16="http://schemas.microsoft.com/office/drawing/2014/main" id="{666E9805-74CB-446B-98B0-1309A8B5BCFB}"/>
              </a:ext>
            </a:extLst>
          </p:cNvPr>
          <p:cNvSpPr>
            <a:spLocks noGrp="1"/>
          </p:cNvSpPr>
          <p:nvPr>
            <p:ph idx="1"/>
          </p:nvPr>
        </p:nvSpPr>
        <p:spPr>
          <a:xfrm>
            <a:off x="838200" y="1530850"/>
            <a:ext cx="10515600" cy="5054885"/>
          </a:xfrm>
        </p:spPr>
        <p:txBody>
          <a:bodyPr vert="horz" lIns="91440" tIns="45720" rIns="91440" bIns="45720" rtlCol="0" anchor="t">
            <a:normAutofit/>
          </a:bodyPr>
          <a:lstStyle/>
          <a:p>
            <a:pPr marL="0" indent="0">
              <a:buNone/>
            </a:pPr>
            <a:r>
              <a:rPr lang="en-US" sz="2400">
                <a:cs typeface="Calibri" panose="020F0502020204030204"/>
              </a:rPr>
              <a:t> </a:t>
            </a:r>
          </a:p>
          <a:p>
            <a:pPr>
              <a:buFont typeface="Wingdings" panose="05000000000000000000" pitchFamily="2" charset="2"/>
              <a:buChar char="Ø"/>
            </a:pPr>
            <a:r>
              <a:rPr lang="en-US" sz="2400">
                <a:cs typeface="Calibri" panose="020F0502020204030204"/>
              </a:rPr>
              <a:t> enables direct access to memory of a remote machine</a:t>
            </a:r>
          </a:p>
          <a:p>
            <a:pPr>
              <a:buFont typeface="Wingdings" panose="05000000000000000000" pitchFamily="2" charset="2"/>
              <a:buChar char="Ø"/>
            </a:pPr>
            <a:r>
              <a:rPr lang="en-US" sz="2400">
                <a:cs typeface="Calibri" panose="020F0502020204030204"/>
              </a:rPr>
              <a:t> low latency (1 µs)</a:t>
            </a:r>
          </a:p>
          <a:p>
            <a:pPr>
              <a:buFont typeface="Wingdings" panose="05000000000000000000" pitchFamily="2" charset="2"/>
              <a:buChar char="Ø"/>
            </a:pPr>
            <a:r>
              <a:rPr lang="en-US" sz="2400">
                <a:cs typeface="Calibri" panose="020F0502020204030204"/>
              </a:rPr>
              <a:t> kernel bypass + CPU bypass</a:t>
            </a:r>
          </a:p>
          <a:p>
            <a:pPr marL="0" indent="0">
              <a:buNone/>
            </a:pPr>
            <a:endParaRPr lang="en-US" sz="2400">
              <a:cs typeface="Calibri" panose="020F0502020204030204"/>
            </a:endParaRPr>
          </a:p>
          <a:p>
            <a:pPr marL="0" indent="0">
              <a:buNone/>
            </a:pPr>
            <a:endParaRPr lang="en-US" sz="2400">
              <a:cs typeface="Calibri" panose="020F0502020204030204"/>
            </a:endParaRPr>
          </a:p>
          <a:p>
            <a:pPr marL="0" indent="0">
              <a:buNone/>
            </a:pPr>
            <a:endParaRPr lang="en-US" sz="2400">
              <a:cs typeface="Calibri" panose="020F0502020204030204"/>
            </a:endParaRPr>
          </a:p>
          <a:p>
            <a:pPr marL="0" indent="0">
              <a:buNone/>
            </a:pPr>
            <a:endParaRPr lang="en-US" sz="2400">
              <a:cs typeface="Calibri" panose="020F0502020204030204"/>
            </a:endParaRPr>
          </a:p>
          <a:p>
            <a:pPr marL="0" indent="0">
              <a:buNone/>
            </a:pPr>
            <a:endParaRPr lang="en-US" sz="2400">
              <a:cs typeface="Calibri" panose="020F0502020204030204"/>
            </a:endParaRPr>
          </a:p>
          <a:p>
            <a:pPr marL="0" indent="0">
              <a:buNone/>
            </a:pPr>
            <a:endParaRPr lang="en-US" sz="2400">
              <a:cs typeface="Calibri" panose="020F0502020204030204"/>
            </a:endParaRPr>
          </a:p>
        </p:txBody>
      </p:sp>
      <p:sp>
        <p:nvSpPr>
          <p:cNvPr id="4" name="Slide Number Placeholder 3">
            <a:extLst>
              <a:ext uri="{FF2B5EF4-FFF2-40B4-BE49-F238E27FC236}">
                <a16:creationId xmlns:a16="http://schemas.microsoft.com/office/drawing/2014/main" id="{970E66A8-7B13-41C3-A0D3-6FF8BC4C11EE}"/>
              </a:ext>
            </a:extLst>
          </p:cNvPr>
          <p:cNvSpPr>
            <a:spLocks noGrp="1"/>
          </p:cNvSpPr>
          <p:nvPr>
            <p:ph type="sldNum" sz="quarter" idx="12"/>
          </p:nvPr>
        </p:nvSpPr>
        <p:spPr/>
        <p:txBody>
          <a:bodyPr/>
          <a:lstStyle/>
          <a:p>
            <a:fld id="{330EA680-D336-4FF7-8B7A-9848BB0A1C32}" type="slidenum">
              <a:rPr lang="en-US" smtClean="0"/>
              <a:t>3</a:t>
            </a:fld>
            <a:endParaRPr lang="en-US"/>
          </a:p>
        </p:txBody>
      </p:sp>
    </p:spTree>
    <p:extLst>
      <p:ext uri="{BB962C8B-B14F-4D97-AF65-F5344CB8AC3E}">
        <p14:creationId xmlns:p14="http://schemas.microsoft.com/office/powerpoint/2010/main" val="4033534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CEC8-0C9B-4BB9-9BAA-8876F335FF94}"/>
              </a:ext>
            </a:extLst>
          </p:cNvPr>
          <p:cNvSpPr>
            <a:spLocks noGrp="1"/>
          </p:cNvSpPr>
          <p:nvPr>
            <p:ph type="title"/>
          </p:nvPr>
        </p:nvSpPr>
        <p:spPr>
          <a:xfrm>
            <a:off x="838200" y="365125"/>
            <a:ext cx="10515600" cy="991325"/>
          </a:xfrm>
        </p:spPr>
        <p:txBody>
          <a:bodyPr/>
          <a:lstStyle/>
          <a:p>
            <a:r>
              <a:rPr lang="en-US" b="1"/>
              <a:t>RDMA background</a:t>
            </a:r>
          </a:p>
        </p:txBody>
      </p:sp>
      <p:sp>
        <p:nvSpPr>
          <p:cNvPr id="3" name="Content Placeholder 2">
            <a:extLst>
              <a:ext uri="{FF2B5EF4-FFF2-40B4-BE49-F238E27FC236}">
                <a16:creationId xmlns:a16="http://schemas.microsoft.com/office/drawing/2014/main" id="{60B57D84-29CD-45EA-ADC1-8B29EDDE3E7A}"/>
              </a:ext>
            </a:extLst>
          </p:cNvPr>
          <p:cNvSpPr>
            <a:spLocks noGrp="1"/>
          </p:cNvSpPr>
          <p:nvPr>
            <p:ph idx="1"/>
          </p:nvPr>
        </p:nvSpPr>
        <p:spPr>
          <a:xfrm>
            <a:off x="838200" y="1535837"/>
            <a:ext cx="10880324" cy="5255580"/>
          </a:xfrm>
        </p:spPr>
        <p:txBody>
          <a:bodyPr vert="horz" lIns="91440" tIns="45720" rIns="91440" bIns="45720" rtlCol="0" anchor="t">
            <a:normAutofit/>
          </a:bodyPr>
          <a:lstStyle/>
          <a:p>
            <a:pPr marL="0" indent="0">
              <a:buNone/>
            </a:pPr>
            <a:r>
              <a:rPr lang="en-US" sz="2400" b="1">
                <a:cs typeface="Calibri" panose="020F0502020204030204"/>
              </a:rPr>
              <a:t>Transport Types</a:t>
            </a:r>
          </a:p>
          <a:p>
            <a:pPr lvl="1">
              <a:buFont typeface="Wingdings" panose="05000000000000000000" pitchFamily="2" charset="2"/>
              <a:buChar char="Ø"/>
            </a:pPr>
            <a:r>
              <a:rPr lang="en-US" sz="2000" b="1">
                <a:cs typeface="Calibri" panose="020F0502020204030204"/>
              </a:rPr>
              <a:t> </a:t>
            </a:r>
            <a:r>
              <a:rPr lang="en-US" sz="2000">
                <a:cs typeface="Calibri" panose="020F0502020204030204"/>
              </a:rPr>
              <a:t>Reliable Connection (RC)</a:t>
            </a:r>
          </a:p>
          <a:p>
            <a:pPr lvl="1">
              <a:buFont typeface="Wingdings" panose="05000000000000000000" pitchFamily="2" charset="2"/>
              <a:buChar char="Ø"/>
            </a:pPr>
            <a:r>
              <a:rPr lang="en-US" sz="2000" b="1">
                <a:cs typeface="Calibri" panose="020F0502020204030204"/>
              </a:rPr>
              <a:t> </a:t>
            </a:r>
            <a:r>
              <a:rPr lang="en-US" sz="2000">
                <a:cs typeface="Calibri" panose="020F0502020204030204"/>
              </a:rPr>
              <a:t>Unreliable Connection (UC)</a:t>
            </a:r>
          </a:p>
          <a:p>
            <a:pPr lvl="1">
              <a:buFont typeface="Wingdings" panose="05000000000000000000" pitchFamily="2" charset="2"/>
              <a:buChar char="Ø"/>
            </a:pPr>
            <a:r>
              <a:rPr lang="en-US" sz="2000">
                <a:cs typeface="Calibri" panose="020F0502020204030204"/>
              </a:rPr>
              <a:t> Unreliable Datagram (UD)</a:t>
            </a:r>
          </a:p>
          <a:p>
            <a:pPr marL="0" indent="0">
              <a:buNone/>
            </a:pPr>
            <a:r>
              <a:rPr lang="en-US" sz="2400" b="1"/>
              <a:t>Queue Pair : </a:t>
            </a:r>
            <a:r>
              <a:rPr lang="en-US" sz="2000"/>
              <a:t>hosts establish queue pairs (QP) to communicate with each other </a:t>
            </a:r>
            <a:endParaRPr lang="en-US" sz="2000" b="1"/>
          </a:p>
          <a:p>
            <a:pPr marL="0" indent="0">
              <a:buNone/>
            </a:pPr>
            <a:endParaRPr lang="en-US" b="1"/>
          </a:p>
        </p:txBody>
      </p:sp>
      <p:sp>
        <p:nvSpPr>
          <p:cNvPr id="4" name="Slide Number Placeholder 3">
            <a:extLst>
              <a:ext uri="{FF2B5EF4-FFF2-40B4-BE49-F238E27FC236}">
                <a16:creationId xmlns:a16="http://schemas.microsoft.com/office/drawing/2014/main" id="{FA5FF0B5-87E6-487C-88DA-CEDC98A6A69A}"/>
              </a:ext>
            </a:extLst>
          </p:cNvPr>
          <p:cNvSpPr>
            <a:spLocks noGrp="1"/>
          </p:cNvSpPr>
          <p:nvPr>
            <p:ph type="sldNum" sz="quarter" idx="12"/>
          </p:nvPr>
        </p:nvSpPr>
        <p:spPr/>
        <p:txBody>
          <a:bodyPr/>
          <a:lstStyle/>
          <a:p>
            <a:fld id="{330EA680-D336-4FF7-8B7A-9848BB0A1C32}" type="slidenum">
              <a:rPr lang="en-US" smtClean="0"/>
              <a:t>4</a:t>
            </a:fld>
            <a:endParaRPr lang="en-US"/>
          </a:p>
        </p:txBody>
      </p:sp>
      <p:sp>
        <p:nvSpPr>
          <p:cNvPr id="6" name="Rectangle 5">
            <a:extLst>
              <a:ext uri="{FF2B5EF4-FFF2-40B4-BE49-F238E27FC236}">
                <a16:creationId xmlns:a16="http://schemas.microsoft.com/office/drawing/2014/main" id="{938B9758-99BA-4F0E-BB8F-80AB9E4A6109}"/>
              </a:ext>
            </a:extLst>
          </p:cNvPr>
          <p:cNvSpPr/>
          <p:nvPr/>
        </p:nvSpPr>
        <p:spPr>
          <a:xfrm>
            <a:off x="1362351" y="3987196"/>
            <a:ext cx="1993037" cy="1074199"/>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791DA0D-D592-452F-9150-F136D2ABD95A}"/>
              </a:ext>
            </a:extLst>
          </p:cNvPr>
          <p:cNvSpPr/>
          <p:nvPr/>
        </p:nvSpPr>
        <p:spPr>
          <a:xfrm>
            <a:off x="2797943" y="4030462"/>
            <a:ext cx="470516" cy="26633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QP-1</a:t>
            </a:r>
          </a:p>
        </p:txBody>
      </p:sp>
      <p:sp>
        <p:nvSpPr>
          <p:cNvPr id="8" name="Rectangle 7">
            <a:extLst>
              <a:ext uri="{FF2B5EF4-FFF2-40B4-BE49-F238E27FC236}">
                <a16:creationId xmlns:a16="http://schemas.microsoft.com/office/drawing/2014/main" id="{892CA847-2A46-4FAB-BB57-FC88B960D5A7}"/>
              </a:ext>
            </a:extLst>
          </p:cNvPr>
          <p:cNvSpPr/>
          <p:nvPr/>
        </p:nvSpPr>
        <p:spPr>
          <a:xfrm>
            <a:off x="2797943" y="4391130"/>
            <a:ext cx="470516" cy="26633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QP-2</a:t>
            </a:r>
          </a:p>
        </p:txBody>
      </p:sp>
      <p:sp>
        <p:nvSpPr>
          <p:cNvPr id="9" name="Rectangle 8">
            <a:extLst>
              <a:ext uri="{FF2B5EF4-FFF2-40B4-BE49-F238E27FC236}">
                <a16:creationId xmlns:a16="http://schemas.microsoft.com/office/drawing/2014/main" id="{6BCC6D06-01EB-4FF9-8BB2-899F40DE6BBE}"/>
              </a:ext>
            </a:extLst>
          </p:cNvPr>
          <p:cNvSpPr/>
          <p:nvPr/>
        </p:nvSpPr>
        <p:spPr>
          <a:xfrm>
            <a:off x="2790542" y="4731769"/>
            <a:ext cx="470516" cy="26633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QP-3</a:t>
            </a:r>
          </a:p>
        </p:txBody>
      </p:sp>
      <p:sp>
        <p:nvSpPr>
          <p:cNvPr id="10" name="Rectangle 9">
            <a:extLst>
              <a:ext uri="{FF2B5EF4-FFF2-40B4-BE49-F238E27FC236}">
                <a16:creationId xmlns:a16="http://schemas.microsoft.com/office/drawing/2014/main" id="{69FFCE49-6134-4A0F-8DD9-3CA3084C7974}"/>
              </a:ext>
            </a:extLst>
          </p:cNvPr>
          <p:cNvSpPr/>
          <p:nvPr/>
        </p:nvSpPr>
        <p:spPr>
          <a:xfrm>
            <a:off x="3876579" y="3634592"/>
            <a:ext cx="1216241" cy="457555"/>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94B11F1-7670-4B40-BEC4-F369801BA2FF}"/>
              </a:ext>
            </a:extLst>
          </p:cNvPr>
          <p:cNvSpPr/>
          <p:nvPr/>
        </p:nvSpPr>
        <p:spPr>
          <a:xfrm>
            <a:off x="3946125" y="3730204"/>
            <a:ext cx="470516" cy="26633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QP</a:t>
            </a:r>
          </a:p>
        </p:txBody>
      </p:sp>
      <p:sp>
        <p:nvSpPr>
          <p:cNvPr id="12" name="Rectangle 11">
            <a:extLst>
              <a:ext uri="{FF2B5EF4-FFF2-40B4-BE49-F238E27FC236}">
                <a16:creationId xmlns:a16="http://schemas.microsoft.com/office/drawing/2014/main" id="{5D028FEF-78A8-4093-A58B-9672DD1B3C71}"/>
              </a:ext>
            </a:extLst>
          </p:cNvPr>
          <p:cNvSpPr/>
          <p:nvPr/>
        </p:nvSpPr>
        <p:spPr>
          <a:xfrm>
            <a:off x="3876580" y="4212809"/>
            <a:ext cx="1216241" cy="457555"/>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F096E3D-C7E7-412C-84A3-50FDD1CB65D3}"/>
              </a:ext>
            </a:extLst>
          </p:cNvPr>
          <p:cNvSpPr/>
          <p:nvPr/>
        </p:nvSpPr>
        <p:spPr>
          <a:xfrm>
            <a:off x="3876580" y="4769322"/>
            <a:ext cx="1216241" cy="457555"/>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9555F2B-7FB4-4031-B837-7F8A06A5F37D}"/>
              </a:ext>
            </a:extLst>
          </p:cNvPr>
          <p:cNvSpPr/>
          <p:nvPr/>
        </p:nvSpPr>
        <p:spPr>
          <a:xfrm>
            <a:off x="3946125" y="4269849"/>
            <a:ext cx="470516" cy="26633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QP</a:t>
            </a:r>
          </a:p>
        </p:txBody>
      </p:sp>
      <p:sp>
        <p:nvSpPr>
          <p:cNvPr id="15" name="Rectangle 14">
            <a:extLst>
              <a:ext uri="{FF2B5EF4-FFF2-40B4-BE49-F238E27FC236}">
                <a16:creationId xmlns:a16="http://schemas.microsoft.com/office/drawing/2014/main" id="{A34FCDD1-31F6-4A1F-8041-8BE67EAA1836}"/>
              </a:ext>
            </a:extLst>
          </p:cNvPr>
          <p:cNvSpPr/>
          <p:nvPr/>
        </p:nvSpPr>
        <p:spPr>
          <a:xfrm>
            <a:off x="3946125" y="4831967"/>
            <a:ext cx="470516" cy="26633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QP</a:t>
            </a:r>
          </a:p>
        </p:txBody>
      </p:sp>
      <p:sp>
        <p:nvSpPr>
          <p:cNvPr id="16" name="Rectangle 15">
            <a:extLst>
              <a:ext uri="{FF2B5EF4-FFF2-40B4-BE49-F238E27FC236}">
                <a16:creationId xmlns:a16="http://schemas.microsoft.com/office/drawing/2014/main" id="{D14B7824-6CB6-4464-9706-4E9962EBB006}"/>
              </a:ext>
            </a:extLst>
          </p:cNvPr>
          <p:cNvSpPr/>
          <p:nvPr/>
        </p:nvSpPr>
        <p:spPr>
          <a:xfrm>
            <a:off x="7099181" y="3987195"/>
            <a:ext cx="1993037" cy="1074199"/>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5E8B545-DB39-4D1D-A666-5358C3DF406B}"/>
              </a:ext>
            </a:extLst>
          </p:cNvPr>
          <p:cNvSpPr/>
          <p:nvPr/>
        </p:nvSpPr>
        <p:spPr>
          <a:xfrm>
            <a:off x="9757850" y="3634592"/>
            <a:ext cx="1216241" cy="457555"/>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64606E6-733F-4513-8E24-B76FC4A85F5C}"/>
              </a:ext>
            </a:extLst>
          </p:cNvPr>
          <p:cNvSpPr/>
          <p:nvPr/>
        </p:nvSpPr>
        <p:spPr>
          <a:xfrm>
            <a:off x="9757850" y="4213802"/>
            <a:ext cx="1216241" cy="457555"/>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89C4C30-6896-4898-8225-69BC3061758A}"/>
              </a:ext>
            </a:extLst>
          </p:cNvPr>
          <p:cNvSpPr/>
          <p:nvPr/>
        </p:nvSpPr>
        <p:spPr>
          <a:xfrm>
            <a:off x="9757849" y="4769322"/>
            <a:ext cx="1216241" cy="457555"/>
          </a:xfrm>
          <a:prstGeom prst="rect">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11F6DAB-E376-4076-A5FB-9C3FC3943543}"/>
              </a:ext>
            </a:extLst>
          </p:cNvPr>
          <p:cNvSpPr/>
          <p:nvPr/>
        </p:nvSpPr>
        <p:spPr>
          <a:xfrm>
            <a:off x="9865671" y="3741635"/>
            <a:ext cx="470516" cy="26633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QP</a:t>
            </a:r>
          </a:p>
        </p:txBody>
      </p:sp>
      <p:sp>
        <p:nvSpPr>
          <p:cNvPr id="22" name="Rectangle 21">
            <a:extLst>
              <a:ext uri="{FF2B5EF4-FFF2-40B4-BE49-F238E27FC236}">
                <a16:creationId xmlns:a16="http://schemas.microsoft.com/office/drawing/2014/main" id="{48C55377-3F87-47F5-B7E3-7A687B13195C}"/>
              </a:ext>
            </a:extLst>
          </p:cNvPr>
          <p:cNvSpPr/>
          <p:nvPr/>
        </p:nvSpPr>
        <p:spPr>
          <a:xfrm>
            <a:off x="9865671" y="4324216"/>
            <a:ext cx="470516" cy="26633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QP</a:t>
            </a:r>
          </a:p>
        </p:txBody>
      </p:sp>
      <p:sp>
        <p:nvSpPr>
          <p:cNvPr id="23" name="Rectangle 22">
            <a:extLst>
              <a:ext uri="{FF2B5EF4-FFF2-40B4-BE49-F238E27FC236}">
                <a16:creationId xmlns:a16="http://schemas.microsoft.com/office/drawing/2014/main" id="{5987D7C8-367D-4961-9E88-DBDAA21A6A0B}"/>
              </a:ext>
            </a:extLst>
          </p:cNvPr>
          <p:cNvSpPr/>
          <p:nvPr/>
        </p:nvSpPr>
        <p:spPr>
          <a:xfrm>
            <a:off x="9865671" y="4862353"/>
            <a:ext cx="470516" cy="26633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QP</a:t>
            </a:r>
          </a:p>
        </p:txBody>
      </p:sp>
      <p:sp>
        <p:nvSpPr>
          <p:cNvPr id="24" name="Rectangle 23">
            <a:extLst>
              <a:ext uri="{FF2B5EF4-FFF2-40B4-BE49-F238E27FC236}">
                <a16:creationId xmlns:a16="http://schemas.microsoft.com/office/drawing/2014/main" id="{24A704FE-056D-4EE0-9B5A-D883A49AA38D}"/>
              </a:ext>
            </a:extLst>
          </p:cNvPr>
          <p:cNvSpPr/>
          <p:nvPr/>
        </p:nvSpPr>
        <p:spPr>
          <a:xfrm>
            <a:off x="8518214" y="4404034"/>
            <a:ext cx="470516" cy="266330"/>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QP</a:t>
            </a:r>
          </a:p>
        </p:txBody>
      </p:sp>
      <p:cxnSp>
        <p:nvCxnSpPr>
          <p:cNvPr id="26" name="Straight Arrow Connector 25">
            <a:extLst>
              <a:ext uri="{FF2B5EF4-FFF2-40B4-BE49-F238E27FC236}">
                <a16:creationId xmlns:a16="http://schemas.microsoft.com/office/drawing/2014/main" id="{57FB2AD2-1976-417A-9F4B-7B241D573FB3}"/>
              </a:ext>
            </a:extLst>
          </p:cNvPr>
          <p:cNvCxnSpPr>
            <a:stCxn id="7" idx="3"/>
            <a:endCxn id="11" idx="1"/>
          </p:cNvCxnSpPr>
          <p:nvPr/>
        </p:nvCxnSpPr>
        <p:spPr>
          <a:xfrm flipV="1">
            <a:off x="3268459" y="3863369"/>
            <a:ext cx="677666" cy="30025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A98A5653-CB47-4594-BA4E-8F081109FAE9}"/>
              </a:ext>
            </a:extLst>
          </p:cNvPr>
          <p:cNvCxnSpPr>
            <a:stCxn id="8" idx="3"/>
            <a:endCxn id="14" idx="1"/>
          </p:cNvCxnSpPr>
          <p:nvPr/>
        </p:nvCxnSpPr>
        <p:spPr>
          <a:xfrm flipV="1">
            <a:off x="3268459" y="4403014"/>
            <a:ext cx="677666" cy="12128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474AF733-E90C-4658-B708-4C4A3B8E9D18}"/>
              </a:ext>
            </a:extLst>
          </p:cNvPr>
          <p:cNvCxnSpPr>
            <a:stCxn id="9" idx="3"/>
            <a:endCxn id="15" idx="1"/>
          </p:cNvCxnSpPr>
          <p:nvPr/>
        </p:nvCxnSpPr>
        <p:spPr>
          <a:xfrm>
            <a:off x="3261058" y="4864934"/>
            <a:ext cx="685067" cy="10019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5DA91A0A-1CC6-4119-9C19-E283D12E700D}"/>
              </a:ext>
            </a:extLst>
          </p:cNvPr>
          <p:cNvCxnSpPr>
            <a:stCxn id="24" idx="3"/>
            <a:endCxn id="20" idx="1"/>
          </p:cNvCxnSpPr>
          <p:nvPr/>
        </p:nvCxnSpPr>
        <p:spPr>
          <a:xfrm flipV="1">
            <a:off x="8988730" y="3874800"/>
            <a:ext cx="876941" cy="66239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69AA2124-EEF6-4471-A6FB-3EFC4607DAD4}"/>
              </a:ext>
            </a:extLst>
          </p:cNvPr>
          <p:cNvCxnSpPr>
            <a:stCxn id="24" idx="3"/>
            <a:endCxn id="22" idx="1"/>
          </p:cNvCxnSpPr>
          <p:nvPr/>
        </p:nvCxnSpPr>
        <p:spPr>
          <a:xfrm flipV="1">
            <a:off x="8988730" y="4457381"/>
            <a:ext cx="876941" cy="7981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D17B4D53-4FEF-4A1A-9C99-E7EC1B326480}"/>
              </a:ext>
            </a:extLst>
          </p:cNvPr>
          <p:cNvCxnSpPr>
            <a:stCxn id="24" idx="3"/>
            <a:endCxn id="23" idx="1"/>
          </p:cNvCxnSpPr>
          <p:nvPr/>
        </p:nvCxnSpPr>
        <p:spPr>
          <a:xfrm>
            <a:off x="8988730" y="4537199"/>
            <a:ext cx="876941" cy="45831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3D002C00-13AA-4F66-8686-BEE56A56BB0B}"/>
              </a:ext>
            </a:extLst>
          </p:cNvPr>
          <p:cNvSpPr txBox="1"/>
          <p:nvPr/>
        </p:nvSpPr>
        <p:spPr>
          <a:xfrm>
            <a:off x="1793289" y="3634592"/>
            <a:ext cx="837266" cy="338554"/>
          </a:xfrm>
          <a:prstGeom prst="rect">
            <a:avLst/>
          </a:prstGeom>
          <a:noFill/>
        </p:spPr>
        <p:txBody>
          <a:bodyPr wrap="square" rtlCol="0">
            <a:spAutoFit/>
          </a:bodyPr>
          <a:lstStyle/>
          <a:p>
            <a:r>
              <a:rPr lang="en-US" sz="1600"/>
              <a:t>Server</a:t>
            </a:r>
          </a:p>
        </p:txBody>
      </p:sp>
      <p:sp>
        <p:nvSpPr>
          <p:cNvPr id="55" name="TextBox 54">
            <a:extLst>
              <a:ext uri="{FF2B5EF4-FFF2-40B4-BE49-F238E27FC236}">
                <a16:creationId xmlns:a16="http://schemas.microsoft.com/office/drawing/2014/main" id="{7BFC7B03-4026-40FB-BA4E-29278BB19978}"/>
              </a:ext>
            </a:extLst>
          </p:cNvPr>
          <p:cNvSpPr txBox="1"/>
          <p:nvPr/>
        </p:nvSpPr>
        <p:spPr>
          <a:xfrm>
            <a:off x="7566916" y="3657980"/>
            <a:ext cx="837266" cy="338554"/>
          </a:xfrm>
          <a:prstGeom prst="rect">
            <a:avLst/>
          </a:prstGeom>
          <a:noFill/>
        </p:spPr>
        <p:txBody>
          <a:bodyPr wrap="square" rtlCol="0">
            <a:spAutoFit/>
          </a:bodyPr>
          <a:lstStyle/>
          <a:p>
            <a:r>
              <a:rPr lang="en-US" sz="1600"/>
              <a:t>Server</a:t>
            </a:r>
          </a:p>
        </p:txBody>
      </p:sp>
      <p:sp>
        <p:nvSpPr>
          <p:cNvPr id="56" name="TextBox 55">
            <a:extLst>
              <a:ext uri="{FF2B5EF4-FFF2-40B4-BE49-F238E27FC236}">
                <a16:creationId xmlns:a16="http://schemas.microsoft.com/office/drawing/2014/main" id="{8E817319-1C9B-46AC-A4D1-3DE9FF8A1C9C}"/>
              </a:ext>
            </a:extLst>
          </p:cNvPr>
          <p:cNvSpPr txBox="1"/>
          <p:nvPr/>
        </p:nvSpPr>
        <p:spPr>
          <a:xfrm>
            <a:off x="5157188" y="3680934"/>
            <a:ext cx="911439" cy="338554"/>
          </a:xfrm>
          <a:prstGeom prst="rect">
            <a:avLst/>
          </a:prstGeom>
          <a:noFill/>
        </p:spPr>
        <p:txBody>
          <a:bodyPr wrap="square" rtlCol="0">
            <a:spAutoFit/>
          </a:bodyPr>
          <a:lstStyle/>
          <a:p>
            <a:r>
              <a:rPr lang="en-US" sz="1600"/>
              <a:t>Client 1</a:t>
            </a:r>
          </a:p>
        </p:txBody>
      </p:sp>
      <p:sp>
        <p:nvSpPr>
          <p:cNvPr id="64" name="Rectangle: Rounded Corners 63">
            <a:extLst>
              <a:ext uri="{FF2B5EF4-FFF2-40B4-BE49-F238E27FC236}">
                <a16:creationId xmlns:a16="http://schemas.microsoft.com/office/drawing/2014/main" id="{C081D0D9-50E3-4052-BC3B-0408091CB366}"/>
              </a:ext>
            </a:extLst>
          </p:cNvPr>
          <p:cNvSpPr/>
          <p:nvPr/>
        </p:nvSpPr>
        <p:spPr>
          <a:xfrm>
            <a:off x="1384546" y="5300782"/>
            <a:ext cx="3484857" cy="78883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RC supports </a:t>
            </a:r>
            <a:r>
              <a:rPr lang="en-US">
                <a:solidFill>
                  <a:schemeClr val="bg1"/>
                </a:solidFill>
              </a:rPr>
              <a:t>all</a:t>
            </a:r>
            <a:r>
              <a:rPr lang="en-US">
                <a:solidFill>
                  <a:schemeClr val="tx1"/>
                </a:solidFill>
              </a:rPr>
              <a:t> RDMA primitives</a:t>
            </a:r>
          </a:p>
        </p:txBody>
      </p:sp>
      <p:sp>
        <p:nvSpPr>
          <p:cNvPr id="66" name="Rectangle: Rounded Corners 65">
            <a:extLst>
              <a:ext uri="{FF2B5EF4-FFF2-40B4-BE49-F238E27FC236}">
                <a16:creationId xmlns:a16="http://schemas.microsoft.com/office/drawing/2014/main" id="{7E85C3FD-3F78-4338-AC9D-F6EB288D06BD}"/>
              </a:ext>
            </a:extLst>
          </p:cNvPr>
          <p:cNvSpPr/>
          <p:nvPr/>
        </p:nvSpPr>
        <p:spPr>
          <a:xfrm>
            <a:off x="7490757" y="5280934"/>
            <a:ext cx="3093423" cy="78883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UD supports </a:t>
            </a:r>
            <a:r>
              <a:rPr lang="en-US">
                <a:solidFill>
                  <a:schemeClr val="bg1"/>
                </a:solidFill>
              </a:rPr>
              <a:t>only</a:t>
            </a:r>
            <a:r>
              <a:rPr lang="en-US">
                <a:solidFill>
                  <a:schemeClr val="tx1"/>
                </a:solidFill>
              </a:rPr>
              <a:t> send/</a:t>
            </a:r>
            <a:r>
              <a:rPr lang="en-US" err="1">
                <a:solidFill>
                  <a:schemeClr val="tx1"/>
                </a:solidFill>
              </a:rPr>
              <a:t>recv</a:t>
            </a:r>
            <a:r>
              <a:rPr lang="en-US">
                <a:solidFill>
                  <a:schemeClr val="tx1"/>
                </a:solidFill>
              </a:rPr>
              <a:t> </a:t>
            </a:r>
          </a:p>
        </p:txBody>
      </p:sp>
      <p:cxnSp>
        <p:nvCxnSpPr>
          <p:cNvPr id="68" name="Straight Connector 67">
            <a:extLst>
              <a:ext uri="{FF2B5EF4-FFF2-40B4-BE49-F238E27FC236}">
                <a16:creationId xmlns:a16="http://schemas.microsoft.com/office/drawing/2014/main" id="{1C30A6DE-01D7-438F-A1CA-14DB4E1C4549}"/>
              </a:ext>
            </a:extLst>
          </p:cNvPr>
          <p:cNvCxnSpPr/>
          <p:nvPr/>
        </p:nvCxnSpPr>
        <p:spPr>
          <a:xfrm>
            <a:off x="6356412" y="3412197"/>
            <a:ext cx="0" cy="3251120"/>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2EFBA6FD-7475-438B-B7DB-F35AE7CADA1B}"/>
              </a:ext>
            </a:extLst>
          </p:cNvPr>
          <p:cNvSpPr txBox="1"/>
          <p:nvPr/>
        </p:nvSpPr>
        <p:spPr>
          <a:xfrm>
            <a:off x="1663982" y="6253903"/>
            <a:ext cx="3249862" cy="369332"/>
          </a:xfrm>
          <a:prstGeom prst="rect">
            <a:avLst/>
          </a:prstGeom>
          <a:noFill/>
        </p:spPr>
        <p:txBody>
          <a:bodyPr wrap="square" lIns="91440" tIns="45720" rIns="91440" bIns="45720" rtlCol="0" anchor="t">
            <a:spAutoFit/>
          </a:bodyPr>
          <a:lstStyle/>
          <a:p>
            <a:pPr algn="ctr"/>
            <a:r>
              <a:rPr lang="en-US" b="1"/>
              <a:t>Connected transport (RC, UC)</a:t>
            </a:r>
          </a:p>
        </p:txBody>
      </p:sp>
      <p:sp>
        <p:nvSpPr>
          <p:cNvPr id="70" name="TextBox 69">
            <a:extLst>
              <a:ext uri="{FF2B5EF4-FFF2-40B4-BE49-F238E27FC236}">
                <a16:creationId xmlns:a16="http://schemas.microsoft.com/office/drawing/2014/main" id="{8471194C-4398-4692-91A4-36C11382BDDB}"/>
              </a:ext>
            </a:extLst>
          </p:cNvPr>
          <p:cNvSpPr txBox="1"/>
          <p:nvPr/>
        </p:nvSpPr>
        <p:spPr>
          <a:xfrm>
            <a:off x="7825093" y="6243361"/>
            <a:ext cx="2938508" cy="369332"/>
          </a:xfrm>
          <a:prstGeom prst="rect">
            <a:avLst/>
          </a:prstGeom>
          <a:noFill/>
        </p:spPr>
        <p:txBody>
          <a:bodyPr wrap="square" lIns="91440" tIns="45720" rIns="91440" bIns="45720" rtlCol="0" anchor="t">
            <a:spAutoFit/>
          </a:bodyPr>
          <a:lstStyle/>
          <a:p>
            <a:pPr algn="ctr"/>
            <a:r>
              <a:rPr lang="en-US" b="1"/>
              <a:t>Datagram transport (UD)</a:t>
            </a:r>
          </a:p>
        </p:txBody>
      </p:sp>
      <p:sp>
        <p:nvSpPr>
          <p:cNvPr id="44" name="TextBox 43">
            <a:extLst>
              <a:ext uri="{FF2B5EF4-FFF2-40B4-BE49-F238E27FC236}">
                <a16:creationId xmlns:a16="http://schemas.microsoft.com/office/drawing/2014/main" id="{9A973C3D-8C18-4D02-96A7-119CADB38623}"/>
              </a:ext>
            </a:extLst>
          </p:cNvPr>
          <p:cNvSpPr txBox="1"/>
          <p:nvPr/>
        </p:nvSpPr>
        <p:spPr>
          <a:xfrm>
            <a:off x="5157188" y="4301415"/>
            <a:ext cx="911439" cy="338554"/>
          </a:xfrm>
          <a:prstGeom prst="rect">
            <a:avLst/>
          </a:prstGeom>
          <a:noFill/>
        </p:spPr>
        <p:txBody>
          <a:bodyPr wrap="square" rtlCol="0">
            <a:spAutoFit/>
          </a:bodyPr>
          <a:lstStyle/>
          <a:p>
            <a:r>
              <a:rPr lang="en-US" sz="1600"/>
              <a:t>Client 2</a:t>
            </a:r>
          </a:p>
        </p:txBody>
      </p:sp>
      <p:sp>
        <p:nvSpPr>
          <p:cNvPr id="46" name="TextBox 45">
            <a:extLst>
              <a:ext uri="{FF2B5EF4-FFF2-40B4-BE49-F238E27FC236}">
                <a16:creationId xmlns:a16="http://schemas.microsoft.com/office/drawing/2014/main" id="{E4462DBD-EDC6-4FAB-9F83-F19FAB60709C}"/>
              </a:ext>
            </a:extLst>
          </p:cNvPr>
          <p:cNvSpPr txBox="1"/>
          <p:nvPr/>
        </p:nvSpPr>
        <p:spPr>
          <a:xfrm>
            <a:off x="5157188" y="4819607"/>
            <a:ext cx="911439" cy="338554"/>
          </a:xfrm>
          <a:prstGeom prst="rect">
            <a:avLst/>
          </a:prstGeom>
          <a:noFill/>
        </p:spPr>
        <p:txBody>
          <a:bodyPr wrap="square" rtlCol="0">
            <a:spAutoFit/>
          </a:bodyPr>
          <a:lstStyle/>
          <a:p>
            <a:r>
              <a:rPr lang="en-US" sz="1600"/>
              <a:t>Client 3</a:t>
            </a:r>
          </a:p>
        </p:txBody>
      </p:sp>
      <p:sp>
        <p:nvSpPr>
          <p:cNvPr id="48" name="TextBox 47">
            <a:extLst>
              <a:ext uri="{FF2B5EF4-FFF2-40B4-BE49-F238E27FC236}">
                <a16:creationId xmlns:a16="http://schemas.microsoft.com/office/drawing/2014/main" id="{CD5FAF22-A0F6-45BE-9C68-A3020DD71643}"/>
              </a:ext>
            </a:extLst>
          </p:cNvPr>
          <p:cNvSpPr txBox="1"/>
          <p:nvPr/>
        </p:nvSpPr>
        <p:spPr>
          <a:xfrm>
            <a:off x="11042343" y="3676461"/>
            <a:ext cx="911439" cy="338554"/>
          </a:xfrm>
          <a:prstGeom prst="rect">
            <a:avLst/>
          </a:prstGeom>
          <a:noFill/>
        </p:spPr>
        <p:txBody>
          <a:bodyPr wrap="square" rtlCol="0">
            <a:spAutoFit/>
          </a:bodyPr>
          <a:lstStyle/>
          <a:p>
            <a:r>
              <a:rPr lang="en-US" sz="1600"/>
              <a:t>Client 1</a:t>
            </a:r>
          </a:p>
        </p:txBody>
      </p:sp>
      <p:sp>
        <p:nvSpPr>
          <p:cNvPr id="49" name="TextBox 48">
            <a:extLst>
              <a:ext uri="{FF2B5EF4-FFF2-40B4-BE49-F238E27FC236}">
                <a16:creationId xmlns:a16="http://schemas.microsoft.com/office/drawing/2014/main" id="{2FB0792E-43A7-4DD0-8A47-15B31EC7354F}"/>
              </a:ext>
            </a:extLst>
          </p:cNvPr>
          <p:cNvSpPr txBox="1"/>
          <p:nvPr/>
        </p:nvSpPr>
        <p:spPr>
          <a:xfrm>
            <a:off x="11042342" y="4287848"/>
            <a:ext cx="911439" cy="338554"/>
          </a:xfrm>
          <a:prstGeom prst="rect">
            <a:avLst/>
          </a:prstGeom>
          <a:noFill/>
        </p:spPr>
        <p:txBody>
          <a:bodyPr wrap="square" rtlCol="0">
            <a:spAutoFit/>
          </a:bodyPr>
          <a:lstStyle/>
          <a:p>
            <a:r>
              <a:rPr lang="en-US" sz="1600"/>
              <a:t>Client 2</a:t>
            </a:r>
          </a:p>
        </p:txBody>
      </p:sp>
      <p:sp>
        <p:nvSpPr>
          <p:cNvPr id="50" name="TextBox 49">
            <a:extLst>
              <a:ext uri="{FF2B5EF4-FFF2-40B4-BE49-F238E27FC236}">
                <a16:creationId xmlns:a16="http://schemas.microsoft.com/office/drawing/2014/main" id="{1C81AA0C-9782-4182-969D-135D014D0664}"/>
              </a:ext>
            </a:extLst>
          </p:cNvPr>
          <p:cNvSpPr txBox="1"/>
          <p:nvPr/>
        </p:nvSpPr>
        <p:spPr>
          <a:xfrm>
            <a:off x="11031695" y="4818252"/>
            <a:ext cx="911439" cy="338554"/>
          </a:xfrm>
          <a:prstGeom prst="rect">
            <a:avLst/>
          </a:prstGeom>
          <a:noFill/>
        </p:spPr>
        <p:txBody>
          <a:bodyPr wrap="square" rtlCol="0">
            <a:spAutoFit/>
          </a:bodyPr>
          <a:lstStyle/>
          <a:p>
            <a:r>
              <a:rPr lang="en-US" sz="1600"/>
              <a:t>Client 3</a:t>
            </a:r>
          </a:p>
        </p:txBody>
      </p:sp>
      <p:sp>
        <p:nvSpPr>
          <p:cNvPr id="71" name="Rectangle: Rounded Corners 70">
            <a:extLst>
              <a:ext uri="{FF2B5EF4-FFF2-40B4-BE49-F238E27FC236}">
                <a16:creationId xmlns:a16="http://schemas.microsoft.com/office/drawing/2014/main" id="{EDB9088C-E802-49CE-9058-8B974CA499F3}"/>
              </a:ext>
            </a:extLst>
          </p:cNvPr>
          <p:cNvSpPr/>
          <p:nvPr/>
        </p:nvSpPr>
        <p:spPr>
          <a:xfrm>
            <a:off x="3885153" y="3789048"/>
            <a:ext cx="4951461" cy="1240043"/>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a:solidFill>
                  <a:schemeClr val="tx1"/>
                </a:solidFill>
              </a:rPr>
              <a:t>RDMA NIC caches QP state in its memory, so </a:t>
            </a:r>
            <a:r>
              <a:rPr lang="en-US">
                <a:solidFill>
                  <a:schemeClr val="bg1"/>
                </a:solidFill>
              </a:rPr>
              <a:t>|connected transport| &gt; |datagram transport|</a:t>
            </a:r>
          </a:p>
          <a:p>
            <a:pPr marL="285750" indent="-285750">
              <a:buFont typeface="Wingdings" panose="05000000000000000000" pitchFamily="2" charset="2"/>
              <a:buChar char="Ø"/>
            </a:pPr>
            <a:r>
              <a:rPr lang="en-US">
                <a:solidFill>
                  <a:schemeClr val="tx1"/>
                </a:solidFill>
              </a:rPr>
              <a:t>NIC faces </a:t>
            </a:r>
            <a:r>
              <a:rPr lang="en-US">
                <a:solidFill>
                  <a:schemeClr val="bg1"/>
                </a:solidFill>
              </a:rPr>
              <a:t>cache thrashing</a:t>
            </a:r>
            <a:r>
              <a:rPr lang="en-US">
                <a:solidFill>
                  <a:schemeClr val="tx1"/>
                </a:solidFill>
              </a:rPr>
              <a:t> as state increases</a:t>
            </a:r>
          </a:p>
        </p:txBody>
      </p:sp>
      <p:sp>
        <p:nvSpPr>
          <p:cNvPr id="65" name="Rectangle: Rounded Corners 64">
            <a:extLst>
              <a:ext uri="{FF2B5EF4-FFF2-40B4-BE49-F238E27FC236}">
                <a16:creationId xmlns:a16="http://schemas.microsoft.com/office/drawing/2014/main" id="{A6E299E8-4981-4C84-BE65-F5E59E0DF7A0}"/>
              </a:ext>
            </a:extLst>
          </p:cNvPr>
          <p:cNvSpPr/>
          <p:nvPr/>
        </p:nvSpPr>
        <p:spPr>
          <a:xfrm>
            <a:off x="3898962" y="3706733"/>
            <a:ext cx="4944060" cy="1492478"/>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chemeClr val="tx1"/>
                </a:solidFill>
              </a:rPr>
              <a:t>RDMA primitives</a:t>
            </a:r>
          </a:p>
          <a:p>
            <a:pPr marL="285750" indent="-285750">
              <a:buFont typeface="Wingdings" panose="05000000000000000000" pitchFamily="2" charset="2"/>
              <a:buChar char="Ø"/>
            </a:pPr>
            <a:r>
              <a:rPr lang="en-US">
                <a:solidFill>
                  <a:schemeClr val="tx1"/>
                </a:solidFill>
              </a:rPr>
              <a:t>memory (one-sided) ops (read, write, atomics)</a:t>
            </a:r>
          </a:p>
          <a:p>
            <a:pPr marL="285750" indent="-285750">
              <a:buFont typeface="Wingdings" panose="05000000000000000000" pitchFamily="2" charset="2"/>
              <a:buChar char="Ø"/>
            </a:pPr>
            <a:r>
              <a:rPr lang="en-US">
                <a:solidFill>
                  <a:schemeClr val="tx1"/>
                </a:solidFill>
              </a:rPr>
              <a:t>messaging ops (send/</a:t>
            </a:r>
            <a:r>
              <a:rPr lang="en-US" err="1">
                <a:solidFill>
                  <a:schemeClr val="tx1"/>
                </a:solidFill>
              </a:rPr>
              <a:t>recv</a:t>
            </a:r>
            <a:r>
              <a:rPr lang="en-US">
                <a:solidFill>
                  <a:schemeClr val="tx1"/>
                </a:solidFill>
              </a:rPr>
              <a:t>)</a:t>
            </a:r>
          </a:p>
        </p:txBody>
      </p:sp>
    </p:spTree>
    <p:extLst>
      <p:ext uri="{BB962C8B-B14F-4D97-AF65-F5344CB8AC3E}">
        <p14:creationId xmlns:p14="http://schemas.microsoft.com/office/powerpoint/2010/main" val="96417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65"/>
                                        </p:tgtEl>
                                        <p:attrNameLst>
                                          <p:attrName>style.visibility</p:attrName>
                                        </p:attrNameLst>
                                      </p:cBhvr>
                                      <p:to>
                                        <p:strVal val="visible"/>
                                      </p:to>
                                    </p:set>
                                  </p:childTnLst>
                                </p:cTn>
                              </p:par>
                              <p:par>
                                <p:cTn id="101" presetID="1" presetClass="exit" presetSubtype="0" fill="hold" grpId="1" nodeType="withEffect">
                                  <p:stCondLst>
                                    <p:cond delay="0"/>
                                  </p:stCondLst>
                                  <p:childTnLst>
                                    <p:set>
                                      <p:cBhvr>
                                        <p:cTn id="102" dur="1" fill="hold">
                                          <p:stCondLst>
                                            <p:cond delay="0"/>
                                          </p:stCondLst>
                                        </p:cTn>
                                        <p:tgtEl>
                                          <p:spTgt spid="71"/>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71">
                                            <p:txEl>
                                              <p:pRg st="0" end="0"/>
                                            </p:txEl>
                                          </p:spTgt>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71">
                                            <p:txEl>
                                              <p:pRg st="1" end="1"/>
                                            </p:txEl>
                                          </p:spTgt>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64"/>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2" grpId="0" animBg="1"/>
      <p:bldP spid="23" grpId="0" animBg="1"/>
      <p:bldP spid="24" grpId="0" animBg="1"/>
      <p:bldP spid="54" grpId="0"/>
      <p:bldP spid="55" grpId="0"/>
      <p:bldP spid="56" grpId="0"/>
      <p:bldP spid="64" grpId="0" animBg="1"/>
      <p:bldP spid="66" grpId="0" animBg="1"/>
      <p:bldP spid="69" grpId="0"/>
      <p:bldP spid="70" grpId="0"/>
      <p:bldP spid="44" grpId="0"/>
      <p:bldP spid="46" grpId="0"/>
      <p:bldP spid="48" grpId="0"/>
      <p:bldP spid="49" grpId="0"/>
      <p:bldP spid="50" grpId="0"/>
      <p:bldP spid="71" grpId="0" animBg="1"/>
      <p:bldP spid="71" grpId="1" animBg="1"/>
      <p:bldP spid="6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42DF1-6DE0-460E-9D53-1AEFF4C4B8F4}"/>
              </a:ext>
            </a:extLst>
          </p:cNvPr>
          <p:cNvSpPr>
            <a:spLocks noGrp="1"/>
          </p:cNvSpPr>
          <p:nvPr>
            <p:ph type="title"/>
          </p:nvPr>
        </p:nvSpPr>
        <p:spPr>
          <a:xfrm>
            <a:off x="942867" y="382487"/>
            <a:ext cx="10515600" cy="877394"/>
          </a:xfrm>
        </p:spPr>
        <p:txBody>
          <a:bodyPr/>
          <a:lstStyle/>
          <a:p>
            <a:r>
              <a:rPr lang="en-US" b="1">
                <a:cs typeface="Calibri Light"/>
              </a:rPr>
              <a:t>Large cluster RDMA scalability challenges </a:t>
            </a:r>
            <a:endParaRPr lang="en-US" b="1"/>
          </a:p>
        </p:txBody>
      </p:sp>
      <p:sp>
        <p:nvSpPr>
          <p:cNvPr id="3" name="Content Placeholder 2">
            <a:extLst>
              <a:ext uri="{FF2B5EF4-FFF2-40B4-BE49-F238E27FC236}">
                <a16:creationId xmlns:a16="http://schemas.microsoft.com/office/drawing/2014/main" id="{85090E8D-A5C6-4D79-99CE-4E473BEAB6F4}"/>
              </a:ext>
            </a:extLst>
          </p:cNvPr>
          <p:cNvSpPr>
            <a:spLocks noGrp="1"/>
          </p:cNvSpPr>
          <p:nvPr>
            <p:ph idx="1"/>
          </p:nvPr>
        </p:nvSpPr>
        <p:spPr>
          <a:xfrm>
            <a:off x="1032164" y="1133856"/>
            <a:ext cx="10515600" cy="5426741"/>
          </a:xfrm>
        </p:spPr>
        <p:txBody>
          <a:bodyPr vert="horz" lIns="91440" tIns="45720" rIns="91440" bIns="45720" rtlCol="0" anchor="t">
            <a:noAutofit/>
          </a:bodyPr>
          <a:lstStyle/>
          <a:p>
            <a:pPr marL="0" indent="0">
              <a:buNone/>
            </a:pPr>
            <a:endParaRPr lang="en-US" sz="2400">
              <a:cs typeface="Calibri"/>
            </a:endParaRPr>
          </a:p>
          <a:p>
            <a:pPr>
              <a:buFont typeface="Wingdings" panose="05000000000000000000" pitchFamily="2" charset="2"/>
              <a:buChar char="Ø"/>
            </a:pPr>
            <a:r>
              <a:rPr lang="en-US" sz="2400">
                <a:cs typeface="Calibri"/>
              </a:rPr>
              <a:t> Non-scalable RC</a:t>
            </a:r>
          </a:p>
          <a:p>
            <a:pPr lvl="1">
              <a:buFont typeface="Wingdings" panose="05000000000000000000" pitchFamily="2" charset="2"/>
              <a:buChar char="Ø"/>
            </a:pPr>
            <a:r>
              <a:rPr lang="en-US" sz="2000">
                <a:solidFill>
                  <a:schemeClr val="accent6">
                    <a:lumMod val="50000"/>
                  </a:schemeClr>
                </a:solidFill>
                <a:cs typeface="Calibri"/>
              </a:rPr>
              <a:t>+ Provides one-sided ops</a:t>
            </a:r>
          </a:p>
          <a:p>
            <a:pPr lvl="1">
              <a:buFont typeface="Wingdings" panose="05000000000000000000" pitchFamily="2" charset="2"/>
              <a:buChar char="Ø"/>
            </a:pPr>
            <a:r>
              <a:rPr lang="en-US" sz="2000">
                <a:solidFill>
                  <a:srgbClr val="FF0000"/>
                </a:solidFill>
                <a:cs typeface="Calibri"/>
              </a:rPr>
              <a:t>- Limited on-chip memory on the RDMA NIC </a:t>
            </a:r>
            <a:endParaRPr lang="en-US">
              <a:solidFill>
                <a:srgbClr val="FF0000"/>
              </a:solidFill>
            </a:endParaRPr>
          </a:p>
          <a:p>
            <a:pPr>
              <a:buFont typeface="Wingdings" panose="05000000000000000000" pitchFamily="2" charset="2"/>
              <a:buChar char="Ø"/>
            </a:pPr>
            <a:r>
              <a:rPr lang="en-US" sz="2400">
                <a:cs typeface="Calibri"/>
              </a:rPr>
              <a:t> Limited UD functionality:</a:t>
            </a:r>
          </a:p>
          <a:p>
            <a:pPr lvl="1">
              <a:buFont typeface="Wingdings" panose="05000000000000000000" pitchFamily="2" charset="2"/>
              <a:buChar char="Ø"/>
            </a:pPr>
            <a:r>
              <a:rPr lang="en-US" sz="2000">
                <a:solidFill>
                  <a:schemeClr val="accent6">
                    <a:lumMod val="50000"/>
                  </a:schemeClr>
                </a:solidFill>
                <a:cs typeface="Calibri"/>
              </a:rPr>
              <a:t>+ Enables one-to-many communication</a:t>
            </a:r>
          </a:p>
          <a:p>
            <a:pPr lvl="1">
              <a:buFont typeface="Wingdings" panose="05000000000000000000" pitchFamily="2" charset="2"/>
              <a:buChar char="Ø"/>
            </a:pPr>
            <a:r>
              <a:rPr lang="en-US" sz="2000">
                <a:solidFill>
                  <a:srgbClr val="FF0000"/>
                </a:solidFill>
                <a:cs typeface="Calibri"/>
              </a:rPr>
              <a:t>- Lacks CPU-efficient one-sided ops</a:t>
            </a:r>
          </a:p>
          <a:p>
            <a:pPr marL="0" indent="0">
              <a:buNone/>
            </a:pPr>
            <a:endParaRPr lang="en-US" sz="2400">
              <a:cs typeface="Calibri"/>
            </a:endParaRPr>
          </a:p>
          <a:p>
            <a:pPr marL="0" indent="0">
              <a:buNone/>
            </a:pPr>
            <a:r>
              <a:rPr lang="en-US" sz="2400">
                <a:cs typeface="Calibri"/>
              </a:rPr>
              <a:t>Which RDMA transport to use for scalable communication ?</a:t>
            </a:r>
            <a:br>
              <a:rPr lang="en-US" sz="2400">
                <a:cs typeface="Calibri"/>
              </a:rPr>
            </a:br>
            <a:endParaRPr lang="en-US" sz="2400">
              <a:cs typeface="Calibri"/>
            </a:endParaRPr>
          </a:p>
          <a:p>
            <a:pPr marL="0" indent="0">
              <a:buNone/>
            </a:pPr>
            <a:endParaRPr lang="en-US" sz="2400">
              <a:cs typeface="Calibri"/>
            </a:endParaRPr>
          </a:p>
          <a:p>
            <a:pPr marL="342900" indent="0">
              <a:buNone/>
            </a:pPr>
            <a:endParaRPr lang="en-US" sz="2400">
              <a:cs typeface="Calibri"/>
            </a:endParaRPr>
          </a:p>
          <a:p>
            <a:pPr marL="800100" lvl="1" indent="-342900"/>
            <a:endParaRPr lang="en-US">
              <a:cs typeface="Calibri"/>
            </a:endParaRPr>
          </a:p>
        </p:txBody>
      </p:sp>
      <p:graphicFrame>
        <p:nvGraphicFramePr>
          <p:cNvPr id="4" name="Table 4">
            <a:extLst>
              <a:ext uri="{FF2B5EF4-FFF2-40B4-BE49-F238E27FC236}">
                <a16:creationId xmlns:a16="http://schemas.microsoft.com/office/drawing/2014/main" id="{108A1390-9EE7-4EE4-B80D-2290820AAEBC}"/>
              </a:ext>
            </a:extLst>
          </p:cNvPr>
          <p:cNvGraphicFramePr>
            <a:graphicFrameLocks noGrp="1"/>
          </p:cNvGraphicFramePr>
          <p:nvPr>
            <p:extLst>
              <p:ext uri="{D42A27DB-BD31-4B8C-83A1-F6EECF244321}">
                <p14:modId xmlns:p14="http://schemas.microsoft.com/office/powerpoint/2010/main" val="704681418"/>
              </p:ext>
            </p:extLst>
          </p:nvPr>
        </p:nvGraphicFramePr>
        <p:xfrm>
          <a:off x="1038514" y="4232860"/>
          <a:ext cx="9857232" cy="1491449"/>
        </p:xfrm>
        <a:graphic>
          <a:graphicData uri="http://schemas.openxmlformats.org/drawingml/2006/table">
            <a:tbl>
              <a:tblPr firstRow="1" bandRow="1">
                <a:tableStyleId>{5C22544A-7EE6-4342-B048-85BDC9FD1C3A}</a:tableStyleId>
              </a:tblPr>
              <a:tblGrid>
                <a:gridCol w="3548261">
                  <a:extLst>
                    <a:ext uri="{9D8B030D-6E8A-4147-A177-3AD203B41FA5}">
                      <a16:colId xmlns:a16="http://schemas.microsoft.com/office/drawing/2014/main" val="2446012474"/>
                    </a:ext>
                  </a:extLst>
                </a:gridCol>
                <a:gridCol w="3151920">
                  <a:extLst>
                    <a:ext uri="{9D8B030D-6E8A-4147-A177-3AD203B41FA5}">
                      <a16:colId xmlns:a16="http://schemas.microsoft.com/office/drawing/2014/main" val="3874532525"/>
                    </a:ext>
                  </a:extLst>
                </a:gridCol>
                <a:gridCol w="3157051">
                  <a:extLst>
                    <a:ext uri="{9D8B030D-6E8A-4147-A177-3AD203B41FA5}">
                      <a16:colId xmlns:a16="http://schemas.microsoft.com/office/drawing/2014/main" val="1276358653"/>
                    </a:ext>
                  </a:extLst>
                </a:gridCol>
              </a:tblGrid>
              <a:tr h="426129">
                <a:tc>
                  <a:txBody>
                    <a:bodyPr/>
                    <a:lstStyle/>
                    <a:p>
                      <a:pPr algn="ctr"/>
                      <a:r>
                        <a:rPr lang="en-US"/>
                        <a:t>Only RC</a:t>
                      </a:r>
                    </a:p>
                  </a:txBody>
                  <a:tcPr/>
                </a:tc>
                <a:tc>
                  <a:txBody>
                    <a:bodyPr/>
                    <a:lstStyle/>
                    <a:p>
                      <a:pPr algn="ctr"/>
                      <a:r>
                        <a:rPr lang="en-US"/>
                        <a:t>Only UD</a:t>
                      </a:r>
                    </a:p>
                  </a:txBody>
                  <a:tcPr/>
                </a:tc>
                <a:tc>
                  <a:txBody>
                    <a:bodyPr/>
                    <a:lstStyle/>
                    <a:p>
                      <a:pPr algn="ctr"/>
                      <a:r>
                        <a:rPr lang="en-US"/>
                        <a:t>Hybrid </a:t>
                      </a:r>
                    </a:p>
                  </a:txBody>
                  <a:tcPr/>
                </a:tc>
                <a:extLst>
                  <a:ext uri="{0D108BD9-81ED-4DB2-BD59-A6C34878D82A}">
                    <a16:rowId xmlns:a16="http://schemas.microsoft.com/office/drawing/2014/main" val="2261635417"/>
                  </a:ext>
                </a:extLst>
              </a:tr>
              <a:tr h="1065320">
                <a:tc>
                  <a:txBody>
                    <a:bodyPr/>
                    <a:lstStyle/>
                    <a:p>
                      <a:pPr algn="ctr"/>
                      <a:r>
                        <a:rPr lang="en-US" err="1"/>
                        <a:t>FaRM</a:t>
                      </a:r>
                      <a:r>
                        <a:rPr lang="en-US"/>
                        <a:t> [NSDI 14, SOSP 15]</a:t>
                      </a:r>
                    </a:p>
                    <a:p>
                      <a:pPr algn="ctr"/>
                      <a:r>
                        <a:rPr lang="en-US"/>
                        <a:t>Storm [SYSTOR 19]</a:t>
                      </a:r>
                    </a:p>
                    <a:p>
                      <a:pPr algn="ctr"/>
                      <a:r>
                        <a:rPr lang="en-US" err="1"/>
                        <a:t>ScaleRPC</a:t>
                      </a:r>
                      <a:r>
                        <a:rPr lang="en-US"/>
                        <a:t> [</a:t>
                      </a:r>
                      <a:r>
                        <a:rPr lang="en-US" err="1"/>
                        <a:t>EuroSys</a:t>
                      </a:r>
                      <a:r>
                        <a:rPr lang="en-US"/>
                        <a:t> 19]</a:t>
                      </a:r>
                    </a:p>
                  </a:txBody>
                  <a:tcPr/>
                </a:tc>
                <a:tc>
                  <a:txBody>
                    <a:bodyPr/>
                    <a:lstStyle/>
                    <a:p>
                      <a:pPr algn="ctr"/>
                      <a:r>
                        <a:rPr lang="en-US" err="1"/>
                        <a:t>FaSST</a:t>
                      </a:r>
                      <a:r>
                        <a:rPr lang="en-US"/>
                        <a:t> [OSDI 16]</a:t>
                      </a:r>
                    </a:p>
                    <a:p>
                      <a:pPr algn="ctr"/>
                      <a:r>
                        <a:rPr lang="en-US" err="1"/>
                        <a:t>eRPC</a:t>
                      </a:r>
                      <a:r>
                        <a:rPr lang="en-US"/>
                        <a:t> [NSDI 19]</a:t>
                      </a:r>
                    </a:p>
                  </a:txBody>
                  <a:tcPr/>
                </a:tc>
                <a:tc>
                  <a:txBody>
                    <a:bodyPr/>
                    <a:lstStyle/>
                    <a:p>
                      <a:pPr algn="ctr"/>
                      <a:r>
                        <a:rPr lang="en-US"/>
                        <a:t>HERD [SIGCOMM 14] (UC + UD)</a:t>
                      </a:r>
                    </a:p>
                    <a:p>
                      <a:pPr algn="ctr"/>
                      <a:r>
                        <a:rPr lang="en-US" err="1"/>
                        <a:t>DrTM+H</a:t>
                      </a:r>
                      <a:r>
                        <a:rPr lang="en-US"/>
                        <a:t> [OSDI 18] (RC + UD)</a:t>
                      </a:r>
                    </a:p>
                  </a:txBody>
                  <a:tcPr/>
                </a:tc>
                <a:extLst>
                  <a:ext uri="{0D108BD9-81ED-4DB2-BD59-A6C34878D82A}">
                    <a16:rowId xmlns:a16="http://schemas.microsoft.com/office/drawing/2014/main" val="1635555568"/>
                  </a:ext>
                </a:extLst>
              </a:tr>
            </a:tbl>
          </a:graphicData>
        </a:graphic>
      </p:graphicFrame>
      <p:sp>
        <p:nvSpPr>
          <p:cNvPr id="5" name="Slide Number Placeholder 4">
            <a:extLst>
              <a:ext uri="{FF2B5EF4-FFF2-40B4-BE49-F238E27FC236}">
                <a16:creationId xmlns:a16="http://schemas.microsoft.com/office/drawing/2014/main" id="{73AB3042-01EE-4FAB-8707-E537F9576A88}"/>
              </a:ext>
            </a:extLst>
          </p:cNvPr>
          <p:cNvSpPr>
            <a:spLocks noGrp="1"/>
          </p:cNvSpPr>
          <p:nvPr>
            <p:ph type="sldNum" sz="quarter" idx="12"/>
          </p:nvPr>
        </p:nvSpPr>
        <p:spPr/>
        <p:txBody>
          <a:bodyPr/>
          <a:lstStyle/>
          <a:p>
            <a:fld id="{330EA680-D336-4FF7-8B7A-9848BB0A1C32}" type="slidenum">
              <a:rPr lang="en-US" smtClean="0"/>
              <a:t>5</a:t>
            </a:fld>
            <a:endParaRPr lang="en-US"/>
          </a:p>
        </p:txBody>
      </p:sp>
    </p:spTree>
    <p:extLst>
      <p:ext uri="{BB962C8B-B14F-4D97-AF65-F5344CB8AC3E}">
        <p14:creationId xmlns:p14="http://schemas.microsoft.com/office/powerpoint/2010/main" val="944828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11554-57EC-4065-AF3A-A0A5486628F8}"/>
              </a:ext>
            </a:extLst>
          </p:cNvPr>
          <p:cNvSpPr>
            <a:spLocks noGrp="1"/>
          </p:cNvSpPr>
          <p:nvPr>
            <p:ph type="title"/>
          </p:nvPr>
        </p:nvSpPr>
        <p:spPr/>
        <p:txBody>
          <a:bodyPr>
            <a:normAutofit/>
          </a:bodyPr>
          <a:lstStyle/>
          <a:p>
            <a:r>
              <a:rPr lang="en-US" sz="3900" b="1"/>
              <a:t>Connection scalability with RDMA full flexibility?</a:t>
            </a:r>
          </a:p>
        </p:txBody>
      </p:sp>
      <p:sp>
        <p:nvSpPr>
          <p:cNvPr id="3" name="Content Placeholder 2">
            <a:extLst>
              <a:ext uri="{FF2B5EF4-FFF2-40B4-BE49-F238E27FC236}">
                <a16:creationId xmlns:a16="http://schemas.microsoft.com/office/drawing/2014/main" id="{0978210F-FA1E-49A5-8B59-3637F49B127C}"/>
              </a:ext>
            </a:extLst>
          </p:cNvPr>
          <p:cNvSpPr>
            <a:spLocks noGrp="1"/>
          </p:cNvSpPr>
          <p:nvPr>
            <p:ph idx="1"/>
          </p:nvPr>
        </p:nvSpPr>
        <p:spPr/>
        <p:txBody>
          <a:bodyPr vert="horz" lIns="91440" tIns="45720" rIns="91440" bIns="45720" rtlCol="0" anchor="t">
            <a:normAutofit/>
          </a:bodyPr>
          <a:lstStyle/>
          <a:p>
            <a:pPr marL="0" indent="0">
              <a:buNone/>
            </a:pPr>
            <a:r>
              <a:rPr lang="en-US" sz="2400">
                <a:cs typeface="Calibri"/>
              </a:rPr>
              <a:t>Goals:</a:t>
            </a:r>
          </a:p>
          <a:p>
            <a:pPr lvl="1">
              <a:buFont typeface="Wingdings" panose="05000000000000000000" pitchFamily="2" charset="2"/>
              <a:buChar char="Ø"/>
            </a:pPr>
            <a:r>
              <a:rPr lang="en-US"/>
              <a:t> </a:t>
            </a:r>
            <a:r>
              <a:rPr lang="en-US" sz="2000"/>
              <a:t>Maintain </a:t>
            </a:r>
            <a:r>
              <a:rPr lang="en-US" sz="2000" b="1">
                <a:solidFill>
                  <a:srgbClr val="00B050"/>
                </a:solidFill>
              </a:rPr>
              <a:t>connection scalability</a:t>
            </a:r>
            <a:endParaRPr lang="en-US" sz="2000">
              <a:solidFill>
                <a:srgbClr val="000000"/>
              </a:solidFill>
            </a:endParaRPr>
          </a:p>
          <a:p>
            <a:pPr lvl="1">
              <a:buFont typeface="Wingdings" panose="05000000000000000000" pitchFamily="2" charset="2"/>
              <a:buChar char="Ø"/>
            </a:pPr>
            <a:r>
              <a:rPr lang="en-US">
                <a:solidFill>
                  <a:srgbClr val="000000"/>
                </a:solidFill>
              </a:rPr>
              <a:t> </a:t>
            </a:r>
            <a:r>
              <a:rPr lang="en-US" sz="2000"/>
              <a:t>Expose all RDMA features, i.e., </a:t>
            </a:r>
            <a:r>
              <a:rPr lang="en-US" sz="2000" b="1">
                <a:solidFill>
                  <a:srgbClr val="00B050"/>
                </a:solidFill>
              </a:rPr>
              <a:t>versatility</a:t>
            </a:r>
            <a:endParaRPr lang="en-US" sz="2000">
              <a:cs typeface="Calibri"/>
            </a:endParaRPr>
          </a:p>
          <a:p>
            <a:pPr lvl="1">
              <a:buFont typeface="Wingdings" panose="05000000000000000000" pitchFamily="2" charset="2"/>
              <a:buChar char="Ø"/>
            </a:pPr>
            <a:r>
              <a:rPr lang="en-US"/>
              <a:t> M</a:t>
            </a:r>
            <a:r>
              <a:rPr lang="en-US" sz="2000"/>
              <a:t>inimal </a:t>
            </a:r>
            <a:r>
              <a:rPr lang="en-US" sz="2000" b="1">
                <a:solidFill>
                  <a:srgbClr val="00B050"/>
                </a:solidFill>
              </a:rPr>
              <a:t>software-induced overheads</a:t>
            </a:r>
            <a:r>
              <a:rPr lang="en-US" sz="2000"/>
              <a:t> </a:t>
            </a:r>
            <a:endParaRPr lang="en-US" sz="2000" strike="sngStrike">
              <a:cs typeface="Calibri"/>
            </a:endParaRPr>
          </a:p>
        </p:txBody>
      </p:sp>
      <p:sp>
        <p:nvSpPr>
          <p:cNvPr id="4" name="Slide Number Placeholder 3">
            <a:extLst>
              <a:ext uri="{FF2B5EF4-FFF2-40B4-BE49-F238E27FC236}">
                <a16:creationId xmlns:a16="http://schemas.microsoft.com/office/drawing/2014/main" id="{AAB17768-13D8-462B-B5D6-0E2FB091203D}"/>
              </a:ext>
            </a:extLst>
          </p:cNvPr>
          <p:cNvSpPr>
            <a:spLocks noGrp="1"/>
          </p:cNvSpPr>
          <p:nvPr>
            <p:ph type="sldNum" sz="quarter" idx="12"/>
          </p:nvPr>
        </p:nvSpPr>
        <p:spPr/>
        <p:txBody>
          <a:bodyPr/>
          <a:lstStyle/>
          <a:p>
            <a:fld id="{330EA680-D336-4FF7-8B7A-9848BB0A1C32}" type="slidenum">
              <a:rPr lang="en-US" smtClean="0"/>
              <a:t>6</a:t>
            </a:fld>
            <a:endParaRPr lang="en-US"/>
          </a:p>
        </p:txBody>
      </p:sp>
    </p:spTree>
    <p:extLst>
      <p:ext uri="{BB962C8B-B14F-4D97-AF65-F5344CB8AC3E}">
        <p14:creationId xmlns:p14="http://schemas.microsoft.com/office/powerpoint/2010/main" val="282250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11554-57EC-4065-AF3A-A0A5486628F8}"/>
              </a:ext>
            </a:extLst>
          </p:cNvPr>
          <p:cNvSpPr>
            <a:spLocks noGrp="1"/>
          </p:cNvSpPr>
          <p:nvPr>
            <p:ph type="title"/>
          </p:nvPr>
        </p:nvSpPr>
        <p:spPr/>
        <p:txBody>
          <a:bodyPr>
            <a:normAutofit/>
          </a:bodyPr>
          <a:lstStyle/>
          <a:p>
            <a:r>
              <a:rPr lang="en-US" sz="4000" b="1"/>
              <a:t>Connection scalability with RDMA full flexibility?</a:t>
            </a:r>
          </a:p>
        </p:txBody>
      </p:sp>
      <p:sp>
        <p:nvSpPr>
          <p:cNvPr id="3" name="Content Placeholder 2">
            <a:extLst>
              <a:ext uri="{FF2B5EF4-FFF2-40B4-BE49-F238E27FC236}">
                <a16:creationId xmlns:a16="http://schemas.microsoft.com/office/drawing/2014/main" id="{0978210F-FA1E-49A5-8B59-3637F49B127C}"/>
              </a:ext>
            </a:extLst>
          </p:cNvPr>
          <p:cNvSpPr>
            <a:spLocks noGrp="1"/>
          </p:cNvSpPr>
          <p:nvPr>
            <p:ph idx="1"/>
          </p:nvPr>
        </p:nvSpPr>
        <p:spPr>
          <a:ln>
            <a:solidFill>
              <a:srgbClr val="4472C4"/>
            </a:solidFill>
          </a:ln>
        </p:spPr>
        <p:txBody>
          <a:bodyPr vert="horz" lIns="91440" tIns="45720" rIns="91440" bIns="45720" rtlCol="0" anchor="t">
            <a:normAutofit/>
          </a:bodyPr>
          <a:lstStyle/>
          <a:p>
            <a:pPr marL="0" indent="0">
              <a:buNone/>
            </a:pPr>
            <a:r>
              <a:rPr lang="en-US" sz="2400">
                <a:cs typeface="Calibri"/>
              </a:rPr>
              <a:t>Goals:</a:t>
            </a:r>
          </a:p>
          <a:p>
            <a:pPr lvl="1">
              <a:buFont typeface="Wingdings" panose="05000000000000000000" pitchFamily="2" charset="2"/>
              <a:buChar char="Ø"/>
            </a:pPr>
            <a:r>
              <a:rPr lang="en-US"/>
              <a:t> </a:t>
            </a:r>
            <a:r>
              <a:rPr lang="en-US" sz="2000"/>
              <a:t>Maintain </a:t>
            </a:r>
            <a:r>
              <a:rPr lang="en-US" sz="2000" b="1">
                <a:solidFill>
                  <a:srgbClr val="00B050"/>
                </a:solidFill>
              </a:rPr>
              <a:t>connection scalability</a:t>
            </a:r>
            <a:endParaRPr lang="en-US" sz="2000" strike="sngStrike">
              <a:cs typeface="Calibri"/>
            </a:endParaRPr>
          </a:p>
          <a:p>
            <a:pPr lvl="1">
              <a:buFont typeface="Wingdings" panose="05000000000000000000" pitchFamily="2" charset="2"/>
              <a:buChar char="Ø"/>
            </a:pPr>
            <a:r>
              <a:rPr lang="en-US"/>
              <a:t> </a:t>
            </a:r>
            <a:r>
              <a:rPr lang="en-US" sz="2000"/>
              <a:t>Expose all RDMA features, i.e., </a:t>
            </a:r>
            <a:r>
              <a:rPr lang="en-US" sz="2000" b="1">
                <a:solidFill>
                  <a:srgbClr val="00B050"/>
                </a:solidFill>
              </a:rPr>
              <a:t>versatility</a:t>
            </a:r>
            <a:endParaRPr lang="en-US" sz="2000">
              <a:cs typeface="Calibri"/>
            </a:endParaRPr>
          </a:p>
          <a:p>
            <a:pPr lvl="1">
              <a:buFont typeface="Wingdings" panose="05000000000000000000" pitchFamily="2" charset="2"/>
              <a:buChar char="Ø"/>
            </a:pPr>
            <a:r>
              <a:rPr lang="en-US"/>
              <a:t> M</a:t>
            </a:r>
            <a:r>
              <a:rPr lang="en-US" sz="2000"/>
              <a:t>inimal </a:t>
            </a:r>
            <a:r>
              <a:rPr lang="en-US" sz="2000" b="1">
                <a:solidFill>
                  <a:srgbClr val="00B050"/>
                </a:solidFill>
              </a:rPr>
              <a:t>software-induced overheads</a:t>
            </a:r>
            <a:endParaRPr lang="en-US" sz="2000">
              <a:cs typeface="Calibri"/>
            </a:endParaRPr>
          </a:p>
          <a:p>
            <a:pPr marL="457200" lvl="1" indent="0">
              <a:buNone/>
            </a:pPr>
            <a:endParaRPr lang="en-US" sz="2000" b="1">
              <a:solidFill>
                <a:srgbClr val="00B050"/>
              </a:solidFill>
              <a:cs typeface="Calibri"/>
            </a:endParaRPr>
          </a:p>
          <a:p>
            <a:pPr marL="0" indent="0">
              <a:buNone/>
            </a:pPr>
            <a:endParaRPr lang="en-US" i="1">
              <a:solidFill>
                <a:srgbClr val="000000"/>
              </a:solidFill>
              <a:cs typeface="Calibri"/>
            </a:endParaRPr>
          </a:p>
          <a:p>
            <a:pPr marL="0" indent="0" algn="ctr">
              <a:buNone/>
            </a:pPr>
            <a:r>
              <a:rPr lang="en-US" sz="3000" b="1">
                <a:solidFill>
                  <a:schemeClr val="accent5">
                    <a:lumMod val="75000"/>
                  </a:schemeClr>
                </a:solidFill>
                <a:cs typeface="Calibri"/>
              </a:rPr>
              <a:t>FLOCK: An RDMA communication library</a:t>
            </a:r>
          </a:p>
          <a:p>
            <a:pPr marL="0" indent="0">
              <a:buNone/>
            </a:pPr>
            <a:endParaRPr lang="en-US"/>
          </a:p>
        </p:txBody>
      </p:sp>
      <p:sp>
        <p:nvSpPr>
          <p:cNvPr id="4" name="Slide Number Placeholder 3">
            <a:extLst>
              <a:ext uri="{FF2B5EF4-FFF2-40B4-BE49-F238E27FC236}">
                <a16:creationId xmlns:a16="http://schemas.microsoft.com/office/drawing/2014/main" id="{AAB17768-13D8-462B-B5D6-0E2FB091203D}"/>
              </a:ext>
            </a:extLst>
          </p:cNvPr>
          <p:cNvSpPr>
            <a:spLocks noGrp="1"/>
          </p:cNvSpPr>
          <p:nvPr>
            <p:ph type="sldNum" sz="quarter" idx="12"/>
          </p:nvPr>
        </p:nvSpPr>
        <p:spPr/>
        <p:txBody>
          <a:bodyPr/>
          <a:lstStyle/>
          <a:p>
            <a:fld id="{330EA680-D336-4FF7-8B7A-9848BB0A1C32}" type="slidenum">
              <a:rPr lang="en-US" smtClean="0"/>
              <a:t>7</a:t>
            </a:fld>
            <a:endParaRPr lang="en-US"/>
          </a:p>
        </p:txBody>
      </p:sp>
    </p:spTree>
    <p:extLst>
      <p:ext uri="{BB962C8B-B14F-4D97-AF65-F5344CB8AC3E}">
        <p14:creationId xmlns:p14="http://schemas.microsoft.com/office/powerpoint/2010/main" val="265779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88B6C-E002-4668-8553-602297B5B468}"/>
              </a:ext>
            </a:extLst>
          </p:cNvPr>
          <p:cNvSpPr>
            <a:spLocks noGrp="1"/>
          </p:cNvSpPr>
          <p:nvPr>
            <p:ph type="title"/>
          </p:nvPr>
        </p:nvSpPr>
        <p:spPr>
          <a:xfrm>
            <a:off x="713913" y="125428"/>
            <a:ext cx="10515600" cy="1325563"/>
          </a:xfrm>
        </p:spPr>
        <p:txBody>
          <a:bodyPr/>
          <a:lstStyle/>
          <a:p>
            <a:r>
              <a:rPr lang="en-US" b="1"/>
              <a:t>FLOCK </a:t>
            </a:r>
          </a:p>
        </p:txBody>
      </p:sp>
      <p:sp>
        <p:nvSpPr>
          <p:cNvPr id="3" name="Content Placeholder 2">
            <a:extLst>
              <a:ext uri="{FF2B5EF4-FFF2-40B4-BE49-F238E27FC236}">
                <a16:creationId xmlns:a16="http://schemas.microsoft.com/office/drawing/2014/main" id="{47A4BC05-51F8-40EF-9762-C1041C26FC70}"/>
              </a:ext>
            </a:extLst>
          </p:cNvPr>
          <p:cNvSpPr>
            <a:spLocks noGrp="1"/>
          </p:cNvSpPr>
          <p:nvPr>
            <p:ph idx="1"/>
          </p:nvPr>
        </p:nvSpPr>
        <p:spPr>
          <a:xfrm>
            <a:off x="838200" y="1518082"/>
            <a:ext cx="10515600" cy="4974793"/>
          </a:xfrm>
        </p:spPr>
        <p:txBody>
          <a:bodyPr vert="horz" lIns="91440" tIns="45720" rIns="91440" bIns="45720" rtlCol="0" anchor="t">
            <a:normAutofit/>
          </a:bodyPr>
          <a:lstStyle/>
          <a:p>
            <a:pPr>
              <a:buFont typeface="Wingdings" panose="05000000000000000000" pitchFamily="2" charset="2"/>
              <a:buChar char="Ø"/>
            </a:pPr>
            <a:r>
              <a:rPr lang="en-US" sz="2400"/>
              <a:t> Uses RC</a:t>
            </a:r>
            <a:endParaRPr lang="en-US" sz="2400">
              <a:cs typeface="Calibri" panose="020F0502020204030204"/>
            </a:endParaRPr>
          </a:p>
          <a:p>
            <a:pPr marL="457200" lvl="1" indent="0">
              <a:buNone/>
            </a:pPr>
            <a:r>
              <a:rPr lang="en-US" sz="2000"/>
              <a:t>+ Exposes all RDMA capabilities</a:t>
            </a:r>
            <a:endParaRPr lang="en-US" sz="2000">
              <a:cs typeface="Calibri"/>
            </a:endParaRPr>
          </a:p>
          <a:p>
            <a:pPr marL="457200" lvl="1" indent="0">
              <a:buNone/>
            </a:pPr>
            <a:endParaRPr lang="en-US" sz="2000"/>
          </a:p>
          <a:p>
            <a:pPr>
              <a:buFont typeface="Wingdings" panose="05000000000000000000" pitchFamily="2" charset="2"/>
              <a:buChar char="Ø"/>
            </a:pPr>
            <a:r>
              <a:rPr lang="en-US" sz="2400"/>
              <a:t> Uses QP sharing among threads</a:t>
            </a:r>
            <a:r>
              <a:rPr lang="en-US" sz="2400" baseline="30000"/>
              <a:t>[1,2]</a:t>
            </a:r>
            <a:endParaRPr lang="en-US" baseline="30000"/>
          </a:p>
          <a:p>
            <a:pPr lvl="1" indent="0">
              <a:buNone/>
            </a:pPr>
            <a:r>
              <a:rPr lang="en-US" sz="2000"/>
              <a:t>+ Uses FLOCK synchronization for connection scalability</a:t>
            </a:r>
            <a:endParaRPr lang="en-US" sz="2000" b="1">
              <a:cs typeface="Calibri"/>
            </a:endParaRPr>
          </a:p>
          <a:p>
            <a:pPr lvl="1" indent="0">
              <a:buNone/>
            </a:pPr>
            <a:endParaRPr lang="en-US" sz="2000"/>
          </a:p>
          <a:p>
            <a:pPr>
              <a:buFont typeface="Wingdings" panose="05000000000000000000" pitchFamily="2" charset="2"/>
              <a:buChar char="Ø"/>
            </a:pPr>
            <a:r>
              <a:rPr lang="en-US" sz="2400"/>
              <a:t> Introduces </a:t>
            </a:r>
            <a:r>
              <a:rPr lang="en-US" sz="2400" b="1"/>
              <a:t>symbiotic send-</a:t>
            </a:r>
            <a:r>
              <a:rPr lang="en-US" sz="2400" b="1" err="1"/>
              <a:t>recv</a:t>
            </a:r>
            <a:r>
              <a:rPr lang="en-US" sz="2400" b="1"/>
              <a:t> scheduling</a:t>
            </a:r>
            <a:endParaRPr lang="en-US" sz="2400" b="1">
              <a:cs typeface="Calibri"/>
            </a:endParaRPr>
          </a:p>
          <a:p>
            <a:pPr lvl="1" indent="0">
              <a:buNone/>
            </a:pPr>
            <a:r>
              <a:rPr lang="en-US" sz="2000"/>
              <a:t>+ A cooperative scheduling policy between sender and receiver</a:t>
            </a:r>
            <a:endParaRPr lang="en-US" sz="2000" b="1">
              <a:cs typeface="Calibri" panose="020F0502020204030204"/>
            </a:endParaRPr>
          </a:p>
          <a:p>
            <a:pPr lvl="1" indent="0">
              <a:buNone/>
            </a:pPr>
            <a:r>
              <a:rPr lang="en-US" sz="2000"/>
              <a:t>+ Enables efficient network resource allocation and utilization at the end-hosts</a:t>
            </a:r>
            <a:endParaRPr lang="en-US" sz="2000" b="1">
              <a:cs typeface="Calibri"/>
            </a:endParaRPr>
          </a:p>
          <a:p>
            <a:endParaRPr lang="en-US" sz="2400" b="1"/>
          </a:p>
          <a:p>
            <a:endParaRPr lang="en-US" sz="2400" b="1"/>
          </a:p>
          <a:p>
            <a:pPr marL="0" indent="0">
              <a:buNone/>
            </a:pPr>
            <a:r>
              <a:rPr lang="en-US" sz="1600"/>
              <a:t>[1] </a:t>
            </a:r>
            <a:r>
              <a:rPr lang="en-US" sz="1600" err="1"/>
              <a:t>FaRM</a:t>
            </a:r>
            <a:r>
              <a:rPr lang="en-US" sz="1600"/>
              <a:t> : Fast remote memory, NSDI 2014</a:t>
            </a:r>
          </a:p>
          <a:p>
            <a:pPr marL="0" indent="0">
              <a:buNone/>
            </a:pPr>
            <a:r>
              <a:rPr lang="en-US" sz="1600"/>
              <a:t>[2] No compromises : distributed transactions with consistency, availability, and performance, SOSP 2015</a:t>
            </a:r>
            <a:endParaRPr lang="en-US" sz="2400"/>
          </a:p>
        </p:txBody>
      </p:sp>
      <p:sp>
        <p:nvSpPr>
          <p:cNvPr id="4" name="Slide Number Placeholder 3">
            <a:extLst>
              <a:ext uri="{FF2B5EF4-FFF2-40B4-BE49-F238E27FC236}">
                <a16:creationId xmlns:a16="http://schemas.microsoft.com/office/drawing/2014/main" id="{B365B23C-947B-4FF1-A054-020962A19338}"/>
              </a:ext>
            </a:extLst>
          </p:cNvPr>
          <p:cNvSpPr>
            <a:spLocks noGrp="1"/>
          </p:cNvSpPr>
          <p:nvPr>
            <p:ph type="sldNum" sz="quarter" idx="12"/>
          </p:nvPr>
        </p:nvSpPr>
        <p:spPr/>
        <p:txBody>
          <a:bodyPr/>
          <a:lstStyle/>
          <a:p>
            <a:fld id="{330EA680-D336-4FF7-8B7A-9848BB0A1C32}" type="slidenum">
              <a:rPr lang="en-US" smtClean="0"/>
              <a:t>8</a:t>
            </a:fld>
            <a:endParaRPr lang="en-US"/>
          </a:p>
        </p:txBody>
      </p:sp>
    </p:spTree>
    <p:extLst>
      <p:ext uri="{BB962C8B-B14F-4D97-AF65-F5344CB8AC3E}">
        <p14:creationId xmlns:p14="http://schemas.microsoft.com/office/powerpoint/2010/main" val="382755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Rectangle 124">
            <a:extLst>
              <a:ext uri="{FF2B5EF4-FFF2-40B4-BE49-F238E27FC236}">
                <a16:creationId xmlns:a16="http://schemas.microsoft.com/office/drawing/2014/main" id="{9D1A7271-7BB4-4BFF-887A-D63830798CE0}"/>
              </a:ext>
            </a:extLst>
          </p:cNvPr>
          <p:cNvSpPr/>
          <p:nvPr/>
        </p:nvSpPr>
        <p:spPr>
          <a:xfrm>
            <a:off x="5089792" y="2394066"/>
            <a:ext cx="1607127" cy="152367"/>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6A04A145-473F-4B23-8DF7-C19E2E2F6F7E}"/>
              </a:ext>
            </a:extLst>
          </p:cNvPr>
          <p:cNvSpPr/>
          <p:nvPr/>
        </p:nvSpPr>
        <p:spPr>
          <a:xfrm>
            <a:off x="5090693" y="2398029"/>
            <a:ext cx="1607127" cy="152367"/>
          </a:xfrm>
          <a:prstGeom prst="rect">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96B450-6E71-4216-A9CD-6C60DDABF931}"/>
              </a:ext>
            </a:extLst>
          </p:cNvPr>
          <p:cNvSpPr>
            <a:spLocks noGrp="1"/>
          </p:cNvSpPr>
          <p:nvPr>
            <p:ph type="title"/>
          </p:nvPr>
        </p:nvSpPr>
        <p:spPr>
          <a:xfrm>
            <a:off x="838200" y="365126"/>
            <a:ext cx="10515600" cy="727324"/>
          </a:xfrm>
        </p:spPr>
        <p:txBody>
          <a:bodyPr>
            <a:normAutofit/>
          </a:bodyPr>
          <a:lstStyle/>
          <a:p>
            <a:r>
              <a:rPr lang="en-US" b="1"/>
              <a:t>FLOCK Architecture</a:t>
            </a:r>
          </a:p>
        </p:txBody>
      </p:sp>
      <p:sp>
        <p:nvSpPr>
          <p:cNvPr id="107" name="Content Placeholder 106">
            <a:extLst>
              <a:ext uri="{FF2B5EF4-FFF2-40B4-BE49-F238E27FC236}">
                <a16:creationId xmlns:a16="http://schemas.microsoft.com/office/drawing/2014/main" id="{5138EA67-FFE0-45E5-B06A-1A963FCCF7A8}"/>
              </a:ext>
            </a:extLst>
          </p:cNvPr>
          <p:cNvSpPr>
            <a:spLocks noGrp="1"/>
          </p:cNvSpPr>
          <p:nvPr>
            <p:ph idx="1"/>
          </p:nvPr>
        </p:nvSpPr>
        <p:spPr>
          <a:xfrm>
            <a:off x="838200" y="1858696"/>
            <a:ext cx="10515600" cy="4999303"/>
          </a:xfrm>
        </p:spPr>
        <p:txBody>
          <a:bodyPr/>
          <a:lstStyle/>
          <a:p>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p:txBody>
      </p:sp>
      <p:sp>
        <p:nvSpPr>
          <p:cNvPr id="4" name="Rectangle 3">
            <a:extLst>
              <a:ext uri="{FF2B5EF4-FFF2-40B4-BE49-F238E27FC236}">
                <a16:creationId xmlns:a16="http://schemas.microsoft.com/office/drawing/2014/main" id="{B5E0EAF9-09E6-4466-AC1F-91090B2359CF}"/>
              </a:ext>
            </a:extLst>
          </p:cNvPr>
          <p:cNvSpPr/>
          <p:nvPr/>
        </p:nvSpPr>
        <p:spPr>
          <a:xfrm>
            <a:off x="1597891" y="2010489"/>
            <a:ext cx="3491345" cy="1841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8738BC0-A84C-42A6-A23B-AE7B4496EE27}"/>
              </a:ext>
            </a:extLst>
          </p:cNvPr>
          <p:cNvSpPr/>
          <p:nvPr/>
        </p:nvSpPr>
        <p:spPr>
          <a:xfrm>
            <a:off x="3639127" y="2159408"/>
            <a:ext cx="1293091" cy="63731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rPr>
              <a:t>RPC</a:t>
            </a:r>
            <a:br>
              <a:rPr lang="en-US" sz="1500">
                <a:solidFill>
                  <a:schemeClr val="tx1"/>
                </a:solidFill>
              </a:rPr>
            </a:br>
            <a:r>
              <a:rPr lang="en-US" sz="1500">
                <a:solidFill>
                  <a:schemeClr val="tx1"/>
                </a:solidFill>
              </a:rPr>
              <a:t>Region</a:t>
            </a:r>
          </a:p>
        </p:txBody>
      </p:sp>
      <p:sp>
        <p:nvSpPr>
          <p:cNvPr id="10" name="Rectangle 9">
            <a:extLst>
              <a:ext uri="{FF2B5EF4-FFF2-40B4-BE49-F238E27FC236}">
                <a16:creationId xmlns:a16="http://schemas.microsoft.com/office/drawing/2014/main" id="{8DC974C7-9845-4F97-892C-FB094AA9D9C1}"/>
              </a:ext>
            </a:extLst>
          </p:cNvPr>
          <p:cNvSpPr/>
          <p:nvPr/>
        </p:nvSpPr>
        <p:spPr>
          <a:xfrm>
            <a:off x="6696363" y="2010489"/>
            <a:ext cx="3491345" cy="18410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AD449CB-07DC-448F-8561-E72607525FA0}"/>
              </a:ext>
            </a:extLst>
          </p:cNvPr>
          <p:cNvSpPr/>
          <p:nvPr/>
        </p:nvSpPr>
        <p:spPr>
          <a:xfrm>
            <a:off x="6858000" y="2159408"/>
            <a:ext cx="1293091" cy="637310"/>
          </a:xfrm>
          <a:prstGeom prst="rect">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rPr>
              <a:t>RPC</a:t>
            </a:r>
            <a:br>
              <a:rPr lang="en-US" sz="1500">
                <a:solidFill>
                  <a:schemeClr val="tx1"/>
                </a:solidFill>
              </a:rPr>
            </a:br>
            <a:r>
              <a:rPr lang="en-US" sz="1500">
                <a:solidFill>
                  <a:schemeClr val="tx1"/>
                </a:solidFill>
              </a:rPr>
              <a:t>Region</a:t>
            </a:r>
          </a:p>
        </p:txBody>
      </p:sp>
      <p:sp>
        <p:nvSpPr>
          <p:cNvPr id="26" name="TextBox 25">
            <a:extLst>
              <a:ext uri="{FF2B5EF4-FFF2-40B4-BE49-F238E27FC236}">
                <a16:creationId xmlns:a16="http://schemas.microsoft.com/office/drawing/2014/main" id="{863A33E7-0E79-4F1E-9EB8-06A2DA068BEA}"/>
              </a:ext>
            </a:extLst>
          </p:cNvPr>
          <p:cNvSpPr txBox="1"/>
          <p:nvPr/>
        </p:nvSpPr>
        <p:spPr>
          <a:xfrm>
            <a:off x="2702418" y="1539421"/>
            <a:ext cx="2235199" cy="369332"/>
          </a:xfrm>
          <a:prstGeom prst="rect">
            <a:avLst/>
          </a:prstGeom>
          <a:noFill/>
        </p:spPr>
        <p:txBody>
          <a:bodyPr wrap="square" rtlCol="0">
            <a:spAutoFit/>
          </a:bodyPr>
          <a:lstStyle/>
          <a:p>
            <a:r>
              <a:rPr lang="en-US" b="1"/>
              <a:t>Sender (Client)</a:t>
            </a:r>
          </a:p>
        </p:txBody>
      </p:sp>
      <p:sp>
        <p:nvSpPr>
          <p:cNvPr id="27" name="TextBox 26">
            <a:extLst>
              <a:ext uri="{FF2B5EF4-FFF2-40B4-BE49-F238E27FC236}">
                <a16:creationId xmlns:a16="http://schemas.microsoft.com/office/drawing/2014/main" id="{217DEDC2-1597-4716-A4A0-0A2725258613}"/>
              </a:ext>
            </a:extLst>
          </p:cNvPr>
          <p:cNvSpPr txBox="1"/>
          <p:nvPr/>
        </p:nvSpPr>
        <p:spPr>
          <a:xfrm>
            <a:off x="7514898" y="1565261"/>
            <a:ext cx="2235199" cy="369332"/>
          </a:xfrm>
          <a:prstGeom prst="rect">
            <a:avLst/>
          </a:prstGeom>
          <a:noFill/>
        </p:spPr>
        <p:txBody>
          <a:bodyPr wrap="square" rtlCol="0">
            <a:spAutoFit/>
          </a:bodyPr>
          <a:lstStyle/>
          <a:p>
            <a:r>
              <a:rPr lang="en-US" b="1"/>
              <a:t>Receiver (Server)</a:t>
            </a:r>
          </a:p>
        </p:txBody>
      </p:sp>
      <p:sp>
        <p:nvSpPr>
          <p:cNvPr id="39" name="Rectangle 38">
            <a:extLst>
              <a:ext uri="{FF2B5EF4-FFF2-40B4-BE49-F238E27FC236}">
                <a16:creationId xmlns:a16="http://schemas.microsoft.com/office/drawing/2014/main" id="{68029960-6277-4343-A2F7-5E2EFF78FD0C}"/>
              </a:ext>
            </a:extLst>
          </p:cNvPr>
          <p:cNvSpPr/>
          <p:nvPr/>
        </p:nvSpPr>
        <p:spPr>
          <a:xfrm>
            <a:off x="1732582" y="2167276"/>
            <a:ext cx="1293091" cy="63731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rPr>
              <a:t>Thread</a:t>
            </a:r>
          </a:p>
          <a:p>
            <a:pPr algn="ctr"/>
            <a:r>
              <a:rPr lang="en-US" sz="1500">
                <a:solidFill>
                  <a:schemeClr val="tx1"/>
                </a:solidFill>
              </a:rPr>
              <a:t>Scheduler</a:t>
            </a:r>
          </a:p>
        </p:txBody>
      </p:sp>
      <p:sp>
        <p:nvSpPr>
          <p:cNvPr id="41" name="Rectangle 40">
            <a:extLst>
              <a:ext uri="{FF2B5EF4-FFF2-40B4-BE49-F238E27FC236}">
                <a16:creationId xmlns:a16="http://schemas.microsoft.com/office/drawing/2014/main" id="{D59E3868-927B-400A-B0F5-761AE6903337}"/>
              </a:ext>
            </a:extLst>
          </p:cNvPr>
          <p:cNvSpPr/>
          <p:nvPr/>
        </p:nvSpPr>
        <p:spPr>
          <a:xfrm>
            <a:off x="8628466" y="2159408"/>
            <a:ext cx="1293091" cy="63731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rPr>
              <a:t>QP</a:t>
            </a:r>
          </a:p>
          <a:p>
            <a:pPr algn="ctr"/>
            <a:r>
              <a:rPr lang="en-US" sz="1500">
                <a:solidFill>
                  <a:schemeClr val="tx1"/>
                </a:solidFill>
              </a:rPr>
              <a:t>Scheduler</a:t>
            </a:r>
          </a:p>
        </p:txBody>
      </p:sp>
      <p:sp>
        <p:nvSpPr>
          <p:cNvPr id="42" name="Rectangle 41">
            <a:extLst>
              <a:ext uri="{FF2B5EF4-FFF2-40B4-BE49-F238E27FC236}">
                <a16:creationId xmlns:a16="http://schemas.microsoft.com/office/drawing/2014/main" id="{A286FA35-852A-4AAD-9A54-28A516B21624}"/>
              </a:ext>
            </a:extLst>
          </p:cNvPr>
          <p:cNvSpPr/>
          <p:nvPr/>
        </p:nvSpPr>
        <p:spPr>
          <a:xfrm>
            <a:off x="8797771" y="3118398"/>
            <a:ext cx="1105402" cy="5419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Rectangle 42">
            <a:extLst>
              <a:ext uri="{FF2B5EF4-FFF2-40B4-BE49-F238E27FC236}">
                <a16:creationId xmlns:a16="http://schemas.microsoft.com/office/drawing/2014/main" id="{4AB53E02-BDC6-4EDD-B5C9-527EA923DE73}"/>
              </a:ext>
            </a:extLst>
          </p:cNvPr>
          <p:cNvSpPr/>
          <p:nvPr/>
        </p:nvSpPr>
        <p:spPr>
          <a:xfrm>
            <a:off x="2870058" y="3185462"/>
            <a:ext cx="1161675" cy="48220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Rectangle 43">
            <a:extLst>
              <a:ext uri="{FF2B5EF4-FFF2-40B4-BE49-F238E27FC236}">
                <a16:creationId xmlns:a16="http://schemas.microsoft.com/office/drawing/2014/main" id="{AADEF40C-9928-463C-8FB6-B88DC218C503}"/>
              </a:ext>
            </a:extLst>
          </p:cNvPr>
          <p:cNvSpPr/>
          <p:nvPr/>
        </p:nvSpPr>
        <p:spPr>
          <a:xfrm>
            <a:off x="2804875" y="3118399"/>
            <a:ext cx="1161675" cy="49482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Rectangle 44">
            <a:extLst>
              <a:ext uri="{FF2B5EF4-FFF2-40B4-BE49-F238E27FC236}">
                <a16:creationId xmlns:a16="http://schemas.microsoft.com/office/drawing/2014/main" id="{556D4369-6330-491E-9D4B-5C3F1F54A73A}"/>
              </a:ext>
            </a:extLst>
          </p:cNvPr>
          <p:cNvSpPr/>
          <p:nvPr/>
        </p:nvSpPr>
        <p:spPr>
          <a:xfrm>
            <a:off x="2735843" y="3027947"/>
            <a:ext cx="1161675" cy="5282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rPr>
              <a:t>App</a:t>
            </a:r>
          </a:p>
          <a:p>
            <a:pPr algn="ctr"/>
            <a:r>
              <a:rPr lang="en-US" sz="1500">
                <a:solidFill>
                  <a:schemeClr val="tx1"/>
                </a:solidFill>
              </a:rPr>
              <a:t>Threads</a:t>
            </a:r>
          </a:p>
        </p:txBody>
      </p:sp>
      <p:sp>
        <p:nvSpPr>
          <p:cNvPr id="46" name="Rectangle 45">
            <a:extLst>
              <a:ext uri="{FF2B5EF4-FFF2-40B4-BE49-F238E27FC236}">
                <a16:creationId xmlns:a16="http://schemas.microsoft.com/office/drawing/2014/main" id="{267FB216-D5BC-4B33-BB9D-5810DBB557DA}"/>
              </a:ext>
            </a:extLst>
          </p:cNvPr>
          <p:cNvSpPr/>
          <p:nvPr/>
        </p:nvSpPr>
        <p:spPr>
          <a:xfrm>
            <a:off x="8722310" y="3053780"/>
            <a:ext cx="1105402" cy="559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Rectangle 46">
            <a:extLst>
              <a:ext uri="{FF2B5EF4-FFF2-40B4-BE49-F238E27FC236}">
                <a16:creationId xmlns:a16="http://schemas.microsoft.com/office/drawing/2014/main" id="{4DED4D00-1CC7-44EF-B0D3-DE8A97D54B12}"/>
              </a:ext>
            </a:extLst>
          </p:cNvPr>
          <p:cNvSpPr/>
          <p:nvPr/>
        </p:nvSpPr>
        <p:spPr>
          <a:xfrm>
            <a:off x="8644695" y="3006658"/>
            <a:ext cx="1105402" cy="5594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a:solidFill>
                  <a:schemeClr val="tx1"/>
                </a:solidFill>
              </a:rPr>
              <a:t>RPC</a:t>
            </a:r>
            <a:br>
              <a:rPr lang="en-US" sz="1500">
                <a:solidFill>
                  <a:schemeClr val="tx1"/>
                </a:solidFill>
              </a:rPr>
            </a:br>
            <a:r>
              <a:rPr lang="en-US" sz="1500">
                <a:solidFill>
                  <a:schemeClr val="tx1"/>
                </a:solidFill>
              </a:rPr>
              <a:t>Workers</a:t>
            </a:r>
          </a:p>
        </p:txBody>
      </p:sp>
      <p:sp>
        <p:nvSpPr>
          <p:cNvPr id="48" name="TextBox 47">
            <a:extLst>
              <a:ext uri="{FF2B5EF4-FFF2-40B4-BE49-F238E27FC236}">
                <a16:creationId xmlns:a16="http://schemas.microsoft.com/office/drawing/2014/main" id="{2235850B-4B57-41D6-88DE-E9BA44C97C5C}"/>
              </a:ext>
            </a:extLst>
          </p:cNvPr>
          <p:cNvSpPr txBox="1"/>
          <p:nvPr/>
        </p:nvSpPr>
        <p:spPr>
          <a:xfrm>
            <a:off x="5154850" y="2625804"/>
            <a:ext cx="1484217" cy="276999"/>
          </a:xfrm>
          <a:prstGeom prst="rect">
            <a:avLst/>
          </a:prstGeom>
          <a:noFill/>
        </p:spPr>
        <p:txBody>
          <a:bodyPr wrap="square" rtlCol="0">
            <a:spAutoFit/>
          </a:bodyPr>
          <a:lstStyle/>
          <a:p>
            <a:r>
              <a:rPr lang="en-US" sz="1200" b="1"/>
              <a:t>Connection Handle</a:t>
            </a:r>
          </a:p>
        </p:txBody>
      </p:sp>
      <p:sp>
        <p:nvSpPr>
          <p:cNvPr id="51" name="TextBox 50">
            <a:extLst>
              <a:ext uri="{FF2B5EF4-FFF2-40B4-BE49-F238E27FC236}">
                <a16:creationId xmlns:a16="http://schemas.microsoft.com/office/drawing/2014/main" id="{86BA440F-4855-4EBB-B755-3AB4D77AD52E}"/>
              </a:ext>
            </a:extLst>
          </p:cNvPr>
          <p:cNvSpPr txBox="1"/>
          <p:nvPr/>
        </p:nvSpPr>
        <p:spPr>
          <a:xfrm>
            <a:off x="4990797" y="1875849"/>
            <a:ext cx="1873278" cy="307777"/>
          </a:xfrm>
          <a:prstGeom prst="rect">
            <a:avLst/>
          </a:prstGeom>
          <a:noFill/>
        </p:spPr>
        <p:txBody>
          <a:bodyPr wrap="square" rtlCol="0">
            <a:spAutoFit/>
          </a:bodyPr>
          <a:lstStyle/>
          <a:p>
            <a:r>
              <a:rPr lang="en-US" sz="1400"/>
              <a:t>  (1) submit request</a:t>
            </a:r>
          </a:p>
        </p:txBody>
      </p:sp>
      <p:cxnSp>
        <p:nvCxnSpPr>
          <p:cNvPr id="59" name="Straight Arrow Connector 58">
            <a:extLst>
              <a:ext uri="{FF2B5EF4-FFF2-40B4-BE49-F238E27FC236}">
                <a16:creationId xmlns:a16="http://schemas.microsoft.com/office/drawing/2014/main" id="{69A00ED4-9F3C-433C-ABFB-0618D161A990}"/>
              </a:ext>
            </a:extLst>
          </p:cNvPr>
          <p:cNvCxnSpPr>
            <a:cxnSpLocks/>
          </p:cNvCxnSpPr>
          <p:nvPr/>
        </p:nvCxnSpPr>
        <p:spPr>
          <a:xfrm>
            <a:off x="5132037" y="2159408"/>
            <a:ext cx="14717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F39F88AE-7844-4F2F-AA25-7516BCC0736A}"/>
              </a:ext>
            </a:extLst>
          </p:cNvPr>
          <p:cNvCxnSpPr/>
          <p:nvPr/>
        </p:nvCxnSpPr>
        <p:spPr>
          <a:xfrm>
            <a:off x="8151091" y="2530763"/>
            <a:ext cx="477375"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15F78AB2-5F7D-4765-926B-DD99056B23C9}"/>
              </a:ext>
            </a:extLst>
          </p:cNvPr>
          <p:cNvCxnSpPr>
            <a:endCxn id="47" idx="1"/>
          </p:cNvCxnSpPr>
          <p:nvPr/>
        </p:nvCxnSpPr>
        <p:spPr>
          <a:xfrm>
            <a:off x="8151091" y="2710918"/>
            <a:ext cx="493604" cy="57546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75" name="Rectangle: Rounded Corners 74">
            <a:extLst>
              <a:ext uri="{FF2B5EF4-FFF2-40B4-BE49-F238E27FC236}">
                <a16:creationId xmlns:a16="http://schemas.microsoft.com/office/drawing/2014/main" id="{C48B0044-D7AF-4553-BBAB-53700F272D7F}"/>
              </a:ext>
            </a:extLst>
          </p:cNvPr>
          <p:cNvSpPr/>
          <p:nvPr/>
        </p:nvSpPr>
        <p:spPr>
          <a:xfrm>
            <a:off x="4432870" y="1191624"/>
            <a:ext cx="2466891" cy="593173"/>
          </a:xfrm>
          <a:prstGeom prst="roundRect">
            <a:avLst/>
          </a:prstGeom>
          <a:solidFill>
            <a:schemeClr val="tx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(1) client asks for credit while sending request to server</a:t>
            </a:r>
          </a:p>
        </p:txBody>
      </p:sp>
      <p:sp>
        <p:nvSpPr>
          <p:cNvPr id="76" name="TextBox 75">
            <a:extLst>
              <a:ext uri="{FF2B5EF4-FFF2-40B4-BE49-F238E27FC236}">
                <a16:creationId xmlns:a16="http://schemas.microsoft.com/office/drawing/2014/main" id="{59131497-8A88-405C-87BD-F2D85720D8B5}"/>
              </a:ext>
            </a:extLst>
          </p:cNvPr>
          <p:cNvSpPr txBox="1"/>
          <p:nvPr/>
        </p:nvSpPr>
        <p:spPr>
          <a:xfrm>
            <a:off x="7978793" y="2849206"/>
            <a:ext cx="493604" cy="369332"/>
          </a:xfrm>
          <a:prstGeom prst="rect">
            <a:avLst/>
          </a:prstGeom>
          <a:noFill/>
        </p:spPr>
        <p:txBody>
          <a:bodyPr wrap="square" rtlCol="0">
            <a:spAutoFit/>
          </a:bodyPr>
          <a:lstStyle/>
          <a:p>
            <a:r>
              <a:rPr lang="en-US" sz="1500"/>
              <a:t>(2)</a:t>
            </a:r>
            <a:r>
              <a:rPr lang="en-US"/>
              <a:t>    </a:t>
            </a:r>
          </a:p>
        </p:txBody>
      </p:sp>
      <p:sp>
        <p:nvSpPr>
          <p:cNvPr id="77" name="Rectangle: Rounded Corners 76">
            <a:extLst>
              <a:ext uri="{FF2B5EF4-FFF2-40B4-BE49-F238E27FC236}">
                <a16:creationId xmlns:a16="http://schemas.microsoft.com/office/drawing/2014/main" id="{492DA78D-CB86-4CBE-B00B-E1BE9D7BD56E}"/>
              </a:ext>
            </a:extLst>
          </p:cNvPr>
          <p:cNvSpPr/>
          <p:nvPr/>
        </p:nvSpPr>
        <p:spPr>
          <a:xfrm>
            <a:off x="6874229" y="3160216"/>
            <a:ext cx="1762237" cy="418538"/>
          </a:xfrm>
          <a:prstGeom prst="roundRect">
            <a:avLst/>
          </a:prstGeom>
          <a:solidFill>
            <a:schemeClr val="tx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(2) all requests are processed </a:t>
            </a:r>
          </a:p>
        </p:txBody>
      </p:sp>
      <p:sp>
        <p:nvSpPr>
          <p:cNvPr id="78" name="TextBox 77">
            <a:extLst>
              <a:ext uri="{FF2B5EF4-FFF2-40B4-BE49-F238E27FC236}">
                <a16:creationId xmlns:a16="http://schemas.microsoft.com/office/drawing/2014/main" id="{751E9181-2077-4BB7-9C47-DDF35AF886A5}"/>
              </a:ext>
            </a:extLst>
          </p:cNvPr>
          <p:cNvSpPr txBox="1"/>
          <p:nvPr/>
        </p:nvSpPr>
        <p:spPr>
          <a:xfrm>
            <a:off x="8142791" y="2123554"/>
            <a:ext cx="571219" cy="369332"/>
          </a:xfrm>
          <a:prstGeom prst="rect">
            <a:avLst/>
          </a:prstGeom>
          <a:noFill/>
        </p:spPr>
        <p:txBody>
          <a:bodyPr wrap="square" rtlCol="0">
            <a:spAutoFit/>
          </a:bodyPr>
          <a:lstStyle/>
          <a:p>
            <a:r>
              <a:rPr lang="en-US"/>
              <a:t> </a:t>
            </a:r>
            <a:r>
              <a:rPr lang="en-US" sz="1500"/>
              <a:t>(3)</a:t>
            </a:r>
          </a:p>
        </p:txBody>
      </p:sp>
      <p:sp>
        <p:nvSpPr>
          <p:cNvPr id="79" name="Rectangle: Rounded Corners 78">
            <a:extLst>
              <a:ext uri="{FF2B5EF4-FFF2-40B4-BE49-F238E27FC236}">
                <a16:creationId xmlns:a16="http://schemas.microsoft.com/office/drawing/2014/main" id="{5D087E6C-B429-4978-BFF8-735B2578A081}"/>
              </a:ext>
            </a:extLst>
          </p:cNvPr>
          <p:cNvSpPr/>
          <p:nvPr/>
        </p:nvSpPr>
        <p:spPr>
          <a:xfrm>
            <a:off x="9489582" y="1782555"/>
            <a:ext cx="2527580" cy="619067"/>
          </a:xfrm>
          <a:prstGeom prst="roundRect">
            <a:avLst/>
          </a:prstGeom>
          <a:solidFill>
            <a:schemeClr val="tx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(3) QP scheduler decides whether to keep this QP active</a:t>
            </a:r>
          </a:p>
        </p:txBody>
      </p:sp>
      <p:cxnSp>
        <p:nvCxnSpPr>
          <p:cNvPr id="83" name="Straight Arrow Connector 82">
            <a:extLst>
              <a:ext uri="{FF2B5EF4-FFF2-40B4-BE49-F238E27FC236}">
                <a16:creationId xmlns:a16="http://schemas.microsoft.com/office/drawing/2014/main" id="{1E1EB5AB-619A-4453-BDB7-3EAFC14EE32B}"/>
              </a:ext>
            </a:extLst>
          </p:cNvPr>
          <p:cNvCxnSpPr>
            <a:cxnSpLocks/>
          </p:cNvCxnSpPr>
          <p:nvPr/>
        </p:nvCxnSpPr>
        <p:spPr>
          <a:xfrm flipH="1">
            <a:off x="5123874" y="2931025"/>
            <a:ext cx="143392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5" name="TextBox 84">
            <a:extLst>
              <a:ext uri="{FF2B5EF4-FFF2-40B4-BE49-F238E27FC236}">
                <a16:creationId xmlns:a16="http://schemas.microsoft.com/office/drawing/2014/main" id="{C53E0BAD-AB0E-41FA-9E8C-9C9C25939F86}"/>
              </a:ext>
            </a:extLst>
          </p:cNvPr>
          <p:cNvSpPr txBox="1"/>
          <p:nvPr/>
        </p:nvSpPr>
        <p:spPr>
          <a:xfrm>
            <a:off x="5116472" y="2939140"/>
            <a:ext cx="1762237" cy="307777"/>
          </a:xfrm>
          <a:prstGeom prst="rect">
            <a:avLst/>
          </a:prstGeom>
          <a:noFill/>
        </p:spPr>
        <p:txBody>
          <a:bodyPr wrap="square" rtlCol="0">
            <a:spAutoFit/>
          </a:bodyPr>
          <a:lstStyle/>
          <a:p>
            <a:r>
              <a:rPr lang="en-US" sz="1400"/>
              <a:t>(4) return response</a:t>
            </a:r>
          </a:p>
        </p:txBody>
      </p:sp>
      <p:sp>
        <p:nvSpPr>
          <p:cNvPr id="87" name="Rectangle: Rounded Corners 86">
            <a:extLst>
              <a:ext uri="{FF2B5EF4-FFF2-40B4-BE49-F238E27FC236}">
                <a16:creationId xmlns:a16="http://schemas.microsoft.com/office/drawing/2014/main" id="{E96C1141-7D5C-463F-9D50-ED7328A59E2B}"/>
              </a:ext>
            </a:extLst>
          </p:cNvPr>
          <p:cNvSpPr/>
          <p:nvPr/>
        </p:nvSpPr>
        <p:spPr>
          <a:xfrm>
            <a:off x="4107523" y="3712807"/>
            <a:ext cx="3205814" cy="542120"/>
          </a:xfrm>
          <a:prstGeom prst="roundRect">
            <a:avLst/>
          </a:prstGeom>
          <a:solidFill>
            <a:schemeClr val="tx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(4) server provides credits or deactivates the QP along with the response to client</a:t>
            </a:r>
          </a:p>
        </p:txBody>
      </p:sp>
      <p:cxnSp>
        <p:nvCxnSpPr>
          <p:cNvPr id="100" name="Straight Arrow Connector 99">
            <a:extLst>
              <a:ext uri="{FF2B5EF4-FFF2-40B4-BE49-F238E27FC236}">
                <a16:creationId xmlns:a16="http://schemas.microsoft.com/office/drawing/2014/main" id="{08CAB6B0-0875-47E1-840D-5E86AA0B8B15}"/>
              </a:ext>
            </a:extLst>
          </p:cNvPr>
          <p:cNvCxnSpPr>
            <a:cxnSpLocks/>
          </p:cNvCxnSpPr>
          <p:nvPr/>
        </p:nvCxnSpPr>
        <p:spPr>
          <a:xfrm>
            <a:off x="3025673" y="2493799"/>
            <a:ext cx="613454" cy="398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02" name="TextBox 101">
            <a:extLst>
              <a:ext uri="{FF2B5EF4-FFF2-40B4-BE49-F238E27FC236}">
                <a16:creationId xmlns:a16="http://schemas.microsoft.com/office/drawing/2014/main" id="{F06BD880-642B-4AF9-AE8C-0000D41F9B58}"/>
              </a:ext>
            </a:extLst>
          </p:cNvPr>
          <p:cNvSpPr txBox="1"/>
          <p:nvPr/>
        </p:nvSpPr>
        <p:spPr>
          <a:xfrm>
            <a:off x="3980968" y="2827863"/>
            <a:ext cx="423364" cy="323165"/>
          </a:xfrm>
          <a:prstGeom prst="rect">
            <a:avLst/>
          </a:prstGeom>
          <a:noFill/>
        </p:spPr>
        <p:txBody>
          <a:bodyPr wrap="square" rtlCol="0">
            <a:spAutoFit/>
          </a:bodyPr>
          <a:lstStyle/>
          <a:p>
            <a:r>
              <a:rPr lang="en-US" sz="1500"/>
              <a:t>(5)</a:t>
            </a:r>
          </a:p>
        </p:txBody>
      </p:sp>
      <p:sp>
        <p:nvSpPr>
          <p:cNvPr id="103" name="TextBox 102">
            <a:extLst>
              <a:ext uri="{FF2B5EF4-FFF2-40B4-BE49-F238E27FC236}">
                <a16:creationId xmlns:a16="http://schemas.microsoft.com/office/drawing/2014/main" id="{52DC874B-230B-44FF-AD11-9D58593F484C}"/>
              </a:ext>
            </a:extLst>
          </p:cNvPr>
          <p:cNvSpPr txBox="1"/>
          <p:nvPr/>
        </p:nvSpPr>
        <p:spPr>
          <a:xfrm>
            <a:off x="3119442" y="2175965"/>
            <a:ext cx="451504" cy="323165"/>
          </a:xfrm>
          <a:prstGeom prst="rect">
            <a:avLst/>
          </a:prstGeom>
          <a:noFill/>
        </p:spPr>
        <p:txBody>
          <a:bodyPr wrap="square" rtlCol="0">
            <a:spAutoFit/>
          </a:bodyPr>
          <a:lstStyle/>
          <a:p>
            <a:r>
              <a:rPr lang="en-US" sz="1500"/>
              <a:t>(6)</a:t>
            </a:r>
          </a:p>
        </p:txBody>
      </p:sp>
      <p:sp>
        <p:nvSpPr>
          <p:cNvPr id="105" name="Rectangle: Rounded Corners 104">
            <a:extLst>
              <a:ext uri="{FF2B5EF4-FFF2-40B4-BE49-F238E27FC236}">
                <a16:creationId xmlns:a16="http://schemas.microsoft.com/office/drawing/2014/main" id="{1B835ACE-F720-423C-979C-E7436ACF4826}"/>
              </a:ext>
            </a:extLst>
          </p:cNvPr>
          <p:cNvSpPr/>
          <p:nvPr/>
        </p:nvSpPr>
        <p:spPr>
          <a:xfrm>
            <a:off x="209755" y="3313872"/>
            <a:ext cx="2667984" cy="442813"/>
          </a:xfrm>
          <a:prstGeom prst="roundRect">
            <a:avLst/>
          </a:prstGeom>
          <a:solidFill>
            <a:schemeClr val="tx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(5) app threads receive response</a:t>
            </a:r>
          </a:p>
        </p:txBody>
      </p:sp>
      <p:sp>
        <p:nvSpPr>
          <p:cNvPr id="106" name="Rectangle: Rounded Corners 105">
            <a:extLst>
              <a:ext uri="{FF2B5EF4-FFF2-40B4-BE49-F238E27FC236}">
                <a16:creationId xmlns:a16="http://schemas.microsoft.com/office/drawing/2014/main" id="{CBA5AC09-60E7-43D0-8C4A-E536C1CE5A5D}"/>
              </a:ext>
            </a:extLst>
          </p:cNvPr>
          <p:cNvSpPr/>
          <p:nvPr/>
        </p:nvSpPr>
        <p:spPr>
          <a:xfrm>
            <a:off x="78509" y="1302287"/>
            <a:ext cx="2466891" cy="804843"/>
          </a:xfrm>
          <a:prstGeom prst="roundRect">
            <a:avLst/>
          </a:prstGeom>
          <a:solidFill>
            <a:schemeClr val="tx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a:solidFill>
                  <a:schemeClr val="tx1"/>
                </a:solidFill>
              </a:rPr>
              <a:t>(6) Thread scheduler migrates threads from a deactivated QP to another active QP</a:t>
            </a:r>
          </a:p>
        </p:txBody>
      </p:sp>
      <p:sp>
        <p:nvSpPr>
          <p:cNvPr id="124" name="Rectangle 123">
            <a:extLst>
              <a:ext uri="{FF2B5EF4-FFF2-40B4-BE49-F238E27FC236}">
                <a16:creationId xmlns:a16="http://schemas.microsoft.com/office/drawing/2014/main" id="{E2645ED5-9598-49BF-861C-6465EAA59EE7}"/>
              </a:ext>
            </a:extLst>
          </p:cNvPr>
          <p:cNvSpPr/>
          <p:nvPr/>
        </p:nvSpPr>
        <p:spPr>
          <a:xfrm>
            <a:off x="5089786" y="2237704"/>
            <a:ext cx="1607127" cy="152367"/>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7ACBC74A-AE95-46A8-B78A-6F01DDDAFAAB}"/>
              </a:ext>
            </a:extLst>
          </p:cNvPr>
          <p:cNvSpPr/>
          <p:nvPr/>
        </p:nvSpPr>
        <p:spPr>
          <a:xfrm>
            <a:off x="5089787" y="2554422"/>
            <a:ext cx="1607127" cy="152367"/>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E1C963B9-396C-483A-87FB-2E6DDE41CFBE}"/>
              </a:ext>
            </a:extLst>
          </p:cNvPr>
          <p:cNvSpPr/>
          <p:nvPr/>
        </p:nvSpPr>
        <p:spPr>
          <a:xfrm>
            <a:off x="9275011" y="4254926"/>
            <a:ext cx="188585" cy="138592"/>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D846DE86-CA25-4026-9C5D-A5C42A1292BF}"/>
              </a:ext>
            </a:extLst>
          </p:cNvPr>
          <p:cNvSpPr/>
          <p:nvPr/>
        </p:nvSpPr>
        <p:spPr>
          <a:xfrm>
            <a:off x="9275011" y="4476622"/>
            <a:ext cx="188585" cy="138592"/>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a:extLst>
              <a:ext uri="{FF2B5EF4-FFF2-40B4-BE49-F238E27FC236}">
                <a16:creationId xmlns:a16="http://schemas.microsoft.com/office/drawing/2014/main" id="{C83FE5BD-9E74-42F8-9171-D2408DA1C097}"/>
              </a:ext>
            </a:extLst>
          </p:cNvPr>
          <p:cNvSpPr txBox="1"/>
          <p:nvPr/>
        </p:nvSpPr>
        <p:spPr>
          <a:xfrm>
            <a:off x="9463596" y="4153457"/>
            <a:ext cx="1233997" cy="323165"/>
          </a:xfrm>
          <a:prstGeom prst="rect">
            <a:avLst/>
          </a:prstGeom>
          <a:noFill/>
        </p:spPr>
        <p:txBody>
          <a:bodyPr wrap="square" rtlCol="0">
            <a:spAutoFit/>
          </a:bodyPr>
          <a:lstStyle/>
          <a:p>
            <a:r>
              <a:rPr lang="en-US" sz="1500"/>
              <a:t>Active QP</a:t>
            </a:r>
          </a:p>
        </p:txBody>
      </p:sp>
      <p:sp>
        <p:nvSpPr>
          <p:cNvPr id="131" name="TextBox 130">
            <a:extLst>
              <a:ext uri="{FF2B5EF4-FFF2-40B4-BE49-F238E27FC236}">
                <a16:creationId xmlns:a16="http://schemas.microsoft.com/office/drawing/2014/main" id="{0A330978-7597-431E-874F-97BD21230703}"/>
              </a:ext>
            </a:extLst>
          </p:cNvPr>
          <p:cNvSpPr txBox="1"/>
          <p:nvPr/>
        </p:nvSpPr>
        <p:spPr>
          <a:xfrm>
            <a:off x="9463595" y="4383733"/>
            <a:ext cx="1233997" cy="323165"/>
          </a:xfrm>
          <a:prstGeom prst="rect">
            <a:avLst/>
          </a:prstGeom>
          <a:noFill/>
        </p:spPr>
        <p:txBody>
          <a:bodyPr wrap="square" rtlCol="0">
            <a:spAutoFit/>
          </a:bodyPr>
          <a:lstStyle/>
          <a:p>
            <a:r>
              <a:rPr lang="en-US" sz="1500"/>
              <a:t>Inactive QP</a:t>
            </a:r>
          </a:p>
        </p:txBody>
      </p:sp>
      <p:cxnSp>
        <p:nvCxnSpPr>
          <p:cNvPr id="7" name="Straight Arrow Connector 6">
            <a:extLst>
              <a:ext uri="{FF2B5EF4-FFF2-40B4-BE49-F238E27FC236}">
                <a16:creationId xmlns:a16="http://schemas.microsoft.com/office/drawing/2014/main" id="{147942CD-DF78-436C-B643-3280CE6D7908}"/>
              </a:ext>
            </a:extLst>
          </p:cNvPr>
          <p:cNvCxnSpPr>
            <a:cxnSpLocks/>
          </p:cNvCxnSpPr>
          <p:nvPr/>
        </p:nvCxnSpPr>
        <p:spPr>
          <a:xfrm flipV="1">
            <a:off x="3739317" y="2805665"/>
            <a:ext cx="573592" cy="20994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1AC71E18-6B0D-443D-B75D-9C7C92527334}"/>
              </a:ext>
            </a:extLst>
          </p:cNvPr>
          <p:cNvCxnSpPr>
            <a:cxnSpLocks/>
            <a:stCxn id="39" idx="2"/>
          </p:cNvCxnSpPr>
          <p:nvPr/>
        </p:nvCxnSpPr>
        <p:spPr>
          <a:xfrm>
            <a:off x="2379128" y="2804586"/>
            <a:ext cx="537638" cy="20187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EC87B0F2-9341-446B-BABA-A9FB096CBA46}"/>
              </a:ext>
            </a:extLst>
          </p:cNvPr>
          <p:cNvSpPr txBox="1"/>
          <p:nvPr/>
        </p:nvSpPr>
        <p:spPr>
          <a:xfrm>
            <a:off x="2310570" y="2825875"/>
            <a:ext cx="451504" cy="323165"/>
          </a:xfrm>
          <a:prstGeom prst="rect">
            <a:avLst/>
          </a:prstGeom>
          <a:noFill/>
        </p:spPr>
        <p:txBody>
          <a:bodyPr wrap="square" rtlCol="0">
            <a:spAutoFit/>
          </a:bodyPr>
          <a:lstStyle/>
          <a:p>
            <a:r>
              <a:rPr lang="en-US" sz="1500"/>
              <a:t>(6)</a:t>
            </a:r>
          </a:p>
        </p:txBody>
      </p:sp>
      <p:sp>
        <p:nvSpPr>
          <p:cNvPr id="15" name="Rectangle: Rounded Corners 14">
            <a:extLst>
              <a:ext uri="{FF2B5EF4-FFF2-40B4-BE49-F238E27FC236}">
                <a16:creationId xmlns:a16="http://schemas.microsoft.com/office/drawing/2014/main" id="{77E21140-5E01-4473-8177-8513F7380A1D}"/>
              </a:ext>
            </a:extLst>
          </p:cNvPr>
          <p:cNvSpPr/>
          <p:nvPr/>
        </p:nvSpPr>
        <p:spPr>
          <a:xfrm>
            <a:off x="1944419" y="4603130"/>
            <a:ext cx="6667230" cy="1408424"/>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lang="en-US">
                <a:solidFill>
                  <a:schemeClr val="bg1"/>
                </a:solidFill>
              </a:rPr>
              <a:t>Receiver-side QP Scheduler</a:t>
            </a:r>
            <a:r>
              <a:rPr lang="en-US">
                <a:solidFill>
                  <a:schemeClr val="tx1"/>
                </a:solidFill>
              </a:rPr>
              <a:t> dynamically activates/deactivates QPs on a per-sender basis to avoid NIC cache pressure</a:t>
            </a:r>
          </a:p>
          <a:p>
            <a:pPr marL="285750" indent="-285750">
              <a:buFont typeface="Wingdings" panose="05000000000000000000" pitchFamily="2" charset="2"/>
              <a:buChar char="Ø"/>
            </a:pPr>
            <a:r>
              <a:rPr lang="en-US">
                <a:solidFill>
                  <a:schemeClr val="bg1"/>
                </a:solidFill>
              </a:rPr>
              <a:t>Sender-side Thread scheduler</a:t>
            </a:r>
            <a:r>
              <a:rPr lang="en-US">
                <a:solidFill>
                  <a:schemeClr val="tx1"/>
                </a:solidFill>
              </a:rPr>
              <a:t> multiplexes active QPs among application threads</a:t>
            </a:r>
          </a:p>
        </p:txBody>
      </p:sp>
      <p:sp>
        <p:nvSpPr>
          <p:cNvPr id="16" name="Slide Number Placeholder 15">
            <a:extLst>
              <a:ext uri="{FF2B5EF4-FFF2-40B4-BE49-F238E27FC236}">
                <a16:creationId xmlns:a16="http://schemas.microsoft.com/office/drawing/2014/main" id="{0CAF74F4-46DD-4F18-B0A7-BA454EA00981}"/>
              </a:ext>
            </a:extLst>
          </p:cNvPr>
          <p:cNvSpPr>
            <a:spLocks noGrp="1"/>
          </p:cNvSpPr>
          <p:nvPr>
            <p:ph type="sldNum" sz="quarter" idx="12"/>
          </p:nvPr>
        </p:nvSpPr>
        <p:spPr/>
        <p:txBody>
          <a:bodyPr/>
          <a:lstStyle/>
          <a:p>
            <a:fld id="{330EA680-D336-4FF7-8B7A-9848BB0A1C32}" type="slidenum">
              <a:rPr lang="en-US" smtClean="0"/>
              <a:t>9</a:t>
            </a:fld>
            <a:endParaRPr lang="en-US"/>
          </a:p>
        </p:txBody>
      </p:sp>
    </p:spTree>
    <p:extLst>
      <p:ext uri="{BB962C8B-B14F-4D97-AF65-F5344CB8AC3E}">
        <p14:creationId xmlns:p14="http://schemas.microsoft.com/office/powerpoint/2010/main" val="1198308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8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8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2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0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05"/>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0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3"/>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06"/>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5"/>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P spid="127" grpId="0" animBg="1"/>
      <p:bldP spid="4" grpId="0" animBg="1"/>
      <p:bldP spid="6" grpId="0" animBg="1"/>
      <p:bldP spid="10" grpId="0" animBg="1"/>
      <p:bldP spid="18" grpId="0" animBg="1"/>
      <p:bldP spid="26" grpId="0"/>
      <p:bldP spid="27" grpId="0"/>
      <p:bldP spid="39" grpId="0" animBg="1"/>
      <p:bldP spid="41" grpId="0" animBg="1"/>
      <p:bldP spid="42" grpId="0" animBg="1"/>
      <p:bldP spid="43" grpId="0" animBg="1"/>
      <p:bldP spid="44" grpId="0" animBg="1"/>
      <p:bldP spid="45" grpId="0" animBg="1"/>
      <p:bldP spid="46" grpId="0" animBg="1"/>
      <p:bldP spid="47" grpId="0" animBg="1"/>
      <p:bldP spid="48" grpId="0"/>
      <p:bldP spid="51" grpId="0"/>
      <p:bldP spid="75" grpId="0" animBg="1"/>
      <p:bldP spid="76" grpId="0"/>
      <p:bldP spid="77" grpId="0" animBg="1"/>
      <p:bldP spid="78" grpId="0"/>
      <p:bldP spid="79" grpId="0" animBg="1"/>
      <p:bldP spid="85" grpId="0"/>
      <p:bldP spid="87" grpId="0" animBg="1"/>
      <p:bldP spid="102" grpId="0"/>
      <p:bldP spid="103" grpId="0"/>
      <p:bldP spid="105" grpId="0" animBg="1"/>
      <p:bldP spid="106" grpId="0" animBg="1"/>
      <p:bldP spid="124" grpId="0" animBg="1"/>
      <p:bldP spid="126" grpId="0" animBg="1"/>
      <p:bldP spid="128" grpId="0" animBg="1"/>
      <p:bldP spid="129" grpId="0" animBg="1"/>
      <p:bldP spid="130" grpId="0"/>
      <p:bldP spid="131" grpId="0"/>
      <p:bldP spid="53" grpId="0"/>
      <p:bldP spid="15"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17</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Birds of a Feather Flock Together: Scaling RDMA RPCs with Flock</vt:lpstr>
      <vt:lpstr>Datacenters adopting RDMA</vt:lpstr>
      <vt:lpstr>Remote direct memory access (RDMA)</vt:lpstr>
      <vt:lpstr>RDMA background</vt:lpstr>
      <vt:lpstr>Large cluster RDMA scalability challenges </vt:lpstr>
      <vt:lpstr>Connection scalability with RDMA full flexibility?</vt:lpstr>
      <vt:lpstr>Connection scalability with RDMA full flexibility?</vt:lpstr>
      <vt:lpstr>FLOCK </vt:lpstr>
      <vt:lpstr>FLOCK Architecture</vt:lpstr>
      <vt:lpstr>But isn’t QP sharing bad for performance </vt:lpstr>
      <vt:lpstr>FLOCK Synchronization</vt:lpstr>
      <vt:lpstr>Evaluation Questions</vt:lpstr>
      <vt:lpstr>Evaluation Environment</vt:lpstr>
      <vt:lpstr>FLOCK vs eRPC</vt:lpstr>
      <vt:lpstr>Distributed Transaction Processing</vt:lpstr>
      <vt:lpstr>FLOCK vs FaSST for TATP</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shin</dc:creator>
  <cp:revision>2</cp:revision>
  <dcterms:created xsi:type="dcterms:W3CDTF">2021-10-02T19:37:30Z</dcterms:created>
  <dcterms:modified xsi:type="dcterms:W3CDTF">2021-10-19T22:22:41Z</dcterms:modified>
</cp:coreProperties>
</file>