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ppt/tags/tag13.xml" ContentType="application/vnd.openxmlformats-officedocument.presentationml.tags+xml"/>
  <Override PartName="/ppt/notesSlides/notesSlide19.xml" ContentType="application/vnd.openxmlformats-officedocument.presentationml.notesSlide+xml"/>
  <Override PartName="/ppt/tags/tag1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5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3.xml" ContentType="application/vnd.openxmlformats-officedocument.presentationml.notesSlide+xml"/>
  <Override PartName="/ppt/tags/tag16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58" r:id="rId3"/>
    <p:sldId id="352" r:id="rId4"/>
    <p:sldId id="259" r:id="rId5"/>
    <p:sldId id="340" r:id="rId6"/>
    <p:sldId id="348" r:id="rId7"/>
    <p:sldId id="308" r:id="rId8"/>
    <p:sldId id="341" r:id="rId9"/>
    <p:sldId id="322" r:id="rId10"/>
    <p:sldId id="330" r:id="rId11"/>
    <p:sldId id="332" r:id="rId12"/>
    <p:sldId id="342" r:id="rId13"/>
    <p:sldId id="326" r:id="rId14"/>
    <p:sldId id="349" r:id="rId15"/>
    <p:sldId id="327" r:id="rId16"/>
    <p:sldId id="339" r:id="rId17"/>
    <p:sldId id="343" r:id="rId18"/>
    <p:sldId id="344" r:id="rId19"/>
    <p:sldId id="345" r:id="rId20"/>
    <p:sldId id="346" r:id="rId21"/>
    <p:sldId id="347" r:id="rId22"/>
    <p:sldId id="350" r:id="rId23"/>
    <p:sldId id="305" r:id="rId24"/>
    <p:sldId id="351" r:id="rId25"/>
    <p:sldId id="30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, Wookhee" initials="KW" lastIdx="1" clrIdx="0">
    <p:extLst>
      <p:ext uri="{19B8F6BF-5375-455C-9EA6-DF929625EA0E}">
        <p15:presenceInfo xmlns:p15="http://schemas.microsoft.com/office/powerpoint/2012/main" userId="Kim, Wookh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1" autoAdjust="0"/>
    <p:restoredTop sz="76000" autoAdjust="0"/>
  </p:normalViewPr>
  <p:slideViewPr>
    <p:cSldViewPr snapToGrid="0">
      <p:cViewPr varScale="1">
        <p:scale>
          <a:sx n="86" d="100"/>
          <a:sy n="86" d="100"/>
        </p:scale>
        <p:origin x="13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ookh\Desktop\sosp-slides\sosp-figu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ookh\Desktop\sosp-slides\sosp-figu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ookh\Desktop\sosp-slides\sosp-figur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\\localhost\Users\okie90\Desktop\job-talk-slides\&#4368;&#4457;&#4540;&#4370;&#4449;&#4536;%20&#4358;&#4462;&#4523;&#4361;&#4453;1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okie90\Desktop\job-talk-slides\&#4368;&#4457;&#4540;&#4370;&#4449;&#4536;%20&#4358;&#4462;&#4523;&#4361;&#4453;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okie90\Desktop\job-talk-slides\&#4368;&#4457;&#4540;&#4370;&#4449;&#4536;%20&#4358;&#4462;&#4523;&#4361;&#4453;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Sheet1!$G$5</c:f>
              <c:strCache>
                <c:ptCount val="1"/>
                <c:pt idx="0">
                  <c:v>DRAM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Sheet1!$F$6:$F$7</c:f>
              <c:strCache>
                <c:ptCount val="2"/>
                <c:pt idx="0">
                  <c:v>Sequential Read Latency</c:v>
                </c:pt>
                <c:pt idx="1">
                  <c:v>Random Read Latency</c:v>
                </c:pt>
              </c:strCache>
            </c:strRef>
          </c:cat>
          <c:val>
            <c:numRef>
              <c:f>Sheet1!$G$6:$G$7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1C-4E2A-9D4D-3AE0BBAAD929}"/>
            </c:ext>
          </c:extLst>
        </c:ser>
        <c:ser>
          <c:idx val="1"/>
          <c:order val="1"/>
          <c:tx>
            <c:strRef>
              <c:f>Sheet1!$H$5</c:f>
              <c:strCache>
                <c:ptCount val="1"/>
                <c:pt idx="0">
                  <c:v>NVM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Sheet1!$F$6:$F$7</c:f>
              <c:strCache>
                <c:ptCount val="2"/>
                <c:pt idx="0">
                  <c:v>Sequential Read Latency</c:v>
                </c:pt>
                <c:pt idx="1">
                  <c:v>Random Read Latency</c:v>
                </c:pt>
              </c:strCache>
            </c:strRef>
          </c:cat>
          <c:val>
            <c:numRef>
              <c:f>Sheet1!$H$6:$H$7</c:f>
              <c:numCache>
                <c:formatCode>General</c:formatCode>
                <c:ptCount val="2"/>
                <c:pt idx="0">
                  <c:v>2.0864197530864197</c:v>
                </c:pt>
                <c:pt idx="1">
                  <c:v>3.0198019801980198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1C-4E2A-9D4D-3AE0BBAAD9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6305151"/>
        <c:axId val="1586296415"/>
      </c:barChart>
      <c:catAx>
        <c:axId val="1586305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6296415"/>
        <c:crosses val="autoZero"/>
        <c:auto val="1"/>
        <c:lblAlgn val="ctr"/>
        <c:lblOffset val="100"/>
        <c:noMultiLvlLbl val="0"/>
      </c:catAx>
      <c:valAx>
        <c:axId val="15862964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Normalized to DRAM Latency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6305151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Sheet1!$G$11</c:f>
              <c:strCache>
                <c:ptCount val="1"/>
                <c:pt idx="0">
                  <c:v>DRAM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Sheet1!$F$12:$F$14</c:f>
              <c:strCache>
                <c:ptCount val="3"/>
                <c:pt idx="0">
                  <c:v>Read</c:v>
                </c:pt>
                <c:pt idx="1">
                  <c:v>Write (clwb)</c:v>
                </c:pt>
                <c:pt idx="2">
                  <c:v>Write (ntstore)</c:v>
                </c:pt>
              </c:strCache>
            </c:strRef>
          </c:cat>
          <c:val>
            <c:numRef>
              <c:f>Sheet1!$G$12:$G$14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31-4EBF-9760-64F43D79F7EC}"/>
            </c:ext>
          </c:extLst>
        </c:ser>
        <c:ser>
          <c:idx val="2"/>
          <c:order val="1"/>
          <c:tx>
            <c:strRef>
              <c:f>Sheet1!$I$11</c:f>
              <c:strCache>
                <c:ptCount val="1"/>
                <c:pt idx="0">
                  <c:v>NVM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631-4EBF-9760-64F43D79F7EC}"/>
              </c:ext>
            </c:extLst>
          </c:dPt>
          <c:cat>
            <c:strRef>
              <c:f>Sheet1!$F$12:$F$14</c:f>
              <c:strCache>
                <c:ptCount val="3"/>
                <c:pt idx="0">
                  <c:v>Read</c:v>
                </c:pt>
                <c:pt idx="1">
                  <c:v>Write (clwb)</c:v>
                </c:pt>
                <c:pt idx="2">
                  <c:v>Write (ntstore)</c:v>
                </c:pt>
              </c:strCache>
            </c:strRef>
          </c:cat>
          <c:val>
            <c:numRef>
              <c:f>Sheet1!$I$12:$I$14</c:f>
              <c:numCache>
                <c:formatCode>General</c:formatCode>
                <c:ptCount val="3"/>
                <c:pt idx="0">
                  <c:v>0.35291326627443537</c:v>
                </c:pt>
                <c:pt idx="1">
                  <c:v>0.1189505165851006</c:v>
                </c:pt>
                <c:pt idx="2">
                  <c:v>0.26729665879176512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31-4EBF-9760-64F43D79F7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6323871"/>
        <c:axId val="1586324287"/>
      </c:barChart>
      <c:catAx>
        <c:axId val="1586323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6324287"/>
        <c:crosses val="autoZero"/>
        <c:auto val="1"/>
        <c:lblAlgn val="ctr"/>
        <c:lblOffset val="100"/>
        <c:noMultiLvlLbl val="0"/>
      </c:catAx>
      <c:valAx>
        <c:axId val="1586324287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Normalized to DRAM bandwidth</a:t>
                </a:r>
                <a:endParaRPr lang="ko-K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6323871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81496062992126"/>
          <c:y val="4.5208515602216393E-2"/>
          <c:w val="0.78862948381452314"/>
          <c:h val="0.69066455234762314"/>
        </c:manualLayout>
      </c:layout>
      <c:lineChart>
        <c:grouping val="standard"/>
        <c:varyColors val="0"/>
        <c:ser>
          <c:idx val="0"/>
          <c:order val="0"/>
          <c:tx>
            <c:strRef>
              <c:f>'fh5'!$K$6</c:f>
              <c:strCache>
                <c:ptCount val="1"/>
                <c:pt idx="0">
                  <c:v>Directory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'fh5'!$J$7:$J$11</c:f>
              <c:numCache>
                <c:formatCode>General</c:formatCode>
                <c:ptCount val="5"/>
                <c:pt idx="0">
                  <c:v>14</c:v>
                </c:pt>
                <c:pt idx="1">
                  <c:v>28</c:v>
                </c:pt>
                <c:pt idx="2">
                  <c:v>56</c:v>
                </c:pt>
                <c:pt idx="3">
                  <c:v>84</c:v>
                </c:pt>
                <c:pt idx="4">
                  <c:v>112</c:v>
                </c:pt>
              </c:numCache>
            </c:numRef>
          </c:cat>
          <c:val>
            <c:numRef>
              <c:f>'fh5'!$K$7:$K$11</c:f>
              <c:numCache>
                <c:formatCode>General</c:formatCode>
                <c:ptCount val="5"/>
                <c:pt idx="0">
                  <c:v>3.682436</c:v>
                </c:pt>
                <c:pt idx="1">
                  <c:v>5.8105190000000002</c:v>
                </c:pt>
                <c:pt idx="2">
                  <c:v>4.5554680000000003</c:v>
                </c:pt>
                <c:pt idx="3">
                  <c:v>4.5601060000000002</c:v>
                </c:pt>
                <c:pt idx="4">
                  <c:v>4.5804489999999998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2F-4DF4-B7BD-FAB3959FD78D}"/>
            </c:ext>
          </c:extLst>
        </c:ser>
        <c:ser>
          <c:idx val="1"/>
          <c:order val="1"/>
          <c:tx>
            <c:strRef>
              <c:f>'fh5'!$L$6</c:f>
              <c:strCache>
                <c:ptCount val="1"/>
                <c:pt idx="0">
                  <c:v>Snoop</c:v>
                </c:pt>
              </c:strCache>
            </c:strRef>
          </c:tx>
          <c:spPr>
            <a:ln w="571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'fh5'!$J$7:$J$11</c:f>
              <c:numCache>
                <c:formatCode>General</c:formatCode>
                <c:ptCount val="5"/>
                <c:pt idx="0">
                  <c:v>14</c:v>
                </c:pt>
                <c:pt idx="1">
                  <c:v>28</c:v>
                </c:pt>
                <c:pt idx="2">
                  <c:v>56</c:v>
                </c:pt>
                <c:pt idx="3">
                  <c:v>84</c:v>
                </c:pt>
                <c:pt idx="4">
                  <c:v>112</c:v>
                </c:pt>
              </c:numCache>
            </c:numRef>
          </c:cat>
          <c:val>
            <c:numRef>
              <c:f>'fh5'!$L$7:$L$11</c:f>
              <c:numCache>
                <c:formatCode>General</c:formatCode>
                <c:ptCount val="5"/>
                <c:pt idx="0">
                  <c:v>3.7979980000000002</c:v>
                </c:pt>
                <c:pt idx="1">
                  <c:v>6.9717950000000002</c:v>
                </c:pt>
                <c:pt idx="2">
                  <c:v>10.481595</c:v>
                </c:pt>
                <c:pt idx="3">
                  <c:v>10.339414</c:v>
                </c:pt>
                <c:pt idx="4">
                  <c:v>9.9965893000000001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2F-4DF4-B7BD-FAB3959FD7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9524767"/>
        <c:axId val="299157167"/>
      </c:lineChart>
      <c:catAx>
        <c:axId val="6495247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Number of Threads</a:t>
                </a:r>
                <a:endParaRPr lang="ko-KR" altLang="en-US" dirty="0"/>
              </a:p>
            </c:rich>
          </c:tx>
          <c:layout>
            <c:manualLayout>
              <c:xMode val="edge"/>
              <c:yMode val="edge"/>
              <c:x val="0.38502537182852142"/>
              <c:y val="0.866367381160688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157167"/>
        <c:crosses val="autoZero"/>
        <c:auto val="1"/>
        <c:lblAlgn val="ctr"/>
        <c:lblOffset val="100"/>
        <c:noMultiLvlLbl val="0"/>
      </c:catAx>
      <c:valAx>
        <c:axId val="29915716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Throughput (Mops)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524767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43975524934383209"/>
          <c:y val="0.58178404782735504"/>
          <c:w val="0.49826706036745405"/>
          <c:h val="0.117290026246719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시트1!$H$46</c:f>
              <c:strCache>
                <c:ptCount val="1"/>
                <c:pt idx="0">
                  <c:v>B+-tree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시트1!$G$47:$G$48</c:f>
              <c:strCache>
                <c:ptCount val="2"/>
                <c:pt idx="0">
                  <c:v>Performance</c:v>
                </c:pt>
                <c:pt idx="1">
                  <c:v>PM Read</c:v>
                </c:pt>
              </c:strCache>
            </c:strRef>
          </c:cat>
          <c:val>
            <c:numRef>
              <c:f>시트1!$H$47:$H$48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D2-4BFF-840B-92B9A814AFC7}"/>
            </c:ext>
          </c:extLst>
        </c:ser>
        <c:ser>
          <c:idx val="1"/>
          <c:order val="1"/>
          <c:tx>
            <c:strRef>
              <c:f>시트1!$I$46</c:f>
              <c:strCache>
                <c:ptCount val="1"/>
                <c:pt idx="0">
                  <c:v>Trie</c:v>
                </c:pt>
              </c:strCache>
            </c:strRef>
          </c:tx>
          <c:spPr>
            <a:solidFill>
              <a:srgbClr val="E7E6E6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시트1!$G$47:$G$48</c:f>
              <c:strCache>
                <c:ptCount val="2"/>
                <c:pt idx="0">
                  <c:v>Performance</c:v>
                </c:pt>
                <c:pt idx="1">
                  <c:v>PM Read</c:v>
                </c:pt>
              </c:strCache>
            </c:strRef>
          </c:cat>
          <c:val>
            <c:numRef>
              <c:f>시트1!$I$47:$I$48</c:f>
              <c:numCache>
                <c:formatCode>General</c:formatCode>
                <c:ptCount val="2"/>
                <c:pt idx="0">
                  <c:v>3.7346473154701858</c:v>
                </c:pt>
                <c:pt idx="1">
                  <c:v>0.12998434147667401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D2-4BFF-840B-92B9A814AF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6141200"/>
        <c:axId val="2106143952"/>
      </c:barChart>
      <c:catAx>
        <c:axId val="210614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143952"/>
        <c:crosses val="autoZero"/>
        <c:auto val="1"/>
        <c:lblAlgn val="ctr"/>
        <c:lblOffset val="100"/>
        <c:noMultiLvlLbl val="0"/>
      </c:catAx>
      <c:valAx>
        <c:axId val="21061439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Nomalized to B+-tree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14120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4"/>
          <c:order val="0"/>
          <c:tx>
            <c:strRef>
              <c:f>시트2!$H$39</c:f>
              <c:strCache>
                <c:ptCount val="1"/>
                <c:pt idx="0">
                  <c:v>PACTree</c:v>
                </c:pt>
              </c:strCache>
            </c:strRef>
          </c:tx>
          <c:spPr>
            <a:ln w="762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시트2!$C$40:$C$44</c:f>
              <c:numCache>
                <c:formatCode>General</c:formatCode>
                <c:ptCount val="5"/>
                <c:pt idx="0">
                  <c:v>1</c:v>
                </c:pt>
                <c:pt idx="1">
                  <c:v>28</c:v>
                </c:pt>
                <c:pt idx="2">
                  <c:v>56</c:v>
                </c:pt>
                <c:pt idx="3">
                  <c:v>84</c:v>
                </c:pt>
                <c:pt idx="4">
                  <c:v>112</c:v>
                </c:pt>
              </c:numCache>
            </c:numRef>
          </c:cat>
          <c:val>
            <c:numRef>
              <c:f>시트2!$H$40:$H$44</c:f>
              <c:numCache>
                <c:formatCode>General</c:formatCode>
                <c:ptCount val="5"/>
                <c:pt idx="0">
                  <c:v>0.61142799999999997</c:v>
                </c:pt>
                <c:pt idx="1">
                  <c:v>11.943541</c:v>
                </c:pt>
                <c:pt idx="2">
                  <c:v>16.971252</c:v>
                </c:pt>
                <c:pt idx="3">
                  <c:v>27.78622</c:v>
                </c:pt>
                <c:pt idx="4">
                  <c:v>29.117166999999998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0B-47E2-A385-FA05A9970CFE}"/>
            </c:ext>
          </c:extLst>
        </c:ser>
        <c:ser>
          <c:idx val="0"/>
          <c:order val="1"/>
          <c:tx>
            <c:strRef>
              <c:f>시트2!$D$39</c:f>
              <c:strCache>
                <c:ptCount val="1"/>
                <c:pt idx="0">
                  <c:v>FAST-FAIR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시트2!$C$40:$C$44</c:f>
              <c:numCache>
                <c:formatCode>General</c:formatCode>
                <c:ptCount val="5"/>
                <c:pt idx="0">
                  <c:v>1</c:v>
                </c:pt>
                <c:pt idx="1">
                  <c:v>28</c:v>
                </c:pt>
                <c:pt idx="2">
                  <c:v>56</c:v>
                </c:pt>
                <c:pt idx="3">
                  <c:v>84</c:v>
                </c:pt>
                <c:pt idx="4">
                  <c:v>112</c:v>
                </c:pt>
              </c:numCache>
            </c:numRef>
          </c:cat>
          <c:val>
            <c:numRef>
              <c:f>시트2!$D$40:$D$44</c:f>
              <c:numCache>
                <c:formatCode>General</c:formatCode>
                <c:ptCount val="5"/>
                <c:pt idx="0">
                  <c:v>0.29383799999999999</c:v>
                </c:pt>
                <c:pt idx="1">
                  <c:v>7.3876390000000001</c:v>
                </c:pt>
                <c:pt idx="2">
                  <c:v>11.228872000000001</c:v>
                </c:pt>
                <c:pt idx="3">
                  <c:v>11.245981</c:v>
                </c:pt>
                <c:pt idx="4">
                  <c:v>10.726645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0B-47E2-A385-FA05A9970CFE}"/>
            </c:ext>
          </c:extLst>
        </c:ser>
        <c:ser>
          <c:idx val="1"/>
          <c:order val="2"/>
          <c:tx>
            <c:strRef>
              <c:f>시트2!$E$39</c:f>
              <c:strCache>
                <c:ptCount val="1"/>
                <c:pt idx="0">
                  <c:v>BzTree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시트2!$C$40:$C$44</c:f>
              <c:numCache>
                <c:formatCode>General</c:formatCode>
                <c:ptCount val="5"/>
                <c:pt idx="0">
                  <c:v>1</c:v>
                </c:pt>
                <c:pt idx="1">
                  <c:v>28</c:v>
                </c:pt>
                <c:pt idx="2">
                  <c:v>56</c:v>
                </c:pt>
                <c:pt idx="3">
                  <c:v>84</c:v>
                </c:pt>
                <c:pt idx="4">
                  <c:v>112</c:v>
                </c:pt>
              </c:numCache>
            </c:numRef>
          </c:cat>
          <c:val>
            <c:numRef>
              <c:f>시트2!$E$40:$E$44</c:f>
              <c:numCache>
                <c:formatCode>General</c:formatCode>
                <c:ptCount val="5"/>
                <c:pt idx="0">
                  <c:v>0.14688300000000001</c:v>
                </c:pt>
                <c:pt idx="1">
                  <c:v>3.4277380000000002</c:v>
                </c:pt>
                <c:pt idx="2">
                  <c:v>5.002453</c:v>
                </c:pt>
                <c:pt idx="3">
                  <c:v>4.9667159999999999</c:v>
                </c:pt>
                <c:pt idx="4">
                  <c:v>4.6413880000000001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0B-47E2-A385-FA05A9970CFE}"/>
            </c:ext>
          </c:extLst>
        </c:ser>
        <c:ser>
          <c:idx val="2"/>
          <c:order val="3"/>
          <c:tx>
            <c:strRef>
              <c:f>시트2!$F$39</c:f>
              <c:strCache>
                <c:ptCount val="1"/>
                <c:pt idx="0">
                  <c:v>FPTree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시트2!$C$40:$C$44</c:f>
              <c:numCache>
                <c:formatCode>General</c:formatCode>
                <c:ptCount val="5"/>
                <c:pt idx="0">
                  <c:v>1</c:v>
                </c:pt>
                <c:pt idx="1">
                  <c:v>28</c:v>
                </c:pt>
                <c:pt idx="2">
                  <c:v>56</c:v>
                </c:pt>
                <c:pt idx="3">
                  <c:v>84</c:v>
                </c:pt>
                <c:pt idx="4">
                  <c:v>112</c:v>
                </c:pt>
              </c:numCache>
            </c:numRef>
          </c:cat>
          <c:val>
            <c:numRef>
              <c:f>시트2!$F$40:$F$44</c:f>
              <c:numCache>
                <c:formatCode>General</c:formatCode>
                <c:ptCount val="5"/>
                <c:pt idx="0">
                  <c:v>0.59438999999999997</c:v>
                </c:pt>
                <c:pt idx="1">
                  <c:v>8.2255029999999998</c:v>
                </c:pt>
                <c:pt idx="2">
                  <c:v>8.2561180000000007</c:v>
                </c:pt>
                <c:pt idx="3">
                  <c:v>5.8600879999999993</c:v>
                </c:pt>
                <c:pt idx="4">
                  <c:v>0.38364900000000002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00B-47E2-A385-FA05A9970C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5471056"/>
        <c:axId val="2095475920"/>
      </c:lineChart>
      <c:catAx>
        <c:axId val="2095471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Threads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5475920"/>
        <c:crosses val="autoZero"/>
        <c:auto val="1"/>
        <c:lblAlgn val="ctr"/>
        <c:lblOffset val="100"/>
        <c:noMultiLvlLbl val="0"/>
      </c:catAx>
      <c:valAx>
        <c:axId val="20954759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Throughput(Mops)</a:t>
                </a:r>
                <a:endParaRPr lang="ko-KR"/>
              </a:p>
            </c:rich>
          </c:tx>
          <c:layout>
            <c:manualLayout>
              <c:xMode val="edge"/>
              <c:yMode val="edge"/>
              <c:x val="2.6936792497932384E-2"/>
              <c:y val="0.151228762574520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5471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4"/>
          <c:order val="0"/>
          <c:tx>
            <c:strRef>
              <c:f>시트2!$H$30</c:f>
              <c:strCache>
                <c:ptCount val="1"/>
                <c:pt idx="0">
                  <c:v>PACTree</c:v>
                </c:pt>
              </c:strCache>
            </c:strRef>
          </c:tx>
          <c:spPr>
            <a:ln w="762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시트2!$C$31:$C$35</c:f>
              <c:numCache>
                <c:formatCode>General</c:formatCode>
                <c:ptCount val="5"/>
                <c:pt idx="0">
                  <c:v>1</c:v>
                </c:pt>
                <c:pt idx="1">
                  <c:v>28</c:v>
                </c:pt>
                <c:pt idx="2">
                  <c:v>56</c:v>
                </c:pt>
                <c:pt idx="3">
                  <c:v>84</c:v>
                </c:pt>
                <c:pt idx="4">
                  <c:v>112</c:v>
                </c:pt>
              </c:numCache>
            </c:numRef>
          </c:cat>
          <c:val>
            <c:numRef>
              <c:f>시트2!$H$31:$H$35</c:f>
              <c:numCache>
                <c:formatCode>General</c:formatCode>
                <c:ptCount val="5"/>
                <c:pt idx="0">
                  <c:v>1.0787819999999999</c:v>
                </c:pt>
                <c:pt idx="1">
                  <c:v>27.798058999999999</c:v>
                </c:pt>
                <c:pt idx="2">
                  <c:v>35.483975999999998</c:v>
                </c:pt>
                <c:pt idx="3">
                  <c:v>49.119154999999999</c:v>
                </c:pt>
                <c:pt idx="4">
                  <c:v>58.038358000000002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CA-4FBB-BF65-17FED23159FC}"/>
            </c:ext>
          </c:extLst>
        </c:ser>
        <c:ser>
          <c:idx val="0"/>
          <c:order val="1"/>
          <c:tx>
            <c:strRef>
              <c:f>시트2!$D$30</c:f>
              <c:strCache>
                <c:ptCount val="1"/>
                <c:pt idx="0">
                  <c:v>FAST-FAIR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시트2!$C$31:$C$35</c:f>
              <c:numCache>
                <c:formatCode>General</c:formatCode>
                <c:ptCount val="5"/>
                <c:pt idx="0">
                  <c:v>1</c:v>
                </c:pt>
                <c:pt idx="1">
                  <c:v>28</c:v>
                </c:pt>
                <c:pt idx="2">
                  <c:v>56</c:v>
                </c:pt>
                <c:pt idx="3">
                  <c:v>84</c:v>
                </c:pt>
                <c:pt idx="4">
                  <c:v>112</c:v>
                </c:pt>
              </c:numCache>
            </c:numRef>
          </c:cat>
          <c:val>
            <c:numRef>
              <c:f>시트2!$D$31:$D$35</c:f>
              <c:numCache>
                <c:formatCode>General</c:formatCode>
                <c:ptCount val="5"/>
                <c:pt idx="0">
                  <c:v>0.78962100000000002</c:v>
                </c:pt>
                <c:pt idx="1">
                  <c:v>20.270959000000001</c:v>
                </c:pt>
                <c:pt idx="2">
                  <c:v>31.252227999999999</c:v>
                </c:pt>
                <c:pt idx="3">
                  <c:v>34.412635000000002</c:v>
                </c:pt>
                <c:pt idx="4">
                  <c:v>35.855867999999987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0CA-4FBB-BF65-17FED23159FC}"/>
            </c:ext>
          </c:extLst>
        </c:ser>
        <c:ser>
          <c:idx val="1"/>
          <c:order val="2"/>
          <c:tx>
            <c:strRef>
              <c:f>시트2!$E$30</c:f>
              <c:strCache>
                <c:ptCount val="1"/>
                <c:pt idx="0">
                  <c:v>BzTree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시트2!$C$31:$C$35</c:f>
              <c:numCache>
                <c:formatCode>General</c:formatCode>
                <c:ptCount val="5"/>
                <c:pt idx="0">
                  <c:v>1</c:v>
                </c:pt>
                <c:pt idx="1">
                  <c:v>28</c:v>
                </c:pt>
                <c:pt idx="2">
                  <c:v>56</c:v>
                </c:pt>
                <c:pt idx="3">
                  <c:v>84</c:v>
                </c:pt>
                <c:pt idx="4">
                  <c:v>112</c:v>
                </c:pt>
              </c:numCache>
            </c:numRef>
          </c:cat>
          <c:val>
            <c:numRef>
              <c:f>시트2!$E$31:$E$35</c:f>
              <c:numCache>
                <c:formatCode>General</c:formatCode>
                <c:ptCount val="5"/>
                <c:pt idx="0">
                  <c:v>0.53064599999999995</c:v>
                </c:pt>
                <c:pt idx="1">
                  <c:v>10.818754999999999</c:v>
                </c:pt>
                <c:pt idx="2">
                  <c:v>11.991225</c:v>
                </c:pt>
                <c:pt idx="3">
                  <c:v>11.977922</c:v>
                </c:pt>
                <c:pt idx="4">
                  <c:v>12.100021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0CA-4FBB-BF65-17FED23159FC}"/>
            </c:ext>
          </c:extLst>
        </c:ser>
        <c:ser>
          <c:idx val="2"/>
          <c:order val="3"/>
          <c:tx>
            <c:strRef>
              <c:f>시트2!$F$30</c:f>
              <c:strCache>
                <c:ptCount val="1"/>
                <c:pt idx="0">
                  <c:v>FPTree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시트2!$C$31:$C$35</c:f>
              <c:numCache>
                <c:formatCode>General</c:formatCode>
                <c:ptCount val="5"/>
                <c:pt idx="0">
                  <c:v>1</c:v>
                </c:pt>
                <c:pt idx="1">
                  <c:v>28</c:v>
                </c:pt>
                <c:pt idx="2">
                  <c:v>56</c:v>
                </c:pt>
                <c:pt idx="3">
                  <c:v>84</c:v>
                </c:pt>
                <c:pt idx="4">
                  <c:v>112</c:v>
                </c:pt>
              </c:numCache>
            </c:numRef>
          </c:cat>
          <c:val>
            <c:numRef>
              <c:f>시트2!$F$31:$F$35</c:f>
              <c:numCache>
                <c:formatCode>General</c:formatCode>
                <c:ptCount val="5"/>
                <c:pt idx="0">
                  <c:v>1.051609</c:v>
                </c:pt>
                <c:pt idx="1">
                  <c:v>19.041578000000001</c:v>
                </c:pt>
                <c:pt idx="2">
                  <c:v>21.098179999999999</c:v>
                </c:pt>
                <c:pt idx="3">
                  <c:v>13.445135000000001</c:v>
                </c:pt>
                <c:pt idx="4">
                  <c:v>2.592047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0CA-4FBB-BF65-17FED23159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6689168"/>
        <c:axId val="2106693712"/>
      </c:lineChart>
      <c:catAx>
        <c:axId val="21066891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Threads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693712"/>
        <c:crosses val="autoZero"/>
        <c:auto val="1"/>
        <c:lblAlgn val="ctr"/>
        <c:lblOffset val="100"/>
        <c:noMultiLvlLbl val="0"/>
      </c:catAx>
      <c:valAx>
        <c:axId val="21066937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 (Mops)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6891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AECB1-688F-4ADA-826A-E38CACACA473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B25FF-40E9-4AB3-BF0F-7340FEF41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78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5212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7535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173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4610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9" name="Google Shape;1849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dirty="0"/>
          </a:p>
        </p:txBody>
      </p:sp>
      <p:sp>
        <p:nvSpPr>
          <p:cNvPr id="1850" name="Google Shape;1850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9745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8331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395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311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2079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2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1366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36315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1097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9" name="Google Shape;1849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US" sz="1800" b="0" i="0" u="none" strike="noStrike" baseline="0" dirty="0">
              <a:latin typeface="LinLibertineT"/>
            </a:endParaRPr>
          </a:p>
        </p:txBody>
      </p:sp>
      <p:sp>
        <p:nvSpPr>
          <p:cNvPr id="1850" name="Google Shape;1850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44581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0700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5710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9" name="Google Shape;1849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0" name="Google Shape;1850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8208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6725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2106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805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094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0231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483B0-5AC3-4C41-8669-31FCA4DC5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60CF3F-8AC3-43B5-B319-DDD5C967B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EFFED-4809-4131-A50F-7DB19693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8FBB-89CB-44FD-8324-0383DFF25C8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EFFB9-DCB8-4F9A-9339-8774B5ED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6C6D9-1F25-4658-8792-94A1FF7F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DF01-390F-4B1F-8000-96C65EA4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2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52C29-AECE-4DD4-A327-60A5EF6A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305394-6ECC-4637-8D81-8CC48F0AD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FA2FBE-6AAA-44E3-ABCA-FB63358B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8FBB-89CB-44FD-8324-0383DFF25C8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BAEDF-7347-4557-B13B-AEB9CCDDD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5A4C44-7DC3-4678-A924-E3486F8B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DF01-390F-4B1F-8000-96C65EA4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9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92A8EE-B3BC-4DBE-A729-A4CF9430D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160AE9-BE9E-48EC-80CA-E29D3A1BB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90E5A0-8D87-411D-9BDC-E4A16179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8FBB-89CB-44FD-8324-0383DFF25C8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282EA8-84A0-480B-837C-912B7D42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6C8274-8CF6-42DC-A0BD-52B0460A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DF01-390F-4B1F-8000-96C65EA4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18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6354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제목 및 내용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1313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구역 머리글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1365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콘텐츠 2개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4917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비교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7147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제목만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1015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백지" type="blank">
  <p:cSld name="백지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704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캡션 있는 콘텐츠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5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264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84559-76CC-4F3D-BB24-4928D7F8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2D68E8-BCB6-4D54-B5F7-FA0B6D91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C0859-DF22-48BC-B87B-816FAD80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8FBB-89CB-44FD-8324-0383DFF25C8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DCD54A-9038-4D65-A5C6-B834FB47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943B2-0058-4E59-8B7A-A5D36AE2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DF01-390F-4B1F-8000-96C65EA4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566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캡션 있는 그림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5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63480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제목 및 세로 텍스트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93790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세로 제목 및 텍스트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024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19409-2A8C-4DC4-AD4C-C5E3C624E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B9624-F963-4731-8682-D451BC7C0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9A43D0-34C7-4276-9457-4ECC6EE3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8FBB-89CB-44FD-8324-0383DFF25C8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7152BC-1CE6-4F01-B0EE-9D26244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66A0B-A1D6-4821-9D72-5E2F2496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DF01-390F-4B1F-8000-96C65EA4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B2E4F-4483-484C-A43F-FFA0ED4D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45BDC-CC23-498B-9E61-FBE9D4372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385031-FA38-42CC-9EFA-12A54CB63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73024B-EE93-425C-BD2A-F8262AAF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8FBB-89CB-44FD-8324-0383DFF25C8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224496-D96C-4C8B-9E9A-6B5A3A33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012FE6-5CB7-4EEB-82EF-9812F28B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DF01-390F-4B1F-8000-96C65EA4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9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DE90A-247F-4241-A270-C82D053A1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DCD3DF-9868-4740-86BE-FBFDB47B0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50BFC3-0CE6-46E8-A567-FFFB34B39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369ED5-D006-4B77-9308-331856B52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6B8F1E-A750-4D71-A02D-0E65A66B6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EE1333-055F-4BDF-B8AC-F071A2FC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8FBB-89CB-44FD-8324-0383DFF25C8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30166C-FB34-4641-B4A6-C18C7CC4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FE74B2-117F-4AB8-82CF-5434E067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DF01-390F-4B1F-8000-96C65EA4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4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9B7EA-C3AC-4DD2-A863-8FA6ECF1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68E265-BFC6-4CEB-AC06-F78E7391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8FBB-89CB-44FD-8324-0383DFF25C8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2804BB-3A51-43B3-B5C4-8AA7F2BB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971252-9559-4C9A-8A3D-9FFDDD59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DF01-390F-4B1F-8000-96C65EA4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7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6E8B40-5500-4285-86D3-5DD39C91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8FBB-89CB-44FD-8324-0383DFF25C8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DBBAB3-8E50-4B71-83B8-2D88A787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E3B937-08BD-460D-999C-4EA742AB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DF01-390F-4B1F-8000-96C65EA4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5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7B38E-679D-45F1-8A4A-790954D6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05478-76FB-4732-8BBF-56012C8F7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9D3E9C-CA72-4449-9AD1-C851ACE3B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870C9C-F063-4843-A7C9-46625A826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8FBB-89CB-44FD-8324-0383DFF25C8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171CD-DE43-40E8-94D2-61CC885D5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58B18-9190-49ED-BDAD-D6FF157E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DF01-390F-4B1F-8000-96C65EA4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5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28EC6-6B2A-472D-AEA8-2867C2D5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DE5676-CC41-4967-A2C6-6D0FFA272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205C05-0A44-4AC2-A854-E1D721EFC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93F5F-48BE-46FC-BB30-6D2AAC6B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8FBB-89CB-44FD-8324-0383DFF25C8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1F6086-C902-4D0D-87F0-B210E84E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826341-2A74-460F-BA42-CC222079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DF01-390F-4B1F-8000-96C65EA4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5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373572-C34E-48C0-90C8-E7B9715D0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F1E2E-FE4E-4C2E-ADF4-0916F6B8E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7DF15-0ECF-4AA3-9D0D-CE5CD39D9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38FBB-89CB-44FD-8324-0383DFF25C8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A7E359-D6AA-4D24-8815-D66625606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227BA-DC28-437E-8891-86B6C8FB3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6DF01-390F-4B1F-8000-96C65EA4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6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41797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034949" y="650920"/>
            <a:ext cx="994116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 Antiqua"/>
              <a:buNone/>
            </a:pPr>
            <a:r>
              <a:rPr lang="en-US" sz="4400" b="1" i="1" dirty="0" err="1">
                <a:latin typeface="Calibri" panose="020F0502020204030204" pitchFamily="34" charset="0"/>
                <a:ea typeface="Book Antiqua"/>
                <a:cs typeface="Calibri" panose="020F0502020204030204" pitchFamily="34" charset="0"/>
                <a:sym typeface="Book Antiqua"/>
              </a:rPr>
              <a:t>PACTree</a:t>
            </a:r>
            <a:r>
              <a:rPr lang="en-US" sz="4400" b="1" dirty="0">
                <a:latin typeface="Calibri" panose="020F0502020204030204" pitchFamily="34" charset="0"/>
                <a:ea typeface="Book Antiqua"/>
                <a:cs typeface="Calibri" panose="020F0502020204030204" pitchFamily="34" charset="0"/>
                <a:sym typeface="Book Antiqua"/>
              </a:rPr>
              <a:t>: A High Performance </a:t>
            </a:r>
            <a:br>
              <a:rPr lang="en-US" sz="4400" b="1" dirty="0">
                <a:latin typeface="Calibri" panose="020F0502020204030204" pitchFamily="34" charset="0"/>
                <a:ea typeface="Book Antiqua"/>
                <a:cs typeface="Calibri" panose="020F0502020204030204" pitchFamily="34" charset="0"/>
                <a:sym typeface="Book Antiqua"/>
              </a:rPr>
            </a:br>
            <a:r>
              <a:rPr lang="en-US" sz="4400" b="1" dirty="0">
                <a:latin typeface="Calibri" panose="020F0502020204030204" pitchFamily="34" charset="0"/>
                <a:ea typeface="Book Antiqua"/>
                <a:cs typeface="Calibri" panose="020F0502020204030204" pitchFamily="34" charset="0"/>
                <a:sym typeface="Book Antiqua"/>
              </a:rPr>
              <a:t>Persistent Range Index </a:t>
            </a:r>
            <a:br>
              <a:rPr lang="en-US" sz="4400" b="1" dirty="0">
                <a:latin typeface="Calibri" panose="020F0502020204030204" pitchFamily="34" charset="0"/>
                <a:ea typeface="Book Antiqua"/>
                <a:cs typeface="Calibri" panose="020F0502020204030204" pitchFamily="34" charset="0"/>
                <a:sym typeface="Book Antiqua"/>
              </a:rPr>
            </a:br>
            <a:r>
              <a:rPr lang="en-US" sz="4400" b="1" dirty="0">
                <a:latin typeface="Calibri" panose="020F0502020204030204" pitchFamily="34" charset="0"/>
                <a:ea typeface="Book Antiqua"/>
                <a:cs typeface="Calibri" panose="020F0502020204030204" pitchFamily="34" charset="0"/>
                <a:sym typeface="Book Antiqua"/>
              </a:rPr>
              <a:t>Using </a:t>
            </a:r>
            <a:r>
              <a:rPr lang="en-US" sz="4400" b="1" i="1" dirty="0">
                <a:latin typeface="Calibri" panose="020F0502020204030204" pitchFamily="34" charset="0"/>
                <a:ea typeface="Book Antiqua"/>
                <a:cs typeface="Calibri" panose="020F0502020204030204" pitchFamily="34" charset="0"/>
                <a:sym typeface="Book Antiqua"/>
              </a:rPr>
              <a:t>PAC Guidelines</a:t>
            </a: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524000" y="3906621"/>
            <a:ext cx="9144000" cy="2021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 err="1">
                <a:ea typeface="Book Antiqua"/>
                <a:cs typeface="Book Antiqua"/>
                <a:sym typeface="Book Antiqua"/>
              </a:rPr>
              <a:t>Wook-Hee</a:t>
            </a:r>
            <a:r>
              <a:rPr lang="en-US" b="1" dirty="0">
                <a:ea typeface="Book Antiqua"/>
                <a:cs typeface="Book Antiqua"/>
                <a:sym typeface="Book Antiqua"/>
              </a:rPr>
              <a:t> Kim, </a:t>
            </a:r>
            <a:r>
              <a:rPr lang="en-US" dirty="0">
                <a:ea typeface="Book Antiqua"/>
                <a:cs typeface="Book Antiqua"/>
                <a:sym typeface="Book Antiqua"/>
              </a:rPr>
              <a:t>R. Madhava Krishnan, </a:t>
            </a:r>
            <a:r>
              <a:rPr lang="en-US" dirty="0" err="1">
                <a:ea typeface="Book Antiqua"/>
                <a:cs typeface="Book Antiqua"/>
                <a:sym typeface="Book Antiqua"/>
              </a:rPr>
              <a:t>Xinwei</a:t>
            </a:r>
            <a:r>
              <a:rPr lang="en-US" dirty="0">
                <a:ea typeface="Book Antiqua"/>
                <a:cs typeface="Book Antiqua"/>
                <a:sym typeface="Book Antiqua"/>
              </a:rPr>
              <a:t> Fu, 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 err="1">
                <a:ea typeface="Book Antiqua"/>
                <a:cs typeface="Book Antiqua"/>
                <a:sym typeface="Book Antiqua"/>
              </a:rPr>
              <a:t>Sanidhya</a:t>
            </a:r>
            <a:r>
              <a:rPr lang="en-US" dirty="0">
                <a:ea typeface="Book Antiqua"/>
                <a:cs typeface="Book Antiqua"/>
                <a:sym typeface="Book Antiqua"/>
              </a:rPr>
              <a:t> Kashyap, and </a:t>
            </a:r>
            <a:r>
              <a:rPr lang="en-US" dirty="0" err="1">
                <a:ea typeface="Book Antiqua"/>
                <a:cs typeface="Book Antiqua"/>
                <a:sym typeface="Book Antiqua"/>
              </a:rPr>
              <a:t>Changwoo</a:t>
            </a:r>
            <a:r>
              <a:rPr lang="en-US" dirty="0">
                <a:ea typeface="Book Antiqua"/>
                <a:cs typeface="Book Antiqua"/>
                <a:sym typeface="Book Antiqua"/>
              </a:rPr>
              <a:t> Min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2800" dirty="0">
              <a:latin typeface="Book Antiqua"/>
              <a:sym typeface="Book Antiqu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2800" dirty="0">
              <a:latin typeface="Book Antiqua"/>
              <a:sym typeface="Book Antiqua"/>
            </a:endParaRPr>
          </a:p>
        </p:txBody>
      </p:sp>
      <p:pic>
        <p:nvPicPr>
          <p:cNvPr id="4" name="Google Shape;227;p43">
            <a:extLst>
              <a:ext uri="{FF2B5EF4-FFF2-40B4-BE49-F238E27FC236}">
                <a16:creationId xmlns:a16="http://schemas.microsoft.com/office/drawing/2014/main" id="{C4F0570F-B9FD-4FE4-9D04-B3688F97437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4176" y="4917187"/>
            <a:ext cx="2587558" cy="134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0" name="Picture 4" descr="EPFL Logo PNG Transparent &amp;amp; SVG Vector - Freebie Supply">
            <a:extLst>
              <a:ext uri="{FF2B5EF4-FFF2-40B4-BE49-F238E27FC236}">
                <a16:creationId xmlns:a16="http://schemas.microsoft.com/office/drawing/2014/main" id="{B8B3D65C-3D05-4591-AC69-B06969809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754" y="4047930"/>
            <a:ext cx="2810070" cy="281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03"/>
    </mc:Choice>
    <mc:Fallback xmlns="">
      <p:transition spd="slow" advTm="1510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873;p67">
            <a:extLst>
              <a:ext uri="{FF2B5EF4-FFF2-40B4-BE49-F238E27FC236}">
                <a16:creationId xmlns:a16="http://schemas.microsoft.com/office/drawing/2014/main" id="{6BB77ED9-8CA0-462E-AE9B-FCFCCBE68D01}"/>
              </a:ext>
            </a:extLst>
          </p:cNvPr>
          <p:cNvSpPr/>
          <p:nvPr/>
        </p:nvSpPr>
        <p:spPr>
          <a:xfrm>
            <a:off x="5023172" y="3737455"/>
            <a:ext cx="1827568" cy="19386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3225" tIns="48225" rIns="93225" bIns="482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870;p67">
            <a:extLst>
              <a:ext uri="{FF2B5EF4-FFF2-40B4-BE49-F238E27FC236}">
                <a16:creationId xmlns:a16="http://schemas.microsoft.com/office/drawing/2014/main" id="{7CCB47C0-583B-470A-87E9-12BF355C5B7A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3937741" y="3573930"/>
            <a:ext cx="5946" cy="161891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70;p67">
            <a:extLst>
              <a:ext uri="{FF2B5EF4-FFF2-40B4-BE49-F238E27FC236}">
                <a16:creationId xmlns:a16="http://schemas.microsoft.com/office/drawing/2014/main" id="{48F806C5-5622-46BE-845C-09A6DB0500A7}"/>
              </a:ext>
            </a:extLst>
          </p:cNvPr>
          <p:cNvCxnSpPr>
            <a:cxnSpLocks/>
          </p:cNvCxnSpPr>
          <p:nvPr/>
        </p:nvCxnSpPr>
        <p:spPr>
          <a:xfrm>
            <a:off x="1903302" y="3680977"/>
            <a:ext cx="0" cy="139566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906;p67">
            <a:extLst>
              <a:ext uri="{FF2B5EF4-FFF2-40B4-BE49-F238E27FC236}">
                <a16:creationId xmlns:a16="http://schemas.microsoft.com/office/drawing/2014/main" id="{A255739B-0F34-498C-BD96-5CD58BCF1CA4}"/>
              </a:ext>
            </a:extLst>
          </p:cNvPr>
          <p:cNvSpPr/>
          <p:nvPr/>
        </p:nvSpPr>
        <p:spPr>
          <a:xfrm>
            <a:off x="838200" y="4762612"/>
            <a:ext cx="4219838" cy="1691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868;p67">
            <a:extLst>
              <a:ext uri="{FF2B5EF4-FFF2-40B4-BE49-F238E27FC236}">
                <a16:creationId xmlns:a16="http://schemas.microsoft.com/office/drawing/2014/main" id="{B90FD94D-F8DC-42D3-8EBA-1E515793867A}"/>
              </a:ext>
            </a:extLst>
          </p:cNvPr>
          <p:cNvSpPr/>
          <p:nvPr/>
        </p:nvSpPr>
        <p:spPr>
          <a:xfrm>
            <a:off x="838200" y="2641168"/>
            <a:ext cx="4219838" cy="199848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3225" tIns="48225" rIns="93225" bIns="482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900" ker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10</a:t>
            </a:fld>
            <a:endParaRPr sz="1600"/>
          </a:p>
        </p:txBody>
      </p:sp>
      <p:sp>
        <p:nvSpPr>
          <p:cNvPr id="82" name="Google Shape;96;p2">
            <a:extLst>
              <a:ext uri="{FF2B5EF4-FFF2-40B4-BE49-F238E27FC236}">
                <a16:creationId xmlns:a16="http://schemas.microsoft.com/office/drawing/2014/main" id="{73B3E22A-91DB-4D7B-A4DC-80210D679B49}"/>
              </a:ext>
            </a:extLst>
          </p:cNvPr>
          <p:cNvSpPr txBox="1">
            <a:spLocks/>
          </p:cNvSpPr>
          <p:nvPr/>
        </p:nvSpPr>
        <p:spPr>
          <a:xfrm>
            <a:off x="54969" y="729988"/>
            <a:ext cx="10391524" cy="7121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000"/>
              <a:buFont typeface="Book Antiqua"/>
              <a:buNone/>
            </a:pPr>
            <a:r>
              <a:rPr lang="pt-BR" sz="3600" b="1" dirty="0">
                <a:latin typeface="Calibri" panose="020F0502020204030204" pitchFamily="34" charset="0"/>
                <a:ea typeface="Book Antiqua"/>
                <a:cs typeface="Calibri" panose="020F0502020204030204" pitchFamily="34" charset="0"/>
                <a:sym typeface="Book Antiqua"/>
              </a:rPr>
              <a:t>Cache coherence protocol impedes NUMA scalability</a:t>
            </a:r>
          </a:p>
        </p:txBody>
      </p:sp>
      <p:sp>
        <p:nvSpPr>
          <p:cNvPr id="19" name="Google Shape;878;p67">
            <a:extLst>
              <a:ext uri="{FF2B5EF4-FFF2-40B4-BE49-F238E27FC236}">
                <a16:creationId xmlns:a16="http://schemas.microsoft.com/office/drawing/2014/main" id="{A5A9209E-A59C-47C3-8A8B-C9656F9A2EA9}"/>
              </a:ext>
            </a:extLst>
          </p:cNvPr>
          <p:cNvSpPr/>
          <p:nvPr/>
        </p:nvSpPr>
        <p:spPr>
          <a:xfrm>
            <a:off x="2985504" y="2686158"/>
            <a:ext cx="1916366" cy="88777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Core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algn="ctr">
              <a:buClr>
                <a:srgbClr val="000000"/>
              </a:buClr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880;p67">
            <a:extLst>
              <a:ext uri="{FF2B5EF4-FFF2-40B4-BE49-F238E27FC236}">
                <a16:creationId xmlns:a16="http://schemas.microsoft.com/office/drawing/2014/main" id="{D7C01C93-2D12-4818-8814-F69A0DDB3C41}"/>
              </a:ext>
            </a:extLst>
          </p:cNvPr>
          <p:cNvSpPr/>
          <p:nvPr/>
        </p:nvSpPr>
        <p:spPr>
          <a:xfrm>
            <a:off x="1008617" y="2682172"/>
            <a:ext cx="1927772" cy="89362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Core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0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882;p67">
            <a:extLst>
              <a:ext uri="{FF2B5EF4-FFF2-40B4-BE49-F238E27FC236}">
                <a16:creationId xmlns:a16="http://schemas.microsoft.com/office/drawing/2014/main" id="{E69A2A3C-F061-4DF6-89A2-D021D78304A4}"/>
              </a:ext>
            </a:extLst>
          </p:cNvPr>
          <p:cNvSpPr/>
          <p:nvPr/>
        </p:nvSpPr>
        <p:spPr>
          <a:xfrm>
            <a:off x="1036253" y="2948663"/>
            <a:ext cx="1846737" cy="610856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Local Cache</a:t>
            </a:r>
          </a:p>
        </p:txBody>
      </p:sp>
      <p:sp>
        <p:nvSpPr>
          <p:cNvPr id="24" name="Google Shape;884;p67">
            <a:extLst>
              <a:ext uri="{FF2B5EF4-FFF2-40B4-BE49-F238E27FC236}">
                <a16:creationId xmlns:a16="http://schemas.microsoft.com/office/drawing/2014/main" id="{6ADF2DA4-4A45-4B2F-AE51-71EB73D285A6}"/>
              </a:ext>
            </a:extLst>
          </p:cNvPr>
          <p:cNvSpPr/>
          <p:nvPr/>
        </p:nvSpPr>
        <p:spPr>
          <a:xfrm>
            <a:off x="1008617" y="3618093"/>
            <a:ext cx="3879004" cy="609448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Last Level Cache (LLC)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876;p67">
            <a:extLst>
              <a:ext uri="{FF2B5EF4-FFF2-40B4-BE49-F238E27FC236}">
                <a16:creationId xmlns:a16="http://schemas.microsoft.com/office/drawing/2014/main" id="{B0FE3259-7709-4215-A64C-A9F7303DD4E1}"/>
              </a:ext>
            </a:extLst>
          </p:cNvPr>
          <p:cNvSpPr txBox="1"/>
          <p:nvPr/>
        </p:nvSpPr>
        <p:spPr>
          <a:xfrm>
            <a:off x="1634969" y="2279848"/>
            <a:ext cx="24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NUMA 0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909;p67">
            <a:extLst>
              <a:ext uri="{FF2B5EF4-FFF2-40B4-BE49-F238E27FC236}">
                <a16:creationId xmlns:a16="http://schemas.microsoft.com/office/drawing/2014/main" id="{ABAE39B2-8F06-44B1-842C-C01CC4EFBCD5}"/>
              </a:ext>
            </a:extLst>
          </p:cNvPr>
          <p:cNvSpPr txBox="1"/>
          <p:nvPr/>
        </p:nvSpPr>
        <p:spPr>
          <a:xfrm>
            <a:off x="3660246" y="4718052"/>
            <a:ext cx="159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Optane DIMM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9" name="Google Shape;920;p67">
            <a:extLst>
              <a:ext uri="{FF2B5EF4-FFF2-40B4-BE49-F238E27FC236}">
                <a16:creationId xmlns:a16="http://schemas.microsoft.com/office/drawing/2014/main" id="{7B6489F8-6FB3-43E0-84AA-64CC8C2A8A26}"/>
              </a:ext>
            </a:extLst>
          </p:cNvPr>
          <p:cNvSpPr/>
          <p:nvPr/>
        </p:nvSpPr>
        <p:spPr>
          <a:xfrm>
            <a:off x="1008617" y="5937514"/>
            <a:ext cx="3909816" cy="443375"/>
          </a:xfrm>
          <a:prstGeom prst="rect">
            <a:avLst/>
          </a:prstGeom>
          <a:solidFill>
            <a:srgbClr val="FF950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995;p73">
            <a:extLst>
              <a:ext uri="{FF2B5EF4-FFF2-40B4-BE49-F238E27FC236}">
                <a16:creationId xmlns:a16="http://schemas.microsoft.com/office/drawing/2014/main" id="{D5DAAE78-7B80-41F5-8B5A-D14EB78BC680}"/>
              </a:ext>
            </a:extLst>
          </p:cNvPr>
          <p:cNvSpPr/>
          <p:nvPr/>
        </p:nvSpPr>
        <p:spPr>
          <a:xfrm>
            <a:off x="3774261" y="1504594"/>
            <a:ext cx="1074065" cy="466977"/>
          </a:xfrm>
          <a:prstGeom prst="rect">
            <a:avLst/>
          </a:prstGeom>
          <a:solidFill>
            <a:srgbClr val="FFFFFF"/>
          </a:solidFill>
          <a:ln w="571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Node A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996;p73">
            <a:extLst>
              <a:ext uri="{FF2B5EF4-FFF2-40B4-BE49-F238E27FC236}">
                <a16:creationId xmlns:a16="http://schemas.microsoft.com/office/drawing/2014/main" id="{A687C2C1-5624-439A-882D-F8AF5386BE9B}"/>
              </a:ext>
            </a:extLst>
          </p:cNvPr>
          <p:cNvSpPr/>
          <p:nvPr/>
        </p:nvSpPr>
        <p:spPr>
          <a:xfrm>
            <a:off x="5603084" y="1503010"/>
            <a:ext cx="1074065" cy="460354"/>
          </a:xfrm>
          <a:prstGeom prst="rect">
            <a:avLst/>
          </a:prstGeom>
          <a:solidFill>
            <a:srgbClr val="FFFFFF"/>
          </a:solidFill>
          <a:ln w="571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Node B</a:t>
            </a:r>
          </a:p>
        </p:txBody>
      </p:sp>
      <p:sp>
        <p:nvSpPr>
          <p:cNvPr id="106" name="Google Shape;996;p73">
            <a:extLst>
              <a:ext uri="{FF2B5EF4-FFF2-40B4-BE49-F238E27FC236}">
                <a16:creationId xmlns:a16="http://schemas.microsoft.com/office/drawing/2014/main" id="{92234334-A9F0-4A9B-860F-4AE7F05B8182}"/>
              </a:ext>
            </a:extLst>
          </p:cNvPr>
          <p:cNvSpPr/>
          <p:nvPr/>
        </p:nvSpPr>
        <p:spPr>
          <a:xfrm>
            <a:off x="7431907" y="1503010"/>
            <a:ext cx="1074065" cy="460354"/>
          </a:xfrm>
          <a:prstGeom prst="rect">
            <a:avLst/>
          </a:prstGeom>
          <a:solidFill>
            <a:srgbClr val="FFFFFF"/>
          </a:solidFill>
          <a:ln w="571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Node C</a:t>
            </a: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51F3C58-9CAB-4D67-9FFA-476F3C479C26}"/>
              </a:ext>
            </a:extLst>
          </p:cNvPr>
          <p:cNvCxnSpPr>
            <a:stCxn id="104" idx="3"/>
            <a:endCxn id="105" idx="1"/>
          </p:cNvCxnSpPr>
          <p:nvPr/>
        </p:nvCxnSpPr>
        <p:spPr>
          <a:xfrm flipV="1">
            <a:off x="4848326" y="1733187"/>
            <a:ext cx="754758" cy="4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F1CF8604-A344-45B0-A329-837A0C3FBB27}"/>
              </a:ext>
            </a:extLst>
          </p:cNvPr>
          <p:cNvCxnSpPr>
            <a:cxnSpLocks/>
            <a:stCxn id="105" idx="3"/>
            <a:endCxn id="106" idx="1"/>
          </p:cNvCxnSpPr>
          <p:nvPr/>
        </p:nvCxnSpPr>
        <p:spPr>
          <a:xfrm>
            <a:off x="6677149" y="1733187"/>
            <a:ext cx="7547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Google Shape;876;p67">
            <a:extLst>
              <a:ext uri="{FF2B5EF4-FFF2-40B4-BE49-F238E27FC236}">
                <a16:creationId xmlns:a16="http://schemas.microsoft.com/office/drawing/2014/main" id="{1EA75069-9A2B-4970-8159-CF5FC4F4791E}"/>
              </a:ext>
            </a:extLst>
          </p:cNvPr>
          <p:cNvSpPr txBox="1"/>
          <p:nvPr/>
        </p:nvSpPr>
        <p:spPr>
          <a:xfrm>
            <a:off x="7561757" y="2270323"/>
            <a:ext cx="24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NUMA 1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874;p67">
            <a:extLst>
              <a:ext uri="{FF2B5EF4-FFF2-40B4-BE49-F238E27FC236}">
                <a16:creationId xmlns:a16="http://schemas.microsoft.com/office/drawing/2014/main" id="{44ECB92B-05C3-4CA6-802F-1536EC5832FE}"/>
              </a:ext>
            </a:extLst>
          </p:cNvPr>
          <p:cNvSpPr txBox="1"/>
          <p:nvPr/>
        </p:nvSpPr>
        <p:spPr>
          <a:xfrm>
            <a:off x="5396896" y="3408162"/>
            <a:ext cx="86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UPI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7" name="Google Shape;909;p67">
            <a:extLst>
              <a:ext uri="{FF2B5EF4-FFF2-40B4-BE49-F238E27FC236}">
                <a16:creationId xmlns:a16="http://schemas.microsoft.com/office/drawing/2014/main" id="{675DAEEB-8C39-4AD0-B307-233CC4DA5030}"/>
              </a:ext>
            </a:extLst>
          </p:cNvPr>
          <p:cNvSpPr txBox="1"/>
          <p:nvPr/>
        </p:nvSpPr>
        <p:spPr>
          <a:xfrm>
            <a:off x="3485659" y="5871040"/>
            <a:ext cx="1591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Directory Cache</a:t>
            </a:r>
            <a:b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</a:b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Coherence info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D63E2BB-7110-4185-BCAD-45257B61E3D9}"/>
              </a:ext>
            </a:extLst>
          </p:cNvPr>
          <p:cNvSpPr/>
          <p:nvPr/>
        </p:nvSpPr>
        <p:spPr>
          <a:xfrm>
            <a:off x="1008617" y="2663343"/>
            <a:ext cx="1951578" cy="95116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40CEE4F-6E2C-4F9B-AD8E-912E4359F8D1}"/>
              </a:ext>
            </a:extLst>
          </p:cNvPr>
          <p:cNvGrpSpPr/>
          <p:nvPr/>
        </p:nvGrpSpPr>
        <p:grpSpPr>
          <a:xfrm>
            <a:off x="2355010" y="5144374"/>
            <a:ext cx="830924" cy="276802"/>
            <a:chOff x="2355010" y="5056170"/>
            <a:chExt cx="736723" cy="241899"/>
          </a:xfrm>
        </p:grpSpPr>
        <p:sp>
          <p:nvSpPr>
            <p:cNvPr id="188" name="Google Shape;879;p67">
              <a:extLst>
                <a:ext uri="{FF2B5EF4-FFF2-40B4-BE49-F238E27FC236}">
                  <a16:creationId xmlns:a16="http://schemas.microsoft.com/office/drawing/2014/main" id="{97DA33A7-6810-44FB-9E1A-4902069FDF17}"/>
                </a:ext>
              </a:extLst>
            </p:cNvPr>
            <p:cNvSpPr/>
            <p:nvPr/>
          </p:nvSpPr>
          <p:spPr>
            <a:xfrm>
              <a:off x="2355010" y="5081660"/>
              <a:ext cx="736723" cy="21640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8D8ED8C-30A9-4329-94E9-9A91D1BD6B97}"/>
                </a:ext>
              </a:extLst>
            </p:cNvPr>
            <p:cNvSpPr txBox="1"/>
            <p:nvPr/>
          </p:nvSpPr>
          <p:spPr>
            <a:xfrm>
              <a:off x="2419095" y="5056170"/>
              <a:ext cx="624417" cy="219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Node A</a:t>
              </a:r>
            </a:p>
          </p:txBody>
        </p:sp>
      </p:grpSp>
      <p:sp>
        <p:nvSpPr>
          <p:cNvPr id="161" name="Google Shape;882;p67">
            <a:extLst>
              <a:ext uri="{FF2B5EF4-FFF2-40B4-BE49-F238E27FC236}">
                <a16:creationId xmlns:a16="http://schemas.microsoft.com/office/drawing/2014/main" id="{DCDA1A66-6D73-48AB-9D43-9546AD8236A6}"/>
              </a:ext>
            </a:extLst>
          </p:cNvPr>
          <p:cNvSpPr/>
          <p:nvPr/>
        </p:nvSpPr>
        <p:spPr>
          <a:xfrm>
            <a:off x="3009608" y="2950623"/>
            <a:ext cx="1846737" cy="610856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Local Cache</a:t>
            </a:r>
          </a:p>
        </p:txBody>
      </p: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802ED176-D226-4E15-AF89-514C30304C2E}"/>
              </a:ext>
            </a:extLst>
          </p:cNvPr>
          <p:cNvGrpSpPr/>
          <p:nvPr/>
        </p:nvGrpSpPr>
        <p:grpSpPr>
          <a:xfrm>
            <a:off x="2974860" y="4267239"/>
            <a:ext cx="2064134" cy="309453"/>
            <a:chOff x="1244603" y="4170103"/>
            <a:chExt cx="966636" cy="309453"/>
          </a:xfrm>
        </p:grpSpPr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CB86FDD7-794E-4EE3-AF65-3097B2BEDC4B}"/>
                </a:ext>
              </a:extLst>
            </p:cNvPr>
            <p:cNvGrpSpPr/>
            <p:nvPr/>
          </p:nvGrpSpPr>
          <p:grpSpPr>
            <a:xfrm>
              <a:off x="1244603" y="4170103"/>
              <a:ext cx="479618" cy="307777"/>
              <a:chOff x="1244603" y="4170103"/>
              <a:chExt cx="479618" cy="307777"/>
            </a:xfrm>
          </p:grpSpPr>
          <p:sp>
            <p:nvSpPr>
              <p:cNvPr id="202" name="Google Shape;886;p67">
                <a:extLst>
                  <a:ext uri="{FF2B5EF4-FFF2-40B4-BE49-F238E27FC236}">
                    <a16:creationId xmlns:a16="http://schemas.microsoft.com/office/drawing/2014/main" id="{80B8B102-A9C5-4746-BC60-60AB46DB5E93}"/>
                  </a:ext>
                </a:extLst>
              </p:cNvPr>
              <p:cNvSpPr/>
              <p:nvPr/>
            </p:nvSpPr>
            <p:spPr>
              <a:xfrm>
                <a:off x="1269565" y="4184816"/>
                <a:ext cx="429695" cy="2652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4D4E25C4-6C86-48AA-8692-D7E7EE8862AA}"/>
                  </a:ext>
                </a:extLst>
              </p:cNvPr>
              <p:cNvSpPr txBox="1"/>
              <p:nvPr/>
            </p:nvSpPr>
            <p:spPr>
              <a:xfrm>
                <a:off x="1244603" y="4170103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IMC</a:t>
                </a:r>
              </a:p>
            </p:txBody>
          </p:sp>
        </p:grpSp>
        <p:sp>
          <p:nvSpPr>
            <p:cNvPr id="200" name="Google Shape;894;p67">
              <a:extLst>
                <a:ext uri="{FF2B5EF4-FFF2-40B4-BE49-F238E27FC236}">
                  <a16:creationId xmlns:a16="http://schemas.microsoft.com/office/drawing/2014/main" id="{FD28D73E-26FB-41BB-997E-3E4303E8C19C}"/>
                </a:ext>
              </a:extLst>
            </p:cNvPr>
            <p:cNvSpPr/>
            <p:nvPr/>
          </p:nvSpPr>
          <p:spPr>
            <a:xfrm>
              <a:off x="1696416" y="4184816"/>
              <a:ext cx="437449" cy="265200"/>
            </a:xfrm>
            <a:prstGeom prst="rect">
              <a:avLst/>
            </a:prstGeom>
            <a:solidFill>
              <a:srgbClr val="FFD32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F886385F-8188-4F2B-8A47-CA342541371A}"/>
                </a:ext>
              </a:extLst>
            </p:cNvPr>
            <p:cNvSpPr txBox="1"/>
            <p:nvPr/>
          </p:nvSpPr>
          <p:spPr>
            <a:xfrm>
              <a:off x="1653073" y="4171779"/>
              <a:ext cx="5581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WPQ</a:t>
              </a:r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0486113E-D1CA-4C1F-AB01-A4A0601EC4A0}"/>
              </a:ext>
            </a:extLst>
          </p:cNvPr>
          <p:cNvGrpSpPr/>
          <p:nvPr/>
        </p:nvGrpSpPr>
        <p:grpSpPr>
          <a:xfrm>
            <a:off x="965171" y="4265807"/>
            <a:ext cx="2064134" cy="309453"/>
            <a:chOff x="1244603" y="4170103"/>
            <a:chExt cx="966636" cy="309453"/>
          </a:xfrm>
        </p:grpSpPr>
        <p:sp>
          <p:nvSpPr>
            <p:cNvPr id="206" name="Google Shape;894;p67">
              <a:extLst>
                <a:ext uri="{FF2B5EF4-FFF2-40B4-BE49-F238E27FC236}">
                  <a16:creationId xmlns:a16="http://schemas.microsoft.com/office/drawing/2014/main" id="{48BE0846-71D9-472A-ACCF-9FCE313F3396}"/>
                </a:ext>
              </a:extLst>
            </p:cNvPr>
            <p:cNvSpPr/>
            <p:nvPr/>
          </p:nvSpPr>
          <p:spPr>
            <a:xfrm>
              <a:off x="1696416" y="4184816"/>
              <a:ext cx="477637" cy="265200"/>
            </a:xfrm>
            <a:prstGeom prst="rect">
              <a:avLst/>
            </a:prstGeom>
            <a:solidFill>
              <a:srgbClr val="FFD32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1814153E-558C-45E3-A962-D4E06A3A9134}"/>
                </a:ext>
              </a:extLst>
            </p:cNvPr>
            <p:cNvSpPr txBox="1"/>
            <p:nvPr/>
          </p:nvSpPr>
          <p:spPr>
            <a:xfrm>
              <a:off x="1653073" y="4171779"/>
              <a:ext cx="5581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WPQ</a:t>
              </a:r>
            </a:p>
          </p:txBody>
        </p: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C5BC07D6-FCE4-4BC9-8F7B-74D711347280}"/>
                </a:ext>
              </a:extLst>
            </p:cNvPr>
            <p:cNvGrpSpPr/>
            <p:nvPr/>
          </p:nvGrpSpPr>
          <p:grpSpPr>
            <a:xfrm>
              <a:off x="1244603" y="4170103"/>
              <a:ext cx="479618" cy="307777"/>
              <a:chOff x="1244603" y="4170103"/>
              <a:chExt cx="479618" cy="307777"/>
            </a:xfrm>
          </p:grpSpPr>
          <p:sp>
            <p:nvSpPr>
              <p:cNvPr id="208" name="Google Shape;886;p67">
                <a:extLst>
                  <a:ext uri="{FF2B5EF4-FFF2-40B4-BE49-F238E27FC236}">
                    <a16:creationId xmlns:a16="http://schemas.microsoft.com/office/drawing/2014/main" id="{AF8C8AA2-F09F-4AD7-8F5B-292B337FF9F0}"/>
                  </a:ext>
                </a:extLst>
              </p:cNvPr>
              <p:cNvSpPr/>
              <p:nvPr/>
            </p:nvSpPr>
            <p:spPr>
              <a:xfrm>
                <a:off x="1269565" y="4184816"/>
                <a:ext cx="429695" cy="2652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B75EBE91-F6C3-49A8-AFE1-86DDDC4B2E47}"/>
                  </a:ext>
                </a:extLst>
              </p:cNvPr>
              <p:cNvSpPr txBox="1"/>
              <p:nvPr/>
            </p:nvSpPr>
            <p:spPr>
              <a:xfrm>
                <a:off x="1244603" y="4170103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IMC</a:t>
                </a:r>
              </a:p>
            </p:txBody>
          </p:sp>
        </p:grpSp>
      </p:grpSp>
      <p:cxnSp>
        <p:nvCxnSpPr>
          <p:cNvPr id="210" name="Google Shape;870;p67">
            <a:extLst>
              <a:ext uri="{FF2B5EF4-FFF2-40B4-BE49-F238E27FC236}">
                <a16:creationId xmlns:a16="http://schemas.microsoft.com/office/drawing/2014/main" id="{D0F9D9C3-EBBB-40F1-855F-51130D2A9A8B}"/>
              </a:ext>
            </a:extLst>
          </p:cNvPr>
          <p:cNvCxnSpPr>
            <a:cxnSpLocks/>
            <a:stCxn id="214" idx="2"/>
          </p:cNvCxnSpPr>
          <p:nvPr/>
        </p:nvCxnSpPr>
        <p:spPr>
          <a:xfrm flipH="1">
            <a:off x="9945180" y="3573930"/>
            <a:ext cx="5946" cy="161891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870;p67">
            <a:extLst>
              <a:ext uri="{FF2B5EF4-FFF2-40B4-BE49-F238E27FC236}">
                <a16:creationId xmlns:a16="http://schemas.microsoft.com/office/drawing/2014/main" id="{CE046443-D67B-4B05-A6B8-DFA00D6166C7}"/>
              </a:ext>
            </a:extLst>
          </p:cNvPr>
          <p:cNvCxnSpPr>
            <a:cxnSpLocks/>
          </p:cNvCxnSpPr>
          <p:nvPr/>
        </p:nvCxnSpPr>
        <p:spPr>
          <a:xfrm>
            <a:off x="7910741" y="3680977"/>
            <a:ext cx="0" cy="139566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906;p67">
            <a:extLst>
              <a:ext uri="{FF2B5EF4-FFF2-40B4-BE49-F238E27FC236}">
                <a16:creationId xmlns:a16="http://schemas.microsoft.com/office/drawing/2014/main" id="{AD1624FD-FCA3-42EE-A380-706DA1C6DFBF}"/>
              </a:ext>
            </a:extLst>
          </p:cNvPr>
          <p:cNvSpPr/>
          <p:nvPr/>
        </p:nvSpPr>
        <p:spPr>
          <a:xfrm>
            <a:off x="6845639" y="4762612"/>
            <a:ext cx="4219838" cy="1691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3" name="Google Shape;868;p67">
            <a:extLst>
              <a:ext uri="{FF2B5EF4-FFF2-40B4-BE49-F238E27FC236}">
                <a16:creationId xmlns:a16="http://schemas.microsoft.com/office/drawing/2014/main" id="{3A2D30EB-E892-4FE8-977E-1C765C9F57C3}"/>
              </a:ext>
            </a:extLst>
          </p:cNvPr>
          <p:cNvSpPr/>
          <p:nvPr/>
        </p:nvSpPr>
        <p:spPr>
          <a:xfrm>
            <a:off x="6845639" y="2641168"/>
            <a:ext cx="4219838" cy="199848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3225" tIns="48225" rIns="93225" bIns="482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900" ker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878;p67">
            <a:extLst>
              <a:ext uri="{FF2B5EF4-FFF2-40B4-BE49-F238E27FC236}">
                <a16:creationId xmlns:a16="http://schemas.microsoft.com/office/drawing/2014/main" id="{A4381E25-C1F2-4787-9257-E23717B9F7BA}"/>
              </a:ext>
            </a:extLst>
          </p:cNvPr>
          <p:cNvSpPr/>
          <p:nvPr/>
        </p:nvSpPr>
        <p:spPr>
          <a:xfrm>
            <a:off x="8992943" y="2686158"/>
            <a:ext cx="1916366" cy="88777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Core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algn="ctr">
              <a:buClr>
                <a:srgbClr val="000000"/>
              </a:buClr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5" name="Google Shape;880;p67">
            <a:extLst>
              <a:ext uri="{FF2B5EF4-FFF2-40B4-BE49-F238E27FC236}">
                <a16:creationId xmlns:a16="http://schemas.microsoft.com/office/drawing/2014/main" id="{B88CB153-4D58-45B9-BD8A-F7B981876681}"/>
              </a:ext>
            </a:extLst>
          </p:cNvPr>
          <p:cNvSpPr/>
          <p:nvPr/>
        </p:nvSpPr>
        <p:spPr>
          <a:xfrm>
            <a:off x="7016056" y="2682172"/>
            <a:ext cx="1927772" cy="89362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Core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2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882;p67">
            <a:extLst>
              <a:ext uri="{FF2B5EF4-FFF2-40B4-BE49-F238E27FC236}">
                <a16:creationId xmlns:a16="http://schemas.microsoft.com/office/drawing/2014/main" id="{B98F2B66-F0F5-4915-B1FF-E47EAF4221B6}"/>
              </a:ext>
            </a:extLst>
          </p:cNvPr>
          <p:cNvSpPr/>
          <p:nvPr/>
        </p:nvSpPr>
        <p:spPr>
          <a:xfrm>
            <a:off x="7043692" y="2948663"/>
            <a:ext cx="1846737" cy="610856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Local Cache</a:t>
            </a:r>
          </a:p>
        </p:txBody>
      </p:sp>
      <p:sp>
        <p:nvSpPr>
          <p:cNvPr id="217" name="Google Shape;884;p67">
            <a:extLst>
              <a:ext uri="{FF2B5EF4-FFF2-40B4-BE49-F238E27FC236}">
                <a16:creationId xmlns:a16="http://schemas.microsoft.com/office/drawing/2014/main" id="{43574385-0D38-4238-9723-3F21AD029DC1}"/>
              </a:ext>
            </a:extLst>
          </p:cNvPr>
          <p:cNvSpPr/>
          <p:nvPr/>
        </p:nvSpPr>
        <p:spPr>
          <a:xfrm>
            <a:off x="7016056" y="3618093"/>
            <a:ext cx="3879004" cy="609448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Last Level Cache (LLC)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909;p67">
            <a:extLst>
              <a:ext uri="{FF2B5EF4-FFF2-40B4-BE49-F238E27FC236}">
                <a16:creationId xmlns:a16="http://schemas.microsoft.com/office/drawing/2014/main" id="{1AEF5D5B-564A-4D72-B539-F0539E33A556}"/>
              </a:ext>
            </a:extLst>
          </p:cNvPr>
          <p:cNvSpPr txBox="1"/>
          <p:nvPr/>
        </p:nvSpPr>
        <p:spPr>
          <a:xfrm>
            <a:off x="9667685" y="4718052"/>
            <a:ext cx="159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Optane DIMM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0" name="Google Shape;920;p67">
            <a:extLst>
              <a:ext uri="{FF2B5EF4-FFF2-40B4-BE49-F238E27FC236}">
                <a16:creationId xmlns:a16="http://schemas.microsoft.com/office/drawing/2014/main" id="{BEF6BD42-956E-407F-99AB-A6787160EA66}"/>
              </a:ext>
            </a:extLst>
          </p:cNvPr>
          <p:cNvSpPr/>
          <p:nvPr/>
        </p:nvSpPr>
        <p:spPr>
          <a:xfrm>
            <a:off x="7016056" y="5937514"/>
            <a:ext cx="3909816" cy="443375"/>
          </a:xfrm>
          <a:prstGeom prst="rect">
            <a:avLst/>
          </a:prstGeom>
          <a:solidFill>
            <a:srgbClr val="FF950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909;p67">
            <a:extLst>
              <a:ext uri="{FF2B5EF4-FFF2-40B4-BE49-F238E27FC236}">
                <a16:creationId xmlns:a16="http://schemas.microsoft.com/office/drawing/2014/main" id="{15B2FC3C-FB0D-45C8-A2C9-E3D0A5A6B6FF}"/>
              </a:ext>
            </a:extLst>
          </p:cNvPr>
          <p:cNvSpPr txBox="1"/>
          <p:nvPr/>
        </p:nvSpPr>
        <p:spPr>
          <a:xfrm>
            <a:off x="9493098" y="5871040"/>
            <a:ext cx="1591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Directory Cache</a:t>
            </a:r>
            <a:b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</a:b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Coherence info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AEE3779A-B72F-4687-A05C-E5A142FAF57B}"/>
              </a:ext>
            </a:extLst>
          </p:cNvPr>
          <p:cNvGrpSpPr/>
          <p:nvPr/>
        </p:nvGrpSpPr>
        <p:grpSpPr>
          <a:xfrm>
            <a:off x="7928817" y="5144379"/>
            <a:ext cx="830924" cy="307777"/>
            <a:chOff x="2355010" y="5056170"/>
            <a:chExt cx="736723" cy="268968"/>
          </a:xfrm>
        </p:grpSpPr>
        <p:sp>
          <p:nvSpPr>
            <p:cNvPr id="224" name="Google Shape;879;p67">
              <a:extLst>
                <a:ext uri="{FF2B5EF4-FFF2-40B4-BE49-F238E27FC236}">
                  <a16:creationId xmlns:a16="http://schemas.microsoft.com/office/drawing/2014/main" id="{E6916BCD-BBDF-4700-9786-7A1D00519E93}"/>
                </a:ext>
              </a:extLst>
            </p:cNvPr>
            <p:cNvSpPr/>
            <p:nvPr/>
          </p:nvSpPr>
          <p:spPr>
            <a:xfrm>
              <a:off x="2355010" y="5081660"/>
              <a:ext cx="736723" cy="21640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BB2D7016-FC37-4CB3-9A0E-4A72D589F4BD}"/>
                </a:ext>
              </a:extLst>
            </p:cNvPr>
            <p:cNvSpPr txBox="1"/>
            <p:nvPr/>
          </p:nvSpPr>
          <p:spPr>
            <a:xfrm>
              <a:off x="2409243" y="5056170"/>
              <a:ext cx="644121" cy="268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Node </a:t>
              </a:r>
              <a:r>
                <a:rPr lang="en-US" altLang="ko-KR" sz="1400" b="1" dirty="0"/>
                <a:t>B</a:t>
              </a:r>
              <a:endParaRPr lang="en-US" sz="1400" b="1" dirty="0"/>
            </a:p>
          </p:txBody>
        </p:sp>
      </p:grpSp>
      <p:sp>
        <p:nvSpPr>
          <p:cNvPr id="226" name="Google Shape;882;p67">
            <a:extLst>
              <a:ext uri="{FF2B5EF4-FFF2-40B4-BE49-F238E27FC236}">
                <a16:creationId xmlns:a16="http://schemas.microsoft.com/office/drawing/2014/main" id="{719C791D-E34A-408D-8079-9FDA52898AC2}"/>
              </a:ext>
            </a:extLst>
          </p:cNvPr>
          <p:cNvSpPr/>
          <p:nvPr/>
        </p:nvSpPr>
        <p:spPr>
          <a:xfrm>
            <a:off x="9017047" y="2950623"/>
            <a:ext cx="1846737" cy="610856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Local Cache</a:t>
            </a:r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28A91E5F-D707-4E18-B49B-3E24D4EFE97E}"/>
              </a:ext>
            </a:extLst>
          </p:cNvPr>
          <p:cNvGrpSpPr/>
          <p:nvPr/>
        </p:nvGrpSpPr>
        <p:grpSpPr>
          <a:xfrm>
            <a:off x="8982299" y="4267239"/>
            <a:ext cx="2064134" cy="309453"/>
            <a:chOff x="1244603" y="4170103"/>
            <a:chExt cx="966636" cy="309453"/>
          </a:xfrm>
        </p:grpSpPr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CD83C7FB-92D1-49EB-9634-B737622D8AEE}"/>
                </a:ext>
              </a:extLst>
            </p:cNvPr>
            <p:cNvGrpSpPr/>
            <p:nvPr/>
          </p:nvGrpSpPr>
          <p:grpSpPr>
            <a:xfrm>
              <a:off x="1244603" y="4170103"/>
              <a:ext cx="479618" cy="307777"/>
              <a:chOff x="1244603" y="4170103"/>
              <a:chExt cx="479618" cy="307777"/>
            </a:xfrm>
          </p:grpSpPr>
          <p:sp>
            <p:nvSpPr>
              <p:cNvPr id="231" name="Google Shape;886;p67">
                <a:extLst>
                  <a:ext uri="{FF2B5EF4-FFF2-40B4-BE49-F238E27FC236}">
                    <a16:creationId xmlns:a16="http://schemas.microsoft.com/office/drawing/2014/main" id="{1EC4A591-ED91-4B93-B450-326142D1A85C}"/>
                  </a:ext>
                </a:extLst>
              </p:cNvPr>
              <p:cNvSpPr/>
              <p:nvPr/>
            </p:nvSpPr>
            <p:spPr>
              <a:xfrm>
                <a:off x="1269565" y="4184816"/>
                <a:ext cx="429695" cy="2652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CF0896D3-9934-492F-A24D-FCEF8F91EF98}"/>
                  </a:ext>
                </a:extLst>
              </p:cNvPr>
              <p:cNvSpPr txBox="1"/>
              <p:nvPr/>
            </p:nvSpPr>
            <p:spPr>
              <a:xfrm>
                <a:off x="1244603" y="4170103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IMC</a:t>
                </a:r>
              </a:p>
            </p:txBody>
          </p:sp>
        </p:grpSp>
        <p:sp>
          <p:nvSpPr>
            <p:cNvPr id="229" name="Google Shape;894;p67">
              <a:extLst>
                <a:ext uri="{FF2B5EF4-FFF2-40B4-BE49-F238E27FC236}">
                  <a16:creationId xmlns:a16="http://schemas.microsoft.com/office/drawing/2014/main" id="{EB0C897F-9DAB-4782-BC27-EF6C31AFD5B0}"/>
                </a:ext>
              </a:extLst>
            </p:cNvPr>
            <p:cNvSpPr/>
            <p:nvPr/>
          </p:nvSpPr>
          <p:spPr>
            <a:xfrm>
              <a:off x="1696416" y="4184816"/>
              <a:ext cx="437449" cy="265200"/>
            </a:xfrm>
            <a:prstGeom prst="rect">
              <a:avLst/>
            </a:prstGeom>
            <a:solidFill>
              <a:srgbClr val="FFD32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D679857D-2F98-47C3-9354-C56C81C689A9}"/>
                </a:ext>
              </a:extLst>
            </p:cNvPr>
            <p:cNvSpPr txBox="1"/>
            <p:nvPr/>
          </p:nvSpPr>
          <p:spPr>
            <a:xfrm>
              <a:off x="1653073" y="4171779"/>
              <a:ext cx="5581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WPQ</a:t>
              </a:r>
            </a:p>
          </p:txBody>
        </p:sp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AA9A519C-DDF0-42FD-B361-7951BC6D5739}"/>
              </a:ext>
            </a:extLst>
          </p:cNvPr>
          <p:cNvGrpSpPr/>
          <p:nvPr/>
        </p:nvGrpSpPr>
        <p:grpSpPr>
          <a:xfrm>
            <a:off x="6972610" y="4265807"/>
            <a:ext cx="2064134" cy="309453"/>
            <a:chOff x="1244603" y="4170103"/>
            <a:chExt cx="966636" cy="309453"/>
          </a:xfrm>
        </p:grpSpPr>
        <p:sp>
          <p:nvSpPr>
            <p:cNvPr id="234" name="Google Shape;894;p67">
              <a:extLst>
                <a:ext uri="{FF2B5EF4-FFF2-40B4-BE49-F238E27FC236}">
                  <a16:creationId xmlns:a16="http://schemas.microsoft.com/office/drawing/2014/main" id="{67D7ED85-BE20-4536-82F6-C8EE0744292E}"/>
                </a:ext>
              </a:extLst>
            </p:cNvPr>
            <p:cNvSpPr/>
            <p:nvPr/>
          </p:nvSpPr>
          <p:spPr>
            <a:xfrm>
              <a:off x="1696416" y="4184816"/>
              <a:ext cx="477637" cy="265200"/>
            </a:xfrm>
            <a:prstGeom prst="rect">
              <a:avLst/>
            </a:prstGeom>
            <a:solidFill>
              <a:srgbClr val="FFD32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742BA993-7818-464C-92BC-7E02EA7A7097}"/>
                </a:ext>
              </a:extLst>
            </p:cNvPr>
            <p:cNvSpPr txBox="1"/>
            <p:nvPr/>
          </p:nvSpPr>
          <p:spPr>
            <a:xfrm>
              <a:off x="1653073" y="4171779"/>
              <a:ext cx="5581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WPQ</a:t>
              </a:r>
            </a:p>
          </p:txBody>
        </p:sp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1CE48890-8007-4A2D-9B81-64C77BDB18BB}"/>
                </a:ext>
              </a:extLst>
            </p:cNvPr>
            <p:cNvGrpSpPr/>
            <p:nvPr/>
          </p:nvGrpSpPr>
          <p:grpSpPr>
            <a:xfrm>
              <a:off x="1244603" y="4170103"/>
              <a:ext cx="479618" cy="307777"/>
              <a:chOff x="1244603" y="4170103"/>
              <a:chExt cx="479618" cy="307777"/>
            </a:xfrm>
          </p:grpSpPr>
          <p:sp>
            <p:nvSpPr>
              <p:cNvPr id="237" name="Google Shape;886;p67">
                <a:extLst>
                  <a:ext uri="{FF2B5EF4-FFF2-40B4-BE49-F238E27FC236}">
                    <a16:creationId xmlns:a16="http://schemas.microsoft.com/office/drawing/2014/main" id="{03D2ABEF-1953-4843-9D86-7D100CBF5589}"/>
                  </a:ext>
                </a:extLst>
              </p:cNvPr>
              <p:cNvSpPr/>
              <p:nvPr/>
            </p:nvSpPr>
            <p:spPr>
              <a:xfrm>
                <a:off x="1269565" y="4184816"/>
                <a:ext cx="429695" cy="2652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8A6FEE4D-5461-4E47-AFCC-A1DD4305BF5D}"/>
                  </a:ext>
                </a:extLst>
              </p:cNvPr>
              <p:cNvSpPr txBox="1"/>
              <p:nvPr/>
            </p:nvSpPr>
            <p:spPr>
              <a:xfrm>
                <a:off x="1244603" y="4170103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IMC</a:t>
                </a:r>
              </a:p>
            </p:txBody>
          </p:sp>
        </p:grpSp>
      </p:grp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5BAD99A8-7139-4FE0-8201-47EA7062EDB1}"/>
              </a:ext>
            </a:extLst>
          </p:cNvPr>
          <p:cNvGrpSpPr/>
          <p:nvPr/>
        </p:nvGrpSpPr>
        <p:grpSpPr>
          <a:xfrm>
            <a:off x="9005443" y="5144379"/>
            <a:ext cx="830924" cy="307777"/>
            <a:chOff x="2355010" y="5056170"/>
            <a:chExt cx="736723" cy="268968"/>
          </a:xfrm>
        </p:grpSpPr>
        <p:sp>
          <p:nvSpPr>
            <p:cNvPr id="240" name="Google Shape;879;p67">
              <a:extLst>
                <a:ext uri="{FF2B5EF4-FFF2-40B4-BE49-F238E27FC236}">
                  <a16:creationId xmlns:a16="http://schemas.microsoft.com/office/drawing/2014/main" id="{10BB8EAD-712C-48A7-BC03-DAC766A9CA08}"/>
                </a:ext>
              </a:extLst>
            </p:cNvPr>
            <p:cNvSpPr/>
            <p:nvPr/>
          </p:nvSpPr>
          <p:spPr>
            <a:xfrm>
              <a:off x="2355010" y="5081660"/>
              <a:ext cx="736723" cy="21640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28CFABE7-C664-4C75-96C4-60D29369D9A3}"/>
                </a:ext>
              </a:extLst>
            </p:cNvPr>
            <p:cNvSpPr txBox="1"/>
            <p:nvPr/>
          </p:nvSpPr>
          <p:spPr>
            <a:xfrm>
              <a:off x="2412085" y="5056170"/>
              <a:ext cx="638436" cy="268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Node </a:t>
              </a:r>
              <a:r>
                <a:rPr lang="en-US" altLang="ko-KR" sz="1400" b="1" dirty="0"/>
                <a:t>C</a:t>
              </a:r>
              <a:endParaRPr lang="en-US" sz="1400" b="1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D3B1D53-5DC6-4656-B071-001EB2F31022}"/>
              </a:ext>
            </a:extLst>
          </p:cNvPr>
          <p:cNvGrpSpPr/>
          <p:nvPr/>
        </p:nvGrpSpPr>
        <p:grpSpPr>
          <a:xfrm>
            <a:off x="1072378" y="2977289"/>
            <a:ext cx="830924" cy="276802"/>
            <a:chOff x="2355010" y="5056170"/>
            <a:chExt cx="736723" cy="241899"/>
          </a:xfrm>
        </p:grpSpPr>
        <p:sp>
          <p:nvSpPr>
            <p:cNvPr id="73" name="Google Shape;879;p67">
              <a:extLst>
                <a:ext uri="{FF2B5EF4-FFF2-40B4-BE49-F238E27FC236}">
                  <a16:creationId xmlns:a16="http://schemas.microsoft.com/office/drawing/2014/main" id="{092070BF-04BD-419E-BB2A-CAB14E122AF9}"/>
                </a:ext>
              </a:extLst>
            </p:cNvPr>
            <p:cNvSpPr/>
            <p:nvPr/>
          </p:nvSpPr>
          <p:spPr>
            <a:xfrm>
              <a:off x="2355010" y="5081660"/>
              <a:ext cx="736723" cy="21640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55F8197-A5B9-49E2-BF67-01200D50A54A}"/>
                </a:ext>
              </a:extLst>
            </p:cNvPr>
            <p:cNvSpPr txBox="1"/>
            <p:nvPr/>
          </p:nvSpPr>
          <p:spPr>
            <a:xfrm>
              <a:off x="2419095" y="5056170"/>
              <a:ext cx="624417" cy="219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Node A</a:t>
              </a: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1468337-009E-43C3-9C4E-1B017350B26E}"/>
              </a:ext>
            </a:extLst>
          </p:cNvPr>
          <p:cNvSpPr/>
          <p:nvPr/>
        </p:nvSpPr>
        <p:spPr>
          <a:xfrm>
            <a:off x="5554610" y="1442790"/>
            <a:ext cx="1171012" cy="57476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27AB9C0-84FE-4B90-BFEB-68C9C7B68238}"/>
              </a:ext>
            </a:extLst>
          </p:cNvPr>
          <p:cNvGrpSpPr/>
          <p:nvPr/>
        </p:nvGrpSpPr>
        <p:grpSpPr>
          <a:xfrm>
            <a:off x="2009971" y="2974974"/>
            <a:ext cx="830924" cy="307777"/>
            <a:chOff x="2355010" y="5056170"/>
            <a:chExt cx="736723" cy="268968"/>
          </a:xfrm>
        </p:grpSpPr>
        <p:sp>
          <p:nvSpPr>
            <p:cNvPr id="77" name="Google Shape;879;p67">
              <a:extLst>
                <a:ext uri="{FF2B5EF4-FFF2-40B4-BE49-F238E27FC236}">
                  <a16:creationId xmlns:a16="http://schemas.microsoft.com/office/drawing/2014/main" id="{E641FEC8-B0AA-4A7D-AB0E-6CE6D2232D97}"/>
                </a:ext>
              </a:extLst>
            </p:cNvPr>
            <p:cNvSpPr/>
            <p:nvPr/>
          </p:nvSpPr>
          <p:spPr>
            <a:xfrm>
              <a:off x="2355010" y="5081660"/>
              <a:ext cx="736723" cy="21640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4DCF3D5-CD04-43A3-8596-3410F7BCBBB7}"/>
                </a:ext>
              </a:extLst>
            </p:cNvPr>
            <p:cNvSpPr txBox="1"/>
            <p:nvPr/>
          </p:nvSpPr>
          <p:spPr>
            <a:xfrm>
              <a:off x="2409243" y="5056170"/>
              <a:ext cx="644121" cy="268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Node </a:t>
              </a:r>
              <a:r>
                <a:rPr lang="en-US" altLang="ko-KR" sz="1400" b="1" dirty="0"/>
                <a:t>B</a:t>
              </a:r>
              <a:endParaRPr lang="en-US" sz="1400" b="1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4384E64-F432-48DE-A4EF-565794E35A26}"/>
              </a:ext>
            </a:extLst>
          </p:cNvPr>
          <p:cNvGrpSpPr/>
          <p:nvPr/>
        </p:nvGrpSpPr>
        <p:grpSpPr>
          <a:xfrm>
            <a:off x="7248062" y="5965220"/>
            <a:ext cx="1117942" cy="307777"/>
            <a:chOff x="7248062" y="5955793"/>
            <a:chExt cx="1117942" cy="307777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411AECF-FC8F-4BD3-AA95-A6362A9C3D8F}"/>
                </a:ext>
              </a:extLst>
            </p:cNvPr>
            <p:cNvGrpSpPr/>
            <p:nvPr/>
          </p:nvGrpSpPr>
          <p:grpSpPr>
            <a:xfrm>
              <a:off x="7535080" y="5955793"/>
              <a:ext cx="830924" cy="307777"/>
              <a:chOff x="2355010" y="5056177"/>
              <a:chExt cx="736723" cy="268968"/>
            </a:xfrm>
          </p:grpSpPr>
          <p:sp>
            <p:nvSpPr>
              <p:cNvPr id="87" name="Google Shape;879;p67">
                <a:extLst>
                  <a:ext uri="{FF2B5EF4-FFF2-40B4-BE49-F238E27FC236}">
                    <a16:creationId xmlns:a16="http://schemas.microsoft.com/office/drawing/2014/main" id="{3AFA508F-2D21-4E96-B12E-5A4712CCC00C}"/>
                  </a:ext>
                </a:extLst>
              </p:cNvPr>
              <p:cNvSpPr/>
              <p:nvPr/>
            </p:nvSpPr>
            <p:spPr>
              <a:xfrm>
                <a:off x="2355010" y="5081660"/>
                <a:ext cx="736723" cy="216409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09EA20D-0CCE-42F3-938B-D8B7EA0762C2}"/>
                  </a:ext>
                </a:extLst>
              </p:cNvPr>
              <p:cNvSpPr txBox="1"/>
              <p:nvPr/>
            </p:nvSpPr>
            <p:spPr>
              <a:xfrm>
                <a:off x="2409243" y="5056170"/>
                <a:ext cx="644121" cy="268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/>
                  <a:t>Node </a:t>
                </a:r>
                <a:r>
                  <a:rPr lang="en-US" altLang="ko-KR" sz="1400" b="1" dirty="0"/>
                  <a:t>B</a:t>
                </a:r>
                <a:endParaRPr lang="en-US" sz="1400" b="1" dirty="0"/>
              </a:p>
            </p:txBody>
          </p:sp>
        </p:grpSp>
        <p:sp>
          <p:nvSpPr>
            <p:cNvPr id="90" name="Google Shape;879;p67">
              <a:extLst>
                <a:ext uri="{FF2B5EF4-FFF2-40B4-BE49-F238E27FC236}">
                  <a16:creationId xmlns:a16="http://schemas.microsoft.com/office/drawing/2014/main" id="{47EC3407-B7AA-4FA8-AA3D-3E925E166B01}"/>
                </a:ext>
              </a:extLst>
            </p:cNvPr>
            <p:cNvSpPr/>
            <p:nvPr/>
          </p:nvSpPr>
          <p:spPr>
            <a:xfrm>
              <a:off x="7248062" y="5984265"/>
              <a:ext cx="287051" cy="24763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876;p67">
            <a:extLst>
              <a:ext uri="{FF2B5EF4-FFF2-40B4-BE49-F238E27FC236}">
                <a16:creationId xmlns:a16="http://schemas.microsoft.com/office/drawing/2014/main" id="{6AE0B4F6-8FA4-44E2-99D6-44AF9012229D}"/>
              </a:ext>
            </a:extLst>
          </p:cNvPr>
          <p:cNvSpPr txBox="1"/>
          <p:nvPr/>
        </p:nvSpPr>
        <p:spPr>
          <a:xfrm>
            <a:off x="233582" y="1488319"/>
            <a:ext cx="3859986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Example ) Linked List Traversal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FB9E049-AF21-4BEB-8B61-E4A6E47FA17A}"/>
              </a:ext>
            </a:extLst>
          </p:cNvPr>
          <p:cNvSpPr/>
          <p:nvPr/>
        </p:nvSpPr>
        <p:spPr>
          <a:xfrm>
            <a:off x="7351896" y="1475017"/>
            <a:ext cx="1171012" cy="57476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89D5C81F-FF66-41FB-9C9C-6C979DD901B0}"/>
              </a:ext>
            </a:extLst>
          </p:cNvPr>
          <p:cNvGrpSpPr/>
          <p:nvPr/>
        </p:nvGrpSpPr>
        <p:grpSpPr>
          <a:xfrm>
            <a:off x="8531676" y="5965212"/>
            <a:ext cx="1007444" cy="307777"/>
            <a:chOff x="8531676" y="5965212"/>
            <a:chExt cx="1007444" cy="307777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824CF1BE-CF41-4E9A-9633-F84D38C48FD7}"/>
                </a:ext>
              </a:extLst>
            </p:cNvPr>
            <p:cNvGrpSpPr/>
            <p:nvPr/>
          </p:nvGrpSpPr>
          <p:grpSpPr>
            <a:xfrm>
              <a:off x="8708196" y="5965212"/>
              <a:ext cx="830924" cy="307777"/>
              <a:chOff x="2355010" y="5056170"/>
              <a:chExt cx="736723" cy="268968"/>
            </a:xfrm>
          </p:grpSpPr>
          <p:sp>
            <p:nvSpPr>
              <p:cNvPr id="96" name="Google Shape;879;p67">
                <a:extLst>
                  <a:ext uri="{FF2B5EF4-FFF2-40B4-BE49-F238E27FC236}">
                    <a16:creationId xmlns:a16="http://schemas.microsoft.com/office/drawing/2014/main" id="{C45A00C1-0BCF-432F-A6AD-D29F9562B5D1}"/>
                  </a:ext>
                </a:extLst>
              </p:cNvPr>
              <p:cNvSpPr/>
              <p:nvPr/>
            </p:nvSpPr>
            <p:spPr>
              <a:xfrm>
                <a:off x="2355010" y="5081660"/>
                <a:ext cx="736723" cy="216409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B4C0430-92EA-4BAD-8A23-6D25EC86329D}"/>
                  </a:ext>
                </a:extLst>
              </p:cNvPr>
              <p:cNvSpPr txBox="1"/>
              <p:nvPr/>
            </p:nvSpPr>
            <p:spPr>
              <a:xfrm>
                <a:off x="2412085" y="5056170"/>
                <a:ext cx="638436" cy="268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/>
                  <a:t>Node </a:t>
                </a:r>
                <a:r>
                  <a:rPr lang="en-US" altLang="ko-KR" sz="1400" b="1" dirty="0"/>
                  <a:t>C</a:t>
                </a:r>
                <a:endParaRPr lang="en-US" sz="1400" b="1" dirty="0"/>
              </a:p>
            </p:txBody>
          </p:sp>
        </p:grpSp>
        <p:sp>
          <p:nvSpPr>
            <p:cNvPr id="95" name="Google Shape;879;p67">
              <a:extLst>
                <a:ext uri="{FF2B5EF4-FFF2-40B4-BE49-F238E27FC236}">
                  <a16:creationId xmlns:a16="http://schemas.microsoft.com/office/drawing/2014/main" id="{B5CD1479-467C-4ADE-9EFD-83805760848E}"/>
                </a:ext>
              </a:extLst>
            </p:cNvPr>
            <p:cNvSpPr/>
            <p:nvPr/>
          </p:nvSpPr>
          <p:spPr>
            <a:xfrm>
              <a:off x="8531676" y="5993692"/>
              <a:ext cx="235249" cy="2476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0F85A19-7872-4B0F-B4D4-D5FD70AFCE86}"/>
              </a:ext>
            </a:extLst>
          </p:cNvPr>
          <p:cNvSpPr/>
          <p:nvPr/>
        </p:nvSpPr>
        <p:spPr>
          <a:xfrm>
            <a:off x="7248062" y="5945637"/>
            <a:ext cx="2419623" cy="36512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9DB6573-C90B-4140-9321-8C34FA328A68}"/>
              </a:ext>
            </a:extLst>
          </p:cNvPr>
          <p:cNvGrpSpPr/>
          <p:nvPr/>
        </p:nvGrpSpPr>
        <p:grpSpPr>
          <a:xfrm>
            <a:off x="5142798" y="5042534"/>
            <a:ext cx="1702841" cy="1024986"/>
            <a:chOff x="5142798" y="5042534"/>
            <a:chExt cx="1702841" cy="1024986"/>
          </a:xfrm>
        </p:grpSpPr>
        <p:sp>
          <p:nvSpPr>
            <p:cNvPr id="107" name="말풍선: 모서리가 둥근 사각형 106">
              <a:extLst>
                <a:ext uri="{FF2B5EF4-FFF2-40B4-BE49-F238E27FC236}">
                  <a16:creationId xmlns:a16="http://schemas.microsoft.com/office/drawing/2014/main" id="{6D892DBC-2C02-4A8E-8946-2CBB0FBF7533}"/>
                </a:ext>
              </a:extLst>
            </p:cNvPr>
            <p:cNvSpPr/>
            <p:nvPr/>
          </p:nvSpPr>
          <p:spPr>
            <a:xfrm>
              <a:off x="5143794" y="5076645"/>
              <a:ext cx="1609670" cy="990875"/>
            </a:xfrm>
            <a:prstGeom prst="wedgeRoundRectCallout">
              <a:avLst>
                <a:gd name="adj1" fmla="val 73301"/>
                <a:gd name="adj2" fmla="val 63873"/>
                <a:gd name="adj3" fmla="val 16667"/>
              </a:avLst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Directory</a:t>
              </a:r>
              <a:endParaRPr lang="en-US" dirty="0"/>
            </a:p>
          </p:txBody>
        </p:sp>
        <p:sp>
          <p:nvSpPr>
            <p:cNvPr id="108" name="Google Shape;1677;p31">
              <a:extLst>
                <a:ext uri="{FF2B5EF4-FFF2-40B4-BE49-F238E27FC236}">
                  <a16:creationId xmlns:a16="http://schemas.microsoft.com/office/drawing/2014/main" id="{DC1118EF-BA6D-435A-B043-D0C0C86414CD}"/>
                </a:ext>
              </a:extLst>
            </p:cNvPr>
            <p:cNvSpPr txBox="1"/>
            <p:nvPr/>
          </p:nvSpPr>
          <p:spPr>
            <a:xfrm>
              <a:off x="5142798" y="5042534"/>
              <a:ext cx="1702841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NVM Write for 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Directory Cache 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Coherence Info</a:t>
              </a:r>
              <a:endParaRPr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854;p65">
            <a:extLst>
              <a:ext uri="{FF2B5EF4-FFF2-40B4-BE49-F238E27FC236}">
                <a16:creationId xmlns:a16="http://schemas.microsoft.com/office/drawing/2014/main" id="{838D17F3-C8FF-4A1A-87A2-A008A7FFCB70}"/>
              </a:ext>
            </a:extLst>
          </p:cNvPr>
          <p:cNvSpPr/>
          <p:nvPr/>
        </p:nvSpPr>
        <p:spPr>
          <a:xfrm>
            <a:off x="1138736" y="5318632"/>
            <a:ext cx="9737407" cy="111443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Remote NVM Read incurs NVM Writes due to </a:t>
            </a:r>
          </a:p>
          <a:p>
            <a:pPr lvl="0" algn="ctr"/>
            <a:r>
              <a:rPr lang="en-US" altLang="ko-KR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 </a:t>
            </a: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directory based cache coherence protocol</a:t>
            </a: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F27E5620-427D-4FB0-9F59-C5087F7900C3}"/>
              </a:ext>
            </a:extLst>
          </p:cNvPr>
          <p:cNvGrpSpPr/>
          <p:nvPr/>
        </p:nvGrpSpPr>
        <p:grpSpPr>
          <a:xfrm>
            <a:off x="1060706" y="3251085"/>
            <a:ext cx="830924" cy="307777"/>
            <a:chOff x="2355010" y="5056170"/>
            <a:chExt cx="736723" cy="268968"/>
          </a:xfrm>
        </p:grpSpPr>
        <p:sp>
          <p:nvSpPr>
            <p:cNvPr id="115" name="Google Shape;879;p67">
              <a:extLst>
                <a:ext uri="{FF2B5EF4-FFF2-40B4-BE49-F238E27FC236}">
                  <a16:creationId xmlns:a16="http://schemas.microsoft.com/office/drawing/2014/main" id="{8C20C172-6E7F-4708-8F20-D7C4402CCB19}"/>
                </a:ext>
              </a:extLst>
            </p:cNvPr>
            <p:cNvSpPr/>
            <p:nvPr/>
          </p:nvSpPr>
          <p:spPr>
            <a:xfrm>
              <a:off x="2355010" y="5081660"/>
              <a:ext cx="736723" cy="21640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9F2BF24-CD57-4FCB-975F-96E3B7BB08B2}"/>
                </a:ext>
              </a:extLst>
            </p:cNvPr>
            <p:cNvSpPr txBox="1"/>
            <p:nvPr/>
          </p:nvSpPr>
          <p:spPr>
            <a:xfrm>
              <a:off x="2412085" y="5056170"/>
              <a:ext cx="638436" cy="268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Node </a:t>
              </a:r>
              <a:r>
                <a:rPr lang="en-US" altLang="ko-KR" sz="1400" b="1" dirty="0"/>
                <a:t>C</a:t>
              </a:r>
              <a:endParaRPr lang="en-US" sz="1400" b="1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5289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97"/>
    </mc:Choice>
    <mc:Fallback xmlns="">
      <p:transition spd="slow" advTm="277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92" grpId="0" animBg="1"/>
      <p:bldP spid="10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11</a:t>
            </a:fld>
            <a:endParaRPr sz="1600" dirty="0"/>
          </a:p>
        </p:txBody>
      </p:sp>
      <p:sp>
        <p:nvSpPr>
          <p:cNvPr id="82" name="Google Shape;96;p2">
            <a:extLst>
              <a:ext uri="{FF2B5EF4-FFF2-40B4-BE49-F238E27FC236}">
                <a16:creationId xmlns:a16="http://schemas.microsoft.com/office/drawing/2014/main" id="{73B3E22A-91DB-4D7B-A4DC-80210D679B49}"/>
              </a:ext>
            </a:extLst>
          </p:cNvPr>
          <p:cNvSpPr txBox="1">
            <a:spLocks/>
          </p:cNvSpPr>
          <p:nvPr/>
        </p:nvSpPr>
        <p:spPr>
          <a:xfrm>
            <a:off x="0" y="615581"/>
            <a:ext cx="10391524" cy="7121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000"/>
              <a:buFont typeface="Book Antiqua"/>
              <a:buNone/>
            </a:pPr>
            <a:r>
              <a:rPr lang="pt-BR" sz="3600" b="1" dirty="0">
                <a:latin typeface="Calibri" panose="020F0502020204030204" pitchFamily="34" charset="0"/>
                <a:ea typeface="Book Antiqua"/>
                <a:cs typeface="Calibri" panose="020F0502020204030204" pitchFamily="34" charset="0"/>
                <a:sym typeface="Book Antiqua"/>
              </a:rPr>
              <a:t>Cache coherence protocol impedes NUMA scalability</a:t>
            </a:r>
          </a:p>
        </p:txBody>
      </p:sp>
      <p:sp>
        <p:nvSpPr>
          <p:cNvPr id="196" name="Google Shape;835;p13">
            <a:extLst>
              <a:ext uri="{FF2B5EF4-FFF2-40B4-BE49-F238E27FC236}">
                <a16:creationId xmlns:a16="http://schemas.microsoft.com/office/drawing/2014/main" id="{2EEDE648-6988-47D1-B218-AFC67E3BD5EE}"/>
              </a:ext>
            </a:extLst>
          </p:cNvPr>
          <p:cNvSpPr txBox="1">
            <a:spLocks/>
          </p:cNvSpPr>
          <p:nvPr/>
        </p:nvSpPr>
        <p:spPr>
          <a:xfrm>
            <a:off x="708868" y="1608550"/>
            <a:ext cx="7041761" cy="537282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342900">
              <a:buClr>
                <a:schemeClr val="dk1"/>
              </a:buClr>
              <a:buSzPts val="2400"/>
            </a:pPr>
            <a:r>
              <a:rPr lang="en-US" sz="2400" dirty="0"/>
              <a:t>Such coherence write traffic could be significant!</a:t>
            </a:r>
          </a:p>
          <a:p>
            <a:pPr marL="952500" lvl="1" indent="-342900">
              <a:buClr>
                <a:schemeClr val="dk1"/>
              </a:buClr>
              <a:buSzPts val="2400"/>
            </a:pPr>
            <a:r>
              <a:rPr lang="en-US" sz="2000" dirty="0"/>
              <a:t>Example 1) 100% 64-byte random read of 870MB</a:t>
            </a:r>
          </a:p>
          <a:p>
            <a:pPr marL="952500" lvl="1" indent="-342900">
              <a:buClr>
                <a:schemeClr val="dk1"/>
              </a:buClr>
              <a:buSzPts val="2400"/>
            </a:pPr>
            <a:r>
              <a:rPr lang="en-US" sz="2000" dirty="0"/>
              <a:t>NVM read: 870MB</a:t>
            </a:r>
            <a:r>
              <a:rPr lang="en-US" altLang="ko-KR" sz="2000" dirty="0"/>
              <a:t>, </a:t>
            </a:r>
            <a:r>
              <a:rPr lang="en-US" sz="2000" dirty="0"/>
              <a:t>NVM write: 481MB (55%!)</a:t>
            </a:r>
          </a:p>
          <a:p>
            <a:pPr marL="495300" indent="-342900">
              <a:buClr>
                <a:schemeClr val="dk1"/>
              </a:buClr>
              <a:buSzPts val="2400"/>
            </a:pPr>
            <a:endParaRPr lang="en-US" sz="2400" dirty="0"/>
          </a:p>
          <a:p>
            <a:pPr marL="495300" indent="-342900">
              <a:buClr>
                <a:schemeClr val="dk1"/>
              </a:buClr>
              <a:buSzPts val="2400"/>
            </a:pPr>
            <a:r>
              <a:rPr lang="en-US" sz="2400" dirty="0"/>
              <a:t>A tentative solution is to change the cache coherence protocol to snoop coherence at BIOS. </a:t>
            </a:r>
          </a:p>
          <a:p>
            <a:pPr marL="952500" lvl="1" indent="-342900">
              <a:buClr>
                <a:schemeClr val="dk1"/>
              </a:buClr>
              <a:buSzPts val="2400"/>
            </a:pPr>
            <a:r>
              <a:rPr lang="en-US" sz="2000" dirty="0"/>
              <a:t>Ultimately, the directory information should not be stored in NVM.</a:t>
            </a:r>
          </a:p>
          <a:p>
            <a:pPr marL="952500" lvl="1" indent="-342900">
              <a:buClr>
                <a:schemeClr val="dk1"/>
              </a:buClr>
              <a:buSzPts val="2400"/>
            </a:pPr>
            <a:endParaRPr lang="en-US" sz="2000" dirty="0"/>
          </a:p>
          <a:p>
            <a:pPr marL="952500" lvl="1" indent="-342900">
              <a:buClr>
                <a:schemeClr val="dk1"/>
              </a:buClr>
              <a:buSzPts val="2400"/>
            </a:pPr>
            <a:endParaRPr lang="en-US" sz="2000" dirty="0"/>
          </a:p>
          <a:p>
            <a:pPr marL="495300" indent="-342900">
              <a:buClr>
                <a:schemeClr val="dk1"/>
              </a:buClr>
              <a:buSzPts val="2400"/>
            </a:pPr>
            <a:r>
              <a:rPr lang="en-US" sz="2400" dirty="0"/>
              <a:t>Snoop coherence shows much higher performance.</a:t>
            </a:r>
          </a:p>
          <a:p>
            <a:pPr marL="952500" lvl="1" indent="-342900">
              <a:buClr>
                <a:schemeClr val="dk1"/>
              </a:buClr>
              <a:buSzPts val="2400"/>
            </a:pPr>
            <a:r>
              <a:rPr lang="en-US" sz="2000" dirty="0"/>
              <a:t>Example </a:t>
            </a:r>
            <a:r>
              <a:rPr lang="en-US" altLang="ko-KR" sz="2000" dirty="0"/>
              <a:t>2</a:t>
            </a:r>
            <a:r>
              <a:rPr lang="en-US" sz="2000" dirty="0"/>
              <a:t>) 100% random lookup on a persistent </a:t>
            </a:r>
            <a:r>
              <a:rPr lang="en-US" sz="2000" dirty="0" err="1"/>
              <a:t>B+tree</a:t>
            </a:r>
            <a:endParaRPr lang="en-US" sz="2000" dirty="0"/>
          </a:p>
          <a:p>
            <a:pPr marL="609600" lvl="1" indent="0">
              <a:buClr>
                <a:schemeClr val="dk1"/>
              </a:buClr>
              <a:buSzPts val="2400"/>
              <a:buNone/>
            </a:pPr>
            <a:endParaRPr lang="en-US" sz="2000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B21DD1E6-F555-4DE7-863C-954744DC2FDB}"/>
              </a:ext>
            </a:extLst>
          </p:cNvPr>
          <p:cNvGraphicFramePr>
            <a:graphicFrameLocks/>
          </p:cNvGraphicFramePr>
          <p:nvPr/>
        </p:nvGraphicFramePr>
        <p:xfrm>
          <a:off x="7435523" y="266246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Google Shape;1676;p31">
            <a:extLst>
              <a:ext uri="{FF2B5EF4-FFF2-40B4-BE49-F238E27FC236}">
                <a16:creationId xmlns:a16="http://schemas.microsoft.com/office/drawing/2014/main" id="{60354A07-887A-4E19-B8B8-9AE745B2454F}"/>
              </a:ext>
            </a:extLst>
          </p:cNvPr>
          <p:cNvSpPr txBox="1"/>
          <p:nvPr/>
        </p:nvSpPr>
        <p:spPr>
          <a:xfrm>
            <a:off x="8451305" y="1954618"/>
            <a:ext cx="315932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100% random lookup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persistent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B+-tree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47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81"/>
    </mc:Choice>
    <mc:Fallback xmlns="">
      <p:transition spd="slow" advTm="3648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835;p13">
            <a:extLst>
              <a:ext uri="{FF2B5EF4-FFF2-40B4-BE49-F238E27FC236}">
                <a16:creationId xmlns:a16="http://schemas.microsoft.com/office/drawing/2014/main" id="{B4A61B65-D8FE-4308-AC82-0A43845332BE}"/>
              </a:ext>
            </a:extLst>
          </p:cNvPr>
          <p:cNvSpPr txBox="1">
            <a:spLocks/>
          </p:cNvSpPr>
          <p:nvPr/>
        </p:nvSpPr>
        <p:spPr>
          <a:xfrm>
            <a:off x="401635" y="1234492"/>
            <a:ext cx="11419263" cy="8117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342900">
              <a:buClr>
                <a:schemeClr val="dk1"/>
              </a:buClr>
              <a:buSzPts val="2400"/>
            </a:pPr>
            <a:r>
              <a:rPr lang="en-US" sz="2400" dirty="0"/>
              <a:t>Let's compare the NVM bandwidth consumption in two representative index design, B</a:t>
            </a:r>
            <a:r>
              <a:rPr lang="en-US" altLang="ko-KR" sz="2400" dirty="0"/>
              <a:t>+-</a:t>
            </a:r>
            <a:r>
              <a:rPr lang="en-US" sz="2400" dirty="0"/>
              <a:t>tree and </a:t>
            </a:r>
            <a:r>
              <a:rPr lang="en-US" sz="2400" dirty="0" err="1"/>
              <a:t>Trie</a:t>
            </a:r>
            <a:r>
              <a:rPr lang="en-US" sz="2400" dirty="0"/>
              <a:t>, using an example of a lookup of a key </a:t>
            </a:r>
            <a:r>
              <a:rPr lang="en-US" altLang="ko-KR" sz="2400" dirty="0"/>
              <a:t>“</a:t>
            </a:r>
            <a:r>
              <a:rPr lang="en-US" sz="2400" dirty="0"/>
              <a:t>AA</a:t>
            </a:r>
            <a:r>
              <a:rPr lang="en-US" altLang="ko-KR" sz="2400" dirty="0"/>
              <a:t>C”</a:t>
            </a:r>
            <a:endParaRPr lang="en-US" sz="2400" dirty="0"/>
          </a:p>
        </p:txBody>
      </p:sp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-947103" y="671586"/>
            <a:ext cx="12192000" cy="71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lang="en-US" sz="3200" b="1" dirty="0">
                <a:latin typeface="Calibri" panose="020F0502020204030204" pitchFamily="34" charset="0"/>
                <a:ea typeface="Book Antiqua"/>
                <a:cs typeface="Calibri" panose="020F0502020204030204" pitchFamily="34" charset="0"/>
                <a:sym typeface="Book Antiqua"/>
              </a:rPr>
              <a:t>Lookup operation should consume minimal NVM bandwidth</a:t>
            </a:r>
            <a:endParaRPr sz="3200" b="1" dirty="0">
              <a:latin typeface="Calibri" panose="020F0502020204030204" pitchFamily="34" charset="0"/>
              <a:ea typeface="Book Antiqua"/>
              <a:cs typeface="Calibri" panose="020F0502020204030204" pitchFamily="34" charset="0"/>
              <a:sym typeface="Book Antiqua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12</a:t>
            </a:fld>
            <a:endParaRPr sz="1600" dirty="0"/>
          </a:p>
        </p:txBody>
      </p:sp>
      <p:graphicFrame>
        <p:nvGraphicFramePr>
          <p:cNvPr id="7" name="Google Shape;1633;p31">
            <a:extLst>
              <a:ext uri="{FF2B5EF4-FFF2-40B4-BE49-F238E27FC236}">
                <a16:creationId xmlns:a16="http://schemas.microsoft.com/office/drawing/2014/main" id="{DC3A2A42-974D-49B7-801B-FCE076367CA6}"/>
              </a:ext>
            </a:extLst>
          </p:cNvPr>
          <p:cNvGraphicFramePr/>
          <p:nvPr/>
        </p:nvGraphicFramePr>
        <p:xfrm>
          <a:off x="5233609" y="2238772"/>
          <a:ext cx="6660241" cy="3391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32" name="Google Shape;1660;p31">
            <a:extLst>
              <a:ext uri="{FF2B5EF4-FFF2-40B4-BE49-F238E27FC236}">
                <a16:creationId xmlns:a16="http://schemas.microsoft.com/office/drawing/2014/main" id="{870B6DE7-881A-4D13-B270-68956EAB037C}"/>
              </a:ext>
            </a:extLst>
          </p:cNvPr>
          <p:cNvCxnSpPr/>
          <p:nvPr/>
        </p:nvCxnSpPr>
        <p:spPr>
          <a:xfrm flipH="1">
            <a:off x="1441042" y="2678467"/>
            <a:ext cx="422819" cy="393418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" name="Google Shape;1661;p31">
            <a:extLst>
              <a:ext uri="{FF2B5EF4-FFF2-40B4-BE49-F238E27FC236}">
                <a16:creationId xmlns:a16="http://schemas.microsoft.com/office/drawing/2014/main" id="{1E32B37B-FD70-4839-BDE8-4A75605C10B0}"/>
              </a:ext>
            </a:extLst>
          </p:cNvPr>
          <p:cNvCxnSpPr/>
          <p:nvPr/>
        </p:nvCxnSpPr>
        <p:spPr>
          <a:xfrm>
            <a:off x="3011205" y="2662226"/>
            <a:ext cx="363788" cy="409658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4" name="Google Shape;1662;p31">
            <a:extLst>
              <a:ext uri="{FF2B5EF4-FFF2-40B4-BE49-F238E27FC236}">
                <a16:creationId xmlns:a16="http://schemas.microsoft.com/office/drawing/2014/main" id="{4EB826E4-B0E4-4B20-B12F-CA0ABADBD559}"/>
              </a:ext>
            </a:extLst>
          </p:cNvPr>
          <p:cNvCxnSpPr/>
          <p:nvPr/>
        </p:nvCxnSpPr>
        <p:spPr>
          <a:xfrm flipH="1">
            <a:off x="440445" y="3471279"/>
            <a:ext cx="1019242" cy="35261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" name="Google Shape;1663;p31">
            <a:extLst>
              <a:ext uri="{FF2B5EF4-FFF2-40B4-BE49-F238E27FC236}">
                <a16:creationId xmlns:a16="http://schemas.microsoft.com/office/drawing/2014/main" id="{FFBB1045-29DF-4A47-8552-636590172538}"/>
              </a:ext>
            </a:extLst>
          </p:cNvPr>
          <p:cNvCxnSpPr>
            <a:cxnSpLocks/>
            <a:endCxn id="68" idx="0"/>
          </p:cNvCxnSpPr>
          <p:nvPr/>
        </p:nvCxnSpPr>
        <p:spPr>
          <a:xfrm flipH="1">
            <a:off x="2407556" y="3466023"/>
            <a:ext cx="203750" cy="37039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" name="Google Shape;1664;p31">
            <a:extLst>
              <a:ext uri="{FF2B5EF4-FFF2-40B4-BE49-F238E27FC236}">
                <a16:creationId xmlns:a16="http://schemas.microsoft.com/office/drawing/2014/main" id="{F20A4281-17D4-4287-82AA-62B5EE541A9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1629210" y="4027546"/>
            <a:ext cx="168708" cy="8566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" name="Google Shape;1665;p31">
            <a:extLst>
              <a:ext uri="{FF2B5EF4-FFF2-40B4-BE49-F238E27FC236}">
                <a16:creationId xmlns:a16="http://schemas.microsoft.com/office/drawing/2014/main" id="{64B268F4-711D-4BCD-8266-3F4BCC1640A1}"/>
              </a:ext>
            </a:extLst>
          </p:cNvPr>
          <p:cNvCxnSpPr>
            <a:cxnSpLocks/>
            <a:stCxn id="68" idx="3"/>
            <a:endCxn id="70" idx="1"/>
          </p:cNvCxnSpPr>
          <p:nvPr/>
        </p:nvCxnSpPr>
        <p:spPr>
          <a:xfrm>
            <a:off x="3017194" y="4036112"/>
            <a:ext cx="309354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" name="Google Shape;1666;p31">
            <a:extLst>
              <a:ext uri="{FF2B5EF4-FFF2-40B4-BE49-F238E27FC236}">
                <a16:creationId xmlns:a16="http://schemas.microsoft.com/office/drawing/2014/main" id="{A0B1EE38-D8DB-46E4-A2C1-825732FD05AF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3410990" y="3521754"/>
            <a:ext cx="525196" cy="314661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" name="Google Shape;1667;p31">
            <a:extLst>
              <a:ext uri="{FF2B5EF4-FFF2-40B4-BE49-F238E27FC236}">
                <a16:creationId xmlns:a16="http://schemas.microsoft.com/office/drawing/2014/main" id="{F9D55323-73B1-4168-ADAB-D8F53DEB26C3}"/>
              </a:ext>
            </a:extLst>
          </p:cNvPr>
          <p:cNvSpPr/>
          <p:nvPr/>
        </p:nvSpPr>
        <p:spPr>
          <a:xfrm>
            <a:off x="1358271" y="4579932"/>
            <a:ext cx="691076" cy="399393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 A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" name="Google Shape;1668;p31">
            <a:extLst>
              <a:ext uri="{FF2B5EF4-FFF2-40B4-BE49-F238E27FC236}">
                <a16:creationId xmlns:a16="http://schemas.microsoft.com/office/drawing/2014/main" id="{DD978970-2D02-49CC-9AD6-1D1DB974DA9C}"/>
              </a:ext>
            </a:extLst>
          </p:cNvPr>
          <p:cNvCxnSpPr/>
          <p:nvPr/>
        </p:nvCxnSpPr>
        <p:spPr>
          <a:xfrm flipH="1">
            <a:off x="777721" y="4979324"/>
            <a:ext cx="588923" cy="3040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41" name="Google Shape;1669;p31">
            <a:extLst>
              <a:ext uri="{FF2B5EF4-FFF2-40B4-BE49-F238E27FC236}">
                <a16:creationId xmlns:a16="http://schemas.microsoft.com/office/drawing/2014/main" id="{F1744C49-93A7-45F0-9712-A77DE2D96FA9}"/>
              </a:ext>
            </a:extLst>
          </p:cNvPr>
          <p:cNvGrpSpPr/>
          <p:nvPr/>
        </p:nvGrpSpPr>
        <p:grpSpPr>
          <a:xfrm>
            <a:off x="728589" y="5285885"/>
            <a:ext cx="768418" cy="399394"/>
            <a:chOff x="277943" y="4390023"/>
            <a:chExt cx="768418" cy="399394"/>
          </a:xfrm>
        </p:grpSpPr>
        <p:sp>
          <p:nvSpPr>
            <p:cNvPr id="42" name="Google Shape;1670;p31">
              <a:extLst>
                <a:ext uri="{FF2B5EF4-FFF2-40B4-BE49-F238E27FC236}">
                  <a16:creationId xmlns:a16="http://schemas.microsoft.com/office/drawing/2014/main" id="{6985B565-B65E-482E-92F8-7A69FE4723BB}"/>
                </a:ext>
              </a:extLst>
            </p:cNvPr>
            <p:cNvSpPr/>
            <p:nvPr/>
          </p:nvSpPr>
          <p:spPr>
            <a:xfrm>
              <a:off x="277943" y="4390024"/>
              <a:ext cx="384209" cy="399393"/>
            </a:xfrm>
            <a:prstGeom prst="rect">
              <a:avLst/>
            </a:prstGeom>
            <a:solidFill>
              <a:schemeClr val="lt1"/>
            </a:solidFill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671;p31">
              <a:extLst>
                <a:ext uri="{FF2B5EF4-FFF2-40B4-BE49-F238E27FC236}">
                  <a16:creationId xmlns:a16="http://schemas.microsoft.com/office/drawing/2014/main" id="{4CAD7DFC-BE05-4C08-AF1C-29051B533111}"/>
                </a:ext>
              </a:extLst>
            </p:cNvPr>
            <p:cNvSpPr/>
            <p:nvPr/>
          </p:nvSpPr>
          <p:spPr>
            <a:xfrm>
              <a:off x="662152" y="4390023"/>
              <a:ext cx="384209" cy="399393"/>
            </a:xfrm>
            <a:prstGeom prst="rect">
              <a:avLst/>
            </a:prstGeom>
            <a:solidFill>
              <a:schemeClr val="lt1"/>
            </a:solidFill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1672;p31">
            <a:extLst>
              <a:ext uri="{FF2B5EF4-FFF2-40B4-BE49-F238E27FC236}">
                <a16:creationId xmlns:a16="http://schemas.microsoft.com/office/drawing/2014/main" id="{B56354A6-566F-4340-9EF7-BE6A7786244E}"/>
              </a:ext>
            </a:extLst>
          </p:cNvPr>
          <p:cNvSpPr/>
          <p:nvPr/>
        </p:nvSpPr>
        <p:spPr>
          <a:xfrm>
            <a:off x="1490434" y="5286544"/>
            <a:ext cx="384209" cy="399393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1673;p31">
            <a:extLst>
              <a:ext uri="{FF2B5EF4-FFF2-40B4-BE49-F238E27FC236}">
                <a16:creationId xmlns:a16="http://schemas.microsoft.com/office/drawing/2014/main" id="{D8CB10B1-7181-498F-8DF9-91AD84627B18}"/>
              </a:ext>
            </a:extLst>
          </p:cNvPr>
          <p:cNvSpPr/>
          <p:nvPr/>
        </p:nvSpPr>
        <p:spPr>
          <a:xfrm>
            <a:off x="2053773" y="4579929"/>
            <a:ext cx="384209" cy="399393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1674;p31">
            <a:extLst>
              <a:ext uri="{FF2B5EF4-FFF2-40B4-BE49-F238E27FC236}">
                <a16:creationId xmlns:a16="http://schemas.microsoft.com/office/drawing/2014/main" id="{F38FEAC9-6A56-47F2-8FE4-154DB8A4B2B4}"/>
              </a:ext>
            </a:extLst>
          </p:cNvPr>
          <p:cNvSpPr/>
          <p:nvPr/>
        </p:nvSpPr>
        <p:spPr>
          <a:xfrm>
            <a:off x="2560820" y="5293879"/>
            <a:ext cx="384209" cy="399393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" name="Google Shape;1675;p31">
            <a:extLst>
              <a:ext uri="{FF2B5EF4-FFF2-40B4-BE49-F238E27FC236}">
                <a16:creationId xmlns:a16="http://schemas.microsoft.com/office/drawing/2014/main" id="{034B1D8C-BDB5-497A-9D26-1B1414E3B6BB}"/>
              </a:ext>
            </a:extLst>
          </p:cNvPr>
          <p:cNvCxnSpPr/>
          <p:nvPr/>
        </p:nvCxnSpPr>
        <p:spPr>
          <a:xfrm>
            <a:off x="2433556" y="4979322"/>
            <a:ext cx="160172" cy="31455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" name="Google Shape;1676;p31">
            <a:extLst>
              <a:ext uri="{FF2B5EF4-FFF2-40B4-BE49-F238E27FC236}">
                <a16:creationId xmlns:a16="http://schemas.microsoft.com/office/drawing/2014/main" id="{B9ED6B4E-7A76-4A14-B1D6-6F1CD006B7F9}"/>
              </a:ext>
            </a:extLst>
          </p:cNvPr>
          <p:cNvSpPr txBox="1"/>
          <p:nvPr/>
        </p:nvSpPr>
        <p:spPr>
          <a:xfrm>
            <a:off x="147469" y="2101247"/>
            <a:ext cx="137236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B+-tree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1677;p31">
            <a:extLst>
              <a:ext uri="{FF2B5EF4-FFF2-40B4-BE49-F238E27FC236}">
                <a16:creationId xmlns:a16="http://schemas.microsoft.com/office/drawing/2014/main" id="{819B1131-2A9B-4335-BFD5-073BADA66D6A}"/>
              </a:ext>
            </a:extLst>
          </p:cNvPr>
          <p:cNvSpPr txBox="1"/>
          <p:nvPr/>
        </p:nvSpPr>
        <p:spPr>
          <a:xfrm>
            <a:off x="134378" y="4385810"/>
            <a:ext cx="170284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Trie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1678;p31">
            <a:extLst>
              <a:ext uri="{FF2B5EF4-FFF2-40B4-BE49-F238E27FC236}">
                <a16:creationId xmlns:a16="http://schemas.microsoft.com/office/drawing/2014/main" id="{9483CB97-6642-41AF-9875-59EF38A2BAF9}"/>
              </a:ext>
            </a:extLst>
          </p:cNvPr>
          <p:cNvSpPr txBox="1"/>
          <p:nvPr/>
        </p:nvSpPr>
        <p:spPr>
          <a:xfrm>
            <a:off x="3050039" y="5467337"/>
            <a:ext cx="17028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1679;p31">
            <a:extLst>
              <a:ext uri="{FF2B5EF4-FFF2-40B4-BE49-F238E27FC236}">
                <a16:creationId xmlns:a16="http://schemas.microsoft.com/office/drawing/2014/main" id="{5DF6B9BA-B869-4FB0-A30E-C6628F1E506A}"/>
              </a:ext>
            </a:extLst>
          </p:cNvPr>
          <p:cNvSpPr txBox="1"/>
          <p:nvPr/>
        </p:nvSpPr>
        <p:spPr>
          <a:xfrm>
            <a:off x="4545824" y="3463810"/>
            <a:ext cx="17028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1680;p31">
            <a:extLst>
              <a:ext uri="{FF2B5EF4-FFF2-40B4-BE49-F238E27FC236}">
                <a16:creationId xmlns:a16="http://schemas.microsoft.com/office/drawing/2014/main" id="{BA240251-5B0A-4E56-B1C3-EFEDCC37913A}"/>
              </a:ext>
            </a:extLst>
          </p:cNvPr>
          <p:cNvSpPr/>
          <p:nvPr/>
        </p:nvSpPr>
        <p:spPr>
          <a:xfrm>
            <a:off x="2875814" y="6019649"/>
            <a:ext cx="384209" cy="399393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" name="Google Shape;1681;p31">
            <a:extLst>
              <a:ext uri="{FF2B5EF4-FFF2-40B4-BE49-F238E27FC236}">
                <a16:creationId xmlns:a16="http://schemas.microsoft.com/office/drawing/2014/main" id="{6EF68CA3-A831-4ED4-86A5-FF1B637B31A0}"/>
              </a:ext>
            </a:extLst>
          </p:cNvPr>
          <p:cNvCxnSpPr/>
          <p:nvPr/>
        </p:nvCxnSpPr>
        <p:spPr>
          <a:xfrm>
            <a:off x="2606896" y="5682762"/>
            <a:ext cx="334659" cy="3368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6" name="Google Shape;1685;p31">
            <a:extLst>
              <a:ext uri="{FF2B5EF4-FFF2-40B4-BE49-F238E27FC236}">
                <a16:creationId xmlns:a16="http://schemas.microsoft.com/office/drawing/2014/main" id="{E0456818-9D3E-4F58-8438-877812DDC84D}"/>
              </a:ext>
            </a:extLst>
          </p:cNvPr>
          <p:cNvSpPr/>
          <p:nvPr/>
        </p:nvSpPr>
        <p:spPr>
          <a:xfrm>
            <a:off x="1759256" y="2246741"/>
            <a:ext cx="1338404" cy="477759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1686;p31">
            <a:extLst>
              <a:ext uri="{FF2B5EF4-FFF2-40B4-BE49-F238E27FC236}">
                <a16:creationId xmlns:a16="http://schemas.microsoft.com/office/drawing/2014/main" id="{AAD886C2-FFE7-4C3E-8A2B-39DBAF3F0B9A}"/>
              </a:ext>
            </a:extLst>
          </p:cNvPr>
          <p:cNvSpPr/>
          <p:nvPr/>
        </p:nvSpPr>
        <p:spPr>
          <a:xfrm>
            <a:off x="1321291" y="4545711"/>
            <a:ext cx="760964" cy="477759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1687;p31">
            <a:extLst>
              <a:ext uri="{FF2B5EF4-FFF2-40B4-BE49-F238E27FC236}">
                <a16:creationId xmlns:a16="http://schemas.microsoft.com/office/drawing/2014/main" id="{D5E72D72-31C3-4BF9-92FE-D2776E8656C7}"/>
              </a:ext>
            </a:extLst>
          </p:cNvPr>
          <p:cNvSpPr/>
          <p:nvPr/>
        </p:nvSpPr>
        <p:spPr>
          <a:xfrm>
            <a:off x="660390" y="5240351"/>
            <a:ext cx="442361" cy="477759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1691;p31">
            <a:extLst>
              <a:ext uri="{FF2B5EF4-FFF2-40B4-BE49-F238E27FC236}">
                <a16:creationId xmlns:a16="http://schemas.microsoft.com/office/drawing/2014/main" id="{E97A9206-7B8C-49C9-857D-D486053B2944}"/>
              </a:ext>
            </a:extLst>
          </p:cNvPr>
          <p:cNvSpPr/>
          <p:nvPr/>
        </p:nvSpPr>
        <p:spPr>
          <a:xfrm>
            <a:off x="1384801" y="3040343"/>
            <a:ext cx="1338404" cy="477759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1692;p31">
            <a:extLst>
              <a:ext uri="{FF2B5EF4-FFF2-40B4-BE49-F238E27FC236}">
                <a16:creationId xmlns:a16="http://schemas.microsoft.com/office/drawing/2014/main" id="{2C73F655-89FD-45C2-A486-9F3976BEB286}"/>
              </a:ext>
            </a:extLst>
          </p:cNvPr>
          <p:cNvSpPr/>
          <p:nvPr/>
        </p:nvSpPr>
        <p:spPr>
          <a:xfrm>
            <a:off x="1738354" y="3781678"/>
            <a:ext cx="1338404" cy="477759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1693;p31">
            <a:extLst>
              <a:ext uri="{FF2B5EF4-FFF2-40B4-BE49-F238E27FC236}">
                <a16:creationId xmlns:a16="http://schemas.microsoft.com/office/drawing/2014/main" id="{B885E21A-8AAF-44D2-8024-27BE4E5C19A9}"/>
              </a:ext>
            </a:extLst>
          </p:cNvPr>
          <p:cNvSpPr/>
          <p:nvPr/>
        </p:nvSpPr>
        <p:spPr>
          <a:xfrm>
            <a:off x="1088653" y="5239031"/>
            <a:ext cx="442361" cy="479079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854;p65">
            <a:extLst>
              <a:ext uri="{FF2B5EF4-FFF2-40B4-BE49-F238E27FC236}">
                <a16:creationId xmlns:a16="http://schemas.microsoft.com/office/drawing/2014/main" id="{37972387-CD3B-48A6-B48F-97A6A6E74DAD}"/>
              </a:ext>
            </a:extLst>
          </p:cNvPr>
          <p:cNvSpPr/>
          <p:nvPr/>
        </p:nvSpPr>
        <p:spPr>
          <a:xfrm>
            <a:off x="838629" y="5783241"/>
            <a:ext cx="3607907" cy="47281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ko-KR" sz="2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Trie</a:t>
            </a:r>
            <a:r>
              <a:rPr lang="en-US" altLang="ko-KR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: 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4 Byte</a:t>
            </a:r>
          </a:p>
        </p:txBody>
      </p:sp>
      <p:sp>
        <p:nvSpPr>
          <p:cNvPr id="63" name="Google Shape;854;p65">
            <a:extLst>
              <a:ext uri="{FF2B5EF4-FFF2-40B4-BE49-F238E27FC236}">
                <a16:creationId xmlns:a16="http://schemas.microsoft.com/office/drawing/2014/main" id="{2DCD2BBB-14AD-4605-835D-E76254F014FF}"/>
              </a:ext>
            </a:extLst>
          </p:cNvPr>
          <p:cNvSpPr/>
          <p:nvPr/>
        </p:nvSpPr>
        <p:spPr>
          <a:xfrm>
            <a:off x="5631856" y="5366782"/>
            <a:ext cx="6154923" cy="83291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Access in a </a:t>
            </a:r>
            <a:r>
              <a:rPr lang="en-US" sz="20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packed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fashion to save </a:t>
            </a:r>
          </a:p>
          <a:p>
            <a:pPr lvl="0" algn="ctr"/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 limited NVM bandwidth </a:t>
            </a:r>
          </a:p>
        </p:txBody>
      </p:sp>
      <p:sp>
        <p:nvSpPr>
          <p:cNvPr id="65" name="Google Shape;1637;p31">
            <a:extLst>
              <a:ext uri="{FF2B5EF4-FFF2-40B4-BE49-F238E27FC236}">
                <a16:creationId xmlns:a16="http://schemas.microsoft.com/office/drawing/2014/main" id="{16185781-0E7A-4EDC-BD8D-C7A24AD1BC15}"/>
              </a:ext>
            </a:extLst>
          </p:cNvPr>
          <p:cNvSpPr/>
          <p:nvPr/>
        </p:nvSpPr>
        <p:spPr>
          <a:xfrm>
            <a:off x="1830763" y="2274737"/>
            <a:ext cx="1219276" cy="399393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altLang="ko-KR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altLang="ko-K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1637;p31">
            <a:extLst>
              <a:ext uri="{FF2B5EF4-FFF2-40B4-BE49-F238E27FC236}">
                <a16:creationId xmlns:a16="http://schemas.microsoft.com/office/drawing/2014/main" id="{CD2D4250-8B37-4B50-96E0-AB3DEAA2E38E}"/>
              </a:ext>
            </a:extLst>
          </p:cNvPr>
          <p:cNvSpPr/>
          <p:nvPr/>
        </p:nvSpPr>
        <p:spPr>
          <a:xfrm>
            <a:off x="1440603" y="3074810"/>
            <a:ext cx="1219276" cy="399393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altLang="ko-KR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altLang="ko-K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1637;p31">
            <a:extLst>
              <a:ext uri="{FF2B5EF4-FFF2-40B4-BE49-F238E27FC236}">
                <a16:creationId xmlns:a16="http://schemas.microsoft.com/office/drawing/2014/main" id="{FF39C9B8-60F2-4631-837E-9EEC0DD96FC4}"/>
              </a:ext>
            </a:extLst>
          </p:cNvPr>
          <p:cNvSpPr/>
          <p:nvPr/>
        </p:nvSpPr>
        <p:spPr>
          <a:xfrm>
            <a:off x="409934" y="3827849"/>
            <a:ext cx="1219276" cy="399393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altLang="ko-KR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altLang="ko-K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1637;p31">
            <a:extLst>
              <a:ext uri="{FF2B5EF4-FFF2-40B4-BE49-F238E27FC236}">
                <a16:creationId xmlns:a16="http://schemas.microsoft.com/office/drawing/2014/main" id="{FAE3E8EF-963E-4624-9A16-B674309A53A6}"/>
              </a:ext>
            </a:extLst>
          </p:cNvPr>
          <p:cNvSpPr/>
          <p:nvPr/>
        </p:nvSpPr>
        <p:spPr>
          <a:xfrm>
            <a:off x="1797918" y="3836415"/>
            <a:ext cx="1219276" cy="399393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altLang="ko-KR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altLang="ko-K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1637;p31">
            <a:extLst>
              <a:ext uri="{FF2B5EF4-FFF2-40B4-BE49-F238E27FC236}">
                <a16:creationId xmlns:a16="http://schemas.microsoft.com/office/drawing/2014/main" id="{16CEDF33-3B37-4D98-A781-3E2768CE5394}"/>
              </a:ext>
            </a:extLst>
          </p:cNvPr>
          <p:cNvSpPr/>
          <p:nvPr/>
        </p:nvSpPr>
        <p:spPr>
          <a:xfrm>
            <a:off x="3326548" y="3836415"/>
            <a:ext cx="1219276" cy="399393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altLang="ko-KR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altLang="ko-K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1637;p31">
            <a:extLst>
              <a:ext uri="{FF2B5EF4-FFF2-40B4-BE49-F238E27FC236}">
                <a16:creationId xmlns:a16="http://schemas.microsoft.com/office/drawing/2014/main" id="{25317B7A-833D-4305-B5C3-FF9B05DAAAE0}"/>
              </a:ext>
            </a:extLst>
          </p:cNvPr>
          <p:cNvSpPr/>
          <p:nvPr/>
        </p:nvSpPr>
        <p:spPr>
          <a:xfrm>
            <a:off x="3288130" y="3074810"/>
            <a:ext cx="1219276" cy="399393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BCA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854;p65">
            <a:extLst>
              <a:ext uri="{FF2B5EF4-FFF2-40B4-BE49-F238E27FC236}">
                <a16:creationId xmlns:a16="http://schemas.microsoft.com/office/drawing/2014/main" id="{22308BEB-15E7-4591-865E-58E7990B351F}"/>
              </a:ext>
            </a:extLst>
          </p:cNvPr>
          <p:cNvSpPr/>
          <p:nvPr/>
        </p:nvSpPr>
        <p:spPr>
          <a:xfrm>
            <a:off x="705477" y="3495436"/>
            <a:ext cx="3607907" cy="47281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ko-KR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B+-tree : 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9 Byte </a:t>
            </a:r>
          </a:p>
        </p:txBody>
      </p:sp>
      <p:sp>
        <p:nvSpPr>
          <p:cNvPr id="69" name="Google Shape;1676;p31">
            <a:extLst>
              <a:ext uri="{FF2B5EF4-FFF2-40B4-BE49-F238E27FC236}">
                <a16:creationId xmlns:a16="http://schemas.microsoft.com/office/drawing/2014/main" id="{86122C8C-036E-443C-AE80-A13806400F2A}"/>
              </a:ext>
            </a:extLst>
          </p:cNvPr>
          <p:cNvSpPr txBox="1"/>
          <p:nvPr/>
        </p:nvSpPr>
        <p:spPr>
          <a:xfrm>
            <a:off x="6616842" y="4731277"/>
            <a:ext cx="1587308" cy="400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2000" b="1" dirty="0">
              <a:solidFill>
                <a:schemeClr val="accent3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1676;p31">
            <a:extLst>
              <a:ext uri="{FF2B5EF4-FFF2-40B4-BE49-F238E27FC236}">
                <a16:creationId xmlns:a16="http://schemas.microsoft.com/office/drawing/2014/main" id="{6ED63318-0D37-45AE-BA01-BEB056623DB8}"/>
              </a:ext>
            </a:extLst>
          </p:cNvPr>
          <p:cNvSpPr txBox="1"/>
          <p:nvPr/>
        </p:nvSpPr>
        <p:spPr>
          <a:xfrm>
            <a:off x="9546445" y="4736897"/>
            <a:ext cx="1587308" cy="400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NVM Read</a:t>
            </a:r>
            <a:endParaRPr sz="2000" b="1" dirty="0">
              <a:solidFill>
                <a:schemeClr val="accent3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393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181"/>
    </mc:Choice>
    <mc:Fallback xmlns="">
      <p:transition spd="slow" advTm="721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708868" y="681831"/>
            <a:ext cx="10515600" cy="71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lang="en-US" altLang="ko-KR" sz="3600" b="1" dirty="0">
                <a:latin typeface="Calibri" panose="020F0502020204030204" pitchFamily="34" charset="0"/>
                <a:ea typeface="Book Antiqua"/>
                <a:cs typeface="Calibri" panose="020F0502020204030204" pitchFamily="34" charset="0"/>
                <a:sym typeface="Book Antiqua"/>
              </a:rPr>
              <a:t>Talk outline</a:t>
            </a:r>
            <a:endParaRPr sz="3600" b="1" dirty="0">
              <a:latin typeface="Calibri" panose="020F0502020204030204" pitchFamily="34" charset="0"/>
              <a:ea typeface="Book Antiqua"/>
              <a:cs typeface="Calibri" panose="020F0502020204030204" pitchFamily="34" charset="0"/>
              <a:sym typeface="Book Antiqua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13</a:t>
            </a:fld>
            <a:endParaRPr sz="1600"/>
          </a:p>
        </p:txBody>
      </p:sp>
      <p:sp>
        <p:nvSpPr>
          <p:cNvPr id="4" name="Google Shape;835;p13">
            <a:extLst>
              <a:ext uri="{FF2B5EF4-FFF2-40B4-BE49-F238E27FC236}">
                <a16:creationId xmlns:a16="http://schemas.microsoft.com/office/drawing/2014/main" id="{F402E537-0310-40AC-A0F2-780DD3B5656F}"/>
              </a:ext>
            </a:extLst>
          </p:cNvPr>
          <p:cNvSpPr txBox="1">
            <a:spLocks/>
          </p:cNvSpPr>
          <p:nvPr/>
        </p:nvSpPr>
        <p:spPr>
          <a:xfrm>
            <a:off x="708868" y="1608550"/>
            <a:ext cx="10515600" cy="45676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342900">
              <a:buClr>
                <a:schemeClr val="dk1"/>
              </a:buClr>
              <a:buSzPts val="2400"/>
            </a:pP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Background</a:t>
            </a:r>
          </a:p>
          <a:p>
            <a:pPr marL="495300" indent="-342900">
              <a:buClr>
                <a:schemeClr val="dk1"/>
              </a:buClr>
              <a:buSzPts val="2400"/>
            </a:pP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Packed Asynchronous Concurrency (PAC) Guidelines</a:t>
            </a:r>
          </a:p>
          <a:p>
            <a:pPr marL="495300" indent="-342900">
              <a:buClr>
                <a:schemeClr val="dk1"/>
              </a:buClr>
              <a:buSzPts val="2400"/>
            </a:pPr>
            <a:r>
              <a:rPr lang="en-US" altLang="ko-KR" sz="2400" b="1" dirty="0" err="1"/>
              <a:t>PACTree</a:t>
            </a:r>
            <a:r>
              <a:rPr lang="en-US" altLang="ko-KR" sz="2400" b="1" dirty="0"/>
              <a:t> : A High Performance Persistent Range Index Using PAC Guidelines</a:t>
            </a:r>
          </a:p>
          <a:p>
            <a:pPr marL="495300" indent="-342900">
              <a:buClr>
                <a:schemeClr val="dk1"/>
              </a:buClr>
              <a:buSzPts val="2400"/>
            </a:pP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Evaluation</a:t>
            </a:r>
          </a:p>
          <a:p>
            <a:pPr marL="495300" indent="-342900">
              <a:buClr>
                <a:schemeClr val="dk1"/>
              </a:buClr>
              <a:buSzPts val="2400"/>
            </a:pP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Conclusion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39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17"/>
    </mc:Choice>
    <mc:Fallback xmlns="">
      <p:transition spd="slow" advTm="811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835;p13">
            <a:extLst>
              <a:ext uri="{FF2B5EF4-FFF2-40B4-BE49-F238E27FC236}">
                <a16:creationId xmlns:a16="http://schemas.microsoft.com/office/drawing/2014/main" id="{4F8FD754-7F72-4AE4-8947-301778293FB9}"/>
              </a:ext>
            </a:extLst>
          </p:cNvPr>
          <p:cNvSpPr txBox="1">
            <a:spLocks/>
          </p:cNvSpPr>
          <p:nvPr/>
        </p:nvSpPr>
        <p:spPr>
          <a:xfrm>
            <a:off x="708868" y="1607615"/>
            <a:ext cx="10515600" cy="14616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342900">
              <a:buClr>
                <a:schemeClr val="dk1"/>
              </a:buClr>
              <a:buSzPts val="2400"/>
            </a:pPr>
            <a:r>
              <a:rPr lang="en-US" sz="2400" dirty="0"/>
              <a:t>A high-performance persistent index should provide </a:t>
            </a:r>
          </a:p>
        </p:txBody>
      </p:sp>
      <p:sp>
        <p:nvSpPr>
          <p:cNvPr id="1852" name="Google Shape;1852;p34"/>
          <p:cNvSpPr txBox="1">
            <a:spLocks noGrp="1"/>
          </p:cNvSpPr>
          <p:nvPr>
            <p:ph type="title"/>
          </p:nvPr>
        </p:nvSpPr>
        <p:spPr>
          <a:xfrm>
            <a:off x="708868" y="681831"/>
            <a:ext cx="10515600" cy="71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lang="en-US" sz="3600" b="1" dirty="0">
                <a:latin typeface="Calibri" panose="020F0502020204030204" pitchFamily="34" charset="0"/>
                <a:ea typeface="Book Antiqua"/>
                <a:cs typeface="Calibri" panose="020F0502020204030204" pitchFamily="34" charset="0"/>
                <a:sym typeface="Book Antiqua"/>
              </a:rPr>
              <a:t>Key take away from </a:t>
            </a:r>
            <a:r>
              <a:rPr lang="en-US" sz="3600" b="1" i="1" dirty="0">
                <a:latin typeface="Calibri" panose="020F0502020204030204" pitchFamily="34" charset="0"/>
                <a:ea typeface="Book Antiqua"/>
                <a:cs typeface="Calibri" panose="020F0502020204030204" pitchFamily="34" charset="0"/>
                <a:sym typeface="Book Antiqua"/>
              </a:rPr>
              <a:t>PAC Guidelines</a:t>
            </a:r>
            <a:endParaRPr sz="3600" b="1" i="1" dirty="0">
              <a:latin typeface="Calibri" panose="020F0502020204030204" pitchFamily="34" charset="0"/>
              <a:ea typeface="Book Antiqua"/>
              <a:cs typeface="Calibri" panose="020F0502020204030204" pitchFamily="34" charset="0"/>
              <a:sym typeface="Book Antiqua"/>
            </a:endParaRPr>
          </a:p>
        </p:txBody>
      </p:sp>
      <p:sp>
        <p:nvSpPr>
          <p:cNvPr id="1861" name="Google Shape;186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2758967-3EFD-4E76-857F-B77080EB09D7}"/>
              </a:ext>
            </a:extLst>
          </p:cNvPr>
          <p:cNvGrpSpPr/>
          <p:nvPr/>
        </p:nvGrpSpPr>
        <p:grpSpPr>
          <a:xfrm>
            <a:off x="6703044" y="2406593"/>
            <a:ext cx="3738321" cy="2803123"/>
            <a:chOff x="6703044" y="2406593"/>
            <a:chExt cx="3738321" cy="2803123"/>
          </a:xfrm>
        </p:grpSpPr>
        <p:sp>
          <p:nvSpPr>
            <p:cNvPr id="89" name="Google Shape;1039;p75">
              <a:extLst>
                <a:ext uri="{FF2B5EF4-FFF2-40B4-BE49-F238E27FC236}">
                  <a16:creationId xmlns:a16="http://schemas.microsoft.com/office/drawing/2014/main" id="{62261D43-6436-4BFA-BBBA-36CE3E819318}"/>
                </a:ext>
              </a:extLst>
            </p:cNvPr>
            <p:cNvSpPr/>
            <p:nvPr/>
          </p:nvSpPr>
          <p:spPr>
            <a:xfrm>
              <a:off x="7484224" y="4489844"/>
              <a:ext cx="2819399" cy="719872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90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39;p75">
              <a:extLst>
                <a:ext uri="{FF2B5EF4-FFF2-40B4-BE49-F238E27FC236}">
                  <a16:creationId xmlns:a16="http://schemas.microsoft.com/office/drawing/2014/main" id="{782CB840-0CBE-4785-B1FE-788916A30925}"/>
                </a:ext>
              </a:extLst>
            </p:cNvPr>
            <p:cNvSpPr/>
            <p:nvPr/>
          </p:nvSpPr>
          <p:spPr>
            <a:xfrm>
              <a:off x="7505484" y="2932175"/>
              <a:ext cx="2819400" cy="1487966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90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990;p73">
              <a:extLst>
                <a:ext uri="{FF2B5EF4-FFF2-40B4-BE49-F238E27FC236}">
                  <a16:creationId xmlns:a16="http://schemas.microsoft.com/office/drawing/2014/main" id="{DB3426CD-0034-41E0-953C-E735B70BEFE2}"/>
                </a:ext>
              </a:extLst>
            </p:cNvPr>
            <p:cNvGrpSpPr/>
            <p:nvPr/>
          </p:nvGrpSpPr>
          <p:grpSpPr>
            <a:xfrm>
              <a:off x="7596920" y="4427965"/>
              <a:ext cx="2611105" cy="659862"/>
              <a:chOff x="2724224" y="3525580"/>
              <a:chExt cx="2611105" cy="659862"/>
            </a:xfrm>
          </p:grpSpPr>
          <p:grpSp>
            <p:nvGrpSpPr>
              <p:cNvPr id="46" name="Google Shape;994;p73">
                <a:extLst>
                  <a:ext uri="{FF2B5EF4-FFF2-40B4-BE49-F238E27FC236}">
                    <a16:creationId xmlns:a16="http://schemas.microsoft.com/office/drawing/2014/main" id="{0D44FC18-D24A-44D4-A5A3-F1912ACA9B7E}"/>
                  </a:ext>
                </a:extLst>
              </p:cNvPr>
              <p:cNvGrpSpPr/>
              <p:nvPr/>
            </p:nvGrpSpPr>
            <p:grpSpPr>
              <a:xfrm>
                <a:off x="2724224" y="3699667"/>
                <a:ext cx="2611105" cy="485775"/>
                <a:chOff x="4241898" y="4424890"/>
                <a:chExt cx="3481474" cy="647700"/>
              </a:xfrm>
            </p:grpSpPr>
            <p:sp>
              <p:nvSpPr>
                <p:cNvPr id="49" name="Google Shape;995;p73">
                  <a:extLst>
                    <a:ext uri="{FF2B5EF4-FFF2-40B4-BE49-F238E27FC236}">
                      <a16:creationId xmlns:a16="http://schemas.microsoft.com/office/drawing/2014/main" id="{FC57BFA2-A25F-4216-9743-13D74FC18F8A}"/>
                    </a:ext>
                  </a:extLst>
                </p:cNvPr>
                <p:cNvSpPr/>
                <p:nvPr/>
              </p:nvSpPr>
              <p:spPr>
                <a:xfrm>
                  <a:off x="4241898" y="4424890"/>
                  <a:ext cx="1338600" cy="647700"/>
                </a:xfrm>
                <a:prstGeom prst="rect">
                  <a:avLst/>
                </a:prstGeom>
                <a:solidFill>
                  <a:srgbClr val="FFFFFF"/>
                </a:solidFill>
                <a:ln w="57150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  <a:tabLst/>
                    <a:defRPr/>
                  </a:pPr>
                  <a:endParaRPr kumimoji="0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996;p73">
                  <a:extLst>
                    <a:ext uri="{FF2B5EF4-FFF2-40B4-BE49-F238E27FC236}">
                      <a16:creationId xmlns:a16="http://schemas.microsoft.com/office/drawing/2014/main" id="{100E875F-5238-4B53-ABC9-723F1785725F}"/>
                    </a:ext>
                  </a:extLst>
                </p:cNvPr>
                <p:cNvSpPr/>
                <p:nvPr/>
              </p:nvSpPr>
              <p:spPr>
                <a:xfrm>
                  <a:off x="6384772" y="4424890"/>
                  <a:ext cx="1338600" cy="647700"/>
                </a:xfrm>
                <a:prstGeom prst="rect">
                  <a:avLst/>
                </a:prstGeom>
                <a:solidFill>
                  <a:srgbClr val="FFFFFF"/>
                </a:solidFill>
                <a:ln w="57150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  <a:tabLst/>
                    <a:defRPr/>
                  </a:pPr>
                  <a:endParaRPr kumimoji="0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51" name="Google Shape;997;p73">
                  <a:extLst>
                    <a:ext uri="{FF2B5EF4-FFF2-40B4-BE49-F238E27FC236}">
                      <a16:creationId xmlns:a16="http://schemas.microsoft.com/office/drawing/2014/main" id="{3DC9C718-4172-4AF9-B754-675EB92E0BF1}"/>
                    </a:ext>
                  </a:extLst>
                </p:cNvPr>
                <p:cNvCxnSpPr>
                  <a:stCxn id="49" idx="3"/>
                  <a:endCxn id="50" idx="1"/>
                </p:cNvCxnSpPr>
                <p:nvPr/>
              </p:nvCxnSpPr>
              <p:spPr>
                <a:xfrm>
                  <a:off x="5580498" y="4748740"/>
                  <a:ext cx="804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miter lim="800000"/>
                  <a:headEnd type="triangle" w="med" len="med"/>
                  <a:tailEnd type="triangle" w="med" len="med"/>
                </a:ln>
              </p:spPr>
            </p:cxnSp>
            <p:sp>
              <p:nvSpPr>
                <p:cNvPr id="52" name="Google Shape;998;p73">
                  <a:extLst>
                    <a:ext uri="{FF2B5EF4-FFF2-40B4-BE49-F238E27FC236}">
                      <a16:creationId xmlns:a16="http://schemas.microsoft.com/office/drawing/2014/main" id="{2839C564-2F24-4ABE-86F2-8CE6D839F117}"/>
                    </a:ext>
                  </a:extLst>
                </p:cNvPr>
                <p:cNvSpPr/>
                <p:nvPr/>
              </p:nvSpPr>
              <p:spPr>
                <a:xfrm>
                  <a:off x="4241898" y="4424890"/>
                  <a:ext cx="152400" cy="647700"/>
                </a:xfrm>
                <a:prstGeom prst="rect">
                  <a:avLst/>
                </a:prstGeom>
                <a:solidFill>
                  <a:srgbClr val="000000"/>
                </a:solidFill>
                <a:ln w="57150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  <a:tabLst/>
                    <a:defRPr/>
                  </a:pPr>
                  <a:endParaRPr kumimoji="0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" name="Google Shape;999;p73">
                  <a:extLst>
                    <a:ext uri="{FF2B5EF4-FFF2-40B4-BE49-F238E27FC236}">
                      <a16:creationId xmlns:a16="http://schemas.microsoft.com/office/drawing/2014/main" id="{A01E79B0-734B-4396-A758-F10BF23BA33C}"/>
                    </a:ext>
                  </a:extLst>
                </p:cNvPr>
                <p:cNvSpPr/>
                <p:nvPr/>
              </p:nvSpPr>
              <p:spPr>
                <a:xfrm>
                  <a:off x="6397077" y="4424890"/>
                  <a:ext cx="152400" cy="647700"/>
                </a:xfrm>
                <a:prstGeom prst="rect">
                  <a:avLst/>
                </a:prstGeom>
                <a:solidFill>
                  <a:srgbClr val="000000"/>
                </a:solidFill>
                <a:ln w="57150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  <a:tabLst/>
                    <a:defRPr/>
                  </a:pPr>
                  <a:endParaRPr kumimoji="0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44" name="Google Shape;1002;p73">
                <a:extLst>
                  <a:ext uri="{FF2B5EF4-FFF2-40B4-BE49-F238E27FC236}">
                    <a16:creationId xmlns:a16="http://schemas.microsoft.com/office/drawing/2014/main" id="{604C5072-AEA2-4B36-A6B3-3B68D54CF8A0}"/>
                  </a:ext>
                </a:extLst>
              </p:cNvPr>
              <p:cNvCxnSpPr>
                <a:stCxn id="66" idx="4"/>
                <a:endCxn id="53" idx="0"/>
              </p:cNvCxnSpPr>
              <p:nvPr/>
            </p:nvCxnSpPr>
            <p:spPr>
              <a:xfrm>
                <a:off x="3731376" y="3525580"/>
                <a:ext cx="666382" cy="17408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grpSp>
          <p:nvGrpSpPr>
            <p:cNvPr id="63" name="Google Shape;1014;p73">
              <a:extLst>
                <a:ext uri="{FF2B5EF4-FFF2-40B4-BE49-F238E27FC236}">
                  <a16:creationId xmlns:a16="http://schemas.microsoft.com/office/drawing/2014/main" id="{EBD97EBB-A26C-40AD-A438-6752FD3AB825}"/>
                </a:ext>
              </a:extLst>
            </p:cNvPr>
            <p:cNvGrpSpPr/>
            <p:nvPr/>
          </p:nvGrpSpPr>
          <p:grpSpPr>
            <a:xfrm>
              <a:off x="7902174" y="2994054"/>
              <a:ext cx="2000615" cy="1433911"/>
              <a:chOff x="4672595" y="1513034"/>
              <a:chExt cx="2933700" cy="2327557"/>
            </a:xfrm>
          </p:grpSpPr>
          <p:sp>
            <p:nvSpPr>
              <p:cNvPr id="64" name="Google Shape;1015;p73">
                <a:extLst>
                  <a:ext uri="{FF2B5EF4-FFF2-40B4-BE49-F238E27FC236}">
                    <a16:creationId xmlns:a16="http://schemas.microsoft.com/office/drawing/2014/main" id="{0340BEF8-D4C7-4AA6-8EC2-9C906CC20464}"/>
                  </a:ext>
                </a:extLst>
              </p:cNvPr>
              <p:cNvSpPr/>
              <p:nvPr/>
            </p:nvSpPr>
            <p:spPr>
              <a:xfrm>
                <a:off x="4672595" y="1513034"/>
                <a:ext cx="2933700" cy="21879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tabLst/>
                  <a:defRPr/>
                </a:pPr>
                <a:endParaRPr kumimoji="0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992;p73">
                <a:extLst>
                  <a:ext uri="{FF2B5EF4-FFF2-40B4-BE49-F238E27FC236}">
                    <a16:creationId xmlns:a16="http://schemas.microsoft.com/office/drawing/2014/main" id="{AC12C392-3F99-4DFD-95DF-325DBEB6C664}"/>
                  </a:ext>
                </a:extLst>
              </p:cNvPr>
              <p:cNvSpPr/>
              <p:nvPr/>
            </p:nvSpPr>
            <p:spPr>
              <a:xfrm>
                <a:off x="4901805" y="3562091"/>
                <a:ext cx="268200" cy="265800"/>
              </a:xfrm>
              <a:prstGeom prst="ellipse">
                <a:avLst/>
              </a:prstGeom>
              <a:solidFill>
                <a:srgbClr val="FFFFFF"/>
              </a:solidFill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tabLst/>
                  <a:defRPr/>
                </a:pPr>
                <a:endParaRPr kumimoji="0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1003;p73">
                <a:extLst>
                  <a:ext uri="{FF2B5EF4-FFF2-40B4-BE49-F238E27FC236}">
                    <a16:creationId xmlns:a16="http://schemas.microsoft.com/office/drawing/2014/main" id="{CE471C92-CFDB-4484-B250-B54ACE4B496A}"/>
                  </a:ext>
                </a:extLst>
              </p:cNvPr>
              <p:cNvSpPr/>
              <p:nvPr/>
            </p:nvSpPr>
            <p:spPr>
              <a:xfrm>
                <a:off x="5567757" y="3574791"/>
                <a:ext cx="268200" cy="265800"/>
              </a:xfrm>
              <a:prstGeom prst="ellipse">
                <a:avLst/>
              </a:prstGeom>
              <a:solidFill>
                <a:srgbClr val="FFFFFF"/>
              </a:solidFill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tabLst/>
                  <a:defRPr/>
                </a:pPr>
                <a:endParaRPr kumimoji="0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1016;p73">
                <a:extLst>
                  <a:ext uri="{FF2B5EF4-FFF2-40B4-BE49-F238E27FC236}">
                    <a16:creationId xmlns:a16="http://schemas.microsoft.com/office/drawing/2014/main" id="{4A8D1DBE-FD07-43D3-AF9D-2FB438F89B8B}"/>
                  </a:ext>
                </a:extLst>
              </p:cNvPr>
              <p:cNvSpPr/>
              <p:nvPr/>
            </p:nvSpPr>
            <p:spPr>
              <a:xfrm>
                <a:off x="6254050" y="3562091"/>
                <a:ext cx="268200" cy="265800"/>
              </a:xfrm>
              <a:prstGeom prst="ellipse">
                <a:avLst/>
              </a:prstGeom>
              <a:solidFill>
                <a:srgbClr val="FFFFFF"/>
              </a:solidFill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tabLst/>
                  <a:defRPr/>
                </a:pPr>
                <a:endParaRPr kumimoji="0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1017;p73">
                <a:extLst>
                  <a:ext uri="{FF2B5EF4-FFF2-40B4-BE49-F238E27FC236}">
                    <a16:creationId xmlns:a16="http://schemas.microsoft.com/office/drawing/2014/main" id="{F16D9B98-7676-4DD5-BD3C-5333AD9D30F3}"/>
                  </a:ext>
                </a:extLst>
              </p:cNvPr>
              <p:cNvSpPr/>
              <p:nvPr/>
            </p:nvSpPr>
            <p:spPr>
              <a:xfrm>
                <a:off x="6920002" y="3574791"/>
                <a:ext cx="268200" cy="265800"/>
              </a:xfrm>
              <a:prstGeom prst="ellipse">
                <a:avLst/>
              </a:prstGeom>
              <a:solidFill>
                <a:srgbClr val="FFFFFF"/>
              </a:solidFill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tabLst/>
                  <a:defRPr/>
                </a:pPr>
                <a:endParaRPr kumimoji="0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9" name="Google Shape;1018;p73">
                <a:extLst>
                  <a:ext uri="{FF2B5EF4-FFF2-40B4-BE49-F238E27FC236}">
                    <a16:creationId xmlns:a16="http://schemas.microsoft.com/office/drawing/2014/main" id="{3EC561B1-E738-4686-9D53-3B04CB9710FA}"/>
                  </a:ext>
                </a:extLst>
              </p:cNvPr>
              <p:cNvCxnSpPr>
                <a:stCxn id="64" idx="0"/>
                <a:endCxn id="65" idx="7"/>
              </p:cNvCxnSpPr>
              <p:nvPr/>
            </p:nvCxnSpPr>
            <p:spPr>
              <a:xfrm rot="5400000">
                <a:off x="4591145" y="2052734"/>
                <a:ext cx="2088000" cy="1008600"/>
              </a:xfrm>
              <a:prstGeom prst="curvedConnector3">
                <a:avLst>
                  <a:gd name="adj1" fmla="val 70556"/>
                </a:avLst>
              </a:prstGeom>
              <a:noFill/>
              <a:ln w="38100" cap="flat" cmpd="sng">
                <a:solidFill>
                  <a:srgbClr val="1D6FA9"/>
                </a:solidFill>
                <a:prstDash val="dash"/>
                <a:miter lim="800000"/>
                <a:headEnd type="none" w="sm" len="sm"/>
                <a:tailEnd type="triangle" w="med" len="med"/>
              </a:ln>
            </p:spPr>
          </p:cxnSp>
        </p:grpSp>
        <p:pic>
          <p:nvPicPr>
            <p:cNvPr id="87" name="그래픽 86" descr="자물쇠 단색으로 채워진">
              <a:extLst>
                <a:ext uri="{FF2B5EF4-FFF2-40B4-BE49-F238E27FC236}">
                  <a16:creationId xmlns:a16="http://schemas.microsoft.com/office/drawing/2014/main" id="{60E5669C-DE19-4510-BB33-B0ED7D5A9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03044" y="4480163"/>
              <a:ext cx="729553" cy="729553"/>
            </a:xfrm>
            <a:prstGeom prst="rect">
              <a:avLst/>
            </a:prstGeom>
          </p:spPr>
        </p:pic>
        <p:pic>
          <p:nvPicPr>
            <p:cNvPr id="88" name="그래픽 87" descr="열린 자물쇠 단색으로 채워진">
              <a:extLst>
                <a:ext uri="{FF2B5EF4-FFF2-40B4-BE49-F238E27FC236}">
                  <a16:creationId xmlns:a16="http://schemas.microsoft.com/office/drawing/2014/main" id="{F2AAB01A-7E47-4C4A-B422-6D3E1D690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67826" y="3150523"/>
              <a:ext cx="631126" cy="631126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30E3346-C5AD-45E1-BAD0-66C4EF492271}"/>
                </a:ext>
              </a:extLst>
            </p:cNvPr>
            <p:cNvSpPr txBox="1"/>
            <p:nvPr/>
          </p:nvSpPr>
          <p:spPr>
            <a:xfrm>
              <a:off x="7363598" y="2406593"/>
              <a:ext cx="30777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Asynchronous Concurrency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94A8BD3-C710-4346-930B-4FC37A1104C2}"/>
              </a:ext>
            </a:extLst>
          </p:cNvPr>
          <p:cNvGrpSpPr/>
          <p:nvPr/>
        </p:nvGrpSpPr>
        <p:grpSpPr>
          <a:xfrm>
            <a:off x="2379917" y="2412202"/>
            <a:ext cx="2711845" cy="2432738"/>
            <a:chOff x="2379917" y="2412202"/>
            <a:chExt cx="2711845" cy="2432738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A299FA0-A24D-421F-8A1B-17556BC0A1CD}"/>
                </a:ext>
              </a:extLst>
            </p:cNvPr>
            <p:cNvSpPr txBox="1"/>
            <p:nvPr/>
          </p:nvSpPr>
          <p:spPr>
            <a:xfrm>
              <a:off x="2379917" y="2412202"/>
              <a:ext cx="25810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Packed Access to NVM</a:t>
              </a:r>
            </a:p>
          </p:txBody>
        </p:sp>
        <p:sp>
          <p:nvSpPr>
            <p:cNvPr id="40" name="Google Shape;1667;p31">
              <a:extLst>
                <a:ext uri="{FF2B5EF4-FFF2-40B4-BE49-F238E27FC236}">
                  <a16:creationId xmlns:a16="http://schemas.microsoft.com/office/drawing/2014/main" id="{B6CD9937-7B38-4D77-A5FE-99F80867DE71}"/>
                </a:ext>
              </a:extLst>
            </p:cNvPr>
            <p:cNvSpPr/>
            <p:nvPr/>
          </p:nvSpPr>
          <p:spPr>
            <a:xfrm>
              <a:off x="3190010" y="3005830"/>
              <a:ext cx="691076" cy="399393"/>
            </a:xfrm>
            <a:prstGeom prst="rect">
              <a:avLst/>
            </a:prstGeom>
            <a:solidFill>
              <a:schemeClr val="lt1"/>
            </a:solidFill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 A</a:t>
              </a: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" name="Google Shape;1668;p31">
              <a:extLst>
                <a:ext uri="{FF2B5EF4-FFF2-40B4-BE49-F238E27FC236}">
                  <a16:creationId xmlns:a16="http://schemas.microsoft.com/office/drawing/2014/main" id="{F4F71D04-8A87-4EA1-9045-1D2FA4D192E3}"/>
                </a:ext>
              </a:extLst>
            </p:cNvPr>
            <p:cNvCxnSpPr/>
            <p:nvPr/>
          </p:nvCxnSpPr>
          <p:spPr>
            <a:xfrm flipH="1">
              <a:off x="2609460" y="3405222"/>
              <a:ext cx="588923" cy="30404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43" name="Google Shape;1669;p31">
              <a:extLst>
                <a:ext uri="{FF2B5EF4-FFF2-40B4-BE49-F238E27FC236}">
                  <a16:creationId xmlns:a16="http://schemas.microsoft.com/office/drawing/2014/main" id="{329BA61A-FC3C-4DFF-AAA5-F67764079FF9}"/>
                </a:ext>
              </a:extLst>
            </p:cNvPr>
            <p:cNvGrpSpPr/>
            <p:nvPr/>
          </p:nvGrpSpPr>
          <p:grpSpPr>
            <a:xfrm>
              <a:off x="2560328" y="3711783"/>
              <a:ext cx="768418" cy="399394"/>
              <a:chOff x="277943" y="4390023"/>
              <a:chExt cx="768418" cy="399394"/>
            </a:xfrm>
          </p:grpSpPr>
          <p:sp>
            <p:nvSpPr>
              <p:cNvPr id="45" name="Google Shape;1670;p31">
                <a:extLst>
                  <a:ext uri="{FF2B5EF4-FFF2-40B4-BE49-F238E27FC236}">
                    <a16:creationId xmlns:a16="http://schemas.microsoft.com/office/drawing/2014/main" id="{B758F647-8C47-4F41-A88D-2730362BB6E8}"/>
                  </a:ext>
                </a:extLst>
              </p:cNvPr>
              <p:cNvSpPr/>
              <p:nvPr/>
            </p:nvSpPr>
            <p:spPr>
              <a:xfrm>
                <a:off x="277943" y="4390024"/>
                <a:ext cx="384209" cy="399393"/>
              </a:xfrm>
              <a:prstGeom prst="rect">
                <a:avLst/>
              </a:prstGeom>
              <a:solidFill>
                <a:schemeClr val="lt1"/>
              </a:solidFill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 sz="1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1671;p31">
                <a:extLst>
                  <a:ext uri="{FF2B5EF4-FFF2-40B4-BE49-F238E27FC236}">
                    <a16:creationId xmlns:a16="http://schemas.microsoft.com/office/drawing/2014/main" id="{B2145838-EB23-40C1-B3AA-9858F8F20755}"/>
                  </a:ext>
                </a:extLst>
              </p:cNvPr>
              <p:cNvSpPr/>
              <p:nvPr/>
            </p:nvSpPr>
            <p:spPr>
              <a:xfrm>
                <a:off x="662152" y="4390023"/>
                <a:ext cx="384209" cy="399393"/>
              </a:xfrm>
              <a:prstGeom prst="rect">
                <a:avLst/>
              </a:prstGeom>
              <a:solidFill>
                <a:schemeClr val="lt1"/>
              </a:solidFill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4" name="Google Shape;1672;p31">
              <a:extLst>
                <a:ext uri="{FF2B5EF4-FFF2-40B4-BE49-F238E27FC236}">
                  <a16:creationId xmlns:a16="http://schemas.microsoft.com/office/drawing/2014/main" id="{49D45433-246D-4B9C-9A44-07642E44272D}"/>
                </a:ext>
              </a:extLst>
            </p:cNvPr>
            <p:cNvSpPr/>
            <p:nvPr/>
          </p:nvSpPr>
          <p:spPr>
            <a:xfrm>
              <a:off x="3322173" y="3712442"/>
              <a:ext cx="384209" cy="399393"/>
            </a:xfrm>
            <a:prstGeom prst="rect">
              <a:avLst/>
            </a:prstGeom>
            <a:solidFill>
              <a:schemeClr val="lt1"/>
            </a:solidFill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673;p31">
              <a:extLst>
                <a:ext uri="{FF2B5EF4-FFF2-40B4-BE49-F238E27FC236}">
                  <a16:creationId xmlns:a16="http://schemas.microsoft.com/office/drawing/2014/main" id="{4FF31F94-2F73-4CB7-B891-E377FADD75B5}"/>
                </a:ext>
              </a:extLst>
            </p:cNvPr>
            <p:cNvSpPr/>
            <p:nvPr/>
          </p:nvSpPr>
          <p:spPr>
            <a:xfrm>
              <a:off x="3885512" y="3005827"/>
              <a:ext cx="384209" cy="399393"/>
            </a:xfrm>
            <a:prstGeom prst="rect">
              <a:avLst/>
            </a:prstGeom>
            <a:solidFill>
              <a:schemeClr val="lt1"/>
            </a:solidFill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674;p31">
              <a:extLst>
                <a:ext uri="{FF2B5EF4-FFF2-40B4-BE49-F238E27FC236}">
                  <a16:creationId xmlns:a16="http://schemas.microsoft.com/office/drawing/2014/main" id="{BAFEFD7F-4CCA-4C62-9CEE-4AACF1DC58A6}"/>
                </a:ext>
              </a:extLst>
            </p:cNvPr>
            <p:cNvSpPr/>
            <p:nvPr/>
          </p:nvSpPr>
          <p:spPr>
            <a:xfrm>
              <a:off x="4392559" y="3719777"/>
              <a:ext cx="384209" cy="399393"/>
            </a:xfrm>
            <a:prstGeom prst="rect">
              <a:avLst/>
            </a:prstGeom>
            <a:solidFill>
              <a:schemeClr val="lt1"/>
            </a:solidFill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7" name="Google Shape;1675;p31">
              <a:extLst>
                <a:ext uri="{FF2B5EF4-FFF2-40B4-BE49-F238E27FC236}">
                  <a16:creationId xmlns:a16="http://schemas.microsoft.com/office/drawing/2014/main" id="{AC22991D-89AD-446B-B6D2-E1A4C4CBC545}"/>
                </a:ext>
              </a:extLst>
            </p:cNvPr>
            <p:cNvCxnSpPr/>
            <p:nvPr/>
          </p:nvCxnSpPr>
          <p:spPr>
            <a:xfrm>
              <a:off x="4265295" y="3405220"/>
              <a:ext cx="160172" cy="31455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58" name="Google Shape;1680;p31">
              <a:extLst>
                <a:ext uri="{FF2B5EF4-FFF2-40B4-BE49-F238E27FC236}">
                  <a16:creationId xmlns:a16="http://schemas.microsoft.com/office/drawing/2014/main" id="{809ED274-BACE-4A4C-B6FC-792DD1874DA9}"/>
                </a:ext>
              </a:extLst>
            </p:cNvPr>
            <p:cNvSpPr/>
            <p:nvPr/>
          </p:nvSpPr>
          <p:spPr>
            <a:xfrm>
              <a:off x="4707553" y="4445547"/>
              <a:ext cx="384209" cy="399393"/>
            </a:xfrm>
            <a:prstGeom prst="rect">
              <a:avLst/>
            </a:prstGeom>
            <a:solidFill>
              <a:schemeClr val="lt1"/>
            </a:solidFill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9" name="Google Shape;1681;p31">
              <a:extLst>
                <a:ext uri="{FF2B5EF4-FFF2-40B4-BE49-F238E27FC236}">
                  <a16:creationId xmlns:a16="http://schemas.microsoft.com/office/drawing/2014/main" id="{BE6488B5-54CD-4DDA-9F14-890C2A7E390E}"/>
                </a:ext>
              </a:extLst>
            </p:cNvPr>
            <p:cNvCxnSpPr/>
            <p:nvPr/>
          </p:nvCxnSpPr>
          <p:spPr>
            <a:xfrm>
              <a:off x="4438635" y="4108660"/>
              <a:ext cx="334659" cy="33688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0" name="Google Shape;1686;p31">
              <a:extLst>
                <a:ext uri="{FF2B5EF4-FFF2-40B4-BE49-F238E27FC236}">
                  <a16:creationId xmlns:a16="http://schemas.microsoft.com/office/drawing/2014/main" id="{292B45F3-9255-4991-BBB8-3C849C9F6182}"/>
                </a:ext>
              </a:extLst>
            </p:cNvPr>
            <p:cNvSpPr/>
            <p:nvPr/>
          </p:nvSpPr>
          <p:spPr>
            <a:xfrm>
              <a:off x="3153030" y="2971609"/>
              <a:ext cx="760964" cy="477759"/>
            </a:xfrm>
            <a:prstGeom prst="rect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687;p31">
              <a:extLst>
                <a:ext uri="{FF2B5EF4-FFF2-40B4-BE49-F238E27FC236}">
                  <a16:creationId xmlns:a16="http://schemas.microsoft.com/office/drawing/2014/main" id="{944C6971-BD45-48A2-BD1F-4B70EE5DF630}"/>
                </a:ext>
              </a:extLst>
            </p:cNvPr>
            <p:cNvSpPr/>
            <p:nvPr/>
          </p:nvSpPr>
          <p:spPr>
            <a:xfrm>
              <a:off x="2492129" y="3666249"/>
              <a:ext cx="442361" cy="477759"/>
            </a:xfrm>
            <a:prstGeom prst="rect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693;p31">
              <a:extLst>
                <a:ext uri="{FF2B5EF4-FFF2-40B4-BE49-F238E27FC236}">
                  <a16:creationId xmlns:a16="http://schemas.microsoft.com/office/drawing/2014/main" id="{2BFE5828-7C7B-4D12-ABFC-754CA329CEF4}"/>
                </a:ext>
              </a:extLst>
            </p:cNvPr>
            <p:cNvSpPr/>
            <p:nvPr/>
          </p:nvSpPr>
          <p:spPr>
            <a:xfrm>
              <a:off x="2920392" y="3664929"/>
              <a:ext cx="442361" cy="479079"/>
            </a:xfrm>
            <a:prstGeom prst="rect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854;p65">
            <a:extLst>
              <a:ext uri="{FF2B5EF4-FFF2-40B4-BE49-F238E27FC236}">
                <a16:creationId xmlns:a16="http://schemas.microsoft.com/office/drawing/2014/main" id="{ABB6D929-5358-4BE9-8A93-82AB5387EA24}"/>
              </a:ext>
            </a:extLst>
          </p:cNvPr>
          <p:cNvSpPr/>
          <p:nvPr/>
        </p:nvSpPr>
        <p:spPr>
          <a:xfrm>
            <a:off x="2273662" y="5487461"/>
            <a:ext cx="3607907" cy="47281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ko-KR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Saving bandwidth</a:t>
            </a:r>
            <a:endParaRPr lang="en-US" sz="20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854;p65">
            <a:extLst>
              <a:ext uri="{FF2B5EF4-FFF2-40B4-BE49-F238E27FC236}">
                <a16:creationId xmlns:a16="http://schemas.microsoft.com/office/drawing/2014/main" id="{D784F8FD-F36C-41B3-A7BE-5D88E22D0CAB}"/>
              </a:ext>
            </a:extLst>
          </p:cNvPr>
          <p:cNvSpPr/>
          <p:nvPr/>
        </p:nvSpPr>
        <p:spPr>
          <a:xfrm>
            <a:off x="7133309" y="5487461"/>
            <a:ext cx="3607907" cy="47281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ko-KR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Decoupling slow NVM latency</a:t>
            </a:r>
            <a:endParaRPr lang="en-US" sz="20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339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81"/>
    </mc:Choice>
    <mc:Fallback xmlns="">
      <p:transition spd="slow" advTm="277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1039;p75">
            <a:extLst>
              <a:ext uri="{FF2B5EF4-FFF2-40B4-BE49-F238E27FC236}">
                <a16:creationId xmlns:a16="http://schemas.microsoft.com/office/drawing/2014/main" id="{DFC233F3-BEF0-423F-B5A3-49AFF4E50253}"/>
              </a:ext>
            </a:extLst>
          </p:cNvPr>
          <p:cNvSpPr/>
          <p:nvPr/>
        </p:nvSpPr>
        <p:spPr>
          <a:xfrm>
            <a:off x="1841630" y="1824268"/>
            <a:ext cx="7073234" cy="2096811"/>
          </a:xfrm>
          <a:prstGeom prst="rect">
            <a:avLst/>
          </a:prstGeom>
          <a:solidFill>
            <a:schemeClr val="accent1">
              <a:lumMod val="40000"/>
              <a:lumOff val="60000"/>
              <a:alpha val="290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1039;p75">
            <a:extLst>
              <a:ext uri="{FF2B5EF4-FFF2-40B4-BE49-F238E27FC236}">
                <a16:creationId xmlns:a16="http://schemas.microsoft.com/office/drawing/2014/main" id="{3400B5E5-0C52-42B5-86F1-1D18BBF562CA}"/>
              </a:ext>
            </a:extLst>
          </p:cNvPr>
          <p:cNvSpPr/>
          <p:nvPr/>
        </p:nvSpPr>
        <p:spPr>
          <a:xfrm>
            <a:off x="1841630" y="4025726"/>
            <a:ext cx="7073234" cy="1158039"/>
          </a:xfrm>
          <a:prstGeom prst="rect">
            <a:avLst/>
          </a:prstGeom>
          <a:solidFill>
            <a:schemeClr val="accent2">
              <a:lumMod val="40000"/>
              <a:lumOff val="60000"/>
              <a:alpha val="290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15</a:t>
            </a:fld>
            <a:endParaRPr sz="1600"/>
          </a:p>
        </p:txBody>
      </p:sp>
      <p:sp>
        <p:nvSpPr>
          <p:cNvPr id="6" name="Google Shape;992;p73">
            <a:extLst>
              <a:ext uri="{FF2B5EF4-FFF2-40B4-BE49-F238E27FC236}">
                <a16:creationId xmlns:a16="http://schemas.microsoft.com/office/drawing/2014/main" id="{1C39ED79-D299-43DA-8534-9ED1CBAADE74}"/>
              </a:ext>
            </a:extLst>
          </p:cNvPr>
          <p:cNvSpPr/>
          <p:nvPr/>
        </p:nvSpPr>
        <p:spPr>
          <a:xfrm>
            <a:off x="4878365" y="1898340"/>
            <a:ext cx="709357" cy="4303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92;p73">
            <a:extLst>
              <a:ext uri="{FF2B5EF4-FFF2-40B4-BE49-F238E27FC236}">
                <a16:creationId xmlns:a16="http://schemas.microsoft.com/office/drawing/2014/main" id="{AAFC3C1B-0F98-47E6-9A39-D68DCB98155C}"/>
              </a:ext>
            </a:extLst>
          </p:cNvPr>
          <p:cNvSpPr/>
          <p:nvPr/>
        </p:nvSpPr>
        <p:spPr>
          <a:xfrm>
            <a:off x="3363890" y="2638745"/>
            <a:ext cx="709357" cy="4303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A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92;p73">
            <a:extLst>
              <a:ext uri="{FF2B5EF4-FFF2-40B4-BE49-F238E27FC236}">
                <a16:creationId xmlns:a16="http://schemas.microsoft.com/office/drawing/2014/main" id="{14FD5F59-E8C4-4F12-B139-8B2BE0B130C4}"/>
              </a:ext>
            </a:extLst>
          </p:cNvPr>
          <p:cNvSpPr/>
          <p:nvPr/>
        </p:nvSpPr>
        <p:spPr>
          <a:xfrm>
            <a:off x="6425926" y="2638745"/>
            <a:ext cx="709357" cy="4303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B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18D195C-706D-4096-AA06-045CB9B02B5A}"/>
              </a:ext>
            </a:extLst>
          </p:cNvPr>
          <p:cNvCxnSpPr>
            <a:stCxn id="6" idx="4"/>
            <a:endCxn id="7" idx="0"/>
          </p:cNvCxnSpPr>
          <p:nvPr/>
        </p:nvCxnSpPr>
        <p:spPr>
          <a:xfrm flipH="1">
            <a:off x="3718569" y="2328664"/>
            <a:ext cx="1514475" cy="3100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D93DAA7-7091-4864-A2B2-8F4DA00B1244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5233044" y="2328664"/>
            <a:ext cx="1547561" cy="3100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992;p73">
            <a:extLst>
              <a:ext uri="{FF2B5EF4-FFF2-40B4-BE49-F238E27FC236}">
                <a16:creationId xmlns:a16="http://schemas.microsoft.com/office/drawing/2014/main" id="{41D933D1-A672-4A58-8902-BAB88A5C6CFE}"/>
              </a:ext>
            </a:extLst>
          </p:cNvPr>
          <p:cNvSpPr/>
          <p:nvPr/>
        </p:nvSpPr>
        <p:spPr>
          <a:xfrm>
            <a:off x="2427186" y="3423976"/>
            <a:ext cx="709357" cy="4303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AA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992;p73">
            <a:extLst>
              <a:ext uri="{FF2B5EF4-FFF2-40B4-BE49-F238E27FC236}">
                <a16:creationId xmlns:a16="http://schemas.microsoft.com/office/drawing/2014/main" id="{02452E6A-4674-430C-8EED-A58F47A7BB6D}"/>
              </a:ext>
            </a:extLst>
          </p:cNvPr>
          <p:cNvSpPr/>
          <p:nvPr/>
        </p:nvSpPr>
        <p:spPr>
          <a:xfrm>
            <a:off x="3937899" y="3405083"/>
            <a:ext cx="709357" cy="4303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A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992;p73">
            <a:extLst>
              <a:ext uri="{FF2B5EF4-FFF2-40B4-BE49-F238E27FC236}">
                <a16:creationId xmlns:a16="http://schemas.microsoft.com/office/drawing/2014/main" id="{36B3661F-F853-445B-A26F-D394047EF06C}"/>
              </a:ext>
            </a:extLst>
          </p:cNvPr>
          <p:cNvSpPr/>
          <p:nvPr/>
        </p:nvSpPr>
        <p:spPr>
          <a:xfrm>
            <a:off x="6071247" y="3390315"/>
            <a:ext cx="709357" cy="4303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A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B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992;p73">
            <a:extLst>
              <a:ext uri="{FF2B5EF4-FFF2-40B4-BE49-F238E27FC236}">
                <a16:creationId xmlns:a16="http://schemas.microsoft.com/office/drawing/2014/main" id="{EADC4B7A-903B-423A-A109-41CAD0934B6A}"/>
              </a:ext>
            </a:extLst>
          </p:cNvPr>
          <p:cNvSpPr/>
          <p:nvPr/>
        </p:nvSpPr>
        <p:spPr>
          <a:xfrm>
            <a:off x="7581960" y="3371422"/>
            <a:ext cx="709357" cy="4303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BB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998;p73">
            <a:extLst>
              <a:ext uri="{FF2B5EF4-FFF2-40B4-BE49-F238E27FC236}">
                <a16:creationId xmlns:a16="http://schemas.microsoft.com/office/drawing/2014/main" id="{C8E81AE1-6AAB-41D2-A51D-A032D3869470}"/>
              </a:ext>
            </a:extLst>
          </p:cNvPr>
          <p:cNvSpPr/>
          <p:nvPr/>
        </p:nvSpPr>
        <p:spPr>
          <a:xfrm>
            <a:off x="2047613" y="4172645"/>
            <a:ext cx="112793" cy="801687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998;p73">
            <a:extLst>
              <a:ext uri="{FF2B5EF4-FFF2-40B4-BE49-F238E27FC236}">
                <a16:creationId xmlns:a16="http://schemas.microsoft.com/office/drawing/2014/main" id="{C9995251-7AD8-4653-B9E0-C5A3B0AE5A7A}"/>
              </a:ext>
            </a:extLst>
          </p:cNvPr>
          <p:cNvSpPr/>
          <p:nvPr/>
        </p:nvSpPr>
        <p:spPr>
          <a:xfrm>
            <a:off x="2160406" y="4172646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998;p73">
            <a:extLst>
              <a:ext uri="{FF2B5EF4-FFF2-40B4-BE49-F238E27FC236}">
                <a16:creationId xmlns:a16="http://schemas.microsoft.com/office/drawing/2014/main" id="{D277C781-9557-4B7A-B361-92E21E5A1CD5}"/>
              </a:ext>
            </a:extLst>
          </p:cNvPr>
          <p:cNvSpPr/>
          <p:nvPr/>
        </p:nvSpPr>
        <p:spPr>
          <a:xfrm>
            <a:off x="2500575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998;p73">
            <a:extLst>
              <a:ext uri="{FF2B5EF4-FFF2-40B4-BE49-F238E27FC236}">
                <a16:creationId xmlns:a16="http://schemas.microsoft.com/office/drawing/2014/main" id="{3F187DB2-00CE-4228-BDAC-FB81A2B62FE9}"/>
              </a:ext>
            </a:extLst>
          </p:cNvPr>
          <p:cNvSpPr/>
          <p:nvPr/>
        </p:nvSpPr>
        <p:spPr>
          <a:xfrm>
            <a:off x="3915149" y="4172645"/>
            <a:ext cx="112793" cy="801687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998;p73">
            <a:extLst>
              <a:ext uri="{FF2B5EF4-FFF2-40B4-BE49-F238E27FC236}">
                <a16:creationId xmlns:a16="http://schemas.microsoft.com/office/drawing/2014/main" id="{54DBDB02-CEC6-41C6-8F44-482E5FC202FF}"/>
              </a:ext>
            </a:extLst>
          </p:cNvPr>
          <p:cNvSpPr/>
          <p:nvPr/>
        </p:nvSpPr>
        <p:spPr>
          <a:xfrm>
            <a:off x="4027942" y="4172646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C</a:t>
            </a:r>
            <a:endParaRPr lang="en-US"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998;p73">
            <a:extLst>
              <a:ext uri="{FF2B5EF4-FFF2-40B4-BE49-F238E27FC236}">
                <a16:creationId xmlns:a16="http://schemas.microsoft.com/office/drawing/2014/main" id="{C4A9D1BA-7977-4816-82AE-BF7C2D31263A}"/>
              </a:ext>
            </a:extLst>
          </p:cNvPr>
          <p:cNvSpPr/>
          <p:nvPr/>
        </p:nvSpPr>
        <p:spPr>
          <a:xfrm>
            <a:off x="4368111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C</a:t>
            </a:r>
            <a:endParaRPr lang="en-US"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C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998;p73">
            <a:extLst>
              <a:ext uri="{FF2B5EF4-FFF2-40B4-BE49-F238E27FC236}">
                <a16:creationId xmlns:a16="http://schemas.microsoft.com/office/drawing/2014/main" id="{CF8CAACA-0213-4ED7-9C99-98F63427E46F}"/>
              </a:ext>
            </a:extLst>
          </p:cNvPr>
          <p:cNvSpPr/>
          <p:nvPr/>
        </p:nvSpPr>
        <p:spPr>
          <a:xfrm>
            <a:off x="4708280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470B112-59C5-471F-89E9-4EC52DFACC9C}"/>
              </a:ext>
            </a:extLst>
          </p:cNvPr>
          <p:cNvCxnSpPr>
            <a:cxnSpLocks/>
            <a:stCxn id="15" idx="4"/>
            <a:endCxn id="22" idx="0"/>
          </p:cNvCxnSpPr>
          <p:nvPr/>
        </p:nvCxnSpPr>
        <p:spPr>
          <a:xfrm flipH="1">
            <a:off x="2104010" y="3854300"/>
            <a:ext cx="677855" cy="3183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oogle Shape;998;p73">
            <a:extLst>
              <a:ext uri="{FF2B5EF4-FFF2-40B4-BE49-F238E27FC236}">
                <a16:creationId xmlns:a16="http://schemas.microsoft.com/office/drawing/2014/main" id="{DE6E6B1A-5546-4926-8D58-4B7710911124}"/>
              </a:ext>
            </a:extLst>
          </p:cNvPr>
          <p:cNvSpPr/>
          <p:nvPr/>
        </p:nvSpPr>
        <p:spPr>
          <a:xfrm>
            <a:off x="5895877" y="4172645"/>
            <a:ext cx="112793" cy="801687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998;p73">
            <a:extLst>
              <a:ext uri="{FF2B5EF4-FFF2-40B4-BE49-F238E27FC236}">
                <a16:creationId xmlns:a16="http://schemas.microsoft.com/office/drawing/2014/main" id="{91D1C052-000B-4E3D-A0AB-BFE841F6E838}"/>
              </a:ext>
            </a:extLst>
          </p:cNvPr>
          <p:cNvSpPr/>
          <p:nvPr/>
        </p:nvSpPr>
        <p:spPr>
          <a:xfrm>
            <a:off x="6008670" y="4172646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lang="en-US"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A</a:t>
            </a:r>
            <a:endParaRPr lang="en-US"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998;p73">
            <a:extLst>
              <a:ext uri="{FF2B5EF4-FFF2-40B4-BE49-F238E27FC236}">
                <a16:creationId xmlns:a16="http://schemas.microsoft.com/office/drawing/2014/main" id="{C50B1CBD-AD12-4AB8-82A4-E2AB74F8555F}"/>
              </a:ext>
            </a:extLst>
          </p:cNvPr>
          <p:cNvSpPr/>
          <p:nvPr/>
        </p:nvSpPr>
        <p:spPr>
          <a:xfrm>
            <a:off x="6348839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BA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C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998;p73">
            <a:extLst>
              <a:ext uri="{FF2B5EF4-FFF2-40B4-BE49-F238E27FC236}">
                <a16:creationId xmlns:a16="http://schemas.microsoft.com/office/drawing/2014/main" id="{BFD446C5-0DDA-4537-A39F-B1BD58EC058F}"/>
              </a:ext>
            </a:extLst>
          </p:cNvPr>
          <p:cNvSpPr/>
          <p:nvPr/>
        </p:nvSpPr>
        <p:spPr>
          <a:xfrm>
            <a:off x="6689008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998;p73">
            <a:extLst>
              <a:ext uri="{FF2B5EF4-FFF2-40B4-BE49-F238E27FC236}">
                <a16:creationId xmlns:a16="http://schemas.microsoft.com/office/drawing/2014/main" id="{51FCB578-649A-4F93-9E1D-A7CD8FCD1C34}"/>
              </a:ext>
            </a:extLst>
          </p:cNvPr>
          <p:cNvSpPr/>
          <p:nvPr/>
        </p:nvSpPr>
        <p:spPr>
          <a:xfrm>
            <a:off x="7647384" y="4172645"/>
            <a:ext cx="112793" cy="801687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998;p73">
            <a:extLst>
              <a:ext uri="{FF2B5EF4-FFF2-40B4-BE49-F238E27FC236}">
                <a16:creationId xmlns:a16="http://schemas.microsoft.com/office/drawing/2014/main" id="{363EA6B6-10B1-457E-9609-3D5E0F04370B}"/>
              </a:ext>
            </a:extLst>
          </p:cNvPr>
          <p:cNvSpPr/>
          <p:nvPr/>
        </p:nvSpPr>
        <p:spPr>
          <a:xfrm>
            <a:off x="7760177" y="4172646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lang="en-US"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998;p73">
            <a:extLst>
              <a:ext uri="{FF2B5EF4-FFF2-40B4-BE49-F238E27FC236}">
                <a16:creationId xmlns:a16="http://schemas.microsoft.com/office/drawing/2014/main" id="{5F8F9069-8F8B-4627-9C89-9AE64285FFA2}"/>
              </a:ext>
            </a:extLst>
          </p:cNvPr>
          <p:cNvSpPr/>
          <p:nvPr/>
        </p:nvSpPr>
        <p:spPr>
          <a:xfrm>
            <a:off x="8100346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C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998;p73">
            <a:extLst>
              <a:ext uri="{FF2B5EF4-FFF2-40B4-BE49-F238E27FC236}">
                <a16:creationId xmlns:a16="http://schemas.microsoft.com/office/drawing/2014/main" id="{E42CB7CA-AED0-4184-856D-297EACA697ED}"/>
              </a:ext>
            </a:extLst>
          </p:cNvPr>
          <p:cNvSpPr/>
          <p:nvPr/>
        </p:nvSpPr>
        <p:spPr>
          <a:xfrm>
            <a:off x="8440515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107D6C0-90BD-40E9-A8F2-2900D72D3467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3971546" y="3750063"/>
            <a:ext cx="321032" cy="422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FE24D2A-9600-4E2C-85B6-DD0E163618C2}"/>
              </a:ext>
            </a:extLst>
          </p:cNvPr>
          <p:cNvCxnSpPr>
            <a:cxnSpLocks/>
            <a:stCxn id="7" idx="4"/>
            <a:endCxn id="18" idx="0"/>
          </p:cNvCxnSpPr>
          <p:nvPr/>
        </p:nvCxnSpPr>
        <p:spPr>
          <a:xfrm>
            <a:off x="3718569" y="3069069"/>
            <a:ext cx="574009" cy="336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36096D5-7033-4A2E-89ED-E86548936C81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 flipH="1">
            <a:off x="2781865" y="3069069"/>
            <a:ext cx="936704" cy="3549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5C80A72-68D6-439B-BAD3-55AB653D27E7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 flipH="1">
            <a:off x="6425926" y="3069069"/>
            <a:ext cx="354679" cy="3212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3BDC16F-D5A3-4927-94C1-990DE8090CDF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>
            <a:off x="6780605" y="3069069"/>
            <a:ext cx="1156034" cy="3023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794349D0-B83B-4135-AD54-F4728C246166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5952274" y="3735295"/>
            <a:ext cx="473652" cy="437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786EACD-B32E-46E6-A825-F99FE4FCB86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7703781" y="3716402"/>
            <a:ext cx="232858" cy="456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07E822B-304A-4B4A-97E9-3FED7AA4188D}"/>
              </a:ext>
            </a:extLst>
          </p:cNvPr>
          <p:cNvCxnSpPr>
            <a:cxnSpLocks/>
            <a:stCxn id="50" idx="3"/>
            <a:endCxn id="54" idx="1"/>
          </p:cNvCxnSpPr>
          <p:nvPr/>
        </p:nvCxnSpPr>
        <p:spPr>
          <a:xfrm>
            <a:off x="5048449" y="4573488"/>
            <a:ext cx="847428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6B46AE5-2BFF-4601-86D0-FCE42417AE99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7029177" y="4573488"/>
            <a:ext cx="618207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Google Shape;96;p2">
            <a:extLst>
              <a:ext uri="{FF2B5EF4-FFF2-40B4-BE49-F238E27FC236}">
                <a16:creationId xmlns:a16="http://schemas.microsoft.com/office/drawing/2014/main" id="{8A36EFF8-0ACB-477E-932A-63EA2ADD98AC}"/>
              </a:ext>
            </a:extLst>
          </p:cNvPr>
          <p:cNvSpPr txBox="1">
            <a:spLocks/>
          </p:cNvSpPr>
          <p:nvPr/>
        </p:nvSpPr>
        <p:spPr>
          <a:xfrm>
            <a:off x="-78033" y="608240"/>
            <a:ext cx="11100391" cy="7121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000"/>
            </a:pPr>
            <a:r>
              <a:rPr lang="en-US" sz="3500" b="1" dirty="0" err="1">
                <a:latin typeface="Calibri" panose="020F0502020204030204" pitchFamily="34" charset="0"/>
                <a:ea typeface="Book Antiqua"/>
                <a:cs typeface="Calibri" panose="020F0502020204030204" pitchFamily="34" charset="0"/>
                <a:sym typeface="Book Antiqua"/>
              </a:rPr>
              <a:t>PACTree</a:t>
            </a:r>
            <a:r>
              <a:rPr lang="en-US" sz="3500" b="1" dirty="0">
                <a:latin typeface="Calibri" panose="020F0502020204030204" pitchFamily="34" charset="0"/>
                <a:ea typeface="Book Antiqua"/>
                <a:cs typeface="Calibri" panose="020F0502020204030204" pitchFamily="34" charset="0"/>
                <a:sym typeface="Book Antiqua"/>
              </a:rPr>
              <a:t>: a persistent index based on the PAC guideline</a:t>
            </a:r>
            <a:r>
              <a:rPr lang="en-US" altLang="ko-KR" sz="3500" b="1" dirty="0">
                <a:latin typeface="Calibri" panose="020F0502020204030204" pitchFamily="34" charset="0"/>
                <a:ea typeface="Book Antiqua"/>
                <a:cs typeface="Calibri" panose="020F0502020204030204" pitchFamily="34" charset="0"/>
                <a:sym typeface="Book Antiqua"/>
              </a:rPr>
              <a:t>s</a:t>
            </a:r>
            <a:endParaRPr lang="en-US" sz="3500" b="1" dirty="0">
              <a:latin typeface="Calibri" panose="020F0502020204030204" pitchFamily="34" charset="0"/>
              <a:ea typeface="Book Antiqua"/>
              <a:cs typeface="Calibri" panose="020F0502020204030204" pitchFamily="34" charset="0"/>
              <a:sym typeface="Book Antiqua"/>
            </a:endParaRPr>
          </a:p>
        </p:txBody>
      </p:sp>
      <p:sp>
        <p:nvSpPr>
          <p:cNvPr id="111" name="Google Shape;998;p73">
            <a:extLst>
              <a:ext uri="{FF2B5EF4-FFF2-40B4-BE49-F238E27FC236}">
                <a16:creationId xmlns:a16="http://schemas.microsoft.com/office/drawing/2014/main" id="{784A93A3-0FFD-4925-9758-ECC122DA2D72}"/>
              </a:ext>
            </a:extLst>
          </p:cNvPr>
          <p:cNvSpPr/>
          <p:nvPr/>
        </p:nvSpPr>
        <p:spPr>
          <a:xfrm>
            <a:off x="2841814" y="4170997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lang="en-US"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오른쪽 대괄호 62">
            <a:extLst>
              <a:ext uri="{FF2B5EF4-FFF2-40B4-BE49-F238E27FC236}">
                <a16:creationId xmlns:a16="http://schemas.microsoft.com/office/drawing/2014/main" id="{96560957-818A-4ABA-B56D-B902946B7738}"/>
              </a:ext>
            </a:extLst>
          </p:cNvPr>
          <p:cNvSpPr/>
          <p:nvPr/>
        </p:nvSpPr>
        <p:spPr>
          <a:xfrm>
            <a:off x="8923392" y="1794917"/>
            <a:ext cx="409048" cy="2096811"/>
          </a:xfrm>
          <a:prstGeom prst="righ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41C720E-49A2-4579-BA8E-B05047F31D69}"/>
              </a:ext>
            </a:extLst>
          </p:cNvPr>
          <p:cNvSpPr txBox="1"/>
          <p:nvPr/>
        </p:nvSpPr>
        <p:spPr>
          <a:xfrm>
            <a:off x="9410135" y="2456973"/>
            <a:ext cx="1788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Search Layer</a:t>
            </a:r>
          </a:p>
          <a:p>
            <a:pPr algn="ctr"/>
            <a:r>
              <a:rPr lang="en-US" altLang="ko-KR" sz="2400" b="1" dirty="0"/>
              <a:t>(PDL-ART)</a:t>
            </a:r>
            <a:endParaRPr lang="en-US" sz="2400" b="1" dirty="0"/>
          </a:p>
        </p:txBody>
      </p:sp>
      <p:sp>
        <p:nvSpPr>
          <p:cNvPr id="82" name="오른쪽 대괄호 81">
            <a:extLst>
              <a:ext uri="{FF2B5EF4-FFF2-40B4-BE49-F238E27FC236}">
                <a16:creationId xmlns:a16="http://schemas.microsoft.com/office/drawing/2014/main" id="{E77FD2E4-4BF3-4A56-85A5-957BDDA4F040}"/>
              </a:ext>
            </a:extLst>
          </p:cNvPr>
          <p:cNvSpPr/>
          <p:nvPr/>
        </p:nvSpPr>
        <p:spPr>
          <a:xfrm>
            <a:off x="8964239" y="4099273"/>
            <a:ext cx="409048" cy="1070400"/>
          </a:xfrm>
          <a:prstGeom prst="righ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1B47966-8E2C-475B-A4F3-4C29AFD83E13}"/>
              </a:ext>
            </a:extLst>
          </p:cNvPr>
          <p:cNvSpPr txBox="1"/>
          <p:nvPr/>
        </p:nvSpPr>
        <p:spPr>
          <a:xfrm>
            <a:off x="9598575" y="4034308"/>
            <a:ext cx="19682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 Layer</a:t>
            </a:r>
          </a:p>
          <a:p>
            <a:pPr algn="ctr"/>
            <a:r>
              <a:rPr lang="en-US" altLang="ko-KR" sz="2400" b="1" dirty="0"/>
              <a:t>(B+-tree style </a:t>
            </a:r>
          </a:p>
          <a:p>
            <a:pPr algn="ctr"/>
            <a:r>
              <a:rPr lang="en-US" altLang="ko-KR" sz="2400" b="1" dirty="0"/>
              <a:t>leaf nodes)</a:t>
            </a:r>
            <a:endParaRPr 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17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62"/>
    </mc:Choice>
    <mc:Fallback xmlns="">
      <p:transition spd="slow" advTm="224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6" grpId="0"/>
      <p:bldP spid="82" grpId="0" animBg="1"/>
      <p:bldP spid="8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1039;p75">
            <a:extLst>
              <a:ext uri="{FF2B5EF4-FFF2-40B4-BE49-F238E27FC236}">
                <a16:creationId xmlns:a16="http://schemas.microsoft.com/office/drawing/2014/main" id="{DFC233F3-BEF0-423F-B5A3-49AFF4E50253}"/>
              </a:ext>
            </a:extLst>
          </p:cNvPr>
          <p:cNvSpPr/>
          <p:nvPr/>
        </p:nvSpPr>
        <p:spPr>
          <a:xfrm>
            <a:off x="1841630" y="1824268"/>
            <a:ext cx="7073234" cy="2096811"/>
          </a:xfrm>
          <a:prstGeom prst="rect">
            <a:avLst/>
          </a:prstGeom>
          <a:solidFill>
            <a:schemeClr val="accent1">
              <a:lumMod val="40000"/>
              <a:lumOff val="60000"/>
              <a:alpha val="290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AD0E94-3BB5-4A06-8CCF-C98F5BBD7BBC}"/>
              </a:ext>
            </a:extLst>
          </p:cNvPr>
          <p:cNvSpPr txBox="1"/>
          <p:nvPr/>
        </p:nvSpPr>
        <p:spPr>
          <a:xfrm>
            <a:off x="1793801" y="2935601"/>
            <a:ext cx="1671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A</a:t>
            </a:r>
            <a:r>
              <a:rPr lang="en-US" altLang="ko-KR" sz="1600" b="1" dirty="0"/>
              <a:t>A</a:t>
            </a:r>
            <a:r>
              <a:rPr lang="en-US" sz="1600" b="1" dirty="0"/>
              <a:t>A &lt; ABA &lt; </a:t>
            </a:r>
            <a:r>
              <a:rPr lang="en-US" altLang="ko-KR" sz="1600" b="1" dirty="0"/>
              <a:t>ACA</a:t>
            </a:r>
            <a:endParaRPr lang="en-US" sz="1600" b="1" dirty="0"/>
          </a:p>
        </p:txBody>
      </p:sp>
      <p:sp>
        <p:nvSpPr>
          <p:cNvPr id="95" name="Google Shape;1039;p75">
            <a:extLst>
              <a:ext uri="{FF2B5EF4-FFF2-40B4-BE49-F238E27FC236}">
                <a16:creationId xmlns:a16="http://schemas.microsoft.com/office/drawing/2014/main" id="{3400B5E5-0C52-42B5-86F1-1D18BBF562CA}"/>
              </a:ext>
            </a:extLst>
          </p:cNvPr>
          <p:cNvSpPr/>
          <p:nvPr/>
        </p:nvSpPr>
        <p:spPr>
          <a:xfrm>
            <a:off x="1841630" y="4025726"/>
            <a:ext cx="7073234" cy="1158039"/>
          </a:xfrm>
          <a:prstGeom prst="rect">
            <a:avLst/>
          </a:prstGeom>
          <a:solidFill>
            <a:schemeClr val="accent2">
              <a:lumMod val="40000"/>
              <a:lumOff val="60000"/>
              <a:alpha val="290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16</a:t>
            </a:fld>
            <a:endParaRPr sz="1600"/>
          </a:p>
        </p:txBody>
      </p:sp>
      <p:sp>
        <p:nvSpPr>
          <p:cNvPr id="6" name="Google Shape;992;p73">
            <a:extLst>
              <a:ext uri="{FF2B5EF4-FFF2-40B4-BE49-F238E27FC236}">
                <a16:creationId xmlns:a16="http://schemas.microsoft.com/office/drawing/2014/main" id="{1C39ED79-D299-43DA-8534-9ED1CBAADE74}"/>
              </a:ext>
            </a:extLst>
          </p:cNvPr>
          <p:cNvSpPr/>
          <p:nvPr/>
        </p:nvSpPr>
        <p:spPr>
          <a:xfrm>
            <a:off x="4878365" y="1898340"/>
            <a:ext cx="709357" cy="4303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92;p73">
            <a:extLst>
              <a:ext uri="{FF2B5EF4-FFF2-40B4-BE49-F238E27FC236}">
                <a16:creationId xmlns:a16="http://schemas.microsoft.com/office/drawing/2014/main" id="{AAFC3C1B-0F98-47E6-9A39-D68DCB98155C}"/>
              </a:ext>
            </a:extLst>
          </p:cNvPr>
          <p:cNvSpPr/>
          <p:nvPr/>
        </p:nvSpPr>
        <p:spPr>
          <a:xfrm>
            <a:off x="3363890" y="2638745"/>
            <a:ext cx="709357" cy="4303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A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92;p73">
            <a:extLst>
              <a:ext uri="{FF2B5EF4-FFF2-40B4-BE49-F238E27FC236}">
                <a16:creationId xmlns:a16="http://schemas.microsoft.com/office/drawing/2014/main" id="{14FD5F59-E8C4-4F12-B139-8B2BE0B130C4}"/>
              </a:ext>
            </a:extLst>
          </p:cNvPr>
          <p:cNvSpPr/>
          <p:nvPr/>
        </p:nvSpPr>
        <p:spPr>
          <a:xfrm>
            <a:off x="6425926" y="2638745"/>
            <a:ext cx="709357" cy="4303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B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18D195C-706D-4096-AA06-045CB9B02B5A}"/>
              </a:ext>
            </a:extLst>
          </p:cNvPr>
          <p:cNvCxnSpPr>
            <a:stCxn id="6" idx="4"/>
            <a:endCxn id="7" idx="0"/>
          </p:cNvCxnSpPr>
          <p:nvPr/>
        </p:nvCxnSpPr>
        <p:spPr>
          <a:xfrm flipH="1">
            <a:off x="3718569" y="2328664"/>
            <a:ext cx="1514475" cy="3100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D93DAA7-7091-4864-A2B2-8F4DA00B1244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5233044" y="2328664"/>
            <a:ext cx="1547561" cy="3100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992;p73">
            <a:extLst>
              <a:ext uri="{FF2B5EF4-FFF2-40B4-BE49-F238E27FC236}">
                <a16:creationId xmlns:a16="http://schemas.microsoft.com/office/drawing/2014/main" id="{41D933D1-A672-4A58-8902-BAB88A5C6CFE}"/>
              </a:ext>
            </a:extLst>
          </p:cNvPr>
          <p:cNvSpPr/>
          <p:nvPr/>
        </p:nvSpPr>
        <p:spPr>
          <a:xfrm>
            <a:off x="2427186" y="3423976"/>
            <a:ext cx="709357" cy="4303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AA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992;p73">
            <a:extLst>
              <a:ext uri="{FF2B5EF4-FFF2-40B4-BE49-F238E27FC236}">
                <a16:creationId xmlns:a16="http://schemas.microsoft.com/office/drawing/2014/main" id="{02452E6A-4674-430C-8EED-A58F47A7BB6D}"/>
              </a:ext>
            </a:extLst>
          </p:cNvPr>
          <p:cNvSpPr/>
          <p:nvPr/>
        </p:nvSpPr>
        <p:spPr>
          <a:xfrm>
            <a:off x="3937899" y="3405083"/>
            <a:ext cx="709357" cy="4303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A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992;p73">
            <a:extLst>
              <a:ext uri="{FF2B5EF4-FFF2-40B4-BE49-F238E27FC236}">
                <a16:creationId xmlns:a16="http://schemas.microsoft.com/office/drawing/2014/main" id="{36B3661F-F853-445B-A26F-D394047EF06C}"/>
              </a:ext>
            </a:extLst>
          </p:cNvPr>
          <p:cNvSpPr/>
          <p:nvPr/>
        </p:nvSpPr>
        <p:spPr>
          <a:xfrm>
            <a:off x="6071247" y="3390315"/>
            <a:ext cx="709357" cy="4303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A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B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992;p73">
            <a:extLst>
              <a:ext uri="{FF2B5EF4-FFF2-40B4-BE49-F238E27FC236}">
                <a16:creationId xmlns:a16="http://schemas.microsoft.com/office/drawing/2014/main" id="{EADC4B7A-903B-423A-A109-41CAD0934B6A}"/>
              </a:ext>
            </a:extLst>
          </p:cNvPr>
          <p:cNvSpPr/>
          <p:nvPr/>
        </p:nvSpPr>
        <p:spPr>
          <a:xfrm>
            <a:off x="7581960" y="3371422"/>
            <a:ext cx="709357" cy="4303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BB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998;p73">
            <a:extLst>
              <a:ext uri="{FF2B5EF4-FFF2-40B4-BE49-F238E27FC236}">
                <a16:creationId xmlns:a16="http://schemas.microsoft.com/office/drawing/2014/main" id="{C8E81AE1-6AAB-41D2-A51D-A032D3869470}"/>
              </a:ext>
            </a:extLst>
          </p:cNvPr>
          <p:cNvSpPr/>
          <p:nvPr/>
        </p:nvSpPr>
        <p:spPr>
          <a:xfrm>
            <a:off x="2047613" y="4172645"/>
            <a:ext cx="112793" cy="801687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998;p73">
            <a:extLst>
              <a:ext uri="{FF2B5EF4-FFF2-40B4-BE49-F238E27FC236}">
                <a16:creationId xmlns:a16="http://schemas.microsoft.com/office/drawing/2014/main" id="{C9995251-7AD8-4653-B9E0-C5A3B0AE5A7A}"/>
              </a:ext>
            </a:extLst>
          </p:cNvPr>
          <p:cNvSpPr/>
          <p:nvPr/>
        </p:nvSpPr>
        <p:spPr>
          <a:xfrm>
            <a:off x="2160406" y="4172646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998;p73">
            <a:extLst>
              <a:ext uri="{FF2B5EF4-FFF2-40B4-BE49-F238E27FC236}">
                <a16:creationId xmlns:a16="http://schemas.microsoft.com/office/drawing/2014/main" id="{D277C781-9557-4B7A-B361-92E21E5A1CD5}"/>
              </a:ext>
            </a:extLst>
          </p:cNvPr>
          <p:cNvSpPr/>
          <p:nvPr/>
        </p:nvSpPr>
        <p:spPr>
          <a:xfrm>
            <a:off x="2500575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998;p73">
            <a:extLst>
              <a:ext uri="{FF2B5EF4-FFF2-40B4-BE49-F238E27FC236}">
                <a16:creationId xmlns:a16="http://schemas.microsoft.com/office/drawing/2014/main" id="{3F187DB2-00CE-4228-BDAC-FB81A2B62FE9}"/>
              </a:ext>
            </a:extLst>
          </p:cNvPr>
          <p:cNvSpPr/>
          <p:nvPr/>
        </p:nvSpPr>
        <p:spPr>
          <a:xfrm>
            <a:off x="3915149" y="4172645"/>
            <a:ext cx="112793" cy="801687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998;p73">
            <a:extLst>
              <a:ext uri="{FF2B5EF4-FFF2-40B4-BE49-F238E27FC236}">
                <a16:creationId xmlns:a16="http://schemas.microsoft.com/office/drawing/2014/main" id="{54DBDB02-CEC6-41C6-8F44-482E5FC202FF}"/>
              </a:ext>
            </a:extLst>
          </p:cNvPr>
          <p:cNvSpPr/>
          <p:nvPr/>
        </p:nvSpPr>
        <p:spPr>
          <a:xfrm>
            <a:off x="4027942" y="4172646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C</a:t>
            </a:r>
            <a:endParaRPr lang="en-US"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998;p73">
            <a:extLst>
              <a:ext uri="{FF2B5EF4-FFF2-40B4-BE49-F238E27FC236}">
                <a16:creationId xmlns:a16="http://schemas.microsoft.com/office/drawing/2014/main" id="{C4A9D1BA-7977-4816-82AE-BF7C2D31263A}"/>
              </a:ext>
            </a:extLst>
          </p:cNvPr>
          <p:cNvSpPr/>
          <p:nvPr/>
        </p:nvSpPr>
        <p:spPr>
          <a:xfrm>
            <a:off x="4368111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C</a:t>
            </a:r>
            <a:endParaRPr lang="en-US"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C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998;p73">
            <a:extLst>
              <a:ext uri="{FF2B5EF4-FFF2-40B4-BE49-F238E27FC236}">
                <a16:creationId xmlns:a16="http://schemas.microsoft.com/office/drawing/2014/main" id="{CF8CAACA-0213-4ED7-9C99-98F63427E46F}"/>
              </a:ext>
            </a:extLst>
          </p:cNvPr>
          <p:cNvSpPr/>
          <p:nvPr/>
        </p:nvSpPr>
        <p:spPr>
          <a:xfrm>
            <a:off x="4708280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470B112-59C5-471F-89E9-4EC52DFACC9C}"/>
              </a:ext>
            </a:extLst>
          </p:cNvPr>
          <p:cNvCxnSpPr>
            <a:cxnSpLocks/>
            <a:stCxn id="15" idx="4"/>
            <a:endCxn id="22" idx="0"/>
          </p:cNvCxnSpPr>
          <p:nvPr/>
        </p:nvCxnSpPr>
        <p:spPr>
          <a:xfrm flipH="1">
            <a:off x="2104010" y="3854300"/>
            <a:ext cx="677855" cy="3183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oogle Shape;998;p73">
            <a:extLst>
              <a:ext uri="{FF2B5EF4-FFF2-40B4-BE49-F238E27FC236}">
                <a16:creationId xmlns:a16="http://schemas.microsoft.com/office/drawing/2014/main" id="{DE6E6B1A-5546-4926-8D58-4B7710911124}"/>
              </a:ext>
            </a:extLst>
          </p:cNvPr>
          <p:cNvSpPr/>
          <p:nvPr/>
        </p:nvSpPr>
        <p:spPr>
          <a:xfrm>
            <a:off x="5895877" y="4172645"/>
            <a:ext cx="112793" cy="801687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998;p73">
            <a:extLst>
              <a:ext uri="{FF2B5EF4-FFF2-40B4-BE49-F238E27FC236}">
                <a16:creationId xmlns:a16="http://schemas.microsoft.com/office/drawing/2014/main" id="{91D1C052-000B-4E3D-A0AB-BFE841F6E838}"/>
              </a:ext>
            </a:extLst>
          </p:cNvPr>
          <p:cNvSpPr/>
          <p:nvPr/>
        </p:nvSpPr>
        <p:spPr>
          <a:xfrm>
            <a:off x="6008670" y="4172646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lang="en-US"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A</a:t>
            </a:r>
            <a:endParaRPr lang="en-US"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998;p73">
            <a:extLst>
              <a:ext uri="{FF2B5EF4-FFF2-40B4-BE49-F238E27FC236}">
                <a16:creationId xmlns:a16="http://schemas.microsoft.com/office/drawing/2014/main" id="{C50B1CBD-AD12-4AB8-82A4-E2AB74F8555F}"/>
              </a:ext>
            </a:extLst>
          </p:cNvPr>
          <p:cNvSpPr/>
          <p:nvPr/>
        </p:nvSpPr>
        <p:spPr>
          <a:xfrm>
            <a:off x="6348839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BA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C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998;p73">
            <a:extLst>
              <a:ext uri="{FF2B5EF4-FFF2-40B4-BE49-F238E27FC236}">
                <a16:creationId xmlns:a16="http://schemas.microsoft.com/office/drawing/2014/main" id="{BFD446C5-0DDA-4537-A39F-B1BD58EC058F}"/>
              </a:ext>
            </a:extLst>
          </p:cNvPr>
          <p:cNvSpPr/>
          <p:nvPr/>
        </p:nvSpPr>
        <p:spPr>
          <a:xfrm>
            <a:off x="6689008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998;p73">
            <a:extLst>
              <a:ext uri="{FF2B5EF4-FFF2-40B4-BE49-F238E27FC236}">
                <a16:creationId xmlns:a16="http://schemas.microsoft.com/office/drawing/2014/main" id="{51FCB578-649A-4F93-9E1D-A7CD8FCD1C34}"/>
              </a:ext>
            </a:extLst>
          </p:cNvPr>
          <p:cNvSpPr/>
          <p:nvPr/>
        </p:nvSpPr>
        <p:spPr>
          <a:xfrm>
            <a:off x="7647384" y="4172645"/>
            <a:ext cx="112793" cy="801687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998;p73">
            <a:extLst>
              <a:ext uri="{FF2B5EF4-FFF2-40B4-BE49-F238E27FC236}">
                <a16:creationId xmlns:a16="http://schemas.microsoft.com/office/drawing/2014/main" id="{363EA6B6-10B1-457E-9609-3D5E0F04370B}"/>
              </a:ext>
            </a:extLst>
          </p:cNvPr>
          <p:cNvSpPr/>
          <p:nvPr/>
        </p:nvSpPr>
        <p:spPr>
          <a:xfrm>
            <a:off x="7760177" y="4172646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lang="en-US"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998;p73">
            <a:extLst>
              <a:ext uri="{FF2B5EF4-FFF2-40B4-BE49-F238E27FC236}">
                <a16:creationId xmlns:a16="http://schemas.microsoft.com/office/drawing/2014/main" id="{5F8F9069-8F8B-4627-9C89-9AE64285FFA2}"/>
              </a:ext>
            </a:extLst>
          </p:cNvPr>
          <p:cNvSpPr/>
          <p:nvPr/>
        </p:nvSpPr>
        <p:spPr>
          <a:xfrm>
            <a:off x="8100346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C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998;p73">
            <a:extLst>
              <a:ext uri="{FF2B5EF4-FFF2-40B4-BE49-F238E27FC236}">
                <a16:creationId xmlns:a16="http://schemas.microsoft.com/office/drawing/2014/main" id="{E42CB7CA-AED0-4184-856D-297EACA697ED}"/>
              </a:ext>
            </a:extLst>
          </p:cNvPr>
          <p:cNvSpPr/>
          <p:nvPr/>
        </p:nvSpPr>
        <p:spPr>
          <a:xfrm>
            <a:off x="8440515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107D6C0-90BD-40E9-A8F2-2900D72D3467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3971546" y="3750063"/>
            <a:ext cx="321032" cy="422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FE24D2A-9600-4E2C-85B6-DD0E163618C2}"/>
              </a:ext>
            </a:extLst>
          </p:cNvPr>
          <p:cNvCxnSpPr>
            <a:cxnSpLocks/>
            <a:stCxn id="7" idx="4"/>
            <a:endCxn id="18" idx="0"/>
          </p:cNvCxnSpPr>
          <p:nvPr/>
        </p:nvCxnSpPr>
        <p:spPr>
          <a:xfrm>
            <a:off x="3718569" y="3069069"/>
            <a:ext cx="574009" cy="336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36096D5-7033-4A2E-89ED-E86548936C81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 flipH="1">
            <a:off x="2781865" y="3069069"/>
            <a:ext cx="936704" cy="3549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5C80A72-68D6-439B-BAD3-55AB653D27E7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 flipH="1">
            <a:off x="6425926" y="3069069"/>
            <a:ext cx="354679" cy="3212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3BDC16F-D5A3-4927-94C1-990DE8090CDF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>
            <a:off x="6780605" y="3069069"/>
            <a:ext cx="1156034" cy="3023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794349D0-B83B-4135-AD54-F4728C246166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5952274" y="3735295"/>
            <a:ext cx="473652" cy="437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786EACD-B32E-46E6-A825-F99FE4FCB86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7703781" y="3716402"/>
            <a:ext cx="232858" cy="456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07E822B-304A-4B4A-97E9-3FED7AA4188D}"/>
              </a:ext>
            </a:extLst>
          </p:cNvPr>
          <p:cNvCxnSpPr>
            <a:cxnSpLocks/>
            <a:stCxn id="50" idx="3"/>
            <a:endCxn id="54" idx="1"/>
          </p:cNvCxnSpPr>
          <p:nvPr/>
        </p:nvCxnSpPr>
        <p:spPr>
          <a:xfrm>
            <a:off x="5048449" y="4573488"/>
            <a:ext cx="847428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6B46AE5-2BFF-4601-86D0-FCE42417AE99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7029177" y="4573488"/>
            <a:ext cx="618207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Google Shape;96;p2">
            <a:extLst>
              <a:ext uri="{FF2B5EF4-FFF2-40B4-BE49-F238E27FC236}">
                <a16:creationId xmlns:a16="http://schemas.microsoft.com/office/drawing/2014/main" id="{8A36EFF8-0ACB-477E-932A-63EA2ADD98AC}"/>
              </a:ext>
            </a:extLst>
          </p:cNvPr>
          <p:cNvSpPr txBox="1">
            <a:spLocks/>
          </p:cNvSpPr>
          <p:nvPr/>
        </p:nvSpPr>
        <p:spPr>
          <a:xfrm>
            <a:off x="708867" y="681831"/>
            <a:ext cx="10391524" cy="7121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000"/>
            </a:pPr>
            <a:r>
              <a:rPr lang="en-US" sz="3600" b="1" dirty="0">
                <a:latin typeface="Calibri" panose="020F0502020204030204" pitchFamily="34" charset="0"/>
                <a:ea typeface="Book Antiqua"/>
                <a:cs typeface="Calibri" panose="020F0502020204030204" pitchFamily="34" charset="0"/>
                <a:sym typeface="Book Antiqua"/>
              </a:rPr>
              <a:t>Lookup operation</a:t>
            </a:r>
          </a:p>
        </p:txBody>
      </p:sp>
      <p:sp>
        <p:nvSpPr>
          <p:cNvPr id="111" name="Google Shape;998;p73">
            <a:extLst>
              <a:ext uri="{FF2B5EF4-FFF2-40B4-BE49-F238E27FC236}">
                <a16:creationId xmlns:a16="http://schemas.microsoft.com/office/drawing/2014/main" id="{784A93A3-0FFD-4925-9758-ECC122DA2D72}"/>
              </a:ext>
            </a:extLst>
          </p:cNvPr>
          <p:cNvSpPr/>
          <p:nvPr/>
        </p:nvSpPr>
        <p:spPr>
          <a:xfrm>
            <a:off x="2841814" y="4170997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lang="en-US"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4675E2-C7E8-48F6-8A61-C23A7385F7B1}"/>
              </a:ext>
            </a:extLst>
          </p:cNvPr>
          <p:cNvSpPr txBox="1"/>
          <p:nvPr/>
        </p:nvSpPr>
        <p:spPr>
          <a:xfrm>
            <a:off x="723611" y="1430511"/>
            <a:ext cx="8649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Find the key ‘A</a:t>
            </a:r>
            <a:r>
              <a:rPr lang="en-US" altLang="ko-KR" sz="2400" b="1" dirty="0"/>
              <a:t>BA</a:t>
            </a:r>
            <a:r>
              <a:rPr lang="en-US" sz="2400" b="1" dirty="0"/>
              <a:t>’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470DE8F-BCE9-4255-801C-BFE6C666FB54}"/>
              </a:ext>
            </a:extLst>
          </p:cNvPr>
          <p:cNvCxnSpPr>
            <a:cxnSpLocks/>
          </p:cNvCxnSpPr>
          <p:nvPr/>
        </p:nvCxnSpPr>
        <p:spPr>
          <a:xfrm flipH="1">
            <a:off x="3943613" y="2418218"/>
            <a:ext cx="1330332" cy="25919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43B2393-F519-4D8A-994F-9CB00C83EA10}"/>
              </a:ext>
            </a:extLst>
          </p:cNvPr>
          <p:cNvSpPr txBox="1"/>
          <p:nvPr/>
        </p:nvSpPr>
        <p:spPr>
          <a:xfrm>
            <a:off x="4664833" y="2526967"/>
            <a:ext cx="1179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A &lt; AB</a:t>
            </a:r>
            <a:r>
              <a:rPr lang="en-US" altLang="ko-KR" sz="1600" b="1" dirty="0"/>
              <a:t>A</a:t>
            </a:r>
            <a:r>
              <a:rPr lang="en-US" sz="1600" b="1" dirty="0"/>
              <a:t> &lt; B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04CD5C6-3719-4BE9-9B5E-D50E6705D914}"/>
              </a:ext>
            </a:extLst>
          </p:cNvPr>
          <p:cNvCxnSpPr>
            <a:cxnSpLocks/>
          </p:cNvCxnSpPr>
          <p:nvPr/>
        </p:nvCxnSpPr>
        <p:spPr>
          <a:xfrm flipH="1">
            <a:off x="3071512" y="3158972"/>
            <a:ext cx="690504" cy="253626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8FA5CDA-B5D3-4774-AC00-ADA0FA560E62}"/>
              </a:ext>
            </a:extLst>
          </p:cNvPr>
          <p:cNvCxnSpPr>
            <a:cxnSpLocks/>
          </p:cNvCxnSpPr>
          <p:nvPr/>
        </p:nvCxnSpPr>
        <p:spPr>
          <a:xfrm flipH="1">
            <a:off x="2489937" y="3890549"/>
            <a:ext cx="413749" cy="20319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473C7FA-6607-4A9E-8D33-73F3D6E8835A}"/>
              </a:ext>
            </a:extLst>
          </p:cNvPr>
          <p:cNvSpPr txBox="1"/>
          <p:nvPr/>
        </p:nvSpPr>
        <p:spPr>
          <a:xfrm>
            <a:off x="1902116" y="5088734"/>
            <a:ext cx="1671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AAA &lt; AB</a:t>
            </a:r>
            <a:r>
              <a:rPr lang="en-US" altLang="ko-KR" sz="1600" b="1" dirty="0"/>
              <a:t>A</a:t>
            </a:r>
            <a:r>
              <a:rPr lang="en-US" sz="1600" b="1" dirty="0"/>
              <a:t> &lt; ACA</a:t>
            </a:r>
          </a:p>
        </p:txBody>
      </p:sp>
      <p:sp>
        <p:nvSpPr>
          <p:cNvPr id="76" name="Google Shape;998;p73">
            <a:extLst>
              <a:ext uri="{FF2B5EF4-FFF2-40B4-BE49-F238E27FC236}">
                <a16:creationId xmlns:a16="http://schemas.microsoft.com/office/drawing/2014/main" id="{C4E6437A-4EBF-44B0-8F8A-C3209DE3A73F}"/>
              </a:ext>
            </a:extLst>
          </p:cNvPr>
          <p:cNvSpPr/>
          <p:nvPr/>
        </p:nvSpPr>
        <p:spPr>
          <a:xfrm>
            <a:off x="1994744" y="4101249"/>
            <a:ext cx="1325262" cy="93033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A299BB22-CC62-42D2-A837-F2E1C2E06395}"/>
              </a:ext>
            </a:extLst>
          </p:cNvPr>
          <p:cNvSpPr/>
          <p:nvPr/>
        </p:nvSpPr>
        <p:spPr>
          <a:xfrm>
            <a:off x="568934" y="4076046"/>
            <a:ext cx="1347983" cy="2993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Jump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5BBA88C-9F3B-4897-8C36-0466A7BA1113}"/>
              </a:ext>
            </a:extLst>
          </p:cNvPr>
          <p:cNvSpPr/>
          <p:nvPr/>
        </p:nvSpPr>
        <p:spPr>
          <a:xfrm>
            <a:off x="568934" y="4424585"/>
            <a:ext cx="1347983" cy="2993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Google Shape;1039;p75">
            <a:extLst>
              <a:ext uri="{FF2B5EF4-FFF2-40B4-BE49-F238E27FC236}">
                <a16:creationId xmlns:a16="http://schemas.microsoft.com/office/drawing/2014/main" id="{D80338DE-2E02-4F86-9BFB-0D8AF9CA7180}"/>
              </a:ext>
            </a:extLst>
          </p:cNvPr>
          <p:cNvSpPr/>
          <p:nvPr/>
        </p:nvSpPr>
        <p:spPr>
          <a:xfrm>
            <a:off x="1841629" y="3999419"/>
            <a:ext cx="9883778" cy="1714501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1039;p75">
            <a:extLst>
              <a:ext uri="{FF2B5EF4-FFF2-40B4-BE49-F238E27FC236}">
                <a16:creationId xmlns:a16="http://schemas.microsoft.com/office/drawing/2014/main" id="{1294E4B0-7B38-4C74-BF9A-B454210DDA9E}"/>
              </a:ext>
            </a:extLst>
          </p:cNvPr>
          <p:cNvSpPr/>
          <p:nvPr/>
        </p:nvSpPr>
        <p:spPr>
          <a:xfrm>
            <a:off x="1841628" y="1815819"/>
            <a:ext cx="10103692" cy="2226165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144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421"/>
    </mc:Choice>
    <mc:Fallback xmlns="">
      <p:transition spd="slow" advTm="544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9" grpId="0"/>
      <p:bldP spid="75" grpId="0"/>
      <p:bldP spid="76" grpId="0" animBg="1"/>
      <p:bldP spid="77" grpId="0" animBg="1"/>
      <p:bldP spid="90" grpId="0" animBg="1"/>
      <p:bldP spid="90" grpId="1" animBg="1"/>
      <p:bldP spid="9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0FFA6E18-7B98-49A7-960D-90E0E8DF107B}"/>
              </a:ext>
            </a:extLst>
          </p:cNvPr>
          <p:cNvSpPr txBox="1"/>
          <p:nvPr/>
        </p:nvSpPr>
        <p:spPr>
          <a:xfrm>
            <a:off x="1797616" y="2935601"/>
            <a:ext cx="1663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A</a:t>
            </a:r>
            <a:r>
              <a:rPr lang="en-US" altLang="ko-KR" sz="1600" b="1" dirty="0"/>
              <a:t>A</a:t>
            </a:r>
            <a:r>
              <a:rPr lang="en-US" sz="1600" b="1" dirty="0"/>
              <a:t>A &lt; AB</a:t>
            </a:r>
            <a:r>
              <a:rPr lang="en-US" altLang="ko-KR" sz="1600" b="1" dirty="0"/>
              <a:t>B</a:t>
            </a:r>
            <a:r>
              <a:rPr lang="en-US" sz="1600" b="1" dirty="0"/>
              <a:t> &lt; </a:t>
            </a:r>
            <a:r>
              <a:rPr lang="en-US" altLang="ko-KR" sz="1600" b="1" dirty="0"/>
              <a:t>ACA</a:t>
            </a:r>
            <a:endParaRPr lang="en-US" sz="1600" b="1" dirty="0"/>
          </a:p>
        </p:txBody>
      </p:sp>
      <p:sp>
        <p:nvSpPr>
          <p:cNvPr id="94" name="Google Shape;1039;p75">
            <a:extLst>
              <a:ext uri="{FF2B5EF4-FFF2-40B4-BE49-F238E27FC236}">
                <a16:creationId xmlns:a16="http://schemas.microsoft.com/office/drawing/2014/main" id="{DFC233F3-BEF0-423F-B5A3-49AFF4E50253}"/>
              </a:ext>
            </a:extLst>
          </p:cNvPr>
          <p:cNvSpPr/>
          <p:nvPr/>
        </p:nvSpPr>
        <p:spPr>
          <a:xfrm>
            <a:off x="1841630" y="1824268"/>
            <a:ext cx="7073234" cy="2096811"/>
          </a:xfrm>
          <a:prstGeom prst="rect">
            <a:avLst/>
          </a:prstGeom>
          <a:solidFill>
            <a:schemeClr val="accent1">
              <a:lumMod val="40000"/>
              <a:lumOff val="60000"/>
              <a:alpha val="290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1039;p75">
            <a:extLst>
              <a:ext uri="{FF2B5EF4-FFF2-40B4-BE49-F238E27FC236}">
                <a16:creationId xmlns:a16="http://schemas.microsoft.com/office/drawing/2014/main" id="{3400B5E5-0C52-42B5-86F1-1D18BBF562CA}"/>
              </a:ext>
            </a:extLst>
          </p:cNvPr>
          <p:cNvSpPr/>
          <p:nvPr/>
        </p:nvSpPr>
        <p:spPr>
          <a:xfrm>
            <a:off x="1841630" y="4025726"/>
            <a:ext cx="7073234" cy="1158039"/>
          </a:xfrm>
          <a:prstGeom prst="rect">
            <a:avLst/>
          </a:prstGeom>
          <a:solidFill>
            <a:schemeClr val="accent2">
              <a:lumMod val="40000"/>
              <a:lumOff val="60000"/>
              <a:alpha val="290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17</a:t>
            </a:fld>
            <a:endParaRPr sz="1600"/>
          </a:p>
        </p:txBody>
      </p:sp>
      <p:sp>
        <p:nvSpPr>
          <p:cNvPr id="6" name="Google Shape;992;p73">
            <a:extLst>
              <a:ext uri="{FF2B5EF4-FFF2-40B4-BE49-F238E27FC236}">
                <a16:creationId xmlns:a16="http://schemas.microsoft.com/office/drawing/2014/main" id="{1C39ED79-D299-43DA-8534-9ED1CBAADE74}"/>
              </a:ext>
            </a:extLst>
          </p:cNvPr>
          <p:cNvSpPr/>
          <p:nvPr/>
        </p:nvSpPr>
        <p:spPr>
          <a:xfrm>
            <a:off x="4878365" y="1898340"/>
            <a:ext cx="709357" cy="4303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92;p73">
            <a:extLst>
              <a:ext uri="{FF2B5EF4-FFF2-40B4-BE49-F238E27FC236}">
                <a16:creationId xmlns:a16="http://schemas.microsoft.com/office/drawing/2014/main" id="{AAFC3C1B-0F98-47E6-9A39-D68DCB98155C}"/>
              </a:ext>
            </a:extLst>
          </p:cNvPr>
          <p:cNvSpPr/>
          <p:nvPr/>
        </p:nvSpPr>
        <p:spPr>
          <a:xfrm>
            <a:off x="3363890" y="2638745"/>
            <a:ext cx="709357" cy="4303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A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92;p73">
            <a:extLst>
              <a:ext uri="{FF2B5EF4-FFF2-40B4-BE49-F238E27FC236}">
                <a16:creationId xmlns:a16="http://schemas.microsoft.com/office/drawing/2014/main" id="{14FD5F59-E8C4-4F12-B139-8B2BE0B130C4}"/>
              </a:ext>
            </a:extLst>
          </p:cNvPr>
          <p:cNvSpPr/>
          <p:nvPr/>
        </p:nvSpPr>
        <p:spPr>
          <a:xfrm>
            <a:off x="6425926" y="2638745"/>
            <a:ext cx="709357" cy="4303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B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18D195C-706D-4096-AA06-045CB9B02B5A}"/>
              </a:ext>
            </a:extLst>
          </p:cNvPr>
          <p:cNvCxnSpPr>
            <a:stCxn id="6" idx="4"/>
            <a:endCxn id="7" idx="0"/>
          </p:cNvCxnSpPr>
          <p:nvPr/>
        </p:nvCxnSpPr>
        <p:spPr>
          <a:xfrm flipH="1">
            <a:off x="3718569" y="2328664"/>
            <a:ext cx="1514475" cy="3100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D93DAA7-7091-4864-A2B2-8F4DA00B1244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5233044" y="2328664"/>
            <a:ext cx="1547561" cy="3100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992;p73">
            <a:extLst>
              <a:ext uri="{FF2B5EF4-FFF2-40B4-BE49-F238E27FC236}">
                <a16:creationId xmlns:a16="http://schemas.microsoft.com/office/drawing/2014/main" id="{41D933D1-A672-4A58-8902-BAB88A5C6CFE}"/>
              </a:ext>
            </a:extLst>
          </p:cNvPr>
          <p:cNvSpPr/>
          <p:nvPr/>
        </p:nvSpPr>
        <p:spPr>
          <a:xfrm>
            <a:off x="2427186" y="3423976"/>
            <a:ext cx="709357" cy="4303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AA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992;p73">
            <a:extLst>
              <a:ext uri="{FF2B5EF4-FFF2-40B4-BE49-F238E27FC236}">
                <a16:creationId xmlns:a16="http://schemas.microsoft.com/office/drawing/2014/main" id="{02452E6A-4674-430C-8EED-A58F47A7BB6D}"/>
              </a:ext>
            </a:extLst>
          </p:cNvPr>
          <p:cNvSpPr/>
          <p:nvPr/>
        </p:nvSpPr>
        <p:spPr>
          <a:xfrm>
            <a:off x="3937899" y="3405083"/>
            <a:ext cx="709357" cy="4303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A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992;p73">
            <a:extLst>
              <a:ext uri="{FF2B5EF4-FFF2-40B4-BE49-F238E27FC236}">
                <a16:creationId xmlns:a16="http://schemas.microsoft.com/office/drawing/2014/main" id="{36B3661F-F853-445B-A26F-D394047EF06C}"/>
              </a:ext>
            </a:extLst>
          </p:cNvPr>
          <p:cNvSpPr/>
          <p:nvPr/>
        </p:nvSpPr>
        <p:spPr>
          <a:xfrm>
            <a:off x="6071247" y="3390315"/>
            <a:ext cx="709357" cy="4303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A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B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992;p73">
            <a:extLst>
              <a:ext uri="{FF2B5EF4-FFF2-40B4-BE49-F238E27FC236}">
                <a16:creationId xmlns:a16="http://schemas.microsoft.com/office/drawing/2014/main" id="{EADC4B7A-903B-423A-A109-41CAD0934B6A}"/>
              </a:ext>
            </a:extLst>
          </p:cNvPr>
          <p:cNvSpPr/>
          <p:nvPr/>
        </p:nvSpPr>
        <p:spPr>
          <a:xfrm>
            <a:off x="7581960" y="3371422"/>
            <a:ext cx="709357" cy="4303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BB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998;p73">
            <a:extLst>
              <a:ext uri="{FF2B5EF4-FFF2-40B4-BE49-F238E27FC236}">
                <a16:creationId xmlns:a16="http://schemas.microsoft.com/office/drawing/2014/main" id="{C8E81AE1-6AAB-41D2-A51D-A032D3869470}"/>
              </a:ext>
            </a:extLst>
          </p:cNvPr>
          <p:cNvSpPr/>
          <p:nvPr/>
        </p:nvSpPr>
        <p:spPr>
          <a:xfrm>
            <a:off x="2047613" y="4172645"/>
            <a:ext cx="112793" cy="801687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998;p73">
            <a:extLst>
              <a:ext uri="{FF2B5EF4-FFF2-40B4-BE49-F238E27FC236}">
                <a16:creationId xmlns:a16="http://schemas.microsoft.com/office/drawing/2014/main" id="{C9995251-7AD8-4653-B9E0-C5A3B0AE5A7A}"/>
              </a:ext>
            </a:extLst>
          </p:cNvPr>
          <p:cNvSpPr/>
          <p:nvPr/>
        </p:nvSpPr>
        <p:spPr>
          <a:xfrm>
            <a:off x="2160406" y="4172646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998;p73">
            <a:extLst>
              <a:ext uri="{FF2B5EF4-FFF2-40B4-BE49-F238E27FC236}">
                <a16:creationId xmlns:a16="http://schemas.microsoft.com/office/drawing/2014/main" id="{D277C781-9557-4B7A-B361-92E21E5A1CD5}"/>
              </a:ext>
            </a:extLst>
          </p:cNvPr>
          <p:cNvSpPr/>
          <p:nvPr/>
        </p:nvSpPr>
        <p:spPr>
          <a:xfrm>
            <a:off x="2500575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998;p73">
            <a:extLst>
              <a:ext uri="{FF2B5EF4-FFF2-40B4-BE49-F238E27FC236}">
                <a16:creationId xmlns:a16="http://schemas.microsoft.com/office/drawing/2014/main" id="{3F187DB2-00CE-4228-BDAC-FB81A2B62FE9}"/>
              </a:ext>
            </a:extLst>
          </p:cNvPr>
          <p:cNvSpPr/>
          <p:nvPr/>
        </p:nvSpPr>
        <p:spPr>
          <a:xfrm>
            <a:off x="3915149" y="4172645"/>
            <a:ext cx="112793" cy="801687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998;p73">
            <a:extLst>
              <a:ext uri="{FF2B5EF4-FFF2-40B4-BE49-F238E27FC236}">
                <a16:creationId xmlns:a16="http://schemas.microsoft.com/office/drawing/2014/main" id="{54DBDB02-CEC6-41C6-8F44-482E5FC202FF}"/>
              </a:ext>
            </a:extLst>
          </p:cNvPr>
          <p:cNvSpPr/>
          <p:nvPr/>
        </p:nvSpPr>
        <p:spPr>
          <a:xfrm>
            <a:off x="4027942" y="4172646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C</a:t>
            </a:r>
            <a:endParaRPr lang="en-US"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998;p73">
            <a:extLst>
              <a:ext uri="{FF2B5EF4-FFF2-40B4-BE49-F238E27FC236}">
                <a16:creationId xmlns:a16="http://schemas.microsoft.com/office/drawing/2014/main" id="{C4A9D1BA-7977-4816-82AE-BF7C2D31263A}"/>
              </a:ext>
            </a:extLst>
          </p:cNvPr>
          <p:cNvSpPr/>
          <p:nvPr/>
        </p:nvSpPr>
        <p:spPr>
          <a:xfrm>
            <a:off x="4368111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C</a:t>
            </a:r>
            <a:endParaRPr lang="en-US"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C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998;p73">
            <a:extLst>
              <a:ext uri="{FF2B5EF4-FFF2-40B4-BE49-F238E27FC236}">
                <a16:creationId xmlns:a16="http://schemas.microsoft.com/office/drawing/2014/main" id="{CF8CAACA-0213-4ED7-9C99-98F63427E46F}"/>
              </a:ext>
            </a:extLst>
          </p:cNvPr>
          <p:cNvSpPr/>
          <p:nvPr/>
        </p:nvSpPr>
        <p:spPr>
          <a:xfrm>
            <a:off x="4708280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470B112-59C5-471F-89E9-4EC52DFACC9C}"/>
              </a:ext>
            </a:extLst>
          </p:cNvPr>
          <p:cNvCxnSpPr>
            <a:cxnSpLocks/>
            <a:stCxn id="15" idx="4"/>
            <a:endCxn id="22" idx="0"/>
          </p:cNvCxnSpPr>
          <p:nvPr/>
        </p:nvCxnSpPr>
        <p:spPr>
          <a:xfrm flipH="1">
            <a:off x="2104010" y="3854300"/>
            <a:ext cx="677855" cy="3183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oogle Shape;998;p73">
            <a:extLst>
              <a:ext uri="{FF2B5EF4-FFF2-40B4-BE49-F238E27FC236}">
                <a16:creationId xmlns:a16="http://schemas.microsoft.com/office/drawing/2014/main" id="{DE6E6B1A-5546-4926-8D58-4B7710911124}"/>
              </a:ext>
            </a:extLst>
          </p:cNvPr>
          <p:cNvSpPr/>
          <p:nvPr/>
        </p:nvSpPr>
        <p:spPr>
          <a:xfrm>
            <a:off x="5895877" y="4172645"/>
            <a:ext cx="112793" cy="801687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998;p73">
            <a:extLst>
              <a:ext uri="{FF2B5EF4-FFF2-40B4-BE49-F238E27FC236}">
                <a16:creationId xmlns:a16="http://schemas.microsoft.com/office/drawing/2014/main" id="{91D1C052-000B-4E3D-A0AB-BFE841F6E838}"/>
              </a:ext>
            </a:extLst>
          </p:cNvPr>
          <p:cNvSpPr/>
          <p:nvPr/>
        </p:nvSpPr>
        <p:spPr>
          <a:xfrm>
            <a:off x="6008670" y="4172646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lang="en-US"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A</a:t>
            </a:r>
            <a:endParaRPr lang="en-US"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998;p73">
            <a:extLst>
              <a:ext uri="{FF2B5EF4-FFF2-40B4-BE49-F238E27FC236}">
                <a16:creationId xmlns:a16="http://schemas.microsoft.com/office/drawing/2014/main" id="{C50B1CBD-AD12-4AB8-82A4-E2AB74F8555F}"/>
              </a:ext>
            </a:extLst>
          </p:cNvPr>
          <p:cNvSpPr/>
          <p:nvPr/>
        </p:nvSpPr>
        <p:spPr>
          <a:xfrm>
            <a:off x="6348839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BA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C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998;p73">
            <a:extLst>
              <a:ext uri="{FF2B5EF4-FFF2-40B4-BE49-F238E27FC236}">
                <a16:creationId xmlns:a16="http://schemas.microsoft.com/office/drawing/2014/main" id="{BFD446C5-0DDA-4537-A39F-B1BD58EC058F}"/>
              </a:ext>
            </a:extLst>
          </p:cNvPr>
          <p:cNvSpPr/>
          <p:nvPr/>
        </p:nvSpPr>
        <p:spPr>
          <a:xfrm>
            <a:off x="6689008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998;p73">
            <a:extLst>
              <a:ext uri="{FF2B5EF4-FFF2-40B4-BE49-F238E27FC236}">
                <a16:creationId xmlns:a16="http://schemas.microsoft.com/office/drawing/2014/main" id="{51FCB578-649A-4F93-9E1D-A7CD8FCD1C34}"/>
              </a:ext>
            </a:extLst>
          </p:cNvPr>
          <p:cNvSpPr/>
          <p:nvPr/>
        </p:nvSpPr>
        <p:spPr>
          <a:xfrm>
            <a:off x="7647384" y="4172645"/>
            <a:ext cx="112793" cy="801687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998;p73">
            <a:extLst>
              <a:ext uri="{FF2B5EF4-FFF2-40B4-BE49-F238E27FC236}">
                <a16:creationId xmlns:a16="http://schemas.microsoft.com/office/drawing/2014/main" id="{363EA6B6-10B1-457E-9609-3D5E0F04370B}"/>
              </a:ext>
            </a:extLst>
          </p:cNvPr>
          <p:cNvSpPr/>
          <p:nvPr/>
        </p:nvSpPr>
        <p:spPr>
          <a:xfrm>
            <a:off x="7760177" y="4172646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lang="en-US"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998;p73">
            <a:extLst>
              <a:ext uri="{FF2B5EF4-FFF2-40B4-BE49-F238E27FC236}">
                <a16:creationId xmlns:a16="http://schemas.microsoft.com/office/drawing/2014/main" id="{5F8F9069-8F8B-4627-9C89-9AE64285FFA2}"/>
              </a:ext>
            </a:extLst>
          </p:cNvPr>
          <p:cNvSpPr/>
          <p:nvPr/>
        </p:nvSpPr>
        <p:spPr>
          <a:xfrm>
            <a:off x="8100346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C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998;p73">
            <a:extLst>
              <a:ext uri="{FF2B5EF4-FFF2-40B4-BE49-F238E27FC236}">
                <a16:creationId xmlns:a16="http://schemas.microsoft.com/office/drawing/2014/main" id="{E42CB7CA-AED0-4184-856D-297EACA697ED}"/>
              </a:ext>
            </a:extLst>
          </p:cNvPr>
          <p:cNvSpPr/>
          <p:nvPr/>
        </p:nvSpPr>
        <p:spPr>
          <a:xfrm>
            <a:off x="8440515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107D6C0-90BD-40E9-A8F2-2900D72D3467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3971546" y="3750063"/>
            <a:ext cx="321032" cy="422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FE24D2A-9600-4E2C-85B6-DD0E163618C2}"/>
              </a:ext>
            </a:extLst>
          </p:cNvPr>
          <p:cNvCxnSpPr>
            <a:cxnSpLocks/>
            <a:stCxn id="7" idx="4"/>
            <a:endCxn id="18" idx="0"/>
          </p:cNvCxnSpPr>
          <p:nvPr/>
        </p:nvCxnSpPr>
        <p:spPr>
          <a:xfrm>
            <a:off x="3718569" y="3069069"/>
            <a:ext cx="574009" cy="336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36096D5-7033-4A2E-89ED-E86548936C81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 flipH="1">
            <a:off x="2781865" y="3069069"/>
            <a:ext cx="936704" cy="3549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5C80A72-68D6-439B-BAD3-55AB653D27E7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 flipH="1">
            <a:off x="6425926" y="3069069"/>
            <a:ext cx="354679" cy="3212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3BDC16F-D5A3-4927-94C1-990DE8090CDF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>
            <a:off x="6780605" y="3069069"/>
            <a:ext cx="1156034" cy="3023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794349D0-B83B-4135-AD54-F4728C246166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5952274" y="3735295"/>
            <a:ext cx="473652" cy="437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786EACD-B32E-46E6-A825-F99FE4FCB86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7703781" y="3716402"/>
            <a:ext cx="232858" cy="456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07E822B-304A-4B4A-97E9-3FED7AA4188D}"/>
              </a:ext>
            </a:extLst>
          </p:cNvPr>
          <p:cNvCxnSpPr>
            <a:cxnSpLocks/>
            <a:stCxn id="50" idx="3"/>
            <a:endCxn id="54" idx="1"/>
          </p:cNvCxnSpPr>
          <p:nvPr/>
        </p:nvCxnSpPr>
        <p:spPr>
          <a:xfrm>
            <a:off x="5048449" y="4573488"/>
            <a:ext cx="847428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6B46AE5-2BFF-4601-86D0-FCE42417AE99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7029177" y="4573488"/>
            <a:ext cx="618207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Google Shape;96;p2">
            <a:extLst>
              <a:ext uri="{FF2B5EF4-FFF2-40B4-BE49-F238E27FC236}">
                <a16:creationId xmlns:a16="http://schemas.microsoft.com/office/drawing/2014/main" id="{8A36EFF8-0ACB-477E-932A-63EA2ADD98AC}"/>
              </a:ext>
            </a:extLst>
          </p:cNvPr>
          <p:cNvSpPr txBox="1">
            <a:spLocks/>
          </p:cNvSpPr>
          <p:nvPr/>
        </p:nvSpPr>
        <p:spPr>
          <a:xfrm>
            <a:off x="708867" y="681831"/>
            <a:ext cx="10391524" cy="7121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000"/>
            </a:pPr>
            <a:r>
              <a:rPr lang="en-US" altLang="ko-KR" sz="3600" b="1" dirty="0">
                <a:latin typeface="Calibri" panose="020F0502020204030204" pitchFamily="34" charset="0"/>
                <a:ea typeface="Book Antiqua"/>
                <a:cs typeface="Calibri" panose="020F0502020204030204" pitchFamily="34" charset="0"/>
                <a:sym typeface="Book Antiqua"/>
              </a:rPr>
              <a:t>Asynchronous Update: Data layer update</a:t>
            </a:r>
            <a:endParaRPr lang="en-US" sz="3600" b="1" dirty="0">
              <a:latin typeface="Calibri" panose="020F0502020204030204" pitchFamily="34" charset="0"/>
              <a:ea typeface="Book Antiqua"/>
              <a:cs typeface="Calibri" panose="020F0502020204030204" pitchFamily="34" charset="0"/>
              <a:sym typeface="Book Antiqu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C3700F0-19FF-40E0-ACB7-F2E55528014C}"/>
              </a:ext>
            </a:extLst>
          </p:cNvPr>
          <p:cNvSpPr txBox="1"/>
          <p:nvPr/>
        </p:nvSpPr>
        <p:spPr>
          <a:xfrm>
            <a:off x="723611" y="1430511"/>
            <a:ext cx="8649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Insert the key ‘A</a:t>
            </a:r>
            <a:r>
              <a:rPr lang="en-US" altLang="ko-KR" sz="2400" b="1" dirty="0"/>
              <a:t>BB</a:t>
            </a:r>
            <a:r>
              <a:rPr lang="en-US" sz="2400" b="1" dirty="0"/>
              <a:t>’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4A2FF02-6107-433F-BEAF-BF9872ABE18F}"/>
              </a:ext>
            </a:extLst>
          </p:cNvPr>
          <p:cNvCxnSpPr>
            <a:cxnSpLocks/>
          </p:cNvCxnSpPr>
          <p:nvPr/>
        </p:nvCxnSpPr>
        <p:spPr>
          <a:xfrm flipH="1">
            <a:off x="3919254" y="2434167"/>
            <a:ext cx="1330332" cy="25919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329580D-0C0E-4C62-AE98-86CD37C61C07}"/>
              </a:ext>
            </a:extLst>
          </p:cNvPr>
          <p:cNvSpPr txBox="1"/>
          <p:nvPr/>
        </p:nvSpPr>
        <p:spPr>
          <a:xfrm>
            <a:off x="4644289" y="2542916"/>
            <a:ext cx="1172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A &lt; AB</a:t>
            </a:r>
            <a:r>
              <a:rPr lang="en-US" altLang="ko-KR" sz="1600" b="1" dirty="0"/>
              <a:t>B</a:t>
            </a:r>
            <a:r>
              <a:rPr lang="en-US" sz="1600" b="1" dirty="0"/>
              <a:t> &lt; B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3EB67A3-2AED-47C4-9434-628F7D3BEC92}"/>
              </a:ext>
            </a:extLst>
          </p:cNvPr>
          <p:cNvCxnSpPr>
            <a:cxnSpLocks/>
          </p:cNvCxnSpPr>
          <p:nvPr/>
        </p:nvCxnSpPr>
        <p:spPr>
          <a:xfrm flipH="1">
            <a:off x="3028064" y="3160904"/>
            <a:ext cx="690504" cy="253626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97956D4-251E-482E-BE55-B2902E75E6A7}"/>
              </a:ext>
            </a:extLst>
          </p:cNvPr>
          <p:cNvCxnSpPr>
            <a:cxnSpLocks/>
          </p:cNvCxnSpPr>
          <p:nvPr/>
        </p:nvCxnSpPr>
        <p:spPr>
          <a:xfrm flipH="1">
            <a:off x="2373016" y="3854298"/>
            <a:ext cx="545293" cy="26845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Google Shape;998;p73">
            <a:extLst>
              <a:ext uri="{FF2B5EF4-FFF2-40B4-BE49-F238E27FC236}">
                <a16:creationId xmlns:a16="http://schemas.microsoft.com/office/drawing/2014/main" id="{784A93A3-0FFD-4925-9758-ECC122DA2D72}"/>
              </a:ext>
            </a:extLst>
          </p:cNvPr>
          <p:cNvSpPr/>
          <p:nvPr/>
        </p:nvSpPr>
        <p:spPr>
          <a:xfrm>
            <a:off x="2841814" y="4170997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lang="en-US"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그래픽 62" descr="자물쇠 단색으로 채워진">
            <a:extLst>
              <a:ext uri="{FF2B5EF4-FFF2-40B4-BE49-F238E27FC236}">
                <a16:creationId xmlns:a16="http://schemas.microsoft.com/office/drawing/2014/main" id="{E2E17026-4318-4354-AA07-911D53080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8065" y="4114640"/>
            <a:ext cx="914400" cy="914400"/>
          </a:xfrm>
          <a:prstGeom prst="rect">
            <a:avLst/>
          </a:prstGeom>
        </p:spPr>
      </p:pic>
      <p:sp>
        <p:nvSpPr>
          <p:cNvPr id="66" name="Google Shape;998;p73">
            <a:extLst>
              <a:ext uri="{FF2B5EF4-FFF2-40B4-BE49-F238E27FC236}">
                <a16:creationId xmlns:a16="http://schemas.microsoft.com/office/drawing/2014/main" id="{89A0F91B-BC71-438B-83C8-0E908E66A9A4}"/>
              </a:ext>
            </a:extLst>
          </p:cNvPr>
          <p:cNvSpPr/>
          <p:nvPr/>
        </p:nvSpPr>
        <p:spPr>
          <a:xfrm>
            <a:off x="1938827" y="4098707"/>
            <a:ext cx="1325262" cy="93033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1039;p75">
            <a:extLst>
              <a:ext uri="{FF2B5EF4-FFF2-40B4-BE49-F238E27FC236}">
                <a16:creationId xmlns:a16="http://schemas.microsoft.com/office/drawing/2014/main" id="{8559D135-C651-4B60-B40A-8C1D828A0C91}"/>
              </a:ext>
            </a:extLst>
          </p:cNvPr>
          <p:cNvSpPr/>
          <p:nvPr/>
        </p:nvSpPr>
        <p:spPr>
          <a:xfrm>
            <a:off x="1728758" y="1829345"/>
            <a:ext cx="10103692" cy="2161971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723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247"/>
    </mc:Choice>
    <mc:Fallback xmlns="">
      <p:transition spd="slow" advTm="302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1039;p75">
            <a:extLst>
              <a:ext uri="{FF2B5EF4-FFF2-40B4-BE49-F238E27FC236}">
                <a16:creationId xmlns:a16="http://schemas.microsoft.com/office/drawing/2014/main" id="{DFC233F3-BEF0-423F-B5A3-49AFF4E50253}"/>
              </a:ext>
            </a:extLst>
          </p:cNvPr>
          <p:cNvSpPr/>
          <p:nvPr/>
        </p:nvSpPr>
        <p:spPr>
          <a:xfrm>
            <a:off x="1841630" y="1824268"/>
            <a:ext cx="7073234" cy="2096811"/>
          </a:xfrm>
          <a:prstGeom prst="rect">
            <a:avLst/>
          </a:prstGeom>
          <a:solidFill>
            <a:schemeClr val="accent1">
              <a:lumMod val="40000"/>
              <a:lumOff val="60000"/>
              <a:alpha val="290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1039;p75">
            <a:extLst>
              <a:ext uri="{FF2B5EF4-FFF2-40B4-BE49-F238E27FC236}">
                <a16:creationId xmlns:a16="http://schemas.microsoft.com/office/drawing/2014/main" id="{3400B5E5-0C52-42B5-86F1-1D18BBF562CA}"/>
              </a:ext>
            </a:extLst>
          </p:cNvPr>
          <p:cNvSpPr/>
          <p:nvPr/>
        </p:nvSpPr>
        <p:spPr>
          <a:xfrm>
            <a:off x="1841630" y="4025726"/>
            <a:ext cx="7073234" cy="2211292"/>
          </a:xfrm>
          <a:prstGeom prst="rect">
            <a:avLst/>
          </a:prstGeom>
          <a:solidFill>
            <a:schemeClr val="accent2">
              <a:lumMod val="40000"/>
              <a:lumOff val="60000"/>
              <a:alpha val="290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18</a:t>
            </a:fld>
            <a:endParaRPr sz="1600"/>
          </a:p>
        </p:txBody>
      </p:sp>
      <p:sp>
        <p:nvSpPr>
          <p:cNvPr id="6" name="Google Shape;992;p73">
            <a:extLst>
              <a:ext uri="{FF2B5EF4-FFF2-40B4-BE49-F238E27FC236}">
                <a16:creationId xmlns:a16="http://schemas.microsoft.com/office/drawing/2014/main" id="{1C39ED79-D299-43DA-8534-9ED1CBAADE74}"/>
              </a:ext>
            </a:extLst>
          </p:cNvPr>
          <p:cNvSpPr/>
          <p:nvPr/>
        </p:nvSpPr>
        <p:spPr>
          <a:xfrm>
            <a:off x="4878365" y="1898340"/>
            <a:ext cx="709357" cy="4303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92;p73">
            <a:extLst>
              <a:ext uri="{FF2B5EF4-FFF2-40B4-BE49-F238E27FC236}">
                <a16:creationId xmlns:a16="http://schemas.microsoft.com/office/drawing/2014/main" id="{AAFC3C1B-0F98-47E6-9A39-D68DCB98155C}"/>
              </a:ext>
            </a:extLst>
          </p:cNvPr>
          <p:cNvSpPr/>
          <p:nvPr/>
        </p:nvSpPr>
        <p:spPr>
          <a:xfrm>
            <a:off x="3363890" y="2638745"/>
            <a:ext cx="709357" cy="4303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A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92;p73">
            <a:extLst>
              <a:ext uri="{FF2B5EF4-FFF2-40B4-BE49-F238E27FC236}">
                <a16:creationId xmlns:a16="http://schemas.microsoft.com/office/drawing/2014/main" id="{14FD5F59-E8C4-4F12-B139-8B2BE0B130C4}"/>
              </a:ext>
            </a:extLst>
          </p:cNvPr>
          <p:cNvSpPr/>
          <p:nvPr/>
        </p:nvSpPr>
        <p:spPr>
          <a:xfrm>
            <a:off x="6425926" y="2638745"/>
            <a:ext cx="709357" cy="4303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B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18D195C-706D-4096-AA06-045CB9B02B5A}"/>
              </a:ext>
            </a:extLst>
          </p:cNvPr>
          <p:cNvCxnSpPr>
            <a:stCxn id="6" idx="4"/>
            <a:endCxn id="7" idx="0"/>
          </p:cNvCxnSpPr>
          <p:nvPr/>
        </p:nvCxnSpPr>
        <p:spPr>
          <a:xfrm flipH="1">
            <a:off x="3718569" y="2328664"/>
            <a:ext cx="1514475" cy="3100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D93DAA7-7091-4864-A2B2-8F4DA00B1244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5233044" y="2328664"/>
            <a:ext cx="1547561" cy="3100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992;p73">
            <a:extLst>
              <a:ext uri="{FF2B5EF4-FFF2-40B4-BE49-F238E27FC236}">
                <a16:creationId xmlns:a16="http://schemas.microsoft.com/office/drawing/2014/main" id="{41D933D1-A672-4A58-8902-BAB88A5C6CFE}"/>
              </a:ext>
            </a:extLst>
          </p:cNvPr>
          <p:cNvSpPr/>
          <p:nvPr/>
        </p:nvSpPr>
        <p:spPr>
          <a:xfrm>
            <a:off x="2427186" y="3423976"/>
            <a:ext cx="709357" cy="4303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AA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992;p73">
            <a:extLst>
              <a:ext uri="{FF2B5EF4-FFF2-40B4-BE49-F238E27FC236}">
                <a16:creationId xmlns:a16="http://schemas.microsoft.com/office/drawing/2014/main" id="{02452E6A-4674-430C-8EED-A58F47A7BB6D}"/>
              </a:ext>
            </a:extLst>
          </p:cNvPr>
          <p:cNvSpPr/>
          <p:nvPr/>
        </p:nvSpPr>
        <p:spPr>
          <a:xfrm>
            <a:off x="3937899" y="3405083"/>
            <a:ext cx="709357" cy="4303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A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992;p73">
            <a:extLst>
              <a:ext uri="{FF2B5EF4-FFF2-40B4-BE49-F238E27FC236}">
                <a16:creationId xmlns:a16="http://schemas.microsoft.com/office/drawing/2014/main" id="{36B3661F-F853-445B-A26F-D394047EF06C}"/>
              </a:ext>
            </a:extLst>
          </p:cNvPr>
          <p:cNvSpPr/>
          <p:nvPr/>
        </p:nvSpPr>
        <p:spPr>
          <a:xfrm>
            <a:off x="6071247" y="3390315"/>
            <a:ext cx="709357" cy="4303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A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B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992;p73">
            <a:extLst>
              <a:ext uri="{FF2B5EF4-FFF2-40B4-BE49-F238E27FC236}">
                <a16:creationId xmlns:a16="http://schemas.microsoft.com/office/drawing/2014/main" id="{EADC4B7A-903B-423A-A109-41CAD0934B6A}"/>
              </a:ext>
            </a:extLst>
          </p:cNvPr>
          <p:cNvSpPr/>
          <p:nvPr/>
        </p:nvSpPr>
        <p:spPr>
          <a:xfrm>
            <a:off x="7581960" y="3371422"/>
            <a:ext cx="709357" cy="4303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BB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998;p73">
            <a:extLst>
              <a:ext uri="{FF2B5EF4-FFF2-40B4-BE49-F238E27FC236}">
                <a16:creationId xmlns:a16="http://schemas.microsoft.com/office/drawing/2014/main" id="{C8E81AE1-6AAB-41D2-A51D-A032D3869470}"/>
              </a:ext>
            </a:extLst>
          </p:cNvPr>
          <p:cNvSpPr/>
          <p:nvPr/>
        </p:nvSpPr>
        <p:spPr>
          <a:xfrm>
            <a:off x="2047613" y="4172645"/>
            <a:ext cx="112793" cy="801687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998;p73">
            <a:extLst>
              <a:ext uri="{FF2B5EF4-FFF2-40B4-BE49-F238E27FC236}">
                <a16:creationId xmlns:a16="http://schemas.microsoft.com/office/drawing/2014/main" id="{C9995251-7AD8-4653-B9E0-C5A3B0AE5A7A}"/>
              </a:ext>
            </a:extLst>
          </p:cNvPr>
          <p:cNvSpPr/>
          <p:nvPr/>
        </p:nvSpPr>
        <p:spPr>
          <a:xfrm>
            <a:off x="2160406" y="4172646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998;p73">
            <a:extLst>
              <a:ext uri="{FF2B5EF4-FFF2-40B4-BE49-F238E27FC236}">
                <a16:creationId xmlns:a16="http://schemas.microsoft.com/office/drawing/2014/main" id="{D277C781-9557-4B7A-B361-92E21E5A1CD5}"/>
              </a:ext>
            </a:extLst>
          </p:cNvPr>
          <p:cNvSpPr/>
          <p:nvPr/>
        </p:nvSpPr>
        <p:spPr>
          <a:xfrm>
            <a:off x="2500575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998;p73">
            <a:extLst>
              <a:ext uri="{FF2B5EF4-FFF2-40B4-BE49-F238E27FC236}">
                <a16:creationId xmlns:a16="http://schemas.microsoft.com/office/drawing/2014/main" id="{3F187DB2-00CE-4228-BDAC-FB81A2B62FE9}"/>
              </a:ext>
            </a:extLst>
          </p:cNvPr>
          <p:cNvSpPr/>
          <p:nvPr/>
        </p:nvSpPr>
        <p:spPr>
          <a:xfrm>
            <a:off x="3915149" y="4172645"/>
            <a:ext cx="112793" cy="801687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998;p73">
            <a:extLst>
              <a:ext uri="{FF2B5EF4-FFF2-40B4-BE49-F238E27FC236}">
                <a16:creationId xmlns:a16="http://schemas.microsoft.com/office/drawing/2014/main" id="{54DBDB02-CEC6-41C6-8F44-482E5FC202FF}"/>
              </a:ext>
            </a:extLst>
          </p:cNvPr>
          <p:cNvSpPr/>
          <p:nvPr/>
        </p:nvSpPr>
        <p:spPr>
          <a:xfrm>
            <a:off x="4027942" y="4172646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C</a:t>
            </a:r>
            <a:endParaRPr lang="en-US"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998;p73">
            <a:extLst>
              <a:ext uri="{FF2B5EF4-FFF2-40B4-BE49-F238E27FC236}">
                <a16:creationId xmlns:a16="http://schemas.microsoft.com/office/drawing/2014/main" id="{C4A9D1BA-7977-4816-82AE-BF7C2D31263A}"/>
              </a:ext>
            </a:extLst>
          </p:cNvPr>
          <p:cNvSpPr/>
          <p:nvPr/>
        </p:nvSpPr>
        <p:spPr>
          <a:xfrm>
            <a:off x="4368111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C</a:t>
            </a:r>
            <a:endParaRPr lang="en-US"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C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998;p73">
            <a:extLst>
              <a:ext uri="{FF2B5EF4-FFF2-40B4-BE49-F238E27FC236}">
                <a16:creationId xmlns:a16="http://schemas.microsoft.com/office/drawing/2014/main" id="{CF8CAACA-0213-4ED7-9C99-98F63427E46F}"/>
              </a:ext>
            </a:extLst>
          </p:cNvPr>
          <p:cNvSpPr/>
          <p:nvPr/>
        </p:nvSpPr>
        <p:spPr>
          <a:xfrm>
            <a:off x="4708280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470B112-59C5-471F-89E9-4EC52DFACC9C}"/>
              </a:ext>
            </a:extLst>
          </p:cNvPr>
          <p:cNvCxnSpPr>
            <a:cxnSpLocks/>
            <a:stCxn id="15" idx="4"/>
            <a:endCxn id="22" idx="0"/>
          </p:cNvCxnSpPr>
          <p:nvPr/>
        </p:nvCxnSpPr>
        <p:spPr>
          <a:xfrm flipH="1">
            <a:off x="2104010" y="3854300"/>
            <a:ext cx="677855" cy="3183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oogle Shape;998;p73">
            <a:extLst>
              <a:ext uri="{FF2B5EF4-FFF2-40B4-BE49-F238E27FC236}">
                <a16:creationId xmlns:a16="http://schemas.microsoft.com/office/drawing/2014/main" id="{DE6E6B1A-5546-4926-8D58-4B7710911124}"/>
              </a:ext>
            </a:extLst>
          </p:cNvPr>
          <p:cNvSpPr/>
          <p:nvPr/>
        </p:nvSpPr>
        <p:spPr>
          <a:xfrm>
            <a:off x="5895877" y="4172645"/>
            <a:ext cx="112793" cy="801687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998;p73">
            <a:extLst>
              <a:ext uri="{FF2B5EF4-FFF2-40B4-BE49-F238E27FC236}">
                <a16:creationId xmlns:a16="http://schemas.microsoft.com/office/drawing/2014/main" id="{91D1C052-000B-4E3D-A0AB-BFE841F6E838}"/>
              </a:ext>
            </a:extLst>
          </p:cNvPr>
          <p:cNvSpPr/>
          <p:nvPr/>
        </p:nvSpPr>
        <p:spPr>
          <a:xfrm>
            <a:off x="6008670" y="4172646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lang="en-US"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A</a:t>
            </a:r>
            <a:endParaRPr lang="en-US"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998;p73">
            <a:extLst>
              <a:ext uri="{FF2B5EF4-FFF2-40B4-BE49-F238E27FC236}">
                <a16:creationId xmlns:a16="http://schemas.microsoft.com/office/drawing/2014/main" id="{C50B1CBD-AD12-4AB8-82A4-E2AB74F8555F}"/>
              </a:ext>
            </a:extLst>
          </p:cNvPr>
          <p:cNvSpPr/>
          <p:nvPr/>
        </p:nvSpPr>
        <p:spPr>
          <a:xfrm>
            <a:off x="6348839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BA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C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998;p73">
            <a:extLst>
              <a:ext uri="{FF2B5EF4-FFF2-40B4-BE49-F238E27FC236}">
                <a16:creationId xmlns:a16="http://schemas.microsoft.com/office/drawing/2014/main" id="{BFD446C5-0DDA-4537-A39F-B1BD58EC058F}"/>
              </a:ext>
            </a:extLst>
          </p:cNvPr>
          <p:cNvSpPr/>
          <p:nvPr/>
        </p:nvSpPr>
        <p:spPr>
          <a:xfrm>
            <a:off x="6689008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998;p73">
            <a:extLst>
              <a:ext uri="{FF2B5EF4-FFF2-40B4-BE49-F238E27FC236}">
                <a16:creationId xmlns:a16="http://schemas.microsoft.com/office/drawing/2014/main" id="{51FCB578-649A-4F93-9E1D-A7CD8FCD1C34}"/>
              </a:ext>
            </a:extLst>
          </p:cNvPr>
          <p:cNvSpPr/>
          <p:nvPr/>
        </p:nvSpPr>
        <p:spPr>
          <a:xfrm>
            <a:off x="7647384" y="4172645"/>
            <a:ext cx="112793" cy="801687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998;p73">
            <a:extLst>
              <a:ext uri="{FF2B5EF4-FFF2-40B4-BE49-F238E27FC236}">
                <a16:creationId xmlns:a16="http://schemas.microsoft.com/office/drawing/2014/main" id="{363EA6B6-10B1-457E-9609-3D5E0F04370B}"/>
              </a:ext>
            </a:extLst>
          </p:cNvPr>
          <p:cNvSpPr/>
          <p:nvPr/>
        </p:nvSpPr>
        <p:spPr>
          <a:xfrm>
            <a:off x="7760177" y="4172646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lang="en-US"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998;p73">
            <a:extLst>
              <a:ext uri="{FF2B5EF4-FFF2-40B4-BE49-F238E27FC236}">
                <a16:creationId xmlns:a16="http://schemas.microsoft.com/office/drawing/2014/main" id="{5F8F9069-8F8B-4627-9C89-9AE64285FFA2}"/>
              </a:ext>
            </a:extLst>
          </p:cNvPr>
          <p:cNvSpPr/>
          <p:nvPr/>
        </p:nvSpPr>
        <p:spPr>
          <a:xfrm>
            <a:off x="8100346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C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998;p73">
            <a:extLst>
              <a:ext uri="{FF2B5EF4-FFF2-40B4-BE49-F238E27FC236}">
                <a16:creationId xmlns:a16="http://schemas.microsoft.com/office/drawing/2014/main" id="{E42CB7CA-AED0-4184-856D-297EACA697ED}"/>
              </a:ext>
            </a:extLst>
          </p:cNvPr>
          <p:cNvSpPr/>
          <p:nvPr/>
        </p:nvSpPr>
        <p:spPr>
          <a:xfrm>
            <a:off x="8440515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107D6C0-90BD-40E9-A8F2-2900D72D3467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3971546" y="3750063"/>
            <a:ext cx="321032" cy="422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FE24D2A-9600-4E2C-85B6-DD0E163618C2}"/>
              </a:ext>
            </a:extLst>
          </p:cNvPr>
          <p:cNvCxnSpPr>
            <a:cxnSpLocks/>
            <a:stCxn id="7" idx="4"/>
            <a:endCxn id="18" idx="0"/>
          </p:cNvCxnSpPr>
          <p:nvPr/>
        </p:nvCxnSpPr>
        <p:spPr>
          <a:xfrm>
            <a:off x="3718569" y="3069069"/>
            <a:ext cx="574009" cy="336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36096D5-7033-4A2E-89ED-E86548936C81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 flipH="1">
            <a:off x="2781865" y="3069069"/>
            <a:ext cx="936704" cy="3549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5C80A72-68D6-439B-BAD3-55AB653D27E7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 flipH="1">
            <a:off x="6425926" y="3069069"/>
            <a:ext cx="354679" cy="3212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3BDC16F-D5A3-4927-94C1-990DE8090CDF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>
            <a:off x="6780605" y="3069069"/>
            <a:ext cx="1156034" cy="3023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794349D0-B83B-4135-AD54-F4728C246166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5952274" y="3735295"/>
            <a:ext cx="473652" cy="437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786EACD-B32E-46E6-A825-F99FE4FCB86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7703781" y="3716402"/>
            <a:ext cx="232858" cy="456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07E822B-304A-4B4A-97E9-3FED7AA4188D}"/>
              </a:ext>
            </a:extLst>
          </p:cNvPr>
          <p:cNvCxnSpPr>
            <a:cxnSpLocks/>
            <a:stCxn id="50" idx="3"/>
            <a:endCxn id="54" idx="1"/>
          </p:cNvCxnSpPr>
          <p:nvPr/>
        </p:nvCxnSpPr>
        <p:spPr>
          <a:xfrm>
            <a:off x="5048449" y="4573488"/>
            <a:ext cx="847428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6B46AE5-2BFF-4601-86D0-FCE42417AE99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7029177" y="4573488"/>
            <a:ext cx="618207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Google Shape;998;p73">
            <a:extLst>
              <a:ext uri="{FF2B5EF4-FFF2-40B4-BE49-F238E27FC236}">
                <a16:creationId xmlns:a16="http://schemas.microsoft.com/office/drawing/2014/main" id="{1E289533-2ADE-4CFB-90A0-722002912CE0}"/>
              </a:ext>
            </a:extLst>
          </p:cNvPr>
          <p:cNvSpPr/>
          <p:nvPr/>
        </p:nvSpPr>
        <p:spPr>
          <a:xfrm>
            <a:off x="3428563" y="5208512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lang="en-US"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998;p73">
            <a:extLst>
              <a:ext uri="{FF2B5EF4-FFF2-40B4-BE49-F238E27FC236}">
                <a16:creationId xmlns:a16="http://schemas.microsoft.com/office/drawing/2014/main" id="{02A1DBCE-12CD-46E1-ABBA-F02B4F51B982}"/>
              </a:ext>
            </a:extLst>
          </p:cNvPr>
          <p:cNvSpPr/>
          <p:nvPr/>
        </p:nvSpPr>
        <p:spPr>
          <a:xfrm>
            <a:off x="3088393" y="5208511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lang="en-US"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998;p73">
            <a:extLst>
              <a:ext uri="{FF2B5EF4-FFF2-40B4-BE49-F238E27FC236}">
                <a16:creationId xmlns:a16="http://schemas.microsoft.com/office/drawing/2014/main" id="{51A72ECB-F563-4571-8191-D6B29370C557}"/>
              </a:ext>
            </a:extLst>
          </p:cNvPr>
          <p:cNvSpPr/>
          <p:nvPr/>
        </p:nvSpPr>
        <p:spPr>
          <a:xfrm>
            <a:off x="2918309" y="5208511"/>
            <a:ext cx="112793" cy="801687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998;p73">
            <a:extLst>
              <a:ext uri="{FF2B5EF4-FFF2-40B4-BE49-F238E27FC236}">
                <a16:creationId xmlns:a16="http://schemas.microsoft.com/office/drawing/2014/main" id="{EF622C77-61CE-48C2-9AF9-5A3AD49DFA07}"/>
              </a:ext>
            </a:extLst>
          </p:cNvPr>
          <p:cNvSpPr/>
          <p:nvPr/>
        </p:nvSpPr>
        <p:spPr>
          <a:xfrm>
            <a:off x="3768732" y="5208510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96;p2">
            <a:extLst>
              <a:ext uri="{FF2B5EF4-FFF2-40B4-BE49-F238E27FC236}">
                <a16:creationId xmlns:a16="http://schemas.microsoft.com/office/drawing/2014/main" id="{8A36EFF8-0ACB-477E-932A-63EA2ADD98AC}"/>
              </a:ext>
            </a:extLst>
          </p:cNvPr>
          <p:cNvSpPr txBox="1">
            <a:spLocks/>
          </p:cNvSpPr>
          <p:nvPr/>
        </p:nvSpPr>
        <p:spPr>
          <a:xfrm>
            <a:off x="708867" y="681831"/>
            <a:ext cx="10391524" cy="7121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000"/>
            </a:pPr>
            <a:r>
              <a:rPr lang="en-US" altLang="ko-KR" sz="3600" b="1" dirty="0">
                <a:latin typeface="Calibri" panose="020F0502020204030204" pitchFamily="34" charset="0"/>
                <a:ea typeface="Book Antiqua"/>
                <a:cs typeface="Calibri" panose="020F0502020204030204" pitchFamily="34" charset="0"/>
                <a:sym typeface="Book Antiqua"/>
              </a:rPr>
              <a:t>Asynchronous Update: Data layer update done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C3700F0-19FF-40E0-ACB7-F2E55528014C}"/>
              </a:ext>
            </a:extLst>
          </p:cNvPr>
          <p:cNvSpPr txBox="1"/>
          <p:nvPr/>
        </p:nvSpPr>
        <p:spPr>
          <a:xfrm>
            <a:off x="723611" y="1430511"/>
            <a:ext cx="8649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Insert the key ‘A</a:t>
            </a:r>
            <a:r>
              <a:rPr lang="en-US" altLang="ko-KR" sz="2400" b="1" dirty="0"/>
              <a:t>BB</a:t>
            </a:r>
            <a:r>
              <a:rPr lang="en-US" sz="2400" b="1" dirty="0"/>
              <a:t>’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4A2FF02-6107-433F-BEAF-BF9872ABE18F}"/>
              </a:ext>
            </a:extLst>
          </p:cNvPr>
          <p:cNvCxnSpPr>
            <a:cxnSpLocks/>
          </p:cNvCxnSpPr>
          <p:nvPr/>
        </p:nvCxnSpPr>
        <p:spPr>
          <a:xfrm flipH="1">
            <a:off x="3919254" y="2434167"/>
            <a:ext cx="1330332" cy="25919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329580D-0C0E-4C62-AE98-86CD37C61C07}"/>
              </a:ext>
            </a:extLst>
          </p:cNvPr>
          <p:cNvSpPr txBox="1"/>
          <p:nvPr/>
        </p:nvSpPr>
        <p:spPr>
          <a:xfrm>
            <a:off x="4644289" y="2542916"/>
            <a:ext cx="1172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A &lt; AB</a:t>
            </a:r>
            <a:r>
              <a:rPr lang="en-US" altLang="ko-KR" sz="1600" b="1" dirty="0"/>
              <a:t>B</a:t>
            </a:r>
            <a:r>
              <a:rPr lang="en-US" sz="1600" b="1" dirty="0"/>
              <a:t> &lt; B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3EB67A3-2AED-47C4-9434-628F7D3BEC92}"/>
              </a:ext>
            </a:extLst>
          </p:cNvPr>
          <p:cNvCxnSpPr>
            <a:cxnSpLocks/>
          </p:cNvCxnSpPr>
          <p:nvPr/>
        </p:nvCxnSpPr>
        <p:spPr>
          <a:xfrm flipH="1">
            <a:off x="3028064" y="3160904"/>
            <a:ext cx="690504" cy="253626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97956D4-251E-482E-BE55-B2902E75E6A7}"/>
              </a:ext>
            </a:extLst>
          </p:cNvPr>
          <p:cNvCxnSpPr>
            <a:cxnSpLocks/>
          </p:cNvCxnSpPr>
          <p:nvPr/>
        </p:nvCxnSpPr>
        <p:spPr>
          <a:xfrm flipH="1">
            <a:off x="2373016" y="3854298"/>
            <a:ext cx="545293" cy="26845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E226F4B-5C8F-46EE-A405-67B43E9FD498}"/>
              </a:ext>
            </a:extLst>
          </p:cNvPr>
          <p:cNvSpPr txBox="1"/>
          <p:nvPr/>
        </p:nvSpPr>
        <p:spPr>
          <a:xfrm>
            <a:off x="2707779" y="6017796"/>
            <a:ext cx="1651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A</a:t>
            </a:r>
            <a:r>
              <a:rPr lang="en-US" altLang="ko-KR" sz="1600" b="1" dirty="0"/>
              <a:t>BA</a:t>
            </a:r>
            <a:r>
              <a:rPr lang="en-US" sz="1600" b="1" dirty="0"/>
              <a:t> </a:t>
            </a:r>
            <a:r>
              <a:rPr lang="en-US" altLang="ko-KR" sz="1600" b="1" dirty="0"/>
              <a:t>&lt; ABB &lt; ACA</a:t>
            </a:r>
            <a:endParaRPr lang="en-US" sz="1600" b="1" dirty="0"/>
          </a:p>
        </p:txBody>
      </p: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FD29D093-C7EA-48F6-A5FE-6ED2EB9C44D3}"/>
              </a:ext>
            </a:extLst>
          </p:cNvPr>
          <p:cNvCxnSpPr>
            <a:cxnSpLocks/>
            <a:endCxn id="72" idx="1"/>
          </p:cNvCxnSpPr>
          <p:nvPr/>
        </p:nvCxnSpPr>
        <p:spPr>
          <a:xfrm flipH="1">
            <a:off x="2918309" y="4573488"/>
            <a:ext cx="262604" cy="1035867"/>
          </a:xfrm>
          <a:prstGeom prst="curvedConnector5">
            <a:avLst>
              <a:gd name="adj1" fmla="val -87051"/>
              <a:gd name="adj2" fmla="val 44395"/>
              <a:gd name="adj3" fmla="val 187051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6829BFC7-B428-4775-B991-431D118FBCCA}"/>
              </a:ext>
            </a:extLst>
          </p:cNvPr>
          <p:cNvCxnSpPr>
            <a:cxnSpLocks/>
            <a:stCxn id="47" idx="1"/>
            <a:endCxn id="73" idx="3"/>
          </p:cNvCxnSpPr>
          <p:nvPr/>
        </p:nvCxnSpPr>
        <p:spPr>
          <a:xfrm rot="10800000" flipH="1" flipV="1">
            <a:off x="3915149" y="4573488"/>
            <a:ext cx="193752" cy="1035865"/>
          </a:xfrm>
          <a:prstGeom prst="curvedConnector5">
            <a:avLst>
              <a:gd name="adj1" fmla="val -117986"/>
              <a:gd name="adj2" fmla="val 50000"/>
              <a:gd name="adj3" fmla="val 217986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Google Shape;998;p73">
            <a:extLst>
              <a:ext uri="{FF2B5EF4-FFF2-40B4-BE49-F238E27FC236}">
                <a16:creationId xmlns:a16="http://schemas.microsoft.com/office/drawing/2014/main" id="{0C74EE16-8B7E-4549-9402-4F7C3515A5B9}"/>
              </a:ext>
            </a:extLst>
          </p:cNvPr>
          <p:cNvSpPr/>
          <p:nvPr/>
        </p:nvSpPr>
        <p:spPr>
          <a:xfrm>
            <a:off x="2860640" y="5144186"/>
            <a:ext cx="1325262" cy="93033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그래픽 105" descr="열린 자물쇠 단색으로 채워진">
            <a:extLst>
              <a:ext uri="{FF2B5EF4-FFF2-40B4-BE49-F238E27FC236}">
                <a16:creationId xmlns:a16="http://schemas.microsoft.com/office/drawing/2014/main" id="{1A2AE0D0-BE8B-43CF-A1F5-C988C69BD3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5973" y="4062848"/>
            <a:ext cx="888158" cy="888158"/>
          </a:xfrm>
          <a:prstGeom prst="rect">
            <a:avLst/>
          </a:prstGeom>
        </p:spPr>
      </p:pic>
      <p:pic>
        <p:nvPicPr>
          <p:cNvPr id="107" name="그래픽 106" descr="자물쇠 단색으로 채워진">
            <a:extLst>
              <a:ext uri="{FF2B5EF4-FFF2-40B4-BE49-F238E27FC236}">
                <a16:creationId xmlns:a16="http://schemas.microsoft.com/office/drawing/2014/main" id="{85CB0238-8240-401F-B8AF-853943C6C4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6359" y="4062848"/>
            <a:ext cx="914400" cy="914400"/>
          </a:xfrm>
          <a:prstGeom prst="rect">
            <a:avLst/>
          </a:prstGeom>
        </p:spPr>
      </p:pic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8E7A9D2A-63EF-45F3-A4FC-ADE6EB8616FC}"/>
              </a:ext>
            </a:extLst>
          </p:cNvPr>
          <p:cNvGrpSpPr/>
          <p:nvPr/>
        </p:nvGrpSpPr>
        <p:grpSpPr>
          <a:xfrm>
            <a:off x="4774906" y="5234910"/>
            <a:ext cx="1828359" cy="801686"/>
            <a:chOff x="4763416" y="5858230"/>
            <a:chExt cx="1828359" cy="801686"/>
          </a:xfrm>
        </p:grpSpPr>
        <p:sp>
          <p:nvSpPr>
            <p:cNvPr id="109" name="두루마리 모양: 세로로 말림 108">
              <a:extLst>
                <a:ext uri="{FF2B5EF4-FFF2-40B4-BE49-F238E27FC236}">
                  <a16:creationId xmlns:a16="http://schemas.microsoft.com/office/drawing/2014/main" id="{E2E6DE88-FB8E-464C-B24E-5C6D867A77CF}"/>
                </a:ext>
              </a:extLst>
            </p:cNvPr>
            <p:cNvSpPr/>
            <p:nvPr/>
          </p:nvSpPr>
          <p:spPr>
            <a:xfrm>
              <a:off x="4763416" y="5858230"/>
              <a:ext cx="681301" cy="801686"/>
            </a:xfrm>
            <a:prstGeom prst="verticalScroll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693FCCD-E4AC-40DF-A4D8-00EC63048F42}"/>
                </a:ext>
              </a:extLst>
            </p:cNvPr>
            <p:cNvSpPr txBox="1"/>
            <p:nvPr/>
          </p:nvSpPr>
          <p:spPr>
            <a:xfrm>
              <a:off x="5461336" y="6067665"/>
              <a:ext cx="1130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/>
                <a:t>SMO Log</a:t>
              </a:r>
              <a:endParaRPr lang="en-US" sz="2000" b="1" dirty="0"/>
            </a:p>
          </p:txBody>
        </p:sp>
      </p:grpSp>
      <p:sp>
        <p:nvSpPr>
          <p:cNvPr id="111" name="Google Shape;998;p73">
            <a:extLst>
              <a:ext uri="{FF2B5EF4-FFF2-40B4-BE49-F238E27FC236}">
                <a16:creationId xmlns:a16="http://schemas.microsoft.com/office/drawing/2014/main" id="{784A93A3-0FFD-4925-9758-ECC122DA2D72}"/>
              </a:ext>
            </a:extLst>
          </p:cNvPr>
          <p:cNvSpPr/>
          <p:nvPr/>
        </p:nvSpPr>
        <p:spPr>
          <a:xfrm>
            <a:off x="2841814" y="4170997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lang="en-US"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998;p73">
            <a:extLst>
              <a:ext uri="{FF2B5EF4-FFF2-40B4-BE49-F238E27FC236}">
                <a16:creationId xmlns:a16="http://schemas.microsoft.com/office/drawing/2014/main" id="{BDE525CB-ACFE-4DBC-91A7-32F7E5612CBB}"/>
              </a:ext>
            </a:extLst>
          </p:cNvPr>
          <p:cNvSpPr/>
          <p:nvPr/>
        </p:nvSpPr>
        <p:spPr>
          <a:xfrm>
            <a:off x="2857925" y="4170430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BCE73EC-6FA6-49AF-8123-0D5AEAC89227}"/>
              </a:ext>
            </a:extLst>
          </p:cNvPr>
          <p:cNvSpPr txBox="1"/>
          <p:nvPr/>
        </p:nvSpPr>
        <p:spPr>
          <a:xfrm>
            <a:off x="1797615" y="2935601"/>
            <a:ext cx="1663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A</a:t>
            </a:r>
            <a:r>
              <a:rPr lang="en-US" altLang="ko-KR" sz="1600" b="1" dirty="0"/>
              <a:t>A</a:t>
            </a:r>
            <a:r>
              <a:rPr lang="en-US" sz="1600" b="1" dirty="0"/>
              <a:t>A &lt; AB</a:t>
            </a:r>
            <a:r>
              <a:rPr lang="en-US" altLang="ko-KR" sz="1600" b="1" dirty="0"/>
              <a:t>B</a:t>
            </a:r>
            <a:r>
              <a:rPr lang="en-US" sz="1600" b="1" dirty="0"/>
              <a:t> &lt; </a:t>
            </a:r>
            <a:r>
              <a:rPr lang="en-US" altLang="ko-KR" sz="1600" b="1" dirty="0"/>
              <a:t>ACA</a:t>
            </a:r>
            <a:endParaRPr lang="en-US" sz="1600" b="1" dirty="0"/>
          </a:p>
        </p:txBody>
      </p:sp>
      <p:sp>
        <p:nvSpPr>
          <p:cNvPr id="112" name="Google Shape;1039;p75">
            <a:extLst>
              <a:ext uri="{FF2B5EF4-FFF2-40B4-BE49-F238E27FC236}">
                <a16:creationId xmlns:a16="http://schemas.microsoft.com/office/drawing/2014/main" id="{DE8B6505-3D09-4C72-830C-E6415B06E971}"/>
              </a:ext>
            </a:extLst>
          </p:cNvPr>
          <p:cNvSpPr/>
          <p:nvPr/>
        </p:nvSpPr>
        <p:spPr>
          <a:xfrm>
            <a:off x="1797615" y="1831114"/>
            <a:ext cx="10103692" cy="2161971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773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03"/>
    </mc:Choice>
    <mc:Fallback xmlns="">
      <p:transition spd="slow" advTm="275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1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그래픽 99" descr="열린 자물쇠 단색으로 채워진">
            <a:extLst>
              <a:ext uri="{FF2B5EF4-FFF2-40B4-BE49-F238E27FC236}">
                <a16:creationId xmlns:a16="http://schemas.microsoft.com/office/drawing/2014/main" id="{140D9507-CA3E-4AD6-BA19-7B5044319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0793" y="4113338"/>
            <a:ext cx="888158" cy="888158"/>
          </a:xfrm>
          <a:prstGeom prst="rect">
            <a:avLst/>
          </a:prstGeom>
        </p:spPr>
      </p:pic>
      <p:sp>
        <p:nvSpPr>
          <p:cNvPr id="94" name="Google Shape;1039;p75">
            <a:extLst>
              <a:ext uri="{FF2B5EF4-FFF2-40B4-BE49-F238E27FC236}">
                <a16:creationId xmlns:a16="http://schemas.microsoft.com/office/drawing/2014/main" id="{DFC233F3-BEF0-423F-B5A3-49AFF4E50253}"/>
              </a:ext>
            </a:extLst>
          </p:cNvPr>
          <p:cNvSpPr/>
          <p:nvPr/>
        </p:nvSpPr>
        <p:spPr>
          <a:xfrm>
            <a:off x="1841630" y="1824268"/>
            <a:ext cx="7073234" cy="2096811"/>
          </a:xfrm>
          <a:prstGeom prst="rect">
            <a:avLst/>
          </a:prstGeom>
          <a:solidFill>
            <a:schemeClr val="accent1">
              <a:lumMod val="40000"/>
              <a:lumOff val="60000"/>
              <a:alpha val="290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1039;p75">
            <a:extLst>
              <a:ext uri="{FF2B5EF4-FFF2-40B4-BE49-F238E27FC236}">
                <a16:creationId xmlns:a16="http://schemas.microsoft.com/office/drawing/2014/main" id="{3400B5E5-0C52-42B5-86F1-1D18BBF562CA}"/>
              </a:ext>
            </a:extLst>
          </p:cNvPr>
          <p:cNvSpPr/>
          <p:nvPr/>
        </p:nvSpPr>
        <p:spPr>
          <a:xfrm>
            <a:off x="1841630" y="4025726"/>
            <a:ext cx="7073234" cy="2211292"/>
          </a:xfrm>
          <a:prstGeom prst="rect">
            <a:avLst/>
          </a:prstGeom>
          <a:solidFill>
            <a:schemeClr val="accent2">
              <a:lumMod val="40000"/>
              <a:lumOff val="60000"/>
              <a:alpha val="290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19</a:t>
            </a:fld>
            <a:endParaRPr sz="1600"/>
          </a:p>
        </p:txBody>
      </p:sp>
      <p:sp>
        <p:nvSpPr>
          <p:cNvPr id="6" name="Google Shape;992;p73">
            <a:extLst>
              <a:ext uri="{FF2B5EF4-FFF2-40B4-BE49-F238E27FC236}">
                <a16:creationId xmlns:a16="http://schemas.microsoft.com/office/drawing/2014/main" id="{1C39ED79-D299-43DA-8534-9ED1CBAADE74}"/>
              </a:ext>
            </a:extLst>
          </p:cNvPr>
          <p:cNvSpPr/>
          <p:nvPr/>
        </p:nvSpPr>
        <p:spPr>
          <a:xfrm>
            <a:off x="4878365" y="1898340"/>
            <a:ext cx="709357" cy="4303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92;p73">
            <a:extLst>
              <a:ext uri="{FF2B5EF4-FFF2-40B4-BE49-F238E27FC236}">
                <a16:creationId xmlns:a16="http://schemas.microsoft.com/office/drawing/2014/main" id="{AAFC3C1B-0F98-47E6-9A39-D68DCB98155C}"/>
              </a:ext>
            </a:extLst>
          </p:cNvPr>
          <p:cNvSpPr/>
          <p:nvPr/>
        </p:nvSpPr>
        <p:spPr>
          <a:xfrm>
            <a:off x="3363890" y="2638745"/>
            <a:ext cx="709357" cy="4303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A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92;p73">
            <a:extLst>
              <a:ext uri="{FF2B5EF4-FFF2-40B4-BE49-F238E27FC236}">
                <a16:creationId xmlns:a16="http://schemas.microsoft.com/office/drawing/2014/main" id="{14FD5F59-E8C4-4F12-B139-8B2BE0B130C4}"/>
              </a:ext>
            </a:extLst>
          </p:cNvPr>
          <p:cNvSpPr/>
          <p:nvPr/>
        </p:nvSpPr>
        <p:spPr>
          <a:xfrm>
            <a:off x="6425926" y="2638745"/>
            <a:ext cx="709357" cy="4303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B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18D195C-706D-4096-AA06-045CB9B02B5A}"/>
              </a:ext>
            </a:extLst>
          </p:cNvPr>
          <p:cNvCxnSpPr>
            <a:stCxn id="6" idx="4"/>
            <a:endCxn id="7" idx="0"/>
          </p:cNvCxnSpPr>
          <p:nvPr/>
        </p:nvCxnSpPr>
        <p:spPr>
          <a:xfrm flipH="1">
            <a:off x="3718569" y="2328664"/>
            <a:ext cx="1514475" cy="3100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D93DAA7-7091-4864-A2B2-8F4DA00B1244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5233044" y="2328664"/>
            <a:ext cx="1547561" cy="3100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992;p73">
            <a:extLst>
              <a:ext uri="{FF2B5EF4-FFF2-40B4-BE49-F238E27FC236}">
                <a16:creationId xmlns:a16="http://schemas.microsoft.com/office/drawing/2014/main" id="{41D933D1-A672-4A58-8902-BAB88A5C6CFE}"/>
              </a:ext>
            </a:extLst>
          </p:cNvPr>
          <p:cNvSpPr/>
          <p:nvPr/>
        </p:nvSpPr>
        <p:spPr>
          <a:xfrm>
            <a:off x="2427186" y="3423976"/>
            <a:ext cx="709357" cy="4303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AA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992;p73">
            <a:extLst>
              <a:ext uri="{FF2B5EF4-FFF2-40B4-BE49-F238E27FC236}">
                <a16:creationId xmlns:a16="http://schemas.microsoft.com/office/drawing/2014/main" id="{02452E6A-4674-430C-8EED-A58F47A7BB6D}"/>
              </a:ext>
            </a:extLst>
          </p:cNvPr>
          <p:cNvSpPr/>
          <p:nvPr/>
        </p:nvSpPr>
        <p:spPr>
          <a:xfrm>
            <a:off x="3937899" y="3405083"/>
            <a:ext cx="709357" cy="4303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A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992;p73">
            <a:extLst>
              <a:ext uri="{FF2B5EF4-FFF2-40B4-BE49-F238E27FC236}">
                <a16:creationId xmlns:a16="http://schemas.microsoft.com/office/drawing/2014/main" id="{36B3661F-F853-445B-A26F-D394047EF06C}"/>
              </a:ext>
            </a:extLst>
          </p:cNvPr>
          <p:cNvSpPr/>
          <p:nvPr/>
        </p:nvSpPr>
        <p:spPr>
          <a:xfrm>
            <a:off x="6071247" y="3390315"/>
            <a:ext cx="709357" cy="4303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A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B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992;p73">
            <a:extLst>
              <a:ext uri="{FF2B5EF4-FFF2-40B4-BE49-F238E27FC236}">
                <a16:creationId xmlns:a16="http://schemas.microsoft.com/office/drawing/2014/main" id="{EADC4B7A-903B-423A-A109-41CAD0934B6A}"/>
              </a:ext>
            </a:extLst>
          </p:cNvPr>
          <p:cNvSpPr/>
          <p:nvPr/>
        </p:nvSpPr>
        <p:spPr>
          <a:xfrm>
            <a:off x="7581960" y="3371422"/>
            <a:ext cx="709357" cy="4303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BB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998;p73">
            <a:extLst>
              <a:ext uri="{FF2B5EF4-FFF2-40B4-BE49-F238E27FC236}">
                <a16:creationId xmlns:a16="http://schemas.microsoft.com/office/drawing/2014/main" id="{C8E81AE1-6AAB-41D2-A51D-A032D3869470}"/>
              </a:ext>
            </a:extLst>
          </p:cNvPr>
          <p:cNvSpPr/>
          <p:nvPr/>
        </p:nvSpPr>
        <p:spPr>
          <a:xfrm>
            <a:off x="2047613" y="4172645"/>
            <a:ext cx="112793" cy="801687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998;p73">
            <a:extLst>
              <a:ext uri="{FF2B5EF4-FFF2-40B4-BE49-F238E27FC236}">
                <a16:creationId xmlns:a16="http://schemas.microsoft.com/office/drawing/2014/main" id="{C9995251-7AD8-4653-B9E0-C5A3B0AE5A7A}"/>
              </a:ext>
            </a:extLst>
          </p:cNvPr>
          <p:cNvSpPr/>
          <p:nvPr/>
        </p:nvSpPr>
        <p:spPr>
          <a:xfrm>
            <a:off x="2160406" y="4172646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998;p73">
            <a:extLst>
              <a:ext uri="{FF2B5EF4-FFF2-40B4-BE49-F238E27FC236}">
                <a16:creationId xmlns:a16="http://schemas.microsoft.com/office/drawing/2014/main" id="{D277C781-9557-4B7A-B361-92E21E5A1CD5}"/>
              </a:ext>
            </a:extLst>
          </p:cNvPr>
          <p:cNvSpPr/>
          <p:nvPr/>
        </p:nvSpPr>
        <p:spPr>
          <a:xfrm>
            <a:off x="2500575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998;p73">
            <a:extLst>
              <a:ext uri="{FF2B5EF4-FFF2-40B4-BE49-F238E27FC236}">
                <a16:creationId xmlns:a16="http://schemas.microsoft.com/office/drawing/2014/main" id="{006FABFD-6D83-48FA-9A89-529CFB835992}"/>
              </a:ext>
            </a:extLst>
          </p:cNvPr>
          <p:cNvSpPr/>
          <p:nvPr/>
        </p:nvSpPr>
        <p:spPr>
          <a:xfrm>
            <a:off x="2840744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998;p73">
            <a:extLst>
              <a:ext uri="{FF2B5EF4-FFF2-40B4-BE49-F238E27FC236}">
                <a16:creationId xmlns:a16="http://schemas.microsoft.com/office/drawing/2014/main" id="{3F187DB2-00CE-4228-BDAC-FB81A2B62FE9}"/>
              </a:ext>
            </a:extLst>
          </p:cNvPr>
          <p:cNvSpPr/>
          <p:nvPr/>
        </p:nvSpPr>
        <p:spPr>
          <a:xfrm>
            <a:off x="3915149" y="4172645"/>
            <a:ext cx="112793" cy="801687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998;p73">
            <a:extLst>
              <a:ext uri="{FF2B5EF4-FFF2-40B4-BE49-F238E27FC236}">
                <a16:creationId xmlns:a16="http://schemas.microsoft.com/office/drawing/2014/main" id="{54DBDB02-CEC6-41C6-8F44-482E5FC202FF}"/>
              </a:ext>
            </a:extLst>
          </p:cNvPr>
          <p:cNvSpPr/>
          <p:nvPr/>
        </p:nvSpPr>
        <p:spPr>
          <a:xfrm>
            <a:off x="4027942" y="4172646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C</a:t>
            </a:r>
            <a:endParaRPr lang="en-US"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998;p73">
            <a:extLst>
              <a:ext uri="{FF2B5EF4-FFF2-40B4-BE49-F238E27FC236}">
                <a16:creationId xmlns:a16="http://schemas.microsoft.com/office/drawing/2014/main" id="{C4A9D1BA-7977-4816-82AE-BF7C2D31263A}"/>
              </a:ext>
            </a:extLst>
          </p:cNvPr>
          <p:cNvSpPr/>
          <p:nvPr/>
        </p:nvSpPr>
        <p:spPr>
          <a:xfrm>
            <a:off x="4368111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C</a:t>
            </a:r>
            <a:endParaRPr lang="en-US"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C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998;p73">
            <a:extLst>
              <a:ext uri="{FF2B5EF4-FFF2-40B4-BE49-F238E27FC236}">
                <a16:creationId xmlns:a16="http://schemas.microsoft.com/office/drawing/2014/main" id="{CF8CAACA-0213-4ED7-9C99-98F63427E46F}"/>
              </a:ext>
            </a:extLst>
          </p:cNvPr>
          <p:cNvSpPr/>
          <p:nvPr/>
        </p:nvSpPr>
        <p:spPr>
          <a:xfrm>
            <a:off x="4708280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470B112-59C5-471F-89E9-4EC52DFACC9C}"/>
              </a:ext>
            </a:extLst>
          </p:cNvPr>
          <p:cNvCxnSpPr>
            <a:cxnSpLocks/>
            <a:stCxn id="15" idx="4"/>
            <a:endCxn id="22" idx="0"/>
          </p:cNvCxnSpPr>
          <p:nvPr/>
        </p:nvCxnSpPr>
        <p:spPr>
          <a:xfrm flipH="1">
            <a:off x="2104010" y="3854300"/>
            <a:ext cx="677855" cy="3183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oogle Shape;998;p73">
            <a:extLst>
              <a:ext uri="{FF2B5EF4-FFF2-40B4-BE49-F238E27FC236}">
                <a16:creationId xmlns:a16="http://schemas.microsoft.com/office/drawing/2014/main" id="{DE6E6B1A-5546-4926-8D58-4B7710911124}"/>
              </a:ext>
            </a:extLst>
          </p:cNvPr>
          <p:cNvSpPr/>
          <p:nvPr/>
        </p:nvSpPr>
        <p:spPr>
          <a:xfrm>
            <a:off x="5895877" y="4172645"/>
            <a:ext cx="112793" cy="801687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998;p73">
            <a:extLst>
              <a:ext uri="{FF2B5EF4-FFF2-40B4-BE49-F238E27FC236}">
                <a16:creationId xmlns:a16="http://schemas.microsoft.com/office/drawing/2014/main" id="{91D1C052-000B-4E3D-A0AB-BFE841F6E838}"/>
              </a:ext>
            </a:extLst>
          </p:cNvPr>
          <p:cNvSpPr/>
          <p:nvPr/>
        </p:nvSpPr>
        <p:spPr>
          <a:xfrm>
            <a:off x="6008670" y="4172646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lang="en-US"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A</a:t>
            </a:r>
            <a:endParaRPr lang="en-US"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998;p73">
            <a:extLst>
              <a:ext uri="{FF2B5EF4-FFF2-40B4-BE49-F238E27FC236}">
                <a16:creationId xmlns:a16="http://schemas.microsoft.com/office/drawing/2014/main" id="{C50B1CBD-AD12-4AB8-82A4-E2AB74F8555F}"/>
              </a:ext>
            </a:extLst>
          </p:cNvPr>
          <p:cNvSpPr/>
          <p:nvPr/>
        </p:nvSpPr>
        <p:spPr>
          <a:xfrm>
            <a:off x="6348839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BA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C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998;p73">
            <a:extLst>
              <a:ext uri="{FF2B5EF4-FFF2-40B4-BE49-F238E27FC236}">
                <a16:creationId xmlns:a16="http://schemas.microsoft.com/office/drawing/2014/main" id="{BFD446C5-0DDA-4537-A39F-B1BD58EC058F}"/>
              </a:ext>
            </a:extLst>
          </p:cNvPr>
          <p:cNvSpPr/>
          <p:nvPr/>
        </p:nvSpPr>
        <p:spPr>
          <a:xfrm>
            <a:off x="6689008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998;p73">
            <a:extLst>
              <a:ext uri="{FF2B5EF4-FFF2-40B4-BE49-F238E27FC236}">
                <a16:creationId xmlns:a16="http://schemas.microsoft.com/office/drawing/2014/main" id="{51FCB578-649A-4F93-9E1D-A7CD8FCD1C34}"/>
              </a:ext>
            </a:extLst>
          </p:cNvPr>
          <p:cNvSpPr/>
          <p:nvPr/>
        </p:nvSpPr>
        <p:spPr>
          <a:xfrm>
            <a:off x="7647384" y="4172645"/>
            <a:ext cx="112793" cy="801687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998;p73">
            <a:extLst>
              <a:ext uri="{FF2B5EF4-FFF2-40B4-BE49-F238E27FC236}">
                <a16:creationId xmlns:a16="http://schemas.microsoft.com/office/drawing/2014/main" id="{363EA6B6-10B1-457E-9609-3D5E0F04370B}"/>
              </a:ext>
            </a:extLst>
          </p:cNvPr>
          <p:cNvSpPr/>
          <p:nvPr/>
        </p:nvSpPr>
        <p:spPr>
          <a:xfrm>
            <a:off x="7760177" y="4172646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lang="en-US"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998;p73">
            <a:extLst>
              <a:ext uri="{FF2B5EF4-FFF2-40B4-BE49-F238E27FC236}">
                <a16:creationId xmlns:a16="http://schemas.microsoft.com/office/drawing/2014/main" id="{5F8F9069-8F8B-4627-9C89-9AE64285FFA2}"/>
              </a:ext>
            </a:extLst>
          </p:cNvPr>
          <p:cNvSpPr/>
          <p:nvPr/>
        </p:nvSpPr>
        <p:spPr>
          <a:xfrm>
            <a:off x="8100346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C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998;p73">
            <a:extLst>
              <a:ext uri="{FF2B5EF4-FFF2-40B4-BE49-F238E27FC236}">
                <a16:creationId xmlns:a16="http://schemas.microsoft.com/office/drawing/2014/main" id="{E42CB7CA-AED0-4184-856D-297EACA697ED}"/>
              </a:ext>
            </a:extLst>
          </p:cNvPr>
          <p:cNvSpPr/>
          <p:nvPr/>
        </p:nvSpPr>
        <p:spPr>
          <a:xfrm>
            <a:off x="8440515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107D6C0-90BD-40E9-A8F2-2900D72D3467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3971546" y="3750063"/>
            <a:ext cx="321032" cy="422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FE24D2A-9600-4E2C-85B6-DD0E163618C2}"/>
              </a:ext>
            </a:extLst>
          </p:cNvPr>
          <p:cNvCxnSpPr>
            <a:cxnSpLocks/>
            <a:stCxn id="7" idx="4"/>
            <a:endCxn id="18" idx="0"/>
          </p:cNvCxnSpPr>
          <p:nvPr/>
        </p:nvCxnSpPr>
        <p:spPr>
          <a:xfrm>
            <a:off x="3718569" y="3069069"/>
            <a:ext cx="574009" cy="336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36096D5-7033-4A2E-89ED-E86548936C81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 flipH="1">
            <a:off x="2781865" y="3069069"/>
            <a:ext cx="936704" cy="3549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5C80A72-68D6-439B-BAD3-55AB653D27E7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 flipH="1">
            <a:off x="6425926" y="3069069"/>
            <a:ext cx="354679" cy="3212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3BDC16F-D5A3-4927-94C1-990DE8090CDF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>
            <a:off x="6780605" y="3069069"/>
            <a:ext cx="1156034" cy="3023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794349D0-B83B-4135-AD54-F4728C246166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5952274" y="3735295"/>
            <a:ext cx="473652" cy="437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786EACD-B32E-46E6-A825-F99FE4FCB86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7703781" y="3716402"/>
            <a:ext cx="232858" cy="456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07E822B-304A-4B4A-97E9-3FED7AA4188D}"/>
              </a:ext>
            </a:extLst>
          </p:cNvPr>
          <p:cNvCxnSpPr>
            <a:cxnSpLocks/>
            <a:stCxn id="50" idx="3"/>
            <a:endCxn id="54" idx="1"/>
          </p:cNvCxnSpPr>
          <p:nvPr/>
        </p:nvCxnSpPr>
        <p:spPr>
          <a:xfrm>
            <a:off x="5048449" y="4573488"/>
            <a:ext cx="847428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6B46AE5-2BFF-4601-86D0-FCE42417AE99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7029177" y="4573488"/>
            <a:ext cx="618207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Google Shape;998;p73">
            <a:extLst>
              <a:ext uri="{FF2B5EF4-FFF2-40B4-BE49-F238E27FC236}">
                <a16:creationId xmlns:a16="http://schemas.microsoft.com/office/drawing/2014/main" id="{1E289533-2ADE-4CFB-90A0-722002912CE0}"/>
              </a:ext>
            </a:extLst>
          </p:cNvPr>
          <p:cNvSpPr/>
          <p:nvPr/>
        </p:nvSpPr>
        <p:spPr>
          <a:xfrm>
            <a:off x="3428563" y="5208512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lang="en-US"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998;p73">
            <a:extLst>
              <a:ext uri="{FF2B5EF4-FFF2-40B4-BE49-F238E27FC236}">
                <a16:creationId xmlns:a16="http://schemas.microsoft.com/office/drawing/2014/main" id="{02A1DBCE-12CD-46E1-ABBA-F02B4F51B982}"/>
              </a:ext>
            </a:extLst>
          </p:cNvPr>
          <p:cNvSpPr/>
          <p:nvPr/>
        </p:nvSpPr>
        <p:spPr>
          <a:xfrm>
            <a:off x="3088393" y="5208511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lang="en-US"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998;p73">
            <a:extLst>
              <a:ext uri="{FF2B5EF4-FFF2-40B4-BE49-F238E27FC236}">
                <a16:creationId xmlns:a16="http://schemas.microsoft.com/office/drawing/2014/main" id="{51A72ECB-F563-4571-8191-D6B29370C557}"/>
              </a:ext>
            </a:extLst>
          </p:cNvPr>
          <p:cNvSpPr/>
          <p:nvPr/>
        </p:nvSpPr>
        <p:spPr>
          <a:xfrm>
            <a:off x="2918309" y="5208511"/>
            <a:ext cx="112793" cy="801687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998;p73">
            <a:extLst>
              <a:ext uri="{FF2B5EF4-FFF2-40B4-BE49-F238E27FC236}">
                <a16:creationId xmlns:a16="http://schemas.microsoft.com/office/drawing/2014/main" id="{EF622C77-61CE-48C2-9AF9-5A3AD49DFA07}"/>
              </a:ext>
            </a:extLst>
          </p:cNvPr>
          <p:cNvSpPr/>
          <p:nvPr/>
        </p:nvSpPr>
        <p:spPr>
          <a:xfrm>
            <a:off x="3768732" y="5208510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A4EB9272-2490-48D9-8C98-9A11E3D499D5}"/>
              </a:ext>
            </a:extLst>
          </p:cNvPr>
          <p:cNvCxnSpPr>
            <a:cxnSpLocks/>
            <a:stCxn id="46" idx="3"/>
            <a:endCxn id="72" idx="1"/>
          </p:cNvCxnSpPr>
          <p:nvPr/>
        </p:nvCxnSpPr>
        <p:spPr>
          <a:xfrm flipH="1">
            <a:off x="2918309" y="4573488"/>
            <a:ext cx="262604" cy="1035867"/>
          </a:xfrm>
          <a:prstGeom prst="curvedConnector5">
            <a:avLst>
              <a:gd name="adj1" fmla="val -87051"/>
              <a:gd name="adj2" fmla="val 50000"/>
              <a:gd name="adj3" fmla="val 187051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EBF4B6BA-7DE2-4ABE-A4A3-67843E68FC83}"/>
              </a:ext>
            </a:extLst>
          </p:cNvPr>
          <p:cNvCxnSpPr>
            <a:cxnSpLocks/>
            <a:stCxn id="47" idx="1"/>
            <a:endCxn id="73" idx="3"/>
          </p:cNvCxnSpPr>
          <p:nvPr/>
        </p:nvCxnSpPr>
        <p:spPr>
          <a:xfrm rot="10800000" flipH="1" flipV="1">
            <a:off x="3915149" y="4573488"/>
            <a:ext cx="193752" cy="1035865"/>
          </a:xfrm>
          <a:prstGeom prst="curvedConnector5">
            <a:avLst>
              <a:gd name="adj1" fmla="val -117986"/>
              <a:gd name="adj2" fmla="val 50000"/>
              <a:gd name="adj3" fmla="val 217986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Google Shape;96;p2">
            <a:extLst>
              <a:ext uri="{FF2B5EF4-FFF2-40B4-BE49-F238E27FC236}">
                <a16:creationId xmlns:a16="http://schemas.microsoft.com/office/drawing/2014/main" id="{8A36EFF8-0ACB-477E-932A-63EA2ADD98AC}"/>
              </a:ext>
            </a:extLst>
          </p:cNvPr>
          <p:cNvSpPr txBox="1">
            <a:spLocks/>
          </p:cNvSpPr>
          <p:nvPr/>
        </p:nvSpPr>
        <p:spPr>
          <a:xfrm>
            <a:off x="708867" y="681831"/>
            <a:ext cx="10391524" cy="7121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000"/>
            </a:pPr>
            <a:r>
              <a:rPr lang="en-US" altLang="ko-KR" sz="3600" b="1" dirty="0">
                <a:latin typeface="Calibri" panose="020F0502020204030204" pitchFamily="34" charset="0"/>
                <a:ea typeface="Book Antiqua"/>
                <a:cs typeface="Calibri" panose="020F0502020204030204" pitchFamily="34" charset="0"/>
                <a:sym typeface="Book Antiqua"/>
              </a:rPr>
              <a:t>Asynchronous Update: Search layer update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C3700F0-19FF-40E0-ACB7-F2E55528014C}"/>
              </a:ext>
            </a:extLst>
          </p:cNvPr>
          <p:cNvSpPr txBox="1"/>
          <p:nvPr/>
        </p:nvSpPr>
        <p:spPr>
          <a:xfrm>
            <a:off x="723611" y="1430511"/>
            <a:ext cx="8649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Insert the key ‘A</a:t>
            </a:r>
            <a:r>
              <a:rPr lang="en-US" altLang="ko-KR" sz="2400" b="1" dirty="0"/>
              <a:t>BB</a:t>
            </a:r>
            <a:r>
              <a:rPr lang="en-US" sz="2400" b="1" dirty="0"/>
              <a:t>’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4A2FF02-6107-433F-BEAF-BF9872ABE18F}"/>
              </a:ext>
            </a:extLst>
          </p:cNvPr>
          <p:cNvCxnSpPr>
            <a:cxnSpLocks/>
          </p:cNvCxnSpPr>
          <p:nvPr/>
        </p:nvCxnSpPr>
        <p:spPr>
          <a:xfrm flipH="1">
            <a:off x="3919254" y="2434167"/>
            <a:ext cx="1330332" cy="25919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329580D-0C0E-4C62-AE98-86CD37C61C07}"/>
              </a:ext>
            </a:extLst>
          </p:cNvPr>
          <p:cNvSpPr txBox="1"/>
          <p:nvPr/>
        </p:nvSpPr>
        <p:spPr>
          <a:xfrm>
            <a:off x="4644289" y="2542916"/>
            <a:ext cx="1172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A &lt; AB</a:t>
            </a:r>
            <a:r>
              <a:rPr lang="en-US" altLang="ko-KR" sz="1600" b="1" dirty="0"/>
              <a:t>B</a:t>
            </a:r>
            <a:r>
              <a:rPr lang="en-US" sz="1600" b="1" dirty="0"/>
              <a:t> &lt; B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3EB67A3-2AED-47C4-9434-628F7D3BEC92}"/>
              </a:ext>
            </a:extLst>
          </p:cNvPr>
          <p:cNvCxnSpPr>
            <a:cxnSpLocks/>
          </p:cNvCxnSpPr>
          <p:nvPr/>
        </p:nvCxnSpPr>
        <p:spPr>
          <a:xfrm flipH="1">
            <a:off x="3028064" y="3160904"/>
            <a:ext cx="690504" cy="253626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97956D4-251E-482E-BE55-B2902E75E6A7}"/>
              </a:ext>
            </a:extLst>
          </p:cNvPr>
          <p:cNvCxnSpPr>
            <a:cxnSpLocks/>
          </p:cNvCxnSpPr>
          <p:nvPr/>
        </p:nvCxnSpPr>
        <p:spPr>
          <a:xfrm flipH="1">
            <a:off x="2373016" y="3854298"/>
            <a:ext cx="545293" cy="26845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Google Shape;998;p73">
            <a:extLst>
              <a:ext uri="{FF2B5EF4-FFF2-40B4-BE49-F238E27FC236}">
                <a16:creationId xmlns:a16="http://schemas.microsoft.com/office/drawing/2014/main" id="{6A04309F-B7C1-420E-9FF3-90C5DE3134CC}"/>
              </a:ext>
            </a:extLst>
          </p:cNvPr>
          <p:cNvSpPr/>
          <p:nvPr/>
        </p:nvSpPr>
        <p:spPr>
          <a:xfrm>
            <a:off x="1951876" y="4107317"/>
            <a:ext cx="1325262" cy="93033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998;p73">
            <a:extLst>
              <a:ext uri="{FF2B5EF4-FFF2-40B4-BE49-F238E27FC236}">
                <a16:creationId xmlns:a16="http://schemas.microsoft.com/office/drawing/2014/main" id="{0457EF1F-A291-4D80-8607-559A5EEEBA61}"/>
              </a:ext>
            </a:extLst>
          </p:cNvPr>
          <p:cNvSpPr/>
          <p:nvPr/>
        </p:nvSpPr>
        <p:spPr>
          <a:xfrm>
            <a:off x="2823918" y="5144186"/>
            <a:ext cx="1325262" cy="93033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E226F4B-5C8F-46EE-A405-67B43E9FD498}"/>
              </a:ext>
            </a:extLst>
          </p:cNvPr>
          <p:cNvSpPr txBox="1"/>
          <p:nvPr/>
        </p:nvSpPr>
        <p:spPr>
          <a:xfrm>
            <a:off x="2707779" y="6017796"/>
            <a:ext cx="1651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A</a:t>
            </a:r>
            <a:r>
              <a:rPr lang="en-US" altLang="ko-KR" sz="1600" b="1" dirty="0"/>
              <a:t>BA</a:t>
            </a:r>
            <a:r>
              <a:rPr lang="en-US" sz="1600" b="1" dirty="0"/>
              <a:t> </a:t>
            </a:r>
            <a:r>
              <a:rPr lang="en-US" altLang="ko-KR" sz="1600" b="1" dirty="0"/>
              <a:t>&lt; ABB &lt; ACA</a:t>
            </a:r>
            <a:endParaRPr lang="en-US" sz="1600" b="1" dirty="0"/>
          </a:p>
        </p:txBody>
      </p:sp>
      <p:sp>
        <p:nvSpPr>
          <p:cNvPr id="63" name="Google Shape;992;p73">
            <a:extLst>
              <a:ext uri="{FF2B5EF4-FFF2-40B4-BE49-F238E27FC236}">
                <a16:creationId xmlns:a16="http://schemas.microsoft.com/office/drawing/2014/main" id="{7652446C-292D-48CD-8055-7578ABE848D7}"/>
              </a:ext>
            </a:extLst>
          </p:cNvPr>
          <p:cNvSpPr/>
          <p:nvPr/>
        </p:nvSpPr>
        <p:spPr>
          <a:xfrm>
            <a:off x="3169292" y="3441659"/>
            <a:ext cx="709357" cy="4303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BA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848D1E5-B7B8-4C75-8342-2EC96ECC1EAF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3523971" y="3105645"/>
            <a:ext cx="194598" cy="3360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30E3F0C0-94C3-44FB-84C9-756269F0E2CA}"/>
              </a:ext>
            </a:extLst>
          </p:cNvPr>
          <p:cNvCxnSpPr>
            <a:cxnSpLocks/>
            <a:stCxn id="63" idx="4"/>
            <a:endCxn id="89" idx="0"/>
          </p:cNvCxnSpPr>
          <p:nvPr/>
        </p:nvCxnSpPr>
        <p:spPr>
          <a:xfrm rot="5400000">
            <a:off x="2869159" y="4489373"/>
            <a:ext cx="1272203" cy="3742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33BC552-2BFE-4CE0-947F-65EE2012B1B6}"/>
              </a:ext>
            </a:extLst>
          </p:cNvPr>
          <p:cNvGrpSpPr/>
          <p:nvPr/>
        </p:nvGrpSpPr>
        <p:grpSpPr>
          <a:xfrm>
            <a:off x="9370106" y="2715352"/>
            <a:ext cx="2088974" cy="707886"/>
            <a:chOff x="813832" y="2743089"/>
            <a:chExt cx="2088974" cy="707886"/>
          </a:xfrm>
        </p:grpSpPr>
        <p:pic>
          <p:nvPicPr>
            <p:cNvPr id="76" name="Google Shape;2999;p132">
              <a:extLst>
                <a:ext uri="{FF2B5EF4-FFF2-40B4-BE49-F238E27FC236}">
                  <a16:creationId xmlns:a16="http://schemas.microsoft.com/office/drawing/2014/main" id="{19067D8E-0E56-40B3-A9DA-DDB9B0596168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t="10384" b="9914"/>
            <a:stretch/>
          </p:blipFill>
          <p:spPr>
            <a:xfrm rot="10800000">
              <a:off x="813832" y="2804325"/>
              <a:ext cx="602397" cy="5854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BCF0FDE-A5AF-4079-8560-C6C02E187C86}"/>
                </a:ext>
              </a:extLst>
            </p:cNvPr>
            <p:cNvSpPr txBox="1"/>
            <p:nvPr/>
          </p:nvSpPr>
          <p:spPr>
            <a:xfrm>
              <a:off x="1397202" y="2743089"/>
              <a:ext cx="15056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Background </a:t>
              </a:r>
            </a:p>
            <a:p>
              <a:pPr algn="ctr"/>
              <a:r>
                <a:rPr lang="en-US" sz="2000" b="1" dirty="0"/>
                <a:t>Thread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B814E495-5B47-4FA8-99FD-63BAAF052CC9}"/>
              </a:ext>
            </a:extLst>
          </p:cNvPr>
          <p:cNvGrpSpPr/>
          <p:nvPr/>
        </p:nvGrpSpPr>
        <p:grpSpPr>
          <a:xfrm>
            <a:off x="4735408" y="5221566"/>
            <a:ext cx="1828359" cy="801686"/>
            <a:chOff x="4763416" y="5858230"/>
            <a:chExt cx="1828359" cy="801686"/>
          </a:xfrm>
        </p:grpSpPr>
        <p:sp>
          <p:nvSpPr>
            <p:cNvPr id="97" name="두루마리 모양: 세로로 말림 96">
              <a:extLst>
                <a:ext uri="{FF2B5EF4-FFF2-40B4-BE49-F238E27FC236}">
                  <a16:creationId xmlns:a16="http://schemas.microsoft.com/office/drawing/2014/main" id="{217C9BB1-9419-4BDA-8298-5F30793D0632}"/>
                </a:ext>
              </a:extLst>
            </p:cNvPr>
            <p:cNvSpPr/>
            <p:nvPr/>
          </p:nvSpPr>
          <p:spPr>
            <a:xfrm>
              <a:off x="4763416" y="5858230"/>
              <a:ext cx="681301" cy="801686"/>
            </a:xfrm>
            <a:prstGeom prst="verticalScroll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B3C5D17-EBBD-436B-97D1-A97E76D427B1}"/>
                </a:ext>
              </a:extLst>
            </p:cNvPr>
            <p:cNvSpPr txBox="1"/>
            <p:nvPr/>
          </p:nvSpPr>
          <p:spPr>
            <a:xfrm>
              <a:off x="5461336" y="6067665"/>
              <a:ext cx="1130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/>
                <a:t>SMO Log</a:t>
              </a:r>
              <a:endParaRPr lang="en-US" sz="2000" b="1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E17FCF30-1114-4BE7-A87B-B5A9816930C6}"/>
              </a:ext>
            </a:extLst>
          </p:cNvPr>
          <p:cNvSpPr txBox="1"/>
          <p:nvPr/>
        </p:nvSpPr>
        <p:spPr>
          <a:xfrm>
            <a:off x="1797615" y="2935601"/>
            <a:ext cx="1663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A</a:t>
            </a:r>
            <a:r>
              <a:rPr lang="en-US" altLang="ko-KR" sz="1600" b="1" dirty="0"/>
              <a:t>A</a:t>
            </a:r>
            <a:r>
              <a:rPr lang="en-US" sz="1600" b="1" dirty="0"/>
              <a:t>A &lt; AB</a:t>
            </a:r>
            <a:r>
              <a:rPr lang="en-US" altLang="ko-KR" sz="1600" b="1" dirty="0"/>
              <a:t>B</a:t>
            </a:r>
            <a:r>
              <a:rPr lang="en-US" sz="1600" b="1" dirty="0"/>
              <a:t> &lt; </a:t>
            </a:r>
            <a:r>
              <a:rPr lang="en-US" altLang="ko-KR" sz="1600" b="1" dirty="0"/>
              <a:t>ACA</a:t>
            </a:r>
            <a:endParaRPr lang="en-US" sz="1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25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60"/>
    </mc:Choice>
    <mc:Fallback xmlns="">
      <p:transition spd="slow" advTm="218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708868" y="681831"/>
            <a:ext cx="10515600" cy="71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lang="en-US" altLang="ko-KR" sz="3600" b="1" dirty="0">
                <a:latin typeface="Calibri" panose="020F0502020204030204" pitchFamily="34" charset="0"/>
                <a:ea typeface="Book Antiqua"/>
                <a:cs typeface="Calibri" panose="020F0502020204030204" pitchFamily="34" charset="0"/>
                <a:sym typeface="Book Antiqua"/>
              </a:rPr>
              <a:t>Talk outline</a:t>
            </a:r>
            <a:endParaRPr sz="3600" b="1" dirty="0">
              <a:latin typeface="Calibri" panose="020F0502020204030204" pitchFamily="34" charset="0"/>
              <a:ea typeface="Book Antiqua"/>
              <a:cs typeface="Calibri" panose="020F0502020204030204" pitchFamily="34" charset="0"/>
              <a:sym typeface="Book Antiqua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2</a:t>
            </a:fld>
            <a:endParaRPr sz="1600" dirty="0"/>
          </a:p>
        </p:txBody>
      </p:sp>
      <p:sp>
        <p:nvSpPr>
          <p:cNvPr id="4" name="Google Shape;835;p13">
            <a:extLst>
              <a:ext uri="{FF2B5EF4-FFF2-40B4-BE49-F238E27FC236}">
                <a16:creationId xmlns:a16="http://schemas.microsoft.com/office/drawing/2014/main" id="{F402E537-0310-40AC-A0F2-780DD3B5656F}"/>
              </a:ext>
            </a:extLst>
          </p:cNvPr>
          <p:cNvSpPr txBox="1">
            <a:spLocks/>
          </p:cNvSpPr>
          <p:nvPr/>
        </p:nvSpPr>
        <p:spPr>
          <a:xfrm>
            <a:off x="708868" y="1608550"/>
            <a:ext cx="10515600" cy="45676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342900">
              <a:buClr>
                <a:schemeClr val="dk1"/>
              </a:buClr>
              <a:buSzPts val="2400"/>
            </a:pPr>
            <a:r>
              <a:rPr lang="en-US" altLang="ko-KR" sz="2400" b="1" dirty="0"/>
              <a:t>Background</a:t>
            </a:r>
          </a:p>
          <a:p>
            <a:pPr marL="495300" indent="-342900">
              <a:buClr>
                <a:schemeClr val="dk1"/>
              </a:buClr>
              <a:buSzPts val="2400"/>
            </a:pP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Packed Asynchronous Concurrency (PAC) Guidelines</a:t>
            </a:r>
          </a:p>
          <a:p>
            <a:pPr marL="495300" indent="-342900">
              <a:buClr>
                <a:schemeClr val="dk1"/>
              </a:buClr>
              <a:buSzPts val="2400"/>
            </a:pPr>
            <a:r>
              <a:rPr lang="en-US" altLang="ko-KR" sz="2400" b="1" dirty="0" err="1">
                <a:solidFill>
                  <a:schemeClr val="bg2">
                    <a:lumMod val="75000"/>
                  </a:schemeClr>
                </a:solidFill>
              </a:rPr>
              <a:t>PACTree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 : A High Performance Persistent Range Index Using PAC Guidelines</a:t>
            </a:r>
          </a:p>
          <a:p>
            <a:pPr marL="495300" indent="-342900">
              <a:buClr>
                <a:schemeClr val="dk1"/>
              </a:buClr>
              <a:buSzPts val="2400"/>
            </a:pP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Evaluation</a:t>
            </a:r>
          </a:p>
          <a:p>
            <a:pPr marL="495300" indent="-342900">
              <a:buClr>
                <a:schemeClr val="dk1"/>
              </a:buClr>
              <a:buSzPts val="2400"/>
            </a:pP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Conclusion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87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4"/>
    </mc:Choice>
    <mc:Fallback xmlns="">
      <p:transition spd="slow" advTm="374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1039;p75">
            <a:extLst>
              <a:ext uri="{FF2B5EF4-FFF2-40B4-BE49-F238E27FC236}">
                <a16:creationId xmlns:a16="http://schemas.microsoft.com/office/drawing/2014/main" id="{DFC233F3-BEF0-423F-B5A3-49AFF4E50253}"/>
              </a:ext>
            </a:extLst>
          </p:cNvPr>
          <p:cNvSpPr/>
          <p:nvPr/>
        </p:nvSpPr>
        <p:spPr>
          <a:xfrm>
            <a:off x="1841630" y="1824268"/>
            <a:ext cx="7073234" cy="2096811"/>
          </a:xfrm>
          <a:prstGeom prst="rect">
            <a:avLst/>
          </a:prstGeom>
          <a:solidFill>
            <a:schemeClr val="accent1">
              <a:lumMod val="40000"/>
              <a:lumOff val="60000"/>
              <a:alpha val="290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7B3C66-8D5E-443D-AF5F-82CB37D65A49}"/>
              </a:ext>
            </a:extLst>
          </p:cNvPr>
          <p:cNvSpPr txBox="1"/>
          <p:nvPr/>
        </p:nvSpPr>
        <p:spPr>
          <a:xfrm>
            <a:off x="1797615" y="2935601"/>
            <a:ext cx="1663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A</a:t>
            </a:r>
            <a:r>
              <a:rPr lang="en-US" altLang="ko-KR" sz="1600" b="1" dirty="0"/>
              <a:t>A</a:t>
            </a:r>
            <a:r>
              <a:rPr lang="en-US" sz="1600" b="1" dirty="0"/>
              <a:t>A &lt; AB</a:t>
            </a:r>
            <a:r>
              <a:rPr lang="en-US" altLang="ko-KR" sz="1600" b="1" dirty="0"/>
              <a:t>B</a:t>
            </a:r>
            <a:r>
              <a:rPr lang="en-US" sz="1600" b="1" dirty="0"/>
              <a:t> &lt; </a:t>
            </a:r>
            <a:r>
              <a:rPr lang="en-US" altLang="ko-KR" sz="1600" b="1" dirty="0"/>
              <a:t>ACA</a:t>
            </a:r>
            <a:endParaRPr lang="en-US" sz="1600" b="1" dirty="0"/>
          </a:p>
        </p:txBody>
      </p:sp>
      <p:pic>
        <p:nvPicPr>
          <p:cNvPr id="100" name="그래픽 99" descr="열린 자물쇠 단색으로 채워진">
            <a:extLst>
              <a:ext uri="{FF2B5EF4-FFF2-40B4-BE49-F238E27FC236}">
                <a16:creationId xmlns:a16="http://schemas.microsoft.com/office/drawing/2014/main" id="{140D9507-CA3E-4AD6-BA19-7B5044319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0793" y="4113338"/>
            <a:ext cx="888158" cy="888158"/>
          </a:xfrm>
          <a:prstGeom prst="rect">
            <a:avLst/>
          </a:prstGeom>
        </p:spPr>
      </p:pic>
      <p:sp>
        <p:nvSpPr>
          <p:cNvPr id="95" name="Google Shape;1039;p75">
            <a:extLst>
              <a:ext uri="{FF2B5EF4-FFF2-40B4-BE49-F238E27FC236}">
                <a16:creationId xmlns:a16="http://schemas.microsoft.com/office/drawing/2014/main" id="{3400B5E5-0C52-42B5-86F1-1D18BBF562CA}"/>
              </a:ext>
            </a:extLst>
          </p:cNvPr>
          <p:cNvSpPr/>
          <p:nvPr/>
        </p:nvSpPr>
        <p:spPr>
          <a:xfrm>
            <a:off x="1841630" y="4025726"/>
            <a:ext cx="7073234" cy="2211292"/>
          </a:xfrm>
          <a:prstGeom prst="rect">
            <a:avLst/>
          </a:prstGeom>
          <a:solidFill>
            <a:schemeClr val="accent2">
              <a:lumMod val="40000"/>
              <a:lumOff val="60000"/>
              <a:alpha val="290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20</a:t>
            </a:fld>
            <a:endParaRPr sz="1600" dirty="0"/>
          </a:p>
        </p:txBody>
      </p:sp>
      <p:sp>
        <p:nvSpPr>
          <p:cNvPr id="6" name="Google Shape;992;p73">
            <a:extLst>
              <a:ext uri="{FF2B5EF4-FFF2-40B4-BE49-F238E27FC236}">
                <a16:creationId xmlns:a16="http://schemas.microsoft.com/office/drawing/2014/main" id="{1C39ED79-D299-43DA-8534-9ED1CBAADE74}"/>
              </a:ext>
            </a:extLst>
          </p:cNvPr>
          <p:cNvSpPr/>
          <p:nvPr/>
        </p:nvSpPr>
        <p:spPr>
          <a:xfrm>
            <a:off x="4878365" y="1898340"/>
            <a:ext cx="709357" cy="4303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92;p73">
            <a:extLst>
              <a:ext uri="{FF2B5EF4-FFF2-40B4-BE49-F238E27FC236}">
                <a16:creationId xmlns:a16="http://schemas.microsoft.com/office/drawing/2014/main" id="{AAFC3C1B-0F98-47E6-9A39-D68DCB98155C}"/>
              </a:ext>
            </a:extLst>
          </p:cNvPr>
          <p:cNvSpPr/>
          <p:nvPr/>
        </p:nvSpPr>
        <p:spPr>
          <a:xfrm>
            <a:off x="3363890" y="2638745"/>
            <a:ext cx="709357" cy="4303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A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92;p73">
            <a:extLst>
              <a:ext uri="{FF2B5EF4-FFF2-40B4-BE49-F238E27FC236}">
                <a16:creationId xmlns:a16="http://schemas.microsoft.com/office/drawing/2014/main" id="{14FD5F59-E8C4-4F12-B139-8B2BE0B130C4}"/>
              </a:ext>
            </a:extLst>
          </p:cNvPr>
          <p:cNvSpPr/>
          <p:nvPr/>
        </p:nvSpPr>
        <p:spPr>
          <a:xfrm>
            <a:off x="6425926" y="2638745"/>
            <a:ext cx="709357" cy="4303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B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18D195C-706D-4096-AA06-045CB9B02B5A}"/>
              </a:ext>
            </a:extLst>
          </p:cNvPr>
          <p:cNvCxnSpPr>
            <a:stCxn id="6" idx="4"/>
            <a:endCxn id="7" idx="0"/>
          </p:cNvCxnSpPr>
          <p:nvPr/>
        </p:nvCxnSpPr>
        <p:spPr>
          <a:xfrm flipH="1">
            <a:off x="3718569" y="2328664"/>
            <a:ext cx="1514475" cy="3100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D93DAA7-7091-4864-A2B2-8F4DA00B1244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5233044" y="2328664"/>
            <a:ext cx="1547561" cy="3100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992;p73">
            <a:extLst>
              <a:ext uri="{FF2B5EF4-FFF2-40B4-BE49-F238E27FC236}">
                <a16:creationId xmlns:a16="http://schemas.microsoft.com/office/drawing/2014/main" id="{41D933D1-A672-4A58-8902-BAB88A5C6CFE}"/>
              </a:ext>
            </a:extLst>
          </p:cNvPr>
          <p:cNvSpPr/>
          <p:nvPr/>
        </p:nvSpPr>
        <p:spPr>
          <a:xfrm>
            <a:off x="2427186" y="3423976"/>
            <a:ext cx="709357" cy="4303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AA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992;p73">
            <a:extLst>
              <a:ext uri="{FF2B5EF4-FFF2-40B4-BE49-F238E27FC236}">
                <a16:creationId xmlns:a16="http://schemas.microsoft.com/office/drawing/2014/main" id="{02452E6A-4674-430C-8EED-A58F47A7BB6D}"/>
              </a:ext>
            </a:extLst>
          </p:cNvPr>
          <p:cNvSpPr/>
          <p:nvPr/>
        </p:nvSpPr>
        <p:spPr>
          <a:xfrm>
            <a:off x="3937899" y="3405083"/>
            <a:ext cx="709357" cy="4303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A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992;p73">
            <a:extLst>
              <a:ext uri="{FF2B5EF4-FFF2-40B4-BE49-F238E27FC236}">
                <a16:creationId xmlns:a16="http://schemas.microsoft.com/office/drawing/2014/main" id="{36B3661F-F853-445B-A26F-D394047EF06C}"/>
              </a:ext>
            </a:extLst>
          </p:cNvPr>
          <p:cNvSpPr/>
          <p:nvPr/>
        </p:nvSpPr>
        <p:spPr>
          <a:xfrm>
            <a:off x="6071247" y="3390315"/>
            <a:ext cx="709357" cy="4303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A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B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992;p73">
            <a:extLst>
              <a:ext uri="{FF2B5EF4-FFF2-40B4-BE49-F238E27FC236}">
                <a16:creationId xmlns:a16="http://schemas.microsoft.com/office/drawing/2014/main" id="{EADC4B7A-903B-423A-A109-41CAD0934B6A}"/>
              </a:ext>
            </a:extLst>
          </p:cNvPr>
          <p:cNvSpPr/>
          <p:nvPr/>
        </p:nvSpPr>
        <p:spPr>
          <a:xfrm>
            <a:off x="7581960" y="3371422"/>
            <a:ext cx="709357" cy="4303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BB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998;p73">
            <a:extLst>
              <a:ext uri="{FF2B5EF4-FFF2-40B4-BE49-F238E27FC236}">
                <a16:creationId xmlns:a16="http://schemas.microsoft.com/office/drawing/2014/main" id="{C8E81AE1-6AAB-41D2-A51D-A032D3869470}"/>
              </a:ext>
            </a:extLst>
          </p:cNvPr>
          <p:cNvSpPr/>
          <p:nvPr/>
        </p:nvSpPr>
        <p:spPr>
          <a:xfrm>
            <a:off x="2047613" y="4172645"/>
            <a:ext cx="112793" cy="801687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998;p73">
            <a:extLst>
              <a:ext uri="{FF2B5EF4-FFF2-40B4-BE49-F238E27FC236}">
                <a16:creationId xmlns:a16="http://schemas.microsoft.com/office/drawing/2014/main" id="{C9995251-7AD8-4653-B9E0-C5A3B0AE5A7A}"/>
              </a:ext>
            </a:extLst>
          </p:cNvPr>
          <p:cNvSpPr/>
          <p:nvPr/>
        </p:nvSpPr>
        <p:spPr>
          <a:xfrm>
            <a:off x="2160406" y="4172646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998;p73">
            <a:extLst>
              <a:ext uri="{FF2B5EF4-FFF2-40B4-BE49-F238E27FC236}">
                <a16:creationId xmlns:a16="http://schemas.microsoft.com/office/drawing/2014/main" id="{D277C781-9557-4B7A-B361-92E21E5A1CD5}"/>
              </a:ext>
            </a:extLst>
          </p:cNvPr>
          <p:cNvSpPr/>
          <p:nvPr/>
        </p:nvSpPr>
        <p:spPr>
          <a:xfrm>
            <a:off x="2500575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998;p73">
            <a:extLst>
              <a:ext uri="{FF2B5EF4-FFF2-40B4-BE49-F238E27FC236}">
                <a16:creationId xmlns:a16="http://schemas.microsoft.com/office/drawing/2014/main" id="{006FABFD-6D83-48FA-9A89-529CFB835992}"/>
              </a:ext>
            </a:extLst>
          </p:cNvPr>
          <p:cNvSpPr/>
          <p:nvPr/>
        </p:nvSpPr>
        <p:spPr>
          <a:xfrm>
            <a:off x="2840744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998;p73">
            <a:extLst>
              <a:ext uri="{FF2B5EF4-FFF2-40B4-BE49-F238E27FC236}">
                <a16:creationId xmlns:a16="http://schemas.microsoft.com/office/drawing/2014/main" id="{3F187DB2-00CE-4228-BDAC-FB81A2B62FE9}"/>
              </a:ext>
            </a:extLst>
          </p:cNvPr>
          <p:cNvSpPr/>
          <p:nvPr/>
        </p:nvSpPr>
        <p:spPr>
          <a:xfrm>
            <a:off x="3915149" y="4172645"/>
            <a:ext cx="112793" cy="801687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998;p73">
            <a:extLst>
              <a:ext uri="{FF2B5EF4-FFF2-40B4-BE49-F238E27FC236}">
                <a16:creationId xmlns:a16="http://schemas.microsoft.com/office/drawing/2014/main" id="{54DBDB02-CEC6-41C6-8F44-482E5FC202FF}"/>
              </a:ext>
            </a:extLst>
          </p:cNvPr>
          <p:cNvSpPr/>
          <p:nvPr/>
        </p:nvSpPr>
        <p:spPr>
          <a:xfrm>
            <a:off x="4027942" y="4172646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C</a:t>
            </a:r>
            <a:endParaRPr lang="en-US"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998;p73">
            <a:extLst>
              <a:ext uri="{FF2B5EF4-FFF2-40B4-BE49-F238E27FC236}">
                <a16:creationId xmlns:a16="http://schemas.microsoft.com/office/drawing/2014/main" id="{C4A9D1BA-7977-4816-82AE-BF7C2D31263A}"/>
              </a:ext>
            </a:extLst>
          </p:cNvPr>
          <p:cNvSpPr/>
          <p:nvPr/>
        </p:nvSpPr>
        <p:spPr>
          <a:xfrm>
            <a:off x="4368111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C</a:t>
            </a:r>
            <a:endParaRPr lang="en-US"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C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998;p73">
            <a:extLst>
              <a:ext uri="{FF2B5EF4-FFF2-40B4-BE49-F238E27FC236}">
                <a16:creationId xmlns:a16="http://schemas.microsoft.com/office/drawing/2014/main" id="{CF8CAACA-0213-4ED7-9C99-98F63427E46F}"/>
              </a:ext>
            </a:extLst>
          </p:cNvPr>
          <p:cNvSpPr/>
          <p:nvPr/>
        </p:nvSpPr>
        <p:spPr>
          <a:xfrm>
            <a:off x="4708280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470B112-59C5-471F-89E9-4EC52DFACC9C}"/>
              </a:ext>
            </a:extLst>
          </p:cNvPr>
          <p:cNvCxnSpPr>
            <a:cxnSpLocks/>
            <a:stCxn id="15" idx="4"/>
            <a:endCxn id="22" idx="0"/>
          </p:cNvCxnSpPr>
          <p:nvPr/>
        </p:nvCxnSpPr>
        <p:spPr>
          <a:xfrm flipH="1">
            <a:off x="2104010" y="3854300"/>
            <a:ext cx="677855" cy="3183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oogle Shape;998;p73">
            <a:extLst>
              <a:ext uri="{FF2B5EF4-FFF2-40B4-BE49-F238E27FC236}">
                <a16:creationId xmlns:a16="http://schemas.microsoft.com/office/drawing/2014/main" id="{DE6E6B1A-5546-4926-8D58-4B7710911124}"/>
              </a:ext>
            </a:extLst>
          </p:cNvPr>
          <p:cNvSpPr/>
          <p:nvPr/>
        </p:nvSpPr>
        <p:spPr>
          <a:xfrm>
            <a:off x="5895877" y="4172645"/>
            <a:ext cx="112793" cy="801687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998;p73">
            <a:extLst>
              <a:ext uri="{FF2B5EF4-FFF2-40B4-BE49-F238E27FC236}">
                <a16:creationId xmlns:a16="http://schemas.microsoft.com/office/drawing/2014/main" id="{91D1C052-000B-4E3D-A0AB-BFE841F6E838}"/>
              </a:ext>
            </a:extLst>
          </p:cNvPr>
          <p:cNvSpPr/>
          <p:nvPr/>
        </p:nvSpPr>
        <p:spPr>
          <a:xfrm>
            <a:off x="6008670" y="4172646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lang="en-US"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A</a:t>
            </a:r>
            <a:endParaRPr lang="en-US"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998;p73">
            <a:extLst>
              <a:ext uri="{FF2B5EF4-FFF2-40B4-BE49-F238E27FC236}">
                <a16:creationId xmlns:a16="http://schemas.microsoft.com/office/drawing/2014/main" id="{C50B1CBD-AD12-4AB8-82A4-E2AB74F8555F}"/>
              </a:ext>
            </a:extLst>
          </p:cNvPr>
          <p:cNvSpPr/>
          <p:nvPr/>
        </p:nvSpPr>
        <p:spPr>
          <a:xfrm>
            <a:off x="6348839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BA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C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998;p73">
            <a:extLst>
              <a:ext uri="{FF2B5EF4-FFF2-40B4-BE49-F238E27FC236}">
                <a16:creationId xmlns:a16="http://schemas.microsoft.com/office/drawing/2014/main" id="{BFD446C5-0DDA-4537-A39F-B1BD58EC058F}"/>
              </a:ext>
            </a:extLst>
          </p:cNvPr>
          <p:cNvSpPr/>
          <p:nvPr/>
        </p:nvSpPr>
        <p:spPr>
          <a:xfrm>
            <a:off x="6689008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998;p73">
            <a:extLst>
              <a:ext uri="{FF2B5EF4-FFF2-40B4-BE49-F238E27FC236}">
                <a16:creationId xmlns:a16="http://schemas.microsoft.com/office/drawing/2014/main" id="{51FCB578-649A-4F93-9E1D-A7CD8FCD1C34}"/>
              </a:ext>
            </a:extLst>
          </p:cNvPr>
          <p:cNvSpPr/>
          <p:nvPr/>
        </p:nvSpPr>
        <p:spPr>
          <a:xfrm>
            <a:off x="7647384" y="4172645"/>
            <a:ext cx="112793" cy="801687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998;p73">
            <a:extLst>
              <a:ext uri="{FF2B5EF4-FFF2-40B4-BE49-F238E27FC236}">
                <a16:creationId xmlns:a16="http://schemas.microsoft.com/office/drawing/2014/main" id="{363EA6B6-10B1-457E-9609-3D5E0F04370B}"/>
              </a:ext>
            </a:extLst>
          </p:cNvPr>
          <p:cNvSpPr/>
          <p:nvPr/>
        </p:nvSpPr>
        <p:spPr>
          <a:xfrm>
            <a:off x="7760177" y="4172646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lang="en-US"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998;p73">
            <a:extLst>
              <a:ext uri="{FF2B5EF4-FFF2-40B4-BE49-F238E27FC236}">
                <a16:creationId xmlns:a16="http://schemas.microsoft.com/office/drawing/2014/main" id="{5F8F9069-8F8B-4627-9C89-9AE64285FFA2}"/>
              </a:ext>
            </a:extLst>
          </p:cNvPr>
          <p:cNvSpPr/>
          <p:nvPr/>
        </p:nvSpPr>
        <p:spPr>
          <a:xfrm>
            <a:off x="8100346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C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998;p73">
            <a:extLst>
              <a:ext uri="{FF2B5EF4-FFF2-40B4-BE49-F238E27FC236}">
                <a16:creationId xmlns:a16="http://schemas.microsoft.com/office/drawing/2014/main" id="{E42CB7CA-AED0-4184-856D-297EACA697ED}"/>
              </a:ext>
            </a:extLst>
          </p:cNvPr>
          <p:cNvSpPr/>
          <p:nvPr/>
        </p:nvSpPr>
        <p:spPr>
          <a:xfrm>
            <a:off x="8440515" y="4172644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107D6C0-90BD-40E9-A8F2-2900D72D3467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3971546" y="3750063"/>
            <a:ext cx="321032" cy="422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FE24D2A-9600-4E2C-85B6-DD0E163618C2}"/>
              </a:ext>
            </a:extLst>
          </p:cNvPr>
          <p:cNvCxnSpPr>
            <a:cxnSpLocks/>
            <a:stCxn id="7" idx="4"/>
            <a:endCxn id="18" idx="0"/>
          </p:cNvCxnSpPr>
          <p:nvPr/>
        </p:nvCxnSpPr>
        <p:spPr>
          <a:xfrm>
            <a:off x="3718569" y="3069069"/>
            <a:ext cx="574009" cy="336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36096D5-7033-4A2E-89ED-E86548936C81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 flipH="1">
            <a:off x="2781865" y="3069069"/>
            <a:ext cx="936704" cy="3549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5C80A72-68D6-439B-BAD3-55AB653D27E7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 flipH="1">
            <a:off x="6425926" y="3069069"/>
            <a:ext cx="354679" cy="3212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3BDC16F-D5A3-4927-94C1-990DE8090CDF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>
            <a:off x="6780605" y="3069069"/>
            <a:ext cx="1156034" cy="3023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794349D0-B83B-4135-AD54-F4728C246166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5952274" y="3735295"/>
            <a:ext cx="473652" cy="437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786EACD-B32E-46E6-A825-F99FE4FCB86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7703781" y="3716402"/>
            <a:ext cx="232858" cy="456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07E822B-304A-4B4A-97E9-3FED7AA4188D}"/>
              </a:ext>
            </a:extLst>
          </p:cNvPr>
          <p:cNvCxnSpPr>
            <a:cxnSpLocks/>
            <a:stCxn id="50" idx="3"/>
            <a:endCxn id="54" idx="1"/>
          </p:cNvCxnSpPr>
          <p:nvPr/>
        </p:nvCxnSpPr>
        <p:spPr>
          <a:xfrm>
            <a:off x="5048449" y="4573488"/>
            <a:ext cx="847428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6B46AE5-2BFF-4601-86D0-FCE42417AE99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7029177" y="4573488"/>
            <a:ext cx="618207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Google Shape;998;p73">
            <a:extLst>
              <a:ext uri="{FF2B5EF4-FFF2-40B4-BE49-F238E27FC236}">
                <a16:creationId xmlns:a16="http://schemas.microsoft.com/office/drawing/2014/main" id="{1E289533-2ADE-4CFB-90A0-722002912CE0}"/>
              </a:ext>
            </a:extLst>
          </p:cNvPr>
          <p:cNvSpPr/>
          <p:nvPr/>
        </p:nvSpPr>
        <p:spPr>
          <a:xfrm>
            <a:off x="3428563" y="5208512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lang="en-US"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998;p73">
            <a:extLst>
              <a:ext uri="{FF2B5EF4-FFF2-40B4-BE49-F238E27FC236}">
                <a16:creationId xmlns:a16="http://schemas.microsoft.com/office/drawing/2014/main" id="{02A1DBCE-12CD-46E1-ABBA-F02B4F51B982}"/>
              </a:ext>
            </a:extLst>
          </p:cNvPr>
          <p:cNvSpPr/>
          <p:nvPr/>
        </p:nvSpPr>
        <p:spPr>
          <a:xfrm>
            <a:off x="3088393" y="5208511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lang="en-US"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</a:t>
            </a: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998;p73">
            <a:extLst>
              <a:ext uri="{FF2B5EF4-FFF2-40B4-BE49-F238E27FC236}">
                <a16:creationId xmlns:a16="http://schemas.microsoft.com/office/drawing/2014/main" id="{51A72ECB-F563-4571-8191-D6B29370C557}"/>
              </a:ext>
            </a:extLst>
          </p:cNvPr>
          <p:cNvSpPr/>
          <p:nvPr/>
        </p:nvSpPr>
        <p:spPr>
          <a:xfrm>
            <a:off x="2918309" y="5208511"/>
            <a:ext cx="112793" cy="801687"/>
          </a:xfrm>
          <a:prstGeom prst="rect">
            <a:avLst/>
          </a:prstGeom>
          <a:solidFill>
            <a:schemeClr val="dk1"/>
          </a:solidFill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998;p73">
            <a:extLst>
              <a:ext uri="{FF2B5EF4-FFF2-40B4-BE49-F238E27FC236}">
                <a16:creationId xmlns:a16="http://schemas.microsoft.com/office/drawing/2014/main" id="{EF622C77-61CE-48C2-9AF9-5A3AD49DFA07}"/>
              </a:ext>
            </a:extLst>
          </p:cNvPr>
          <p:cNvSpPr/>
          <p:nvPr/>
        </p:nvSpPr>
        <p:spPr>
          <a:xfrm>
            <a:off x="3768732" y="5208510"/>
            <a:ext cx="340169" cy="80168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A4EB9272-2490-48D9-8C98-9A11E3D499D5}"/>
              </a:ext>
            </a:extLst>
          </p:cNvPr>
          <p:cNvCxnSpPr>
            <a:cxnSpLocks/>
            <a:stCxn id="46" idx="3"/>
            <a:endCxn id="72" idx="1"/>
          </p:cNvCxnSpPr>
          <p:nvPr/>
        </p:nvCxnSpPr>
        <p:spPr>
          <a:xfrm flipH="1">
            <a:off x="2918309" y="4573488"/>
            <a:ext cx="262604" cy="1035867"/>
          </a:xfrm>
          <a:prstGeom prst="curvedConnector5">
            <a:avLst>
              <a:gd name="adj1" fmla="val -87051"/>
              <a:gd name="adj2" fmla="val 50000"/>
              <a:gd name="adj3" fmla="val 187051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EBF4B6BA-7DE2-4ABE-A4A3-67843E68FC83}"/>
              </a:ext>
            </a:extLst>
          </p:cNvPr>
          <p:cNvCxnSpPr>
            <a:cxnSpLocks/>
            <a:stCxn id="47" idx="1"/>
            <a:endCxn id="73" idx="3"/>
          </p:cNvCxnSpPr>
          <p:nvPr/>
        </p:nvCxnSpPr>
        <p:spPr>
          <a:xfrm rot="10800000" flipH="1" flipV="1">
            <a:off x="3915149" y="4573488"/>
            <a:ext cx="193752" cy="1035865"/>
          </a:xfrm>
          <a:prstGeom prst="curvedConnector5">
            <a:avLst>
              <a:gd name="adj1" fmla="val -117986"/>
              <a:gd name="adj2" fmla="val 50000"/>
              <a:gd name="adj3" fmla="val 217986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Google Shape;96;p2">
            <a:extLst>
              <a:ext uri="{FF2B5EF4-FFF2-40B4-BE49-F238E27FC236}">
                <a16:creationId xmlns:a16="http://schemas.microsoft.com/office/drawing/2014/main" id="{8A36EFF8-0ACB-477E-932A-63EA2ADD98AC}"/>
              </a:ext>
            </a:extLst>
          </p:cNvPr>
          <p:cNvSpPr txBox="1">
            <a:spLocks/>
          </p:cNvSpPr>
          <p:nvPr/>
        </p:nvSpPr>
        <p:spPr>
          <a:xfrm>
            <a:off x="708867" y="681831"/>
            <a:ext cx="10391524" cy="7121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000"/>
            </a:pPr>
            <a:r>
              <a:rPr lang="en-US" altLang="ko-KR" sz="3600" b="1" dirty="0">
                <a:latin typeface="Calibri" panose="020F0502020204030204" pitchFamily="34" charset="0"/>
                <a:ea typeface="Book Antiqua"/>
                <a:cs typeface="Calibri" panose="020F0502020204030204" pitchFamily="34" charset="0"/>
                <a:sym typeface="Book Antiqua"/>
              </a:rPr>
              <a:t>Asynchronous Update: Tolerating Inconsistency</a:t>
            </a:r>
            <a:endParaRPr lang="en-US" sz="3600" b="1" dirty="0">
              <a:latin typeface="Calibri" panose="020F0502020204030204" pitchFamily="34" charset="0"/>
              <a:ea typeface="Book Antiqua"/>
              <a:cs typeface="Calibri" panose="020F0502020204030204" pitchFamily="34" charset="0"/>
              <a:sym typeface="Book Antiqu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C3700F0-19FF-40E0-ACB7-F2E55528014C}"/>
              </a:ext>
            </a:extLst>
          </p:cNvPr>
          <p:cNvSpPr txBox="1"/>
          <p:nvPr/>
        </p:nvSpPr>
        <p:spPr>
          <a:xfrm>
            <a:off x="723611" y="1430511"/>
            <a:ext cx="8649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Find the key ‘A</a:t>
            </a:r>
            <a:r>
              <a:rPr lang="en-US" altLang="ko-KR" sz="2400" b="1" dirty="0"/>
              <a:t>BB</a:t>
            </a:r>
            <a:r>
              <a:rPr lang="en-US" sz="2400" b="1" dirty="0"/>
              <a:t>’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4A2FF02-6107-433F-BEAF-BF9872ABE18F}"/>
              </a:ext>
            </a:extLst>
          </p:cNvPr>
          <p:cNvCxnSpPr>
            <a:cxnSpLocks/>
          </p:cNvCxnSpPr>
          <p:nvPr/>
        </p:nvCxnSpPr>
        <p:spPr>
          <a:xfrm flipH="1">
            <a:off x="3919254" y="2434167"/>
            <a:ext cx="1330332" cy="25919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329580D-0C0E-4C62-AE98-86CD37C61C07}"/>
              </a:ext>
            </a:extLst>
          </p:cNvPr>
          <p:cNvSpPr txBox="1"/>
          <p:nvPr/>
        </p:nvSpPr>
        <p:spPr>
          <a:xfrm>
            <a:off x="4644289" y="2542916"/>
            <a:ext cx="1172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A &lt; AB</a:t>
            </a:r>
            <a:r>
              <a:rPr lang="en-US" altLang="ko-KR" sz="1600" b="1" dirty="0"/>
              <a:t>B</a:t>
            </a:r>
            <a:r>
              <a:rPr lang="en-US" sz="1600" b="1" dirty="0"/>
              <a:t> &lt; B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3EB67A3-2AED-47C4-9434-628F7D3BEC92}"/>
              </a:ext>
            </a:extLst>
          </p:cNvPr>
          <p:cNvCxnSpPr>
            <a:cxnSpLocks/>
          </p:cNvCxnSpPr>
          <p:nvPr/>
        </p:nvCxnSpPr>
        <p:spPr>
          <a:xfrm flipH="1">
            <a:off x="3028064" y="3160904"/>
            <a:ext cx="690504" cy="253626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97956D4-251E-482E-BE55-B2902E75E6A7}"/>
              </a:ext>
            </a:extLst>
          </p:cNvPr>
          <p:cNvCxnSpPr>
            <a:cxnSpLocks/>
          </p:cNvCxnSpPr>
          <p:nvPr/>
        </p:nvCxnSpPr>
        <p:spPr>
          <a:xfrm flipH="1">
            <a:off x="2373016" y="3854298"/>
            <a:ext cx="545293" cy="26845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Google Shape;998;p73">
            <a:extLst>
              <a:ext uri="{FF2B5EF4-FFF2-40B4-BE49-F238E27FC236}">
                <a16:creationId xmlns:a16="http://schemas.microsoft.com/office/drawing/2014/main" id="{6A04309F-B7C1-420E-9FF3-90C5DE3134CC}"/>
              </a:ext>
            </a:extLst>
          </p:cNvPr>
          <p:cNvSpPr/>
          <p:nvPr/>
        </p:nvSpPr>
        <p:spPr>
          <a:xfrm>
            <a:off x="1951876" y="4107317"/>
            <a:ext cx="1325262" cy="93033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998;p73">
            <a:extLst>
              <a:ext uri="{FF2B5EF4-FFF2-40B4-BE49-F238E27FC236}">
                <a16:creationId xmlns:a16="http://schemas.microsoft.com/office/drawing/2014/main" id="{0457EF1F-A291-4D80-8607-559A5EEEBA61}"/>
              </a:ext>
            </a:extLst>
          </p:cNvPr>
          <p:cNvSpPr/>
          <p:nvPr/>
        </p:nvSpPr>
        <p:spPr>
          <a:xfrm>
            <a:off x="2823918" y="5144186"/>
            <a:ext cx="1325262" cy="93033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26B7E18-7EED-44D9-BEC3-AC5B43A133EC}"/>
              </a:ext>
            </a:extLst>
          </p:cNvPr>
          <p:cNvSpPr txBox="1"/>
          <p:nvPr/>
        </p:nvSpPr>
        <p:spPr>
          <a:xfrm>
            <a:off x="1427149" y="5099454"/>
            <a:ext cx="1109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AA</a:t>
            </a:r>
            <a:r>
              <a:rPr lang="en-US" altLang="ko-KR" sz="1600" b="1" dirty="0"/>
              <a:t>B</a:t>
            </a:r>
            <a:r>
              <a:rPr lang="en-US" sz="1600" b="1" dirty="0"/>
              <a:t> &lt; AB</a:t>
            </a:r>
            <a:r>
              <a:rPr lang="en-US" altLang="ko-KR" sz="1600" b="1" dirty="0"/>
              <a:t>A</a:t>
            </a:r>
            <a:endParaRPr lang="en-US" sz="16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E226F4B-5C8F-46EE-A405-67B43E9FD498}"/>
              </a:ext>
            </a:extLst>
          </p:cNvPr>
          <p:cNvSpPr txBox="1"/>
          <p:nvPr/>
        </p:nvSpPr>
        <p:spPr>
          <a:xfrm>
            <a:off x="2707779" y="6017796"/>
            <a:ext cx="1651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A</a:t>
            </a:r>
            <a:r>
              <a:rPr lang="en-US" altLang="ko-KR" sz="1600" b="1" dirty="0"/>
              <a:t>BA</a:t>
            </a:r>
            <a:r>
              <a:rPr lang="en-US" sz="1600" b="1" dirty="0"/>
              <a:t> </a:t>
            </a:r>
            <a:r>
              <a:rPr lang="en-US" altLang="ko-KR" sz="1600" b="1" dirty="0"/>
              <a:t>&lt; ABB &lt; ACA</a:t>
            </a:r>
            <a:endParaRPr lang="en-US" sz="1600" b="1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D84D9ADE-2D96-4863-A6B6-A2E99BEBFE07}"/>
              </a:ext>
            </a:extLst>
          </p:cNvPr>
          <p:cNvSpPr/>
          <p:nvPr/>
        </p:nvSpPr>
        <p:spPr>
          <a:xfrm>
            <a:off x="1383494" y="5529652"/>
            <a:ext cx="1347983" cy="2993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Google Shape;854;p65">
            <a:extLst>
              <a:ext uri="{FF2B5EF4-FFF2-40B4-BE49-F238E27FC236}">
                <a16:creationId xmlns:a16="http://schemas.microsoft.com/office/drawing/2014/main" id="{D1B43C85-3027-43DE-8242-78645A3C5785}"/>
              </a:ext>
            </a:extLst>
          </p:cNvPr>
          <p:cNvSpPr/>
          <p:nvPr/>
        </p:nvSpPr>
        <p:spPr>
          <a:xfrm>
            <a:off x="927708" y="5148843"/>
            <a:ext cx="9737407" cy="111443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PACTree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can tolerate inconsistencies by traversing</a:t>
            </a:r>
          </a:p>
          <a:p>
            <a:pPr lvl="0" algn="ctr"/>
            <a:r>
              <a:rPr lang="en-US" altLang="ko-KR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 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doubly linked list based data layer</a:t>
            </a:r>
          </a:p>
        </p:txBody>
      </p:sp>
      <p:sp>
        <p:nvSpPr>
          <p:cNvPr id="76" name="Google Shape;1039;p75">
            <a:extLst>
              <a:ext uri="{FF2B5EF4-FFF2-40B4-BE49-F238E27FC236}">
                <a16:creationId xmlns:a16="http://schemas.microsoft.com/office/drawing/2014/main" id="{7284B06D-2F49-42C7-A844-BB31DE84BAD4}"/>
              </a:ext>
            </a:extLst>
          </p:cNvPr>
          <p:cNvSpPr/>
          <p:nvPr/>
        </p:nvSpPr>
        <p:spPr>
          <a:xfrm>
            <a:off x="1728758" y="1825131"/>
            <a:ext cx="10103692" cy="2161971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039;p75">
            <a:extLst>
              <a:ext uri="{FF2B5EF4-FFF2-40B4-BE49-F238E27FC236}">
                <a16:creationId xmlns:a16="http://schemas.microsoft.com/office/drawing/2014/main" id="{A51CC059-2EEB-4195-8C83-154ACB04AACA}"/>
              </a:ext>
            </a:extLst>
          </p:cNvPr>
          <p:cNvSpPr/>
          <p:nvPr/>
        </p:nvSpPr>
        <p:spPr>
          <a:xfrm>
            <a:off x="1797615" y="3932790"/>
            <a:ext cx="9883778" cy="2330363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7BC9EF91-586A-4EB7-9918-E387155E4555}"/>
              </a:ext>
            </a:extLst>
          </p:cNvPr>
          <p:cNvSpPr/>
          <p:nvPr/>
        </p:nvSpPr>
        <p:spPr>
          <a:xfrm>
            <a:off x="603135" y="3846103"/>
            <a:ext cx="1347983" cy="2993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Jump node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060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86"/>
    </mc:Choice>
    <mc:Fallback xmlns="">
      <p:transition spd="slow" advTm="746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84" grpId="0"/>
      <p:bldP spid="88" grpId="0" animBg="1"/>
      <p:bldP spid="88" grpId="1" animBg="1"/>
      <p:bldP spid="89" grpId="0" animBg="1"/>
      <p:bldP spid="90" grpId="0"/>
      <p:bldP spid="91" grpId="0"/>
      <p:bldP spid="76" grpId="0" animBg="1"/>
      <p:bldP spid="79" grpId="0" animBg="1"/>
      <p:bldP spid="79" grpId="1" animBg="1"/>
      <p:bldP spid="9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708868" y="681831"/>
            <a:ext cx="10515600" cy="71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lang="en-US" altLang="ko-KR" sz="3600" b="1" dirty="0">
                <a:latin typeface="Calibri" panose="020F0502020204030204" pitchFamily="34" charset="0"/>
                <a:ea typeface="Book Antiqua"/>
                <a:cs typeface="Calibri" panose="020F0502020204030204" pitchFamily="34" charset="0"/>
                <a:sym typeface="Book Antiqua"/>
              </a:rPr>
              <a:t>Talk outline</a:t>
            </a:r>
            <a:endParaRPr sz="3600" b="1" dirty="0">
              <a:latin typeface="Calibri" panose="020F0502020204030204" pitchFamily="34" charset="0"/>
              <a:ea typeface="Book Antiqua"/>
              <a:cs typeface="Calibri" panose="020F0502020204030204" pitchFamily="34" charset="0"/>
              <a:sym typeface="Book Antiqua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21</a:t>
            </a:fld>
            <a:endParaRPr sz="1600"/>
          </a:p>
        </p:txBody>
      </p:sp>
      <p:sp>
        <p:nvSpPr>
          <p:cNvPr id="4" name="Google Shape;835;p13">
            <a:extLst>
              <a:ext uri="{FF2B5EF4-FFF2-40B4-BE49-F238E27FC236}">
                <a16:creationId xmlns:a16="http://schemas.microsoft.com/office/drawing/2014/main" id="{F402E537-0310-40AC-A0F2-780DD3B5656F}"/>
              </a:ext>
            </a:extLst>
          </p:cNvPr>
          <p:cNvSpPr txBox="1">
            <a:spLocks/>
          </p:cNvSpPr>
          <p:nvPr/>
        </p:nvSpPr>
        <p:spPr>
          <a:xfrm>
            <a:off x="708868" y="1608550"/>
            <a:ext cx="10515600" cy="45676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342900">
              <a:buClr>
                <a:schemeClr val="dk1"/>
              </a:buClr>
              <a:buSzPts val="2400"/>
            </a:pP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Background</a:t>
            </a:r>
          </a:p>
          <a:p>
            <a:pPr marL="495300" indent="-342900">
              <a:buClr>
                <a:schemeClr val="dk1"/>
              </a:buClr>
              <a:buSzPts val="2400"/>
            </a:pP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Packed Asynchronous Concurrency (PAC) Guidelines</a:t>
            </a:r>
          </a:p>
          <a:p>
            <a:pPr marL="495300" indent="-342900">
              <a:buClr>
                <a:schemeClr val="dk1"/>
              </a:buClr>
              <a:buSzPts val="2400"/>
            </a:pPr>
            <a:r>
              <a:rPr lang="en-US" altLang="ko-KR" sz="2400" b="1" dirty="0" err="1">
                <a:solidFill>
                  <a:schemeClr val="bg2">
                    <a:lumMod val="75000"/>
                  </a:schemeClr>
                </a:solidFill>
              </a:rPr>
              <a:t>PACTree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 : A High Performance Persistent Range Index Using PAC Guidelines</a:t>
            </a:r>
          </a:p>
          <a:p>
            <a:pPr marL="495300" indent="-342900">
              <a:buClr>
                <a:schemeClr val="dk1"/>
              </a:buClr>
              <a:buSzPts val="2400"/>
            </a:pPr>
            <a:r>
              <a:rPr lang="en-US" altLang="ko-KR" sz="2400" b="1" dirty="0"/>
              <a:t>Evaluation</a:t>
            </a:r>
          </a:p>
          <a:p>
            <a:pPr marL="495300" indent="-342900">
              <a:buClr>
                <a:schemeClr val="dk1"/>
              </a:buClr>
              <a:buSzPts val="2400"/>
            </a:pP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Conclusion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11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0"/>
    </mc:Choice>
    <mc:Fallback xmlns="">
      <p:transition spd="slow" advTm="32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34"/>
          <p:cNvSpPr txBox="1">
            <a:spLocks noGrp="1"/>
          </p:cNvSpPr>
          <p:nvPr>
            <p:ph type="title"/>
          </p:nvPr>
        </p:nvSpPr>
        <p:spPr>
          <a:xfrm>
            <a:off x="708868" y="681831"/>
            <a:ext cx="10515600" cy="71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lang="en-US" sz="3600" b="1" dirty="0">
                <a:latin typeface="Calibri" panose="020F0502020204030204" pitchFamily="34" charset="0"/>
                <a:ea typeface="Book Antiqua"/>
                <a:cs typeface="Calibri" panose="020F0502020204030204" pitchFamily="34" charset="0"/>
                <a:sym typeface="Book Antiqua"/>
              </a:rPr>
              <a:t>YCSB Evaluation</a:t>
            </a:r>
            <a:endParaRPr sz="3600" b="1" dirty="0">
              <a:latin typeface="Calibri" panose="020F0502020204030204" pitchFamily="34" charset="0"/>
              <a:ea typeface="Book Antiqua"/>
              <a:cs typeface="Calibri" panose="020F0502020204030204" pitchFamily="34" charset="0"/>
              <a:sym typeface="Book Antiqua"/>
            </a:endParaRPr>
          </a:p>
        </p:txBody>
      </p:sp>
      <p:sp>
        <p:nvSpPr>
          <p:cNvPr id="1853" name="Google Shape;1853;p34"/>
          <p:cNvSpPr txBox="1"/>
          <p:nvPr/>
        </p:nvSpPr>
        <p:spPr>
          <a:xfrm>
            <a:off x="1666941" y="1686322"/>
            <a:ext cx="42381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Write Intensive 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Workload </a:t>
            </a: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(Workload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A)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4" name="Google Shape;1854;p34"/>
          <p:cNvSpPr txBox="1"/>
          <p:nvPr/>
        </p:nvSpPr>
        <p:spPr>
          <a:xfrm>
            <a:off x="7386450" y="1686322"/>
            <a:ext cx="39673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Read 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Intensive Workload </a:t>
            </a: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(Workload B)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55" name="Google Shape;1855;p34"/>
          <p:cNvGraphicFramePr/>
          <p:nvPr>
            <p:extLst>
              <p:ext uri="{D42A27DB-BD31-4B8C-83A1-F6EECF244321}">
                <p14:modId xmlns:p14="http://schemas.microsoft.com/office/powerpoint/2010/main" val="4190384505"/>
              </p:ext>
            </p:extLst>
          </p:nvPr>
        </p:nvGraphicFramePr>
        <p:xfrm>
          <a:off x="592179" y="2280862"/>
          <a:ext cx="5312882" cy="3700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56" name="Google Shape;1856;p34"/>
          <p:cNvGraphicFramePr/>
          <p:nvPr/>
        </p:nvGraphicFramePr>
        <p:xfrm>
          <a:off x="6368780" y="2280862"/>
          <a:ext cx="5254719" cy="3642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61" name="Google Shape;186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22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869" name="Google Shape;1869;p34"/>
          <p:cNvSpPr txBox="1"/>
          <p:nvPr/>
        </p:nvSpPr>
        <p:spPr>
          <a:xfrm>
            <a:off x="4651472" y="2052159"/>
            <a:ext cx="15204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Our Approach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0" name="Google Shape;1870;p34"/>
          <p:cNvCxnSpPr/>
          <p:nvPr/>
        </p:nvCxnSpPr>
        <p:spPr>
          <a:xfrm flipH="1">
            <a:off x="3817899" y="2336275"/>
            <a:ext cx="1037880" cy="622666"/>
          </a:xfrm>
          <a:prstGeom prst="straightConnector1">
            <a:avLst/>
          </a:prstGeom>
          <a:noFill/>
          <a:ln w="57150" cap="flat" cmpd="sng">
            <a:solidFill>
              <a:schemeClr val="accent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71" name="Google Shape;1871;p34"/>
          <p:cNvSpPr txBox="1"/>
          <p:nvPr/>
        </p:nvSpPr>
        <p:spPr>
          <a:xfrm>
            <a:off x="10079392" y="1867493"/>
            <a:ext cx="15204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Our Approach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2" name="Google Shape;1872;p34"/>
          <p:cNvCxnSpPr/>
          <p:nvPr/>
        </p:nvCxnSpPr>
        <p:spPr>
          <a:xfrm flipH="1">
            <a:off x="9558242" y="2177273"/>
            <a:ext cx="723561" cy="781668"/>
          </a:xfrm>
          <a:prstGeom prst="straightConnector1">
            <a:avLst/>
          </a:prstGeom>
          <a:noFill/>
          <a:ln w="57150" cap="flat" cmpd="sng">
            <a:solidFill>
              <a:schemeClr val="accent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" name="Google Shape;854;p65">
            <a:extLst>
              <a:ext uri="{FF2B5EF4-FFF2-40B4-BE49-F238E27FC236}">
                <a16:creationId xmlns:a16="http://schemas.microsoft.com/office/drawing/2014/main" id="{5C50AF30-5785-4988-9FA7-C7782484BAE9}"/>
              </a:ext>
            </a:extLst>
          </p:cNvPr>
          <p:cNvSpPr/>
          <p:nvPr/>
        </p:nvSpPr>
        <p:spPr>
          <a:xfrm>
            <a:off x="990761" y="5408946"/>
            <a:ext cx="10068993" cy="83291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PACTree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shows better scalability and performance than other persistent indexes </a:t>
            </a:r>
          </a:p>
        </p:txBody>
      </p:sp>
      <p:sp>
        <p:nvSpPr>
          <p:cNvPr id="18" name="Google Shape;1869;p34">
            <a:extLst>
              <a:ext uri="{FF2B5EF4-FFF2-40B4-BE49-F238E27FC236}">
                <a16:creationId xmlns:a16="http://schemas.microsoft.com/office/drawing/2014/main" id="{EC574C26-B09C-4DFB-90B3-29D4A382E319}"/>
              </a:ext>
            </a:extLst>
          </p:cNvPr>
          <p:cNvSpPr txBox="1"/>
          <p:nvPr/>
        </p:nvSpPr>
        <p:spPr>
          <a:xfrm>
            <a:off x="5510126" y="3320769"/>
            <a:ext cx="152041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b="1" kern="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kumimoji="0" sz="2800" b="1" i="0" u="none" strike="noStrike" kern="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869;p34">
            <a:extLst>
              <a:ext uri="{FF2B5EF4-FFF2-40B4-BE49-F238E27FC236}">
                <a16:creationId xmlns:a16="http://schemas.microsoft.com/office/drawing/2014/main" id="{B373DC46-155D-4742-84F0-F53041D5C9F1}"/>
              </a:ext>
            </a:extLst>
          </p:cNvPr>
          <p:cNvSpPr txBox="1"/>
          <p:nvPr/>
        </p:nvSpPr>
        <p:spPr>
          <a:xfrm>
            <a:off x="11253659" y="3291741"/>
            <a:ext cx="152041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b="1" kern="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kumimoji="0" sz="2800" b="1" i="0" u="none" strike="noStrike" kern="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498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82"/>
    </mc:Choice>
    <mc:Fallback xmlns="">
      <p:transition spd="slow" advTm="245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708868" y="681831"/>
            <a:ext cx="10515600" cy="71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lang="en-US" altLang="ko-KR" sz="3600" b="1" dirty="0">
                <a:latin typeface="Calibri" panose="020F0502020204030204" pitchFamily="34" charset="0"/>
                <a:ea typeface="Book Antiqua"/>
                <a:cs typeface="Calibri" panose="020F0502020204030204" pitchFamily="34" charset="0"/>
                <a:sym typeface="Book Antiqua"/>
              </a:rPr>
              <a:t>Talk outline</a:t>
            </a:r>
            <a:endParaRPr sz="3600" b="1" dirty="0">
              <a:latin typeface="Calibri" panose="020F0502020204030204" pitchFamily="34" charset="0"/>
              <a:ea typeface="Book Antiqua"/>
              <a:cs typeface="Calibri" panose="020F0502020204030204" pitchFamily="34" charset="0"/>
              <a:sym typeface="Book Antiqua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Google Shape;835;p13">
            <a:extLst>
              <a:ext uri="{FF2B5EF4-FFF2-40B4-BE49-F238E27FC236}">
                <a16:creationId xmlns:a16="http://schemas.microsoft.com/office/drawing/2014/main" id="{F402E537-0310-40AC-A0F2-780DD3B5656F}"/>
              </a:ext>
            </a:extLst>
          </p:cNvPr>
          <p:cNvSpPr txBox="1">
            <a:spLocks/>
          </p:cNvSpPr>
          <p:nvPr/>
        </p:nvSpPr>
        <p:spPr>
          <a:xfrm>
            <a:off x="708868" y="1608550"/>
            <a:ext cx="10515600" cy="45676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Background</a:t>
            </a:r>
          </a:p>
          <a:p>
            <a:pPr marL="4953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Packed Asynchronous Concurrency (PAC) Guidelines</a:t>
            </a:r>
          </a:p>
          <a:p>
            <a:pPr marL="4953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PACTree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: A High Performance Persistent Range Index Using PAC Guidelines</a:t>
            </a:r>
          </a:p>
          <a:p>
            <a:pPr marL="4953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Evaluation</a:t>
            </a:r>
          </a:p>
          <a:p>
            <a:pPr marL="4953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Conclusion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46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1"/>
    </mc:Choice>
    <mc:Fallback xmlns="">
      <p:transition spd="slow" advTm="260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5;p13">
            <a:extLst>
              <a:ext uri="{FF2B5EF4-FFF2-40B4-BE49-F238E27FC236}">
                <a16:creationId xmlns:a16="http://schemas.microsoft.com/office/drawing/2014/main" id="{AF6BECC0-B626-4DEA-90F5-754755C9EEAA}"/>
              </a:ext>
            </a:extLst>
          </p:cNvPr>
          <p:cNvSpPr txBox="1">
            <a:spLocks/>
          </p:cNvSpPr>
          <p:nvPr/>
        </p:nvSpPr>
        <p:spPr>
          <a:xfrm>
            <a:off x="708868" y="1608550"/>
            <a:ext cx="10515600" cy="45676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342900">
              <a:buClr>
                <a:schemeClr val="dk1"/>
              </a:buClr>
              <a:buSzPts val="2400"/>
            </a:pPr>
            <a:endParaRPr lang="en-US" sz="2400" b="1" dirty="0"/>
          </a:p>
        </p:txBody>
      </p:sp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708868" y="681831"/>
            <a:ext cx="10515600" cy="71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000"/>
            </a:pPr>
            <a:r>
              <a: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  <a:sym typeface="Book Antiqua"/>
              </a:rPr>
              <a:t>Conclusion</a:t>
            </a:r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5" name="Google Shape;835;p13">
            <a:extLst>
              <a:ext uri="{FF2B5EF4-FFF2-40B4-BE49-F238E27FC236}">
                <a16:creationId xmlns:a16="http://schemas.microsoft.com/office/drawing/2014/main" id="{D58978A2-8800-4C6D-B4E8-4A3443C7A488}"/>
              </a:ext>
            </a:extLst>
          </p:cNvPr>
          <p:cNvSpPr txBox="1">
            <a:spLocks/>
          </p:cNvSpPr>
          <p:nvPr/>
        </p:nvSpPr>
        <p:spPr>
          <a:xfrm>
            <a:off x="708868" y="1608550"/>
            <a:ext cx="10515600" cy="48654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PAC guideline: design guidelines for persistent index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Access in a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packed fashion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save the limited NVM bandwidth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Exploit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asynchronous concurrency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control to decouple the long NVM latency from the critical path.</a:t>
            </a:r>
          </a:p>
          <a:p>
            <a:pPr lvl="2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PACTree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 high-performance persistent index designed under the PAC guideline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Packed Access to NVM using Trie-based Search Layer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Asynchronous update for Search Layer and Data Layer</a:t>
            </a:r>
          </a:p>
          <a:p>
            <a:pPr lvl="1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PAC guidelines can be applied to other NVM software design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Performance critical system software (e.g., File systems, Database systems)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In-memory storage systems that use NVM as large volatile memory</a:t>
            </a:r>
          </a:p>
          <a:p>
            <a:pPr lvl="1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981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92"/>
    </mc:Choice>
    <mc:Fallback xmlns="">
      <p:transition spd="slow" advTm="3709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708868" y="681831"/>
            <a:ext cx="10515600" cy="71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lang="en-US" altLang="ko-KR" sz="3600" b="1" dirty="0">
                <a:latin typeface="Calibri" panose="020F0502020204030204" pitchFamily="34" charset="0"/>
                <a:ea typeface="Book Antiqua"/>
                <a:cs typeface="Calibri" panose="020F0502020204030204" pitchFamily="34" charset="0"/>
                <a:sym typeface="Book Antiqua"/>
              </a:rPr>
              <a:t>Non-Volatile Memory </a:t>
            </a:r>
            <a:r>
              <a:rPr lang="en-US" sz="3600" b="1" dirty="0">
                <a:latin typeface="Calibri" panose="020F0502020204030204" pitchFamily="34" charset="0"/>
                <a:ea typeface="Book Antiqua"/>
                <a:cs typeface="Calibri" panose="020F0502020204030204" pitchFamily="34" charset="0"/>
                <a:sym typeface="Book Antiqua"/>
              </a:rPr>
              <a:t>(</a:t>
            </a:r>
            <a:r>
              <a:rPr lang="en-US" altLang="ko-KR" sz="3600" b="1" dirty="0">
                <a:latin typeface="Calibri" panose="020F0502020204030204" pitchFamily="34" charset="0"/>
                <a:ea typeface="Book Antiqua"/>
                <a:cs typeface="Calibri" panose="020F0502020204030204" pitchFamily="34" charset="0"/>
                <a:sym typeface="Book Antiqua"/>
              </a:rPr>
              <a:t>NV</a:t>
            </a:r>
            <a:r>
              <a:rPr lang="en-US" sz="3600" b="1" dirty="0">
                <a:latin typeface="Calibri" panose="020F0502020204030204" pitchFamily="34" charset="0"/>
                <a:ea typeface="Book Antiqua"/>
                <a:cs typeface="Calibri" panose="020F0502020204030204" pitchFamily="34" charset="0"/>
                <a:sym typeface="Book Antiqua"/>
              </a:rPr>
              <a:t>M) is now available!</a:t>
            </a:r>
            <a:endParaRPr sz="3600" b="1" dirty="0">
              <a:latin typeface="Calibri" panose="020F0502020204030204" pitchFamily="34" charset="0"/>
              <a:ea typeface="Book Antiqua"/>
              <a:cs typeface="Calibri" panose="020F0502020204030204" pitchFamily="34" charset="0"/>
              <a:sym typeface="Book Antiqua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3</a:t>
            </a:fld>
            <a:endParaRPr sz="1600" dirty="0"/>
          </a:p>
        </p:txBody>
      </p:sp>
      <p:sp>
        <p:nvSpPr>
          <p:cNvPr id="4" name="Google Shape;835;p13">
            <a:extLst>
              <a:ext uri="{FF2B5EF4-FFF2-40B4-BE49-F238E27FC236}">
                <a16:creationId xmlns:a16="http://schemas.microsoft.com/office/drawing/2014/main" id="{F402E537-0310-40AC-A0F2-780DD3B5656F}"/>
              </a:ext>
            </a:extLst>
          </p:cNvPr>
          <p:cNvSpPr txBox="1">
            <a:spLocks/>
          </p:cNvSpPr>
          <p:nvPr/>
        </p:nvSpPr>
        <p:spPr>
          <a:xfrm>
            <a:off x="708868" y="1609344"/>
            <a:ext cx="10515600" cy="45676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dirty="0">
                <a:sym typeface="Book Antiqua"/>
              </a:rPr>
              <a:t>Intel Optane DCPMM is the first commercially available NVM in the market.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>
                <a:sym typeface="Book Antiqua"/>
              </a:rPr>
              <a:t>Byte-addressable like DRAM and durable storage like SSD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>
                <a:sym typeface="Book Antiqua"/>
              </a:rPr>
              <a:t>Huge </a:t>
            </a:r>
            <a:r>
              <a:rPr lang="en-US" altLang="ko-KR" dirty="0">
                <a:sym typeface="Book Antiqua"/>
              </a:rPr>
              <a:t>capacity</a:t>
            </a:r>
            <a:endParaRPr lang="en-US" dirty="0">
              <a:sym typeface="Book Antiqua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1800" dirty="0">
                <a:sym typeface="Book Antiqua"/>
              </a:rPr>
              <a:t>3TB per socket (e.g., 4-socket server = 12TB NVM + 6TB DRAM)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>
                <a:sym typeface="Book Antiqua"/>
              </a:rPr>
              <a:t>Direct access to NVM using load/store bypassing the storage stack</a:t>
            </a:r>
          </a:p>
          <a:p>
            <a:pPr lvl="1" indent="-76200">
              <a:lnSpc>
                <a:spcPct val="100000"/>
              </a:lnSpc>
              <a:buClr>
                <a:schemeClr val="dk1"/>
              </a:buClr>
              <a:buSzPts val="2400"/>
              <a:buFont typeface="Arial" panose="020B0604020202020204" pitchFamily="34" charset="0"/>
              <a:buNone/>
            </a:pPr>
            <a:endParaRPr lang="en-US" dirty="0"/>
          </a:p>
          <a:p>
            <a:pPr lvl="1" indent="-76200">
              <a:buClr>
                <a:schemeClr val="dk1"/>
              </a:buClr>
              <a:buSzPts val="2400"/>
              <a:buFont typeface="Arial" panose="020B0604020202020204" pitchFamily="34" charset="0"/>
              <a:buNone/>
            </a:pPr>
            <a:endParaRPr lang="en-US" sz="2000" dirty="0"/>
          </a:p>
          <a:p>
            <a:pPr lvl="1" indent="-76200">
              <a:buClr>
                <a:schemeClr val="dk1"/>
              </a:buClr>
              <a:buSzPts val="2400"/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5" name="Google Shape;847;p64">
            <a:extLst>
              <a:ext uri="{FF2B5EF4-FFF2-40B4-BE49-F238E27FC236}">
                <a16:creationId xmlns:a16="http://schemas.microsoft.com/office/drawing/2014/main" id="{C39BE692-A474-4EF1-93D8-06D586C5FFA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099" y="3603188"/>
            <a:ext cx="3446176" cy="278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46"/>
    </mc:Choice>
    <mc:Fallback xmlns="">
      <p:transition spd="slow" advTm="1864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35;p13">
            <a:extLst>
              <a:ext uri="{FF2B5EF4-FFF2-40B4-BE49-F238E27FC236}">
                <a16:creationId xmlns:a16="http://schemas.microsoft.com/office/drawing/2014/main" id="{B9A24DD9-1729-4F1A-8ABD-3B79351E2E33}"/>
              </a:ext>
            </a:extLst>
          </p:cNvPr>
          <p:cNvSpPr txBox="1">
            <a:spLocks/>
          </p:cNvSpPr>
          <p:nvPr/>
        </p:nvSpPr>
        <p:spPr>
          <a:xfrm>
            <a:off x="717480" y="1393944"/>
            <a:ext cx="10515600" cy="45676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342900">
              <a:buClr>
                <a:schemeClr val="dk1"/>
              </a:buClr>
              <a:buSzPts val="2400"/>
            </a:pPr>
            <a:r>
              <a:rPr lang="en-US" sz="2400" dirty="0"/>
              <a:t>Previous studies focus on hardware aspects of NVM</a:t>
            </a:r>
          </a:p>
          <a:p>
            <a:pPr marL="952500" lvl="1" indent="-342900">
              <a:buClr>
                <a:schemeClr val="dk1"/>
              </a:buClr>
              <a:buSzPts val="2400"/>
            </a:pPr>
            <a:r>
              <a:rPr lang="en-US" sz="2000" dirty="0"/>
              <a:t>Yang et al.[FAST’20], Wang et al.[Micro’20], </a:t>
            </a:r>
            <a:r>
              <a:rPr lang="en-US" sz="2000" dirty="0" err="1"/>
              <a:t>Gugnani</a:t>
            </a:r>
            <a:r>
              <a:rPr lang="en-US" sz="2000" dirty="0"/>
              <a:t> et al.[VLDB’21]</a:t>
            </a:r>
          </a:p>
          <a:p>
            <a:pPr marL="952500" lvl="1" indent="-342900">
              <a:buClr>
                <a:schemeClr val="dk1"/>
              </a:buClr>
              <a:buSzPts val="2400"/>
            </a:pPr>
            <a:endParaRPr lang="en-US" sz="2000" dirty="0"/>
          </a:p>
          <a:p>
            <a:pPr marL="952500" lvl="1" indent="-342900">
              <a:buClr>
                <a:schemeClr val="dk1"/>
              </a:buClr>
              <a:buSzPts val="2400"/>
            </a:pPr>
            <a:endParaRPr lang="en-US" sz="2000" dirty="0"/>
          </a:p>
          <a:p>
            <a:pPr marL="495300" indent="-342900">
              <a:buClr>
                <a:schemeClr val="dk1"/>
              </a:buClr>
              <a:buSzPts val="2400"/>
            </a:pPr>
            <a:r>
              <a:rPr lang="en-US" sz="2400" dirty="0"/>
              <a:t>The limited bandwidth and slow latency of NVM is the fundamental limiting factor </a:t>
            </a:r>
            <a:r>
              <a:rPr lang="en-US" altLang="ko-KR" sz="2400" dirty="0"/>
              <a:t>in designing storage systems.</a:t>
            </a:r>
            <a:endParaRPr lang="en-US" sz="2400" dirty="0"/>
          </a:p>
          <a:p>
            <a:pPr marL="495300" indent="-342900">
              <a:buClr>
                <a:schemeClr val="dk1"/>
              </a:buClr>
              <a:buSzPts val="2400"/>
            </a:pPr>
            <a:endParaRPr lang="en-US" sz="2400" dirty="0"/>
          </a:p>
        </p:txBody>
      </p:sp>
      <p:sp>
        <p:nvSpPr>
          <p:cNvPr id="1852" name="Google Shape;1852;p34"/>
          <p:cNvSpPr txBox="1">
            <a:spLocks noGrp="1"/>
          </p:cNvSpPr>
          <p:nvPr>
            <p:ph type="title"/>
          </p:nvPr>
        </p:nvSpPr>
        <p:spPr>
          <a:xfrm>
            <a:off x="708868" y="681831"/>
            <a:ext cx="10515600" cy="71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lang="en-US" sz="3600" b="1" dirty="0">
                <a:latin typeface="Calibri" panose="020F0502020204030204" pitchFamily="34" charset="0"/>
                <a:ea typeface="Book Antiqua"/>
                <a:cs typeface="Calibri" panose="020F0502020204030204" pitchFamily="34" charset="0"/>
                <a:sym typeface="Book Antiqua"/>
              </a:rPr>
              <a:t>NVM is not a slow DRAM</a:t>
            </a:r>
            <a:endParaRPr sz="3600" b="1" dirty="0">
              <a:latin typeface="Calibri" panose="020F0502020204030204" pitchFamily="34" charset="0"/>
              <a:ea typeface="Book Antiqua"/>
              <a:cs typeface="Calibri" panose="020F0502020204030204" pitchFamily="34" charset="0"/>
              <a:sym typeface="Book Antiqua"/>
            </a:endParaRPr>
          </a:p>
        </p:txBody>
      </p:sp>
      <p:sp>
        <p:nvSpPr>
          <p:cNvPr id="1861" name="Google Shape;186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688BB78A-1616-4181-8AA7-EFD2CCE3140E}"/>
              </a:ext>
            </a:extLst>
          </p:cNvPr>
          <p:cNvGraphicFramePr>
            <a:graphicFrameLocks/>
          </p:cNvGraphicFramePr>
          <p:nvPr/>
        </p:nvGraphicFramePr>
        <p:xfrm>
          <a:off x="5949342" y="3822981"/>
          <a:ext cx="4578996" cy="2271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7CF63E4C-3037-4542-9604-47937234EDE8}"/>
              </a:ext>
            </a:extLst>
          </p:cNvPr>
          <p:cNvGraphicFramePr>
            <a:graphicFrameLocks/>
          </p:cNvGraphicFramePr>
          <p:nvPr/>
        </p:nvGraphicFramePr>
        <p:xfrm>
          <a:off x="1080947" y="3995288"/>
          <a:ext cx="4578997" cy="2271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3" name="TextBox 92">
            <a:extLst>
              <a:ext uri="{FF2B5EF4-FFF2-40B4-BE49-F238E27FC236}">
                <a16:creationId xmlns:a16="http://schemas.microsoft.com/office/drawing/2014/main" id="{0B9D04A3-C9FA-41E8-9317-238178299BD6}"/>
              </a:ext>
            </a:extLst>
          </p:cNvPr>
          <p:cNvSpPr txBox="1"/>
          <p:nvPr/>
        </p:nvSpPr>
        <p:spPr>
          <a:xfrm>
            <a:off x="5900057" y="6094740"/>
            <a:ext cx="59752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[1] Yang et al., An Empirical Guide to the Behavior and Use of Scalable Persistent Memory, FAST’20</a:t>
            </a:r>
          </a:p>
        </p:txBody>
      </p:sp>
      <p:sp>
        <p:nvSpPr>
          <p:cNvPr id="12" name="Google Shape;854;p65">
            <a:extLst>
              <a:ext uri="{FF2B5EF4-FFF2-40B4-BE49-F238E27FC236}">
                <a16:creationId xmlns:a16="http://schemas.microsoft.com/office/drawing/2014/main" id="{748BE384-E63D-4340-9B3C-3B0B94BBD378}"/>
              </a:ext>
            </a:extLst>
          </p:cNvPr>
          <p:cNvSpPr/>
          <p:nvPr/>
        </p:nvSpPr>
        <p:spPr>
          <a:xfrm>
            <a:off x="1103884" y="3849608"/>
            <a:ext cx="9510482" cy="18889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investigate performance properties of NVM (Optane) and explore their implications for core storage system design -- index.</a:t>
            </a:r>
            <a:endParaRPr sz="25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570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123"/>
    </mc:Choice>
    <mc:Fallback xmlns="">
      <p:transition spd="slow" advTm="321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708868" y="681831"/>
            <a:ext cx="10515600" cy="71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lang="en-US" altLang="ko-KR" sz="3600" b="1" dirty="0">
                <a:latin typeface="Calibri" panose="020F0502020204030204" pitchFamily="34" charset="0"/>
                <a:ea typeface="Book Antiqua"/>
                <a:cs typeface="Calibri" panose="020F0502020204030204" pitchFamily="34" charset="0"/>
                <a:sym typeface="Book Antiqua"/>
              </a:rPr>
              <a:t>Talk outline</a:t>
            </a:r>
            <a:endParaRPr sz="3600" b="1" dirty="0">
              <a:latin typeface="Calibri" panose="020F0502020204030204" pitchFamily="34" charset="0"/>
              <a:ea typeface="Book Antiqua"/>
              <a:cs typeface="Calibri" panose="020F0502020204030204" pitchFamily="34" charset="0"/>
              <a:sym typeface="Book Antiqua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5</a:t>
            </a:fld>
            <a:endParaRPr sz="1600"/>
          </a:p>
        </p:txBody>
      </p:sp>
      <p:sp>
        <p:nvSpPr>
          <p:cNvPr id="4" name="Google Shape;835;p13">
            <a:extLst>
              <a:ext uri="{FF2B5EF4-FFF2-40B4-BE49-F238E27FC236}">
                <a16:creationId xmlns:a16="http://schemas.microsoft.com/office/drawing/2014/main" id="{F402E537-0310-40AC-A0F2-780DD3B5656F}"/>
              </a:ext>
            </a:extLst>
          </p:cNvPr>
          <p:cNvSpPr txBox="1">
            <a:spLocks/>
          </p:cNvSpPr>
          <p:nvPr/>
        </p:nvSpPr>
        <p:spPr>
          <a:xfrm>
            <a:off x="708868" y="1608550"/>
            <a:ext cx="10515600" cy="45676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342900">
              <a:buClr>
                <a:schemeClr val="dk1"/>
              </a:buClr>
              <a:buSzPts val="2400"/>
            </a:pP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Background</a:t>
            </a:r>
          </a:p>
          <a:p>
            <a:pPr marL="495300" indent="-342900">
              <a:buClr>
                <a:schemeClr val="dk1"/>
              </a:buClr>
              <a:buSzPts val="2400"/>
            </a:pPr>
            <a:r>
              <a:rPr lang="en-US" altLang="ko-KR" sz="2400" b="1" dirty="0"/>
              <a:t>Packed Asynchronous Concurrency (PAC) Guidelines</a:t>
            </a:r>
          </a:p>
          <a:p>
            <a:pPr marL="495300" indent="-342900">
              <a:buClr>
                <a:schemeClr val="dk1"/>
              </a:buClr>
              <a:buSzPts val="2400"/>
            </a:pPr>
            <a:r>
              <a:rPr lang="en-US" altLang="ko-KR" sz="2400" b="1" dirty="0" err="1">
                <a:solidFill>
                  <a:schemeClr val="bg2">
                    <a:lumMod val="75000"/>
                  </a:schemeClr>
                </a:solidFill>
              </a:rPr>
              <a:t>PACTree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 : A High Performance Persistent Range Index Using PAC Guidelines</a:t>
            </a:r>
          </a:p>
          <a:p>
            <a:pPr marL="495300" indent="-342900">
              <a:buClr>
                <a:schemeClr val="dk1"/>
              </a:buClr>
              <a:buSzPts val="2400"/>
            </a:pP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Evaluation</a:t>
            </a:r>
          </a:p>
          <a:p>
            <a:pPr marL="495300" indent="-342900">
              <a:buClr>
                <a:schemeClr val="dk1"/>
              </a:buClr>
              <a:buSzPts val="2400"/>
            </a:pP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Conclusion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40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3"/>
    </mc:Choice>
    <mc:Fallback xmlns="">
      <p:transition spd="slow" advTm="607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0" y="656704"/>
            <a:ext cx="10515600" cy="71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lang="en-US" sz="3600" b="1" dirty="0">
                <a:latin typeface="Calibri" panose="020F0502020204030204" pitchFamily="34" charset="0"/>
                <a:ea typeface="Book Antiqua"/>
                <a:cs typeface="Calibri" panose="020F0502020204030204" pitchFamily="34" charset="0"/>
                <a:sym typeface="Book Antiqua"/>
              </a:rPr>
              <a:t>Packed Asynchronous Concurrency (PAC) guidelines</a:t>
            </a:r>
            <a:endParaRPr sz="3600" b="1" dirty="0">
              <a:latin typeface="Calibri" panose="020F0502020204030204" pitchFamily="34" charset="0"/>
              <a:ea typeface="Book Antiqua"/>
              <a:cs typeface="Calibri" panose="020F0502020204030204" pitchFamily="34" charset="0"/>
              <a:sym typeface="Book Antiqua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6</a:t>
            </a:fld>
            <a:endParaRPr sz="1600" dirty="0"/>
          </a:p>
        </p:txBody>
      </p:sp>
      <p:sp>
        <p:nvSpPr>
          <p:cNvPr id="9" name="Google Shape;854;p65">
            <a:extLst>
              <a:ext uri="{FF2B5EF4-FFF2-40B4-BE49-F238E27FC236}">
                <a16:creationId xmlns:a16="http://schemas.microsoft.com/office/drawing/2014/main" id="{2467DCEB-5FB1-4421-8F27-5CEEDD4CE78A}"/>
              </a:ext>
            </a:extLst>
          </p:cNvPr>
          <p:cNvSpPr/>
          <p:nvPr/>
        </p:nvSpPr>
        <p:spPr>
          <a:xfrm>
            <a:off x="5621963" y="3442927"/>
            <a:ext cx="5520956" cy="725207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Guidelines on NVM System Software </a:t>
            </a:r>
            <a:endParaRPr sz="28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854;p65">
            <a:extLst>
              <a:ext uri="{FF2B5EF4-FFF2-40B4-BE49-F238E27FC236}">
                <a16:creationId xmlns:a16="http://schemas.microsoft.com/office/drawing/2014/main" id="{E2BA3387-EB10-40DD-AF8E-104674201BF6}"/>
              </a:ext>
            </a:extLst>
          </p:cNvPr>
          <p:cNvSpPr/>
          <p:nvPr/>
        </p:nvSpPr>
        <p:spPr>
          <a:xfrm>
            <a:off x="5621963" y="4969635"/>
            <a:ext cx="5520956" cy="725207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Findings on NVM Hardware</a:t>
            </a:r>
            <a:endParaRPr sz="28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854;p65">
            <a:extLst>
              <a:ext uri="{FF2B5EF4-FFF2-40B4-BE49-F238E27FC236}">
                <a16:creationId xmlns:a16="http://schemas.microsoft.com/office/drawing/2014/main" id="{4AEEDB9B-E385-436B-9C11-418E8FA96C4B}"/>
              </a:ext>
            </a:extLst>
          </p:cNvPr>
          <p:cNvSpPr/>
          <p:nvPr/>
        </p:nvSpPr>
        <p:spPr>
          <a:xfrm>
            <a:off x="5621965" y="2276300"/>
            <a:ext cx="5520956" cy="365126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Guidelines on Index Structures</a:t>
            </a:r>
            <a:endParaRPr sz="28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854;p65">
            <a:extLst>
              <a:ext uri="{FF2B5EF4-FFF2-40B4-BE49-F238E27FC236}">
                <a16:creationId xmlns:a16="http://schemas.microsoft.com/office/drawing/2014/main" id="{3845DADD-BF8C-4700-AF6F-88EA646EC948}"/>
              </a:ext>
            </a:extLst>
          </p:cNvPr>
          <p:cNvSpPr/>
          <p:nvPr/>
        </p:nvSpPr>
        <p:spPr>
          <a:xfrm>
            <a:off x="5621964" y="1843004"/>
            <a:ext cx="5520955" cy="365126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Guidelines on Concurrency Control</a:t>
            </a:r>
            <a:endParaRPr sz="28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1BD9E5-452A-4C77-BC24-EAFAAAC10DBB}"/>
              </a:ext>
            </a:extLst>
          </p:cNvPr>
          <p:cNvSpPr txBox="1"/>
          <p:nvPr/>
        </p:nvSpPr>
        <p:spPr>
          <a:xfrm>
            <a:off x="3288734" y="3766515"/>
            <a:ext cx="38072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mmap</a:t>
            </a:r>
            <a:r>
              <a:rPr lang="en-US" sz="2800" dirty="0"/>
              <a:t> </a:t>
            </a:r>
          </a:p>
          <a:p>
            <a:r>
              <a:rPr lang="en-US" sz="2800" dirty="0"/>
              <a:t>mapping</a:t>
            </a:r>
          </a:p>
        </p:txBody>
      </p:sp>
      <p:sp>
        <p:nvSpPr>
          <p:cNvPr id="27" name="화살표: 위쪽/아래쪽 26">
            <a:extLst>
              <a:ext uri="{FF2B5EF4-FFF2-40B4-BE49-F238E27FC236}">
                <a16:creationId xmlns:a16="http://schemas.microsoft.com/office/drawing/2014/main" id="{E844D0F4-29BA-4BF4-916F-1F6EC3248BC5}"/>
              </a:ext>
            </a:extLst>
          </p:cNvPr>
          <p:cNvSpPr/>
          <p:nvPr/>
        </p:nvSpPr>
        <p:spPr>
          <a:xfrm>
            <a:off x="1636523" y="2622076"/>
            <a:ext cx="595423" cy="2358281"/>
          </a:xfrm>
          <a:prstGeom prst="up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Google Shape;854;p65">
            <a:extLst>
              <a:ext uri="{FF2B5EF4-FFF2-40B4-BE49-F238E27FC236}">
                <a16:creationId xmlns:a16="http://schemas.microsoft.com/office/drawing/2014/main" id="{1036CAB2-73CA-4C8F-BA6F-69144ACF6012}"/>
              </a:ext>
            </a:extLst>
          </p:cNvPr>
          <p:cNvSpPr/>
          <p:nvPr/>
        </p:nvSpPr>
        <p:spPr>
          <a:xfrm>
            <a:off x="2592573" y="3898837"/>
            <a:ext cx="2723706" cy="72786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화살표: 위쪽/아래쪽 28">
            <a:extLst>
              <a:ext uri="{FF2B5EF4-FFF2-40B4-BE49-F238E27FC236}">
                <a16:creationId xmlns:a16="http://schemas.microsoft.com/office/drawing/2014/main" id="{A4C63E36-4C40-4E55-BC52-0994DFBB9466}"/>
              </a:ext>
            </a:extLst>
          </p:cNvPr>
          <p:cNvSpPr/>
          <p:nvPr/>
        </p:nvSpPr>
        <p:spPr>
          <a:xfrm>
            <a:off x="4533147" y="2612831"/>
            <a:ext cx="595423" cy="2358281"/>
          </a:xfrm>
          <a:prstGeom prst="up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Google Shape;854;p65">
            <a:extLst>
              <a:ext uri="{FF2B5EF4-FFF2-40B4-BE49-F238E27FC236}">
                <a16:creationId xmlns:a16="http://schemas.microsoft.com/office/drawing/2014/main" id="{639F4C4B-3970-48A8-9515-E0A11F366775}"/>
              </a:ext>
            </a:extLst>
          </p:cNvPr>
          <p:cNvSpPr/>
          <p:nvPr/>
        </p:nvSpPr>
        <p:spPr>
          <a:xfrm>
            <a:off x="933893" y="1867001"/>
            <a:ext cx="4382386" cy="72520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NVM Program</a:t>
            </a:r>
            <a:endParaRPr sz="28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854;p65">
            <a:extLst>
              <a:ext uri="{FF2B5EF4-FFF2-40B4-BE49-F238E27FC236}">
                <a16:creationId xmlns:a16="http://schemas.microsoft.com/office/drawing/2014/main" id="{49056D84-E7D9-4C83-A90E-1F785DB9FED6}"/>
              </a:ext>
            </a:extLst>
          </p:cNvPr>
          <p:cNvSpPr/>
          <p:nvPr/>
        </p:nvSpPr>
        <p:spPr>
          <a:xfrm>
            <a:off x="933892" y="4971112"/>
            <a:ext cx="4382387" cy="725207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NVM Hardware</a:t>
            </a:r>
            <a:endParaRPr sz="28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DE2FEE-1DE8-41DE-B0CC-57C48A501B3F}"/>
              </a:ext>
            </a:extLst>
          </p:cNvPr>
          <p:cNvSpPr txBox="1"/>
          <p:nvPr/>
        </p:nvSpPr>
        <p:spPr>
          <a:xfrm>
            <a:off x="3790636" y="2514687"/>
            <a:ext cx="742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Load/</a:t>
            </a:r>
          </a:p>
          <a:p>
            <a:pPr algn="ctr"/>
            <a:r>
              <a:rPr lang="en-US" dirty="0"/>
              <a:t>Store</a:t>
            </a:r>
          </a:p>
        </p:txBody>
      </p:sp>
      <p:sp>
        <p:nvSpPr>
          <p:cNvPr id="34" name="Google Shape;854;p65">
            <a:extLst>
              <a:ext uri="{FF2B5EF4-FFF2-40B4-BE49-F238E27FC236}">
                <a16:creationId xmlns:a16="http://schemas.microsoft.com/office/drawing/2014/main" id="{A1C6F617-F119-4274-AD9A-A85813A7D954}"/>
              </a:ext>
            </a:extLst>
          </p:cNvPr>
          <p:cNvSpPr/>
          <p:nvPr/>
        </p:nvSpPr>
        <p:spPr>
          <a:xfrm>
            <a:off x="2519402" y="3115056"/>
            <a:ext cx="2796877" cy="720451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NVM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Allocator</a:t>
            </a:r>
            <a:endParaRPr sz="28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854;p65">
            <a:extLst>
              <a:ext uri="{FF2B5EF4-FFF2-40B4-BE49-F238E27FC236}">
                <a16:creationId xmlns:a16="http://schemas.microsoft.com/office/drawing/2014/main" id="{EE770003-4EB9-4274-AC6F-824C6995D05F}"/>
              </a:ext>
            </a:extLst>
          </p:cNvPr>
          <p:cNvSpPr/>
          <p:nvPr/>
        </p:nvSpPr>
        <p:spPr>
          <a:xfrm>
            <a:off x="933895" y="3898753"/>
            <a:ext cx="2426525" cy="720452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NVM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System</a:t>
            </a:r>
            <a:endParaRPr sz="28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96D928-A32D-4749-8EE4-537DF0A560E6}"/>
              </a:ext>
            </a:extLst>
          </p:cNvPr>
          <p:cNvSpPr txBox="1"/>
          <p:nvPr/>
        </p:nvSpPr>
        <p:spPr>
          <a:xfrm>
            <a:off x="972111" y="2868641"/>
            <a:ext cx="851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File </a:t>
            </a:r>
          </a:p>
          <a:p>
            <a:pPr algn="ctr"/>
            <a:r>
              <a:rPr lang="en-US" dirty="0"/>
              <a:t>System</a:t>
            </a:r>
          </a:p>
          <a:p>
            <a:pPr algn="ctr"/>
            <a:r>
              <a:rPr lang="en-US" dirty="0"/>
              <a:t>API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627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101"/>
    </mc:Choice>
    <mc:Fallback xmlns="">
      <p:transition spd="slow" advTm="381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7533" y="681831"/>
            <a:ext cx="10391524" cy="71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lang="en-US" sz="3600" b="1" dirty="0">
                <a:latin typeface="Calibri" panose="020F0502020204030204" pitchFamily="34" charset="0"/>
                <a:ea typeface="Book Antiqua"/>
                <a:cs typeface="Calibri" panose="020F0502020204030204" pitchFamily="34" charset="0"/>
                <a:sym typeface="Book Antiqua"/>
              </a:rPr>
              <a:t>Packed Asynchronous Concurrency (PAC) guidelines</a:t>
            </a:r>
            <a:endParaRPr sz="3600" b="1" dirty="0">
              <a:latin typeface="Calibri" panose="020F0502020204030204" pitchFamily="34" charset="0"/>
              <a:ea typeface="Book Antiqua"/>
              <a:cs typeface="Calibri" panose="020F0502020204030204" pitchFamily="34" charset="0"/>
              <a:sym typeface="Book Antiqua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7</a:t>
            </a:fld>
            <a:endParaRPr sz="1600"/>
          </a:p>
        </p:txBody>
      </p:sp>
      <p:sp>
        <p:nvSpPr>
          <p:cNvPr id="4" name="Google Shape;835;p13">
            <a:extLst>
              <a:ext uri="{FF2B5EF4-FFF2-40B4-BE49-F238E27FC236}">
                <a16:creationId xmlns:a16="http://schemas.microsoft.com/office/drawing/2014/main" id="{A6C8BE19-07B4-4381-8527-82ECA8743413}"/>
              </a:ext>
            </a:extLst>
          </p:cNvPr>
          <p:cNvSpPr txBox="1">
            <a:spLocks/>
          </p:cNvSpPr>
          <p:nvPr/>
        </p:nvSpPr>
        <p:spPr>
          <a:xfrm>
            <a:off x="708868" y="1608550"/>
            <a:ext cx="10515600" cy="51129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342900">
              <a:buClr>
                <a:schemeClr val="dk1"/>
              </a:buClr>
              <a:buSzPts val="2400"/>
            </a:pPr>
            <a:r>
              <a:rPr lang="en-US" sz="2400" dirty="0"/>
              <a:t>Finding on NVM hardware</a:t>
            </a:r>
          </a:p>
          <a:p>
            <a:pPr marL="952500" lvl="1" indent="-342900">
              <a:buClr>
                <a:schemeClr val="dk1"/>
              </a:buClr>
              <a:buSzPts val="2400"/>
            </a:pPr>
            <a:r>
              <a:rPr lang="en-US" dirty="0"/>
              <a:t>FH5. Cache coherence protocol impedes NUMA scalability.</a:t>
            </a:r>
          </a:p>
          <a:p>
            <a:pPr marL="495300" indent="-342900">
              <a:buClr>
                <a:schemeClr val="dk1"/>
              </a:buClr>
              <a:buSzPts val="2400"/>
            </a:pPr>
            <a:endParaRPr lang="en-US" sz="2400" dirty="0"/>
          </a:p>
          <a:p>
            <a:pPr marL="495300" indent="-342900">
              <a:buClr>
                <a:schemeClr val="dk1"/>
              </a:buClr>
              <a:buSzPts val="2400"/>
            </a:pPr>
            <a:r>
              <a:rPr lang="en-US" sz="2400" dirty="0"/>
              <a:t>Guidelines on NVM system software</a:t>
            </a:r>
          </a:p>
          <a:p>
            <a:pPr marL="952500" lvl="1" indent="-342900">
              <a:buClr>
                <a:schemeClr val="dk1"/>
              </a:buClr>
              <a:buSzPts val="2400"/>
            </a:pPr>
            <a:r>
              <a:rPr lang="en-US" dirty="0"/>
              <a:t>GS1. Persistent memory allocation is very expensive.</a:t>
            </a:r>
          </a:p>
          <a:p>
            <a:pPr marL="952500" lvl="1" indent="-342900">
              <a:buClr>
                <a:schemeClr val="dk1"/>
              </a:buClr>
              <a:buSzPts val="2400"/>
            </a:pPr>
            <a:endParaRPr lang="en-US" dirty="0"/>
          </a:p>
          <a:p>
            <a:pPr marL="495300" indent="-342900">
              <a:buClr>
                <a:schemeClr val="dk1"/>
              </a:buClr>
              <a:buSzPts val="2400"/>
            </a:pPr>
            <a:r>
              <a:rPr lang="en-US" sz="2400" dirty="0"/>
              <a:t>Guidelines on persistent index algorithm</a:t>
            </a:r>
          </a:p>
          <a:p>
            <a:pPr marL="952500" lvl="1" indent="-342900">
              <a:buClr>
                <a:schemeClr val="dk1"/>
              </a:buClr>
              <a:buSzPts val="2400"/>
            </a:pPr>
            <a:r>
              <a:rPr lang="en-US" dirty="0"/>
              <a:t>GA1. Lookup operation should consume minimal NVM bandwidth.</a:t>
            </a:r>
          </a:p>
          <a:p>
            <a:pPr marL="495300" indent="-342900">
              <a:buClr>
                <a:schemeClr val="dk1"/>
              </a:buClr>
              <a:buSzPts val="2400"/>
            </a:pPr>
            <a:endParaRPr lang="en-US" sz="2400" dirty="0"/>
          </a:p>
          <a:p>
            <a:pPr marL="495300" indent="-342900">
              <a:buClr>
                <a:schemeClr val="dk1"/>
              </a:buClr>
              <a:buSzPts val="2400"/>
            </a:pPr>
            <a:r>
              <a:rPr lang="en-US" sz="2400" dirty="0"/>
              <a:t>Guidelines on concurrency control of a persistent index</a:t>
            </a:r>
          </a:p>
          <a:p>
            <a:pPr marL="952500" lvl="1" indent="-342900">
              <a:buClr>
                <a:schemeClr val="dk1"/>
              </a:buClr>
              <a:buSzPts val="2400"/>
            </a:pPr>
            <a:r>
              <a:rPr lang="en-US" dirty="0"/>
              <a:t>GC2. Minimize the blocking time of structural modification operations.</a:t>
            </a:r>
          </a:p>
          <a:p>
            <a:pPr marL="952500" lvl="1" indent="-342900">
              <a:buClr>
                <a:schemeClr val="dk1"/>
              </a:buClr>
              <a:buSzPts val="2400"/>
            </a:pPr>
            <a:endParaRPr lang="en-US" sz="2000" dirty="0"/>
          </a:p>
          <a:p>
            <a:pPr marL="952500" lvl="1" indent="-342900">
              <a:buClr>
                <a:schemeClr val="dk1"/>
              </a:buClr>
              <a:buSzPts val="2400"/>
            </a:pPr>
            <a:endParaRPr lang="en-US" sz="2000" dirty="0"/>
          </a:p>
        </p:txBody>
      </p:sp>
      <p:sp>
        <p:nvSpPr>
          <p:cNvPr id="5" name="Google Shape;479;p51">
            <a:extLst>
              <a:ext uri="{FF2B5EF4-FFF2-40B4-BE49-F238E27FC236}">
                <a16:creationId xmlns:a16="http://schemas.microsoft.com/office/drawing/2014/main" id="{62013B68-A7B7-4CA5-9BA9-276D0934A0F4}"/>
              </a:ext>
            </a:extLst>
          </p:cNvPr>
          <p:cNvSpPr/>
          <p:nvPr/>
        </p:nvSpPr>
        <p:spPr>
          <a:xfrm>
            <a:off x="885350" y="2121831"/>
            <a:ext cx="9835116" cy="424999"/>
          </a:xfrm>
          <a:prstGeom prst="rect">
            <a:avLst/>
          </a:prstGeom>
          <a:solidFill>
            <a:srgbClr val="4285F4">
              <a:alpha val="290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479;p51">
            <a:extLst>
              <a:ext uri="{FF2B5EF4-FFF2-40B4-BE49-F238E27FC236}">
                <a16:creationId xmlns:a16="http://schemas.microsoft.com/office/drawing/2014/main" id="{C8670F17-9FFA-49DF-BAAC-8BB6269C3515}"/>
              </a:ext>
            </a:extLst>
          </p:cNvPr>
          <p:cNvSpPr/>
          <p:nvPr/>
        </p:nvSpPr>
        <p:spPr>
          <a:xfrm>
            <a:off x="885350" y="4682894"/>
            <a:ext cx="9835116" cy="424999"/>
          </a:xfrm>
          <a:prstGeom prst="rect">
            <a:avLst/>
          </a:prstGeom>
          <a:solidFill>
            <a:srgbClr val="4285F4">
              <a:alpha val="290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839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11"/>
    </mc:Choice>
    <mc:Fallback xmlns="">
      <p:transition spd="slow" advTm="17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873;p67">
            <a:extLst>
              <a:ext uri="{FF2B5EF4-FFF2-40B4-BE49-F238E27FC236}">
                <a16:creationId xmlns:a16="http://schemas.microsoft.com/office/drawing/2014/main" id="{6BB77ED9-8CA0-462E-AE9B-FCFCCBE68D01}"/>
              </a:ext>
            </a:extLst>
          </p:cNvPr>
          <p:cNvSpPr/>
          <p:nvPr/>
        </p:nvSpPr>
        <p:spPr>
          <a:xfrm>
            <a:off x="5023172" y="3737455"/>
            <a:ext cx="1827568" cy="19386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3225" tIns="48225" rIns="93225" bIns="482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870;p67">
            <a:extLst>
              <a:ext uri="{FF2B5EF4-FFF2-40B4-BE49-F238E27FC236}">
                <a16:creationId xmlns:a16="http://schemas.microsoft.com/office/drawing/2014/main" id="{7CCB47C0-583B-470A-87E9-12BF355C5B7A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3937741" y="3573930"/>
            <a:ext cx="5946" cy="161891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70;p67">
            <a:extLst>
              <a:ext uri="{FF2B5EF4-FFF2-40B4-BE49-F238E27FC236}">
                <a16:creationId xmlns:a16="http://schemas.microsoft.com/office/drawing/2014/main" id="{48F806C5-5622-46BE-845C-09A6DB0500A7}"/>
              </a:ext>
            </a:extLst>
          </p:cNvPr>
          <p:cNvCxnSpPr>
            <a:cxnSpLocks/>
          </p:cNvCxnSpPr>
          <p:nvPr/>
        </p:nvCxnSpPr>
        <p:spPr>
          <a:xfrm>
            <a:off x="1903302" y="3680977"/>
            <a:ext cx="0" cy="139566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906;p67">
            <a:extLst>
              <a:ext uri="{FF2B5EF4-FFF2-40B4-BE49-F238E27FC236}">
                <a16:creationId xmlns:a16="http://schemas.microsoft.com/office/drawing/2014/main" id="{A255739B-0F34-498C-BD96-5CD58BCF1CA4}"/>
              </a:ext>
            </a:extLst>
          </p:cNvPr>
          <p:cNvSpPr/>
          <p:nvPr/>
        </p:nvSpPr>
        <p:spPr>
          <a:xfrm>
            <a:off x="838200" y="4762612"/>
            <a:ext cx="4219838" cy="1691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868;p67">
            <a:extLst>
              <a:ext uri="{FF2B5EF4-FFF2-40B4-BE49-F238E27FC236}">
                <a16:creationId xmlns:a16="http://schemas.microsoft.com/office/drawing/2014/main" id="{B90FD94D-F8DC-42D3-8EBA-1E515793867A}"/>
              </a:ext>
            </a:extLst>
          </p:cNvPr>
          <p:cNvSpPr/>
          <p:nvPr/>
        </p:nvSpPr>
        <p:spPr>
          <a:xfrm>
            <a:off x="838200" y="2641168"/>
            <a:ext cx="4219838" cy="199848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3225" tIns="48225" rIns="93225" bIns="482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900" ker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8</a:t>
            </a:fld>
            <a:endParaRPr sz="1600"/>
          </a:p>
        </p:txBody>
      </p:sp>
      <p:sp>
        <p:nvSpPr>
          <p:cNvPr id="82" name="Google Shape;96;p2">
            <a:extLst>
              <a:ext uri="{FF2B5EF4-FFF2-40B4-BE49-F238E27FC236}">
                <a16:creationId xmlns:a16="http://schemas.microsoft.com/office/drawing/2014/main" id="{73B3E22A-91DB-4D7B-A4DC-80210D679B49}"/>
              </a:ext>
            </a:extLst>
          </p:cNvPr>
          <p:cNvSpPr txBox="1">
            <a:spLocks/>
          </p:cNvSpPr>
          <p:nvPr/>
        </p:nvSpPr>
        <p:spPr>
          <a:xfrm>
            <a:off x="0" y="657651"/>
            <a:ext cx="10391524" cy="7121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000"/>
              <a:buFont typeface="Book Antiqua"/>
              <a:buNone/>
            </a:pPr>
            <a:r>
              <a:rPr lang="pt-BR" sz="3600" b="1" dirty="0">
                <a:latin typeface="Calibri" panose="020F0502020204030204" pitchFamily="34" charset="0"/>
                <a:ea typeface="Book Antiqua"/>
                <a:cs typeface="Calibri" panose="020F0502020204030204" pitchFamily="34" charset="0"/>
                <a:sym typeface="Book Antiqua"/>
              </a:rPr>
              <a:t>Cache coherence protocol impedes NUMA scalability</a:t>
            </a:r>
          </a:p>
        </p:txBody>
      </p:sp>
      <p:sp>
        <p:nvSpPr>
          <p:cNvPr id="19" name="Google Shape;878;p67">
            <a:extLst>
              <a:ext uri="{FF2B5EF4-FFF2-40B4-BE49-F238E27FC236}">
                <a16:creationId xmlns:a16="http://schemas.microsoft.com/office/drawing/2014/main" id="{A5A9209E-A59C-47C3-8A8B-C9656F9A2EA9}"/>
              </a:ext>
            </a:extLst>
          </p:cNvPr>
          <p:cNvSpPr/>
          <p:nvPr/>
        </p:nvSpPr>
        <p:spPr>
          <a:xfrm>
            <a:off x="2985504" y="2686158"/>
            <a:ext cx="1916366" cy="88777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Core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algn="ctr">
              <a:buClr>
                <a:srgbClr val="000000"/>
              </a:buClr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880;p67">
            <a:extLst>
              <a:ext uri="{FF2B5EF4-FFF2-40B4-BE49-F238E27FC236}">
                <a16:creationId xmlns:a16="http://schemas.microsoft.com/office/drawing/2014/main" id="{D7C01C93-2D12-4818-8814-F69A0DDB3C41}"/>
              </a:ext>
            </a:extLst>
          </p:cNvPr>
          <p:cNvSpPr/>
          <p:nvPr/>
        </p:nvSpPr>
        <p:spPr>
          <a:xfrm>
            <a:off x="1008617" y="2682172"/>
            <a:ext cx="1927772" cy="89362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Core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0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882;p67">
            <a:extLst>
              <a:ext uri="{FF2B5EF4-FFF2-40B4-BE49-F238E27FC236}">
                <a16:creationId xmlns:a16="http://schemas.microsoft.com/office/drawing/2014/main" id="{E69A2A3C-F061-4DF6-89A2-D021D78304A4}"/>
              </a:ext>
            </a:extLst>
          </p:cNvPr>
          <p:cNvSpPr/>
          <p:nvPr/>
        </p:nvSpPr>
        <p:spPr>
          <a:xfrm>
            <a:off x="1036253" y="2948663"/>
            <a:ext cx="1846737" cy="610856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Local Cache</a:t>
            </a:r>
          </a:p>
        </p:txBody>
      </p:sp>
      <p:sp>
        <p:nvSpPr>
          <p:cNvPr id="24" name="Google Shape;884;p67">
            <a:extLst>
              <a:ext uri="{FF2B5EF4-FFF2-40B4-BE49-F238E27FC236}">
                <a16:creationId xmlns:a16="http://schemas.microsoft.com/office/drawing/2014/main" id="{6ADF2DA4-4A45-4B2F-AE51-71EB73D285A6}"/>
              </a:ext>
            </a:extLst>
          </p:cNvPr>
          <p:cNvSpPr/>
          <p:nvPr/>
        </p:nvSpPr>
        <p:spPr>
          <a:xfrm>
            <a:off x="1008617" y="3618093"/>
            <a:ext cx="3879004" cy="609448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Last Level Cache (LLC)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876;p67">
            <a:extLst>
              <a:ext uri="{FF2B5EF4-FFF2-40B4-BE49-F238E27FC236}">
                <a16:creationId xmlns:a16="http://schemas.microsoft.com/office/drawing/2014/main" id="{B0FE3259-7709-4215-A64C-A9F7303DD4E1}"/>
              </a:ext>
            </a:extLst>
          </p:cNvPr>
          <p:cNvSpPr txBox="1"/>
          <p:nvPr/>
        </p:nvSpPr>
        <p:spPr>
          <a:xfrm>
            <a:off x="1634969" y="2279848"/>
            <a:ext cx="24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NUMA 0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909;p67">
            <a:extLst>
              <a:ext uri="{FF2B5EF4-FFF2-40B4-BE49-F238E27FC236}">
                <a16:creationId xmlns:a16="http://schemas.microsoft.com/office/drawing/2014/main" id="{ABAE39B2-8F06-44B1-842C-C01CC4EFBCD5}"/>
              </a:ext>
            </a:extLst>
          </p:cNvPr>
          <p:cNvSpPr txBox="1"/>
          <p:nvPr/>
        </p:nvSpPr>
        <p:spPr>
          <a:xfrm>
            <a:off x="3660246" y="4718052"/>
            <a:ext cx="159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Optane DIMM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9" name="Google Shape;920;p67">
            <a:extLst>
              <a:ext uri="{FF2B5EF4-FFF2-40B4-BE49-F238E27FC236}">
                <a16:creationId xmlns:a16="http://schemas.microsoft.com/office/drawing/2014/main" id="{7B6489F8-6FB3-43E0-84AA-64CC8C2A8A26}"/>
              </a:ext>
            </a:extLst>
          </p:cNvPr>
          <p:cNvSpPr/>
          <p:nvPr/>
        </p:nvSpPr>
        <p:spPr>
          <a:xfrm>
            <a:off x="1008617" y="5937514"/>
            <a:ext cx="3909816" cy="443375"/>
          </a:xfrm>
          <a:prstGeom prst="rect">
            <a:avLst/>
          </a:prstGeom>
          <a:solidFill>
            <a:srgbClr val="FF950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995;p73">
            <a:extLst>
              <a:ext uri="{FF2B5EF4-FFF2-40B4-BE49-F238E27FC236}">
                <a16:creationId xmlns:a16="http://schemas.microsoft.com/office/drawing/2014/main" id="{D5DAAE78-7B80-41F5-8B5A-D14EB78BC680}"/>
              </a:ext>
            </a:extLst>
          </p:cNvPr>
          <p:cNvSpPr/>
          <p:nvPr/>
        </p:nvSpPr>
        <p:spPr>
          <a:xfrm>
            <a:off x="3774261" y="1504594"/>
            <a:ext cx="1074065" cy="466977"/>
          </a:xfrm>
          <a:prstGeom prst="rect">
            <a:avLst/>
          </a:prstGeom>
          <a:solidFill>
            <a:srgbClr val="FFFFFF"/>
          </a:solidFill>
          <a:ln w="571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Node A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996;p73">
            <a:extLst>
              <a:ext uri="{FF2B5EF4-FFF2-40B4-BE49-F238E27FC236}">
                <a16:creationId xmlns:a16="http://schemas.microsoft.com/office/drawing/2014/main" id="{A687C2C1-5624-439A-882D-F8AF5386BE9B}"/>
              </a:ext>
            </a:extLst>
          </p:cNvPr>
          <p:cNvSpPr/>
          <p:nvPr/>
        </p:nvSpPr>
        <p:spPr>
          <a:xfrm>
            <a:off x="5603084" y="1503010"/>
            <a:ext cx="1074065" cy="460354"/>
          </a:xfrm>
          <a:prstGeom prst="rect">
            <a:avLst/>
          </a:prstGeom>
          <a:solidFill>
            <a:srgbClr val="FFFFFF"/>
          </a:solidFill>
          <a:ln w="571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Node B</a:t>
            </a:r>
          </a:p>
        </p:txBody>
      </p:sp>
      <p:sp>
        <p:nvSpPr>
          <p:cNvPr id="106" name="Google Shape;996;p73">
            <a:extLst>
              <a:ext uri="{FF2B5EF4-FFF2-40B4-BE49-F238E27FC236}">
                <a16:creationId xmlns:a16="http://schemas.microsoft.com/office/drawing/2014/main" id="{92234334-A9F0-4A9B-860F-4AE7F05B8182}"/>
              </a:ext>
            </a:extLst>
          </p:cNvPr>
          <p:cNvSpPr/>
          <p:nvPr/>
        </p:nvSpPr>
        <p:spPr>
          <a:xfrm>
            <a:off x="7431907" y="1503010"/>
            <a:ext cx="1074065" cy="460354"/>
          </a:xfrm>
          <a:prstGeom prst="rect">
            <a:avLst/>
          </a:prstGeom>
          <a:solidFill>
            <a:srgbClr val="FFFFFF"/>
          </a:solidFill>
          <a:ln w="571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Node C</a:t>
            </a: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51F3C58-9CAB-4D67-9FFA-476F3C479C26}"/>
              </a:ext>
            </a:extLst>
          </p:cNvPr>
          <p:cNvCxnSpPr>
            <a:stCxn id="104" idx="3"/>
            <a:endCxn id="105" idx="1"/>
          </p:cNvCxnSpPr>
          <p:nvPr/>
        </p:nvCxnSpPr>
        <p:spPr>
          <a:xfrm flipV="1">
            <a:off x="4848326" y="1733187"/>
            <a:ext cx="754758" cy="4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F1CF8604-A344-45B0-A329-837A0C3FBB27}"/>
              </a:ext>
            </a:extLst>
          </p:cNvPr>
          <p:cNvCxnSpPr>
            <a:cxnSpLocks/>
            <a:stCxn id="105" idx="3"/>
            <a:endCxn id="106" idx="1"/>
          </p:cNvCxnSpPr>
          <p:nvPr/>
        </p:nvCxnSpPr>
        <p:spPr>
          <a:xfrm>
            <a:off x="6677149" y="1733187"/>
            <a:ext cx="7547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Google Shape;876;p67">
            <a:extLst>
              <a:ext uri="{FF2B5EF4-FFF2-40B4-BE49-F238E27FC236}">
                <a16:creationId xmlns:a16="http://schemas.microsoft.com/office/drawing/2014/main" id="{1EA75069-9A2B-4970-8159-CF5FC4F4791E}"/>
              </a:ext>
            </a:extLst>
          </p:cNvPr>
          <p:cNvSpPr txBox="1"/>
          <p:nvPr/>
        </p:nvSpPr>
        <p:spPr>
          <a:xfrm>
            <a:off x="7561757" y="2270323"/>
            <a:ext cx="24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NUMA 1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874;p67">
            <a:extLst>
              <a:ext uri="{FF2B5EF4-FFF2-40B4-BE49-F238E27FC236}">
                <a16:creationId xmlns:a16="http://schemas.microsoft.com/office/drawing/2014/main" id="{44ECB92B-05C3-4CA6-802F-1536EC5832FE}"/>
              </a:ext>
            </a:extLst>
          </p:cNvPr>
          <p:cNvSpPr txBox="1"/>
          <p:nvPr/>
        </p:nvSpPr>
        <p:spPr>
          <a:xfrm>
            <a:off x="5396896" y="3408162"/>
            <a:ext cx="86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UPI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7" name="Google Shape;909;p67">
            <a:extLst>
              <a:ext uri="{FF2B5EF4-FFF2-40B4-BE49-F238E27FC236}">
                <a16:creationId xmlns:a16="http://schemas.microsoft.com/office/drawing/2014/main" id="{675DAEEB-8C39-4AD0-B307-233CC4DA5030}"/>
              </a:ext>
            </a:extLst>
          </p:cNvPr>
          <p:cNvSpPr txBox="1"/>
          <p:nvPr/>
        </p:nvSpPr>
        <p:spPr>
          <a:xfrm>
            <a:off x="3485659" y="5871040"/>
            <a:ext cx="1591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Directory Cache</a:t>
            </a:r>
            <a:b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</a:b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Coherence info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40CEE4F-6E2C-4F9B-AD8E-912E4359F8D1}"/>
              </a:ext>
            </a:extLst>
          </p:cNvPr>
          <p:cNvGrpSpPr/>
          <p:nvPr/>
        </p:nvGrpSpPr>
        <p:grpSpPr>
          <a:xfrm>
            <a:off x="2355010" y="5144374"/>
            <a:ext cx="830924" cy="276802"/>
            <a:chOff x="2355010" y="5056170"/>
            <a:chExt cx="736723" cy="241899"/>
          </a:xfrm>
        </p:grpSpPr>
        <p:sp>
          <p:nvSpPr>
            <p:cNvPr id="188" name="Google Shape;879;p67">
              <a:extLst>
                <a:ext uri="{FF2B5EF4-FFF2-40B4-BE49-F238E27FC236}">
                  <a16:creationId xmlns:a16="http://schemas.microsoft.com/office/drawing/2014/main" id="{97DA33A7-6810-44FB-9E1A-4902069FDF17}"/>
                </a:ext>
              </a:extLst>
            </p:cNvPr>
            <p:cNvSpPr/>
            <p:nvPr/>
          </p:nvSpPr>
          <p:spPr>
            <a:xfrm>
              <a:off x="2355010" y="5081660"/>
              <a:ext cx="736723" cy="21640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8D8ED8C-30A9-4329-94E9-9A91D1BD6B97}"/>
                </a:ext>
              </a:extLst>
            </p:cNvPr>
            <p:cNvSpPr txBox="1"/>
            <p:nvPr/>
          </p:nvSpPr>
          <p:spPr>
            <a:xfrm>
              <a:off x="2419095" y="5056170"/>
              <a:ext cx="624417" cy="219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Node A</a:t>
              </a:r>
            </a:p>
          </p:txBody>
        </p:sp>
      </p:grpSp>
      <p:sp>
        <p:nvSpPr>
          <p:cNvPr id="161" name="Google Shape;882;p67">
            <a:extLst>
              <a:ext uri="{FF2B5EF4-FFF2-40B4-BE49-F238E27FC236}">
                <a16:creationId xmlns:a16="http://schemas.microsoft.com/office/drawing/2014/main" id="{DCDA1A66-6D73-48AB-9D43-9546AD8236A6}"/>
              </a:ext>
            </a:extLst>
          </p:cNvPr>
          <p:cNvSpPr/>
          <p:nvPr/>
        </p:nvSpPr>
        <p:spPr>
          <a:xfrm>
            <a:off x="3009608" y="2950623"/>
            <a:ext cx="1846737" cy="610856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Local Cache</a:t>
            </a:r>
          </a:p>
        </p:txBody>
      </p: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802ED176-D226-4E15-AF89-514C30304C2E}"/>
              </a:ext>
            </a:extLst>
          </p:cNvPr>
          <p:cNvGrpSpPr/>
          <p:nvPr/>
        </p:nvGrpSpPr>
        <p:grpSpPr>
          <a:xfrm>
            <a:off x="2974860" y="4267239"/>
            <a:ext cx="2064134" cy="309453"/>
            <a:chOff x="1244603" y="4170103"/>
            <a:chExt cx="966636" cy="309453"/>
          </a:xfrm>
        </p:grpSpPr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CB86FDD7-794E-4EE3-AF65-3097B2BEDC4B}"/>
                </a:ext>
              </a:extLst>
            </p:cNvPr>
            <p:cNvGrpSpPr/>
            <p:nvPr/>
          </p:nvGrpSpPr>
          <p:grpSpPr>
            <a:xfrm>
              <a:off x="1244603" y="4170103"/>
              <a:ext cx="479618" cy="307777"/>
              <a:chOff x="1244603" y="4170103"/>
              <a:chExt cx="479618" cy="307777"/>
            </a:xfrm>
          </p:grpSpPr>
          <p:sp>
            <p:nvSpPr>
              <p:cNvPr id="202" name="Google Shape;886;p67">
                <a:extLst>
                  <a:ext uri="{FF2B5EF4-FFF2-40B4-BE49-F238E27FC236}">
                    <a16:creationId xmlns:a16="http://schemas.microsoft.com/office/drawing/2014/main" id="{80B8B102-A9C5-4746-BC60-60AB46DB5E93}"/>
                  </a:ext>
                </a:extLst>
              </p:cNvPr>
              <p:cNvSpPr/>
              <p:nvPr/>
            </p:nvSpPr>
            <p:spPr>
              <a:xfrm>
                <a:off x="1269565" y="4184816"/>
                <a:ext cx="429695" cy="2652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4D4E25C4-6C86-48AA-8692-D7E7EE8862AA}"/>
                  </a:ext>
                </a:extLst>
              </p:cNvPr>
              <p:cNvSpPr txBox="1"/>
              <p:nvPr/>
            </p:nvSpPr>
            <p:spPr>
              <a:xfrm>
                <a:off x="1244603" y="4170103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IMC</a:t>
                </a:r>
              </a:p>
            </p:txBody>
          </p:sp>
        </p:grpSp>
        <p:sp>
          <p:nvSpPr>
            <p:cNvPr id="200" name="Google Shape;894;p67">
              <a:extLst>
                <a:ext uri="{FF2B5EF4-FFF2-40B4-BE49-F238E27FC236}">
                  <a16:creationId xmlns:a16="http://schemas.microsoft.com/office/drawing/2014/main" id="{FD28D73E-26FB-41BB-997E-3E4303E8C19C}"/>
                </a:ext>
              </a:extLst>
            </p:cNvPr>
            <p:cNvSpPr/>
            <p:nvPr/>
          </p:nvSpPr>
          <p:spPr>
            <a:xfrm>
              <a:off x="1696416" y="4184816"/>
              <a:ext cx="437449" cy="265200"/>
            </a:xfrm>
            <a:prstGeom prst="rect">
              <a:avLst/>
            </a:prstGeom>
            <a:solidFill>
              <a:srgbClr val="FFD32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F886385F-8188-4F2B-8A47-CA342541371A}"/>
                </a:ext>
              </a:extLst>
            </p:cNvPr>
            <p:cNvSpPr txBox="1"/>
            <p:nvPr/>
          </p:nvSpPr>
          <p:spPr>
            <a:xfrm>
              <a:off x="1653073" y="4171779"/>
              <a:ext cx="5581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WPQ</a:t>
              </a:r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0486113E-D1CA-4C1F-AB01-A4A0601EC4A0}"/>
              </a:ext>
            </a:extLst>
          </p:cNvPr>
          <p:cNvGrpSpPr/>
          <p:nvPr/>
        </p:nvGrpSpPr>
        <p:grpSpPr>
          <a:xfrm>
            <a:off x="965171" y="4265807"/>
            <a:ext cx="2064134" cy="309453"/>
            <a:chOff x="1244603" y="4170103"/>
            <a:chExt cx="966636" cy="309453"/>
          </a:xfrm>
        </p:grpSpPr>
        <p:sp>
          <p:nvSpPr>
            <p:cNvPr id="206" name="Google Shape;894;p67">
              <a:extLst>
                <a:ext uri="{FF2B5EF4-FFF2-40B4-BE49-F238E27FC236}">
                  <a16:creationId xmlns:a16="http://schemas.microsoft.com/office/drawing/2014/main" id="{48BE0846-71D9-472A-ACCF-9FCE313F3396}"/>
                </a:ext>
              </a:extLst>
            </p:cNvPr>
            <p:cNvSpPr/>
            <p:nvPr/>
          </p:nvSpPr>
          <p:spPr>
            <a:xfrm>
              <a:off x="1696416" y="4184816"/>
              <a:ext cx="477637" cy="265200"/>
            </a:xfrm>
            <a:prstGeom prst="rect">
              <a:avLst/>
            </a:prstGeom>
            <a:solidFill>
              <a:srgbClr val="FFD32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1814153E-558C-45E3-A962-D4E06A3A9134}"/>
                </a:ext>
              </a:extLst>
            </p:cNvPr>
            <p:cNvSpPr txBox="1"/>
            <p:nvPr/>
          </p:nvSpPr>
          <p:spPr>
            <a:xfrm>
              <a:off x="1653073" y="4171779"/>
              <a:ext cx="5581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WPQ</a:t>
              </a:r>
            </a:p>
          </p:txBody>
        </p: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C5BC07D6-FCE4-4BC9-8F7B-74D711347280}"/>
                </a:ext>
              </a:extLst>
            </p:cNvPr>
            <p:cNvGrpSpPr/>
            <p:nvPr/>
          </p:nvGrpSpPr>
          <p:grpSpPr>
            <a:xfrm>
              <a:off x="1244603" y="4170103"/>
              <a:ext cx="479618" cy="307777"/>
              <a:chOff x="1244603" y="4170103"/>
              <a:chExt cx="479618" cy="307777"/>
            </a:xfrm>
          </p:grpSpPr>
          <p:sp>
            <p:nvSpPr>
              <p:cNvPr id="208" name="Google Shape;886;p67">
                <a:extLst>
                  <a:ext uri="{FF2B5EF4-FFF2-40B4-BE49-F238E27FC236}">
                    <a16:creationId xmlns:a16="http://schemas.microsoft.com/office/drawing/2014/main" id="{AF8C8AA2-F09F-4AD7-8F5B-292B337FF9F0}"/>
                  </a:ext>
                </a:extLst>
              </p:cNvPr>
              <p:cNvSpPr/>
              <p:nvPr/>
            </p:nvSpPr>
            <p:spPr>
              <a:xfrm>
                <a:off x="1269565" y="4184816"/>
                <a:ext cx="429695" cy="2652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B75EBE91-F6C3-49A8-AFE1-86DDDC4B2E47}"/>
                  </a:ext>
                </a:extLst>
              </p:cNvPr>
              <p:cNvSpPr txBox="1"/>
              <p:nvPr/>
            </p:nvSpPr>
            <p:spPr>
              <a:xfrm>
                <a:off x="1244603" y="4170103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IMC</a:t>
                </a:r>
              </a:p>
            </p:txBody>
          </p:sp>
        </p:grpSp>
      </p:grpSp>
      <p:cxnSp>
        <p:nvCxnSpPr>
          <p:cNvPr id="210" name="Google Shape;870;p67">
            <a:extLst>
              <a:ext uri="{FF2B5EF4-FFF2-40B4-BE49-F238E27FC236}">
                <a16:creationId xmlns:a16="http://schemas.microsoft.com/office/drawing/2014/main" id="{D0F9D9C3-EBBB-40F1-855F-51130D2A9A8B}"/>
              </a:ext>
            </a:extLst>
          </p:cNvPr>
          <p:cNvCxnSpPr>
            <a:cxnSpLocks/>
            <a:stCxn id="214" idx="2"/>
          </p:cNvCxnSpPr>
          <p:nvPr/>
        </p:nvCxnSpPr>
        <p:spPr>
          <a:xfrm flipH="1">
            <a:off x="9945180" y="3573930"/>
            <a:ext cx="5946" cy="161891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870;p67">
            <a:extLst>
              <a:ext uri="{FF2B5EF4-FFF2-40B4-BE49-F238E27FC236}">
                <a16:creationId xmlns:a16="http://schemas.microsoft.com/office/drawing/2014/main" id="{CE046443-D67B-4B05-A6B8-DFA00D6166C7}"/>
              </a:ext>
            </a:extLst>
          </p:cNvPr>
          <p:cNvCxnSpPr>
            <a:cxnSpLocks/>
          </p:cNvCxnSpPr>
          <p:nvPr/>
        </p:nvCxnSpPr>
        <p:spPr>
          <a:xfrm>
            <a:off x="7910741" y="3680977"/>
            <a:ext cx="0" cy="139566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906;p67">
            <a:extLst>
              <a:ext uri="{FF2B5EF4-FFF2-40B4-BE49-F238E27FC236}">
                <a16:creationId xmlns:a16="http://schemas.microsoft.com/office/drawing/2014/main" id="{AD1624FD-FCA3-42EE-A380-706DA1C6DFBF}"/>
              </a:ext>
            </a:extLst>
          </p:cNvPr>
          <p:cNvSpPr/>
          <p:nvPr/>
        </p:nvSpPr>
        <p:spPr>
          <a:xfrm>
            <a:off x="6845639" y="4762612"/>
            <a:ext cx="4219838" cy="1691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3" name="Google Shape;868;p67">
            <a:extLst>
              <a:ext uri="{FF2B5EF4-FFF2-40B4-BE49-F238E27FC236}">
                <a16:creationId xmlns:a16="http://schemas.microsoft.com/office/drawing/2014/main" id="{3A2D30EB-E892-4FE8-977E-1C765C9F57C3}"/>
              </a:ext>
            </a:extLst>
          </p:cNvPr>
          <p:cNvSpPr/>
          <p:nvPr/>
        </p:nvSpPr>
        <p:spPr>
          <a:xfrm>
            <a:off x="6845639" y="2641168"/>
            <a:ext cx="4219838" cy="199848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3225" tIns="48225" rIns="93225" bIns="482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900" ker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878;p67">
            <a:extLst>
              <a:ext uri="{FF2B5EF4-FFF2-40B4-BE49-F238E27FC236}">
                <a16:creationId xmlns:a16="http://schemas.microsoft.com/office/drawing/2014/main" id="{A4381E25-C1F2-4787-9257-E23717B9F7BA}"/>
              </a:ext>
            </a:extLst>
          </p:cNvPr>
          <p:cNvSpPr/>
          <p:nvPr/>
        </p:nvSpPr>
        <p:spPr>
          <a:xfrm>
            <a:off x="8992943" y="2686158"/>
            <a:ext cx="1916366" cy="88777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Core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algn="ctr">
              <a:buClr>
                <a:srgbClr val="000000"/>
              </a:buClr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5" name="Google Shape;880;p67">
            <a:extLst>
              <a:ext uri="{FF2B5EF4-FFF2-40B4-BE49-F238E27FC236}">
                <a16:creationId xmlns:a16="http://schemas.microsoft.com/office/drawing/2014/main" id="{B88CB153-4D58-45B9-BD8A-F7B981876681}"/>
              </a:ext>
            </a:extLst>
          </p:cNvPr>
          <p:cNvSpPr/>
          <p:nvPr/>
        </p:nvSpPr>
        <p:spPr>
          <a:xfrm>
            <a:off x="7016056" y="2682172"/>
            <a:ext cx="1927772" cy="89362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Core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2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882;p67">
            <a:extLst>
              <a:ext uri="{FF2B5EF4-FFF2-40B4-BE49-F238E27FC236}">
                <a16:creationId xmlns:a16="http://schemas.microsoft.com/office/drawing/2014/main" id="{B98F2B66-F0F5-4915-B1FF-E47EAF4221B6}"/>
              </a:ext>
            </a:extLst>
          </p:cNvPr>
          <p:cNvSpPr/>
          <p:nvPr/>
        </p:nvSpPr>
        <p:spPr>
          <a:xfrm>
            <a:off x="7043692" y="2948663"/>
            <a:ext cx="1846737" cy="610856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Local Cache</a:t>
            </a:r>
          </a:p>
        </p:txBody>
      </p:sp>
      <p:sp>
        <p:nvSpPr>
          <p:cNvPr id="217" name="Google Shape;884;p67">
            <a:extLst>
              <a:ext uri="{FF2B5EF4-FFF2-40B4-BE49-F238E27FC236}">
                <a16:creationId xmlns:a16="http://schemas.microsoft.com/office/drawing/2014/main" id="{43574385-0D38-4238-9723-3F21AD029DC1}"/>
              </a:ext>
            </a:extLst>
          </p:cNvPr>
          <p:cNvSpPr/>
          <p:nvPr/>
        </p:nvSpPr>
        <p:spPr>
          <a:xfrm>
            <a:off x="7016056" y="3618093"/>
            <a:ext cx="3879004" cy="609448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Last Level Cache (LLC)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909;p67">
            <a:extLst>
              <a:ext uri="{FF2B5EF4-FFF2-40B4-BE49-F238E27FC236}">
                <a16:creationId xmlns:a16="http://schemas.microsoft.com/office/drawing/2014/main" id="{1AEF5D5B-564A-4D72-B539-F0539E33A556}"/>
              </a:ext>
            </a:extLst>
          </p:cNvPr>
          <p:cNvSpPr txBox="1"/>
          <p:nvPr/>
        </p:nvSpPr>
        <p:spPr>
          <a:xfrm>
            <a:off x="9667685" y="4718052"/>
            <a:ext cx="159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Optane DIMM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0" name="Google Shape;920;p67">
            <a:extLst>
              <a:ext uri="{FF2B5EF4-FFF2-40B4-BE49-F238E27FC236}">
                <a16:creationId xmlns:a16="http://schemas.microsoft.com/office/drawing/2014/main" id="{BEF6BD42-956E-407F-99AB-A6787160EA66}"/>
              </a:ext>
            </a:extLst>
          </p:cNvPr>
          <p:cNvSpPr/>
          <p:nvPr/>
        </p:nvSpPr>
        <p:spPr>
          <a:xfrm>
            <a:off x="7016056" y="5937514"/>
            <a:ext cx="3909816" cy="443375"/>
          </a:xfrm>
          <a:prstGeom prst="rect">
            <a:avLst/>
          </a:prstGeom>
          <a:solidFill>
            <a:srgbClr val="FF950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909;p67">
            <a:extLst>
              <a:ext uri="{FF2B5EF4-FFF2-40B4-BE49-F238E27FC236}">
                <a16:creationId xmlns:a16="http://schemas.microsoft.com/office/drawing/2014/main" id="{15B2FC3C-FB0D-45C8-A2C9-E3D0A5A6B6FF}"/>
              </a:ext>
            </a:extLst>
          </p:cNvPr>
          <p:cNvSpPr txBox="1"/>
          <p:nvPr/>
        </p:nvSpPr>
        <p:spPr>
          <a:xfrm>
            <a:off x="9493098" y="5871040"/>
            <a:ext cx="1591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Directory Cache</a:t>
            </a:r>
            <a:b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</a:b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Coherence info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AEE3779A-B72F-4687-A05C-E5A142FAF57B}"/>
              </a:ext>
            </a:extLst>
          </p:cNvPr>
          <p:cNvGrpSpPr/>
          <p:nvPr/>
        </p:nvGrpSpPr>
        <p:grpSpPr>
          <a:xfrm>
            <a:off x="7928817" y="5144379"/>
            <a:ext cx="830924" cy="307777"/>
            <a:chOff x="2355010" y="5056170"/>
            <a:chExt cx="736723" cy="268968"/>
          </a:xfrm>
        </p:grpSpPr>
        <p:sp>
          <p:nvSpPr>
            <p:cNvPr id="224" name="Google Shape;879;p67">
              <a:extLst>
                <a:ext uri="{FF2B5EF4-FFF2-40B4-BE49-F238E27FC236}">
                  <a16:creationId xmlns:a16="http://schemas.microsoft.com/office/drawing/2014/main" id="{E6916BCD-BBDF-4700-9786-7A1D00519E93}"/>
                </a:ext>
              </a:extLst>
            </p:cNvPr>
            <p:cNvSpPr/>
            <p:nvPr/>
          </p:nvSpPr>
          <p:spPr>
            <a:xfrm>
              <a:off x="2355010" y="5081660"/>
              <a:ext cx="736723" cy="21640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BB2D7016-FC37-4CB3-9A0E-4A72D589F4BD}"/>
                </a:ext>
              </a:extLst>
            </p:cNvPr>
            <p:cNvSpPr txBox="1"/>
            <p:nvPr/>
          </p:nvSpPr>
          <p:spPr>
            <a:xfrm>
              <a:off x="2409243" y="5056170"/>
              <a:ext cx="644121" cy="268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Node </a:t>
              </a:r>
              <a:r>
                <a:rPr lang="en-US" altLang="ko-KR" sz="1400" b="1" dirty="0"/>
                <a:t>B</a:t>
              </a:r>
              <a:endParaRPr lang="en-US" sz="1400" b="1" dirty="0"/>
            </a:p>
          </p:txBody>
        </p:sp>
      </p:grpSp>
      <p:sp>
        <p:nvSpPr>
          <p:cNvPr id="226" name="Google Shape;882;p67">
            <a:extLst>
              <a:ext uri="{FF2B5EF4-FFF2-40B4-BE49-F238E27FC236}">
                <a16:creationId xmlns:a16="http://schemas.microsoft.com/office/drawing/2014/main" id="{719C791D-E34A-408D-8079-9FDA52898AC2}"/>
              </a:ext>
            </a:extLst>
          </p:cNvPr>
          <p:cNvSpPr/>
          <p:nvPr/>
        </p:nvSpPr>
        <p:spPr>
          <a:xfrm>
            <a:off x="9017047" y="2950623"/>
            <a:ext cx="1846737" cy="610856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Local Cache</a:t>
            </a:r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28A91E5F-D707-4E18-B49B-3E24D4EFE97E}"/>
              </a:ext>
            </a:extLst>
          </p:cNvPr>
          <p:cNvGrpSpPr/>
          <p:nvPr/>
        </p:nvGrpSpPr>
        <p:grpSpPr>
          <a:xfrm>
            <a:off x="8982299" y="4267239"/>
            <a:ext cx="2064134" cy="309453"/>
            <a:chOff x="1244603" y="4170103"/>
            <a:chExt cx="966636" cy="309453"/>
          </a:xfrm>
        </p:grpSpPr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CD83C7FB-92D1-49EB-9634-B737622D8AEE}"/>
                </a:ext>
              </a:extLst>
            </p:cNvPr>
            <p:cNvGrpSpPr/>
            <p:nvPr/>
          </p:nvGrpSpPr>
          <p:grpSpPr>
            <a:xfrm>
              <a:off x="1244603" y="4170103"/>
              <a:ext cx="479618" cy="307777"/>
              <a:chOff x="1244603" y="4170103"/>
              <a:chExt cx="479618" cy="307777"/>
            </a:xfrm>
          </p:grpSpPr>
          <p:sp>
            <p:nvSpPr>
              <p:cNvPr id="231" name="Google Shape;886;p67">
                <a:extLst>
                  <a:ext uri="{FF2B5EF4-FFF2-40B4-BE49-F238E27FC236}">
                    <a16:creationId xmlns:a16="http://schemas.microsoft.com/office/drawing/2014/main" id="{1EC4A591-ED91-4B93-B450-326142D1A85C}"/>
                  </a:ext>
                </a:extLst>
              </p:cNvPr>
              <p:cNvSpPr/>
              <p:nvPr/>
            </p:nvSpPr>
            <p:spPr>
              <a:xfrm>
                <a:off x="1269565" y="4184816"/>
                <a:ext cx="429695" cy="2652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CF0896D3-9934-492F-A24D-FCEF8F91EF98}"/>
                  </a:ext>
                </a:extLst>
              </p:cNvPr>
              <p:cNvSpPr txBox="1"/>
              <p:nvPr/>
            </p:nvSpPr>
            <p:spPr>
              <a:xfrm>
                <a:off x="1244603" y="4170103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IMC</a:t>
                </a:r>
              </a:p>
            </p:txBody>
          </p:sp>
        </p:grpSp>
        <p:sp>
          <p:nvSpPr>
            <p:cNvPr id="229" name="Google Shape;894;p67">
              <a:extLst>
                <a:ext uri="{FF2B5EF4-FFF2-40B4-BE49-F238E27FC236}">
                  <a16:creationId xmlns:a16="http://schemas.microsoft.com/office/drawing/2014/main" id="{EB0C897F-9DAB-4782-BC27-EF6C31AFD5B0}"/>
                </a:ext>
              </a:extLst>
            </p:cNvPr>
            <p:cNvSpPr/>
            <p:nvPr/>
          </p:nvSpPr>
          <p:spPr>
            <a:xfrm>
              <a:off x="1696416" y="4184816"/>
              <a:ext cx="437449" cy="265200"/>
            </a:xfrm>
            <a:prstGeom prst="rect">
              <a:avLst/>
            </a:prstGeom>
            <a:solidFill>
              <a:srgbClr val="FFD32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D679857D-2F98-47C3-9354-C56C81C689A9}"/>
                </a:ext>
              </a:extLst>
            </p:cNvPr>
            <p:cNvSpPr txBox="1"/>
            <p:nvPr/>
          </p:nvSpPr>
          <p:spPr>
            <a:xfrm>
              <a:off x="1653073" y="4171779"/>
              <a:ext cx="5581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WPQ</a:t>
              </a:r>
            </a:p>
          </p:txBody>
        </p:sp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AA9A519C-DDF0-42FD-B361-7951BC6D5739}"/>
              </a:ext>
            </a:extLst>
          </p:cNvPr>
          <p:cNvGrpSpPr/>
          <p:nvPr/>
        </p:nvGrpSpPr>
        <p:grpSpPr>
          <a:xfrm>
            <a:off x="6972610" y="4265807"/>
            <a:ext cx="2064134" cy="309453"/>
            <a:chOff x="1244603" y="4170103"/>
            <a:chExt cx="966636" cy="309453"/>
          </a:xfrm>
        </p:grpSpPr>
        <p:sp>
          <p:nvSpPr>
            <p:cNvPr id="234" name="Google Shape;894;p67">
              <a:extLst>
                <a:ext uri="{FF2B5EF4-FFF2-40B4-BE49-F238E27FC236}">
                  <a16:creationId xmlns:a16="http://schemas.microsoft.com/office/drawing/2014/main" id="{67D7ED85-BE20-4536-82F6-C8EE0744292E}"/>
                </a:ext>
              </a:extLst>
            </p:cNvPr>
            <p:cNvSpPr/>
            <p:nvPr/>
          </p:nvSpPr>
          <p:spPr>
            <a:xfrm>
              <a:off x="1696416" y="4184816"/>
              <a:ext cx="477637" cy="265200"/>
            </a:xfrm>
            <a:prstGeom prst="rect">
              <a:avLst/>
            </a:prstGeom>
            <a:solidFill>
              <a:srgbClr val="FFD32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742BA993-7818-464C-92BC-7E02EA7A7097}"/>
                </a:ext>
              </a:extLst>
            </p:cNvPr>
            <p:cNvSpPr txBox="1"/>
            <p:nvPr/>
          </p:nvSpPr>
          <p:spPr>
            <a:xfrm>
              <a:off x="1653073" y="4171779"/>
              <a:ext cx="5581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WPQ</a:t>
              </a:r>
            </a:p>
          </p:txBody>
        </p:sp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1CE48890-8007-4A2D-9B81-64C77BDB18BB}"/>
                </a:ext>
              </a:extLst>
            </p:cNvPr>
            <p:cNvGrpSpPr/>
            <p:nvPr/>
          </p:nvGrpSpPr>
          <p:grpSpPr>
            <a:xfrm>
              <a:off x="1244603" y="4170103"/>
              <a:ext cx="479618" cy="307777"/>
              <a:chOff x="1244603" y="4170103"/>
              <a:chExt cx="479618" cy="307777"/>
            </a:xfrm>
          </p:grpSpPr>
          <p:sp>
            <p:nvSpPr>
              <p:cNvPr id="237" name="Google Shape;886;p67">
                <a:extLst>
                  <a:ext uri="{FF2B5EF4-FFF2-40B4-BE49-F238E27FC236}">
                    <a16:creationId xmlns:a16="http://schemas.microsoft.com/office/drawing/2014/main" id="{03D2ABEF-1953-4843-9D86-7D100CBF5589}"/>
                  </a:ext>
                </a:extLst>
              </p:cNvPr>
              <p:cNvSpPr/>
              <p:nvPr/>
            </p:nvSpPr>
            <p:spPr>
              <a:xfrm>
                <a:off x="1269565" y="4184816"/>
                <a:ext cx="429695" cy="2652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8A6FEE4D-5461-4E47-AFCC-A1DD4305BF5D}"/>
                  </a:ext>
                </a:extLst>
              </p:cNvPr>
              <p:cNvSpPr txBox="1"/>
              <p:nvPr/>
            </p:nvSpPr>
            <p:spPr>
              <a:xfrm>
                <a:off x="1244603" y="4170103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IMC</a:t>
                </a:r>
              </a:p>
            </p:txBody>
          </p:sp>
        </p:grpSp>
      </p:grp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5BAD99A8-7139-4FE0-8201-47EA7062EDB1}"/>
              </a:ext>
            </a:extLst>
          </p:cNvPr>
          <p:cNvGrpSpPr/>
          <p:nvPr/>
        </p:nvGrpSpPr>
        <p:grpSpPr>
          <a:xfrm>
            <a:off x="9005443" y="5144379"/>
            <a:ext cx="830924" cy="307777"/>
            <a:chOff x="2355010" y="5056170"/>
            <a:chExt cx="736723" cy="268968"/>
          </a:xfrm>
        </p:grpSpPr>
        <p:sp>
          <p:nvSpPr>
            <p:cNvPr id="240" name="Google Shape;879;p67">
              <a:extLst>
                <a:ext uri="{FF2B5EF4-FFF2-40B4-BE49-F238E27FC236}">
                  <a16:creationId xmlns:a16="http://schemas.microsoft.com/office/drawing/2014/main" id="{10BB8EAD-712C-48A7-BC03-DAC766A9CA08}"/>
                </a:ext>
              </a:extLst>
            </p:cNvPr>
            <p:cNvSpPr/>
            <p:nvPr/>
          </p:nvSpPr>
          <p:spPr>
            <a:xfrm>
              <a:off x="2355010" y="5081660"/>
              <a:ext cx="736723" cy="21640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28CFABE7-C664-4C75-96C4-60D29369D9A3}"/>
                </a:ext>
              </a:extLst>
            </p:cNvPr>
            <p:cNvSpPr txBox="1"/>
            <p:nvPr/>
          </p:nvSpPr>
          <p:spPr>
            <a:xfrm>
              <a:off x="2412085" y="5056170"/>
              <a:ext cx="638436" cy="268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Node </a:t>
              </a:r>
              <a:r>
                <a:rPr lang="en-US" altLang="ko-KR" sz="1400" b="1" dirty="0"/>
                <a:t>C</a:t>
              </a:r>
              <a:endParaRPr lang="en-US" sz="1400" b="1" dirty="0"/>
            </a:p>
          </p:txBody>
        </p:sp>
      </p:grpSp>
      <p:sp>
        <p:nvSpPr>
          <p:cNvPr id="242" name="Google Shape;876;p67">
            <a:extLst>
              <a:ext uri="{FF2B5EF4-FFF2-40B4-BE49-F238E27FC236}">
                <a16:creationId xmlns:a16="http://schemas.microsoft.com/office/drawing/2014/main" id="{B3329E71-F261-4C88-9E62-14BDB5A21A4B}"/>
              </a:ext>
            </a:extLst>
          </p:cNvPr>
          <p:cNvSpPr txBox="1"/>
          <p:nvPr/>
        </p:nvSpPr>
        <p:spPr>
          <a:xfrm>
            <a:off x="233582" y="1488319"/>
            <a:ext cx="3859986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Example ) Linked List Traversal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118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61"/>
    </mc:Choice>
    <mc:Fallback xmlns="">
      <p:transition spd="slow" advTm="2206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873;p67">
            <a:extLst>
              <a:ext uri="{FF2B5EF4-FFF2-40B4-BE49-F238E27FC236}">
                <a16:creationId xmlns:a16="http://schemas.microsoft.com/office/drawing/2014/main" id="{6BB77ED9-8CA0-462E-AE9B-FCFCCBE68D01}"/>
              </a:ext>
            </a:extLst>
          </p:cNvPr>
          <p:cNvSpPr/>
          <p:nvPr/>
        </p:nvSpPr>
        <p:spPr>
          <a:xfrm>
            <a:off x="5023172" y="3737455"/>
            <a:ext cx="1827568" cy="19386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3225" tIns="48225" rIns="93225" bIns="482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870;p67">
            <a:extLst>
              <a:ext uri="{FF2B5EF4-FFF2-40B4-BE49-F238E27FC236}">
                <a16:creationId xmlns:a16="http://schemas.microsoft.com/office/drawing/2014/main" id="{7CCB47C0-583B-470A-87E9-12BF355C5B7A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3937741" y="3573930"/>
            <a:ext cx="5946" cy="161891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70;p67">
            <a:extLst>
              <a:ext uri="{FF2B5EF4-FFF2-40B4-BE49-F238E27FC236}">
                <a16:creationId xmlns:a16="http://schemas.microsoft.com/office/drawing/2014/main" id="{48F806C5-5622-46BE-845C-09A6DB0500A7}"/>
              </a:ext>
            </a:extLst>
          </p:cNvPr>
          <p:cNvCxnSpPr>
            <a:cxnSpLocks/>
          </p:cNvCxnSpPr>
          <p:nvPr/>
        </p:nvCxnSpPr>
        <p:spPr>
          <a:xfrm>
            <a:off x="1903302" y="3680977"/>
            <a:ext cx="0" cy="139566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906;p67">
            <a:extLst>
              <a:ext uri="{FF2B5EF4-FFF2-40B4-BE49-F238E27FC236}">
                <a16:creationId xmlns:a16="http://schemas.microsoft.com/office/drawing/2014/main" id="{A255739B-0F34-498C-BD96-5CD58BCF1CA4}"/>
              </a:ext>
            </a:extLst>
          </p:cNvPr>
          <p:cNvSpPr/>
          <p:nvPr/>
        </p:nvSpPr>
        <p:spPr>
          <a:xfrm>
            <a:off x="838200" y="4762612"/>
            <a:ext cx="4219838" cy="1691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868;p67">
            <a:extLst>
              <a:ext uri="{FF2B5EF4-FFF2-40B4-BE49-F238E27FC236}">
                <a16:creationId xmlns:a16="http://schemas.microsoft.com/office/drawing/2014/main" id="{B90FD94D-F8DC-42D3-8EBA-1E515793867A}"/>
              </a:ext>
            </a:extLst>
          </p:cNvPr>
          <p:cNvSpPr/>
          <p:nvPr/>
        </p:nvSpPr>
        <p:spPr>
          <a:xfrm>
            <a:off x="838200" y="2641168"/>
            <a:ext cx="4219838" cy="199848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3225" tIns="48225" rIns="93225" bIns="482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900" ker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9</a:t>
            </a:fld>
            <a:endParaRPr sz="1600"/>
          </a:p>
        </p:txBody>
      </p:sp>
      <p:sp>
        <p:nvSpPr>
          <p:cNvPr id="82" name="Google Shape;96;p2">
            <a:extLst>
              <a:ext uri="{FF2B5EF4-FFF2-40B4-BE49-F238E27FC236}">
                <a16:creationId xmlns:a16="http://schemas.microsoft.com/office/drawing/2014/main" id="{73B3E22A-91DB-4D7B-A4DC-80210D679B49}"/>
              </a:ext>
            </a:extLst>
          </p:cNvPr>
          <p:cNvSpPr txBox="1">
            <a:spLocks/>
          </p:cNvSpPr>
          <p:nvPr/>
        </p:nvSpPr>
        <p:spPr>
          <a:xfrm>
            <a:off x="0" y="670245"/>
            <a:ext cx="10391524" cy="7121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000"/>
              <a:buFont typeface="Book Antiqua"/>
              <a:buNone/>
            </a:pPr>
            <a:r>
              <a:rPr lang="pt-BR" sz="3600" b="1" dirty="0">
                <a:latin typeface="Calibri" panose="020F0502020204030204" pitchFamily="34" charset="0"/>
                <a:ea typeface="Book Antiqua"/>
                <a:cs typeface="Calibri" panose="020F0502020204030204" pitchFamily="34" charset="0"/>
                <a:sym typeface="Book Antiqua"/>
              </a:rPr>
              <a:t>Cache coherence protocol impedes NUMA scalability</a:t>
            </a:r>
          </a:p>
        </p:txBody>
      </p:sp>
      <p:sp>
        <p:nvSpPr>
          <p:cNvPr id="19" name="Google Shape;878;p67">
            <a:extLst>
              <a:ext uri="{FF2B5EF4-FFF2-40B4-BE49-F238E27FC236}">
                <a16:creationId xmlns:a16="http://schemas.microsoft.com/office/drawing/2014/main" id="{A5A9209E-A59C-47C3-8A8B-C9656F9A2EA9}"/>
              </a:ext>
            </a:extLst>
          </p:cNvPr>
          <p:cNvSpPr/>
          <p:nvPr/>
        </p:nvSpPr>
        <p:spPr>
          <a:xfrm>
            <a:off x="2985504" y="2686158"/>
            <a:ext cx="1916366" cy="88777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Core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algn="ctr">
              <a:buClr>
                <a:srgbClr val="000000"/>
              </a:buClr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880;p67">
            <a:extLst>
              <a:ext uri="{FF2B5EF4-FFF2-40B4-BE49-F238E27FC236}">
                <a16:creationId xmlns:a16="http://schemas.microsoft.com/office/drawing/2014/main" id="{D7C01C93-2D12-4818-8814-F69A0DDB3C41}"/>
              </a:ext>
            </a:extLst>
          </p:cNvPr>
          <p:cNvSpPr/>
          <p:nvPr/>
        </p:nvSpPr>
        <p:spPr>
          <a:xfrm>
            <a:off x="1008617" y="2682172"/>
            <a:ext cx="1927772" cy="89362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Core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0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882;p67">
            <a:extLst>
              <a:ext uri="{FF2B5EF4-FFF2-40B4-BE49-F238E27FC236}">
                <a16:creationId xmlns:a16="http://schemas.microsoft.com/office/drawing/2014/main" id="{E69A2A3C-F061-4DF6-89A2-D021D78304A4}"/>
              </a:ext>
            </a:extLst>
          </p:cNvPr>
          <p:cNvSpPr/>
          <p:nvPr/>
        </p:nvSpPr>
        <p:spPr>
          <a:xfrm>
            <a:off x="1036253" y="2948663"/>
            <a:ext cx="1846737" cy="610856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Local Cache</a:t>
            </a:r>
          </a:p>
        </p:txBody>
      </p:sp>
      <p:sp>
        <p:nvSpPr>
          <p:cNvPr id="24" name="Google Shape;884;p67">
            <a:extLst>
              <a:ext uri="{FF2B5EF4-FFF2-40B4-BE49-F238E27FC236}">
                <a16:creationId xmlns:a16="http://schemas.microsoft.com/office/drawing/2014/main" id="{6ADF2DA4-4A45-4B2F-AE51-71EB73D285A6}"/>
              </a:ext>
            </a:extLst>
          </p:cNvPr>
          <p:cNvSpPr/>
          <p:nvPr/>
        </p:nvSpPr>
        <p:spPr>
          <a:xfrm>
            <a:off x="1008617" y="3618093"/>
            <a:ext cx="3879004" cy="609448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Last Level Cache (LLC)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876;p67">
            <a:extLst>
              <a:ext uri="{FF2B5EF4-FFF2-40B4-BE49-F238E27FC236}">
                <a16:creationId xmlns:a16="http://schemas.microsoft.com/office/drawing/2014/main" id="{B0FE3259-7709-4215-A64C-A9F7303DD4E1}"/>
              </a:ext>
            </a:extLst>
          </p:cNvPr>
          <p:cNvSpPr txBox="1"/>
          <p:nvPr/>
        </p:nvSpPr>
        <p:spPr>
          <a:xfrm>
            <a:off x="1634969" y="2279848"/>
            <a:ext cx="24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NUMA 0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909;p67">
            <a:extLst>
              <a:ext uri="{FF2B5EF4-FFF2-40B4-BE49-F238E27FC236}">
                <a16:creationId xmlns:a16="http://schemas.microsoft.com/office/drawing/2014/main" id="{ABAE39B2-8F06-44B1-842C-C01CC4EFBCD5}"/>
              </a:ext>
            </a:extLst>
          </p:cNvPr>
          <p:cNvSpPr txBox="1"/>
          <p:nvPr/>
        </p:nvSpPr>
        <p:spPr>
          <a:xfrm>
            <a:off x="3660246" y="4718052"/>
            <a:ext cx="159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Optane DIMM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9" name="Google Shape;920;p67">
            <a:extLst>
              <a:ext uri="{FF2B5EF4-FFF2-40B4-BE49-F238E27FC236}">
                <a16:creationId xmlns:a16="http://schemas.microsoft.com/office/drawing/2014/main" id="{7B6489F8-6FB3-43E0-84AA-64CC8C2A8A26}"/>
              </a:ext>
            </a:extLst>
          </p:cNvPr>
          <p:cNvSpPr/>
          <p:nvPr/>
        </p:nvSpPr>
        <p:spPr>
          <a:xfrm>
            <a:off x="1008617" y="5937514"/>
            <a:ext cx="3909816" cy="443375"/>
          </a:xfrm>
          <a:prstGeom prst="rect">
            <a:avLst/>
          </a:prstGeom>
          <a:solidFill>
            <a:srgbClr val="FF950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995;p73">
            <a:extLst>
              <a:ext uri="{FF2B5EF4-FFF2-40B4-BE49-F238E27FC236}">
                <a16:creationId xmlns:a16="http://schemas.microsoft.com/office/drawing/2014/main" id="{D5DAAE78-7B80-41F5-8B5A-D14EB78BC680}"/>
              </a:ext>
            </a:extLst>
          </p:cNvPr>
          <p:cNvSpPr/>
          <p:nvPr/>
        </p:nvSpPr>
        <p:spPr>
          <a:xfrm>
            <a:off x="3774261" y="1504594"/>
            <a:ext cx="1074065" cy="466977"/>
          </a:xfrm>
          <a:prstGeom prst="rect">
            <a:avLst/>
          </a:prstGeom>
          <a:solidFill>
            <a:srgbClr val="FFFFFF"/>
          </a:solidFill>
          <a:ln w="571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Node A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996;p73">
            <a:extLst>
              <a:ext uri="{FF2B5EF4-FFF2-40B4-BE49-F238E27FC236}">
                <a16:creationId xmlns:a16="http://schemas.microsoft.com/office/drawing/2014/main" id="{A687C2C1-5624-439A-882D-F8AF5386BE9B}"/>
              </a:ext>
            </a:extLst>
          </p:cNvPr>
          <p:cNvSpPr/>
          <p:nvPr/>
        </p:nvSpPr>
        <p:spPr>
          <a:xfrm>
            <a:off x="5603084" y="1503010"/>
            <a:ext cx="1074065" cy="460354"/>
          </a:xfrm>
          <a:prstGeom prst="rect">
            <a:avLst/>
          </a:prstGeom>
          <a:solidFill>
            <a:srgbClr val="FFFFFF"/>
          </a:solidFill>
          <a:ln w="571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Node B</a:t>
            </a:r>
          </a:p>
        </p:txBody>
      </p:sp>
      <p:sp>
        <p:nvSpPr>
          <p:cNvPr id="106" name="Google Shape;996;p73">
            <a:extLst>
              <a:ext uri="{FF2B5EF4-FFF2-40B4-BE49-F238E27FC236}">
                <a16:creationId xmlns:a16="http://schemas.microsoft.com/office/drawing/2014/main" id="{92234334-A9F0-4A9B-860F-4AE7F05B8182}"/>
              </a:ext>
            </a:extLst>
          </p:cNvPr>
          <p:cNvSpPr/>
          <p:nvPr/>
        </p:nvSpPr>
        <p:spPr>
          <a:xfrm>
            <a:off x="7431907" y="1503010"/>
            <a:ext cx="1074065" cy="460354"/>
          </a:xfrm>
          <a:prstGeom prst="rect">
            <a:avLst/>
          </a:prstGeom>
          <a:solidFill>
            <a:srgbClr val="FFFFFF"/>
          </a:solidFill>
          <a:ln w="571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Node C</a:t>
            </a: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51F3C58-9CAB-4D67-9FFA-476F3C479C26}"/>
              </a:ext>
            </a:extLst>
          </p:cNvPr>
          <p:cNvCxnSpPr>
            <a:stCxn id="104" idx="3"/>
            <a:endCxn id="105" idx="1"/>
          </p:cNvCxnSpPr>
          <p:nvPr/>
        </p:nvCxnSpPr>
        <p:spPr>
          <a:xfrm flipV="1">
            <a:off x="4848326" y="1733187"/>
            <a:ext cx="754758" cy="4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F1CF8604-A344-45B0-A329-837A0C3FBB27}"/>
              </a:ext>
            </a:extLst>
          </p:cNvPr>
          <p:cNvCxnSpPr>
            <a:cxnSpLocks/>
            <a:stCxn id="105" idx="3"/>
            <a:endCxn id="106" idx="1"/>
          </p:cNvCxnSpPr>
          <p:nvPr/>
        </p:nvCxnSpPr>
        <p:spPr>
          <a:xfrm>
            <a:off x="6677149" y="1733187"/>
            <a:ext cx="7547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Google Shape;876;p67">
            <a:extLst>
              <a:ext uri="{FF2B5EF4-FFF2-40B4-BE49-F238E27FC236}">
                <a16:creationId xmlns:a16="http://schemas.microsoft.com/office/drawing/2014/main" id="{1EA75069-9A2B-4970-8159-CF5FC4F4791E}"/>
              </a:ext>
            </a:extLst>
          </p:cNvPr>
          <p:cNvSpPr txBox="1"/>
          <p:nvPr/>
        </p:nvSpPr>
        <p:spPr>
          <a:xfrm>
            <a:off x="7561757" y="2270323"/>
            <a:ext cx="24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NUMA 1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874;p67">
            <a:extLst>
              <a:ext uri="{FF2B5EF4-FFF2-40B4-BE49-F238E27FC236}">
                <a16:creationId xmlns:a16="http://schemas.microsoft.com/office/drawing/2014/main" id="{44ECB92B-05C3-4CA6-802F-1536EC5832FE}"/>
              </a:ext>
            </a:extLst>
          </p:cNvPr>
          <p:cNvSpPr txBox="1"/>
          <p:nvPr/>
        </p:nvSpPr>
        <p:spPr>
          <a:xfrm>
            <a:off x="5396896" y="3408162"/>
            <a:ext cx="86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UPI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7" name="Google Shape;909;p67">
            <a:extLst>
              <a:ext uri="{FF2B5EF4-FFF2-40B4-BE49-F238E27FC236}">
                <a16:creationId xmlns:a16="http://schemas.microsoft.com/office/drawing/2014/main" id="{675DAEEB-8C39-4AD0-B307-233CC4DA5030}"/>
              </a:ext>
            </a:extLst>
          </p:cNvPr>
          <p:cNvSpPr txBox="1"/>
          <p:nvPr/>
        </p:nvSpPr>
        <p:spPr>
          <a:xfrm>
            <a:off x="3485659" y="5871040"/>
            <a:ext cx="1591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Directory Cache</a:t>
            </a:r>
            <a:b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</a:b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Coherence info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D63E2BB-7110-4185-BCAD-45257B61E3D9}"/>
              </a:ext>
            </a:extLst>
          </p:cNvPr>
          <p:cNvSpPr/>
          <p:nvPr/>
        </p:nvSpPr>
        <p:spPr>
          <a:xfrm>
            <a:off x="1008617" y="2663343"/>
            <a:ext cx="1951578" cy="95116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40CEE4F-6E2C-4F9B-AD8E-912E4359F8D1}"/>
              </a:ext>
            </a:extLst>
          </p:cNvPr>
          <p:cNvGrpSpPr/>
          <p:nvPr/>
        </p:nvGrpSpPr>
        <p:grpSpPr>
          <a:xfrm>
            <a:off x="2355010" y="5144374"/>
            <a:ext cx="830924" cy="276802"/>
            <a:chOff x="2355010" y="5056170"/>
            <a:chExt cx="736723" cy="241899"/>
          </a:xfrm>
        </p:grpSpPr>
        <p:sp>
          <p:nvSpPr>
            <p:cNvPr id="188" name="Google Shape;879;p67">
              <a:extLst>
                <a:ext uri="{FF2B5EF4-FFF2-40B4-BE49-F238E27FC236}">
                  <a16:creationId xmlns:a16="http://schemas.microsoft.com/office/drawing/2014/main" id="{97DA33A7-6810-44FB-9E1A-4902069FDF17}"/>
                </a:ext>
              </a:extLst>
            </p:cNvPr>
            <p:cNvSpPr/>
            <p:nvPr/>
          </p:nvSpPr>
          <p:spPr>
            <a:xfrm>
              <a:off x="2355010" y="5081660"/>
              <a:ext cx="736723" cy="21640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8D8ED8C-30A9-4329-94E9-9A91D1BD6B97}"/>
                </a:ext>
              </a:extLst>
            </p:cNvPr>
            <p:cNvSpPr txBox="1"/>
            <p:nvPr/>
          </p:nvSpPr>
          <p:spPr>
            <a:xfrm>
              <a:off x="2419095" y="5056170"/>
              <a:ext cx="624417" cy="219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Node A</a:t>
              </a:r>
            </a:p>
          </p:txBody>
        </p:sp>
      </p:grpSp>
      <p:sp>
        <p:nvSpPr>
          <p:cNvPr id="161" name="Google Shape;882;p67">
            <a:extLst>
              <a:ext uri="{FF2B5EF4-FFF2-40B4-BE49-F238E27FC236}">
                <a16:creationId xmlns:a16="http://schemas.microsoft.com/office/drawing/2014/main" id="{DCDA1A66-6D73-48AB-9D43-9546AD8236A6}"/>
              </a:ext>
            </a:extLst>
          </p:cNvPr>
          <p:cNvSpPr/>
          <p:nvPr/>
        </p:nvSpPr>
        <p:spPr>
          <a:xfrm>
            <a:off x="3009608" y="2950623"/>
            <a:ext cx="1846737" cy="610856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Local Cache</a:t>
            </a:r>
          </a:p>
        </p:txBody>
      </p: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802ED176-D226-4E15-AF89-514C30304C2E}"/>
              </a:ext>
            </a:extLst>
          </p:cNvPr>
          <p:cNvGrpSpPr/>
          <p:nvPr/>
        </p:nvGrpSpPr>
        <p:grpSpPr>
          <a:xfrm>
            <a:off x="2974860" y="4267239"/>
            <a:ext cx="2064134" cy="309453"/>
            <a:chOff x="1244603" y="4170103"/>
            <a:chExt cx="966636" cy="309453"/>
          </a:xfrm>
        </p:grpSpPr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CB86FDD7-794E-4EE3-AF65-3097B2BEDC4B}"/>
                </a:ext>
              </a:extLst>
            </p:cNvPr>
            <p:cNvGrpSpPr/>
            <p:nvPr/>
          </p:nvGrpSpPr>
          <p:grpSpPr>
            <a:xfrm>
              <a:off x="1244603" y="4170103"/>
              <a:ext cx="479618" cy="307777"/>
              <a:chOff x="1244603" y="4170103"/>
              <a:chExt cx="479618" cy="307777"/>
            </a:xfrm>
          </p:grpSpPr>
          <p:sp>
            <p:nvSpPr>
              <p:cNvPr id="202" name="Google Shape;886;p67">
                <a:extLst>
                  <a:ext uri="{FF2B5EF4-FFF2-40B4-BE49-F238E27FC236}">
                    <a16:creationId xmlns:a16="http://schemas.microsoft.com/office/drawing/2014/main" id="{80B8B102-A9C5-4746-BC60-60AB46DB5E93}"/>
                  </a:ext>
                </a:extLst>
              </p:cNvPr>
              <p:cNvSpPr/>
              <p:nvPr/>
            </p:nvSpPr>
            <p:spPr>
              <a:xfrm>
                <a:off x="1269565" y="4184816"/>
                <a:ext cx="429695" cy="2652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4D4E25C4-6C86-48AA-8692-D7E7EE8862AA}"/>
                  </a:ext>
                </a:extLst>
              </p:cNvPr>
              <p:cNvSpPr txBox="1"/>
              <p:nvPr/>
            </p:nvSpPr>
            <p:spPr>
              <a:xfrm>
                <a:off x="1244603" y="4170103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IMC</a:t>
                </a:r>
              </a:p>
            </p:txBody>
          </p:sp>
        </p:grpSp>
        <p:sp>
          <p:nvSpPr>
            <p:cNvPr id="200" name="Google Shape;894;p67">
              <a:extLst>
                <a:ext uri="{FF2B5EF4-FFF2-40B4-BE49-F238E27FC236}">
                  <a16:creationId xmlns:a16="http://schemas.microsoft.com/office/drawing/2014/main" id="{FD28D73E-26FB-41BB-997E-3E4303E8C19C}"/>
                </a:ext>
              </a:extLst>
            </p:cNvPr>
            <p:cNvSpPr/>
            <p:nvPr/>
          </p:nvSpPr>
          <p:spPr>
            <a:xfrm>
              <a:off x="1696416" y="4184816"/>
              <a:ext cx="437449" cy="265200"/>
            </a:xfrm>
            <a:prstGeom prst="rect">
              <a:avLst/>
            </a:prstGeom>
            <a:solidFill>
              <a:srgbClr val="FFD32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F886385F-8188-4F2B-8A47-CA342541371A}"/>
                </a:ext>
              </a:extLst>
            </p:cNvPr>
            <p:cNvSpPr txBox="1"/>
            <p:nvPr/>
          </p:nvSpPr>
          <p:spPr>
            <a:xfrm>
              <a:off x="1653073" y="4171779"/>
              <a:ext cx="5581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WPQ</a:t>
              </a:r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0486113E-D1CA-4C1F-AB01-A4A0601EC4A0}"/>
              </a:ext>
            </a:extLst>
          </p:cNvPr>
          <p:cNvGrpSpPr/>
          <p:nvPr/>
        </p:nvGrpSpPr>
        <p:grpSpPr>
          <a:xfrm>
            <a:off x="965171" y="4265807"/>
            <a:ext cx="2064134" cy="309453"/>
            <a:chOff x="1244603" y="4170103"/>
            <a:chExt cx="966636" cy="309453"/>
          </a:xfrm>
        </p:grpSpPr>
        <p:sp>
          <p:nvSpPr>
            <p:cNvPr id="206" name="Google Shape;894;p67">
              <a:extLst>
                <a:ext uri="{FF2B5EF4-FFF2-40B4-BE49-F238E27FC236}">
                  <a16:creationId xmlns:a16="http://schemas.microsoft.com/office/drawing/2014/main" id="{48BE0846-71D9-472A-ACCF-9FCE313F3396}"/>
                </a:ext>
              </a:extLst>
            </p:cNvPr>
            <p:cNvSpPr/>
            <p:nvPr/>
          </p:nvSpPr>
          <p:spPr>
            <a:xfrm>
              <a:off x="1696416" y="4184816"/>
              <a:ext cx="477637" cy="265200"/>
            </a:xfrm>
            <a:prstGeom prst="rect">
              <a:avLst/>
            </a:prstGeom>
            <a:solidFill>
              <a:srgbClr val="FFD32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1814153E-558C-45E3-A962-D4E06A3A9134}"/>
                </a:ext>
              </a:extLst>
            </p:cNvPr>
            <p:cNvSpPr txBox="1"/>
            <p:nvPr/>
          </p:nvSpPr>
          <p:spPr>
            <a:xfrm>
              <a:off x="1653073" y="4171779"/>
              <a:ext cx="5581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WPQ</a:t>
              </a:r>
            </a:p>
          </p:txBody>
        </p: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C5BC07D6-FCE4-4BC9-8F7B-74D711347280}"/>
                </a:ext>
              </a:extLst>
            </p:cNvPr>
            <p:cNvGrpSpPr/>
            <p:nvPr/>
          </p:nvGrpSpPr>
          <p:grpSpPr>
            <a:xfrm>
              <a:off x="1244603" y="4170103"/>
              <a:ext cx="479618" cy="307777"/>
              <a:chOff x="1244603" y="4170103"/>
              <a:chExt cx="479618" cy="307777"/>
            </a:xfrm>
          </p:grpSpPr>
          <p:sp>
            <p:nvSpPr>
              <p:cNvPr id="208" name="Google Shape;886;p67">
                <a:extLst>
                  <a:ext uri="{FF2B5EF4-FFF2-40B4-BE49-F238E27FC236}">
                    <a16:creationId xmlns:a16="http://schemas.microsoft.com/office/drawing/2014/main" id="{AF8C8AA2-F09F-4AD7-8F5B-292B337FF9F0}"/>
                  </a:ext>
                </a:extLst>
              </p:cNvPr>
              <p:cNvSpPr/>
              <p:nvPr/>
            </p:nvSpPr>
            <p:spPr>
              <a:xfrm>
                <a:off x="1269565" y="4184816"/>
                <a:ext cx="429695" cy="2652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B75EBE91-F6C3-49A8-AFE1-86DDDC4B2E47}"/>
                  </a:ext>
                </a:extLst>
              </p:cNvPr>
              <p:cNvSpPr txBox="1"/>
              <p:nvPr/>
            </p:nvSpPr>
            <p:spPr>
              <a:xfrm>
                <a:off x="1244603" y="4170103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IMC</a:t>
                </a:r>
              </a:p>
            </p:txBody>
          </p:sp>
        </p:grpSp>
      </p:grpSp>
      <p:cxnSp>
        <p:nvCxnSpPr>
          <p:cNvPr id="210" name="Google Shape;870;p67">
            <a:extLst>
              <a:ext uri="{FF2B5EF4-FFF2-40B4-BE49-F238E27FC236}">
                <a16:creationId xmlns:a16="http://schemas.microsoft.com/office/drawing/2014/main" id="{D0F9D9C3-EBBB-40F1-855F-51130D2A9A8B}"/>
              </a:ext>
            </a:extLst>
          </p:cNvPr>
          <p:cNvCxnSpPr>
            <a:cxnSpLocks/>
            <a:stCxn id="214" idx="2"/>
          </p:cNvCxnSpPr>
          <p:nvPr/>
        </p:nvCxnSpPr>
        <p:spPr>
          <a:xfrm flipH="1">
            <a:off x="9945180" y="3573930"/>
            <a:ext cx="5946" cy="161891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870;p67">
            <a:extLst>
              <a:ext uri="{FF2B5EF4-FFF2-40B4-BE49-F238E27FC236}">
                <a16:creationId xmlns:a16="http://schemas.microsoft.com/office/drawing/2014/main" id="{CE046443-D67B-4B05-A6B8-DFA00D6166C7}"/>
              </a:ext>
            </a:extLst>
          </p:cNvPr>
          <p:cNvCxnSpPr>
            <a:cxnSpLocks/>
          </p:cNvCxnSpPr>
          <p:nvPr/>
        </p:nvCxnSpPr>
        <p:spPr>
          <a:xfrm>
            <a:off x="7910741" y="3680977"/>
            <a:ext cx="0" cy="139566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906;p67">
            <a:extLst>
              <a:ext uri="{FF2B5EF4-FFF2-40B4-BE49-F238E27FC236}">
                <a16:creationId xmlns:a16="http://schemas.microsoft.com/office/drawing/2014/main" id="{AD1624FD-FCA3-42EE-A380-706DA1C6DFBF}"/>
              </a:ext>
            </a:extLst>
          </p:cNvPr>
          <p:cNvSpPr/>
          <p:nvPr/>
        </p:nvSpPr>
        <p:spPr>
          <a:xfrm>
            <a:off x="6845639" y="4762612"/>
            <a:ext cx="4219838" cy="1691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3" name="Google Shape;868;p67">
            <a:extLst>
              <a:ext uri="{FF2B5EF4-FFF2-40B4-BE49-F238E27FC236}">
                <a16:creationId xmlns:a16="http://schemas.microsoft.com/office/drawing/2014/main" id="{3A2D30EB-E892-4FE8-977E-1C765C9F57C3}"/>
              </a:ext>
            </a:extLst>
          </p:cNvPr>
          <p:cNvSpPr/>
          <p:nvPr/>
        </p:nvSpPr>
        <p:spPr>
          <a:xfrm>
            <a:off x="6845639" y="2641168"/>
            <a:ext cx="4219838" cy="199848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3225" tIns="48225" rIns="93225" bIns="482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900" ker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878;p67">
            <a:extLst>
              <a:ext uri="{FF2B5EF4-FFF2-40B4-BE49-F238E27FC236}">
                <a16:creationId xmlns:a16="http://schemas.microsoft.com/office/drawing/2014/main" id="{A4381E25-C1F2-4787-9257-E23717B9F7BA}"/>
              </a:ext>
            </a:extLst>
          </p:cNvPr>
          <p:cNvSpPr/>
          <p:nvPr/>
        </p:nvSpPr>
        <p:spPr>
          <a:xfrm>
            <a:off x="8992943" y="2686158"/>
            <a:ext cx="1916366" cy="88777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Core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algn="ctr">
              <a:buClr>
                <a:srgbClr val="000000"/>
              </a:buClr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5" name="Google Shape;880;p67">
            <a:extLst>
              <a:ext uri="{FF2B5EF4-FFF2-40B4-BE49-F238E27FC236}">
                <a16:creationId xmlns:a16="http://schemas.microsoft.com/office/drawing/2014/main" id="{B88CB153-4D58-45B9-BD8A-F7B981876681}"/>
              </a:ext>
            </a:extLst>
          </p:cNvPr>
          <p:cNvSpPr/>
          <p:nvPr/>
        </p:nvSpPr>
        <p:spPr>
          <a:xfrm>
            <a:off x="7016056" y="2682172"/>
            <a:ext cx="1927772" cy="89362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Core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2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882;p67">
            <a:extLst>
              <a:ext uri="{FF2B5EF4-FFF2-40B4-BE49-F238E27FC236}">
                <a16:creationId xmlns:a16="http://schemas.microsoft.com/office/drawing/2014/main" id="{B98F2B66-F0F5-4915-B1FF-E47EAF4221B6}"/>
              </a:ext>
            </a:extLst>
          </p:cNvPr>
          <p:cNvSpPr/>
          <p:nvPr/>
        </p:nvSpPr>
        <p:spPr>
          <a:xfrm>
            <a:off x="7043692" y="2948663"/>
            <a:ext cx="1846737" cy="610856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Local Cache</a:t>
            </a:r>
          </a:p>
        </p:txBody>
      </p:sp>
      <p:sp>
        <p:nvSpPr>
          <p:cNvPr id="217" name="Google Shape;884;p67">
            <a:extLst>
              <a:ext uri="{FF2B5EF4-FFF2-40B4-BE49-F238E27FC236}">
                <a16:creationId xmlns:a16="http://schemas.microsoft.com/office/drawing/2014/main" id="{43574385-0D38-4238-9723-3F21AD029DC1}"/>
              </a:ext>
            </a:extLst>
          </p:cNvPr>
          <p:cNvSpPr/>
          <p:nvPr/>
        </p:nvSpPr>
        <p:spPr>
          <a:xfrm>
            <a:off x="7016056" y="3618093"/>
            <a:ext cx="3879004" cy="609448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Last Level Cache (LLC)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909;p67">
            <a:extLst>
              <a:ext uri="{FF2B5EF4-FFF2-40B4-BE49-F238E27FC236}">
                <a16:creationId xmlns:a16="http://schemas.microsoft.com/office/drawing/2014/main" id="{1AEF5D5B-564A-4D72-B539-F0539E33A556}"/>
              </a:ext>
            </a:extLst>
          </p:cNvPr>
          <p:cNvSpPr txBox="1"/>
          <p:nvPr/>
        </p:nvSpPr>
        <p:spPr>
          <a:xfrm>
            <a:off x="9667685" y="4718052"/>
            <a:ext cx="159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Optane DIMM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0" name="Google Shape;920;p67">
            <a:extLst>
              <a:ext uri="{FF2B5EF4-FFF2-40B4-BE49-F238E27FC236}">
                <a16:creationId xmlns:a16="http://schemas.microsoft.com/office/drawing/2014/main" id="{BEF6BD42-956E-407F-99AB-A6787160EA66}"/>
              </a:ext>
            </a:extLst>
          </p:cNvPr>
          <p:cNvSpPr/>
          <p:nvPr/>
        </p:nvSpPr>
        <p:spPr>
          <a:xfrm>
            <a:off x="7016056" y="5937514"/>
            <a:ext cx="3909816" cy="443375"/>
          </a:xfrm>
          <a:prstGeom prst="rect">
            <a:avLst/>
          </a:prstGeom>
          <a:solidFill>
            <a:srgbClr val="FF950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909;p67">
            <a:extLst>
              <a:ext uri="{FF2B5EF4-FFF2-40B4-BE49-F238E27FC236}">
                <a16:creationId xmlns:a16="http://schemas.microsoft.com/office/drawing/2014/main" id="{15B2FC3C-FB0D-45C8-A2C9-E3D0A5A6B6FF}"/>
              </a:ext>
            </a:extLst>
          </p:cNvPr>
          <p:cNvSpPr txBox="1"/>
          <p:nvPr/>
        </p:nvSpPr>
        <p:spPr>
          <a:xfrm>
            <a:off x="9493098" y="5871040"/>
            <a:ext cx="1591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Directory Cache</a:t>
            </a:r>
            <a:b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</a:b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Coherence info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AEE3779A-B72F-4687-A05C-E5A142FAF57B}"/>
              </a:ext>
            </a:extLst>
          </p:cNvPr>
          <p:cNvGrpSpPr/>
          <p:nvPr/>
        </p:nvGrpSpPr>
        <p:grpSpPr>
          <a:xfrm>
            <a:off x="7928817" y="5144379"/>
            <a:ext cx="830924" cy="307777"/>
            <a:chOff x="2355010" y="5056170"/>
            <a:chExt cx="736723" cy="268968"/>
          </a:xfrm>
        </p:grpSpPr>
        <p:sp>
          <p:nvSpPr>
            <p:cNvPr id="224" name="Google Shape;879;p67">
              <a:extLst>
                <a:ext uri="{FF2B5EF4-FFF2-40B4-BE49-F238E27FC236}">
                  <a16:creationId xmlns:a16="http://schemas.microsoft.com/office/drawing/2014/main" id="{E6916BCD-BBDF-4700-9786-7A1D00519E93}"/>
                </a:ext>
              </a:extLst>
            </p:cNvPr>
            <p:cNvSpPr/>
            <p:nvPr/>
          </p:nvSpPr>
          <p:spPr>
            <a:xfrm>
              <a:off x="2355010" y="5081660"/>
              <a:ext cx="736723" cy="21640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BB2D7016-FC37-4CB3-9A0E-4A72D589F4BD}"/>
                </a:ext>
              </a:extLst>
            </p:cNvPr>
            <p:cNvSpPr txBox="1"/>
            <p:nvPr/>
          </p:nvSpPr>
          <p:spPr>
            <a:xfrm>
              <a:off x="2409243" y="5056170"/>
              <a:ext cx="644121" cy="268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Node </a:t>
              </a:r>
              <a:r>
                <a:rPr lang="en-US" altLang="ko-KR" sz="1400" b="1" dirty="0"/>
                <a:t>B</a:t>
              </a:r>
              <a:endParaRPr lang="en-US" sz="1400" b="1" dirty="0"/>
            </a:p>
          </p:txBody>
        </p:sp>
      </p:grpSp>
      <p:sp>
        <p:nvSpPr>
          <p:cNvPr id="226" name="Google Shape;882;p67">
            <a:extLst>
              <a:ext uri="{FF2B5EF4-FFF2-40B4-BE49-F238E27FC236}">
                <a16:creationId xmlns:a16="http://schemas.microsoft.com/office/drawing/2014/main" id="{719C791D-E34A-408D-8079-9FDA52898AC2}"/>
              </a:ext>
            </a:extLst>
          </p:cNvPr>
          <p:cNvSpPr/>
          <p:nvPr/>
        </p:nvSpPr>
        <p:spPr>
          <a:xfrm>
            <a:off x="9017047" y="2950623"/>
            <a:ext cx="1846737" cy="610856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Local Cache</a:t>
            </a:r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28A91E5F-D707-4E18-B49B-3E24D4EFE97E}"/>
              </a:ext>
            </a:extLst>
          </p:cNvPr>
          <p:cNvGrpSpPr/>
          <p:nvPr/>
        </p:nvGrpSpPr>
        <p:grpSpPr>
          <a:xfrm>
            <a:off x="8982299" y="4267239"/>
            <a:ext cx="2064134" cy="309453"/>
            <a:chOff x="1244603" y="4170103"/>
            <a:chExt cx="966636" cy="309453"/>
          </a:xfrm>
        </p:grpSpPr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CD83C7FB-92D1-49EB-9634-B737622D8AEE}"/>
                </a:ext>
              </a:extLst>
            </p:cNvPr>
            <p:cNvGrpSpPr/>
            <p:nvPr/>
          </p:nvGrpSpPr>
          <p:grpSpPr>
            <a:xfrm>
              <a:off x="1244603" y="4170103"/>
              <a:ext cx="479618" cy="307777"/>
              <a:chOff x="1244603" y="4170103"/>
              <a:chExt cx="479618" cy="307777"/>
            </a:xfrm>
          </p:grpSpPr>
          <p:sp>
            <p:nvSpPr>
              <p:cNvPr id="231" name="Google Shape;886;p67">
                <a:extLst>
                  <a:ext uri="{FF2B5EF4-FFF2-40B4-BE49-F238E27FC236}">
                    <a16:creationId xmlns:a16="http://schemas.microsoft.com/office/drawing/2014/main" id="{1EC4A591-ED91-4B93-B450-326142D1A85C}"/>
                  </a:ext>
                </a:extLst>
              </p:cNvPr>
              <p:cNvSpPr/>
              <p:nvPr/>
            </p:nvSpPr>
            <p:spPr>
              <a:xfrm>
                <a:off x="1269565" y="4184816"/>
                <a:ext cx="429695" cy="2652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CF0896D3-9934-492F-A24D-FCEF8F91EF98}"/>
                  </a:ext>
                </a:extLst>
              </p:cNvPr>
              <p:cNvSpPr txBox="1"/>
              <p:nvPr/>
            </p:nvSpPr>
            <p:spPr>
              <a:xfrm>
                <a:off x="1244603" y="4170103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IMC</a:t>
                </a:r>
              </a:p>
            </p:txBody>
          </p:sp>
        </p:grpSp>
        <p:sp>
          <p:nvSpPr>
            <p:cNvPr id="229" name="Google Shape;894;p67">
              <a:extLst>
                <a:ext uri="{FF2B5EF4-FFF2-40B4-BE49-F238E27FC236}">
                  <a16:creationId xmlns:a16="http://schemas.microsoft.com/office/drawing/2014/main" id="{EB0C897F-9DAB-4782-BC27-EF6C31AFD5B0}"/>
                </a:ext>
              </a:extLst>
            </p:cNvPr>
            <p:cNvSpPr/>
            <p:nvPr/>
          </p:nvSpPr>
          <p:spPr>
            <a:xfrm>
              <a:off x="1696416" y="4184816"/>
              <a:ext cx="437449" cy="265200"/>
            </a:xfrm>
            <a:prstGeom prst="rect">
              <a:avLst/>
            </a:prstGeom>
            <a:solidFill>
              <a:srgbClr val="FFD32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D679857D-2F98-47C3-9354-C56C81C689A9}"/>
                </a:ext>
              </a:extLst>
            </p:cNvPr>
            <p:cNvSpPr txBox="1"/>
            <p:nvPr/>
          </p:nvSpPr>
          <p:spPr>
            <a:xfrm>
              <a:off x="1653073" y="4171779"/>
              <a:ext cx="5581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WPQ</a:t>
              </a:r>
            </a:p>
          </p:txBody>
        </p:sp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AA9A519C-DDF0-42FD-B361-7951BC6D5739}"/>
              </a:ext>
            </a:extLst>
          </p:cNvPr>
          <p:cNvGrpSpPr/>
          <p:nvPr/>
        </p:nvGrpSpPr>
        <p:grpSpPr>
          <a:xfrm>
            <a:off x="6972610" y="4265807"/>
            <a:ext cx="2064134" cy="309453"/>
            <a:chOff x="1244603" y="4170103"/>
            <a:chExt cx="966636" cy="309453"/>
          </a:xfrm>
        </p:grpSpPr>
        <p:sp>
          <p:nvSpPr>
            <p:cNvPr id="234" name="Google Shape;894;p67">
              <a:extLst>
                <a:ext uri="{FF2B5EF4-FFF2-40B4-BE49-F238E27FC236}">
                  <a16:creationId xmlns:a16="http://schemas.microsoft.com/office/drawing/2014/main" id="{67D7ED85-BE20-4536-82F6-C8EE0744292E}"/>
                </a:ext>
              </a:extLst>
            </p:cNvPr>
            <p:cNvSpPr/>
            <p:nvPr/>
          </p:nvSpPr>
          <p:spPr>
            <a:xfrm>
              <a:off x="1696416" y="4184816"/>
              <a:ext cx="477637" cy="265200"/>
            </a:xfrm>
            <a:prstGeom prst="rect">
              <a:avLst/>
            </a:prstGeom>
            <a:solidFill>
              <a:srgbClr val="FFD32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742BA993-7818-464C-92BC-7E02EA7A7097}"/>
                </a:ext>
              </a:extLst>
            </p:cNvPr>
            <p:cNvSpPr txBox="1"/>
            <p:nvPr/>
          </p:nvSpPr>
          <p:spPr>
            <a:xfrm>
              <a:off x="1653073" y="4171779"/>
              <a:ext cx="5581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WPQ</a:t>
              </a:r>
            </a:p>
          </p:txBody>
        </p:sp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1CE48890-8007-4A2D-9B81-64C77BDB18BB}"/>
                </a:ext>
              </a:extLst>
            </p:cNvPr>
            <p:cNvGrpSpPr/>
            <p:nvPr/>
          </p:nvGrpSpPr>
          <p:grpSpPr>
            <a:xfrm>
              <a:off x="1244603" y="4170103"/>
              <a:ext cx="479618" cy="307777"/>
              <a:chOff x="1244603" y="4170103"/>
              <a:chExt cx="479618" cy="307777"/>
            </a:xfrm>
          </p:grpSpPr>
          <p:sp>
            <p:nvSpPr>
              <p:cNvPr id="237" name="Google Shape;886;p67">
                <a:extLst>
                  <a:ext uri="{FF2B5EF4-FFF2-40B4-BE49-F238E27FC236}">
                    <a16:creationId xmlns:a16="http://schemas.microsoft.com/office/drawing/2014/main" id="{03D2ABEF-1953-4843-9D86-7D100CBF5589}"/>
                  </a:ext>
                </a:extLst>
              </p:cNvPr>
              <p:cNvSpPr/>
              <p:nvPr/>
            </p:nvSpPr>
            <p:spPr>
              <a:xfrm>
                <a:off x="1269565" y="4184816"/>
                <a:ext cx="429695" cy="2652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8A6FEE4D-5461-4E47-AFCC-A1DD4305BF5D}"/>
                  </a:ext>
                </a:extLst>
              </p:cNvPr>
              <p:cNvSpPr txBox="1"/>
              <p:nvPr/>
            </p:nvSpPr>
            <p:spPr>
              <a:xfrm>
                <a:off x="1244603" y="4170103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IMC</a:t>
                </a:r>
              </a:p>
            </p:txBody>
          </p:sp>
        </p:grpSp>
      </p:grp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5BAD99A8-7139-4FE0-8201-47EA7062EDB1}"/>
              </a:ext>
            </a:extLst>
          </p:cNvPr>
          <p:cNvGrpSpPr/>
          <p:nvPr/>
        </p:nvGrpSpPr>
        <p:grpSpPr>
          <a:xfrm>
            <a:off x="9005443" y="5144379"/>
            <a:ext cx="830924" cy="307777"/>
            <a:chOff x="2355010" y="5056170"/>
            <a:chExt cx="736723" cy="268968"/>
          </a:xfrm>
        </p:grpSpPr>
        <p:sp>
          <p:nvSpPr>
            <p:cNvPr id="240" name="Google Shape;879;p67">
              <a:extLst>
                <a:ext uri="{FF2B5EF4-FFF2-40B4-BE49-F238E27FC236}">
                  <a16:creationId xmlns:a16="http://schemas.microsoft.com/office/drawing/2014/main" id="{10BB8EAD-712C-48A7-BC03-DAC766A9CA08}"/>
                </a:ext>
              </a:extLst>
            </p:cNvPr>
            <p:cNvSpPr/>
            <p:nvPr/>
          </p:nvSpPr>
          <p:spPr>
            <a:xfrm>
              <a:off x="2355010" y="5081660"/>
              <a:ext cx="736723" cy="21640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28CFABE7-C664-4C75-96C4-60D29369D9A3}"/>
                </a:ext>
              </a:extLst>
            </p:cNvPr>
            <p:cNvSpPr txBox="1"/>
            <p:nvPr/>
          </p:nvSpPr>
          <p:spPr>
            <a:xfrm>
              <a:off x="2412085" y="5056170"/>
              <a:ext cx="638436" cy="268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Node </a:t>
              </a:r>
              <a:r>
                <a:rPr lang="en-US" altLang="ko-KR" sz="1400" b="1" dirty="0"/>
                <a:t>C</a:t>
              </a:r>
              <a:endParaRPr lang="en-US" sz="1400" b="1" dirty="0"/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D7CA242-89BC-4B0E-BFB2-57436F2D6BF8}"/>
              </a:ext>
            </a:extLst>
          </p:cNvPr>
          <p:cNvSpPr/>
          <p:nvPr/>
        </p:nvSpPr>
        <p:spPr>
          <a:xfrm>
            <a:off x="3747421" y="1457046"/>
            <a:ext cx="1171012" cy="57476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D3B1D53-5DC6-4656-B071-001EB2F31022}"/>
              </a:ext>
            </a:extLst>
          </p:cNvPr>
          <p:cNvGrpSpPr/>
          <p:nvPr/>
        </p:nvGrpSpPr>
        <p:grpSpPr>
          <a:xfrm>
            <a:off x="1072378" y="2977289"/>
            <a:ext cx="830924" cy="276802"/>
            <a:chOff x="2355010" y="5056170"/>
            <a:chExt cx="736723" cy="241899"/>
          </a:xfrm>
        </p:grpSpPr>
        <p:sp>
          <p:nvSpPr>
            <p:cNvPr id="73" name="Google Shape;879;p67">
              <a:extLst>
                <a:ext uri="{FF2B5EF4-FFF2-40B4-BE49-F238E27FC236}">
                  <a16:creationId xmlns:a16="http://schemas.microsoft.com/office/drawing/2014/main" id="{092070BF-04BD-419E-BB2A-CAB14E122AF9}"/>
                </a:ext>
              </a:extLst>
            </p:cNvPr>
            <p:cNvSpPr/>
            <p:nvPr/>
          </p:nvSpPr>
          <p:spPr>
            <a:xfrm>
              <a:off x="2355010" y="5081660"/>
              <a:ext cx="736723" cy="21640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55F8197-A5B9-49E2-BF67-01200D50A54A}"/>
                </a:ext>
              </a:extLst>
            </p:cNvPr>
            <p:cNvSpPr txBox="1"/>
            <p:nvPr/>
          </p:nvSpPr>
          <p:spPr>
            <a:xfrm>
              <a:off x="2419095" y="5056170"/>
              <a:ext cx="624417" cy="219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Node A</a:t>
              </a:r>
            </a:p>
          </p:txBody>
        </p:sp>
      </p:grpSp>
      <p:sp>
        <p:nvSpPr>
          <p:cNvPr id="75" name="Google Shape;876;p67">
            <a:extLst>
              <a:ext uri="{FF2B5EF4-FFF2-40B4-BE49-F238E27FC236}">
                <a16:creationId xmlns:a16="http://schemas.microsoft.com/office/drawing/2014/main" id="{28BC9D81-8E6C-4380-B35A-949E53F95B8B}"/>
              </a:ext>
            </a:extLst>
          </p:cNvPr>
          <p:cNvSpPr txBox="1"/>
          <p:nvPr/>
        </p:nvSpPr>
        <p:spPr>
          <a:xfrm>
            <a:off x="233582" y="1488319"/>
            <a:ext cx="3859986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Example ) Linked List Traversal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637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33"/>
    </mc:Choice>
    <mc:Fallback xmlns="">
      <p:transition spd="slow" advTm="147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6|0.5|4.1|1.3|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|2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5.4|5.1|3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1|1.2|2.8|4|0.8|18.4|4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5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8|5.2|3.3|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6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8|8.4|6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4|8.9|7.5|5.8|14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2|5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2.3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3903</TotalTime>
  <Words>1486</Words>
  <Application>Microsoft Office PowerPoint</Application>
  <PresentationFormat>와이드스크린</PresentationFormat>
  <Paragraphs>587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LinLibertineT</vt:lpstr>
      <vt:lpstr>Arial</vt:lpstr>
      <vt:lpstr>Book Antiqua</vt:lpstr>
      <vt:lpstr>Calibri</vt:lpstr>
      <vt:lpstr>Calibri Light</vt:lpstr>
      <vt:lpstr>Office 테마</vt:lpstr>
      <vt:lpstr>Office Theme</vt:lpstr>
      <vt:lpstr>PACTree: A High Performance  Persistent Range Index  Using PAC Guidelines</vt:lpstr>
      <vt:lpstr>Talk outline</vt:lpstr>
      <vt:lpstr>Non-Volatile Memory (NVM) is now available!</vt:lpstr>
      <vt:lpstr>NVM is not a slow DRAM</vt:lpstr>
      <vt:lpstr>Talk outline</vt:lpstr>
      <vt:lpstr>Packed Asynchronous Concurrency (PAC) guidelines</vt:lpstr>
      <vt:lpstr>Packed Asynchronous Concurrency (PAC) guidelines</vt:lpstr>
      <vt:lpstr>PowerPoint 프레젠테이션</vt:lpstr>
      <vt:lpstr>PowerPoint 프레젠테이션</vt:lpstr>
      <vt:lpstr>PowerPoint 프레젠테이션</vt:lpstr>
      <vt:lpstr>PowerPoint 프레젠테이션</vt:lpstr>
      <vt:lpstr>Lookup operation should consume minimal NVM bandwidth</vt:lpstr>
      <vt:lpstr>Talk outline</vt:lpstr>
      <vt:lpstr>Key take away from PAC Guidelines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Talk outline</vt:lpstr>
      <vt:lpstr>YCSB Evaluation</vt:lpstr>
      <vt:lpstr>Talk outline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PACTree: A High Performance Persistent Range Index  Using PAC Guidelines</dc:title>
  <dc:creator>Kim, Wookhee</dc:creator>
  <cp:lastModifiedBy>Kim, Wookhee</cp:lastModifiedBy>
  <cp:revision>402</cp:revision>
  <dcterms:created xsi:type="dcterms:W3CDTF">2021-10-01T03:01:38Z</dcterms:created>
  <dcterms:modified xsi:type="dcterms:W3CDTF">2021-10-12T02:21:09Z</dcterms:modified>
</cp:coreProperties>
</file>