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8.xml"/>
  <Override ContentType="application/vnd.ms-office.chartcolorstyle+xml" PartName="/ppt/charts/colors7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Book Antiqu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1F9Jqycbx2NBttdrKHih7Me3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ookAntiqua-bold.fntdata"/><Relationship Id="rId14" Type="http://schemas.openxmlformats.org/officeDocument/2006/relationships/slide" Target="slides/slide9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2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1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wookh\Desktop\sosp-slides\sosp-figure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wookh\Desktop\sosp-slides\sosp-figure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wookh\Desktop\sosp-slides\sosp-figure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themeOverride" Target="../theme/themeOverride3.xml"/><Relationship Id="rId4" Type="http://schemas.openxmlformats.org/officeDocument/2006/relationships/oleObject" Target="file:///\\localhost\Users\okie90\Desktop\job-talk-slides\&#4368;&#4457;&#4540;&#4370;&#4449;&#4536;%20&#4358;&#4462;&#4523;&#4361;&#4453;1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\\localhost\Users\okie90\Desktop\job-talk-slides\&#4368;&#4457;&#4540;&#4370;&#4449;&#4536;%20&#4358;&#4462;&#4523;&#4361;&#4453;1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\\localhost\Users\okie90\Desktop\job-talk-slides\&#4368;&#4457;&#4540;&#4370;&#4449;&#4536;%20&#4358;&#4462;&#4523;&#4361;&#4453;1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1.xml"/><Relationship Id="rId4" Type="http://schemas.openxmlformats.org/officeDocument/2006/relationships/oleObject" Target="file:///C:\Users\wookh\Desktop\sosp-slides\sosp-figure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themeOverride" Target="../theme/themeOverride2.xml"/><Relationship Id="rId4" Type="http://schemas.openxmlformats.org/officeDocument/2006/relationships/oleObject" Target="file:///C:\Users\wookh\Desktop\sosp-slides\sosp-fig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DRAM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Sheet1!$F$6:$F$7</c:f>
              <c:strCache>
                <c:ptCount val="2"/>
                <c:pt idx="0">
                  <c:v>Sequential Read Latency</c:v>
                </c:pt>
                <c:pt idx="1">
                  <c:v>Random Read Latency</c:v>
                </c:pt>
              </c:strCache>
            </c:strRef>
          </c:cat>
          <c:val>
            <c:numRef>
              <c:f>Sheet1!$G$6:$G$7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C-4E2A-9D4D-3AE0BBAAD929}"/>
            </c:ext>
          </c:extLst>
        </c:ser>
        <c:ser>
          <c:idx val="1"/>
          <c:order val="1"/>
          <c:tx>
            <c:strRef>
              <c:f>Sheet1!$H$5</c:f>
              <c:strCache>
                <c:ptCount val="1"/>
                <c:pt idx="0">
                  <c:v>NVM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Sheet1!$F$6:$F$7</c:f>
              <c:strCache>
                <c:ptCount val="2"/>
                <c:pt idx="0">
                  <c:v>Sequential Read Latency</c:v>
                </c:pt>
                <c:pt idx="1">
                  <c:v>Random Read Latency</c:v>
                </c:pt>
              </c:strCache>
            </c:strRef>
          </c:cat>
          <c:val>
            <c:numRef>
              <c:f>Sheet1!$H$6:$H$7</c:f>
              <c:numCache>
                <c:formatCode>General</c:formatCode>
                <c:ptCount val="2"/>
                <c:pt idx="0">
                  <c:v>2.0864197530864197</c:v>
                </c:pt>
                <c:pt idx="1">
                  <c:v>3.0198019801980198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C-4E2A-9D4D-3AE0BBAA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6305151"/>
        <c:axId val="1586296415"/>
      </c:barChart>
      <c:catAx>
        <c:axId val="158630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296415"/>
        <c:crosses val="autoZero"/>
        <c:auto val="1"/>
        <c:lblAlgn val="ctr"/>
        <c:lblOffset val="100"/>
        <c:noMultiLvlLbl val="0"/>
      </c:catAx>
      <c:valAx>
        <c:axId val="1586296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to DRAM Latency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30515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Sheet1!$G$11</c:f>
              <c:strCache>
                <c:ptCount val="1"/>
                <c:pt idx="0">
                  <c:v>DRAM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Sheet1!$F$12:$F$14</c:f>
              <c:strCache>
                <c:ptCount val="3"/>
                <c:pt idx="0">
                  <c:v>Read</c:v>
                </c:pt>
                <c:pt idx="1">
                  <c:v>Write (clwb)</c:v>
                </c:pt>
                <c:pt idx="2">
                  <c:v>Write (ntstore)</c:v>
                </c:pt>
              </c:strCache>
            </c:strRef>
          </c:cat>
          <c:val>
            <c:numRef>
              <c:f>Sheet1!$G$12:$G$14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1-4EBF-9760-64F43D79F7EC}"/>
            </c:ext>
          </c:extLst>
        </c:ser>
        <c:ser>
          <c:idx val="2"/>
          <c:order val="1"/>
          <c:tx>
            <c:strRef>
              <c:f>Sheet1!$I$11</c:f>
              <c:strCache>
                <c:ptCount val="1"/>
                <c:pt idx="0">
                  <c:v>NVM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31-4EBF-9760-64F43D79F7EC}"/>
              </c:ext>
            </c:extLst>
          </c:dPt>
          <c:cat>
            <c:strRef>
              <c:f>Sheet1!$F$12:$F$14</c:f>
              <c:strCache>
                <c:ptCount val="3"/>
                <c:pt idx="0">
                  <c:v>Read</c:v>
                </c:pt>
                <c:pt idx="1">
                  <c:v>Write (clwb)</c:v>
                </c:pt>
                <c:pt idx="2">
                  <c:v>Write (ntstore)</c:v>
                </c:pt>
              </c:strCache>
            </c:strRef>
          </c:cat>
          <c:val>
            <c:numRef>
              <c:f>Sheet1!$I$12:$I$14</c:f>
              <c:numCache>
                <c:formatCode>General</c:formatCode>
                <c:ptCount val="3"/>
                <c:pt idx="0">
                  <c:v>0.35291326627443537</c:v>
                </c:pt>
                <c:pt idx="1">
                  <c:v>0.1189505165851006</c:v>
                </c:pt>
                <c:pt idx="2">
                  <c:v>0.26729665879176512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1-4EBF-9760-64F43D79F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6323871"/>
        <c:axId val="1586324287"/>
      </c:barChart>
      <c:catAx>
        <c:axId val="158632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324287"/>
        <c:crosses val="autoZero"/>
        <c:auto val="1"/>
        <c:lblAlgn val="ctr"/>
        <c:lblOffset val="100"/>
        <c:noMultiLvlLbl val="0"/>
      </c:catAx>
      <c:valAx>
        <c:axId val="158632428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to DRAM bandwidth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323871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81496062992126"/>
          <c:y val="4.5208515602216393E-2"/>
          <c:w val="0.78862948381452314"/>
          <c:h val="0.69066455234762314"/>
        </c:manualLayout>
      </c:layout>
      <c:lineChart>
        <c:grouping val="standard"/>
        <c:varyColors val="0"/>
        <c:ser>
          <c:idx val="0"/>
          <c:order val="0"/>
          <c:tx>
            <c:strRef>
              <c:f>'fh5'!$K$6</c:f>
              <c:strCache>
                <c:ptCount val="1"/>
                <c:pt idx="0">
                  <c:v>Directory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'fh5'!$J$7:$J$11</c:f>
              <c:numCache>
                <c:formatCode>General</c:formatCode>
                <c:ptCount val="5"/>
                <c:pt idx="0">
                  <c:v>14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'fh5'!$K$7:$K$11</c:f>
              <c:numCache>
                <c:formatCode>General</c:formatCode>
                <c:ptCount val="5"/>
                <c:pt idx="0">
                  <c:v>3.682436</c:v>
                </c:pt>
                <c:pt idx="1">
                  <c:v>5.8105190000000002</c:v>
                </c:pt>
                <c:pt idx="2">
                  <c:v>4.5554680000000003</c:v>
                </c:pt>
                <c:pt idx="3">
                  <c:v>4.5601060000000002</c:v>
                </c:pt>
                <c:pt idx="4">
                  <c:v>4.5804489999999998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F-4DF4-B7BD-FAB3959FD78D}"/>
            </c:ext>
          </c:extLst>
        </c:ser>
        <c:ser>
          <c:idx val="1"/>
          <c:order val="1"/>
          <c:tx>
            <c:strRef>
              <c:f>'fh5'!$L$6</c:f>
              <c:strCache>
                <c:ptCount val="1"/>
                <c:pt idx="0">
                  <c:v>Snoop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'fh5'!$J$7:$J$11</c:f>
              <c:numCache>
                <c:formatCode>General</c:formatCode>
                <c:ptCount val="5"/>
                <c:pt idx="0">
                  <c:v>14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'fh5'!$L$7:$L$11</c:f>
              <c:numCache>
                <c:formatCode>General</c:formatCode>
                <c:ptCount val="5"/>
                <c:pt idx="0">
                  <c:v>3.7979980000000002</c:v>
                </c:pt>
                <c:pt idx="1">
                  <c:v>6.9717950000000002</c:v>
                </c:pt>
                <c:pt idx="2">
                  <c:v>10.481595</c:v>
                </c:pt>
                <c:pt idx="3">
                  <c:v>10.339414</c:v>
                </c:pt>
                <c:pt idx="4">
                  <c:v>9.9965893000000001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F-4DF4-B7BD-FAB3959FD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9524767"/>
        <c:axId val="299157167"/>
      </c:lineChart>
      <c:catAx>
        <c:axId val="649524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Number of Threads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38502537182852142"/>
              <c:y val="0.86636738116068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157167"/>
        <c:crosses val="autoZero"/>
        <c:auto val="1"/>
        <c:lblAlgn val="ctr"/>
        <c:lblOffset val="100"/>
        <c:noMultiLvlLbl val="0"/>
      </c:catAx>
      <c:valAx>
        <c:axId val="299157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Throughput (Mops)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2476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3975524934383209"/>
          <c:y val="0.58178404782735504"/>
          <c:w val="0.49826706036745405"/>
          <c:h val="0.11729002624671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시트1!$H$46</c:f>
              <c:strCache>
                <c:ptCount val="1"/>
                <c:pt idx="0">
                  <c:v>B+-tree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시트1!$G$47:$G$48</c:f>
              <c:strCache>
                <c:ptCount val="2"/>
                <c:pt idx="0">
                  <c:v>Performance</c:v>
                </c:pt>
                <c:pt idx="1">
                  <c:v>PM Read</c:v>
                </c:pt>
              </c:strCache>
            </c:strRef>
          </c:cat>
          <c:val>
            <c:numRef>
              <c:f>시트1!$H$47:$H$48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2-4BFF-840B-92B9A814AFC7}"/>
            </c:ext>
          </c:extLst>
        </c:ser>
        <c:ser>
          <c:idx val="1"/>
          <c:order val="1"/>
          <c:tx>
            <c:strRef>
              <c:f>시트1!$I$46</c:f>
              <c:strCache>
                <c:ptCount val="1"/>
                <c:pt idx="0">
                  <c:v>Trie</c:v>
                </c:pt>
              </c:strCache>
            </c:strRef>
          </c:tx>
          <c:spPr>
            <a:solidFill>
              <a:srgbClr val="E7E6E6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시트1!$G$47:$G$48</c:f>
              <c:strCache>
                <c:ptCount val="2"/>
                <c:pt idx="0">
                  <c:v>Performance</c:v>
                </c:pt>
                <c:pt idx="1">
                  <c:v>PM Read</c:v>
                </c:pt>
              </c:strCache>
            </c:strRef>
          </c:cat>
          <c:val>
            <c:numRef>
              <c:f>시트1!$I$47:$I$48</c:f>
              <c:numCache>
                <c:formatCode>General</c:formatCode>
                <c:ptCount val="2"/>
                <c:pt idx="0">
                  <c:v>3.7346473154701858</c:v>
                </c:pt>
                <c:pt idx="1">
                  <c:v>0.12998434147667401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2-4BFF-840B-92B9A814A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141200"/>
        <c:axId val="2106143952"/>
      </c:barChart>
      <c:catAx>
        <c:axId val="210614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143952"/>
        <c:crosses val="autoZero"/>
        <c:auto val="1"/>
        <c:lblAlgn val="ctr"/>
        <c:lblOffset val="100"/>
        <c:noMultiLvlLbl val="0"/>
      </c:catAx>
      <c:valAx>
        <c:axId val="2106143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Nomalized to B+-tree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1412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시트2!$H$39</c:f>
              <c:strCache>
                <c:ptCount val="1"/>
                <c:pt idx="0">
                  <c:v>PACTree</c:v>
                </c:pt>
              </c:strCache>
            </c:strRef>
          </c:tx>
          <c:spPr>
            <a:ln w="762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시트2!$H$40:$H$44</c:f>
              <c:numCache>
                <c:formatCode>General</c:formatCode>
                <c:ptCount val="5"/>
                <c:pt idx="0">
                  <c:v>0.61142799999999997</c:v>
                </c:pt>
                <c:pt idx="1">
                  <c:v>11.943541</c:v>
                </c:pt>
                <c:pt idx="2">
                  <c:v>16.971252</c:v>
                </c:pt>
                <c:pt idx="3">
                  <c:v>27.78622</c:v>
                </c:pt>
                <c:pt idx="4">
                  <c:v>29.117166999999998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B-47E2-A385-FA05A9970CFE}"/>
            </c:ext>
          </c:extLst>
        </c:ser>
        <c:ser>
          <c:idx val="0"/>
          <c:order val="1"/>
          <c:tx>
            <c:strRef>
              <c:f>시트2!$D$39</c:f>
              <c:strCache>
                <c:ptCount val="1"/>
                <c:pt idx="0">
                  <c:v>FAST-FAIR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시트2!$D$40:$D$44</c:f>
              <c:numCache>
                <c:formatCode>General</c:formatCode>
                <c:ptCount val="5"/>
                <c:pt idx="0">
                  <c:v>0.29383799999999999</c:v>
                </c:pt>
                <c:pt idx="1">
                  <c:v>7.3876390000000001</c:v>
                </c:pt>
                <c:pt idx="2">
                  <c:v>11.228872000000001</c:v>
                </c:pt>
                <c:pt idx="3">
                  <c:v>11.245981</c:v>
                </c:pt>
                <c:pt idx="4">
                  <c:v>10.726645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0B-47E2-A385-FA05A9970CFE}"/>
            </c:ext>
          </c:extLst>
        </c:ser>
        <c:ser>
          <c:idx val="1"/>
          <c:order val="2"/>
          <c:tx>
            <c:strRef>
              <c:f>시트2!$E$39</c:f>
              <c:strCache>
                <c:ptCount val="1"/>
                <c:pt idx="0">
                  <c:v>BzTree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시트2!$E$40:$E$44</c:f>
              <c:numCache>
                <c:formatCode>General</c:formatCode>
                <c:ptCount val="5"/>
                <c:pt idx="0">
                  <c:v>0.14688300000000001</c:v>
                </c:pt>
                <c:pt idx="1">
                  <c:v>3.4277380000000002</c:v>
                </c:pt>
                <c:pt idx="2">
                  <c:v>5.002453</c:v>
                </c:pt>
                <c:pt idx="3">
                  <c:v>4.9667159999999999</c:v>
                </c:pt>
                <c:pt idx="4">
                  <c:v>4.6413880000000001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0B-47E2-A385-FA05A9970CFE}"/>
            </c:ext>
          </c:extLst>
        </c:ser>
        <c:ser>
          <c:idx val="2"/>
          <c:order val="3"/>
          <c:tx>
            <c:strRef>
              <c:f>시트2!$F$39</c:f>
              <c:strCache>
                <c:ptCount val="1"/>
                <c:pt idx="0">
                  <c:v>FPTree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시트2!$C$40:$C$44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시트2!$F$40:$F$44</c:f>
              <c:numCache>
                <c:formatCode>General</c:formatCode>
                <c:ptCount val="5"/>
                <c:pt idx="0">
                  <c:v>0.59438999999999997</c:v>
                </c:pt>
                <c:pt idx="1">
                  <c:v>8.2255029999999998</c:v>
                </c:pt>
                <c:pt idx="2">
                  <c:v>8.2561180000000007</c:v>
                </c:pt>
                <c:pt idx="3">
                  <c:v>5.8600879999999993</c:v>
                </c:pt>
                <c:pt idx="4">
                  <c:v>0.38364900000000002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0B-47E2-A385-FA05A9970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471056"/>
        <c:axId val="2095475920"/>
      </c:lineChart>
      <c:catAx>
        <c:axId val="20954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475920"/>
        <c:crosses val="autoZero"/>
        <c:auto val="1"/>
        <c:lblAlgn val="ctr"/>
        <c:lblOffset val="100"/>
        <c:noMultiLvlLbl val="0"/>
      </c:catAx>
      <c:valAx>
        <c:axId val="2095475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Throughput(Mops)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2.6936792497932384E-2"/>
              <c:y val="0.15122876257452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47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시트2!$H$30</c:f>
              <c:strCache>
                <c:ptCount val="1"/>
                <c:pt idx="0">
                  <c:v>PACTree</c:v>
                </c:pt>
              </c:strCache>
            </c:strRef>
          </c:tx>
          <c:spPr>
            <a:ln w="762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시트2!$H$31:$H$35</c:f>
              <c:numCache>
                <c:formatCode>General</c:formatCode>
                <c:ptCount val="5"/>
                <c:pt idx="0">
                  <c:v>1.0787819999999999</c:v>
                </c:pt>
                <c:pt idx="1">
                  <c:v>27.798058999999999</c:v>
                </c:pt>
                <c:pt idx="2">
                  <c:v>35.483975999999998</c:v>
                </c:pt>
                <c:pt idx="3">
                  <c:v>49.119154999999999</c:v>
                </c:pt>
                <c:pt idx="4">
                  <c:v>58.038358000000002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CA-4FBB-BF65-17FED23159FC}"/>
            </c:ext>
          </c:extLst>
        </c:ser>
        <c:ser>
          <c:idx val="0"/>
          <c:order val="1"/>
          <c:tx>
            <c:strRef>
              <c:f>시트2!$D$30</c:f>
              <c:strCache>
                <c:ptCount val="1"/>
                <c:pt idx="0">
                  <c:v>FAST-FAIR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시트2!$D$31:$D$35</c:f>
              <c:numCache>
                <c:formatCode>General</c:formatCode>
                <c:ptCount val="5"/>
                <c:pt idx="0">
                  <c:v>0.78962100000000002</c:v>
                </c:pt>
                <c:pt idx="1">
                  <c:v>20.270959000000001</c:v>
                </c:pt>
                <c:pt idx="2">
                  <c:v>31.252227999999999</c:v>
                </c:pt>
                <c:pt idx="3">
                  <c:v>34.412635000000002</c:v>
                </c:pt>
                <c:pt idx="4">
                  <c:v>35.855867999999987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CA-4FBB-BF65-17FED23159FC}"/>
            </c:ext>
          </c:extLst>
        </c:ser>
        <c:ser>
          <c:idx val="1"/>
          <c:order val="2"/>
          <c:tx>
            <c:strRef>
              <c:f>시트2!$E$30</c:f>
              <c:strCache>
                <c:ptCount val="1"/>
                <c:pt idx="0">
                  <c:v>BzTree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시트2!$E$31:$E$35</c:f>
              <c:numCache>
                <c:formatCode>General</c:formatCode>
                <c:ptCount val="5"/>
                <c:pt idx="0">
                  <c:v>0.53064599999999995</c:v>
                </c:pt>
                <c:pt idx="1">
                  <c:v>10.818754999999999</c:v>
                </c:pt>
                <c:pt idx="2">
                  <c:v>11.991225</c:v>
                </c:pt>
                <c:pt idx="3">
                  <c:v>11.977922</c:v>
                </c:pt>
                <c:pt idx="4">
                  <c:v>12.100021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CA-4FBB-BF65-17FED23159FC}"/>
            </c:ext>
          </c:extLst>
        </c:ser>
        <c:ser>
          <c:idx val="2"/>
          <c:order val="3"/>
          <c:tx>
            <c:strRef>
              <c:f>시트2!$F$30</c:f>
              <c:strCache>
                <c:ptCount val="1"/>
                <c:pt idx="0">
                  <c:v>FPTree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시트2!$C$31:$C$35</c:f>
              <c:numCache>
                <c:formatCode>General</c:formatCode>
                <c:ptCount val="5"/>
                <c:pt idx="0">
                  <c:v>1</c:v>
                </c:pt>
                <c:pt idx="1">
                  <c:v>28</c:v>
                </c:pt>
                <c:pt idx="2">
                  <c:v>56</c:v>
                </c:pt>
                <c:pt idx="3">
                  <c:v>84</c:v>
                </c:pt>
                <c:pt idx="4">
                  <c:v>112</c:v>
                </c:pt>
              </c:numCache>
            </c:numRef>
          </c:cat>
          <c:val>
            <c:numRef>
              <c:f>시트2!$F$31:$F$35</c:f>
              <c:numCache>
                <c:formatCode>General</c:formatCode>
                <c:ptCount val="5"/>
                <c:pt idx="0">
                  <c:v>1.051609</c:v>
                </c:pt>
                <c:pt idx="1">
                  <c:v>19.041578000000001</c:v>
                </c:pt>
                <c:pt idx="2">
                  <c:v>21.098179999999999</c:v>
                </c:pt>
                <c:pt idx="3">
                  <c:v>13.445135000000001</c:v>
                </c:pt>
                <c:pt idx="4">
                  <c:v>2.592047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CA-4FBB-BF65-17FED2315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6689168"/>
        <c:axId val="2106693712"/>
      </c:lineChart>
      <c:catAx>
        <c:axId val="2106689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693712"/>
        <c:crosses val="autoZero"/>
        <c:auto val="1"/>
        <c:lblAlgn val="ctr"/>
        <c:lblOffset val="100"/>
        <c:noMultiLvlLbl val="0"/>
      </c:catAx>
      <c:valAx>
        <c:axId val="210669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(Mops)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689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'tail-latency'!$K$3</c:f>
              <c:strCache>
                <c:ptCount val="1"/>
                <c:pt idx="0">
                  <c:v>PACTree</c:v>
                </c:pt>
              </c:strCache>
            </c:strRef>
          </c:tx>
          <c:spPr>
            <a:ln w="76200" cap="rnd">
              <a:solidFill>
                <a:srgbClr val="B74919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'tail-latency'!$J$4:$J$7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'tail-latency'!$K$4:$K$7</c:f>
              <c:numCache>
                <c:formatCode>General</c:formatCode>
                <c:ptCount val="4"/>
                <c:pt idx="0">
                  <c:v>15.333</c:v>
                </c:pt>
                <c:pt idx="1">
                  <c:v>24.439</c:v>
                </c:pt>
                <c:pt idx="2">
                  <c:v>48.256</c:v>
                </c:pt>
                <c:pt idx="3">
                  <c:v>966.04600000000005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CB-417C-B957-80537091A0D3}"/>
            </c:ext>
          </c:extLst>
        </c:ser>
        <c:ser>
          <c:idx val="2"/>
          <c:order val="1"/>
          <c:tx>
            <c:strRef>
              <c:f>'tail-latency'!$M$3</c:f>
              <c:strCache>
                <c:ptCount val="1"/>
                <c:pt idx="0">
                  <c:v>FP-Tree</c:v>
                </c:pt>
              </c:strCache>
            </c:strRef>
          </c:tx>
          <c:spPr>
            <a:ln w="28575" cap="rnd">
              <a:solidFill>
                <a:srgbClr val="36AFCE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'tail-latency'!$J$4:$J$7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'tail-latency'!$M$4:$M$7</c:f>
              <c:numCache>
                <c:formatCode>General</c:formatCode>
                <c:ptCount val="4"/>
                <c:pt idx="0">
                  <c:v>175.93100000000001</c:v>
                </c:pt>
                <c:pt idx="1">
                  <c:v>348.23200000000003</c:v>
                </c:pt>
                <c:pt idx="2">
                  <c:v>1089.2919999999999</c:v>
                </c:pt>
                <c:pt idx="3">
                  <c:v>1861.4169999999999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CB-417C-B957-80537091A0D3}"/>
            </c:ext>
          </c:extLst>
        </c:ser>
        <c:ser>
          <c:idx val="3"/>
          <c:order val="2"/>
          <c:tx>
            <c:strRef>
              <c:f>'tail-latency'!$N$3</c:f>
              <c:strCache>
                <c:ptCount val="1"/>
                <c:pt idx="0">
                  <c:v>Bz-Tree</c:v>
                </c:pt>
              </c:strCache>
            </c:strRef>
          </c:tx>
          <c:spPr>
            <a:ln w="28575" cap="rnd">
              <a:solidFill>
                <a:srgbClr val="8BC145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'tail-latency'!$J$4:$J$7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'tail-latency'!$N$4:$N$7</c:f>
              <c:numCache>
                <c:formatCode>General</c:formatCode>
                <c:ptCount val="4"/>
                <c:pt idx="0">
                  <c:v>76.027000000000001</c:v>
                </c:pt>
                <c:pt idx="1">
                  <c:v>141.80500000000001</c:v>
                </c:pt>
                <c:pt idx="2">
                  <c:v>980.822</c:v>
                </c:pt>
                <c:pt idx="3">
                  <c:v>3983.29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CB-417C-B957-80537091A0D3}"/>
            </c:ext>
          </c:extLst>
        </c:ser>
        <c:ser>
          <c:idx val="4"/>
          <c:order val="3"/>
          <c:tx>
            <c:strRef>
              <c:f>'tail-latency'!$O$3</c:f>
              <c:strCache>
                <c:ptCount val="1"/>
                <c:pt idx="0">
                  <c:v>FAST-FAIR</c:v>
                </c:pt>
              </c:strCache>
            </c:strRef>
          </c:tx>
          <c:spPr>
            <a:ln w="28575" cap="rnd">
              <a:solidFill>
                <a:srgbClr val="1D9A78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27CB-417C-B957-80537091A0D3}"/>
              </c:ext>
            </c:extLst>
          </c:dPt>
          <c:cat>
            <c:numRef>
              <c:f>'tail-latency'!$J$4:$J$7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'tail-latency'!$O$4:$O$7</c:f>
              <c:numCache>
                <c:formatCode>General</c:formatCode>
                <c:ptCount val="4"/>
                <c:pt idx="0">
                  <c:v>21.234000000000002</c:v>
                </c:pt>
                <c:pt idx="1">
                  <c:v>35.695999999999998</c:v>
                </c:pt>
                <c:pt idx="2">
                  <c:v>623.28</c:v>
                </c:pt>
                <c:pt idx="3">
                  <c:v>2068.547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CB-417C-B957-80537091A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5976623"/>
        <c:axId val="1975974543"/>
      </c:lineChart>
      <c:catAx>
        <c:axId val="1975976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1" dirty="0"/>
                  <a:t>Percentage</a:t>
                </a:r>
                <a:r>
                  <a:rPr lang="en-US" altLang="ko-KR" sz="1800" b="1" baseline="0" dirty="0"/>
                  <a:t> (%)</a:t>
                </a:r>
                <a:endParaRPr lang="ko-KR" altLang="en-US" sz="1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974543"/>
        <c:crosses val="autoZero"/>
        <c:auto val="1"/>
        <c:lblAlgn val="ctr"/>
        <c:lblOffset val="100"/>
        <c:noMultiLvlLbl val="0"/>
      </c:catAx>
      <c:valAx>
        <c:axId val="1975974543"/>
        <c:scaling>
          <c:orientation val="minMax"/>
          <c:max val="1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1" dirty="0"/>
                  <a:t>Latency (us)</a:t>
                </a:r>
                <a:endParaRPr lang="ko-KR" altLang="en-US" sz="1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976623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'tail-latency'!$K$20</c:f>
              <c:strCache>
                <c:ptCount val="1"/>
                <c:pt idx="0">
                  <c:v>PACTree</c:v>
                </c:pt>
              </c:strCache>
            </c:strRef>
          </c:tx>
          <c:spPr>
            <a:ln w="76200" cap="rnd">
              <a:solidFill>
                <a:srgbClr val="B74919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'tail-latency'!$J$21:$J$24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'tail-latency'!$K$21:$K$24</c:f>
              <c:numCache>
                <c:formatCode>General</c:formatCode>
                <c:ptCount val="4"/>
                <c:pt idx="0">
                  <c:v>2.9990000000000001</c:v>
                </c:pt>
                <c:pt idx="1">
                  <c:v>4.7539999999999996</c:v>
                </c:pt>
                <c:pt idx="2">
                  <c:v>30.332999999999998</c:v>
                </c:pt>
                <c:pt idx="3">
                  <c:v>52.189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02-41BD-9E7D-471487F735A1}"/>
            </c:ext>
          </c:extLst>
        </c:ser>
        <c:ser>
          <c:idx val="2"/>
          <c:order val="1"/>
          <c:tx>
            <c:strRef>
              <c:f>'tail-latency'!$M$20</c:f>
              <c:strCache>
                <c:ptCount val="1"/>
                <c:pt idx="0">
                  <c:v>FP-Tree</c:v>
                </c:pt>
              </c:strCache>
            </c:strRef>
          </c:tx>
          <c:spPr>
            <a:ln w="28575" cap="rnd">
              <a:solidFill>
                <a:srgbClr val="36AFCE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'tail-latency'!$J$21:$J$24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'tail-latency'!$M$21:$M$24</c:f>
              <c:numCache>
                <c:formatCode>General</c:formatCode>
                <c:ptCount val="4"/>
                <c:pt idx="0">
                  <c:v>3.6869999999999998</c:v>
                </c:pt>
                <c:pt idx="1">
                  <c:v>7.8579999999999997</c:v>
                </c:pt>
                <c:pt idx="2">
                  <c:v>28.437000000000001</c:v>
                </c:pt>
                <c:pt idx="3">
                  <c:v>39.585999999999999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02-41BD-9E7D-471487F735A1}"/>
            </c:ext>
          </c:extLst>
        </c:ser>
        <c:ser>
          <c:idx val="3"/>
          <c:order val="2"/>
          <c:tx>
            <c:strRef>
              <c:f>'tail-latency'!$N$20</c:f>
              <c:strCache>
                <c:ptCount val="1"/>
                <c:pt idx="0">
                  <c:v>Bz-Tree</c:v>
                </c:pt>
              </c:strCache>
            </c:strRef>
          </c:tx>
          <c:spPr>
            <a:ln w="28575" cap="rnd">
              <a:solidFill>
                <a:srgbClr val="8BC145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'tail-latency'!$J$21:$J$24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'tail-latency'!$N$21:$N$24</c:f>
              <c:numCache>
                <c:formatCode>General</c:formatCode>
                <c:ptCount val="4"/>
                <c:pt idx="0">
                  <c:v>11.406000000000001</c:v>
                </c:pt>
                <c:pt idx="1">
                  <c:v>19.306000000000001</c:v>
                </c:pt>
                <c:pt idx="2">
                  <c:v>76.081999999999994</c:v>
                </c:pt>
                <c:pt idx="3">
                  <c:v>137.6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02-41BD-9E7D-471487F735A1}"/>
            </c:ext>
          </c:extLst>
        </c:ser>
        <c:ser>
          <c:idx val="4"/>
          <c:order val="3"/>
          <c:tx>
            <c:strRef>
              <c:f>'tail-latency'!$O$20</c:f>
              <c:strCache>
                <c:ptCount val="1"/>
                <c:pt idx="0">
                  <c:v>FAST-FAIR</c:v>
                </c:pt>
              </c:strCache>
            </c:strRef>
          </c:tx>
          <c:spPr>
            <a:ln w="28575" cap="rnd">
              <a:solidFill>
                <a:srgbClr val="1D9A78"/>
              </a:solidFill>
              <a:round/>
            </a:ln>
            <a:effectLst/>
          </c:spPr>
          <c:marker>
            <c:symbol val="none"/>
          </c:marker>
          <c:cat>
            <c:numRef>
              <c:f>'tail-latency'!$J$21:$J$24</c:f>
              <c:numCache>
                <c:formatCode>General</c:formatCode>
                <c:ptCount val="4"/>
                <c:pt idx="0">
                  <c:v>99</c:v>
                </c:pt>
                <c:pt idx="1">
                  <c:v>99.9</c:v>
                </c:pt>
                <c:pt idx="2">
                  <c:v>99.99</c:v>
                </c:pt>
                <c:pt idx="3">
                  <c:v>99.998999999999995</c:v>
                </c:pt>
              </c:numCache>
            </c:numRef>
          </c:cat>
          <c:val>
            <c:numRef>
              <c:f>'tail-latency'!$O$21:$O$24</c:f>
              <c:numCache>
                <c:formatCode>General</c:formatCode>
                <c:ptCount val="4"/>
                <c:pt idx="0">
                  <c:v>3.6480000000000001</c:v>
                </c:pt>
                <c:pt idx="1">
                  <c:v>5.6509999999999998</c:v>
                </c:pt>
                <c:pt idx="2">
                  <c:v>26.436</c:v>
                </c:pt>
                <c:pt idx="3">
                  <c:v>43.856999999999999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02-41BD-9E7D-471487F73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9937231"/>
        <c:axId val="1629940975"/>
      </c:lineChart>
      <c:catAx>
        <c:axId val="1629937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Percentage (%)</a:t>
                </a:r>
                <a:endParaRPr lang="ko-KR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40975"/>
        <c:crosses val="autoZero"/>
        <c:auto val="1"/>
        <c:lblAlgn val="ctr"/>
        <c:lblOffset val="100"/>
        <c:noMultiLvlLbl val="0"/>
      </c:catAx>
      <c:valAx>
        <c:axId val="1629940975"/>
        <c:scaling>
          <c:orientation val="minMax"/>
          <c:max val="1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Latency (us)</a:t>
                </a:r>
                <a:endParaRPr lang="ko-KR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37231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Hello everyone!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 am Wookhee Kim, A postdoctoral associate at Virginia Tech.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Today, I will talk about our paper, “PACTree: A high performance persistent range index using PAC guidelines“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is a joint work between Virginia Tech and EPFL.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Due to the time constraints, I will introduce two guidelines for saving NVM bandwidth today.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Let me first explain how cache coherence protocol impedes NUMA scalability,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then (Click) explain algorithmic consideration for saving bandwidth in the design of persistent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Now let’s talk about the cache coherence protocol.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is the internal structure of CPU and Optane DIMM.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the Intel machine, the default cache coherence protocol is directory cache coherence.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explain using a linked list example.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Suppose that we have a linked list, and node A is stored in NUMA0’s Optane DIMM, and nodes B and C are stored in NUMA 1’s Optane DIMM.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In this example, core 0 will conduct a linked list traversal from Node A to Node 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When core 0 reads Node A, (Click) Node A will be copied to the Core 0’s local cache.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case, node A is stored in a NUMA local NVM space, so directory cache coherence information does not need to be stored.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1" name="Google Shape;4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When core 0 reads Node B, (Click) core 0 copies the Node B from NUMA 1’s NVM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case, The directory cache coherence information of NUMA 1 will be updated because node B is copied to the remote socket.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0" name="Google Shape;50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When core 0 reads Node C,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core 0 copies the Node C from NUMA 1’s NVM space.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Similar to Node B, copy of Node C incurs the directory cache coherence information update.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The problem is that the directory cache coherence information is stored in 3D-Xpoint media.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So, the directory cache coherence information update incurs NVM writes, which are harmful to the limited NVM bandwidth.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8" name="Google Shape;58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Also, when an application read 870MB from NVM, about 480 MB of NVM Writes were also generated on the directory cache coherence protocol.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tentative solution to resolve the cache coherence protocol problem is to change the cache coherence protocol to snoop coherence at BIOS.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believe that the directory information should not be stored in NVM.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evaluate persistent B+-tree on both directory cache coherence protocol and snoop cache coherence protocol.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use 100% random lookup workload.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shown in the figure, the snoop cache coherence protocol shows better performance in read-only workload.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8" name="Google Shape;68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Now let’s move on another guideline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explain how the lookup operation consumes minimal NVM bandwidth.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Let’s first compare the NVM bandwidth consumption in two representative index design, B+-tree and Trie, using an example of a lookup of a key “AAC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the B+-tree, the whole key itself is stored in the B+-tree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Thus, in lookup operation of B+-tree to find the key, it needs to compare the keys stored in the node at each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example, (click) First compare the given key to the root node’s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then (click) moves to the left child and compares the given key to its keys.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Lastly, (click) compare the given key with the leaf node’s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As a result, B+-tree consumes 9 bytes.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the Trie, the keys are stored in a packed manner.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partial keys are stored in the path to the target leaf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example, (click) the lookup operation finds the partial key, “AA” from the root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then move to the left child node, (click) it will compare the given key to the partial keys in the child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Finally, it finds the correct partial key from the node.(click)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shown in the figure, Trie consumes 4 bytes.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also compare the performance and amount of NVM reads of B+-tree and Trie.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you can see, Trie shows less NVM reads and better performance than B+-tree.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So, we propose that the index lookup operation should access the NVM in a Packed fashion to save the NVM bandwidth.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Slide 13: Clearly say ""</a:t>
            </a:r>
            <a:br>
              <a:rPr lang="en-US"/>
            </a:b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Add a textual clue on the trees. For example, Look up a key "AAA" in B+tree</a:t>
            </a:r>
            <a:br>
              <a:rPr lang="en-US"/>
            </a:b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and TRIE and say "Let's compare the NVM bandwidth consumption in two</a:t>
            </a:r>
            <a:br>
              <a:rPr lang="en-US"/>
            </a:b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representative index design, Btree and Trie, using an example of a lookup of</a:t>
            </a:r>
            <a:br>
              <a:rPr lang="en-US"/>
            </a:b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 a key AAA."</a:t>
            </a:r>
            <a:endParaRPr/>
          </a:p>
        </p:txBody>
      </p:sp>
      <p:sp>
        <p:nvSpPr>
          <p:cNvPr id="698" name="Google Shape;69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Now, Let met explain our high-performance persistent range index PACTree, which is based on PAC Guidelines</a:t>
            </a:r>
            <a:endParaRPr/>
          </a:p>
        </p:txBody>
      </p:sp>
      <p:sp>
        <p:nvSpPr>
          <p:cNvPr id="746" name="Google Shape;74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The key take away from PAC guidelines is that the fundamental performance-limiting factor of a persistent index is the limited bandwidth and slow latency of NVM.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We propose that a persistent index should provide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(Click) 1) Packed Access to save the limited NVM bandwidth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(Click) 2) Asynchronous concurrency control to decouple the long NVM latency from the critical path</a:t>
            </a:r>
            <a:endParaRPr/>
          </a:p>
        </p:txBody>
      </p:sp>
      <p:sp>
        <p:nvSpPr>
          <p:cNvPr id="754" name="Google Shape;75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Following the PAC guidelines,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we propose PACTree, a persistent and hybrid range index consisting of (click) trie-based search layer and (click) the data layer,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 which is a doubly-linked list of B+tree-like leaf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We decouple the search layer and the data layer to fully exploit the PAC guidelines.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 It enables PACTree to use hybrid indexes, a critical aspect of performing packed NVM access and reducing the blocking time from the rebalancing operation of the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1" name="Google Shape;80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is the outline of today’s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first explain the background of this work, and introduce our design guidelines, Packed Asynchronous Concurrency Guidelines.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After that, I will explain our high performance persistent range index, PACTree.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then, I will show you our evaluation results and conclude this talk.</a:t>
            </a:r>
            <a:endParaRPr/>
          </a:p>
        </p:txBody>
      </p:sp>
      <p:sp>
        <p:nvSpPr>
          <p:cNvPr id="171" name="Google Shape;1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explain how PACTree’s lookup operation works using an example.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Let’s suppose that we are looking for the key ABA.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first introduce the target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target node is a leaf node that the correct data is stored.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search layer is a variant of Trie, so it embeds a partial key to the path to the location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First, it starts from the root node (click) and then compares the key with the partial keys of the trie node.(click)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Key ABA is in between key AAA and key AAC, so the reader arrives at the first leaf node.(click)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call this leaf node, jump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case, the jump node and target node are the same.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So, the lookup operation is successfully done.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9" name="Google Shape;84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Next, I will explain how PACTree’s asynchronous update works using an example.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Let’s suppose that the case for insert operation of the key “ABB.”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Similar to the lookup operation, it first lookup the target node from the search layer.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When it finds the target node, (Click) it acquires write lock for the target node.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example, the target node is already full, so it will trigger the split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5" name="Google Shape;90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In split operation, PACtree makes a new node and copies the half of entries to the new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PACTree allocates the new node and copies the entries in a crash-consistent manner using SMO log.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Please see our paper for detail.(Click)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After copying entries, The new node is connected to the left and right sibling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and then the copied entries are removed from the overflown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and PACTree unlock the target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8" name="Google Shape;95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the split operation, a new leaf node was created.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So, the search layer also should be updated to point to the newly created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The search layer is updated asynchronously by a background thread.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The Background thread uses SMO logs to insert the new entry into the search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3" name="Google Shape;102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Until now, we assume the case that the jump node and the target node are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However, since the search layer and data layer are decoupled, the jump node and the target node may not be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explain how PACTREE tolerates this inconsistency using ab example.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Let’s suppose that the split case we discussed in the previous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case, the split operation in the data layer is done, but the search layer is not updated yet.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example finds the key “ABB.”(Click)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First, PACTree finds the leaf node location from the search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However, the search layer is not updated yet, so the result of the lookup operation in the search layer points to the sibling node of the target node.(click)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So, in this case, the jump node is the sibling node of the target node.(click)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PACTree can check if the jump node is the target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If it is not, it will traverse to the left sibling node or right sibling node to find the correct target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In this example, it will move to the right sibling and find the correct target node.(Click)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By traversing the data layer, PACTree can tolerate inconsistency during the rebalancing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2" name="Google Shape;109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7" name="Google Shape;1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show you our evaluation results.</a:t>
            </a:r>
            <a:endParaRPr/>
          </a:p>
        </p:txBody>
      </p:sp>
      <p:sp>
        <p:nvSpPr>
          <p:cNvPr id="1158" name="Google Shape;1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evaluate PACTree on 2-socket 112 core machine with the real NVM.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machine consists of 3Tera Bytes of NVM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socket has 6 NVDIMMS.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We used YCSB benchmakrs which is the standard benchmark for index structure evaluation.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We compare the performance of PACTree against representative persistent indexes, FP-Tree, FAST-FAIR, BZTree, and PDL-ART.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6" name="Google Shape;116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Our evaluation shows that PACTree shows better performance and scalability in both write-intensive workload and read-intensive workload.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(Click)PacTree performs up to 4× better than all the other persistent indexes due to the asynchronous update and Packed NVM Access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(Click)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Other persistent indexes experience high latency in the critical path due to the SMOs.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Also, BZTree and FAST-FAIR suffers scalabilty bottleneck from the limited NVM bandwidth </a:t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FPTree shows worse performance than PACTREE because of a large number of Hardware Transaction aborts.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also conduct tail latency evaluation.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sampled 10% of the operation to reduce the measurement overhead.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As you can see, PACTree shows low latency up to 20 times in write intensive workload and comparable latency in the read-intensive workload due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its asynchronous update, trie-based search layer and B+-tree leaf node like data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2" name="Google Shape;119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conclude this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0" name="Google Shape;121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first introduce NVM and its architecture.</a:t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work, we proposed PAC guidelines based on our empirical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key away from PAC guidelines is to access the NVM in a packed fashion to save the NVM bandwidth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exploit the asynchronous concurrency control to decuple the long nvm latency.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also propose a high-performance persistent index, PACTree.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PACtree, we decouple the search layer and data layer.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leverage the trie-based search layer for packed access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exploit the asynchronous update to maximize the concurrency.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PAC guidelines can be applied to other NVM software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beyond persistent indexes.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example, PAC guidelines can be applied to performance critical system software such as file systems and database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Also, PAC guidelines except for guidelines on persistence overhead can be used for in-memory storage systems that use NVM as large volatile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Thank you for listening. I am happy to take the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8" name="Google Shape;121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Non-Volatile memory is available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Especially Intel Optane DC Persistent Memory is the first commercially available NVM in the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interest in NVM is rapidly increasing because it provides byte-addressability and durability with high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Also, it has a huge capacity. The current generation of DCPMM can provide up to 3TB per socket.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More interestingly, it provides direct access to the NVM using load and store instruction.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explain the architecture of NVM in detail.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is the current processor’s architecture.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If a system has NVMs, they are attached to each socket.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When NVM writes are requested, the write operation will be inserted to write pending queue, which is in the persistent domain.I/O granularity between the memory controller and Optane DIMM is 64 bytes which is the size of the single cache line.(Click) In the Optane DIMM, there is a 3D-Xpoint Media, and (Click) the address indirection table and data are stored in the 3D-Xpoint media.(Click) The XP-Controller merges consequent I/O requests using XPBuffer, so the I/O requests to 3D-Xpoint are triggered at XPLIne size granularity, which is 256Bytes.(Click) Also, if a core request the data to the remote NVM, (Click) the directory cache coherence information in 3d xpoint media is updated</a:t>
            </a:r>
            <a:endParaRPr/>
          </a:p>
        </p:txBody>
      </p:sp>
      <p:sp>
        <p:nvSpPr>
          <p:cNvPr id="196" name="Google Shape;19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you can see in the previous slide, NVM is more complicated than we expected.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There are some research efforts to analyze the NVM hardware characteristics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it is known that the limited bandwidth and slow latency of NVM is the fundamental limiting factor in designing storage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However, it is still unclear that implications of NVM for storage system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In this work, we investigate performance properties of NVM and explore their implications for index structure which is the core storage system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introduce our design guidelines Packed Asynchronous Concurrency Guidelines.</a:t>
            </a:r>
            <a:endParaRPr/>
          </a:p>
        </p:txBody>
      </p:sp>
      <p:sp>
        <p:nvSpPr>
          <p:cNvPr id="290" name="Google Shape;2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Let me first start with the NVM software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NVM allocator creates a NVM heap, which is essentially a large file on an NVM file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The NVM program can access the NVM hardware using load/store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For NVM allocation/deallocation, the NVM program uses an NVM allocator to manage NVM space in a crash-consistent manner.</a:t>
            </a:r>
            <a:endParaRPr/>
          </a:p>
        </p:txBody>
      </p:sp>
      <p:sp>
        <p:nvSpPr>
          <p:cNvPr id="298" name="Google Shape;2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work, we thoroughly analyze how prior Persistent index work on the real NVM hardware.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Based on the analysis, we propose design guidelines, named Packed, Asynchronous Concurrency (PAC), for high-performance persistent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From the empirical analysis, we derive five findings on NVM hardware.(Click)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then propose ten guidelines on the use of system software,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algorithmic consideration for persistent index,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(Click) and concurrency control for making the best use of NVM hardware.</a:t>
            </a:r>
            <a:endParaRPr/>
          </a:p>
        </p:txBody>
      </p:sp>
      <p:sp>
        <p:nvSpPr>
          <p:cNvPr id="315" name="Google Shape;3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3" name="Google Shape;12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7" name="Google Shape;12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8" name="Google Shape;12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백지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2" name="Google Shape;13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8" name="Google Shape;13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5" name="Google Shape;14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6" name="Google Shape;14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2" name="Google Shape;15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7" name="Google Shape;15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8" name="Google Shape;15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4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034949" y="650920"/>
            <a:ext cx="99411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1" lang="en-US" sz="4400">
                <a:latin typeface="Calibri"/>
                <a:ea typeface="Calibri"/>
                <a:cs typeface="Calibri"/>
                <a:sym typeface="Calibri"/>
              </a:rPr>
              <a:t>PACTree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: A High Performance </a:t>
            </a:r>
            <a:br>
              <a:rPr b="1" lang="en-US" sz="4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Persistent Range Index </a:t>
            </a:r>
            <a:br>
              <a:rPr b="1" lang="en-US" sz="4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1" lang="en-US" sz="4400">
                <a:latin typeface="Calibri"/>
                <a:ea typeface="Calibri"/>
                <a:cs typeface="Calibri"/>
                <a:sym typeface="Calibri"/>
              </a:rPr>
              <a:t>PAC Guidelines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524000" y="3906621"/>
            <a:ext cx="9144000" cy="2021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Wook-Hee Kim, </a:t>
            </a:r>
            <a:r>
              <a:rPr lang="en-US"/>
              <a:t>R. Madhava Krishnan, Xinwei Fu,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Sanidhya Kashyap, and Changwoo Min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176" y="4917187"/>
            <a:ext cx="2587558" cy="1344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PFL Logo PNG Transparent &amp;amp; SVG Vector - Freebie Supply" id="167" name="Google Shape;1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7754" y="4047930"/>
            <a:ext cx="2810070" cy="281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type="title"/>
          </p:nvPr>
        </p:nvSpPr>
        <p:spPr>
          <a:xfrm>
            <a:off x="7533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40" name="Google Shape;340;p10"/>
          <p:cNvSpPr txBox="1"/>
          <p:nvPr/>
        </p:nvSpPr>
        <p:spPr>
          <a:xfrm>
            <a:off x="708868" y="1608550"/>
            <a:ext cx="10515600" cy="51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on NVM hardware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FH5. Cache coherence protocol impedes NUMA scalability.</a:t>
            </a:r>
            <a:endParaRPr/>
          </a:p>
          <a:p>
            <a:pPr indent="-1905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NVM system software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GS1. Persistent memory allocation is very expensive.</a:t>
            </a:r>
            <a:endParaRPr/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persistent index algorithm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GA1. Lookup operation should consume minimal NVM bandwidth.</a:t>
            </a:r>
            <a:endParaRPr/>
          </a:p>
          <a:p>
            <a:pPr indent="-1905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concurrency control of a persistent index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GC2. Minimize the blocking time of structural modification operations.</a:t>
            </a:r>
            <a:endParaRPr/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885350" y="2121831"/>
            <a:ext cx="9835116" cy="424999"/>
          </a:xfrm>
          <a:prstGeom prst="rect">
            <a:avLst/>
          </a:prstGeom>
          <a:solidFill>
            <a:srgbClr val="4285F4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885350" y="4639618"/>
            <a:ext cx="9835116" cy="424999"/>
          </a:xfrm>
          <a:prstGeom prst="rect">
            <a:avLst/>
          </a:prstGeom>
          <a:solidFill>
            <a:srgbClr val="4285F4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"/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11"/>
          <p:cNvCxnSpPr>
            <a:stCxn id="350" idx="2"/>
          </p:cNvCxnSpPr>
          <p:nvPr/>
        </p:nvCxnSpPr>
        <p:spPr>
          <a:xfrm flipH="1">
            <a:off x="3937687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1"/>
          <p:cNvCxnSpPr/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11"/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55" name="Google Shape;355;p11"/>
          <p:cNvSpPr txBox="1"/>
          <p:nvPr/>
        </p:nvSpPr>
        <p:spPr>
          <a:xfrm>
            <a:off x="0" y="65765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coherence protocol impedes NUMA scalability</a:t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0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B</a:t>
            </a:r>
            <a:endParaRPr/>
          </a:p>
        </p:txBody>
      </p:sp>
      <p:sp>
        <p:nvSpPr>
          <p:cNvPr id="364" name="Google Shape;364;p11"/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C</a:t>
            </a:r>
            <a:endParaRPr/>
          </a:p>
        </p:txBody>
      </p:sp>
      <p:cxnSp>
        <p:nvCxnSpPr>
          <p:cNvPr id="365" name="Google Shape;365;p11"/>
          <p:cNvCxnSpPr>
            <a:stCxn id="362" idx="3"/>
            <a:endCxn id="363" idx="1"/>
          </p:cNvCxnSpPr>
          <p:nvPr/>
        </p:nvCxnSpPr>
        <p:spPr>
          <a:xfrm flipH="1" rot="10800000">
            <a:off x="4848326" y="1733283"/>
            <a:ext cx="7548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6" name="Google Shape;366;p11"/>
          <p:cNvCxnSpPr>
            <a:stCxn id="363" idx="3"/>
            <a:endCxn id="364" idx="1"/>
          </p:cNvCxnSpPr>
          <p:nvPr/>
        </p:nvCxnSpPr>
        <p:spPr>
          <a:xfrm>
            <a:off x="6677149" y="1733187"/>
            <a:ext cx="75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7" name="Google Shape;367;p11"/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1"/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"/>
          <p:cNvSpPr/>
          <p:nvPr/>
        </p:nvSpPr>
        <p:spPr>
          <a:xfrm>
            <a:off x="1008617" y="2663343"/>
            <a:ext cx="1951578" cy="95116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11"/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372" name="Google Shape;372;p11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374" name="Google Shape;374;p11"/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375" name="Google Shape;375;p11"/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376" name="Google Shape;376;p11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377" name="Google Shape;377;p11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1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379" name="Google Shape;379;p11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381" name="Google Shape;381;p11"/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382" name="Google Shape;382;p11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384" name="Google Shape;384;p11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385" name="Google Shape;385;p11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1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cxnSp>
        <p:nvCxnSpPr>
          <p:cNvPr id="387" name="Google Shape;387;p11"/>
          <p:cNvCxnSpPr>
            <a:stCxn id="388" idx="2"/>
          </p:cNvCxnSpPr>
          <p:nvPr/>
        </p:nvCxnSpPr>
        <p:spPr>
          <a:xfrm flipH="1">
            <a:off x="9945126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11"/>
          <p:cNvCxnSpPr/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11"/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394" name="Google Shape;394;p11"/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1"/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11"/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399" name="Google Shape;399;p11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B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1"/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402" name="Google Shape;402;p11"/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403" name="Google Shape;403;p11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404" name="Google Shape;404;p11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1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406" name="Google Shape;406;p11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408" name="Google Shape;408;p11"/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409" name="Google Shape;409;p11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1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411" name="Google Shape;411;p11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412" name="Google Shape;412;p11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1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grpSp>
        <p:nvGrpSpPr>
          <p:cNvPr id="414" name="Google Shape;414;p11"/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415" name="Google Shape;415;p11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1"/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C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11"/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) Linked List Traversal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"/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12"/>
          <p:cNvCxnSpPr>
            <a:stCxn id="425" idx="2"/>
          </p:cNvCxnSpPr>
          <p:nvPr/>
        </p:nvCxnSpPr>
        <p:spPr>
          <a:xfrm flipH="1">
            <a:off x="3937687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12"/>
          <p:cNvCxnSpPr/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12"/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0" name="Google Shape;430;p12"/>
          <p:cNvSpPr txBox="1"/>
          <p:nvPr/>
        </p:nvSpPr>
        <p:spPr>
          <a:xfrm>
            <a:off x="0" y="670245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coherence protocol impedes NUMA scalability</a:t>
            </a:r>
            <a:endParaRPr/>
          </a:p>
        </p:txBody>
      </p:sp>
      <p:sp>
        <p:nvSpPr>
          <p:cNvPr id="425" name="Google Shape;425;p12"/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433" name="Google Shape;433;p12"/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0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2"/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2"/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2"/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2"/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B</a:t>
            </a:r>
            <a:endParaRPr/>
          </a:p>
        </p:txBody>
      </p:sp>
      <p:sp>
        <p:nvSpPr>
          <p:cNvPr id="439" name="Google Shape;439;p12"/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C</a:t>
            </a:r>
            <a:endParaRPr/>
          </a:p>
        </p:txBody>
      </p:sp>
      <p:cxnSp>
        <p:nvCxnSpPr>
          <p:cNvPr id="440" name="Google Shape;440;p12"/>
          <p:cNvCxnSpPr>
            <a:stCxn id="437" idx="3"/>
            <a:endCxn id="438" idx="1"/>
          </p:cNvCxnSpPr>
          <p:nvPr/>
        </p:nvCxnSpPr>
        <p:spPr>
          <a:xfrm flipH="1" rot="10800000">
            <a:off x="4848326" y="1733283"/>
            <a:ext cx="7548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1" name="Google Shape;441;p12"/>
          <p:cNvCxnSpPr>
            <a:stCxn id="438" idx="3"/>
            <a:endCxn id="439" idx="1"/>
          </p:cNvCxnSpPr>
          <p:nvPr/>
        </p:nvCxnSpPr>
        <p:spPr>
          <a:xfrm>
            <a:off x="6677149" y="1733187"/>
            <a:ext cx="75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12"/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2"/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2"/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1008617" y="2663343"/>
            <a:ext cx="1951578" cy="95116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12"/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447" name="Google Shape;447;p12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2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449" name="Google Shape;449;p12"/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450" name="Google Shape;450;p12"/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451" name="Google Shape;451;p12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452" name="Google Shape;452;p12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2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454" name="Google Shape;454;p12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2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456" name="Google Shape;456;p12"/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457" name="Google Shape;457;p12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2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459" name="Google Shape;459;p12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460" name="Google Shape;460;p12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2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cxnSp>
        <p:nvCxnSpPr>
          <p:cNvPr id="462" name="Google Shape;462;p12"/>
          <p:cNvCxnSpPr>
            <a:stCxn id="463" idx="2"/>
          </p:cNvCxnSpPr>
          <p:nvPr/>
        </p:nvCxnSpPr>
        <p:spPr>
          <a:xfrm flipH="1">
            <a:off x="9945126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12"/>
          <p:cNvCxnSpPr/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12"/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2"/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2"/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469" name="Google Shape;469;p12"/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2"/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2"/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2"/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12"/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474" name="Google Shape;474;p12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2"/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B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12"/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477" name="Google Shape;477;p12"/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478" name="Google Shape;478;p12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479" name="Google Shape;479;p12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2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481" name="Google Shape;481;p12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2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483" name="Google Shape;483;p12"/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484" name="Google Shape;484;p12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2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486" name="Google Shape;486;p12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487" name="Google Shape;487;p12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2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grpSp>
        <p:nvGrpSpPr>
          <p:cNvPr id="489" name="Google Shape;489;p12"/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490" name="Google Shape;490;p12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2"/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C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12"/>
          <p:cNvSpPr/>
          <p:nvPr/>
        </p:nvSpPr>
        <p:spPr>
          <a:xfrm>
            <a:off x="3747421" y="1457046"/>
            <a:ext cx="1171012" cy="57476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2"/>
          <p:cNvGrpSpPr/>
          <p:nvPr/>
        </p:nvGrpSpPr>
        <p:grpSpPr>
          <a:xfrm>
            <a:off x="1072378" y="2977289"/>
            <a:ext cx="830924" cy="276802"/>
            <a:chOff x="2355010" y="5056170"/>
            <a:chExt cx="736723" cy="241899"/>
          </a:xfrm>
        </p:grpSpPr>
        <p:sp>
          <p:nvSpPr>
            <p:cNvPr id="494" name="Google Shape;494;p12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2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496" name="Google Shape;496;p12"/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) Linked List Traversal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"/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3" name="Google Shape;503;p13"/>
          <p:cNvCxnSpPr>
            <a:stCxn id="504" idx="2"/>
          </p:cNvCxnSpPr>
          <p:nvPr/>
        </p:nvCxnSpPr>
        <p:spPr>
          <a:xfrm flipH="1">
            <a:off x="3937687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13"/>
          <p:cNvCxnSpPr/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13"/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09" name="Google Shape;509;p13"/>
          <p:cNvSpPr txBox="1"/>
          <p:nvPr/>
        </p:nvSpPr>
        <p:spPr>
          <a:xfrm>
            <a:off x="54969" y="729988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coherence protocol impedes NUMA scalability</a:t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3"/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0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3"/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3"/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3"/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3"/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B</a:t>
            </a:r>
            <a:endParaRPr/>
          </a:p>
        </p:txBody>
      </p:sp>
      <p:sp>
        <p:nvSpPr>
          <p:cNvPr id="518" name="Google Shape;518;p13"/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C</a:t>
            </a:r>
            <a:endParaRPr/>
          </a:p>
        </p:txBody>
      </p:sp>
      <p:cxnSp>
        <p:nvCxnSpPr>
          <p:cNvPr id="519" name="Google Shape;519;p13"/>
          <p:cNvCxnSpPr>
            <a:stCxn id="516" idx="3"/>
            <a:endCxn id="517" idx="1"/>
          </p:cNvCxnSpPr>
          <p:nvPr/>
        </p:nvCxnSpPr>
        <p:spPr>
          <a:xfrm flipH="1" rot="10800000">
            <a:off x="4848326" y="1733283"/>
            <a:ext cx="7548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0" name="Google Shape;520;p13"/>
          <p:cNvCxnSpPr>
            <a:stCxn id="517" idx="3"/>
            <a:endCxn id="518" idx="1"/>
          </p:cNvCxnSpPr>
          <p:nvPr/>
        </p:nvCxnSpPr>
        <p:spPr>
          <a:xfrm>
            <a:off x="6677149" y="1733187"/>
            <a:ext cx="75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1" name="Google Shape;521;p13"/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3"/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3"/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3"/>
          <p:cNvSpPr/>
          <p:nvPr/>
        </p:nvSpPr>
        <p:spPr>
          <a:xfrm>
            <a:off x="1008617" y="2663343"/>
            <a:ext cx="1951578" cy="95116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5" name="Google Shape;525;p13"/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526" name="Google Shape;526;p13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3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528" name="Google Shape;528;p13"/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529" name="Google Shape;529;p13"/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531" name="Google Shape;531;p13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3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533" name="Google Shape;533;p13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3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536" name="Google Shape;536;p13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3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538" name="Google Shape;538;p13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539" name="Google Shape;539;p13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3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cxnSp>
        <p:nvCxnSpPr>
          <p:cNvPr id="541" name="Google Shape;541;p13"/>
          <p:cNvCxnSpPr>
            <a:stCxn id="542" idx="2"/>
          </p:cNvCxnSpPr>
          <p:nvPr/>
        </p:nvCxnSpPr>
        <p:spPr>
          <a:xfrm flipH="1">
            <a:off x="9945126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13"/>
          <p:cNvCxnSpPr/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13"/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3"/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3"/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3"/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548" name="Google Shape;548;p13"/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3"/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3"/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3"/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13"/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553" name="Google Shape;553;p13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3"/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B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13"/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556" name="Google Shape;556;p13"/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557" name="Google Shape;557;p13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558" name="Google Shape;558;p13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3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560" name="Google Shape;560;p13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3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562" name="Google Shape;562;p13"/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563" name="Google Shape;563;p13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3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565" name="Google Shape;565;p13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grpSp>
        <p:nvGrpSpPr>
          <p:cNvPr id="568" name="Google Shape;568;p13"/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569" name="Google Shape;569;p13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3"/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C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13"/>
          <p:cNvGrpSpPr/>
          <p:nvPr/>
        </p:nvGrpSpPr>
        <p:grpSpPr>
          <a:xfrm>
            <a:off x="1072378" y="2977289"/>
            <a:ext cx="830924" cy="276802"/>
            <a:chOff x="2355010" y="5056170"/>
            <a:chExt cx="736723" cy="241899"/>
          </a:xfrm>
        </p:grpSpPr>
        <p:sp>
          <p:nvSpPr>
            <p:cNvPr id="572" name="Google Shape;572;p13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3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574" name="Google Shape;574;p13"/>
          <p:cNvSpPr/>
          <p:nvPr/>
        </p:nvSpPr>
        <p:spPr>
          <a:xfrm>
            <a:off x="5554610" y="1442790"/>
            <a:ext cx="1171012" cy="57476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13"/>
          <p:cNvGrpSpPr/>
          <p:nvPr/>
        </p:nvGrpSpPr>
        <p:grpSpPr>
          <a:xfrm>
            <a:off x="2009971" y="2974974"/>
            <a:ext cx="830924" cy="307777"/>
            <a:chOff x="2355010" y="5056170"/>
            <a:chExt cx="736723" cy="268968"/>
          </a:xfrm>
        </p:grpSpPr>
        <p:sp>
          <p:nvSpPr>
            <p:cNvPr id="576" name="Google Shape;576;p13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3"/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B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13"/>
          <p:cNvGrpSpPr/>
          <p:nvPr/>
        </p:nvGrpSpPr>
        <p:grpSpPr>
          <a:xfrm>
            <a:off x="7248062" y="5965212"/>
            <a:ext cx="1117942" cy="307777"/>
            <a:chOff x="7248062" y="5955785"/>
            <a:chExt cx="1117942" cy="307777"/>
          </a:xfrm>
        </p:grpSpPr>
        <p:grpSp>
          <p:nvGrpSpPr>
            <p:cNvPr id="579" name="Google Shape;579;p13"/>
            <p:cNvGrpSpPr/>
            <p:nvPr/>
          </p:nvGrpSpPr>
          <p:grpSpPr>
            <a:xfrm>
              <a:off x="7535080" y="5955785"/>
              <a:ext cx="830924" cy="307777"/>
              <a:chOff x="2355010" y="5056170"/>
              <a:chExt cx="736723" cy="268968"/>
            </a:xfrm>
          </p:grpSpPr>
          <p:sp>
            <p:nvSpPr>
              <p:cNvPr id="580" name="Google Shape;580;p13"/>
              <p:cNvSpPr/>
              <p:nvPr/>
            </p:nvSpPr>
            <p:spPr>
              <a:xfrm>
                <a:off x="2355010" y="5081660"/>
                <a:ext cx="736723" cy="21640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3"/>
              <p:cNvSpPr txBox="1"/>
              <p:nvPr/>
            </p:nvSpPr>
            <p:spPr>
              <a:xfrm>
                <a:off x="2409243" y="5056170"/>
                <a:ext cx="644121" cy="268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B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7248062" y="5984265"/>
              <a:ext cx="287051" cy="247633"/>
            </a:xfrm>
            <a:prstGeom prst="rect">
              <a:avLst/>
            </a:prstGeom>
            <a:solidFill>
              <a:srgbClr val="9CC2E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13"/>
          <p:cNvSpPr/>
          <p:nvPr/>
        </p:nvSpPr>
        <p:spPr>
          <a:xfrm>
            <a:off x="7203003" y="5965212"/>
            <a:ext cx="1239827" cy="31683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) Linked List Traversal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4"/>
          <p:cNvSpPr/>
          <p:nvPr/>
        </p:nvSpPr>
        <p:spPr>
          <a:xfrm>
            <a:off x="5023172" y="3737455"/>
            <a:ext cx="1827568" cy="1938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14"/>
          <p:cNvCxnSpPr>
            <a:stCxn id="592" idx="2"/>
          </p:cNvCxnSpPr>
          <p:nvPr/>
        </p:nvCxnSpPr>
        <p:spPr>
          <a:xfrm flipH="1">
            <a:off x="3937687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14"/>
          <p:cNvCxnSpPr/>
          <p:nvPr/>
        </p:nvCxnSpPr>
        <p:spPr>
          <a:xfrm>
            <a:off x="1903302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14"/>
          <p:cNvSpPr/>
          <p:nvPr/>
        </p:nvSpPr>
        <p:spPr>
          <a:xfrm>
            <a:off x="838200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838200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97" name="Google Shape;597;p14"/>
          <p:cNvSpPr txBox="1"/>
          <p:nvPr/>
        </p:nvSpPr>
        <p:spPr>
          <a:xfrm>
            <a:off x="46720" y="668982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coherence protocol impedes NUMA scalability</a:t>
            </a:r>
            <a:endParaRPr/>
          </a:p>
        </p:txBody>
      </p:sp>
      <p:sp>
        <p:nvSpPr>
          <p:cNvPr id="592" name="Google Shape;592;p14"/>
          <p:cNvSpPr/>
          <p:nvPr/>
        </p:nvSpPr>
        <p:spPr>
          <a:xfrm>
            <a:off x="2985504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1008617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4"/>
          <p:cNvSpPr/>
          <p:nvPr/>
        </p:nvSpPr>
        <p:spPr>
          <a:xfrm>
            <a:off x="1036253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>
            <a:off x="1008617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4"/>
          <p:cNvSpPr txBox="1"/>
          <p:nvPr/>
        </p:nvSpPr>
        <p:spPr>
          <a:xfrm>
            <a:off x="1634969" y="2279848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0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4"/>
          <p:cNvSpPr txBox="1"/>
          <p:nvPr/>
        </p:nvSpPr>
        <p:spPr>
          <a:xfrm>
            <a:off x="3660246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1008617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4"/>
          <p:cNvSpPr/>
          <p:nvPr/>
        </p:nvSpPr>
        <p:spPr>
          <a:xfrm>
            <a:off x="3774261" y="1504594"/>
            <a:ext cx="1074065" cy="466977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5603084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B</a:t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>
            <a:off x="7431907" y="1503010"/>
            <a:ext cx="1074065" cy="460354"/>
          </a:xfrm>
          <a:prstGeom prst="rect">
            <a:avLst/>
          </a:prstGeom>
          <a:solidFill>
            <a:srgbClr val="FFFFFF"/>
          </a:solidFill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 C</a:t>
            </a:r>
            <a:endParaRPr/>
          </a:p>
        </p:txBody>
      </p:sp>
      <p:cxnSp>
        <p:nvCxnSpPr>
          <p:cNvPr id="607" name="Google Shape;607;p14"/>
          <p:cNvCxnSpPr>
            <a:stCxn id="604" idx="3"/>
            <a:endCxn id="605" idx="1"/>
          </p:cNvCxnSpPr>
          <p:nvPr/>
        </p:nvCxnSpPr>
        <p:spPr>
          <a:xfrm flipH="1" rot="10800000">
            <a:off x="4848326" y="1733283"/>
            <a:ext cx="7548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p14"/>
          <p:cNvCxnSpPr>
            <a:stCxn id="605" idx="3"/>
            <a:endCxn id="606" idx="1"/>
          </p:cNvCxnSpPr>
          <p:nvPr/>
        </p:nvCxnSpPr>
        <p:spPr>
          <a:xfrm>
            <a:off x="6677149" y="1733187"/>
            <a:ext cx="75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14"/>
          <p:cNvSpPr txBox="1"/>
          <p:nvPr/>
        </p:nvSpPr>
        <p:spPr>
          <a:xfrm>
            <a:off x="7561757" y="2270323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NUMA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4"/>
          <p:cNvSpPr txBox="1"/>
          <p:nvPr/>
        </p:nvSpPr>
        <p:spPr>
          <a:xfrm>
            <a:off x="5396896" y="3408162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4"/>
          <p:cNvSpPr txBox="1"/>
          <p:nvPr/>
        </p:nvSpPr>
        <p:spPr>
          <a:xfrm>
            <a:off x="3485659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1008617" y="2663343"/>
            <a:ext cx="1951578" cy="95116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14"/>
          <p:cNvGrpSpPr/>
          <p:nvPr/>
        </p:nvGrpSpPr>
        <p:grpSpPr>
          <a:xfrm>
            <a:off x="2355010" y="5144374"/>
            <a:ext cx="830924" cy="276802"/>
            <a:chOff x="2355010" y="5056170"/>
            <a:chExt cx="736723" cy="241899"/>
          </a:xfrm>
        </p:grpSpPr>
        <p:sp>
          <p:nvSpPr>
            <p:cNvPr id="614" name="Google Shape;614;p14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4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616" name="Google Shape;616;p14"/>
          <p:cNvSpPr/>
          <p:nvPr/>
        </p:nvSpPr>
        <p:spPr>
          <a:xfrm>
            <a:off x="3009608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617" name="Google Shape;617;p14"/>
          <p:cNvGrpSpPr/>
          <p:nvPr/>
        </p:nvGrpSpPr>
        <p:grpSpPr>
          <a:xfrm>
            <a:off x="2974860" y="4267239"/>
            <a:ext cx="2064134" cy="309453"/>
            <a:chOff x="1244603" y="4170103"/>
            <a:chExt cx="966636" cy="309453"/>
          </a:xfrm>
        </p:grpSpPr>
        <p:grpSp>
          <p:nvGrpSpPr>
            <p:cNvPr id="618" name="Google Shape;618;p14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619" name="Google Shape;619;p14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4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621" name="Google Shape;621;p14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4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623" name="Google Shape;623;p14"/>
          <p:cNvGrpSpPr/>
          <p:nvPr/>
        </p:nvGrpSpPr>
        <p:grpSpPr>
          <a:xfrm>
            <a:off x="965171" y="4265807"/>
            <a:ext cx="2064134" cy="309453"/>
            <a:chOff x="1244603" y="4170103"/>
            <a:chExt cx="966636" cy="309453"/>
          </a:xfrm>
        </p:grpSpPr>
        <p:sp>
          <p:nvSpPr>
            <p:cNvPr id="624" name="Google Shape;624;p14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4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626" name="Google Shape;626;p14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cxnSp>
        <p:nvCxnSpPr>
          <p:cNvPr id="629" name="Google Shape;629;p14"/>
          <p:cNvCxnSpPr>
            <a:stCxn id="630" idx="2"/>
          </p:cNvCxnSpPr>
          <p:nvPr/>
        </p:nvCxnSpPr>
        <p:spPr>
          <a:xfrm flipH="1">
            <a:off x="9945126" y="3573930"/>
            <a:ext cx="6000" cy="161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p14"/>
          <p:cNvCxnSpPr/>
          <p:nvPr/>
        </p:nvCxnSpPr>
        <p:spPr>
          <a:xfrm>
            <a:off x="7910741" y="3680977"/>
            <a:ext cx="0" cy="1395668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2" name="Google Shape;632;p14"/>
          <p:cNvSpPr/>
          <p:nvPr/>
        </p:nvSpPr>
        <p:spPr>
          <a:xfrm>
            <a:off x="6845639" y="4762612"/>
            <a:ext cx="4219838" cy="169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4"/>
          <p:cNvSpPr/>
          <p:nvPr/>
        </p:nvSpPr>
        <p:spPr>
          <a:xfrm>
            <a:off x="6845639" y="2641168"/>
            <a:ext cx="4219838" cy="19984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4"/>
          <p:cNvSpPr/>
          <p:nvPr/>
        </p:nvSpPr>
        <p:spPr>
          <a:xfrm>
            <a:off x="8992943" y="2686158"/>
            <a:ext cx="1916366" cy="887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4"/>
          <p:cNvSpPr/>
          <p:nvPr/>
        </p:nvSpPr>
        <p:spPr>
          <a:xfrm>
            <a:off x="7016056" y="2682172"/>
            <a:ext cx="1927772" cy="8936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4"/>
          <p:cNvSpPr/>
          <p:nvPr/>
        </p:nvSpPr>
        <p:spPr>
          <a:xfrm>
            <a:off x="7043692" y="294866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sp>
        <p:nvSpPr>
          <p:cNvPr id="636" name="Google Shape;636;p14"/>
          <p:cNvSpPr/>
          <p:nvPr/>
        </p:nvSpPr>
        <p:spPr>
          <a:xfrm>
            <a:off x="7016056" y="3618093"/>
            <a:ext cx="3879004" cy="609448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4"/>
          <p:cNvSpPr txBox="1"/>
          <p:nvPr/>
        </p:nvSpPr>
        <p:spPr>
          <a:xfrm>
            <a:off x="9667685" y="4718052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Optane DIMM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4"/>
          <p:cNvSpPr/>
          <p:nvPr/>
        </p:nvSpPr>
        <p:spPr>
          <a:xfrm>
            <a:off x="7016056" y="5937514"/>
            <a:ext cx="3909816" cy="443375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4"/>
          <p:cNvSpPr txBox="1"/>
          <p:nvPr/>
        </p:nvSpPr>
        <p:spPr>
          <a:xfrm>
            <a:off x="9493098" y="5871040"/>
            <a:ext cx="15912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Coherence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14"/>
          <p:cNvGrpSpPr/>
          <p:nvPr/>
        </p:nvGrpSpPr>
        <p:grpSpPr>
          <a:xfrm>
            <a:off x="7928817" y="5144379"/>
            <a:ext cx="830924" cy="307777"/>
            <a:chOff x="2355010" y="5056170"/>
            <a:chExt cx="736723" cy="268968"/>
          </a:xfrm>
        </p:grpSpPr>
        <p:sp>
          <p:nvSpPr>
            <p:cNvPr id="641" name="Google Shape;641;p14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4"/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B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3" name="Google Shape;643;p14"/>
          <p:cNvSpPr/>
          <p:nvPr/>
        </p:nvSpPr>
        <p:spPr>
          <a:xfrm>
            <a:off x="9017047" y="2950623"/>
            <a:ext cx="1846737" cy="610856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Cache</a:t>
            </a:r>
            <a:endParaRPr/>
          </a:p>
        </p:txBody>
      </p:sp>
      <p:grpSp>
        <p:nvGrpSpPr>
          <p:cNvPr id="644" name="Google Shape;644;p14"/>
          <p:cNvGrpSpPr/>
          <p:nvPr/>
        </p:nvGrpSpPr>
        <p:grpSpPr>
          <a:xfrm>
            <a:off x="8982299" y="4267239"/>
            <a:ext cx="2064134" cy="309453"/>
            <a:chOff x="1244603" y="4170103"/>
            <a:chExt cx="966636" cy="309453"/>
          </a:xfrm>
        </p:grpSpPr>
        <p:grpSp>
          <p:nvGrpSpPr>
            <p:cNvPr id="645" name="Google Shape;645;p14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646" name="Google Shape;646;p14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4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  <p:sp>
          <p:nvSpPr>
            <p:cNvPr id="648" name="Google Shape;648;p14"/>
            <p:cNvSpPr/>
            <p:nvPr/>
          </p:nvSpPr>
          <p:spPr>
            <a:xfrm>
              <a:off x="1696416" y="4184816"/>
              <a:ext cx="437449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4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</p:grpSp>
      <p:grpSp>
        <p:nvGrpSpPr>
          <p:cNvPr id="650" name="Google Shape;650;p14"/>
          <p:cNvGrpSpPr/>
          <p:nvPr/>
        </p:nvGrpSpPr>
        <p:grpSpPr>
          <a:xfrm>
            <a:off x="6972610" y="4265807"/>
            <a:ext cx="2064134" cy="309453"/>
            <a:chOff x="1244603" y="4170103"/>
            <a:chExt cx="966636" cy="309453"/>
          </a:xfrm>
        </p:grpSpPr>
        <p:sp>
          <p:nvSpPr>
            <p:cNvPr id="651" name="Google Shape;651;p14"/>
            <p:cNvSpPr/>
            <p:nvPr/>
          </p:nvSpPr>
          <p:spPr>
            <a:xfrm>
              <a:off x="1696416" y="4184816"/>
              <a:ext cx="477637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4"/>
            <p:cNvSpPr txBox="1"/>
            <p:nvPr/>
          </p:nvSpPr>
          <p:spPr>
            <a:xfrm>
              <a:off x="1653073" y="4171779"/>
              <a:ext cx="5581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/>
            </a:p>
          </p:txBody>
        </p:sp>
        <p:grpSp>
          <p:nvGrpSpPr>
            <p:cNvPr id="653" name="Google Shape;653;p14"/>
            <p:cNvGrpSpPr/>
            <p:nvPr/>
          </p:nvGrpSpPr>
          <p:grpSpPr>
            <a:xfrm>
              <a:off x="1244603" y="4170103"/>
              <a:ext cx="479618" cy="307777"/>
              <a:chOff x="1244603" y="4170103"/>
              <a:chExt cx="479618" cy="307777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1269565" y="4184816"/>
                <a:ext cx="429695" cy="265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4"/>
              <p:cNvSpPr txBox="1"/>
              <p:nvPr/>
            </p:nvSpPr>
            <p:spPr>
              <a:xfrm>
                <a:off x="1244603" y="417010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IMC</a:t>
                </a:r>
                <a:endParaRPr/>
              </a:p>
            </p:txBody>
          </p:sp>
        </p:grpSp>
      </p:grpSp>
      <p:grpSp>
        <p:nvGrpSpPr>
          <p:cNvPr id="656" name="Google Shape;656;p14"/>
          <p:cNvGrpSpPr/>
          <p:nvPr/>
        </p:nvGrpSpPr>
        <p:grpSpPr>
          <a:xfrm>
            <a:off x="9005443" y="5144379"/>
            <a:ext cx="830924" cy="307777"/>
            <a:chOff x="2355010" y="5056170"/>
            <a:chExt cx="736723" cy="268968"/>
          </a:xfrm>
        </p:grpSpPr>
        <p:sp>
          <p:nvSpPr>
            <p:cNvPr id="657" name="Google Shape;657;p14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4"/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C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1072378" y="2977289"/>
            <a:ext cx="830924" cy="276802"/>
            <a:chOff x="2355010" y="5056170"/>
            <a:chExt cx="736723" cy="241899"/>
          </a:xfrm>
        </p:grpSpPr>
        <p:sp>
          <p:nvSpPr>
            <p:cNvPr id="660" name="Google Shape;660;p14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4"/>
            <p:cNvSpPr txBox="1"/>
            <p:nvPr/>
          </p:nvSpPr>
          <p:spPr>
            <a:xfrm>
              <a:off x="2419095" y="5056170"/>
              <a:ext cx="624417" cy="219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A</a:t>
              </a:r>
              <a:endParaRPr/>
            </a:p>
          </p:txBody>
        </p:sp>
      </p:grpSp>
      <p:sp>
        <p:nvSpPr>
          <p:cNvPr id="662" name="Google Shape;662;p14"/>
          <p:cNvSpPr/>
          <p:nvPr/>
        </p:nvSpPr>
        <p:spPr>
          <a:xfrm>
            <a:off x="7351896" y="1475017"/>
            <a:ext cx="1171012" cy="57476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3" name="Google Shape;663;p14"/>
          <p:cNvGrpSpPr/>
          <p:nvPr/>
        </p:nvGrpSpPr>
        <p:grpSpPr>
          <a:xfrm>
            <a:off x="2009971" y="2974974"/>
            <a:ext cx="830924" cy="307777"/>
            <a:chOff x="2355010" y="5056170"/>
            <a:chExt cx="736723" cy="268968"/>
          </a:xfrm>
        </p:grpSpPr>
        <p:sp>
          <p:nvSpPr>
            <p:cNvPr id="664" name="Google Shape;664;p14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4"/>
            <p:cNvSpPr txBox="1"/>
            <p:nvPr/>
          </p:nvSpPr>
          <p:spPr>
            <a:xfrm>
              <a:off x="2409243" y="5056170"/>
              <a:ext cx="644121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B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7248062" y="5965212"/>
            <a:ext cx="1117942" cy="307777"/>
            <a:chOff x="7248062" y="5955785"/>
            <a:chExt cx="1117942" cy="307777"/>
          </a:xfrm>
        </p:grpSpPr>
        <p:grpSp>
          <p:nvGrpSpPr>
            <p:cNvPr id="667" name="Google Shape;667;p14"/>
            <p:cNvGrpSpPr/>
            <p:nvPr/>
          </p:nvGrpSpPr>
          <p:grpSpPr>
            <a:xfrm>
              <a:off x="7535080" y="5955785"/>
              <a:ext cx="830924" cy="307777"/>
              <a:chOff x="2355010" y="5056170"/>
              <a:chExt cx="736723" cy="268968"/>
            </a:xfrm>
          </p:grpSpPr>
          <p:sp>
            <p:nvSpPr>
              <p:cNvPr id="668" name="Google Shape;668;p14"/>
              <p:cNvSpPr/>
              <p:nvPr/>
            </p:nvSpPr>
            <p:spPr>
              <a:xfrm>
                <a:off x="2355010" y="5081660"/>
                <a:ext cx="736723" cy="21640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4"/>
              <p:cNvSpPr txBox="1"/>
              <p:nvPr/>
            </p:nvSpPr>
            <p:spPr>
              <a:xfrm>
                <a:off x="2409243" y="5056170"/>
                <a:ext cx="644121" cy="268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B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0" name="Google Shape;670;p14"/>
            <p:cNvSpPr/>
            <p:nvPr/>
          </p:nvSpPr>
          <p:spPr>
            <a:xfrm>
              <a:off x="7248062" y="5984265"/>
              <a:ext cx="287051" cy="247633"/>
            </a:xfrm>
            <a:prstGeom prst="rect">
              <a:avLst/>
            </a:prstGeom>
            <a:solidFill>
              <a:srgbClr val="9CC2E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14"/>
          <p:cNvGrpSpPr/>
          <p:nvPr/>
        </p:nvGrpSpPr>
        <p:grpSpPr>
          <a:xfrm>
            <a:off x="1060706" y="3251085"/>
            <a:ext cx="830924" cy="307777"/>
            <a:chOff x="2355010" y="5056170"/>
            <a:chExt cx="736723" cy="268968"/>
          </a:xfrm>
        </p:grpSpPr>
        <p:sp>
          <p:nvSpPr>
            <p:cNvPr id="672" name="Google Shape;672;p14"/>
            <p:cNvSpPr/>
            <p:nvPr/>
          </p:nvSpPr>
          <p:spPr>
            <a:xfrm>
              <a:off x="2355010" y="5081660"/>
              <a:ext cx="736723" cy="21640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4"/>
            <p:cNvSpPr txBox="1"/>
            <p:nvPr/>
          </p:nvSpPr>
          <p:spPr>
            <a:xfrm>
              <a:off x="2412085" y="5056170"/>
              <a:ext cx="638436" cy="268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C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14"/>
          <p:cNvGrpSpPr/>
          <p:nvPr/>
        </p:nvGrpSpPr>
        <p:grpSpPr>
          <a:xfrm>
            <a:off x="8531676" y="5965212"/>
            <a:ext cx="1007444" cy="307777"/>
            <a:chOff x="8531676" y="5965212"/>
            <a:chExt cx="1007444" cy="307777"/>
          </a:xfrm>
        </p:grpSpPr>
        <p:grpSp>
          <p:nvGrpSpPr>
            <p:cNvPr id="675" name="Google Shape;675;p14"/>
            <p:cNvGrpSpPr/>
            <p:nvPr/>
          </p:nvGrpSpPr>
          <p:grpSpPr>
            <a:xfrm>
              <a:off x="8708196" y="5965212"/>
              <a:ext cx="830924" cy="307777"/>
              <a:chOff x="2355010" y="5056170"/>
              <a:chExt cx="736723" cy="268968"/>
            </a:xfrm>
          </p:grpSpPr>
          <p:sp>
            <p:nvSpPr>
              <p:cNvPr id="676" name="Google Shape;676;p14"/>
              <p:cNvSpPr/>
              <p:nvPr/>
            </p:nvSpPr>
            <p:spPr>
              <a:xfrm>
                <a:off x="2355010" y="5081660"/>
                <a:ext cx="736723" cy="21640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4"/>
              <p:cNvSpPr txBox="1"/>
              <p:nvPr/>
            </p:nvSpPr>
            <p:spPr>
              <a:xfrm>
                <a:off x="2412085" y="5056170"/>
                <a:ext cx="638436" cy="268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C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8" name="Google Shape;678;p14"/>
            <p:cNvSpPr/>
            <p:nvPr/>
          </p:nvSpPr>
          <p:spPr>
            <a:xfrm>
              <a:off x="8531676" y="5993692"/>
              <a:ext cx="235249" cy="247634"/>
            </a:xfrm>
            <a:prstGeom prst="rect">
              <a:avLst/>
            </a:prstGeom>
            <a:solidFill>
              <a:srgbClr val="9CC2E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9" name="Google Shape;679;p14"/>
          <p:cNvSpPr/>
          <p:nvPr/>
        </p:nvSpPr>
        <p:spPr>
          <a:xfrm>
            <a:off x="7248062" y="5945637"/>
            <a:ext cx="2419623" cy="3651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0" name="Google Shape;680;p14"/>
          <p:cNvGrpSpPr/>
          <p:nvPr/>
        </p:nvGrpSpPr>
        <p:grpSpPr>
          <a:xfrm>
            <a:off x="5142798" y="5042534"/>
            <a:ext cx="1702841" cy="1024986"/>
            <a:chOff x="5142798" y="5042534"/>
            <a:chExt cx="1702841" cy="1024986"/>
          </a:xfrm>
        </p:grpSpPr>
        <p:sp>
          <p:nvSpPr>
            <p:cNvPr id="681" name="Google Shape;681;p14"/>
            <p:cNvSpPr/>
            <p:nvPr/>
          </p:nvSpPr>
          <p:spPr>
            <a:xfrm>
              <a:off x="5143794" y="5076645"/>
              <a:ext cx="1609670" cy="990875"/>
            </a:xfrm>
            <a:prstGeom prst="wedgeRoundRectCallout">
              <a:avLst>
                <a:gd fmla="val 73301" name="adj1"/>
                <a:gd fmla="val 63873" name="adj2"/>
                <a:gd fmla="val 16667" name="adj3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 txBox="1"/>
            <p:nvPr/>
          </p:nvSpPr>
          <p:spPr>
            <a:xfrm>
              <a:off x="5142798" y="5042534"/>
              <a:ext cx="1702841" cy="92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NVM Write for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Directory Cache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Coherence Info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14"/>
          <p:cNvSpPr/>
          <p:nvPr/>
        </p:nvSpPr>
        <p:spPr>
          <a:xfrm>
            <a:off x="1107702" y="5117668"/>
            <a:ext cx="9737407" cy="111443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NVM Read incurs NVM Writes due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directory based cache coherence protocol</a:t>
            </a:r>
            <a:endParaRPr/>
          </a:p>
        </p:txBody>
      </p:sp>
      <p:sp>
        <p:nvSpPr>
          <p:cNvPr id="684" name="Google Shape;684;p14"/>
          <p:cNvSpPr txBox="1"/>
          <p:nvPr/>
        </p:nvSpPr>
        <p:spPr>
          <a:xfrm>
            <a:off x="233582" y="1488319"/>
            <a:ext cx="3859986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) Linked List Traversal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91" name="Google Shape;691;p15"/>
          <p:cNvSpPr txBox="1"/>
          <p:nvPr/>
        </p:nvSpPr>
        <p:spPr>
          <a:xfrm>
            <a:off x="0" y="61558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coherence protocol impedes NUMA scalability</a:t>
            </a:r>
            <a:endParaRPr/>
          </a:p>
        </p:txBody>
      </p:sp>
      <p:sp>
        <p:nvSpPr>
          <p:cNvPr id="692" name="Google Shape;692;p15"/>
          <p:cNvSpPr txBox="1"/>
          <p:nvPr/>
        </p:nvSpPr>
        <p:spPr>
          <a:xfrm>
            <a:off x="708868" y="1608550"/>
            <a:ext cx="7041761" cy="5372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coherence write traffic could be significant!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1) 100% 64-byte random read of 870MB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read: 870MB, NVM write: 481MB (55%!)</a:t>
            </a:r>
            <a:endParaRPr/>
          </a:p>
          <a:p>
            <a:pPr indent="-1905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tentative solution is to change the cache coherence protocol to snoop coherence at BIOS. 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Ultimately, the directory information should not be stored in NVM.</a:t>
            </a:r>
            <a:endParaRPr/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Snoop coherence shows much higher performance.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2) 100% random lookup on a persistent B+tree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3" name="Google Shape;693;p15"/>
          <p:cNvGraphicFramePr/>
          <p:nvPr/>
        </p:nvGraphicFramePr>
        <p:xfrm>
          <a:off x="7435523" y="2662464"/>
          <a:ext cx="4572000" cy="27432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694" name="Google Shape;694;p15"/>
          <p:cNvSpPr txBox="1"/>
          <p:nvPr/>
        </p:nvSpPr>
        <p:spPr>
          <a:xfrm>
            <a:off x="8451305" y="1954618"/>
            <a:ext cx="315932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random lookup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persistent B+-tree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6"/>
          <p:cNvSpPr txBox="1"/>
          <p:nvPr/>
        </p:nvSpPr>
        <p:spPr>
          <a:xfrm>
            <a:off x="401635" y="1234492"/>
            <a:ext cx="11419263" cy="8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compare the NVM bandwidth consumption in two representative index design, B+-tree and Trie, using an example of a lookup of a key “AAC”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6"/>
          <p:cNvSpPr txBox="1"/>
          <p:nvPr>
            <p:ph type="title"/>
          </p:nvPr>
        </p:nvSpPr>
        <p:spPr>
          <a:xfrm>
            <a:off x="-947103" y="671586"/>
            <a:ext cx="121920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Lookup operation should consume minimal NVM bandwidth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aphicFrame>
        <p:nvGraphicFramePr>
          <p:cNvPr id="703" name="Google Shape;703;p16"/>
          <p:cNvGraphicFramePr/>
          <p:nvPr/>
        </p:nvGraphicFramePr>
        <p:xfrm>
          <a:off x="5233609" y="2238772"/>
          <a:ext cx="6660241" cy="3391575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704" name="Google Shape;704;p16"/>
          <p:cNvCxnSpPr/>
          <p:nvPr/>
        </p:nvCxnSpPr>
        <p:spPr>
          <a:xfrm flipH="1">
            <a:off x="1441042" y="2678467"/>
            <a:ext cx="422819" cy="39341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5" name="Google Shape;705;p16"/>
          <p:cNvCxnSpPr/>
          <p:nvPr/>
        </p:nvCxnSpPr>
        <p:spPr>
          <a:xfrm>
            <a:off x="3011205" y="2662226"/>
            <a:ext cx="363788" cy="40965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p16"/>
          <p:cNvCxnSpPr/>
          <p:nvPr/>
        </p:nvCxnSpPr>
        <p:spPr>
          <a:xfrm flipH="1">
            <a:off x="440445" y="3471279"/>
            <a:ext cx="1019242" cy="3526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7" name="Google Shape;707;p16"/>
          <p:cNvCxnSpPr>
            <a:endCxn id="708" idx="0"/>
          </p:cNvCxnSpPr>
          <p:nvPr/>
        </p:nvCxnSpPr>
        <p:spPr>
          <a:xfrm flipH="1">
            <a:off x="2407556" y="3465915"/>
            <a:ext cx="203700" cy="37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9" name="Google Shape;709;p16"/>
          <p:cNvCxnSpPr>
            <a:stCxn id="710" idx="3"/>
            <a:endCxn id="708" idx="1"/>
          </p:cNvCxnSpPr>
          <p:nvPr/>
        </p:nvCxnSpPr>
        <p:spPr>
          <a:xfrm>
            <a:off x="1629210" y="4027545"/>
            <a:ext cx="168600" cy="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1" name="Google Shape;711;p16"/>
          <p:cNvCxnSpPr>
            <a:stCxn id="708" idx="3"/>
            <a:endCxn id="712" idx="1"/>
          </p:cNvCxnSpPr>
          <p:nvPr/>
        </p:nvCxnSpPr>
        <p:spPr>
          <a:xfrm>
            <a:off x="3017194" y="4036111"/>
            <a:ext cx="309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3" name="Google Shape;713;p16"/>
          <p:cNvCxnSpPr>
            <a:endCxn id="712" idx="0"/>
          </p:cNvCxnSpPr>
          <p:nvPr/>
        </p:nvCxnSpPr>
        <p:spPr>
          <a:xfrm>
            <a:off x="3410886" y="3521715"/>
            <a:ext cx="525300" cy="31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4" name="Google Shape;714;p16"/>
          <p:cNvSpPr/>
          <p:nvPr/>
        </p:nvSpPr>
        <p:spPr>
          <a:xfrm>
            <a:off x="1358271" y="4579932"/>
            <a:ext cx="6910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" name="Google Shape;715;p16"/>
          <p:cNvCxnSpPr/>
          <p:nvPr/>
        </p:nvCxnSpPr>
        <p:spPr>
          <a:xfrm flipH="1">
            <a:off x="777721" y="4979324"/>
            <a:ext cx="588923" cy="3040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16" name="Google Shape;716;p16"/>
          <p:cNvGrpSpPr/>
          <p:nvPr/>
        </p:nvGrpSpPr>
        <p:grpSpPr>
          <a:xfrm>
            <a:off x="728589" y="5285885"/>
            <a:ext cx="768418" cy="399394"/>
            <a:chOff x="277943" y="4390023"/>
            <a:chExt cx="768418" cy="399394"/>
          </a:xfrm>
        </p:grpSpPr>
        <p:sp>
          <p:nvSpPr>
            <p:cNvPr id="717" name="Google Shape;717;p16"/>
            <p:cNvSpPr/>
            <p:nvPr/>
          </p:nvSpPr>
          <p:spPr>
            <a:xfrm>
              <a:off x="277943" y="4390024"/>
              <a:ext cx="384209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662152" y="4390023"/>
              <a:ext cx="384209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16"/>
          <p:cNvSpPr/>
          <p:nvPr/>
        </p:nvSpPr>
        <p:spPr>
          <a:xfrm>
            <a:off x="1490434" y="5286544"/>
            <a:ext cx="384209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6"/>
          <p:cNvSpPr/>
          <p:nvPr/>
        </p:nvSpPr>
        <p:spPr>
          <a:xfrm>
            <a:off x="2053773" y="4579929"/>
            <a:ext cx="384209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6"/>
          <p:cNvSpPr/>
          <p:nvPr/>
        </p:nvSpPr>
        <p:spPr>
          <a:xfrm>
            <a:off x="2560820" y="5293879"/>
            <a:ext cx="384209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p16"/>
          <p:cNvCxnSpPr/>
          <p:nvPr/>
        </p:nvCxnSpPr>
        <p:spPr>
          <a:xfrm>
            <a:off x="2433556" y="4979322"/>
            <a:ext cx="160172" cy="3145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3" name="Google Shape;723;p16"/>
          <p:cNvSpPr txBox="1"/>
          <p:nvPr/>
        </p:nvSpPr>
        <p:spPr>
          <a:xfrm>
            <a:off x="147469" y="2101247"/>
            <a:ext cx="1372367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B+-tree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6"/>
          <p:cNvSpPr txBox="1"/>
          <p:nvPr/>
        </p:nvSpPr>
        <p:spPr>
          <a:xfrm>
            <a:off x="134378" y="4385810"/>
            <a:ext cx="170284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16"/>
          <p:cNvSpPr txBox="1"/>
          <p:nvPr/>
        </p:nvSpPr>
        <p:spPr>
          <a:xfrm>
            <a:off x="3050039" y="5467337"/>
            <a:ext cx="1702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6"/>
          <p:cNvSpPr txBox="1"/>
          <p:nvPr/>
        </p:nvSpPr>
        <p:spPr>
          <a:xfrm>
            <a:off x="4545824" y="3463810"/>
            <a:ext cx="1702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6"/>
          <p:cNvSpPr/>
          <p:nvPr/>
        </p:nvSpPr>
        <p:spPr>
          <a:xfrm>
            <a:off x="2875814" y="6019649"/>
            <a:ext cx="384209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16"/>
          <p:cNvCxnSpPr/>
          <p:nvPr/>
        </p:nvCxnSpPr>
        <p:spPr>
          <a:xfrm>
            <a:off x="2606896" y="5682762"/>
            <a:ext cx="334659" cy="336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9" name="Google Shape;729;p16"/>
          <p:cNvSpPr/>
          <p:nvPr/>
        </p:nvSpPr>
        <p:spPr>
          <a:xfrm>
            <a:off x="1759256" y="2246741"/>
            <a:ext cx="1338404" cy="47775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16"/>
          <p:cNvSpPr/>
          <p:nvPr/>
        </p:nvSpPr>
        <p:spPr>
          <a:xfrm>
            <a:off x="1321291" y="4545711"/>
            <a:ext cx="760964" cy="47775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16"/>
          <p:cNvSpPr/>
          <p:nvPr/>
        </p:nvSpPr>
        <p:spPr>
          <a:xfrm>
            <a:off x="660390" y="5240351"/>
            <a:ext cx="442361" cy="47775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6"/>
          <p:cNvSpPr/>
          <p:nvPr/>
        </p:nvSpPr>
        <p:spPr>
          <a:xfrm>
            <a:off x="1384801" y="3040343"/>
            <a:ext cx="1338404" cy="47775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6"/>
          <p:cNvSpPr/>
          <p:nvPr/>
        </p:nvSpPr>
        <p:spPr>
          <a:xfrm>
            <a:off x="1738354" y="3781678"/>
            <a:ext cx="1338404" cy="47775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6"/>
          <p:cNvSpPr/>
          <p:nvPr/>
        </p:nvSpPr>
        <p:spPr>
          <a:xfrm>
            <a:off x="1088653" y="5239031"/>
            <a:ext cx="442361" cy="47907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6"/>
          <p:cNvSpPr/>
          <p:nvPr/>
        </p:nvSpPr>
        <p:spPr>
          <a:xfrm>
            <a:off x="838629" y="5783241"/>
            <a:ext cx="3607907" cy="4728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 : 4 Byte</a:t>
            </a:r>
            <a:endParaRPr/>
          </a:p>
        </p:txBody>
      </p:sp>
      <p:sp>
        <p:nvSpPr>
          <p:cNvPr id="736" name="Google Shape;736;p16"/>
          <p:cNvSpPr/>
          <p:nvPr/>
        </p:nvSpPr>
        <p:spPr>
          <a:xfrm>
            <a:off x="5631856" y="5366782"/>
            <a:ext cx="6154923" cy="8329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in a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fashion to save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limited NVM bandwidth </a:t>
            </a:r>
            <a:endParaRPr/>
          </a:p>
        </p:txBody>
      </p:sp>
      <p:sp>
        <p:nvSpPr>
          <p:cNvPr id="737" name="Google Shape;737;p16"/>
          <p:cNvSpPr/>
          <p:nvPr/>
        </p:nvSpPr>
        <p:spPr>
          <a:xfrm>
            <a:off x="1830763" y="2274737"/>
            <a:ext cx="12192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6"/>
          <p:cNvSpPr/>
          <p:nvPr/>
        </p:nvSpPr>
        <p:spPr>
          <a:xfrm>
            <a:off x="1440603" y="3074810"/>
            <a:ext cx="12192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C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6"/>
          <p:cNvSpPr/>
          <p:nvPr/>
        </p:nvSpPr>
        <p:spPr>
          <a:xfrm>
            <a:off x="409934" y="3827849"/>
            <a:ext cx="12192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6"/>
          <p:cNvSpPr/>
          <p:nvPr/>
        </p:nvSpPr>
        <p:spPr>
          <a:xfrm>
            <a:off x="1797918" y="3836415"/>
            <a:ext cx="12192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C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6"/>
          <p:cNvSpPr/>
          <p:nvPr/>
        </p:nvSpPr>
        <p:spPr>
          <a:xfrm>
            <a:off x="3326548" y="3836415"/>
            <a:ext cx="12192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 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6"/>
          <p:cNvSpPr/>
          <p:nvPr/>
        </p:nvSpPr>
        <p:spPr>
          <a:xfrm>
            <a:off x="3288130" y="3074810"/>
            <a:ext cx="1219276" cy="399393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6"/>
          <p:cNvSpPr/>
          <p:nvPr/>
        </p:nvSpPr>
        <p:spPr>
          <a:xfrm>
            <a:off x="705477" y="3495436"/>
            <a:ext cx="3607907" cy="4728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B+-tree : 9 Byte </a:t>
            </a:r>
            <a:endParaRPr/>
          </a:p>
        </p:txBody>
      </p:sp>
      <p:sp>
        <p:nvSpPr>
          <p:cNvPr id="741" name="Google Shape;741;p16"/>
          <p:cNvSpPr txBox="1"/>
          <p:nvPr/>
        </p:nvSpPr>
        <p:spPr>
          <a:xfrm>
            <a:off x="6616842" y="4731277"/>
            <a:ext cx="1587308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1" sz="2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6"/>
          <p:cNvSpPr txBox="1"/>
          <p:nvPr/>
        </p:nvSpPr>
        <p:spPr>
          <a:xfrm>
            <a:off x="9546445" y="4736897"/>
            <a:ext cx="1587308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NVM Read</a:t>
            </a:r>
            <a:endParaRPr b="1" sz="2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7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Talk outline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50" name="Google Shape;750;p17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PACTree : A High Performance Persistent Range Index Using PAC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4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"/>
          <p:cNvSpPr txBox="1"/>
          <p:nvPr/>
        </p:nvSpPr>
        <p:spPr>
          <a:xfrm>
            <a:off x="708868" y="1607615"/>
            <a:ext cx="10515600" cy="146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high-performance persistent index should provide </a:t>
            </a:r>
            <a:endParaRPr/>
          </a:p>
        </p:txBody>
      </p:sp>
      <p:sp>
        <p:nvSpPr>
          <p:cNvPr id="757" name="Google Shape;757;p18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Key take away from </a:t>
            </a:r>
            <a:r>
              <a:rPr b="1" i="1" lang="en-US" sz="3600">
                <a:latin typeface="Calibri"/>
                <a:ea typeface="Calibri"/>
                <a:cs typeface="Calibri"/>
                <a:sym typeface="Calibri"/>
              </a:rPr>
              <a:t>PAC Guidelines</a:t>
            </a:r>
            <a:endParaRPr b="1" i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9" name="Google Shape;759;p18"/>
          <p:cNvGrpSpPr/>
          <p:nvPr/>
        </p:nvGrpSpPr>
        <p:grpSpPr>
          <a:xfrm>
            <a:off x="6703044" y="2406593"/>
            <a:ext cx="3738321" cy="2803123"/>
            <a:chOff x="6703044" y="2406593"/>
            <a:chExt cx="3738321" cy="2803123"/>
          </a:xfrm>
        </p:grpSpPr>
        <p:sp>
          <p:nvSpPr>
            <p:cNvPr id="760" name="Google Shape;760;p18"/>
            <p:cNvSpPr/>
            <p:nvPr/>
          </p:nvSpPr>
          <p:spPr>
            <a:xfrm>
              <a:off x="7484224" y="4489844"/>
              <a:ext cx="2819399" cy="719872"/>
            </a:xfrm>
            <a:prstGeom prst="rect">
              <a:avLst/>
            </a:prstGeom>
            <a:solidFill>
              <a:srgbClr val="F7CAAC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7505484" y="2932175"/>
              <a:ext cx="2819400" cy="1487966"/>
            </a:xfrm>
            <a:prstGeom prst="rect">
              <a:avLst/>
            </a:prstGeom>
            <a:solidFill>
              <a:srgbClr val="B3C6E7">
                <a:alpha val="2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18"/>
            <p:cNvGrpSpPr/>
            <p:nvPr/>
          </p:nvGrpSpPr>
          <p:grpSpPr>
            <a:xfrm>
              <a:off x="7596920" y="4427965"/>
              <a:ext cx="2611105" cy="659862"/>
              <a:chOff x="2724224" y="3525580"/>
              <a:chExt cx="2611105" cy="659862"/>
            </a:xfrm>
          </p:grpSpPr>
          <p:grpSp>
            <p:nvGrpSpPr>
              <p:cNvPr id="763" name="Google Shape;763;p18"/>
              <p:cNvGrpSpPr/>
              <p:nvPr/>
            </p:nvGrpSpPr>
            <p:grpSpPr>
              <a:xfrm>
                <a:off x="2724224" y="3699667"/>
                <a:ext cx="2611105" cy="485775"/>
                <a:chOff x="4241898" y="4424890"/>
                <a:chExt cx="3481474" cy="647700"/>
              </a:xfrm>
            </p:grpSpPr>
            <p:sp>
              <p:nvSpPr>
                <p:cNvPr id="764" name="Google Shape;764;p18"/>
                <p:cNvSpPr/>
                <p:nvPr/>
              </p:nvSpPr>
              <p:spPr>
                <a:xfrm>
                  <a:off x="4241898" y="4424890"/>
                  <a:ext cx="1338600" cy="6477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571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6384772" y="4424890"/>
                  <a:ext cx="1338600" cy="6477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571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66" name="Google Shape;766;p18"/>
                <p:cNvCxnSpPr>
                  <a:stCxn id="764" idx="3"/>
                  <a:endCxn id="765" idx="1"/>
                </p:cNvCxnSpPr>
                <p:nvPr/>
              </p:nvCxnSpPr>
              <p:spPr>
                <a:xfrm>
                  <a:off x="5580498" y="4748740"/>
                  <a:ext cx="8043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sp>
              <p:nvSpPr>
                <p:cNvPr id="767" name="Google Shape;767;p18"/>
                <p:cNvSpPr/>
                <p:nvPr/>
              </p:nvSpPr>
              <p:spPr>
                <a:xfrm>
                  <a:off x="4241898" y="4424890"/>
                  <a:ext cx="152400" cy="6477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571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8"/>
                <p:cNvSpPr/>
                <p:nvPr/>
              </p:nvSpPr>
              <p:spPr>
                <a:xfrm>
                  <a:off x="6397077" y="4424890"/>
                  <a:ext cx="152400" cy="6477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571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1" i="0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69" name="Google Shape;769;p18"/>
              <p:cNvCxnSpPr>
                <a:stCxn id="770" idx="4"/>
                <a:endCxn id="768" idx="0"/>
              </p:cNvCxnSpPr>
              <p:nvPr/>
            </p:nvCxnSpPr>
            <p:spPr>
              <a:xfrm>
                <a:off x="3731375" y="3525580"/>
                <a:ext cx="666300" cy="174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771" name="Google Shape;771;p18"/>
            <p:cNvGrpSpPr/>
            <p:nvPr/>
          </p:nvGrpSpPr>
          <p:grpSpPr>
            <a:xfrm>
              <a:off x="7902174" y="2994054"/>
              <a:ext cx="2000615" cy="1433911"/>
              <a:chOff x="4672595" y="1513034"/>
              <a:chExt cx="2933700" cy="2327557"/>
            </a:xfrm>
          </p:grpSpPr>
          <p:sp>
            <p:nvSpPr>
              <p:cNvPr id="772" name="Google Shape;772;p18"/>
              <p:cNvSpPr/>
              <p:nvPr/>
            </p:nvSpPr>
            <p:spPr>
              <a:xfrm>
                <a:off x="4672595" y="1513034"/>
                <a:ext cx="2933700" cy="21879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4901805" y="35620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5567757" y="35747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6254050" y="35620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6920002" y="3574791"/>
                <a:ext cx="268200" cy="265800"/>
              </a:xfrm>
              <a:prstGeom prst="ellipse">
                <a:avLst/>
              </a:prstGeom>
              <a:solidFill>
                <a:srgbClr val="FFFFFF"/>
              </a:solidFill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76" name="Google Shape;776;p18"/>
              <p:cNvCxnSpPr>
                <a:stCxn id="772" idx="0"/>
                <a:endCxn id="773" idx="7"/>
              </p:cNvCxnSpPr>
              <p:nvPr/>
            </p:nvCxnSpPr>
            <p:spPr>
              <a:xfrm rot="5400000">
                <a:off x="4591145" y="2052734"/>
                <a:ext cx="2088000" cy="1008600"/>
              </a:xfrm>
              <a:prstGeom prst="curvedConnector3">
                <a:avLst>
                  <a:gd fmla="val -607" name="adj1"/>
                </a:avLst>
              </a:prstGeom>
              <a:noFill/>
              <a:ln cap="flat" cmpd="sng" w="38100">
                <a:solidFill>
                  <a:srgbClr val="1D6FA9"/>
                </a:solidFill>
                <a:prstDash val="dash"/>
                <a:miter lim="800000"/>
                <a:headEnd len="sm" w="sm" type="none"/>
                <a:tailEnd len="med" w="med" type="triangle"/>
              </a:ln>
            </p:spPr>
          </p:cxnSp>
        </p:grpSp>
        <p:pic>
          <p:nvPicPr>
            <p:cNvPr descr="자물쇠 단색으로 채워진" id="777" name="Google Shape;77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3044" y="4480163"/>
              <a:ext cx="729553" cy="729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열린 자물쇠 단색으로 채워진" id="778" name="Google Shape;77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7826" y="3150523"/>
              <a:ext cx="631126" cy="63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18"/>
            <p:cNvSpPr txBox="1"/>
            <p:nvPr/>
          </p:nvSpPr>
          <p:spPr>
            <a:xfrm>
              <a:off x="7363598" y="2406593"/>
              <a:ext cx="30777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Asynchronous Concurrency</a:t>
              </a:r>
              <a:endParaRPr/>
            </a:p>
          </p:txBody>
        </p:sp>
      </p:grpSp>
      <p:grpSp>
        <p:nvGrpSpPr>
          <p:cNvPr id="780" name="Google Shape;780;p18"/>
          <p:cNvGrpSpPr/>
          <p:nvPr/>
        </p:nvGrpSpPr>
        <p:grpSpPr>
          <a:xfrm>
            <a:off x="2379917" y="2412202"/>
            <a:ext cx="2711845" cy="2432738"/>
            <a:chOff x="2379917" y="2412202"/>
            <a:chExt cx="2711845" cy="2432738"/>
          </a:xfrm>
        </p:grpSpPr>
        <p:sp>
          <p:nvSpPr>
            <p:cNvPr id="781" name="Google Shape;781;p18"/>
            <p:cNvSpPr txBox="1"/>
            <p:nvPr/>
          </p:nvSpPr>
          <p:spPr>
            <a:xfrm>
              <a:off x="2379917" y="2412202"/>
              <a:ext cx="2581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Packed Access to NVM</a:t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190010" y="3005830"/>
              <a:ext cx="691076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 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" name="Google Shape;783;p18"/>
            <p:cNvCxnSpPr/>
            <p:nvPr/>
          </p:nvCxnSpPr>
          <p:spPr>
            <a:xfrm flipH="1">
              <a:off x="2609460" y="3405222"/>
              <a:ext cx="588923" cy="3040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784" name="Google Shape;784;p18"/>
            <p:cNvGrpSpPr/>
            <p:nvPr/>
          </p:nvGrpSpPr>
          <p:grpSpPr>
            <a:xfrm>
              <a:off x="2560328" y="3711783"/>
              <a:ext cx="768418" cy="399394"/>
              <a:chOff x="277943" y="4390023"/>
              <a:chExt cx="768418" cy="399394"/>
            </a:xfrm>
          </p:grpSpPr>
          <p:sp>
            <p:nvSpPr>
              <p:cNvPr id="785" name="Google Shape;785;p18"/>
              <p:cNvSpPr/>
              <p:nvPr/>
            </p:nvSpPr>
            <p:spPr>
              <a:xfrm>
                <a:off x="277943" y="4390024"/>
                <a:ext cx="384209" cy="399393"/>
              </a:xfrm>
              <a:prstGeom prst="rect">
                <a:avLst/>
              </a:prstGeom>
              <a:solidFill>
                <a:schemeClr val="lt1"/>
              </a:solidFill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662152" y="4390023"/>
                <a:ext cx="384209" cy="399393"/>
              </a:xfrm>
              <a:prstGeom prst="rect">
                <a:avLst/>
              </a:prstGeom>
              <a:solidFill>
                <a:schemeClr val="lt1"/>
              </a:solidFill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7" name="Google Shape;787;p18"/>
            <p:cNvSpPr/>
            <p:nvPr/>
          </p:nvSpPr>
          <p:spPr>
            <a:xfrm>
              <a:off x="3322173" y="3712442"/>
              <a:ext cx="384209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885512" y="3005827"/>
              <a:ext cx="384209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392559" y="3719777"/>
              <a:ext cx="384209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0" name="Google Shape;790;p18"/>
            <p:cNvCxnSpPr/>
            <p:nvPr/>
          </p:nvCxnSpPr>
          <p:spPr>
            <a:xfrm>
              <a:off x="4265295" y="3405220"/>
              <a:ext cx="160172" cy="31455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1" name="Google Shape;791;p18"/>
            <p:cNvSpPr/>
            <p:nvPr/>
          </p:nvSpPr>
          <p:spPr>
            <a:xfrm>
              <a:off x="4707553" y="4445547"/>
              <a:ext cx="384209" cy="399393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2" name="Google Shape;792;p18"/>
            <p:cNvCxnSpPr/>
            <p:nvPr/>
          </p:nvCxnSpPr>
          <p:spPr>
            <a:xfrm>
              <a:off x="4438635" y="4108660"/>
              <a:ext cx="334659" cy="336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3" name="Google Shape;793;p18"/>
            <p:cNvSpPr/>
            <p:nvPr/>
          </p:nvSpPr>
          <p:spPr>
            <a:xfrm>
              <a:off x="3153030" y="2971609"/>
              <a:ext cx="760964" cy="477759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2492129" y="3666249"/>
              <a:ext cx="442361" cy="477759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2920392" y="3664929"/>
              <a:ext cx="442361" cy="479079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6" name="Google Shape;796;p18"/>
          <p:cNvSpPr/>
          <p:nvPr/>
        </p:nvSpPr>
        <p:spPr>
          <a:xfrm>
            <a:off x="2273662" y="5487461"/>
            <a:ext cx="3607907" cy="4728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 bandwidth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8"/>
          <p:cNvSpPr/>
          <p:nvPr/>
        </p:nvSpPr>
        <p:spPr>
          <a:xfrm>
            <a:off x="7133309" y="5487461"/>
            <a:ext cx="3607907" cy="47281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Decoupling slow NVM latency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9"/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rgbClr val="B3C6E7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9"/>
          <p:cNvSpPr/>
          <p:nvPr/>
        </p:nvSpPr>
        <p:spPr>
          <a:xfrm>
            <a:off x="1841630" y="4025726"/>
            <a:ext cx="7073234" cy="1158039"/>
          </a:xfrm>
          <a:prstGeom prst="rect">
            <a:avLst/>
          </a:prstGeom>
          <a:solidFill>
            <a:srgbClr val="F7CAAC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06" name="Google Shape;806;p19"/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9"/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9"/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19"/>
          <p:cNvCxnSpPr>
            <a:stCxn id="806" idx="4"/>
            <a:endCxn id="807" idx="0"/>
          </p:cNvCxnSpPr>
          <p:nvPr/>
        </p:nvCxnSpPr>
        <p:spPr>
          <a:xfrm flipH="1">
            <a:off x="3718643" y="2328664"/>
            <a:ext cx="15144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0" name="Google Shape;810;p19"/>
          <p:cNvCxnSpPr>
            <a:stCxn id="806" idx="4"/>
            <a:endCxn id="808" idx="0"/>
          </p:cNvCxnSpPr>
          <p:nvPr/>
        </p:nvCxnSpPr>
        <p:spPr>
          <a:xfrm>
            <a:off x="5233043" y="2328664"/>
            <a:ext cx="15477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1" name="Google Shape;811;p19"/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9"/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9"/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9"/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9"/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9"/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9"/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9"/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9"/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9"/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9"/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2" name="Google Shape;822;p19"/>
          <p:cNvCxnSpPr>
            <a:stCxn id="811" idx="4"/>
            <a:endCxn id="815" idx="0"/>
          </p:cNvCxnSpPr>
          <p:nvPr/>
        </p:nvCxnSpPr>
        <p:spPr>
          <a:xfrm flipH="1">
            <a:off x="2103864" y="3854300"/>
            <a:ext cx="678000" cy="3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3" name="Google Shape;823;p19"/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19"/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9"/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9"/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19"/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9"/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9"/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9"/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1" name="Google Shape;831;p19"/>
          <p:cNvCxnSpPr>
            <a:endCxn id="818" idx="0"/>
          </p:cNvCxnSpPr>
          <p:nvPr/>
        </p:nvCxnSpPr>
        <p:spPr>
          <a:xfrm flipH="1">
            <a:off x="3971545" y="3749945"/>
            <a:ext cx="321000" cy="4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2" name="Google Shape;832;p19"/>
          <p:cNvCxnSpPr>
            <a:stCxn id="807" idx="4"/>
            <a:endCxn id="812" idx="0"/>
          </p:cNvCxnSpPr>
          <p:nvPr/>
        </p:nvCxnSpPr>
        <p:spPr>
          <a:xfrm>
            <a:off x="3718568" y="3069069"/>
            <a:ext cx="573900" cy="3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3" name="Google Shape;833;p19"/>
          <p:cNvCxnSpPr>
            <a:stCxn id="807" idx="4"/>
            <a:endCxn id="811" idx="0"/>
          </p:cNvCxnSpPr>
          <p:nvPr/>
        </p:nvCxnSpPr>
        <p:spPr>
          <a:xfrm flipH="1">
            <a:off x="2781968" y="3069069"/>
            <a:ext cx="936600" cy="35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4" name="Google Shape;834;p19"/>
          <p:cNvCxnSpPr>
            <a:stCxn id="808" idx="4"/>
            <a:endCxn id="813" idx="0"/>
          </p:cNvCxnSpPr>
          <p:nvPr/>
        </p:nvCxnSpPr>
        <p:spPr>
          <a:xfrm flipH="1">
            <a:off x="6426005" y="3069069"/>
            <a:ext cx="354600" cy="32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5" name="Google Shape;835;p19"/>
          <p:cNvCxnSpPr>
            <a:stCxn id="808" idx="4"/>
            <a:endCxn id="814" idx="0"/>
          </p:cNvCxnSpPr>
          <p:nvPr/>
        </p:nvCxnSpPr>
        <p:spPr>
          <a:xfrm>
            <a:off x="6780605" y="3069069"/>
            <a:ext cx="1155900" cy="30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6" name="Google Shape;836;p19"/>
          <p:cNvCxnSpPr>
            <a:endCxn id="823" idx="0"/>
          </p:cNvCxnSpPr>
          <p:nvPr/>
        </p:nvCxnSpPr>
        <p:spPr>
          <a:xfrm flipH="1">
            <a:off x="5952273" y="3735245"/>
            <a:ext cx="473700" cy="4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7" name="Google Shape;837;p19"/>
          <p:cNvCxnSpPr>
            <a:endCxn id="827" idx="0"/>
          </p:cNvCxnSpPr>
          <p:nvPr/>
        </p:nvCxnSpPr>
        <p:spPr>
          <a:xfrm flipH="1">
            <a:off x="7703781" y="3716345"/>
            <a:ext cx="232800" cy="45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8" name="Google Shape;838;p19"/>
          <p:cNvCxnSpPr>
            <a:stCxn id="821" idx="3"/>
            <a:endCxn id="823" idx="1"/>
          </p:cNvCxnSpPr>
          <p:nvPr/>
        </p:nvCxnSpPr>
        <p:spPr>
          <a:xfrm>
            <a:off x="5048449" y="4573488"/>
            <a:ext cx="84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39" name="Google Shape;839;p19"/>
          <p:cNvCxnSpPr>
            <a:stCxn id="826" idx="3"/>
            <a:endCxn id="827" idx="1"/>
          </p:cNvCxnSpPr>
          <p:nvPr/>
        </p:nvCxnSpPr>
        <p:spPr>
          <a:xfrm>
            <a:off x="7029177" y="4573488"/>
            <a:ext cx="6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40" name="Google Shape;840;p19"/>
          <p:cNvSpPr txBox="1"/>
          <p:nvPr/>
        </p:nvSpPr>
        <p:spPr>
          <a:xfrm>
            <a:off x="0" y="681831"/>
            <a:ext cx="11100391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PACTree: a persistent index based on the PAC guidelines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9"/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8923392" y="1794917"/>
            <a:ext cx="409048" cy="2096811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9"/>
          <p:cNvSpPr txBox="1"/>
          <p:nvPr/>
        </p:nvSpPr>
        <p:spPr>
          <a:xfrm>
            <a:off x="9410135" y="2456973"/>
            <a:ext cx="17886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Layer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(PDL-ART)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9"/>
          <p:cNvSpPr/>
          <p:nvPr/>
        </p:nvSpPr>
        <p:spPr>
          <a:xfrm>
            <a:off x="8964239" y="4099273"/>
            <a:ext cx="409048" cy="1070400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9"/>
          <p:cNvSpPr txBox="1"/>
          <p:nvPr/>
        </p:nvSpPr>
        <p:spPr>
          <a:xfrm>
            <a:off x="9598575" y="4034308"/>
            <a:ext cx="19682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(B+-tree style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 nodes)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Talk outline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75" name="Google Shape;175;p2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PACTree : A High Performance Persistent Range Index Using PAC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0"/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rgbClr val="B3C6E7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1793801" y="2935601"/>
            <a:ext cx="1671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&lt; ABA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0"/>
          <p:cNvSpPr/>
          <p:nvPr/>
        </p:nvSpPr>
        <p:spPr>
          <a:xfrm>
            <a:off x="1841630" y="4025726"/>
            <a:ext cx="7073234" cy="1158039"/>
          </a:xfrm>
          <a:prstGeom prst="rect">
            <a:avLst/>
          </a:prstGeom>
          <a:solidFill>
            <a:srgbClr val="F7CAAC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55" name="Google Shape;855;p20"/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0"/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0"/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20"/>
          <p:cNvCxnSpPr>
            <a:stCxn id="855" idx="4"/>
            <a:endCxn id="856" idx="0"/>
          </p:cNvCxnSpPr>
          <p:nvPr/>
        </p:nvCxnSpPr>
        <p:spPr>
          <a:xfrm flipH="1">
            <a:off x="3718643" y="2328664"/>
            <a:ext cx="15144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9" name="Google Shape;859;p20"/>
          <p:cNvCxnSpPr>
            <a:stCxn id="855" idx="4"/>
            <a:endCxn id="857" idx="0"/>
          </p:cNvCxnSpPr>
          <p:nvPr/>
        </p:nvCxnSpPr>
        <p:spPr>
          <a:xfrm>
            <a:off x="5233043" y="2328664"/>
            <a:ext cx="15477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0" name="Google Shape;860;p20"/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0"/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0"/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0"/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0"/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0"/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0"/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0"/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0"/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0"/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0"/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1" name="Google Shape;871;p20"/>
          <p:cNvCxnSpPr>
            <a:stCxn id="860" idx="4"/>
            <a:endCxn id="864" idx="0"/>
          </p:cNvCxnSpPr>
          <p:nvPr/>
        </p:nvCxnSpPr>
        <p:spPr>
          <a:xfrm flipH="1">
            <a:off x="2103864" y="3854300"/>
            <a:ext cx="678000" cy="3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2" name="Google Shape;872;p20"/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0"/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0"/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20"/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0"/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0"/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0"/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0"/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0" name="Google Shape;880;p20"/>
          <p:cNvCxnSpPr>
            <a:endCxn id="867" idx="0"/>
          </p:cNvCxnSpPr>
          <p:nvPr/>
        </p:nvCxnSpPr>
        <p:spPr>
          <a:xfrm flipH="1">
            <a:off x="3971545" y="3749945"/>
            <a:ext cx="321000" cy="4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1" name="Google Shape;881;p20"/>
          <p:cNvCxnSpPr>
            <a:stCxn id="856" idx="4"/>
            <a:endCxn id="861" idx="0"/>
          </p:cNvCxnSpPr>
          <p:nvPr/>
        </p:nvCxnSpPr>
        <p:spPr>
          <a:xfrm>
            <a:off x="3718568" y="3069069"/>
            <a:ext cx="573900" cy="3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2" name="Google Shape;882;p20"/>
          <p:cNvCxnSpPr>
            <a:stCxn id="856" idx="4"/>
            <a:endCxn id="860" idx="0"/>
          </p:cNvCxnSpPr>
          <p:nvPr/>
        </p:nvCxnSpPr>
        <p:spPr>
          <a:xfrm flipH="1">
            <a:off x="2781968" y="3069069"/>
            <a:ext cx="936600" cy="35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3" name="Google Shape;883;p20"/>
          <p:cNvCxnSpPr>
            <a:stCxn id="857" idx="4"/>
            <a:endCxn id="862" idx="0"/>
          </p:cNvCxnSpPr>
          <p:nvPr/>
        </p:nvCxnSpPr>
        <p:spPr>
          <a:xfrm flipH="1">
            <a:off x="6426005" y="3069069"/>
            <a:ext cx="354600" cy="32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p20"/>
          <p:cNvCxnSpPr>
            <a:stCxn id="857" idx="4"/>
            <a:endCxn id="863" idx="0"/>
          </p:cNvCxnSpPr>
          <p:nvPr/>
        </p:nvCxnSpPr>
        <p:spPr>
          <a:xfrm>
            <a:off x="6780605" y="3069069"/>
            <a:ext cx="1155900" cy="30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p20"/>
          <p:cNvCxnSpPr>
            <a:endCxn id="872" idx="0"/>
          </p:cNvCxnSpPr>
          <p:nvPr/>
        </p:nvCxnSpPr>
        <p:spPr>
          <a:xfrm flipH="1">
            <a:off x="5952273" y="3735245"/>
            <a:ext cx="473700" cy="4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6" name="Google Shape;886;p20"/>
          <p:cNvCxnSpPr>
            <a:endCxn id="876" idx="0"/>
          </p:cNvCxnSpPr>
          <p:nvPr/>
        </p:nvCxnSpPr>
        <p:spPr>
          <a:xfrm flipH="1">
            <a:off x="7703781" y="3716345"/>
            <a:ext cx="232800" cy="45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7" name="Google Shape;887;p20"/>
          <p:cNvCxnSpPr>
            <a:stCxn id="870" idx="3"/>
            <a:endCxn id="872" idx="1"/>
          </p:cNvCxnSpPr>
          <p:nvPr/>
        </p:nvCxnSpPr>
        <p:spPr>
          <a:xfrm>
            <a:off x="5048449" y="4573488"/>
            <a:ext cx="84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88" name="Google Shape;888;p20"/>
          <p:cNvCxnSpPr>
            <a:stCxn id="875" idx="3"/>
            <a:endCxn id="876" idx="1"/>
          </p:cNvCxnSpPr>
          <p:nvPr/>
        </p:nvCxnSpPr>
        <p:spPr>
          <a:xfrm>
            <a:off x="7029177" y="4573488"/>
            <a:ext cx="6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89" name="Google Shape;889;p20"/>
          <p:cNvSpPr txBox="1"/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 operation</a:t>
            </a: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0"/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key ‘ABA’</a:t>
            </a:r>
            <a:endParaRPr/>
          </a:p>
        </p:txBody>
      </p:sp>
      <p:cxnSp>
        <p:nvCxnSpPr>
          <p:cNvPr id="892" name="Google Shape;892;p20"/>
          <p:cNvCxnSpPr/>
          <p:nvPr/>
        </p:nvCxnSpPr>
        <p:spPr>
          <a:xfrm flipH="1">
            <a:off x="3943613" y="2418218"/>
            <a:ext cx="1330332" cy="2591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893" name="Google Shape;893;p20"/>
          <p:cNvSpPr txBox="1"/>
          <p:nvPr/>
        </p:nvSpPr>
        <p:spPr>
          <a:xfrm>
            <a:off x="4664833" y="2526967"/>
            <a:ext cx="11797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ABA &lt; B</a:t>
            </a:r>
            <a:endParaRPr/>
          </a:p>
        </p:txBody>
      </p:sp>
      <p:cxnSp>
        <p:nvCxnSpPr>
          <p:cNvPr id="894" name="Google Shape;894;p20"/>
          <p:cNvCxnSpPr/>
          <p:nvPr/>
        </p:nvCxnSpPr>
        <p:spPr>
          <a:xfrm flipH="1">
            <a:off x="3071512" y="3158972"/>
            <a:ext cx="690504" cy="2536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895" name="Google Shape;895;p20"/>
          <p:cNvCxnSpPr/>
          <p:nvPr/>
        </p:nvCxnSpPr>
        <p:spPr>
          <a:xfrm flipH="1">
            <a:off x="2489937" y="3890549"/>
            <a:ext cx="413749" cy="20319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896" name="Google Shape;896;p20"/>
          <p:cNvSpPr txBox="1"/>
          <p:nvPr/>
        </p:nvSpPr>
        <p:spPr>
          <a:xfrm>
            <a:off x="1902116" y="5088734"/>
            <a:ext cx="1671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&lt; ABA &lt; ACA</a:t>
            </a:r>
            <a:endParaRPr/>
          </a:p>
        </p:txBody>
      </p:sp>
      <p:sp>
        <p:nvSpPr>
          <p:cNvPr id="897" name="Google Shape;897;p20"/>
          <p:cNvSpPr/>
          <p:nvPr/>
        </p:nvSpPr>
        <p:spPr>
          <a:xfrm>
            <a:off x="1994744" y="4101249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0"/>
          <p:cNvSpPr/>
          <p:nvPr/>
        </p:nvSpPr>
        <p:spPr>
          <a:xfrm>
            <a:off x="568934" y="4076046"/>
            <a:ext cx="1347983" cy="29938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0"/>
          <p:cNvSpPr/>
          <p:nvPr/>
        </p:nvSpPr>
        <p:spPr>
          <a:xfrm>
            <a:off x="568934" y="4424585"/>
            <a:ext cx="1347983" cy="299386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0"/>
          <p:cNvSpPr/>
          <p:nvPr/>
        </p:nvSpPr>
        <p:spPr>
          <a:xfrm>
            <a:off x="1841629" y="3999419"/>
            <a:ext cx="9883778" cy="171450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0"/>
          <p:cNvSpPr/>
          <p:nvPr/>
        </p:nvSpPr>
        <p:spPr>
          <a:xfrm>
            <a:off x="1841629" y="1833694"/>
            <a:ext cx="10103692" cy="2226165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1"/>
          <p:cNvSpPr txBox="1"/>
          <p:nvPr/>
        </p:nvSpPr>
        <p:spPr>
          <a:xfrm>
            <a:off x="1797616" y="2935601"/>
            <a:ext cx="1663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1"/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rgbClr val="B3C6E7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1"/>
          <p:cNvSpPr/>
          <p:nvPr/>
        </p:nvSpPr>
        <p:spPr>
          <a:xfrm>
            <a:off x="1841630" y="4025726"/>
            <a:ext cx="7073234" cy="1158039"/>
          </a:xfrm>
          <a:prstGeom prst="rect">
            <a:avLst/>
          </a:prstGeom>
          <a:solidFill>
            <a:srgbClr val="F7CAAC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11" name="Google Shape;911;p21"/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1"/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1"/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4" name="Google Shape;914;p21"/>
          <p:cNvCxnSpPr>
            <a:stCxn id="911" idx="4"/>
            <a:endCxn id="912" idx="0"/>
          </p:cNvCxnSpPr>
          <p:nvPr/>
        </p:nvCxnSpPr>
        <p:spPr>
          <a:xfrm flipH="1">
            <a:off x="3718643" y="2328664"/>
            <a:ext cx="15144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5" name="Google Shape;915;p21"/>
          <p:cNvCxnSpPr>
            <a:stCxn id="911" idx="4"/>
            <a:endCxn id="913" idx="0"/>
          </p:cNvCxnSpPr>
          <p:nvPr/>
        </p:nvCxnSpPr>
        <p:spPr>
          <a:xfrm>
            <a:off x="5233043" y="2328664"/>
            <a:ext cx="15477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6" name="Google Shape;916;p21"/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1"/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1"/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1"/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1"/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1"/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1"/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1"/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1"/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1"/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1"/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7" name="Google Shape;927;p21"/>
          <p:cNvCxnSpPr>
            <a:stCxn id="916" idx="4"/>
            <a:endCxn id="920" idx="0"/>
          </p:cNvCxnSpPr>
          <p:nvPr/>
        </p:nvCxnSpPr>
        <p:spPr>
          <a:xfrm flipH="1">
            <a:off x="2103864" y="3854300"/>
            <a:ext cx="678000" cy="3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8" name="Google Shape;928;p21"/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1"/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1"/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1"/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1"/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1"/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1"/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1"/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6" name="Google Shape;936;p21"/>
          <p:cNvCxnSpPr>
            <a:endCxn id="923" idx="0"/>
          </p:cNvCxnSpPr>
          <p:nvPr/>
        </p:nvCxnSpPr>
        <p:spPr>
          <a:xfrm flipH="1">
            <a:off x="3971545" y="3749945"/>
            <a:ext cx="321000" cy="4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7" name="Google Shape;937;p21"/>
          <p:cNvCxnSpPr>
            <a:stCxn id="912" idx="4"/>
            <a:endCxn id="917" idx="0"/>
          </p:cNvCxnSpPr>
          <p:nvPr/>
        </p:nvCxnSpPr>
        <p:spPr>
          <a:xfrm>
            <a:off x="3718568" y="3069069"/>
            <a:ext cx="573900" cy="3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8" name="Google Shape;938;p21"/>
          <p:cNvCxnSpPr>
            <a:stCxn id="912" idx="4"/>
            <a:endCxn id="916" idx="0"/>
          </p:cNvCxnSpPr>
          <p:nvPr/>
        </p:nvCxnSpPr>
        <p:spPr>
          <a:xfrm flipH="1">
            <a:off x="2781968" y="3069069"/>
            <a:ext cx="936600" cy="35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9" name="Google Shape;939;p21"/>
          <p:cNvCxnSpPr>
            <a:stCxn id="913" idx="4"/>
            <a:endCxn id="918" idx="0"/>
          </p:cNvCxnSpPr>
          <p:nvPr/>
        </p:nvCxnSpPr>
        <p:spPr>
          <a:xfrm flipH="1">
            <a:off x="6426005" y="3069069"/>
            <a:ext cx="354600" cy="32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0" name="Google Shape;940;p21"/>
          <p:cNvCxnSpPr>
            <a:stCxn id="913" idx="4"/>
            <a:endCxn id="919" idx="0"/>
          </p:cNvCxnSpPr>
          <p:nvPr/>
        </p:nvCxnSpPr>
        <p:spPr>
          <a:xfrm>
            <a:off x="6780605" y="3069069"/>
            <a:ext cx="1155900" cy="30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1" name="Google Shape;941;p21"/>
          <p:cNvCxnSpPr>
            <a:endCxn id="928" idx="0"/>
          </p:cNvCxnSpPr>
          <p:nvPr/>
        </p:nvCxnSpPr>
        <p:spPr>
          <a:xfrm flipH="1">
            <a:off x="5952273" y="3735245"/>
            <a:ext cx="473700" cy="4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2" name="Google Shape;942;p21"/>
          <p:cNvCxnSpPr>
            <a:endCxn id="932" idx="0"/>
          </p:cNvCxnSpPr>
          <p:nvPr/>
        </p:nvCxnSpPr>
        <p:spPr>
          <a:xfrm flipH="1">
            <a:off x="7703781" y="3716345"/>
            <a:ext cx="232800" cy="45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3" name="Google Shape;943;p21"/>
          <p:cNvCxnSpPr>
            <a:stCxn id="926" idx="3"/>
            <a:endCxn id="928" idx="1"/>
          </p:cNvCxnSpPr>
          <p:nvPr/>
        </p:nvCxnSpPr>
        <p:spPr>
          <a:xfrm>
            <a:off x="5048449" y="4573488"/>
            <a:ext cx="84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4" name="Google Shape;944;p21"/>
          <p:cNvCxnSpPr>
            <a:stCxn id="931" idx="3"/>
            <a:endCxn id="932" idx="1"/>
          </p:cNvCxnSpPr>
          <p:nvPr/>
        </p:nvCxnSpPr>
        <p:spPr>
          <a:xfrm>
            <a:off x="7029177" y="4573488"/>
            <a:ext cx="6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45" name="Google Shape;945;p21"/>
          <p:cNvSpPr txBox="1"/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Update: Data layer update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1"/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key ‘ABB’</a:t>
            </a:r>
            <a:endParaRPr/>
          </a:p>
        </p:txBody>
      </p:sp>
      <p:cxnSp>
        <p:nvCxnSpPr>
          <p:cNvPr id="947" name="Google Shape;947;p21"/>
          <p:cNvCxnSpPr/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948" name="Google Shape;948;p21"/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ABB &lt; B</a:t>
            </a:r>
            <a:endParaRPr/>
          </a:p>
        </p:txBody>
      </p:sp>
      <p:cxnSp>
        <p:nvCxnSpPr>
          <p:cNvPr id="949" name="Google Shape;949;p21"/>
          <p:cNvCxnSpPr/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50" name="Google Shape;950;p21"/>
          <p:cNvCxnSpPr/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951" name="Google Shape;951;p21"/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자물쇠 단색으로 채워진" id="952" name="Google Shape;9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065" y="411464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21"/>
          <p:cNvSpPr/>
          <p:nvPr/>
        </p:nvSpPr>
        <p:spPr>
          <a:xfrm>
            <a:off x="1938827" y="4098707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1"/>
          <p:cNvSpPr/>
          <p:nvPr/>
        </p:nvSpPr>
        <p:spPr>
          <a:xfrm>
            <a:off x="1728758" y="1751288"/>
            <a:ext cx="10103692" cy="216197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2"/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rgbClr val="B3C6E7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2"/>
          <p:cNvSpPr/>
          <p:nvPr/>
        </p:nvSpPr>
        <p:spPr>
          <a:xfrm>
            <a:off x="1841630" y="4025726"/>
            <a:ext cx="7073234" cy="2211292"/>
          </a:xfrm>
          <a:prstGeom prst="rect">
            <a:avLst/>
          </a:prstGeom>
          <a:solidFill>
            <a:srgbClr val="F7CAAC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63" name="Google Shape;963;p22"/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2"/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2"/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6" name="Google Shape;966;p22"/>
          <p:cNvCxnSpPr>
            <a:stCxn id="963" idx="4"/>
            <a:endCxn id="964" idx="0"/>
          </p:cNvCxnSpPr>
          <p:nvPr/>
        </p:nvCxnSpPr>
        <p:spPr>
          <a:xfrm flipH="1">
            <a:off x="3718643" y="2328664"/>
            <a:ext cx="15144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7" name="Google Shape;967;p22"/>
          <p:cNvCxnSpPr>
            <a:stCxn id="963" idx="4"/>
            <a:endCxn id="965" idx="0"/>
          </p:cNvCxnSpPr>
          <p:nvPr/>
        </p:nvCxnSpPr>
        <p:spPr>
          <a:xfrm>
            <a:off x="5233043" y="2328664"/>
            <a:ext cx="15477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8" name="Google Shape;968;p22"/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2"/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2"/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2"/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2"/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2"/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2"/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2"/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2"/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2"/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2"/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9" name="Google Shape;979;p22"/>
          <p:cNvCxnSpPr>
            <a:stCxn id="968" idx="4"/>
            <a:endCxn id="972" idx="0"/>
          </p:cNvCxnSpPr>
          <p:nvPr/>
        </p:nvCxnSpPr>
        <p:spPr>
          <a:xfrm flipH="1">
            <a:off x="2103864" y="3854300"/>
            <a:ext cx="678000" cy="3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0" name="Google Shape;980;p22"/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2"/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2"/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2"/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2"/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2"/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2"/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2"/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Google Shape;988;p22"/>
          <p:cNvCxnSpPr>
            <a:endCxn id="975" idx="0"/>
          </p:cNvCxnSpPr>
          <p:nvPr/>
        </p:nvCxnSpPr>
        <p:spPr>
          <a:xfrm flipH="1">
            <a:off x="3971545" y="3749945"/>
            <a:ext cx="321000" cy="4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9" name="Google Shape;989;p22"/>
          <p:cNvCxnSpPr>
            <a:stCxn id="964" idx="4"/>
            <a:endCxn id="969" idx="0"/>
          </p:cNvCxnSpPr>
          <p:nvPr/>
        </p:nvCxnSpPr>
        <p:spPr>
          <a:xfrm>
            <a:off x="3718568" y="3069069"/>
            <a:ext cx="573900" cy="3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0" name="Google Shape;990;p22"/>
          <p:cNvCxnSpPr>
            <a:stCxn id="964" idx="4"/>
            <a:endCxn id="968" idx="0"/>
          </p:cNvCxnSpPr>
          <p:nvPr/>
        </p:nvCxnSpPr>
        <p:spPr>
          <a:xfrm flipH="1">
            <a:off x="2781968" y="3069069"/>
            <a:ext cx="936600" cy="35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1" name="Google Shape;991;p22"/>
          <p:cNvCxnSpPr>
            <a:stCxn id="965" idx="4"/>
            <a:endCxn id="970" idx="0"/>
          </p:cNvCxnSpPr>
          <p:nvPr/>
        </p:nvCxnSpPr>
        <p:spPr>
          <a:xfrm flipH="1">
            <a:off x="6426005" y="3069069"/>
            <a:ext cx="354600" cy="32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2" name="Google Shape;992;p22"/>
          <p:cNvCxnSpPr>
            <a:stCxn id="965" idx="4"/>
            <a:endCxn id="971" idx="0"/>
          </p:cNvCxnSpPr>
          <p:nvPr/>
        </p:nvCxnSpPr>
        <p:spPr>
          <a:xfrm>
            <a:off x="6780605" y="3069069"/>
            <a:ext cx="1155900" cy="30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3" name="Google Shape;993;p22"/>
          <p:cNvCxnSpPr>
            <a:endCxn id="980" idx="0"/>
          </p:cNvCxnSpPr>
          <p:nvPr/>
        </p:nvCxnSpPr>
        <p:spPr>
          <a:xfrm flipH="1">
            <a:off x="5952273" y="3735245"/>
            <a:ext cx="473700" cy="4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4" name="Google Shape;994;p22"/>
          <p:cNvCxnSpPr>
            <a:endCxn id="984" idx="0"/>
          </p:cNvCxnSpPr>
          <p:nvPr/>
        </p:nvCxnSpPr>
        <p:spPr>
          <a:xfrm flipH="1">
            <a:off x="7703781" y="3716345"/>
            <a:ext cx="232800" cy="45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5" name="Google Shape;995;p22"/>
          <p:cNvCxnSpPr>
            <a:stCxn id="978" idx="3"/>
            <a:endCxn id="980" idx="1"/>
          </p:cNvCxnSpPr>
          <p:nvPr/>
        </p:nvCxnSpPr>
        <p:spPr>
          <a:xfrm>
            <a:off x="5048449" y="4573488"/>
            <a:ext cx="84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96" name="Google Shape;996;p22"/>
          <p:cNvCxnSpPr>
            <a:stCxn id="983" idx="3"/>
            <a:endCxn id="984" idx="1"/>
          </p:cNvCxnSpPr>
          <p:nvPr/>
        </p:nvCxnSpPr>
        <p:spPr>
          <a:xfrm>
            <a:off x="7029177" y="4573488"/>
            <a:ext cx="6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97" name="Google Shape;997;p22"/>
          <p:cNvSpPr/>
          <p:nvPr/>
        </p:nvSpPr>
        <p:spPr>
          <a:xfrm>
            <a:off x="3428563" y="5208512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2"/>
          <p:cNvSpPr/>
          <p:nvPr/>
        </p:nvSpPr>
        <p:spPr>
          <a:xfrm>
            <a:off x="3088393" y="5208511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2"/>
          <p:cNvSpPr/>
          <p:nvPr/>
        </p:nvSpPr>
        <p:spPr>
          <a:xfrm>
            <a:off x="2918309" y="5208511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2"/>
          <p:cNvSpPr/>
          <p:nvPr/>
        </p:nvSpPr>
        <p:spPr>
          <a:xfrm>
            <a:off x="3768732" y="5208510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2"/>
          <p:cNvSpPr txBox="1"/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Update: Data layer update done</a:t>
            </a:r>
            <a:endParaRPr/>
          </a:p>
        </p:txBody>
      </p:sp>
      <p:sp>
        <p:nvSpPr>
          <p:cNvPr id="1002" name="Google Shape;1002;p22"/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key ‘ABB’</a:t>
            </a:r>
            <a:endParaRPr/>
          </a:p>
        </p:txBody>
      </p:sp>
      <p:cxnSp>
        <p:nvCxnSpPr>
          <p:cNvPr id="1003" name="Google Shape;1003;p22"/>
          <p:cNvCxnSpPr/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04" name="Google Shape;1004;p22"/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ABB &lt; B</a:t>
            </a:r>
            <a:endParaRPr/>
          </a:p>
        </p:txBody>
      </p:sp>
      <p:cxnSp>
        <p:nvCxnSpPr>
          <p:cNvPr id="1005" name="Google Shape;1005;p22"/>
          <p:cNvCxnSpPr/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006" name="Google Shape;1006;p22"/>
          <p:cNvCxnSpPr/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07" name="Google Shape;1007;p22"/>
          <p:cNvSpPr txBox="1"/>
          <p:nvPr/>
        </p:nvSpPr>
        <p:spPr>
          <a:xfrm>
            <a:off x="2707779" y="6017796"/>
            <a:ext cx="1651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22"/>
          <p:cNvCxnSpPr>
            <a:endCxn id="999" idx="1"/>
          </p:cNvCxnSpPr>
          <p:nvPr/>
        </p:nvCxnSpPr>
        <p:spPr>
          <a:xfrm rot="5400000">
            <a:off x="2531609" y="4960154"/>
            <a:ext cx="1035900" cy="262500"/>
          </a:xfrm>
          <a:prstGeom prst="curvedConnector5">
            <a:avLst>
              <a:gd fmla="val 3" name="adj1"/>
              <a:gd fmla="val -40" name="adj2"/>
              <a:gd fmla="val 3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09" name="Google Shape;1009;p22"/>
          <p:cNvCxnSpPr>
            <a:stCxn id="975" idx="1"/>
            <a:endCxn id="1000" idx="3"/>
          </p:cNvCxnSpPr>
          <p:nvPr/>
        </p:nvCxnSpPr>
        <p:spPr>
          <a:xfrm>
            <a:off x="3915149" y="4573488"/>
            <a:ext cx="193800" cy="1035900"/>
          </a:xfrm>
          <a:prstGeom prst="curvedConnector5">
            <a:avLst>
              <a:gd fmla="val -117957" name="adj1"/>
              <a:gd fmla="val 49998" name="adj2"/>
              <a:gd fmla="val 217932" name="adj3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10" name="Google Shape;1010;p22"/>
          <p:cNvSpPr/>
          <p:nvPr/>
        </p:nvSpPr>
        <p:spPr>
          <a:xfrm>
            <a:off x="2860640" y="5144186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열린 자물쇠 단색으로 채워진" id="1011" name="Google Shape;10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973" y="4062848"/>
            <a:ext cx="888158" cy="888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자물쇠 단색으로 채워진" id="1012" name="Google Shape;10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6359" y="4062848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3" name="Google Shape;1013;p22"/>
          <p:cNvGrpSpPr/>
          <p:nvPr/>
        </p:nvGrpSpPr>
        <p:grpSpPr>
          <a:xfrm>
            <a:off x="4774906" y="5234910"/>
            <a:ext cx="1828359" cy="801686"/>
            <a:chOff x="4763416" y="5858230"/>
            <a:chExt cx="1828359" cy="801686"/>
          </a:xfrm>
        </p:grpSpPr>
        <p:sp>
          <p:nvSpPr>
            <p:cNvPr id="1014" name="Google Shape;1014;p22"/>
            <p:cNvSpPr/>
            <p:nvPr/>
          </p:nvSpPr>
          <p:spPr>
            <a:xfrm>
              <a:off x="4763416" y="5858230"/>
              <a:ext cx="681301" cy="801686"/>
            </a:xfrm>
            <a:prstGeom prst="verticalScroll">
              <a:avLst>
                <a:gd fmla="val 12500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2"/>
            <p:cNvSpPr txBox="1"/>
            <p:nvPr/>
          </p:nvSpPr>
          <p:spPr>
            <a:xfrm>
              <a:off x="5461336" y="6067665"/>
              <a:ext cx="11304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SMO Log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22"/>
          <p:cNvSpPr/>
          <p:nvPr/>
        </p:nvSpPr>
        <p:spPr>
          <a:xfrm>
            <a:off x="2841814" y="4170997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22"/>
          <p:cNvSpPr/>
          <p:nvPr/>
        </p:nvSpPr>
        <p:spPr>
          <a:xfrm>
            <a:off x="2857925" y="4170430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2"/>
          <p:cNvSpPr txBox="1"/>
          <p:nvPr/>
        </p:nvSpPr>
        <p:spPr>
          <a:xfrm>
            <a:off x="1797615" y="2935601"/>
            <a:ext cx="1663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2"/>
          <p:cNvSpPr/>
          <p:nvPr/>
        </p:nvSpPr>
        <p:spPr>
          <a:xfrm>
            <a:off x="1797615" y="1831114"/>
            <a:ext cx="10103692" cy="216197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열린 자물쇠 단색으로 채워진" id="1025" name="Google Shape;10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93" y="4113338"/>
            <a:ext cx="888158" cy="888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23"/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rgbClr val="B3C6E7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3"/>
          <p:cNvSpPr/>
          <p:nvPr/>
        </p:nvSpPr>
        <p:spPr>
          <a:xfrm>
            <a:off x="1841630" y="4025726"/>
            <a:ext cx="7073234" cy="2211292"/>
          </a:xfrm>
          <a:prstGeom prst="rect">
            <a:avLst/>
          </a:prstGeom>
          <a:solidFill>
            <a:srgbClr val="F7CAAC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29" name="Google Shape;1029;p23"/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3"/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3"/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23"/>
          <p:cNvCxnSpPr>
            <a:stCxn id="1029" idx="4"/>
            <a:endCxn id="1030" idx="0"/>
          </p:cNvCxnSpPr>
          <p:nvPr/>
        </p:nvCxnSpPr>
        <p:spPr>
          <a:xfrm flipH="1">
            <a:off x="3718643" y="2328664"/>
            <a:ext cx="15144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3" name="Google Shape;1033;p23"/>
          <p:cNvCxnSpPr>
            <a:stCxn id="1029" idx="4"/>
            <a:endCxn id="1031" idx="0"/>
          </p:cNvCxnSpPr>
          <p:nvPr/>
        </p:nvCxnSpPr>
        <p:spPr>
          <a:xfrm>
            <a:off x="5233043" y="2328664"/>
            <a:ext cx="15477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4" name="Google Shape;1034;p23"/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3"/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3"/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3"/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3"/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3"/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3"/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3"/>
          <p:cNvSpPr/>
          <p:nvPr/>
        </p:nvSpPr>
        <p:spPr>
          <a:xfrm>
            <a:off x="2840744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3"/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3"/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3"/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3"/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23"/>
          <p:cNvCxnSpPr>
            <a:stCxn id="1034" idx="4"/>
            <a:endCxn id="1038" idx="0"/>
          </p:cNvCxnSpPr>
          <p:nvPr/>
        </p:nvCxnSpPr>
        <p:spPr>
          <a:xfrm flipH="1">
            <a:off x="2103864" y="3854300"/>
            <a:ext cx="678000" cy="3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7" name="Google Shape;1047;p23"/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3"/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3"/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3"/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3"/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3"/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3"/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3"/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5" name="Google Shape;1055;p23"/>
          <p:cNvCxnSpPr>
            <a:endCxn id="1042" idx="0"/>
          </p:cNvCxnSpPr>
          <p:nvPr/>
        </p:nvCxnSpPr>
        <p:spPr>
          <a:xfrm flipH="1">
            <a:off x="3971545" y="3749945"/>
            <a:ext cx="321000" cy="4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6" name="Google Shape;1056;p23"/>
          <p:cNvCxnSpPr>
            <a:stCxn id="1030" idx="4"/>
            <a:endCxn id="1035" idx="0"/>
          </p:cNvCxnSpPr>
          <p:nvPr/>
        </p:nvCxnSpPr>
        <p:spPr>
          <a:xfrm>
            <a:off x="3718568" y="3069069"/>
            <a:ext cx="573900" cy="3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7" name="Google Shape;1057;p23"/>
          <p:cNvCxnSpPr>
            <a:stCxn id="1030" idx="4"/>
            <a:endCxn id="1034" idx="0"/>
          </p:cNvCxnSpPr>
          <p:nvPr/>
        </p:nvCxnSpPr>
        <p:spPr>
          <a:xfrm flipH="1">
            <a:off x="2781968" y="3069069"/>
            <a:ext cx="936600" cy="35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8" name="Google Shape;1058;p23"/>
          <p:cNvCxnSpPr>
            <a:stCxn id="1031" idx="4"/>
            <a:endCxn id="1036" idx="0"/>
          </p:cNvCxnSpPr>
          <p:nvPr/>
        </p:nvCxnSpPr>
        <p:spPr>
          <a:xfrm flipH="1">
            <a:off x="6426005" y="3069069"/>
            <a:ext cx="354600" cy="32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9" name="Google Shape;1059;p23"/>
          <p:cNvCxnSpPr>
            <a:stCxn id="1031" idx="4"/>
            <a:endCxn id="1037" idx="0"/>
          </p:cNvCxnSpPr>
          <p:nvPr/>
        </p:nvCxnSpPr>
        <p:spPr>
          <a:xfrm>
            <a:off x="6780605" y="3069069"/>
            <a:ext cx="1155900" cy="30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0" name="Google Shape;1060;p23"/>
          <p:cNvCxnSpPr>
            <a:endCxn id="1047" idx="0"/>
          </p:cNvCxnSpPr>
          <p:nvPr/>
        </p:nvCxnSpPr>
        <p:spPr>
          <a:xfrm flipH="1">
            <a:off x="5952273" y="3735245"/>
            <a:ext cx="473700" cy="4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1" name="Google Shape;1061;p23"/>
          <p:cNvCxnSpPr>
            <a:endCxn id="1051" idx="0"/>
          </p:cNvCxnSpPr>
          <p:nvPr/>
        </p:nvCxnSpPr>
        <p:spPr>
          <a:xfrm flipH="1">
            <a:off x="7703781" y="3716345"/>
            <a:ext cx="232800" cy="45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2" name="Google Shape;1062;p23"/>
          <p:cNvCxnSpPr>
            <a:stCxn id="1045" idx="3"/>
            <a:endCxn id="1047" idx="1"/>
          </p:cNvCxnSpPr>
          <p:nvPr/>
        </p:nvCxnSpPr>
        <p:spPr>
          <a:xfrm>
            <a:off x="5048449" y="4573488"/>
            <a:ext cx="84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63" name="Google Shape;1063;p23"/>
          <p:cNvCxnSpPr>
            <a:stCxn id="1050" idx="3"/>
            <a:endCxn id="1051" idx="1"/>
          </p:cNvCxnSpPr>
          <p:nvPr/>
        </p:nvCxnSpPr>
        <p:spPr>
          <a:xfrm>
            <a:off x="7029177" y="4573488"/>
            <a:ext cx="6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64" name="Google Shape;1064;p23"/>
          <p:cNvSpPr/>
          <p:nvPr/>
        </p:nvSpPr>
        <p:spPr>
          <a:xfrm>
            <a:off x="3428563" y="5208512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3"/>
          <p:cNvSpPr/>
          <p:nvPr/>
        </p:nvSpPr>
        <p:spPr>
          <a:xfrm>
            <a:off x="3088393" y="5208511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3"/>
          <p:cNvSpPr/>
          <p:nvPr/>
        </p:nvSpPr>
        <p:spPr>
          <a:xfrm>
            <a:off x="2918309" y="5208511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3"/>
          <p:cNvSpPr/>
          <p:nvPr/>
        </p:nvSpPr>
        <p:spPr>
          <a:xfrm>
            <a:off x="3768732" y="5208510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8" name="Google Shape;1068;p23"/>
          <p:cNvCxnSpPr>
            <a:stCxn id="1041" idx="3"/>
            <a:endCxn id="1066" idx="1"/>
          </p:cNvCxnSpPr>
          <p:nvPr/>
        </p:nvCxnSpPr>
        <p:spPr>
          <a:xfrm flipH="1">
            <a:off x="2918413" y="4573488"/>
            <a:ext cx="262500" cy="1035900"/>
          </a:xfrm>
          <a:prstGeom prst="curvedConnector5">
            <a:avLst>
              <a:gd fmla="val -87085" name="adj1"/>
              <a:gd fmla="val 49998" name="adj2"/>
              <a:gd fmla="val 187125" name="adj3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69" name="Google Shape;1069;p23"/>
          <p:cNvCxnSpPr>
            <a:stCxn id="1042" idx="1"/>
            <a:endCxn id="1067" idx="3"/>
          </p:cNvCxnSpPr>
          <p:nvPr/>
        </p:nvCxnSpPr>
        <p:spPr>
          <a:xfrm>
            <a:off x="3915149" y="4573488"/>
            <a:ext cx="193800" cy="1035900"/>
          </a:xfrm>
          <a:prstGeom prst="curvedConnector5">
            <a:avLst>
              <a:gd fmla="val -117957" name="adj1"/>
              <a:gd fmla="val 49998" name="adj2"/>
              <a:gd fmla="val 217932" name="adj3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70" name="Google Shape;1070;p23"/>
          <p:cNvSpPr txBox="1"/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Update: Search layer update</a:t>
            </a:r>
            <a:endParaRPr/>
          </a:p>
        </p:txBody>
      </p:sp>
      <p:sp>
        <p:nvSpPr>
          <p:cNvPr id="1071" name="Google Shape;1071;p23"/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key ‘ABB’</a:t>
            </a:r>
            <a:endParaRPr/>
          </a:p>
        </p:txBody>
      </p:sp>
      <p:cxnSp>
        <p:nvCxnSpPr>
          <p:cNvPr id="1072" name="Google Shape;1072;p23"/>
          <p:cNvCxnSpPr/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73" name="Google Shape;1073;p23"/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ABB &lt; B</a:t>
            </a:r>
            <a:endParaRPr/>
          </a:p>
        </p:txBody>
      </p:sp>
      <p:cxnSp>
        <p:nvCxnSpPr>
          <p:cNvPr id="1074" name="Google Shape;1074;p23"/>
          <p:cNvCxnSpPr/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075" name="Google Shape;1075;p23"/>
          <p:cNvCxnSpPr/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76" name="Google Shape;1076;p23"/>
          <p:cNvSpPr/>
          <p:nvPr/>
        </p:nvSpPr>
        <p:spPr>
          <a:xfrm>
            <a:off x="1951876" y="4107317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3"/>
          <p:cNvSpPr/>
          <p:nvPr/>
        </p:nvSpPr>
        <p:spPr>
          <a:xfrm>
            <a:off x="2823918" y="5144186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3"/>
          <p:cNvSpPr txBox="1"/>
          <p:nvPr/>
        </p:nvSpPr>
        <p:spPr>
          <a:xfrm>
            <a:off x="2707779" y="6017796"/>
            <a:ext cx="1651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3"/>
          <p:cNvSpPr/>
          <p:nvPr/>
        </p:nvSpPr>
        <p:spPr>
          <a:xfrm>
            <a:off x="3169292" y="3441659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Google Shape;1080;p23"/>
          <p:cNvCxnSpPr>
            <a:endCxn id="1079" idx="0"/>
          </p:cNvCxnSpPr>
          <p:nvPr/>
        </p:nvCxnSpPr>
        <p:spPr>
          <a:xfrm flipH="1">
            <a:off x="3523970" y="3105659"/>
            <a:ext cx="194700" cy="33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1" name="Google Shape;1081;p23"/>
          <p:cNvCxnSpPr>
            <a:stCxn id="1079" idx="4"/>
            <a:endCxn id="1077" idx="0"/>
          </p:cNvCxnSpPr>
          <p:nvPr/>
        </p:nvCxnSpPr>
        <p:spPr>
          <a:xfrm rot="5400000">
            <a:off x="2869070" y="4489383"/>
            <a:ext cx="1272300" cy="375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82" name="Google Shape;1082;p23"/>
          <p:cNvGrpSpPr/>
          <p:nvPr/>
        </p:nvGrpSpPr>
        <p:grpSpPr>
          <a:xfrm>
            <a:off x="9370106" y="2715352"/>
            <a:ext cx="2088974" cy="707886"/>
            <a:chOff x="813832" y="2743089"/>
            <a:chExt cx="2088974" cy="707886"/>
          </a:xfrm>
        </p:grpSpPr>
        <p:pic>
          <p:nvPicPr>
            <p:cNvPr id="1083" name="Google Shape;1083;p23"/>
            <p:cNvPicPr preferRelativeResize="0"/>
            <p:nvPr/>
          </p:nvPicPr>
          <p:blipFill rotWithShape="1">
            <a:blip r:embed="rId4">
              <a:alphaModFix/>
            </a:blip>
            <a:srcRect b="9914" l="0" r="0" t="10384"/>
            <a:stretch/>
          </p:blipFill>
          <p:spPr>
            <a:xfrm rot="10800000">
              <a:off x="813832" y="2804325"/>
              <a:ext cx="602397" cy="585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4" name="Google Shape;1084;p23"/>
            <p:cNvSpPr txBox="1"/>
            <p:nvPr/>
          </p:nvSpPr>
          <p:spPr>
            <a:xfrm>
              <a:off x="1397202" y="2743089"/>
              <a:ext cx="150560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Background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Thread</a:t>
              </a:r>
              <a:endParaRPr/>
            </a:p>
          </p:txBody>
        </p:sp>
      </p:grpSp>
      <p:grpSp>
        <p:nvGrpSpPr>
          <p:cNvPr id="1085" name="Google Shape;1085;p23"/>
          <p:cNvGrpSpPr/>
          <p:nvPr/>
        </p:nvGrpSpPr>
        <p:grpSpPr>
          <a:xfrm>
            <a:off x="4735408" y="5221566"/>
            <a:ext cx="1828359" cy="801686"/>
            <a:chOff x="4763416" y="5858230"/>
            <a:chExt cx="1828359" cy="801686"/>
          </a:xfrm>
        </p:grpSpPr>
        <p:sp>
          <p:nvSpPr>
            <p:cNvPr id="1086" name="Google Shape;1086;p23"/>
            <p:cNvSpPr/>
            <p:nvPr/>
          </p:nvSpPr>
          <p:spPr>
            <a:xfrm>
              <a:off x="4763416" y="5858230"/>
              <a:ext cx="681301" cy="801686"/>
            </a:xfrm>
            <a:prstGeom prst="verticalScroll">
              <a:avLst>
                <a:gd fmla="val 12500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3"/>
            <p:cNvSpPr txBox="1"/>
            <p:nvPr/>
          </p:nvSpPr>
          <p:spPr>
            <a:xfrm>
              <a:off x="5461336" y="6067665"/>
              <a:ext cx="11304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SMO Log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8" name="Google Shape;1088;p23"/>
          <p:cNvSpPr txBox="1"/>
          <p:nvPr/>
        </p:nvSpPr>
        <p:spPr>
          <a:xfrm>
            <a:off x="1797615" y="2935601"/>
            <a:ext cx="1663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4"/>
          <p:cNvSpPr/>
          <p:nvPr/>
        </p:nvSpPr>
        <p:spPr>
          <a:xfrm>
            <a:off x="1841630" y="1824268"/>
            <a:ext cx="7073234" cy="2096811"/>
          </a:xfrm>
          <a:prstGeom prst="rect">
            <a:avLst/>
          </a:prstGeom>
          <a:solidFill>
            <a:srgbClr val="B3C6E7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 txBox="1"/>
          <p:nvPr/>
        </p:nvSpPr>
        <p:spPr>
          <a:xfrm>
            <a:off x="1797615" y="2935601"/>
            <a:ext cx="16634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열린 자물쇠 단색으로 채워진" id="1096" name="Google Shape;10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93" y="4113338"/>
            <a:ext cx="888158" cy="888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24"/>
          <p:cNvSpPr/>
          <p:nvPr/>
        </p:nvSpPr>
        <p:spPr>
          <a:xfrm>
            <a:off x="1841630" y="4025726"/>
            <a:ext cx="7073234" cy="2211292"/>
          </a:xfrm>
          <a:prstGeom prst="rect">
            <a:avLst/>
          </a:prstGeom>
          <a:solidFill>
            <a:srgbClr val="F7CAAC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99" name="Google Shape;1099;p24"/>
          <p:cNvSpPr/>
          <p:nvPr/>
        </p:nvSpPr>
        <p:spPr>
          <a:xfrm>
            <a:off x="4878365" y="1898340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3363890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6425926" y="263874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2" name="Google Shape;1102;p24"/>
          <p:cNvCxnSpPr>
            <a:stCxn id="1099" idx="4"/>
            <a:endCxn id="1100" idx="0"/>
          </p:cNvCxnSpPr>
          <p:nvPr/>
        </p:nvCxnSpPr>
        <p:spPr>
          <a:xfrm flipH="1">
            <a:off x="3718643" y="2328664"/>
            <a:ext cx="15144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3" name="Google Shape;1103;p24"/>
          <p:cNvCxnSpPr>
            <a:stCxn id="1099" idx="4"/>
            <a:endCxn id="1101" idx="0"/>
          </p:cNvCxnSpPr>
          <p:nvPr/>
        </p:nvCxnSpPr>
        <p:spPr>
          <a:xfrm>
            <a:off x="5233043" y="2328664"/>
            <a:ext cx="1547700" cy="3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4" name="Google Shape;1104;p24"/>
          <p:cNvSpPr/>
          <p:nvPr/>
        </p:nvSpPr>
        <p:spPr>
          <a:xfrm>
            <a:off x="2427186" y="3423976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3937899" y="3405083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6071247" y="3390315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7581960" y="3371422"/>
            <a:ext cx="709357" cy="430324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2047613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2160406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250057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2840744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3915149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4027942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4368111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4708280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6" name="Google Shape;1116;p24"/>
          <p:cNvCxnSpPr>
            <a:stCxn id="1104" idx="4"/>
            <a:endCxn id="1108" idx="0"/>
          </p:cNvCxnSpPr>
          <p:nvPr/>
        </p:nvCxnSpPr>
        <p:spPr>
          <a:xfrm flipH="1">
            <a:off x="2103864" y="3854300"/>
            <a:ext cx="678000" cy="31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7" name="Google Shape;1117;p24"/>
          <p:cNvSpPr/>
          <p:nvPr/>
        </p:nvSpPr>
        <p:spPr>
          <a:xfrm>
            <a:off x="5895877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6008670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6348839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6689008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7647384" y="4172645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7760177" y="4172646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8100346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8440515" y="4172644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5" name="Google Shape;1125;p24"/>
          <p:cNvCxnSpPr>
            <a:endCxn id="1112" idx="0"/>
          </p:cNvCxnSpPr>
          <p:nvPr/>
        </p:nvCxnSpPr>
        <p:spPr>
          <a:xfrm flipH="1">
            <a:off x="3971545" y="3749945"/>
            <a:ext cx="321000" cy="42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6" name="Google Shape;1126;p24"/>
          <p:cNvCxnSpPr>
            <a:stCxn id="1100" idx="4"/>
            <a:endCxn id="1105" idx="0"/>
          </p:cNvCxnSpPr>
          <p:nvPr/>
        </p:nvCxnSpPr>
        <p:spPr>
          <a:xfrm>
            <a:off x="3718568" y="3069069"/>
            <a:ext cx="573900" cy="3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7" name="Google Shape;1127;p24"/>
          <p:cNvCxnSpPr>
            <a:stCxn id="1100" idx="4"/>
            <a:endCxn id="1104" idx="0"/>
          </p:cNvCxnSpPr>
          <p:nvPr/>
        </p:nvCxnSpPr>
        <p:spPr>
          <a:xfrm flipH="1">
            <a:off x="2781968" y="3069069"/>
            <a:ext cx="936600" cy="35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8" name="Google Shape;1128;p24"/>
          <p:cNvCxnSpPr>
            <a:stCxn id="1101" idx="4"/>
            <a:endCxn id="1106" idx="0"/>
          </p:cNvCxnSpPr>
          <p:nvPr/>
        </p:nvCxnSpPr>
        <p:spPr>
          <a:xfrm flipH="1">
            <a:off x="6426005" y="3069069"/>
            <a:ext cx="354600" cy="321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9" name="Google Shape;1129;p24"/>
          <p:cNvCxnSpPr>
            <a:stCxn id="1101" idx="4"/>
            <a:endCxn id="1107" idx="0"/>
          </p:cNvCxnSpPr>
          <p:nvPr/>
        </p:nvCxnSpPr>
        <p:spPr>
          <a:xfrm>
            <a:off x="6780605" y="3069069"/>
            <a:ext cx="1155900" cy="30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0" name="Google Shape;1130;p24"/>
          <p:cNvCxnSpPr>
            <a:endCxn id="1117" idx="0"/>
          </p:cNvCxnSpPr>
          <p:nvPr/>
        </p:nvCxnSpPr>
        <p:spPr>
          <a:xfrm flipH="1">
            <a:off x="5952273" y="3735245"/>
            <a:ext cx="473700" cy="43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1" name="Google Shape;1131;p24"/>
          <p:cNvCxnSpPr>
            <a:endCxn id="1121" idx="0"/>
          </p:cNvCxnSpPr>
          <p:nvPr/>
        </p:nvCxnSpPr>
        <p:spPr>
          <a:xfrm flipH="1">
            <a:off x="7703781" y="3716345"/>
            <a:ext cx="232800" cy="45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2" name="Google Shape;1132;p24"/>
          <p:cNvCxnSpPr>
            <a:stCxn id="1115" idx="3"/>
            <a:endCxn id="1117" idx="1"/>
          </p:cNvCxnSpPr>
          <p:nvPr/>
        </p:nvCxnSpPr>
        <p:spPr>
          <a:xfrm>
            <a:off x="5048449" y="4573488"/>
            <a:ext cx="84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33" name="Google Shape;1133;p24"/>
          <p:cNvCxnSpPr>
            <a:stCxn id="1120" idx="3"/>
            <a:endCxn id="1121" idx="1"/>
          </p:cNvCxnSpPr>
          <p:nvPr/>
        </p:nvCxnSpPr>
        <p:spPr>
          <a:xfrm>
            <a:off x="7029177" y="4573488"/>
            <a:ext cx="6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34" name="Google Shape;1134;p24"/>
          <p:cNvSpPr/>
          <p:nvPr/>
        </p:nvSpPr>
        <p:spPr>
          <a:xfrm>
            <a:off x="3428563" y="5208512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3088393" y="5208511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2918309" y="5208511"/>
            <a:ext cx="112793" cy="801687"/>
          </a:xfrm>
          <a:prstGeom prst="rect">
            <a:avLst/>
          </a:prstGeom>
          <a:solidFill>
            <a:schemeClr val="dk1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3768732" y="5208510"/>
            <a:ext cx="340169" cy="801687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8" name="Google Shape;1138;p24"/>
          <p:cNvCxnSpPr>
            <a:stCxn id="1111" idx="3"/>
            <a:endCxn id="1136" idx="1"/>
          </p:cNvCxnSpPr>
          <p:nvPr/>
        </p:nvCxnSpPr>
        <p:spPr>
          <a:xfrm flipH="1">
            <a:off x="2918413" y="4573488"/>
            <a:ext cx="262500" cy="1035900"/>
          </a:xfrm>
          <a:prstGeom prst="curvedConnector5">
            <a:avLst>
              <a:gd fmla="val -87085" name="adj1"/>
              <a:gd fmla="val 49998" name="adj2"/>
              <a:gd fmla="val 187125" name="adj3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39" name="Google Shape;1139;p24"/>
          <p:cNvCxnSpPr>
            <a:stCxn id="1112" idx="1"/>
            <a:endCxn id="1137" idx="3"/>
          </p:cNvCxnSpPr>
          <p:nvPr/>
        </p:nvCxnSpPr>
        <p:spPr>
          <a:xfrm>
            <a:off x="3915149" y="4573488"/>
            <a:ext cx="193800" cy="1035900"/>
          </a:xfrm>
          <a:prstGeom prst="curvedConnector5">
            <a:avLst>
              <a:gd fmla="val -117957" name="adj1"/>
              <a:gd fmla="val 49998" name="adj2"/>
              <a:gd fmla="val 217932" name="adj3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40" name="Google Shape;1140;p24"/>
          <p:cNvSpPr txBox="1"/>
          <p:nvPr/>
        </p:nvSpPr>
        <p:spPr>
          <a:xfrm>
            <a:off x="708867" y="681831"/>
            <a:ext cx="10391524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Update: Tolerating Inconsistency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 txBox="1"/>
          <p:nvPr/>
        </p:nvSpPr>
        <p:spPr>
          <a:xfrm>
            <a:off x="723611" y="1430511"/>
            <a:ext cx="8649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key ‘ABB’</a:t>
            </a:r>
            <a:endParaRPr/>
          </a:p>
        </p:txBody>
      </p:sp>
      <p:cxnSp>
        <p:nvCxnSpPr>
          <p:cNvPr id="1142" name="Google Shape;1142;p24"/>
          <p:cNvCxnSpPr/>
          <p:nvPr/>
        </p:nvCxnSpPr>
        <p:spPr>
          <a:xfrm flipH="1">
            <a:off x="3919254" y="2434167"/>
            <a:ext cx="1330332" cy="25919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143" name="Google Shape;1143;p24"/>
          <p:cNvSpPr txBox="1"/>
          <p:nvPr/>
        </p:nvSpPr>
        <p:spPr>
          <a:xfrm>
            <a:off x="4644289" y="254291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ABB &lt; B</a:t>
            </a:r>
            <a:endParaRPr/>
          </a:p>
        </p:txBody>
      </p:sp>
      <p:cxnSp>
        <p:nvCxnSpPr>
          <p:cNvPr id="1144" name="Google Shape;1144;p24"/>
          <p:cNvCxnSpPr/>
          <p:nvPr/>
        </p:nvCxnSpPr>
        <p:spPr>
          <a:xfrm flipH="1">
            <a:off x="3028064" y="3160904"/>
            <a:ext cx="690504" cy="25362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145" name="Google Shape;1145;p24"/>
          <p:cNvCxnSpPr/>
          <p:nvPr/>
        </p:nvCxnSpPr>
        <p:spPr>
          <a:xfrm flipH="1">
            <a:off x="2373016" y="3854298"/>
            <a:ext cx="545293" cy="2684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146" name="Google Shape;1146;p24"/>
          <p:cNvSpPr/>
          <p:nvPr/>
        </p:nvSpPr>
        <p:spPr>
          <a:xfrm>
            <a:off x="1951876" y="4107317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2823918" y="5144186"/>
            <a:ext cx="1325262" cy="9303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 txBox="1"/>
          <p:nvPr/>
        </p:nvSpPr>
        <p:spPr>
          <a:xfrm>
            <a:off x="1427149" y="5099454"/>
            <a:ext cx="1109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 &lt; ABA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 txBox="1"/>
          <p:nvPr/>
        </p:nvSpPr>
        <p:spPr>
          <a:xfrm>
            <a:off x="2707779" y="6017796"/>
            <a:ext cx="16517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 &lt; ABB &lt; ACA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1383494" y="5529652"/>
            <a:ext cx="1347983" cy="299386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27708" y="5148843"/>
            <a:ext cx="9737407" cy="111443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PACTree can tolerate inconsistencies by traversing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doubly linked list based data layer</a:t>
            </a:r>
            <a:endParaRPr/>
          </a:p>
        </p:txBody>
      </p:sp>
      <p:sp>
        <p:nvSpPr>
          <p:cNvPr id="1152" name="Google Shape;1152;p24"/>
          <p:cNvSpPr/>
          <p:nvPr/>
        </p:nvSpPr>
        <p:spPr>
          <a:xfrm>
            <a:off x="1849944" y="1831260"/>
            <a:ext cx="10103692" cy="2161971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1800729" y="4033584"/>
            <a:ext cx="9883778" cy="2330363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603135" y="3846103"/>
            <a:ext cx="1347983" cy="29938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5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Talk outline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62" name="Google Shape;1162;p25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PACTree : A High Performance Persistent Range Index Using PAC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4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6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Evaluation Environment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6"/>
          <p:cNvSpPr txBox="1"/>
          <p:nvPr/>
        </p:nvSpPr>
        <p:spPr>
          <a:xfrm>
            <a:off x="708868" y="1608549"/>
            <a:ext cx="10515600" cy="5044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</a:t>
            </a:r>
            <a:r>
              <a:rPr b="1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ocket Real NVM machine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Intel Xeon Platinum 8280 processors (28 physical/56 logical cores) per socket,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 TB of DCPMM (256GB x 6 (1.5TB) per-socket), and 768 GB of DRAM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YCSB Workloads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intensive, Read intensive, and Scan workload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Competitors</a:t>
            </a:r>
            <a:r>
              <a:rPr b="1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FPTree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[SIGMOD’17] : DRAM/NVM hybrid B+-tree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FAST-FAIR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FAST’18] : Persistent B+-tree supporting non-blocking read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BzTree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[VLDB’18] : Lock-free persistent B+-tree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7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Evaluation result: Throughput of YCSB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7"/>
          <p:cNvSpPr txBox="1"/>
          <p:nvPr/>
        </p:nvSpPr>
        <p:spPr>
          <a:xfrm>
            <a:off x="1628705" y="1566093"/>
            <a:ext cx="475927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Intensive Workload (YCSB A)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7"/>
          <p:cNvSpPr txBox="1"/>
          <p:nvPr/>
        </p:nvSpPr>
        <p:spPr>
          <a:xfrm>
            <a:off x="7455827" y="1566094"/>
            <a:ext cx="421335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Intensive Workload (YCSB B)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9" name="Google Shape;1179;p27"/>
          <p:cNvGraphicFramePr/>
          <p:nvPr/>
        </p:nvGraphicFramePr>
        <p:xfrm>
          <a:off x="592179" y="2280862"/>
          <a:ext cx="5312882" cy="370083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180" name="Google Shape;1180;p27"/>
          <p:cNvGraphicFramePr/>
          <p:nvPr/>
        </p:nvGraphicFramePr>
        <p:xfrm>
          <a:off x="6368780" y="2280862"/>
          <a:ext cx="5254719" cy="3642203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181" name="Google Shape;118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7"/>
          <p:cNvSpPr txBox="1"/>
          <p:nvPr/>
        </p:nvSpPr>
        <p:spPr>
          <a:xfrm>
            <a:off x="4651472" y="2052159"/>
            <a:ext cx="1520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3" name="Google Shape;1183;p27"/>
          <p:cNvCxnSpPr/>
          <p:nvPr/>
        </p:nvCxnSpPr>
        <p:spPr>
          <a:xfrm flipH="1">
            <a:off x="3817899" y="2336275"/>
            <a:ext cx="1037880" cy="622666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4" name="Google Shape;1184;p27"/>
          <p:cNvSpPr txBox="1"/>
          <p:nvPr/>
        </p:nvSpPr>
        <p:spPr>
          <a:xfrm>
            <a:off x="10079392" y="1867493"/>
            <a:ext cx="1520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27"/>
          <p:cNvCxnSpPr/>
          <p:nvPr/>
        </p:nvCxnSpPr>
        <p:spPr>
          <a:xfrm flipH="1">
            <a:off x="9558242" y="2177273"/>
            <a:ext cx="723561" cy="781668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6" name="Google Shape;1186;p27"/>
          <p:cNvSpPr/>
          <p:nvPr/>
        </p:nvSpPr>
        <p:spPr>
          <a:xfrm>
            <a:off x="990761" y="5408946"/>
            <a:ext cx="10068993" cy="8329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PACTree shows better scalability and performance than other persistent indexes </a:t>
            </a:r>
            <a:endParaRPr/>
          </a:p>
        </p:txBody>
      </p:sp>
      <p:sp>
        <p:nvSpPr>
          <p:cNvPr id="1187" name="Google Shape;1187;p27"/>
          <p:cNvSpPr txBox="1"/>
          <p:nvPr/>
        </p:nvSpPr>
        <p:spPr>
          <a:xfrm>
            <a:off x="5510126" y="3320769"/>
            <a:ext cx="15204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27"/>
          <p:cNvSpPr txBox="1"/>
          <p:nvPr/>
        </p:nvSpPr>
        <p:spPr>
          <a:xfrm>
            <a:off x="11253659" y="3291741"/>
            <a:ext cx="15204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8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Evaluation Result: Tail Latency of YCSB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6" name="Google Shape;1196;p28"/>
          <p:cNvGraphicFramePr/>
          <p:nvPr/>
        </p:nvGraphicFramePr>
        <p:xfrm>
          <a:off x="410549" y="1974396"/>
          <a:ext cx="5588358" cy="32004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197" name="Google Shape;1197;p28"/>
          <p:cNvGraphicFramePr/>
          <p:nvPr/>
        </p:nvGraphicFramePr>
        <p:xfrm>
          <a:off x="6044162" y="1974396"/>
          <a:ext cx="5337109" cy="3200401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198" name="Google Shape;1198;p28"/>
          <p:cNvSpPr txBox="1"/>
          <p:nvPr/>
        </p:nvSpPr>
        <p:spPr>
          <a:xfrm>
            <a:off x="1765441" y="1374262"/>
            <a:ext cx="407817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Intensive Workload (Workload A)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8"/>
          <p:cNvSpPr txBox="1"/>
          <p:nvPr/>
        </p:nvSpPr>
        <p:spPr>
          <a:xfrm>
            <a:off x="7802880" y="1389623"/>
            <a:ext cx="420624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Intensive Workload (Workload C)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28"/>
          <p:cNvSpPr/>
          <p:nvPr/>
        </p:nvSpPr>
        <p:spPr>
          <a:xfrm>
            <a:off x="990761" y="5408946"/>
            <a:ext cx="10068993" cy="8329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PACTree shows low tail latency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both write intensive workload and read intensive workload</a:t>
            </a:r>
            <a:endParaRPr/>
          </a:p>
        </p:txBody>
      </p:sp>
      <p:sp>
        <p:nvSpPr>
          <p:cNvPr id="1201" name="Google Shape;1201;p28"/>
          <p:cNvSpPr txBox="1"/>
          <p:nvPr/>
        </p:nvSpPr>
        <p:spPr>
          <a:xfrm>
            <a:off x="4834401" y="1604382"/>
            <a:ext cx="1520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2" name="Google Shape;1202;p28"/>
          <p:cNvCxnSpPr/>
          <p:nvPr/>
        </p:nvCxnSpPr>
        <p:spPr>
          <a:xfrm flipH="1">
            <a:off x="5247043" y="1914930"/>
            <a:ext cx="204307" cy="872081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3" name="Google Shape;1203;p28"/>
          <p:cNvSpPr txBox="1"/>
          <p:nvPr/>
        </p:nvSpPr>
        <p:spPr>
          <a:xfrm>
            <a:off x="10386826" y="1803540"/>
            <a:ext cx="1520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28"/>
          <p:cNvCxnSpPr/>
          <p:nvPr/>
        </p:nvCxnSpPr>
        <p:spPr>
          <a:xfrm flipH="1">
            <a:off x="10686919" y="2172872"/>
            <a:ext cx="347565" cy="129956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5" name="Google Shape;1205;p28"/>
          <p:cNvSpPr txBox="1"/>
          <p:nvPr/>
        </p:nvSpPr>
        <p:spPr>
          <a:xfrm>
            <a:off x="1765441" y="4478073"/>
            <a:ext cx="15204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8"/>
          <p:cNvSpPr txBox="1"/>
          <p:nvPr/>
        </p:nvSpPr>
        <p:spPr>
          <a:xfrm>
            <a:off x="7331667" y="4447270"/>
            <a:ext cx="152041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9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Talk outline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29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PACTree : A High Performance Persistent Range Index Using PAC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Talk outline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3" name="Google Shape;183;p3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PACTree : A High Performance Persistent Range Index Using PAC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24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0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0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22" name="Google Shape;12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3" name="Google Shape;1223;p30"/>
          <p:cNvSpPr txBox="1"/>
          <p:nvPr/>
        </p:nvSpPr>
        <p:spPr>
          <a:xfrm>
            <a:off x="708868" y="1608550"/>
            <a:ext cx="10515600" cy="486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 guideline: design guidelines for persistent index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in 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packed fashion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save the limited NVM bandwidth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asynchronous concurrency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to decouple the long NVM latency from the critical path.</a:t>
            </a:r>
            <a:endParaRPr/>
          </a:p>
          <a:p>
            <a:pPr indent="-1270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PACTree: high-performance persistent index designed under the PAC guideline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 Access to NVM using Trie-based Search Layer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update for Search Layer and Data Layer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 guidelines can be applied to other NVM software design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critical system software (e.g., File systems, Database systems)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In-memory storage systems that use NVM as large volatile memory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Non-Volatile Memory (NVM) is now available!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91" name="Google Shape;191;p4"/>
          <p:cNvSpPr txBox="1"/>
          <p:nvPr/>
        </p:nvSpPr>
        <p:spPr>
          <a:xfrm>
            <a:off x="708868" y="1609344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Optane DCPMM is the first commercially available NVM in the market.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Byte-addressable like DRAM and durable storage like SSD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Huge capacity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3TB per socket (e.g., 4-socket server = 12TB NVM + 6TB DRAM)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access to NVM using load/store bypassing the storage stack</a:t>
            </a:r>
            <a:endParaRPr/>
          </a:p>
          <a:p>
            <a:pPr indent="-762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099" y="3603188"/>
            <a:ext cx="3446176" cy="27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NVM Hardware: Intel DC Persistent Memory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200" name="Google Shape;200;p5"/>
          <p:cNvGrpSpPr/>
          <p:nvPr/>
        </p:nvGrpSpPr>
        <p:grpSpPr>
          <a:xfrm>
            <a:off x="6605485" y="1648084"/>
            <a:ext cx="3729900" cy="4111392"/>
            <a:chOff x="5381425" y="678800"/>
            <a:chExt cx="3729900" cy="4111392"/>
          </a:xfrm>
        </p:grpSpPr>
        <p:sp>
          <p:nvSpPr>
            <p:cNvPr id="201" name="Google Shape;201;p5"/>
            <p:cNvSpPr/>
            <p:nvPr/>
          </p:nvSpPr>
          <p:spPr>
            <a:xfrm>
              <a:off x="5381425" y="678800"/>
              <a:ext cx="3729900" cy="3757800"/>
            </a:xfrm>
            <a:prstGeom prst="roundRect">
              <a:avLst>
                <a:gd fmla="val 6754" name="adj"/>
              </a:avLst>
            </a:prstGeom>
            <a:noFill/>
            <a:ln cap="flat" cmpd="sng" w="19050">
              <a:solidFill>
                <a:srgbClr val="FFD32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5592650" y="4389992"/>
              <a:ext cx="339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Persistent domain (ADR)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5"/>
          <p:cNvSpPr/>
          <p:nvPr/>
        </p:nvSpPr>
        <p:spPr>
          <a:xfrm>
            <a:off x="2813960" y="2341184"/>
            <a:ext cx="2601000" cy="23037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5"/>
          <p:cNvCxnSpPr/>
          <p:nvPr/>
        </p:nvCxnSpPr>
        <p:spPr>
          <a:xfrm>
            <a:off x="3325660" y="3279184"/>
            <a:ext cx="3600" cy="164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5"/>
          <p:cNvSpPr txBox="1"/>
          <p:nvPr/>
        </p:nvSpPr>
        <p:spPr>
          <a:xfrm>
            <a:off x="1489538" y="5414084"/>
            <a:ext cx="389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IMC: Integrated Memory Controller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WPQ: Write Pending Queue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AIT: Address Indirection Table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5"/>
          <p:cNvGrpSpPr/>
          <p:nvPr/>
        </p:nvGrpSpPr>
        <p:grpSpPr>
          <a:xfrm>
            <a:off x="1565745" y="2010459"/>
            <a:ext cx="3551865" cy="2634425"/>
            <a:chOff x="341685" y="1041175"/>
            <a:chExt cx="3551865" cy="2634425"/>
          </a:xfrm>
        </p:grpSpPr>
        <p:sp>
          <p:nvSpPr>
            <p:cNvPr id="207" name="Google Shape;207;p5"/>
            <p:cNvSpPr/>
            <p:nvPr/>
          </p:nvSpPr>
          <p:spPr>
            <a:xfrm>
              <a:off x="724100" y="2473476"/>
              <a:ext cx="865800" cy="137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952692" y="2161769"/>
              <a:ext cx="86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UPI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41685" y="1371900"/>
              <a:ext cx="865800" cy="23037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NUMA 0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1478250" y="1041175"/>
              <a:ext cx="241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NUMA 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2975302" y="2586646"/>
            <a:ext cx="865800" cy="60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4042102" y="2586646"/>
            <a:ext cx="865800" cy="60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2899102" y="2739046"/>
            <a:ext cx="865800" cy="60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3965902" y="2739046"/>
            <a:ext cx="865800" cy="60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2951403" y="3013984"/>
            <a:ext cx="752100" cy="265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L1/L2 $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4018203" y="3013984"/>
            <a:ext cx="752100" cy="265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L1/L2 $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5"/>
          <p:cNvCxnSpPr/>
          <p:nvPr/>
        </p:nvCxnSpPr>
        <p:spPr>
          <a:xfrm>
            <a:off x="4392460" y="3279184"/>
            <a:ext cx="3600" cy="164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5"/>
          <p:cNvSpPr/>
          <p:nvPr/>
        </p:nvSpPr>
        <p:spPr>
          <a:xfrm>
            <a:off x="2899110" y="3471184"/>
            <a:ext cx="2008800" cy="265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Level Cache (LLC)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2899110" y="3852184"/>
            <a:ext cx="2008800" cy="2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Mesh Interconnect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2951403" y="4233184"/>
            <a:ext cx="752100" cy="2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4018203" y="4233184"/>
            <a:ext cx="752100" cy="2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b="0" l="19672" r="21245" t="0"/>
          <a:stretch/>
        </p:blipFill>
        <p:spPr>
          <a:xfrm rot="5400000">
            <a:off x="3027012" y="4584170"/>
            <a:ext cx="316652" cy="7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4">
            <a:alphaModFix/>
          </a:blip>
          <a:srcRect b="0" l="19672" r="21245" t="0"/>
          <a:stretch/>
        </p:blipFill>
        <p:spPr>
          <a:xfrm rot="5400000">
            <a:off x="3240337" y="4702145"/>
            <a:ext cx="316652" cy="7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5">
            <a:alphaModFix/>
          </a:blip>
          <a:srcRect b="0" l="19672" r="21245" t="0"/>
          <a:stretch/>
        </p:blipFill>
        <p:spPr>
          <a:xfrm rot="5400000">
            <a:off x="4398612" y="4584170"/>
            <a:ext cx="316652" cy="7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6">
            <a:alphaModFix/>
          </a:blip>
          <a:srcRect b="0" l="19672" r="21245" t="0"/>
          <a:stretch/>
        </p:blipFill>
        <p:spPr>
          <a:xfrm rot="5400000">
            <a:off x="4611937" y="4702145"/>
            <a:ext cx="316652" cy="7421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3474130" y="4527542"/>
            <a:ext cx="8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5"/>
          <p:cNvGrpSpPr/>
          <p:nvPr/>
        </p:nvGrpSpPr>
        <p:grpSpPr>
          <a:xfrm>
            <a:off x="4770310" y="3308342"/>
            <a:ext cx="1931336" cy="2371803"/>
            <a:chOff x="3546250" y="2339058"/>
            <a:chExt cx="1931336" cy="2371803"/>
          </a:xfrm>
        </p:grpSpPr>
        <p:sp>
          <p:nvSpPr>
            <p:cNvPr id="228" name="Google Shape;228;p5"/>
            <p:cNvSpPr/>
            <p:nvPr/>
          </p:nvSpPr>
          <p:spPr>
            <a:xfrm>
              <a:off x="3546250" y="3263900"/>
              <a:ext cx="590700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5"/>
            <p:cNvGrpSpPr/>
            <p:nvPr/>
          </p:nvGrpSpPr>
          <p:grpSpPr>
            <a:xfrm>
              <a:off x="3977586" y="2339058"/>
              <a:ext cx="1500000" cy="2371803"/>
              <a:chOff x="3977586" y="2339058"/>
              <a:chExt cx="1500000" cy="2371803"/>
            </a:xfrm>
          </p:grpSpPr>
          <p:sp>
            <p:nvSpPr>
              <p:cNvPr id="230" name="Google Shape;230;p5"/>
              <p:cNvSpPr/>
              <p:nvPr/>
            </p:nvSpPr>
            <p:spPr>
              <a:xfrm rot="-5400000">
                <a:off x="4595550" y="3382363"/>
                <a:ext cx="250650" cy="963025"/>
              </a:xfrm>
              <a:custGeom>
                <a:rect b="b" l="l" r="r" t="t"/>
                <a:pathLst>
                  <a:path extrusionOk="0" h="1018" w="256">
                    <a:moveTo>
                      <a:pt x="255" y="0"/>
                    </a:moveTo>
                    <a:cubicBezTo>
                      <a:pt x="191" y="0"/>
                      <a:pt x="127" y="42"/>
                      <a:pt x="127" y="84"/>
                    </a:cubicBezTo>
                    <a:lnTo>
                      <a:pt x="127" y="423"/>
                    </a:lnTo>
                    <a:cubicBezTo>
                      <a:pt x="127" y="466"/>
                      <a:pt x="63" y="508"/>
                      <a:pt x="0" y="508"/>
                    </a:cubicBezTo>
                    <a:cubicBezTo>
                      <a:pt x="63" y="508"/>
                      <a:pt x="127" y="550"/>
                      <a:pt x="127" y="593"/>
                    </a:cubicBezTo>
                    <a:lnTo>
                      <a:pt x="127" y="932"/>
                    </a:lnTo>
                    <a:cubicBezTo>
                      <a:pt x="127" y="974"/>
                      <a:pt x="191" y="1017"/>
                      <a:pt x="255" y="1017"/>
                    </a:cubicBezTo>
                  </a:path>
                </a:pathLst>
              </a:custGeom>
              <a:noFill/>
              <a:ln cap="flat" cmpd="sng" w="100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1" name="Google Shape;231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21186" r="21082" t="0"/>
              <a:stretch/>
            </p:blipFill>
            <p:spPr>
              <a:xfrm rot="5400000">
                <a:off x="4655663" y="2431159"/>
                <a:ext cx="325070" cy="779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5"/>
              <p:cNvPicPr preferRelativeResize="0"/>
              <p:nvPr/>
            </p:nvPicPr>
            <p:blipFill rotWithShape="1">
              <a:blip r:embed="rId8">
                <a:alphaModFix/>
              </a:blip>
              <a:srcRect b="0" l="21186" r="21082" t="0"/>
              <a:stretch/>
            </p:blipFill>
            <p:spPr>
              <a:xfrm rot="5400000">
                <a:off x="4648863" y="3151232"/>
                <a:ext cx="325070" cy="77967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3" name="Google Shape;233;p5"/>
              <p:cNvCxnSpPr>
                <a:stCxn id="228" idx="3"/>
                <a:endCxn id="231" idx="2"/>
              </p:cNvCxnSpPr>
              <p:nvPr/>
            </p:nvCxnSpPr>
            <p:spPr>
              <a:xfrm flipH="1" rot="10800000">
                <a:off x="4136950" y="2821100"/>
                <a:ext cx="291300" cy="575400"/>
              </a:xfrm>
              <a:prstGeom prst="bentConnector3">
                <a:avLst>
                  <a:gd fmla="val 50019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5"/>
              <p:cNvCxnSpPr>
                <a:stCxn id="228" idx="3"/>
                <a:endCxn id="235" idx="2"/>
              </p:cNvCxnSpPr>
              <p:nvPr/>
            </p:nvCxnSpPr>
            <p:spPr>
              <a:xfrm flipH="1" rot="10800000">
                <a:off x="4136950" y="3181100"/>
                <a:ext cx="291300" cy="215400"/>
              </a:xfrm>
              <a:prstGeom prst="bentConnector3">
                <a:avLst>
                  <a:gd fmla="val 50019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5"/>
              <p:cNvCxnSpPr>
                <a:stCxn id="228" idx="3"/>
                <a:endCxn id="232" idx="2"/>
              </p:cNvCxnSpPr>
              <p:nvPr/>
            </p:nvCxnSpPr>
            <p:spPr>
              <a:xfrm>
                <a:off x="4136950" y="3396500"/>
                <a:ext cx="284700" cy="144600"/>
              </a:xfrm>
              <a:prstGeom prst="bentConnector3">
                <a:avLst>
                  <a:gd fmla="val 49985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7" name="Google Shape;237;p5"/>
              <p:cNvSpPr txBox="1"/>
              <p:nvPr/>
            </p:nvSpPr>
            <p:spPr>
              <a:xfrm>
                <a:off x="4383670" y="2339058"/>
                <a:ext cx="826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NVM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 txBox="1"/>
              <p:nvPr/>
            </p:nvSpPr>
            <p:spPr>
              <a:xfrm>
                <a:off x="3977586" y="3910461"/>
                <a:ext cx="15000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Per-NUMA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NVM device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(e.g., /dev/pmem1)</a:t>
                </a:r>
                <a:endParaRPr b="0" i="0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 rotWithShape="1">
              <a:blip r:embed="rId9">
                <a:alphaModFix/>
              </a:blip>
              <a:srcRect b="0" l="21186" r="21082" t="0"/>
              <a:stretch/>
            </p:blipFill>
            <p:spPr>
              <a:xfrm rot="5400000">
                <a:off x="4655663" y="2791196"/>
                <a:ext cx="325070" cy="7796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39" name="Google Shape;239;p5"/>
          <p:cNvGrpSpPr/>
          <p:nvPr/>
        </p:nvGrpSpPr>
        <p:grpSpPr>
          <a:xfrm>
            <a:off x="6452110" y="3425127"/>
            <a:ext cx="3921267" cy="1780622"/>
            <a:chOff x="5228050" y="2455843"/>
            <a:chExt cx="3921267" cy="1780622"/>
          </a:xfrm>
        </p:grpSpPr>
        <p:sp>
          <p:nvSpPr>
            <p:cNvPr id="240" name="Google Shape;240;p5"/>
            <p:cNvSpPr/>
            <p:nvPr/>
          </p:nvSpPr>
          <p:spPr>
            <a:xfrm>
              <a:off x="5592661" y="2535887"/>
              <a:ext cx="3395700" cy="1691400"/>
            </a:xfrm>
            <a:prstGeom prst="rect">
              <a:avLst/>
            </a:prstGeom>
            <a:solidFill>
              <a:srgbClr val="FFD320">
                <a:alpha val="15294"/>
              </a:srgbClr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5"/>
            <p:cNvCxnSpPr/>
            <p:nvPr/>
          </p:nvCxnSpPr>
          <p:spPr>
            <a:xfrm flipH="1" rot="10800000">
              <a:off x="5228050" y="2537225"/>
              <a:ext cx="360000" cy="880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5"/>
            <p:cNvCxnSpPr/>
            <p:nvPr/>
          </p:nvCxnSpPr>
          <p:spPr>
            <a:xfrm rot="10800000">
              <a:off x="5228082" y="3742365"/>
              <a:ext cx="362700" cy="494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5"/>
            <p:cNvSpPr txBox="1"/>
            <p:nvPr/>
          </p:nvSpPr>
          <p:spPr>
            <a:xfrm>
              <a:off x="7558117" y="2455843"/>
              <a:ext cx="159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Optane DIMM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5"/>
          <p:cNvCxnSpPr/>
          <p:nvPr/>
        </p:nvCxnSpPr>
        <p:spPr>
          <a:xfrm>
            <a:off x="7241580" y="3823742"/>
            <a:ext cx="3600" cy="73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5"/>
          <p:cNvSpPr/>
          <p:nvPr/>
        </p:nvSpPr>
        <p:spPr>
          <a:xfrm>
            <a:off x="6979685" y="3611526"/>
            <a:ext cx="1289400" cy="265200"/>
          </a:xfrm>
          <a:prstGeom prst="rect">
            <a:avLst/>
          </a:prstGeom>
          <a:solidFill>
            <a:srgbClr val="FFD32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XPController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5"/>
          <p:cNvGrpSpPr/>
          <p:nvPr/>
        </p:nvGrpSpPr>
        <p:grpSpPr>
          <a:xfrm>
            <a:off x="8269191" y="3965472"/>
            <a:ext cx="1814700" cy="622669"/>
            <a:chOff x="7045131" y="2615188"/>
            <a:chExt cx="1814700" cy="622669"/>
          </a:xfrm>
        </p:grpSpPr>
        <p:cxnSp>
          <p:nvCxnSpPr>
            <p:cNvPr id="247" name="Google Shape;247;p5"/>
            <p:cNvCxnSpPr/>
            <p:nvPr/>
          </p:nvCxnSpPr>
          <p:spPr>
            <a:xfrm>
              <a:off x="8217890" y="2872157"/>
              <a:ext cx="3600" cy="36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5"/>
            <p:cNvSpPr/>
            <p:nvPr/>
          </p:nvSpPr>
          <p:spPr>
            <a:xfrm>
              <a:off x="7570431" y="2615188"/>
              <a:ext cx="1289400" cy="265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XPPrefetcher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5"/>
            <p:cNvCxnSpPr>
              <a:stCxn id="248" idx="1"/>
              <a:endCxn id="250" idx="3"/>
            </p:cNvCxnSpPr>
            <p:nvPr/>
          </p:nvCxnSpPr>
          <p:spPr>
            <a:xfrm rot="10800000">
              <a:off x="7045131" y="2747788"/>
              <a:ext cx="525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1" name="Google Shape;251;p5"/>
          <p:cNvGrpSpPr/>
          <p:nvPr/>
        </p:nvGrpSpPr>
        <p:grpSpPr>
          <a:xfrm>
            <a:off x="6938118" y="4511284"/>
            <a:ext cx="3145892" cy="615600"/>
            <a:chOff x="5714058" y="3161000"/>
            <a:chExt cx="3145892" cy="615600"/>
          </a:xfrm>
        </p:grpSpPr>
        <p:sp>
          <p:nvSpPr>
            <p:cNvPr id="252" name="Google Shape;252;p5"/>
            <p:cNvSpPr/>
            <p:nvPr/>
          </p:nvSpPr>
          <p:spPr>
            <a:xfrm>
              <a:off x="5742050" y="3197225"/>
              <a:ext cx="3117900" cy="5412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 txBox="1"/>
            <p:nvPr/>
          </p:nvSpPr>
          <p:spPr>
            <a:xfrm>
              <a:off x="5714058" y="3161000"/>
              <a:ext cx="1080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3D-Xpnt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Media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5"/>
          <p:cNvSpPr/>
          <p:nvPr/>
        </p:nvSpPr>
        <p:spPr>
          <a:xfrm>
            <a:off x="8129492" y="4600159"/>
            <a:ext cx="1341900" cy="438900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 Cache Coherence Info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7669403" y="4600159"/>
            <a:ext cx="429900" cy="438900"/>
          </a:xfrm>
          <a:prstGeom prst="rect">
            <a:avLst/>
          </a:prstGeom>
          <a:solidFill>
            <a:srgbClr val="FF950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9501096" y="4600159"/>
            <a:ext cx="544500" cy="438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6979685" y="3965472"/>
            <a:ext cx="1289400" cy="265200"/>
          </a:xfrm>
          <a:prstGeom prst="rect">
            <a:avLst/>
          </a:prstGeom>
          <a:solidFill>
            <a:srgbClr val="FFD32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XPBuffer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7199549" y="418469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XPLine: 256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5"/>
          <p:cNvGrpSpPr/>
          <p:nvPr/>
        </p:nvGrpSpPr>
        <p:grpSpPr>
          <a:xfrm>
            <a:off x="6816710" y="1643509"/>
            <a:ext cx="3395700" cy="1970325"/>
            <a:chOff x="5592650" y="674225"/>
            <a:chExt cx="3395700" cy="1970325"/>
          </a:xfrm>
        </p:grpSpPr>
        <p:sp>
          <p:nvSpPr>
            <p:cNvPr id="259" name="Google Shape;259;p5"/>
            <p:cNvSpPr/>
            <p:nvPr/>
          </p:nvSpPr>
          <p:spPr>
            <a:xfrm>
              <a:off x="5592650" y="1161500"/>
              <a:ext cx="3395700" cy="69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755625" y="1324850"/>
              <a:ext cx="362700" cy="3657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116335" y="1324850"/>
              <a:ext cx="362700" cy="3657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475242" y="1324850"/>
              <a:ext cx="362700" cy="3657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 txBox="1"/>
            <p:nvPr/>
          </p:nvSpPr>
          <p:spPr>
            <a:xfrm>
              <a:off x="5755625" y="674225"/>
              <a:ext cx="91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From 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8502000" y="840325"/>
              <a:ext cx="4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835952" y="1324850"/>
              <a:ext cx="362700" cy="3657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7196662" y="1324850"/>
              <a:ext cx="362700" cy="3657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7557372" y="1324850"/>
              <a:ext cx="362700" cy="365700"/>
            </a:xfrm>
            <a:prstGeom prst="rect">
              <a:avLst/>
            </a:prstGeom>
            <a:solidFill>
              <a:srgbClr val="FFD3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7689450" y="1314325"/>
              <a:ext cx="10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WPQ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5"/>
            <p:cNvCxnSpPr>
              <a:stCxn id="263" idx="3"/>
              <a:endCxn id="267" idx="0"/>
            </p:cNvCxnSpPr>
            <p:nvPr/>
          </p:nvCxnSpPr>
          <p:spPr>
            <a:xfrm>
              <a:off x="6674825" y="874325"/>
              <a:ext cx="1063800" cy="450600"/>
            </a:xfrm>
            <a:prstGeom prst="bentConnector2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0" name="Google Shape;270;p5"/>
            <p:cNvCxnSpPr>
              <a:stCxn id="260" idx="2"/>
            </p:cNvCxnSpPr>
            <p:nvPr/>
          </p:nvCxnSpPr>
          <p:spPr>
            <a:xfrm>
              <a:off x="5936975" y="1690550"/>
              <a:ext cx="0" cy="95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1" name="Google Shape;271;p5"/>
            <p:cNvSpPr txBox="1"/>
            <p:nvPr/>
          </p:nvSpPr>
          <p:spPr>
            <a:xfrm>
              <a:off x="5985300" y="1887088"/>
              <a:ext cx="270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DDR-T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Cache line: 64 bytes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2" name="Google Shape;272;p5"/>
          <p:cNvPicPr preferRelativeResize="0"/>
          <p:nvPr/>
        </p:nvPicPr>
        <p:blipFill rotWithShape="1">
          <a:blip r:embed="rId10">
            <a:alphaModFix/>
          </a:blip>
          <a:srcRect b="0" l="19672" r="21245" t="0"/>
          <a:stretch/>
        </p:blipFill>
        <p:spPr>
          <a:xfrm rot="5400000">
            <a:off x="3392737" y="4854545"/>
            <a:ext cx="316652" cy="7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"/>
          <p:cNvPicPr preferRelativeResize="0"/>
          <p:nvPr/>
        </p:nvPicPr>
        <p:blipFill rotWithShape="1">
          <a:blip r:embed="rId10">
            <a:alphaModFix/>
          </a:blip>
          <a:srcRect b="0" l="19672" r="21245" t="0"/>
          <a:stretch/>
        </p:blipFill>
        <p:spPr>
          <a:xfrm rot="5400000">
            <a:off x="4764337" y="4854545"/>
            <a:ext cx="316652" cy="7421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"/>
          <p:cNvSpPr txBox="1"/>
          <p:nvPr/>
        </p:nvSpPr>
        <p:spPr>
          <a:xfrm>
            <a:off x="3672124" y="5746098"/>
            <a:ext cx="389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UPI: Ultra Path Interconnect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/>
        </p:nvSpPr>
        <p:spPr>
          <a:xfrm>
            <a:off x="717480" y="1393944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studies focus on hardware aspects of NVM</a:t>
            </a:r>
            <a:endParaRPr/>
          </a:p>
          <a:p>
            <a:pPr indent="-3429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et al.[FAST’20], Wang et al.[Micro’20], Gugnani et al.[VLDB’21]</a:t>
            </a:r>
            <a:endParaRPr/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952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limited bandwidth and slow latency of NVM is the fundamental limiting factor in designing storage systems.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NVM is not a slow DRAM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p6"/>
          <p:cNvGraphicFramePr/>
          <p:nvPr/>
        </p:nvGraphicFramePr>
        <p:xfrm>
          <a:off x="5949342" y="3822981"/>
          <a:ext cx="4578996" cy="227175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84" name="Google Shape;284;p6"/>
          <p:cNvGraphicFramePr/>
          <p:nvPr/>
        </p:nvGraphicFramePr>
        <p:xfrm>
          <a:off x="1080947" y="3995288"/>
          <a:ext cx="4578997" cy="2271759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85" name="Google Shape;285;p6"/>
          <p:cNvSpPr txBox="1"/>
          <p:nvPr/>
        </p:nvSpPr>
        <p:spPr>
          <a:xfrm>
            <a:off x="5900057" y="6094740"/>
            <a:ext cx="597527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Yang et al., An Empirical Guide to the Behavior and Use of Scalable Persistent Memory, FAST’20</a:t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467334" y="6431620"/>
            <a:ext cx="9510600" cy="18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investigate performance properties of NVM (Optane) and explore their implications for core storage system design -- index.</a:t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Talk outline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94" name="Google Shape;294;p7"/>
          <p:cNvSpPr txBox="1"/>
          <p:nvPr/>
        </p:nvSpPr>
        <p:spPr>
          <a:xfrm>
            <a:off x="708868" y="1608550"/>
            <a:ext cx="10515600" cy="45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PACTree : A High Performance Persistent Range Index Using PAC Guidelines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  <a:p>
            <a:pPr indent="-342900" lvl="0" marL="495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4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/>
          <p:nvPr/>
        </p:nvSpPr>
        <p:spPr>
          <a:xfrm>
            <a:off x="1636523" y="2622076"/>
            <a:ext cx="595423" cy="235828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2592573" y="3898837"/>
            <a:ext cx="2723706" cy="72786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4533147" y="2612831"/>
            <a:ext cx="595423" cy="235828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 txBox="1"/>
          <p:nvPr>
            <p:ph type="title"/>
          </p:nvPr>
        </p:nvSpPr>
        <p:spPr>
          <a:xfrm>
            <a:off x="708868" y="681831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NVM Software stack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05" name="Google Shape;305;p8"/>
          <p:cNvSpPr/>
          <p:nvPr/>
        </p:nvSpPr>
        <p:spPr>
          <a:xfrm>
            <a:off x="933893" y="1867001"/>
            <a:ext cx="4382386" cy="725207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Program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933892" y="4971112"/>
            <a:ext cx="4382387" cy="725207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Hardware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3790636" y="2514687"/>
            <a:ext cx="742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/>
          </a:p>
        </p:txBody>
      </p:sp>
      <p:sp>
        <p:nvSpPr>
          <p:cNvPr id="308" name="Google Shape;308;p8"/>
          <p:cNvSpPr/>
          <p:nvPr/>
        </p:nvSpPr>
        <p:spPr>
          <a:xfrm>
            <a:off x="2519402" y="3115056"/>
            <a:ext cx="2796877" cy="720451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Allocator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933895" y="3898753"/>
            <a:ext cx="2426525" cy="72045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3288734" y="3766515"/>
            <a:ext cx="38072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/>
          </a:p>
        </p:txBody>
      </p:sp>
      <p:sp>
        <p:nvSpPr>
          <p:cNvPr id="311" name="Google Shape;311;p8"/>
          <p:cNvSpPr txBox="1"/>
          <p:nvPr/>
        </p:nvSpPr>
        <p:spPr>
          <a:xfrm>
            <a:off x="972111" y="2868641"/>
            <a:ext cx="8511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 txBox="1"/>
          <p:nvPr>
            <p:ph type="title"/>
          </p:nvPr>
        </p:nvSpPr>
        <p:spPr>
          <a:xfrm>
            <a:off x="0" y="656704"/>
            <a:ext cx="10515600" cy="71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Packed Asynchronous Concurrency (PAC) guidelines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19" name="Google Shape;319;p9"/>
          <p:cNvSpPr/>
          <p:nvPr/>
        </p:nvSpPr>
        <p:spPr>
          <a:xfrm>
            <a:off x="5621963" y="3442927"/>
            <a:ext cx="5520956" cy="725207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NVM System Software 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5621963" y="4969635"/>
            <a:ext cx="5520956" cy="725207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on NVM Hardware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5621965" y="2276300"/>
            <a:ext cx="5520956" cy="365126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Index Structures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5621964" y="1843004"/>
            <a:ext cx="5520955" cy="36512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on Concurrency Control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3288734" y="3766515"/>
            <a:ext cx="380723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endParaRPr/>
          </a:p>
        </p:txBody>
      </p:sp>
      <p:sp>
        <p:nvSpPr>
          <p:cNvPr id="324" name="Google Shape;324;p9"/>
          <p:cNvSpPr/>
          <p:nvPr/>
        </p:nvSpPr>
        <p:spPr>
          <a:xfrm>
            <a:off x="1636523" y="2622076"/>
            <a:ext cx="595423" cy="235828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2592573" y="3898837"/>
            <a:ext cx="2723706" cy="72786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4533147" y="2612831"/>
            <a:ext cx="595423" cy="235828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57070"/>
          </a:solidFill>
          <a:ln cap="flat" cmpd="sng" w="1270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933893" y="1867001"/>
            <a:ext cx="4382386" cy="725207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Program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933892" y="4971112"/>
            <a:ext cx="4382387" cy="725207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Hardware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3790636" y="2514687"/>
            <a:ext cx="742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2519402" y="3115056"/>
            <a:ext cx="2796877" cy="720451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Allocator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933895" y="3898753"/>
            <a:ext cx="2426525" cy="72045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972111" y="2868641"/>
            <a:ext cx="8511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2021-10-01T03:01:38Z</dcterms:created>
  <dc:creator>Kim, Wookhee</dc:creator>
</cp:coreProperties>
</file>