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8" r:id="rId3"/>
    <p:sldId id="257" r:id="rId4"/>
    <p:sldId id="258" r:id="rId5"/>
    <p:sldId id="259" r:id="rId6"/>
    <p:sldId id="290" r:id="rId7"/>
    <p:sldId id="289" r:id="rId8"/>
    <p:sldId id="285" r:id="rId9"/>
    <p:sldId id="261" r:id="rId10"/>
    <p:sldId id="287" r:id="rId11"/>
    <p:sldId id="286" r:id="rId12"/>
    <p:sldId id="291" r:id="rId13"/>
    <p:sldId id="269" r:id="rId14"/>
    <p:sldId id="264" r:id="rId15"/>
    <p:sldId id="265" r:id="rId16"/>
    <p:sldId id="270" r:id="rId17"/>
    <p:sldId id="275" r:id="rId18"/>
    <p:sldId id="299" r:id="rId19"/>
    <p:sldId id="300" r:id="rId20"/>
    <p:sldId id="296" r:id="rId21"/>
    <p:sldId id="297" r:id="rId22"/>
    <p:sldId id="301" r:id="rId23"/>
    <p:sldId id="293" r:id="rId24"/>
    <p:sldId id="262" r:id="rId25"/>
    <p:sldId id="278" r:id="rId26"/>
    <p:sldId id="279" r:id="rId27"/>
    <p:sldId id="282" r:id="rId28"/>
    <p:sldId id="298" r:id="rId29"/>
    <p:sldId id="280" r:id="rId30"/>
    <p:sldId id="283" r:id="rId31"/>
    <p:sldId id="281" r:id="rId32"/>
    <p:sldId id="294" r:id="rId33"/>
    <p:sldId id="295" r:id="rId34"/>
    <p:sldId id="274" r:id="rId35"/>
    <p:sldId id="302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11D2B-9FD2-4011-B7BB-B105CBC28689}">
          <p14:sldIdLst>
            <p14:sldId id="256"/>
            <p14:sldId id="288"/>
            <p14:sldId id="257"/>
            <p14:sldId id="258"/>
            <p14:sldId id="259"/>
            <p14:sldId id="290"/>
            <p14:sldId id="289"/>
            <p14:sldId id="285"/>
            <p14:sldId id="261"/>
            <p14:sldId id="287"/>
            <p14:sldId id="286"/>
            <p14:sldId id="291"/>
            <p14:sldId id="269"/>
            <p14:sldId id="264"/>
          </p14:sldIdLst>
        </p14:section>
        <p14:section name="Untitled Section" id="{65E64970-FF53-4C91-9E2B-2E503417B328}">
          <p14:sldIdLst>
            <p14:sldId id="265"/>
            <p14:sldId id="270"/>
            <p14:sldId id="275"/>
            <p14:sldId id="299"/>
            <p14:sldId id="300"/>
            <p14:sldId id="296"/>
            <p14:sldId id="297"/>
            <p14:sldId id="301"/>
            <p14:sldId id="293"/>
            <p14:sldId id="262"/>
            <p14:sldId id="278"/>
            <p14:sldId id="279"/>
            <p14:sldId id="282"/>
            <p14:sldId id="298"/>
            <p14:sldId id="280"/>
            <p14:sldId id="283"/>
            <p14:sldId id="281"/>
            <p14:sldId id="294"/>
            <p14:sldId id="295"/>
            <p14:sldId id="274"/>
            <p14:sldId id="302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idhya.kashyap@epfl.ch" initials="sa" lastIdx="5" clrIdx="0">
    <p:extLst>
      <p:ext uri="{19B8F6BF-5375-455C-9EA6-DF929625EA0E}">
        <p15:presenceInfo xmlns:p15="http://schemas.microsoft.com/office/powerpoint/2012/main" userId="S::urn:spo:guest#sanidhya.kashyap@epfl.ch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555DE-4B3B-4EF7-BB00-C48EE0E3486B}" v="4430" dt="2021-11-29T02:38:33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9043863850141"/>
          <c:y val="0.12454751010853372"/>
          <c:w val="0.86774162695769497"/>
          <c:h val="0.6925960302636348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22</c:v>
                </c:pt>
                <c:pt idx="1">
                  <c:v>44</c:v>
                </c:pt>
                <c:pt idx="2">
                  <c:v>88</c:v>
                </c:pt>
                <c:pt idx="3">
                  <c:v>176</c:v>
                </c:pt>
                <c:pt idx="4">
                  <c:v>352</c:v>
                </c:pt>
                <c:pt idx="5">
                  <c:v>704</c:v>
                </c:pt>
                <c:pt idx="6">
                  <c:v>1408</c:v>
                </c:pt>
                <c:pt idx="7">
                  <c:v>2816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4.42</c:v>
                </c:pt>
                <c:pt idx="1">
                  <c:v>8.85</c:v>
                </c:pt>
                <c:pt idx="2">
                  <c:v>15.82</c:v>
                </c:pt>
                <c:pt idx="3">
                  <c:v>16.41</c:v>
                </c:pt>
                <c:pt idx="4">
                  <c:v>16.07</c:v>
                </c:pt>
                <c:pt idx="5">
                  <c:v>16.12</c:v>
                </c:pt>
                <c:pt idx="6">
                  <c:v>16.96</c:v>
                </c:pt>
                <c:pt idx="7">
                  <c:v>16.25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98-4EF6-9746-593AC8D9C00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RC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22</c:v>
                </c:pt>
                <c:pt idx="1">
                  <c:v>44</c:v>
                </c:pt>
                <c:pt idx="2">
                  <c:v>88</c:v>
                </c:pt>
                <c:pt idx="3">
                  <c:v>176</c:v>
                </c:pt>
                <c:pt idx="4">
                  <c:v>352</c:v>
                </c:pt>
                <c:pt idx="5">
                  <c:v>704</c:v>
                </c:pt>
                <c:pt idx="6">
                  <c:v>1408</c:v>
                </c:pt>
                <c:pt idx="7">
                  <c:v>2816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6.49</c:v>
                </c:pt>
                <c:pt idx="1">
                  <c:v>12.76</c:v>
                </c:pt>
                <c:pt idx="2">
                  <c:v>25.5</c:v>
                </c:pt>
                <c:pt idx="3">
                  <c:v>37.6</c:v>
                </c:pt>
                <c:pt idx="4">
                  <c:v>35.200000000000003</c:v>
                </c:pt>
                <c:pt idx="5">
                  <c:v>35.200000000000003</c:v>
                </c:pt>
                <c:pt idx="6">
                  <c:v>28.16</c:v>
                </c:pt>
                <c:pt idx="7">
                  <c:v>21.12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98-4EF6-9746-593AC8D9C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626928"/>
        <c:axId val="906627760"/>
      </c:barChart>
      <c:catAx>
        <c:axId val="906626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>
                    <a:solidFill>
                      <a:schemeClr val="tx1"/>
                    </a:solidFill>
                  </a:rPr>
                  <a:t># clients</a:t>
                </a:r>
              </a:p>
            </c:rich>
          </c:tx>
          <c:layout>
            <c:manualLayout>
              <c:xMode val="edge"/>
              <c:yMode val="edge"/>
              <c:x val="0.45574309348662917"/>
              <c:y val="0.890889803667420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627760"/>
        <c:crosses val="autoZero"/>
        <c:auto val="1"/>
        <c:lblAlgn val="ctr"/>
        <c:lblOffset val="100"/>
        <c:noMultiLvlLbl val="0"/>
      </c:catAx>
      <c:valAx>
        <c:axId val="90662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b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baseline="0">
                    <a:solidFill>
                      <a:schemeClr val="tx1"/>
                    </a:solidFill>
                  </a:rPr>
                  <a:t>Throughput (Mops/sec)</a:t>
                </a:r>
              </a:p>
            </c:rich>
          </c:tx>
          <c:layout>
            <c:manualLayout>
              <c:xMode val="edge"/>
              <c:yMode val="edge"/>
              <c:x val="2.6849226377566072E-2"/>
              <c:y val="0.217743668865716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b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62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843004660992956"/>
          <c:y val="1.3251750343303167E-2"/>
          <c:w val="0.18839628916517018"/>
          <c:h val="0.119228381907740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39519763820992"/>
          <c:y val="0.15404492785786328"/>
          <c:w val="0.86660480236179005"/>
          <c:h val="0.69917984143804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48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4.07</c:v>
                </c:pt>
                <c:pt idx="1">
                  <c:v>7.5</c:v>
                </c:pt>
                <c:pt idx="2">
                  <c:v>11.3</c:v>
                </c:pt>
                <c:pt idx="3">
                  <c:v>12.9</c:v>
                </c:pt>
                <c:pt idx="4">
                  <c:v>14.05</c:v>
                </c:pt>
                <c:pt idx="5">
                  <c:v>13.9</c:v>
                </c:pt>
                <c:pt idx="6">
                  <c:v>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42-40F0-9DFB-2D7F5D6744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48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3.6</c:v>
                </c:pt>
                <c:pt idx="1">
                  <c:v>7.3</c:v>
                </c:pt>
                <c:pt idx="2">
                  <c:v>14.2</c:v>
                </c:pt>
                <c:pt idx="3">
                  <c:v>22</c:v>
                </c:pt>
                <c:pt idx="4">
                  <c:v>25.5</c:v>
                </c:pt>
                <c:pt idx="5">
                  <c:v>31.8</c:v>
                </c:pt>
                <c:pt idx="6">
                  <c:v>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42-40F0-9DFB-2D7F5D674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7035376"/>
        <c:axId val="1627029136"/>
      </c:barChart>
      <c:catAx>
        <c:axId val="162703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029136"/>
        <c:crosses val="autoZero"/>
        <c:auto val="1"/>
        <c:lblAlgn val="ctr"/>
        <c:lblOffset val="100"/>
        <c:noMultiLvlLbl val="0"/>
      </c:catAx>
      <c:valAx>
        <c:axId val="162702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baseline="0"/>
                  <a:t>Throughput (ops/</a:t>
                </a:r>
                <a:r>
                  <a:rPr lang="en-US" sz="1200" b="0" baseline="0" err="1"/>
                  <a:t>usec</a:t>
                </a:r>
                <a:r>
                  <a:rPr lang="en-US" sz="1200" b="0" baseline="0"/>
                  <a:t>)</a:t>
                </a:r>
              </a:p>
            </c:rich>
          </c:tx>
          <c:layout>
            <c:manualLayout>
              <c:xMode val="edge"/>
              <c:yMode val="edge"/>
              <c:x val="4.4160012042298573E-2"/>
              <c:y val="0.2047985755619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03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8646821962142024"/>
          <c:y val="1.7287420643752719E-2"/>
          <c:w val="0.36433417378542127"/>
          <c:h val="0.12684578126821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3910906423727"/>
          <c:y val="3.5566388624153435E-2"/>
          <c:w val="0.88396089093576269"/>
          <c:h val="0.76624263841617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48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10</c:v>
                </c:pt>
                <c:pt idx="3">
                  <c:v>18</c:v>
                </c:pt>
                <c:pt idx="4">
                  <c:v>36</c:v>
                </c:pt>
                <c:pt idx="5">
                  <c:v>63.2</c:v>
                </c:pt>
                <c:pt idx="6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C8-4704-A076-831D023C6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48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11.9</c:v>
                </c:pt>
                <c:pt idx="4">
                  <c:v>23.6</c:v>
                </c:pt>
                <c:pt idx="5">
                  <c:v>41.6</c:v>
                </c:pt>
                <c:pt idx="6">
                  <c:v>44.1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C8-4704-A076-831D023C6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201247"/>
        <c:axId val="549180031"/>
      </c:barChart>
      <c:catAx>
        <c:axId val="54920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# application</a:t>
                </a:r>
                <a:r>
                  <a:rPr lang="en-US" b="1" baseline="0"/>
                  <a:t> threads per client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3789301352605825"/>
              <c:y val="0.891743218448794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80031"/>
        <c:crosses val="autoZero"/>
        <c:auto val="1"/>
        <c:lblAlgn val="ctr"/>
        <c:lblOffset val="100"/>
        <c:noMultiLvlLbl val="0"/>
      </c:catAx>
      <c:valAx>
        <c:axId val="54918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baseline="0"/>
                  <a:t>99% Latency (us)</a:t>
                </a:r>
              </a:p>
            </c:rich>
          </c:tx>
          <c:layout>
            <c:manualLayout>
              <c:xMode val="edge"/>
              <c:yMode val="edge"/>
              <c:x val="3.4247469786330913E-2"/>
              <c:y val="0.19276557864866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0124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6004306556341"/>
          <c:y val="0.14487488804399828"/>
          <c:w val="0.81712433454609412"/>
          <c:h val="0.732847800986291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 RC (No sharing)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48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3"/>
                <c:pt idx="0">
                  <c:v>27</c:v>
                </c:pt>
                <c:pt idx="1">
                  <c:v>26.5</c:v>
                </c:pt>
                <c:pt idx="2">
                  <c:v>27.6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0-41A3-987D-CDA9A900E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Lock-based QP sharing (2 threads/QP)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48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3"/>
                <c:pt idx="0">
                  <c:v>25.8</c:v>
                </c:pt>
                <c:pt idx="1">
                  <c:v>25</c:v>
                </c:pt>
                <c:pt idx="2">
                  <c:v>27.7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A0-41A3-987D-CDA9A900E7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FLOCK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48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3"/>
                <c:pt idx="0">
                  <c:v>28.6</c:v>
                </c:pt>
                <c:pt idx="1">
                  <c:v>43</c:v>
                </c:pt>
                <c:pt idx="2">
                  <c:v>64.7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A0-41A3-987D-CDA9A900E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2098416"/>
        <c:axId val="1022095504"/>
      </c:barChart>
      <c:catAx>
        <c:axId val="102209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>
                    <a:effectLst/>
                  </a:rPr>
                  <a:t># application threads per client</a:t>
                </a:r>
                <a:endParaRPr lang="en-US" b="1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095504"/>
        <c:crosses val="autoZero"/>
        <c:auto val="1"/>
        <c:lblAlgn val="ctr"/>
        <c:lblOffset val="100"/>
        <c:noMultiLvlLbl val="0"/>
      </c:catAx>
      <c:valAx>
        <c:axId val="102209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Throughput (Million ops/sec)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4.9562188207997885E-3"/>
              <c:y val="0.209498098741704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09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6.4051963830930633E-2"/>
          <c:y val="3.6430662815500115E-3"/>
          <c:w val="0.9"/>
          <c:h val="6.1987879975972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02203159233356E-2"/>
          <c:y val="0.11833581707607582"/>
          <c:w val="0.9083977968407666"/>
          <c:h val="0.75048837207192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coalescing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24.68</c:v>
                </c:pt>
                <c:pt idx="1">
                  <c:v>22.83</c:v>
                </c:pt>
                <c:pt idx="2">
                  <c:v>25.63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8B-40B0-8767-1D775C7D8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coalescing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33.96</c:v>
                </c:pt>
                <c:pt idx="1">
                  <c:v>40.130000000000003</c:v>
                </c:pt>
                <c:pt idx="2">
                  <c:v>44.51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8B-40B0-8767-1D775C7D8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1122383"/>
        <c:axId val="1191122799"/>
      </c:barChart>
      <c:catAx>
        <c:axId val="119112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22799"/>
        <c:crosses val="autoZero"/>
        <c:auto val="1"/>
        <c:lblAlgn val="ctr"/>
        <c:lblOffset val="100"/>
        <c:noMultiLvlLbl val="0"/>
      </c:catAx>
      <c:valAx>
        <c:axId val="119112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Throughput (ops/</a:t>
                </a:r>
                <a:r>
                  <a:rPr lang="en-US" sz="1400" baseline="0" err="1"/>
                  <a:t>usec</a:t>
                </a:r>
                <a:r>
                  <a:rPr lang="en-US" sz="1400" baseline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9.84212291256144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2238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0854518147646284E-2"/>
          <c:y val="2.5619495711740013E-2"/>
          <c:w val="0.68556686042710169"/>
          <c:h val="7.3723918545469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3713608311282"/>
          <c:y val="4.1425711768601138E-2"/>
          <c:w val="0.88396286391688705"/>
          <c:h val="0.753912835955849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coalescing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136.5</c:v>
                </c:pt>
                <c:pt idx="1">
                  <c:v>264</c:v>
                </c:pt>
                <c:pt idx="2">
                  <c:v>446.44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8-4F88-A7FB-5A368D4441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coalescing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35.75</c:v>
                </c:pt>
                <c:pt idx="1">
                  <c:v>141.56</c:v>
                </c:pt>
                <c:pt idx="2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28-4F88-A7FB-5A368D444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1122383"/>
        <c:axId val="1191122799"/>
      </c:barChart>
      <c:catAx>
        <c:axId val="119112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# outstanding requests per thread</a:t>
                </a:r>
              </a:p>
            </c:rich>
          </c:tx>
          <c:layout>
            <c:manualLayout>
              <c:xMode val="edge"/>
              <c:yMode val="edge"/>
              <c:x val="0.25925979523993353"/>
              <c:y val="0.89092116326349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22799"/>
        <c:crosses val="autoZero"/>
        <c:auto val="1"/>
        <c:lblAlgn val="ctr"/>
        <c:lblOffset val="100"/>
        <c:noMultiLvlLbl val="0"/>
      </c:catAx>
      <c:valAx>
        <c:axId val="1191122799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99% latency (us)</a:t>
                </a:r>
              </a:p>
            </c:rich>
          </c:tx>
          <c:layout>
            <c:manualLayout>
              <c:xMode val="edge"/>
              <c:yMode val="edge"/>
              <c:x val="1.0770752348032809E-2"/>
              <c:y val="0.163430245062226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122383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09292604933567"/>
          <c:y val="0.1597909044639382"/>
          <c:w val="0.84976485415081837"/>
          <c:h val="0.730253812024450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12.3</c:v>
                </c:pt>
                <c:pt idx="2">
                  <c:v>17.899999999999999</c:v>
                </c:pt>
                <c:pt idx="3">
                  <c:v>17.100000000000001</c:v>
                </c:pt>
                <c:pt idx="4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F-4658-9CF9-028B05B6E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9.8000000000000007</c:v>
                </c:pt>
                <c:pt idx="2">
                  <c:v>17.899999999999999</c:v>
                </c:pt>
                <c:pt idx="3">
                  <c:v>32.5</c:v>
                </c:pt>
                <c:pt idx="4">
                  <c:v>39.6</c:v>
                </c:pt>
                <c:pt idx="5">
                  <c:v>45.4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F-4658-9CF9-028B05B6E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5147488"/>
        <c:axId val="1185152064"/>
      </c:barChart>
      <c:catAx>
        <c:axId val="118514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52064"/>
        <c:crosses val="autoZero"/>
        <c:auto val="1"/>
        <c:lblAlgn val="ctr"/>
        <c:lblOffset val="100"/>
        <c:noMultiLvlLbl val="0"/>
      </c:catAx>
      <c:valAx>
        <c:axId val="118515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baseline="0">
                    <a:effectLst/>
                  </a:rPr>
                  <a:t>Throughput (Million </a:t>
                </a:r>
                <a:r>
                  <a:rPr lang="en-US" sz="1330" b="0" i="0" baseline="0" err="1">
                    <a:effectLst/>
                  </a:rPr>
                  <a:t>txn</a:t>
                </a:r>
                <a:r>
                  <a:rPr lang="en-US" sz="1330" b="0" i="0" baseline="0">
                    <a:effectLst/>
                  </a:rPr>
                  <a:t>/sec)</a:t>
                </a:r>
                <a:endParaRPr lang="en-US" sz="1330" baseline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4456585523129203E-2"/>
              <c:y val="0.16369664556201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4748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761316729681917"/>
          <c:y val="7.3777774227666154E-2"/>
          <c:w val="0.42320024974851711"/>
          <c:h val="6.237816410253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25141303781392"/>
          <c:y val="0.13604229441616258"/>
          <c:w val="0.88174858696218616"/>
          <c:h val="0.63344694213873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204</c:v>
                </c:pt>
                <c:pt idx="1">
                  <c:v>189</c:v>
                </c:pt>
                <c:pt idx="2">
                  <c:v>268</c:v>
                </c:pt>
                <c:pt idx="3">
                  <c:v>645.5</c:v>
                </c:pt>
                <c:pt idx="4">
                  <c:v>1182.5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4-4394-9F2B-2AD4B81563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204</c:v>
                </c:pt>
                <c:pt idx="1">
                  <c:v>201</c:v>
                </c:pt>
                <c:pt idx="2">
                  <c:v>223</c:v>
                </c:pt>
                <c:pt idx="3">
                  <c:v>259.8</c:v>
                </c:pt>
                <c:pt idx="4">
                  <c:v>348</c:v>
                </c:pt>
                <c:pt idx="5">
                  <c:v>951.5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4-4394-9F2B-2AD4B8156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001903"/>
        <c:axId val="560008143"/>
      </c:barChart>
      <c:catAx>
        <c:axId val="560001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application threads per client</a:t>
                </a:r>
              </a:p>
            </c:rich>
          </c:tx>
          <c:layout>
            <c:manualLayout>
              <c:xMode val="edge"/>
              <c:yMode val="edge"/>
              <c:x val="0.32894481022031541"/>
              <c:y val="0.87076257757641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08143"/>
        <c:crosses val="autoZero"/>
        <c:auto val="1"/>
        <c:lblAlgn val="ctr"/>
        <c:lblOffset val="100"/>
        <c:noMultiLvlLbl val="0"/>
      </c:catAx>
      <c:valAx>
        <c:axId val="560008143"/>
        <c:scaling>
          <c:orientation val="minMax"/>
          <c:max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99% latency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01903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0.74006</cdr:x>
      <cdr:y>0.31612</cdr:y>
    </cdr:from>
    <cdr:to>
      <cdr:x>0.76061</cdr:x>
      <cdr:y>0.6427</cdr:y>
    </cdr:to>
    <cdr:sp macro="" textlink="">
      <cdr:nvSpPr>
        <cdr:cNvPr id="3" name="Arrow: Up-Down 2">
          <a:extLst xmlns:a="http://schemas.openxmlformats.org/drawingml/2006/main">
            <a:ext uri="{FF2B5EF4-FFF2-40B4-BE49-F238E27FC236}">
              <a16:creationId xmlns:a16="http://schemas.microsoft.com/office/drawing/2014/main" id="{16AD8A60-42C9-4AF3-AE3E-84D4BD8BEF7A}"/>
            </a:ext>
          </a:extLst>
        </cdr:cNvPr>
        <cdr:cNvSpPr/>
      </cdr:nvSpPr>
      <cdr:spPr>
        <a:xfrm xmlns:a="http://schemas.openxmlformats.org/drawingml/2006/main">
          <a:off x="5013045" y="880988"/>
          <a:ext cx="139204" cy="910142"/>
        </a:xfrm>
        <a:prstGeom xmlns:a="http://schemas.openxmlformats.org/drawingml/2006/main" prst="upDownArrow">
          <a:avLst/>
        </a:prstGeom>
        <a:solidFill xmlns:a="http://schemas.openxmlformats.org/drawingml/2006/main">
          <a:schemeClr val="tx2">
            <a:lumMod val="40000"/>
            <a:lumOff val="6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0.78981</cdr:x>
      <cdr:y>0.27324</cdr:y>
    </cdr:from>
    <cdr:to>
      <cdr:x>0.81319</cdr:x>
      <cdr:y>0.617</cdr:y>
    </cdr:to>
    <cdr:sp macro="" textlink="">
      <cdr:nvSpPr>
        <cdr:cNvPr id="2" name="Arrow: Up-Down 1">
          <a:extLst xmlns:a="http://schemas.openxmlformats.org/drawingml/2006/main">
            <a:ext uri="{FF2B5EF4-FFF2-40B4-BE49-F238E27FC236}">
              <a16:creationId xmlns:a16="http://schemas.microsoft.com/office/drawing/2014/main" id="{BF4011BD-3B18-4B49-AB81-39E7B7D04033}"/>
            </a:ext>
          </a:extLst>
        </cdr:cNvPr>
        <cdr:cNvSpPr/>
      </cdr:nvSpPr>
      <cdr:spPr>
        <a:xfrm xmlns:a="http://schemas.openxmlformats.org/drawingml/2006/main">
          <a:off x="5350084" y="793214"/>
          <a:ext cx="158350" cy="997889"/>
        </a:xfrm>
        <a:prstGeom xmlns:a="http://schemas.openxmlformats.org/drawingml/2006/main" prst="upDownArrow">
          <a:avLst/>
        </a:prstGeom>
        <a:solidFill xmlns:a="http://schemas.openxmlformats.org/drawingml/2006/main">
          <a:schemeClr val="tx2">
            <a:lumMod val="40000"/>
            <a:lumOff val="6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F1E9B-3D84-47A2-974C-6C42A9E9594E}" type="datetimeFigureOut">
              <a:rPr lang="en-US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C423B-0939-47CD-BDF6-BF7FBB41436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4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2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9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7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0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7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9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1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3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60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96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423B-0939-47CD-BDF6-BF7FBB4143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C358-BB2E-4C6C-9EB1-A8440110A5FB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0F8D-6EE5-4E7B-BAC2-27355CC84C8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0491-6BF6-47C3-BE49-CC2790828BBB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F394-DA5C-4BA8-98B9-F4C6F44A0AA3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FD41-52AD-4CD2-AAA2-13B9DFA141B2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FEAB-A787-4571-9C14-427890B56992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94C-1E81-4217-8C8F-70694680A559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C8BF-F361-42D6-A570-441231410412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0AB3-8DE2-48B2-BCE9-8417F182BC5D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DD3-7B3A-4828-81E4-85CC2F0462F5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880C-937D-469A-A156-2D747CBE1328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74BA-6E94-4E6F-8401-FA3BC88D881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enterknowledge.com/archives/2015/06/17/rdma-replaces-tcpip-in-linbits-data-replication-too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nextplatform.com/2018/03/27/in-modern-datacenters-the-latency-tail-wags-the-network-do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751" y="33642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>
                <a:ea typeface="+mj-lt"/>
                <a:cs typeface="+mj-lt"/>
              </a:rPr>
              <a:t>Scaling RDMA RPCs with Flock</a:t>
            </a:r>
            <a:endParaRPr lang="en-US" sz="44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Sumit Kumar Monga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324-9756-4F39-B2FF-312D7C69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227;p43">
            <a:extLst>
              <a:ext uri="{FF2B5EF4-FFF2-40B4-BE49-F238E27FC236}">
                <a16:creationId xmlns:a16="http://schemas.microsoft.com/office/drawing/2014/main" id="{76B73746-DED1-457F-A672-A9FA7DD95F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221" y="5513826"/>
            <a:ext cx="2587558" cy="1344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1554-57EC-4065-AF3A-A0A54866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/>
              <a:t>Connection scalability with RDMA full flexibility?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210F-FA1E-49A5-8B59-3637F49B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Goals: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</a:t>
            </a:r>
            <a:r>
              <a:rPr lang="en-US" sz="2000"/>
              <a:t>Maintain </a:t>
            </a:r>
            <a:r>
              <a:rPr lang="en-US" sz="2000" b="1">
                <a:solidFill>
                  <a:srgbClr val="00B050"/>
                </a:solidFill>
              </a:rPr>
              <a:t>connection scalability</a:t>
            </a:r>
            <a:endParaRPr lang="en-US" sz="200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sz="2000"/>
              <a:t>Expose all RDMA features, i.e., </a:t>
            </a:r>
            <a:r>
              <a:rPr lang="en-US" sz="2000" b="1">
                <a:solidFill>
                  <a:srgbClr val="00B050"/>
                </a:solidFill>
              </a:rPr>
              <a:t>versatility</a:t>
            </a:r>
            <a:endParaRPr lang="en-US" sz="2000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</a:t>
            </a:r>
            <a:r>
              <a:rPr lang="en-US" sz="2000"/>
              <a:t>Minimal </a:t>
            </a:r>
            <a:r>
              <a:rPr lang="en-US" sz="2000" b="1">
                <a:solidFill>
                  <a:srgbClr val="00B050"/>
                </a:solidFill>
              </a:rPr>
              <a:t>software-induced overheads</a:t>
            </a:r>
            <a:r>
              <a:rPr lang="en-US" sz="2000"/>
              <a:t> </a:t>
            </a:r>
            <a:endParaRPr lang="en-US" sz="2000" strike="sngStrike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7768-13D8-462B-B5D6-0E2FB09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1554-57EC-4065-AF3A-A0A54866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Connection scalability with RDMA full flexibility?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210F-FA1E-49A5-8B59-3637F49B127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Goals: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</a:t>
            </a:r>
            <a:r>
              <a:rPr lang="en-US" sz="2000"/>
              <a:t>Maintain </a:t>
            </a:r>
            <a:r>
              <a:rPr lang="en-US" sz="2000" b="1">
                <a:solidFill>
                  <a:srgbClr val="00B050"/>
                </a:solidFill>
              </a:rPr>
              <a:t>connection scalability</a:t>
            </a:r>
            <a:endParaRPr lang="en-US" sz="2000" strike="sngStrike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</a:t>
            </a:r>
            <a:r>
              <a:rPr lang="en-US" sz="2000"/>
              <a:t>Expose all RDMA features, i.e., </a:t>
            </a:r>
            <a:r>
              <a:rPr lang="en-US" sz="2000" b="1">
                <a:solidFill>
                  <a:srgbClr val="00B050"/>
                </a:solidFill>
              </a:rPr>
              <a:t>versatility</a:t>
            </a:r>
            <a:endParaRPr lang="en-US" sz="2000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</a:t>
            </a:r>
            <a:r>
              <a:rPr lang="en-US" sz="2000"/>
              <a:t>Minimal </a:t>
            </a:r>
            <a:r>
              <a:rPr lang="en-US" sz="2000" b="1">
                <a:solidFill>
                  <a:srgbClr val="00B050"/>
                </a:solidFill>
              </a:rPr>
              <a:t>software-induced overheads</a:t>
            </a:r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 b="1">
              <a:solidFill>
                <a:srgbClr val="00B050"/>
              </a:solidFill>
              <a:cs typeface="Calibri"/>
            </a:endParaRPr>
          </a:p>
          <a:p>
            <a:pPr marL="0" indent="0">
              <a:buNone/>
            </a:pPr>
            <a:endParaRPr lang="en-US" i="1">
              <a:solidFill>
                <a:srgbClr val="0000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3000" b="1">
                <a:solidFill>
                  <a:schemeClr val="accent5">
                    <a:lumMod val="75000"/>
                  </a:schemeClr>
                </a:solidFill>
                <a:cs typeface="Calibri"/>
              </a:rPr>
              <a:t>FLOCK: An RDMA communication library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7768-13D8-462B-B5D6-0E2FB09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7EC-FC24-4DE0-ACFB-746EF5A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5A42-E909-431B-9231-0E66DDA2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/>
              <a:t>Design of FLOCK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Future work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742-A89B-4F4D-BB57-EAAB8BB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8B6C-E002-4668-8553-602297B5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125428"/>
            <a:ext cx="10515600" cy="1325563"/>
          </a:xfrm>
        </p:spPr>
        <p:txBody>
          <a:bodyPr/>
          <a:lstStyle/>
          <a:p>
            <a:r>
              <a:rPr lang="en-US" b="1"/>
              <a:t>FLOCK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BC05-51F8-40EF-9762-C1041C26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974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 Uses RC</a:t>
            </a:r>
            <a:endParaRPr lang="en-US" sz="240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000"/>
              <a:t>+ Exposes all RDMA capabilities</a:t>
            </a:r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 Uses QP sharing among threads</a:t>
            </a:r>
            <a:r>
              <a:rPr lang="en-US" sz="2400" baseline="30000"/>
              <a:t>[1,2]</a:t>
            </a:r>
            <a:endParaRPr lang="en-US" baseline="30000"/>
          </a:p>
          <a:p>
            <a:pPr lvl="1" indent="0">
              <a:buNone/>
            </a:pPr>
            <a:r>
              <a:rPr lang="en-US" sz="2000"/>
              <a:t>+ Uses FLOCK synchronization for connection scalability</a:t>
            </a:r>
            <a:endParaRPr lang="en-US" sz="2000" b="1">
              <a:cs typeface="Calibri"/>
            </a:endParaRPr>
          </a:p>
          <a:p>
            <a:pPr lvl="1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 Introduces </a:t>
            </a:r>
            <a:r>
              <a:rPr lang="en-US" sz="2400" b="1"/>
              <a:t>symbiotic send-</a:t>
            </a:r>
            <a:r>
              <a:rPr lang="en-US" sz="2400" b="1" err="1"/>
              <a:t>recv</a:t>
            </a:r>
            <a:r>
              <a:rPr lang="en-US" sz="2400" b="1"/>
              <a:t> scheduling</a:t>
            </a:r>
            <a:endParaRPr lang="en-US" sz="2400" b="1">
              <a:cs typeface="Calibri"/>
            </a:endParaRPr>
          </a:p>
          <a:p>
            <a:pPr lvl="1" indent="0">
              <a:buNone/>
            </a:pPr>
            <a:r>
              <a:rPr lang="en-US" sz="2000"/>
              <a:t>+ A cooperative scheduling policy between the sender and receiver</a:t>
            </a:r>
            <a:endParaRPr lang="en-US" sz="2000" b="1">
              <a:cs typeface="Calibri" panose="020F0502020204030204"/>
            </a:endParaRPr>
          </a:p>
          <a:p>
            <a:pPr lvl="1" indent="0">
              <a:buNone/>
            </a:pPr>
            <a:r>
              <a:rPr lang="en-US" sz="2000"/>
              <a:t>+ Enables efficient network resource allocation and utilization at the end-hosts</a:t>
            </a:r>
            <a:endParaRPr lang="en-US" sz="2000" b="1">
              <a:cs typeface="Calibri"/>
            </a:endParaRPr>
          </a:p>
          <a:p>
            <a:endParaRPr lang="en-US" sz="2400" b="1"/>
          </a:p>
          <a:p>
            <a:endParaRPr lang="en-US" sz="2400" b="1"/>
          </a:p>
          <a:p>
            <a:pPr marL="0" indent="0">
              <a:buNone/>
            </a:pPr>
            <a:r>
              <a:rPr lang="en-US" sz="1600"/>
              <a:t>[1] </a:t>
            </a:r>
            <a:r>
              <a:rPr lang="en-US" sz="1600" err="1"/>
              <a:t>FaRM</a:t>
            </a:r>
            <a:r>
              <a:rPr lang="en-US" sz="1600"/>
              <a:t> : Fast remote memory, NSDI 2014</a:t>
            </a:r>
          </a:p>
          <a:p>
            <a:pPr marL="0" indent="0">
              <a:buNone/>
            </a:pPr>
            <a:r>
              <a:rPr lang="en-US" sz="1600"/>
              <a:t>[2] No compromises : distributed transactions with consistency, availability, and performance, SOSP 2015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5B23C-947B-4FF1-A054-020962A1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9D1A7271-7BB4-4BFF-887A-D63830798CE0}"/>
              </a:ext>
            </a:extLst>
          </p:cNvPr>
          <p:cNvSpPr/>
          <p:nvPr/>
        </p:nvSpPr>
        <p:spPr>
          <a:xfrm>
            <a:off x="5089792" y="2394066"/>
            <a:ext cx="1607127" cy="15236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04A145-473F-4B23-8DF7-C19E2E2F6F7E}"/>
              </a:ext>
            </a:extLst>
          </p:cNvPr>
          <p:cNvSpPr/>
          <p:nvPr/>
        </p:nvSpPr>
        <p:spPr>
          <a:xfrm>
            <a:off x="5090693" y="2398029"/>
            <a:ext cx="1607127" cy="1523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6B450-6E71-4216-A9CD-6C60DDAB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7324"/>
          </a:xfrm>
        </p:spPr>
        <p:txBody>
          <a:bodyPr>
            <a:normAutofit/>
          </a:bodyPr>
          <a:lstStyle/>
          <a:p>
            <a:r>
              <a:rPr lang="en-US" b="1"/>
              <a:t>FLOCK Architecture</a:t>
            </a:r>
          </a:p>
        </p:txBody>
      </p:sp>
      <p:sp>
        <p:nvSpPr>
          <p:cNvPr id="107" name="Content Placeholder 106">
            <a:extLst>
              <a:ext uri="{FF2B5EF4-FFF2-40B4-BE49-F238E27FC236}">
                <a16:creationId xmlns:a16="http://schemas.microsoft.com/office/drawing/2014/main" id="{5138EA67-FFE0-45E5-B06A-1A963FCC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696"/>
            <a:ext cx="10515600" cy="4999303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0EAF9-09E6-4466-AC1F-91090B2359CF}"/>
              </a:ext>
            </a:extLst>
          </p:cNvPr>
          <p:cNvSpPr/>
          <p:nvPr/>
        </p:nvSpPr>
        <p:spPr>
          <a:xfrm>
            <a:off x="1597891" y="2010489"/>
            <a:ext cx="3491345" cy="184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38BC0-A84C-42A6-A23B-AE7B4496EE27}"/>
              </a:ext>
            </a:extLst>
          </p:cNvPr>
          <p:cNvSpPr/>
          <p:nvPr/>
        </p:nvSpPr>
        <p:spPr>
          <a:xfrm>
            <a:off x="3639127" y="2159408"/>
            <a:ext cx="1293091" cy="637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RPC</a:t>
            </a:r>
            <a:br>
              <a:rPr lang="en-US" sz="1500">
                <a:solidFill>
                  <a:schemeClr val="tx1"/>
                </a:solidFill>
              </a:rPr>
            </a:br>
            <a:r>
              <a:rPr lang="en-US" sz="150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974C7-9845-4F97-892C-FB094AA9D9C1}"/>
              </a:ext>
            </a:extLst>
          </p:cNvPr>
          <p:cNvSpPr/>
          <p:nvPr/>
        </p:nvSpPr>
        <p:spPr>
          <a:xfrm>
            <a:off x="6696363" y="2010489"/>
            <a:ext cx="3491345" cy="184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D449CB-07DC-448F-8561-E72607525FA0}"/>
              </a:ext>
            </a:extLst>
          </p:cNvPr>
          <p:cNvSpPr/>
          <p:nvPr/>
        </p:nvSpPr>
        <p:spPr>
          <a:xfrm>
            <a:off x="6858000" y="2159408"/>
            <a:ext cx="1293091" cy="637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RPC</a:t>
            </a:r>
            <a:br>
              <a:rPr lang="en-US" sz="1500">
                <a:solidFill>
                  <a:schemeClr val="tx1"/>
                </a:solidFill>
              </a:rPr>
            </a:br>
            <a:r>
              <a:rPr lang="en-US" sz="150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3A33E7-0E79-4F1E-9EB8-06A2DA068BEA}"/>
              </a:ext>
            </a:extLst>
          </p:cNvPr>
          <p:cNvSpPr txBox="1"/>
          <p:nvPr/>
        </p:nvSpPr>
        <p:spPr>
          <a:xfrm>
            <a:off x="2702418" y="1539421"/>
            <a:ext cx="223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Sender (Client)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DEDC2-1597-4716-A4A0-0A2725258613}"/>
              </a:ext>
            </a:extLst>
          </p:cNvPr>
          <p:cNvSpPr txBox="1"/>
          <p:nvPr/>
        </p:nvSpPr>
        <p:spPr>
          <a:xfrm>
            <a:off x="7514898" y="1565261"/>
            <a:ext cx="223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Receiver (Server)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029960-6277-4343-A2F7-5E2EFF78FD0C}"/>
              </a:ext>
            </a:extLst>
          </p:cNvPr>
          <p:cNvSpPr/>
          <p:nvPr/>
        </p:nvSpPr>
        <p:spPr>
          <a:xfrm>
            <a:off x="1732582" y="2167276"/>
            <a:ext cx="1293091" cy="637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sz="150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9E3868-927B-400A-B0F5-761AE6903337}"/>
              </a:ext>
            </a:extLst>
          </p:cNvPr>
          <p:cNvSpPr/>
          <p:nvPr/>
        </p:nvSpPr>
        <p:spPr>
          <a:xfrm>
            <a:off x="8628466" y="2159408"/>
            <a:ext cx="1293091" cy="637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QP</a:t>
            </a:r>
          </a:p>
          <a:p>
            <a:pPr algn="ctr"/>
            <a:r>
              <a:rPr lang="en-US" sz="150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6FA35-852A-4AAD-9A54-28A516B21624}"/>
              </a:ext>
            </a:extLst>
          </p:cNvPr>
          <p:cNvSpPr/>
          <p:nvPr/>
        </p:nvSpPr>
        <p:spPr>
          <a:xfrm>
            <a:off x="8797771" y="3118398"/>
            <a:ext cx="1105402" cy="541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B53E02-BDC6-4EDD-B5C9-527EA923DE73}"/>
              </a:ext>
            </a:extLst>
          </p:cNvPr>
          <p:cNvSpPr/>
          <p:nvPr/>
        </p:nvSpPr>
        <p:spPr>
          <a:xfrm>
            <a:off x="2870058" y="3185462"/>
            <a:ext cx="1161675" cy="482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EF40C-9928-463C-8FB6-B88DC218C503}"/>
              </a:ext>
            </a:extLst>
          </p:cNvPr>
          <p:cNvSpPr/>
          <p:nvPr/>
        </p:nvSpPr>
        <p:spPr>
          <a:xfrm>
            <a:off x="2804875" y="3118399"/>
            <a:ext cx="1161675" cy="4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6D4369-6330-491E-9D4B-5C3F1F54A73A}"/>
              </a:ext>
            </a:extLst>
          </p:cNvPr>
          <p:cNvSpPr/>
          <p:nvPr/>
        </p:nvSpPr>
        <p:spPr>
          <a:xfrm>
            <a:off x="2735843" y="3027947"/>
            <a:ext cx="1161675" cy="52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50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7FB216-D5BC-4B33-BB9D-5810DBB557DA}"/>
              </a:ext>
            </a:extLst>
          </p:cNvPr>
          <p:cNvSpPr/>
          <p:nvPr/>
        </p:nvSpPr>
        <p:spPr>
          <a:xfrm>
            <a:off x="8722310" y="3053780"/>
            <a:ext cx="1105402" cy="55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ED4D00-1CC7-44EF-B0D3-DE8A97D54B12}"/>
              </a:ext>
            </a:extLst>
          </p:cNvPr>
          <p:cNvSpPr/>
          <p:nvPr/>
        </p:nvSpPr>
        <p:spPr>
          <a:xfrm>
            <a:off x="8644695" y="3006658"/>
            <a:ext cx="1105402" cy="55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RPC</a:t>
            </a:r>
            <a:br>
              <a:rPr lang="en-US" sz="1500">
                <a:solidFill>
                  <a:schemeClr val="tx1"/>
                </a:solidFill>
              </a:rPr>
            </a:br>
            <a:r>
              <a:rPr lang="en-US" sz="1500">
                <a:solidFill>
                  <a:schemeClr val="tx1"/>
                </a:solidFill>
              </a:rPr>
              <a:t>Workers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35850B-4B57-41D6-88DE-E9BA44C97C5C}"/>
              </a:ext>
            </a:extLst>
          </p:cNvPr>
          <p:cNvSpPr txBox="1"/>
          <p:nvPr/>
        </p:nvSpPr>
        <p:spPr>
          <a:xfrm>
            <a:off x="5154850" y="2625804"/>
            <a:ext cx="1484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Connection Handle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BA440F-4855-4EBB-B755-3AB4D77AD52E}"/>
              </a:ext>
            </a:extLst>
          </p:cNvPr>
          <p:cNvSpPr txBox="1"/>
          <p:nvPr/>
        </p:nvSpPr>
        <p:spPr>
          <a:xfrm>
            <a:off x="4990797" y="1875849"/>
            <a:ext cx="187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 (1) submit 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A00ED4-9F3C-433C-ABFB-0618D161A990}"/>
              </a:ext>
            </a:extLst>
          </p:cNvPr>
          <p:cNvCxnSpPr>
            <a:cxnSpLocks/>
          </p:cNvCxnSpPr>
          <p:nvPr/>
        </p:nvCxnSpPr>
        <p:spPr>
          <a:xfrm>
            <a:off x="5132037" y="2159408"/>
            <a:ext cx="147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F88AE-7844-4F2F-AA25-7516BCC0736A}"/>
              </a:ext>
            </a:extLst>
          </p:cNvPr>
          <p:cNvCxnSpPr/>
          <p:nvPr/>
        </p:nvCxnSpPr>
        <p:spPr>
          <a:xfrm>
            <a:off x="8151091" y="2530763"/>
            <a:ext cx="4773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5F78AB2-5F7D-4765-926B-DD99056B23C9}"/>
              </a:ext>
            </a:extLst>
          </p:cNvPr>
          <p:cNvCxnSpPr>
            <a:endCxn id="47" idx="1"/>
          </p:cNvCxnSpPr>
          <p:nvPr/>
        </p:nvCxnSpPr>
        <p:spPr>
          <a:xfrm>
            <a:off x="8151091" y="2710918"/>
            <a:ext cx="493604" cy="575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48B0044-D7AF-4553-BBAB-53700F272D7F}"/>
              </a:ext>
            </a:extLst>
          </p:cNvPr>
          <p:cNvSpPr/>
          <p:nvPr/>
        </p:nvSpPr>
        <p:spPr>
          <a:xfrm>
            <a:off x="4432870" y="1191624"/>
            <a:ext cx="2466891" cy="5931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(1) client asks for credit while sending request to 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131497-8A88-405C-87BD-F2D85720D8B5}"/>
              </a:ext>
            </a:extLst>
          </p:cNvPr>
          <p:cNvSpPr txBox="1"/>
          <p:nvPr/>
        </p:nvSpPr>
        <p:spPr>
          <a:xfrm>
            <a:off x="7978793" y="2849206"/>
            <a:ext cx="4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(2)</a:t>
            </a:r>
            <a:r>
              <a:rPr lang="en-US"/>
              <a:t>   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92DA78D-CB86-4CBE-B00B-E1BE9D7BD56E}"/>
              </a:ext>
            </a:extLst>
          </p:cNvPr>
          <p:cNvSpPr/>
          <p:nvPr/>
        </p:nvSpPr>
        <p:spPr>
          <a:xfrm>
            <a:off x="6874229" y="3160216"/>
            <a:ext cx="1762237" cy="4185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(2) all requests are processed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1E9181-2077-4BB7-9C47-DDF35AF886A5}"/>
              </a:ext>
            </a:extLst>
          </p:cNvPr>
          <p:cNvSpPr txBox="1"/>
          <p:nvPr/>
        </p:nvSpPr>
        <p:spPr>
          <a:xfrm>
            <a:off x="8142791" y="2123554"/>
            <a:ext cx="57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1500"/>
              <a:t>(3)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D087E6C-B429-4978-BFF8-735B2578A081}"/>
              </a:ext>
            </a:extLst>
          </p:cNvPr>
          <p:cNvSpPr/>
          <p:nvPr/>
        </p:nvSpPr>
        <p:spPr>
          <a:xfrm>
            <a:off x="9489582" y="1782555"/>
            <a:ext cx="2527580" cy="6190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(3) QP scheduler decides whether to keep this QP active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1EB5AB-619A-4453-BDB7-3EAFC14EE32B}"/>
              </a:ext>
            </a:extLst>
          </p:cNvPr>
          <p:cNvCxnSpPr>
            <a:cxnSpLocks/>
          </p:cNvCxnSpPr>
          <p:nvPr/>
        </p:nvCxnSpPr>
        <p:spPr>
          <a:xfrm flipH="1">
            <a:off x="5123874" y="2931025"/>
            <a:ext cx="1433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53E0BAD-AB0E-41FA-9E8C-9C9C25939F86}"/>
              </a:ext>
            </a:extLst>
          </p:cNvPr>
          <p:cNvSpPr txBox="1"/>
          <p:nvPr/>
        </p:nvSpPr>
        <p:spPr>
          <a:xfrm>
            <a:off x="5116472" y="2939140"/>
            <a:ext cx="176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(4) return response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96C1141-7D5C-463F-9D50-ED7328A59E2B}"/>
              </a:ext>
            </a:extLst>
          </p:cNvPr>
          <p:cNvSpPr/>
          <p:nvPr/>
        </p:nvSpPr>
        <p:spPr>
          <a:xfrm>
            <a:off x="4107523" y="3712807"/>
            <a:ext cx="3205814" cy="542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(4) server provides credits or deactivates the QP along with the response to client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CAB6B0-0875-47E1-840D-5E86AA0B8B15}"/>
              </a:ext>
            </a:extLst>
          </p:cNvPr>
          <p:cNvCxnSpPr>
            <a:cxnSpLocks/>
          </p:cNvCxnSpPr>
          <p:nvPr/>
        </p:nvCxnSpPr>
        <p:spPr>
          <a:xfrm>
            <a:off x="3025673" y="2493799"/>
            <a:ext cx="613454" cy="3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6BD880-642B-4AF9-AE8C-0000D41F9B58}"/>
              </a:ext>
            </a:extLst>
          </p:cNvPr>
          <p:cNvSpPr txBox="1"/>
          <p:nvPr/>
        </p:nvSpPr>
        <p:spPr>
          <a:xfrm>
            <a:off x="3980968" y="2827863"/>
            <a:ext cx="423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(5)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DC874B-230B-44FF-AD11-9D58593F484C}"/>
              </a:ext>
            </a:extLst>
          </p:cNvPr>
          <p:cNvSpPr txBox="1"/>
          <p:nvPr/>
        </p:nvSpPr>
        <p:spPr>
          <a:xfrm>
            <a:off x="3119442" y="2175965"/>
            <a:ext cx="45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(6)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B835ACE-F720-423C-979C-E7436ACF4826}"/>
              </a:ext>
            </a:extLst>
          </p:cNvPr>
          <p:cNvSpPr/>
          <p:nvPr/>
        </p:nvSpPr>
        <p:spPr>
          <a:xfrm>
            <a:off x="209755" y="3313872"/>
            <a:ext cx="2667984" cy="4428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(5) app threads receive response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BA5AC09-60E7-43D0-8C4A-E536C1CE5A5D}"/>
              </a:ext>
            </a:extLst>
          </p:cNvPr>
          <p:cNvSpPr/>
          <p:nvPr/>
        </p:nvSpPr>
        <p:spPr>
          <a:xfrm>
            <a:off x="78509" y="1302287"/>
            <a:ext cx="2466891" cy="8048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(6) Thread scheduler migrates threads from a deactivated QP to another active QP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645ED5-9598-49BF-861C-6465EAA59EE7}"/>
              </a:ext>
            </a:extLst>
          </p:cNvPr>
          <p:cNvSpPr/>
          <p:nvPr/>
        </p:nvSpPr>
        <p:spPr>
          <a:xfrm>
            <a:off x="5089786" y="2237704"/>
            <a:ext cx="1607127" cy="15236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CBC74A-AE95-46A8-B78A-6F01DDDAFAAB}"/>
              </a:ext>
            </a:extLst>
          </p:cNvPr>
          <p:cNvSpPr/>
          <p:nvPr/>
        </p:nvSpPr>
        <p:spPr>
          <a:xfrm>
            <a:off x="5089787" y="2554422"/>
            <a:ext cx="1607127" cy="15236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1C963B9-396C-483A-87FB-2E6DDE41CFBE}"/>
              </a:ext>
            </a:extLst>
          </p:cNvPr>
          <p:cNvSpPr/>
          <p:nvPr/>
        </p:nvSpPr>
        <p:spPr>
          <a:xfrm>
            <a:off x="9275011" y="4254926"/>
            <a:ext cx="188585" cy="13859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46DE86-CA25-4026-9C5D-A5C42A1292BF}"/>
              </a:ext>
            </a:extLst>
          </p:cNvPr>
          <p:cNvSpPr/>
          <p:nvPr/>
        </p:nvSpPr>
        <p:spPr>
          <a:xfrm>
            <a:off x="9275011" y="4476622"/>
            <a:ext cx="188585" cy="1385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3FE5BD-9E74-42F8-9171-D2408DA1C097}"/>
              </a:ext>
            </a:extLst>
          </p:cNvPr>
          <p:cNvSpPr txBox="1"/>
          <p:nvPr/>
        </p:nvSpPr>
        <p:spPr>
          <a:xfrm>
            <a:off x="9463596" y="4153457"/>
            <a:ext cx="123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Active QP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330978-7597-431E-874F-97BD21230703}"/>
              </a:ext>
            </a:extLst>
          </p:cNvPr>
          <p:cNvSpPr txBox="1"/>
          <p:nvPr/>
        </p:nvSpPr>
        <p:spPr>
          <a:xfrm>
            <a:off x="9463595" y="4383733"/>
            <a:ext cx="123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Inactive QP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7942CD-DF78-436C-B643-3280CE6D7908}"/>
              </a:ext>
            </a:extLst>
          </p:cNvPr>
          <p:cNvCxnSpPr>
            <a:cxnSpLocks/>
          </p:cNvCxnSpPr>
          <p:nvPr/>
        </p:nvCxnSpPr>
        <p:spPr>
          <a:xfrm flipV="1">
            <a:off x="3739317" y="2805665"/>
            <a:ext cx="573592" cy="20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71E18-6B0D-443D-B75D-9C7C9252733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379128" y="2804586"/>
            <a:ext cx="537638" cy="201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87B0F2-9341-446B-BABA-A9FB096CBA46}"/>
              </a:ext>
            </a:extLst>
          </p:cNvPr>
          <p:cNvSpPr txBox="1"/>
          <p:nvPr/>
        </p:nvSpPr>
        <p:spPr>
          <a:xfrm>
            <a:off x="2310570" y="2825875"/>
            <a:ext cx="451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(6)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E21140-5E01-4473-8177-8513F7380A1D}"/>
              </a:ext>
            </a:extLst>
          </p:cNvPr>
          <p:cNvSpPr/>
          <p:nvPr/>
        </p:nvSpPr>
        <p:spPr>
          <a:xfrm>
            <a:off x="1944419" y="4603130"/>
            <a:ext cx="6667230" cy="14084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Receiver-side QP Scheduler</a:t>
            </a:r>
            <a:r>
              <a:rPr lang="en-US">
                <a:solidFill>
                  <a:schemeClr val="tx1"/>
                </a:solidFill>
              </a:rPr>
              <a:t> dynamically activates/deactivates QPs on a per-sender basis to avoid NIC cache pressure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Sender-side Thread scheduler</a:t>
            </a:r>
            <a:r>
              <a:rPr lang="en-US">
                <a:solidFill>
                  <a:schemeClr val="tx1"/>
                </a:solidFill>
              </a:rPr>
              <a:t> multiplexes active QPs among application threads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AF74F4-46DD-4F18-B0A7-BA454EA0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4" grpId="0" animBg="1"/>
      <p:bldP spid="6" grpId="0" animBg="1"/>
      <p:bldP spid="10" grpId="0" animBg="1"/>
      <p:bldP spid="18" grpId="0" animBg="1"/>
      <p:bldP spid="26" grpId="0"/>
      <p:bldP spid="27" grpId="0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51" grpId="0"/>
      <p:bldP spid="75" grpId="0" animBg="1"/>
      <p:bldP spid="76" grpId="0"/>
      <p:bldP spid="77" grpId="0" animBg="1"/>
      <p:bldP spid="78" grpId="0"/>
      <p:bldP spid="79" grpId="0" animBg="1"/>
      <p:bldP spid="85" grpId="0"/>
      <p:bldP spid="87" grpId="0" animBg="1"/>
      <p:bldP spid="102" grpId="0"/>
      <p:bldP spid="103" grpId="0"/>
      <p:bldP spid="105" grpId="0" animBg="1"/>
      <p:bldP spid="106" grpId="0" animBg="1"/>
      <p:bldP spid="124" grpId="0" animBg="1"/>
      <p:bldP spid="126" grpId="0" animBg="1"/>
      <p:bldP spid="128" grpId="0" animBg="1"/>
      <p:bldP spid="129" grpId="0" animBg="1"/>
      <p:bldP spid="130" grpId="0"/>
      <p:bldP spid="131" grpId="0"/>
      <p:bldP spid="5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2DD5-0350-4C69-BE24-38DC3A90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But isn’t QP sharing bad for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5267-96CA-422C-B75B-F1ACD23B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QP sharing among threads is </a:t>
            </a:r>
            <a:r>
              <a:rPr lang="en-US" sz="2400">
                <a:solidFill>
                  <a:srgbClr val="FF0000"/>
                </a:solidFill>
              </a:rPr>
              <a:t>detrimental to performance</a:t>
            </a:r>
            <a:r>
              <a:rPr lang="en-US" sz="2400" baseline="30000"/>
              <a:t>[1,2]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Low parallelism</a:t>
            </a:r>
            <a:endParaRPr lang="en-US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High synchronization overheads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/>
              <a:t>FLOCK synchronization</a:t>
            </a:r>
            <a:r>
              <a:rPr lang="en-US" sz="2400"/>
              <a:t> overcomes these 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Threads sharing a QP </a:t>
            </a:r>
            <a:r>
              <a:rPr lang="en-US">
                <a:solidFill>
                  <a:srgbClr val="00B050"/>
                </a:solidFill>
              </a:rPr>
              <a:t>progress concurrently</a:t>
            </a:r>
            <a:r>
              <a:rPr lang="en-US"/>
              <a:t> with </a:t>
            </a:r>
            <a:r>
              <a:rPr lang="en-US">
                <a:solidFill>
                  <a:srgbClr val="00B050"/>
                </a:solidFill>
              </a:rPr>
              <a:t>minimal synchronization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 Coalesces smaller messages utilizing </a:t>
            </a:r>
            <a:r>
              <a:rPr lang="en-US">
                <a:solidFill>
                  <a:srgbClr val="00B050"/>
                </a:solidFill>
              </a:rPr>
              <a:t>network bandwidth + CPU efficiently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600"/>
              <a:t>[1] </a:t>
            </a:r>
            <a:r>
              <a:rPr lang="en-US" sz="1600" err="1"/>
              <a:t>FaRM</a:t>
            </a:r>
            <a:r>
              <a:rPr lang="en-US" sz="1600"/>
              <a:t> : Fast remote memory, NSDI 2014</a:t>
            </a:r>
          </a:p>
          <a:p>
            <a:pPr marL="0" indent="0">
              <a:buNone/>
            </a:pPr>
            <a:r>
              <a:rPr lang="en-US" sz="1600"/>
              <a:t>[2] </a:t>
            </a:r>
            <a:r>
              <a:rPr lang="en-US" sz="1600" err="1"/>
              <a:t>FaSST</a:t>
            </a:r>
            <a:r>
              <a:rPr lang="en-US" sz="1600"/>
              <a:t> : Fast, Scalable and Simple Distributed Transactions with Two-Sided RDMA Datagram RPCs, OSDI 2016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3D13-9096-451B-8D0F-DD92BFD1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A3B91A2B-BAD7-44B4-A340-CB744D0C3E6F}"/>
              </a:ext>
            </a:extLst>
          </p:cNvPr>
          <p:cNvSpPr txBox="1"/>
          <p:nvPr/>
        </p:nvSpPr>
        <p:spPr>
          <a:xfrm>
            <a:off x="6035589" y="2368495"/>
            <a:ext cx="128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Flock Tail = null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82A66-0E19-4C9A-9AD5-763AE97B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11" y="211329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b="1"/>
              <a:t>FLOCK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4351-7F1D-4A93-9E44-0F698A3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8688"/>
            <a:ext cx="10951347" cy="5557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CDFF-B337-4790-BCA1-B90D41EAB6FC}"/>
              </a:ext>
            </a:extLst>
          </p:cNvPr>
          <p:cNvSpPr/>
          <p:nvPr/>
        </p:nvSpPr>
        <p:spPr>
          <a:xfrm>
            <a:off x="908453" y="2183647"/>
            <a:ext cx="10191565" cy="2210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AC181-4E1A-4FBA-A044-8F781E8E6906}"/>
              </a:ext>
            </a:extLst>
          </p:cNvPr>
          <p:cNvSpPr/>
          <p:nvPr/>
        </p:nvSpPr>
        <p:spPr>
          <a:xfrm>
            <a:off x="881847" y="4605516"/>
            <a:ext cx="10191565" cy="1420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EA9B8-81AE-4AF8-BAD2-D03DBCE76178}"/>
              </a:ext>
            </a:extLst>
          </p:cNvPr>
          <p:cNvSpPr txBox="1"/>
          <p:nvPr/>
        </p:nvSpPr>
        <p:spPr>
          <a:xfrm>
            <a:off x="924758" y="2163758"/>
            <a:ext cx="16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Sender (Client)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CCB7D-D3DC-4B19-A281-7C98794DEC18}"/>
              </a:ext>
            </a:extLst>
          </p:cNvPr>
          <p:cNvSpPr txBox="1"/>
          <p:nvPr/>
        </p:nvSpPr>
        <p:spPr>
          <a:xfrm>
            <a:off x="881846" y="4553911"/>
            <a:ext cx="191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Receiver (Server)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1E7A6-9DF3-457A-A834-9AB2B77E3274}"/>
              </a:ext>
            </a:extLst>
          </p:cNvPr>
          <p:cNvSpPr/>
          <p:nvPr/>
        </p:nvSpPr>
        <p:spPr>
          <a:xfrm>
            <a:off x="1047565" y="3693109"/>
            <a:ext cx="1347926" cy="54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39D21-53B9-44EB-86FA-3A31D1152367}"/>
              </a:ext>
            </a:extLst>
          </p:cNvPr>
          <p:cNvSpPr/>
          <p:nvPr/>
        </p:nvSpPr>
        <p:spPr>
          <a:xfrm>
            <a:off x="1052283" y="4964831"/>
            <a:ext cx="1347926" cy="54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A25D-DD12-4CF2-8027-9536111FAE57}"/>
              </a:ext>
            </a:extLst>
          </p:cNvPr>
          <p:cNvSpPr/>
          <p:nvPr/>
        </p:nvSpPr>
        <p:spPr>
          <a:xfrm>
            <a:off x="5810480" y="2388406"/>
            <a:ext cx="3293615" cy="814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2DD58-305E-4473-B075-E14901E5B5C4}"/>
              </a:ext>
            </a:extLst>
          </p:cNvPr>
          <p:cNvSpPr txBox="1"/>
          <p:nvPr/>
        </p:nvSpPr>
        <p:spPr>
          <a:xfrm>
            <a:off x="6096000" y="2107552"/>
            <a:ext cx="2829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Thread Combining Queue (TCQ)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7218FEB-3691-45B6-9F24-58B6CEB76C3E}"/>
              </a:ext>
            </a:extLst>
          </p:cNvPr>
          <p:cNvSpPr/>
          <p:nvPr/>
        </p:nvSpPr>
        <p:spPr>
          <a:xfrm>
            <a:off x="6096000" y="2815663"/>
            <a:ext cx="772357" cy="189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35FC7-1E8F-483C-B435-B6798DADB02D}"/>
              </a:ext>
            </a:extLst>
          </p:cNvPr>
          <p:cNvSpPr/>
          <p:nvPr/>
        </p:nvSpPr>
        <p:spPr>
          <a:xfrm>
            <a:off x="2395491" y="3693109"/>
            <a:ext cx="471996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65EC59-BC51-4290-B29F-23126B22179D}"/>
              </a:ext>
            </a:extLst>
          </p:cNvPr>
          <p:cNvSpPr/>
          <p:nvPr/>
        </p:nvSpPr>
        <p:spPr>
          <a:xfrm>
            <a:off x="2867487" y="3693109"/>
            <a:ext cx="471996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23FF59-93D8-45A1-A190-05E88E1190F1}"/>
              </a:ext>
            </a:extLst>
          </p:cNvPr>
          <p:cNvSpPr txBox="1"/>
          <p:nvPr/>
        </p:nvSpPr>
        <p:spPr>
          <a:xfrm>
            <a:off x="2351103" y="383651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Header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6BEDA7-7C95-4E2D-AEE6-CEB235A268E0}"/>
              </a:ext>
            </a:extLst>
          </p:cNvPr>
          <p:cNvSpPr txBox="1"/>
          <p:nvPr/>
        </p:nvSpPr>
        <p:spPr>
          <a:xfrm>
            <a:off x="2851954" y="383651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Meta</a:t>
            </a:r>
            <a:r>
              <a:rPr lang="en-US" sz="1000" baseline="-25000"/>
              <a:t>1</a:t>
            </a:r>
            <a:endParaRPr lang="en-US" sz="1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2D241B-13EB-486A-82E7-C6B98F471B5F}"/>
              </a:ext>
            </a:extLst>
          </p:cNvPr>
          <p:cNvSpPr/>
          <p:nvPr/>
        </p:nvSpPr>
        <p:spPr>
          <a:xfrm>
            <a:off x="3339483" y="3693109"/>
            <a:ext cx="529707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466432-FD6A-417D-BA8E-AEC788C80200}"/>
              </a:ext>
            </a:extLst>
          </p:cNvPr>
          <p:cNvSpPr txBox="1"/>
          <p:nvPr/>
        </p:nvSpPr>
        <p:spPr>
          <a:xfrm>
            <a:off x="3368339" y="383651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Data</a:t>
            </a:r>
            <a:r>
              <a:rPr lang="en-US" sz="1000" baseline="-25000"/>
              <a:t>1</a:t>
            </a:r>
            <a:endParaRPr lang="en-US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38C34-E872-490A-BF07-CD2C4E95FBF4}"/>
              </a:ext>
            </a:extLst>
          </p:cNvPr>
          <p:cNvSpPr/>
          <p:nvPr/>
        </p:nvSpPr>
        <p:spPr>
          <a:xfrm>
            <a:off x="3869190" y="3693109"/>
            <a:ext cx="471996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14913-13FD-415C-84EB-D0A66D44CBF9}"/>
              </a:ext>
            </a:extLst>
          </p:cNvPr>
          <p:cNvSpPr txBox="1"/>
          <p:nvPr/>
        </p:nvSpPr>
        <p:spPr>
          <a:xfrm>
            <a:off x="3884723" y="3844751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   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876C3F-2C4A-4654-B59F-06CCB3FF5DF9}"/>
              </a:ext>
            </a:extLst>
          </p:cNvPr>
          <p:cNvSpPr/>
          <p:nvPr/>
        </p:nvSpPr>
        <p:spPr>
          <a:xfrm>
            <a:off x="4340448" y="3693109"/>
            <a:ext cx="471996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8CAA8-F859-4BB3-A012-671C59602C50}"/>
              </a:ext>
            </a:extLst>
          </p:cNvPr>
          <p:cNvSpPr txBox="1"/>
          <p:nvPr/>
        </p:nvSpPr>
        <p:spPr>
          <a:xfrm>
            <a:off x="4325653" y="383651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Meta</a:t>
            </a:r>
            <a:r>
              <a:rPr lang="en-US" sz="1000" baseline="-25000" err="1"/>
              <a:t>N</a:t>
            </a:r>
            <a:endParaRPr lang="en-US" sz="1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23FFF6-2894-4B57-93C1-B02712A61A33}"/>
              </a:ext>
            </a:extLst>
          </p:cNvPr>
          <p:cNvSpPr/>
          <p:nvPr/>
        </p:nvSpPr>
        <p:spPr>
          <a:xfrm>
            <a:off x="4812444" y="3693109"/>
            <a:ext cx="529707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CB275F-5F40-4CAC-AE1D-45423E6C4F4B}"/>
              </a:ext>
            </a:extLst>
          </p:cNvPr>
          <p:cNvSpPr txBox="1"/>
          <p:nvPr/>
        </p:nvSpPr>
        <p:spPr>
          <a:xfrm>
            <a:off x="4863126" y="3836347"/>
            <a:ext cx="548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Data</a:t>
            </a:r>
            <a:r>
              <a:rPr lang="en-US" sz="1000" baseline="-25000" err="1"/>
              <a:t>N</a:t>
            </a:r>
            <a:endParaRPr lang="en-US" sz="1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FC6F40-3596-4AC7-B6ED-A09DDE95AA55}"/>
              </a:ext>
            </a:extLst>
          </p:cNvPr>
          <p:cNvSpPr/>
          <p:nvPr/>
        </p:nvSpPr>
        <p:spPr>
          <a:xfrm>
            <a:off x="5335103" y="3693109"/>
            <a:ext cx="471996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2E1C71-7988-4738-9713-9F1617825C2C}"/>
              </a:ext>
            </a:extLst>
          </p:cNvPr>
          <p:cNvSpPr txBox="1"/>
          <p:nvPr/>
        </p:nvSpPr>
        <p:spPr>
          <a:xfrm>
            <a:off x="5298488" y="3828888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Canary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27EF62-F0B8-441C-958B-9CFE7BA8C623}"/>
              </a:ext>
            </a:extLst>
          </p:cNvPr>
          <p:cNvSpPr/>
          <p:nvPr/>
        </p:nvSpPr>
        <p:spPr>
          <a:xfrm>
            <a:off x="5807099" y="3693109"/>
            <a:ext cx="4934882" cy="54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44842D-CA9A-4441-A8B1-BCEC85742C8A}"/>
              </a:ext>
            </a:extLst>
          </p:cNvPr>
          <p:cNvSpPr/>
          <p:nvPr/>
        </p:nvSpPr>
        <p:spPr>
          <a:xfrm>
            <a:off x="2398519" y="4965192"/>
            <a:ext cx="475488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02BA79-D7C9-4D0E-90F8-85823FF52BA5}"/>
              </a:ext>
            </a:extLst>
          </p:cNvPr>
          <p:cNvSpPr/>
          <p:nvPr/>
        </p:nvSpPr>
        <p:spPr>
          <a:xfrm>
            <a:off x="2867568" y="4962937"/>
            <a:ext cx="475488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993D7F-F05F-4507-B6AF-DA96302783D0}"/>
              </a:ext>
            </a:extLst>
          </p:cNvPr>
          <p:cNvSpPr/>
          <p:nvPr/>
        </p:nvSpPr>
        <p:spPr>
          <a:xfrm>
            <a:off x="3334108" y="4962070"/>
            <a:ext cx="530352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59DB90-E769-4E7E-9A1B-6D4E839B74E8}"/>
              </a:ext>
            </a:extLst>
          </p:cNvPr>
          <p:cNvSpPr/>
          <p:nvPr/>
        </p:nvSpPr>
        <p:spPr>
          <a:xfrm>
            <a:off x="3864545" y="4962070"/>
            <a:ext cx="475488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F24C84-2860-4299-B5AD-9F759664CE66}"/>
              </a:ext>
            </a:extLst>
          </p:cNvPr>
          <p:cNvSpPr/>
          <p:nvPr/>
        </p:nvSpPr>
        <p:spPr>
          <a:xfrm>
            <a:off x="4325653" y="4962068"/>
            <a:ext cx="471644" cy="550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1F524D-5955-4B20-82E0-A68470C81B62}"/>
              </a:ext>
            </a:extLst>
          </p:cNvPr>
          <p:cNvSpPr/>
          <p:nvPr/>
        </p:nvSpPr>
        <p:spPr>
          <a:xfrm>
            <a:off x="4789521" y="4962068"/>
            <a:ext cx="541619" cy="549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897766-2C8E-4093-8592-69B74EC8F03B}"/>
              </a:ext>
            </a:extLst>
          </p:cNvPr>
          <p:cNvSpPr/>
          <p:nvPr/>
        </p:nvSpPr>
        <p:spPr>
          <a:xfrm>
            <a:off x="5322510" y="4962070"/>
            <a:ext cx="495780" cy="549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A13DA-CED2-4BE9-8364-207E9343B308}"/>
              </a:ext>
            </a:extLst>
          </p:cNvPr>
          <p:cNvSpPr txBox="1"/>
          <p:nvPr/>
        </p:nvSpPr>
        <p:spPr>
          <a:xfrm>
            <a:off x="2341309" y="5105109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Header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D0A213-0DB8-4CDB-93E6-96214AF90500}"/>
              </a:ext>
            </a:extLst>
          </p:cNvPr>
          <p:cNvSpPr txBox="1"/>
          <p:nvPr/>
        </p:nvSpPr>
        <p:spPr>
          <a:xfrm>
            <a:off x="2844923" y="5119003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Meta</a:t>
            </a:r>
            <a:r>
              <a:rPr lang="en-US" sz="1000" baseline="-25000"/>
              <a:t>1</a:t>
            </a:r>
            <a:endParaRPr lang="en-US" sz="1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4FB42C-D90F-46B0-8781-9EB2202C41E6}"/>
              </a:ext>
            </a:extLst>
          </p:cNvPr>
          <p:cNvSpPr txBox="1"/>
          <p:nvPr/>
        </p:nvSpPr>
        <p:spPr>
          <a:xfrm>
            <a:off x="3357235" y="512486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Data</a:t>
            </a:r>
            <a:r>
              <a:rPr lang="en-US" sz="1000" baseline="-25000"/>
              <a:t>1</a:t>
            </a:r>
            <a:endParaRPr lang="en-US" sz="10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4AF95-F1DC-4D7D-9B6D-454B9271B831}"/>
              </a:ext>
            </a:extLst>
          </p:cNvPr>
          <p:cNvSpPr txBox="1"/>
          <p:nvPr/>
        </p:nvSpPr>
        <p:spPr>
          <a:xfrm>
            <a:off x="3832808" y="5113712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   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A8A967-2490-4BC0-9E4C-DD4526273E0F}"/>
              </a:ext>
            </a:extLst>
          </p:cNvPr>
          <p:cNvSpPr txBox="1"/>
          <p:nvPr/>
        </p:nvSpPr>
        <p:spPr>
          <a:xfrm>
            <a:off x="4305271" y="5105109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Meta</a:t>
            </a:r>
            <a:r>
              <a:rPr lang="en-US" sz="1000" baseline="-25000" err="1"/>
              <a:t>N</a:t>
            </a:r>
            <a:endParaRPr lang="en-US" sz="10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8F0C53-8E51-4275-9C01-1A479FD1385C}"/>
              </a:ext>
            </a:extLst>
          </p:cNvPr>
          <p:cNvSpPr txBox="1"/>
          <p:nvPr/>
        </p:nvSpPr>
        <p:spPr>
          <a:xfrm>
            <a:off x="4785931" y="5107586"/>
            <a:ext cx="548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/>
              <a:t>Data</a:t>
            </a:r>
            <a:r>
              <a:rPr lang="en-US" sz="1000" baseline="-25000" err="1"/>
              <a:t>N</a:t>
            </a:r>
            <a:endParaRPr lang="en-US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A5A8B-6ABB-4C97-A711-0F2BEA911A11}"/>
              </a:ext>
            </a:extLst>
          </p:cNvPr>
          <p:cNvSpPr txBox="1"/>
          <p:nvPr/>
        </p:nvSpPr>
        <p:spPr>
          <a:xfrm>
            <a:off x="5323634" y="512486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Canary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95F048-3EC3-4447-9909-B283B260C062}"/>
              </a:ext>
            </a:extLst>
          </p:cNvPr>
          <p:cNvSpPr/>
          <p:nvPr/>
        </p:nvSpPr>
        <p:spPr>
          <a:xfrm>
            <a:off x="5803551" y="4962070"/>
            <a:ext cx="4920363" cy="54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207AFBC-A171-4B46-A5E4-4F94C751F0C5}"/>
              </a:ext>
            </a:extLst>
          </p:cNvPr>
          <p:cNvSpPr/>
          <p:nvPr/>
        </p:nvSpPr>
        <p:spPr>
          <a:xfrm rot="16200000">
            <a:off x="3978880" y="1728275"/>
            <a:ext cx="244831" cy="34116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766FA667-DA7A-461F-8CA0-7942441A61FB}"/>
              </a:ext>
            </a:extLst>
          </p:cNvPr>
          <p:cNvSpPr/>
          <p:nvPr/>
        </p:nvSpPr>
        <p:spPr>
          <a:xfrm>
            <a:off x="3034857" y="2628935"/>
            <a:ext cx="1205528" cy="608323"/>
          </a:xfrm>
          <a:prstGeom prst="wedgeRoundRectCallout">
            <a:avLst>
              <a:gd name="adj1" fmla="val -20833"/>
              <a:gd name="adj2" fmla="val 727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 coalesced message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4A5A606A-D559-4D0E-AC10-2C724F416560}"/>
              </a:ext>
            </a:extLst>
          </p:cNvPr>
          <p:cNvSpPr/>
          <p:nvPr/>
        </p:nvSpPr>
        <p:spPr>
          <a:xfrm>
            <a:off x="3791508" y="4305585"/>
            <a:ext cx="275207" cy="4782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5D3D69-9977-426E-A225-02B1212EB00E}"/>
              </a:ext>
            </a:extLst>
          </p:cNvPr>
          <p:cNvSpPr txBox="1"/>
          <p:nvPr/>
        </p:nvSpPr>
        <p:spPr>
          <a:xfrm>
            <a:off x="3982931" y="4363228"/>
            <a:ext cx="124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RDMA Write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D211772-E703-4D6E-8E7B-30285FB8090A}"/>
              </a:ext>
            </a:extLst>
          </p:cNvPr>
          <p:cNvCxnSpPr>
            <a:cxnSpLocks/>
          </p:cNvCxnSpPr>
          <p:nvPr/>
        </p:nvCxnSpPr>
        <p:spPr>
          <a:xfrm>
            <a:off x="6385654" y="2633402"/>
            <a:ext cx="0" cy="18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3B2C7B9-B529-4F80-BB2E-1D875E20CE8E}"/>
              </a:ext>
            </a:extLst>
          </p:cNvPr>
          <p:cNvSpPr/>
          <p:nvPr/>
        </p:nvSpPr>
        <p:spPr>
          <a:xfrm>
            <a:off x="7649549" y="2810058"/>
            <a:ext cx="772357" cy="189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FE8730A-67F0-4987-AD58-D72A46DB4716}"/>
              </a:ext>
            </a:extLst>
          </p:cNvPr>
          <p:cNvSpPr txBox="1"/>
          <p:nvPr/>
        </p:nvSpPr>
        <p:spPr>
          <a:xfrm>
            <a:off x="6071163" y="2975003"/>
            <a:ext cx="784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Leader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20B72C-ABBD-4741-AE05-4C308EA8C5E6}"/>
              </a:ext>
            </a:extLst>
          </p:cNvPr>
          <p:cNvSpPr txBox="1"/>
          <p:nvPr/>
        </p:nvSpPr>
        <p:spPr>
          <a:xfrm>
            <a:off x="7841914" y="2993740"/>
            <a:ext cx="784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Follower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457194EC-6933-4777-8C17-80685436B9FC}"/>
              </a:ext>
            </a:extLst>
          </p:cNvPr>
          <p:cNvSpPr/>
          <p:nvPr/>
        </p:nvSpPr>
        <p:spPr>
          <a:xfrm>
            <a:off x="2045380" y="2366830"/>
            <a:ext cx="3866215" cy="679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Enqueue into the TCQ via atomic swap on Flock Tail, head of TCQ becomes the leader which manages the request buffer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F7A36D-7F71-448E-BCE4-FD85ECB1F45E}"/>
              </a:ext>
            </a:extLst>
          </p:cNvPr>
          <p:cNvSpPr/>
          <p:nvPr/>
        </p:nvSpPr>
        <p:spPr>
          <a:xfrm>
            <a:off x="5806715" y="3693109"/>
            <a:ext cx="471996" cy="54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65A56A-9D84-4171-9F07-68B3AD41B798}"/>
              </a:ext>
            </a:extLst>
          </p:cNvPr>
          <p:cNvSpPr/>
          <p:nvPr/>
        </p:nvSpPr>
        <p:spPr>
          <a:xfrm>
            <a:off x="6277422" y="3695377"/>
            <a:ext cx="471996" cy="54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CE6642-93BF-489F-9797-3C996D8139AD}"/>
              </a:ext>
            </a:extLst>
          </p:cNvPr>
          <p:cNvSpPr txBox="1"/>
          <p:nvPr/>
        </p:nvSpPr>
        <p:spPr>
          <a:xfrm>
            <a:off x="6276535" y="383634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Meta</a:t>
            </a:r>
            <a:r>
              <a:rPr lang="en-US" sz="1000" baseline="-25000"/>
              <a:t>1</a:t>
            </a:r>
            <a:endParaRPr lang="en-US" sz="10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C9879B-5B41-417B-BA11-E415CE34E2C0}"/>
              </a:ext>
            </a:extLst>
          </p:cNvPr>
          <p:cNvSpPr/>
          <p:nvPr/>
        </p:nvSpPr>
        <p:spPr>
          <a:xfrm>
            <a:off x="6753859" y="3699838"/>
            <a:ext cx="529707" cy="539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E995B4-D026-42A7-9164-24BFEAC2A60F}"/>
              </a:ext>
            </a:extLst>
          </p:cNvPr>
          <p:cNvSpPr txBox="1"/>
          <p:nvPr/>
        </p:nvSpPr>
        <p:spPr>
          <a:xfrm>
            <a:off x="6782712" y="3854955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Data</a:t>
            </a:r>
            <a:r>
              <a:rPr lang="en-US" sz="1000" baseline="-25000"/>
              <a:t>1</a:t>
            </a:r>
            <a:endParaRPr lang="en-US" sz="10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E26EFD-923D-4921-8C86-A1F8DC599379}"/>
              </a:ext>
            </a:extLst>
          </p:cNvPr>
          <p:cNvSpPr/>
          <p:nvPr/>
        </p:nvSpPr>
        <p:spPr>
          <a:xfrm>
            <a:off x="7279670" y="3692795"/>
            <a:ext cx="471996" cy="549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D7A0C9-795A-4368-A080-693367494C79}"/>
              </a:ext>
            </a:extLst>
          </p:cNvPr>
          <p:cNvSpPr/>
          <p:nvPr/>
        </p:nvSpPr>
        <p:spPr>
          <a:xfrm>
            <a:off x="7754544" y="3692552"/>
            <a:ext cx="65312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0F2E82D-0EDC-4424-B052-D4B6994F55B2}"/>
              </a:ext>
            </a:extLst>
          </p:cNvPr>
          <p:cNvSpPr/>
          <p:nvPr/>
        </p:nvSpPr>
        <p:spPr>
          <a:xfrm>
            <a:off x="8398276" y="3693109"/>
            <a:ext cx="471996" cy="54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AD9992-B933-4B08-9DB3-E74C380AF8D7}"/>
              </a:ext>
            </a:extLst>
          </p:cNvPr>
          <p:cNvSpPr txBox="1"/>
          <p:nvPr/>
        </p:nvSpPr>
        <p:spPr>
          <a:xfrm>
            <a:off x="7288382" y="3844751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Meta</a:t>
            </a:r>
            <a:r>
              <a:rPr lang="en-US" sz="1000" baseline="-25000"/>
              <a:t>2</a:t>
            </a:r>
            <a:endParaRPr lang="en-US"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64AA617-8B93-4573-8D0B-547829A1506B}"/>
              </a:ext>
            </a:extLst>
          </p:cNvPr>
          <p:cNvSpPr txBox="1"/>
          <p:nvPr/>
        </p:nvSpPr>
        <p:spPr>
          <a:xfrm>
            <a:off x="7789375" y="384578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Data</a:t>
            </a:r>
            <a:r>
              <a:rPr lang="en-US" sz="1000" baseline="-25000"/>
              <a:t>2</a:t>
            </a:r>
            <a:endParaRPr lang="en-US" sz="10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EA1F147-5ADB-4E6B-AF5E-07087F1C6182}"/>
              </a:ext>
            </a:extLst>
          </p:cNvPr>
          <p:cNvCxnSpPr>
            <a:cxnSpLocks/>
          </p:cNvCxnSpPr>
          <p:nvPr/>
        </p:nvCxnSpPr>
        <p:spPr>
          <a:xfrm>
            <a:off x="6482178" y="2615383"/>
            <a:ext cx="1262977" cy="18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327E9D6-DE0C-4D77-A70A-84F6F89DA6FE}"/>
              </a:ext>
            </a:extLst>
          </p:cNvPr>
          <p:cNvSpPr/>
          <p:nvPr/>
        </p:nvSpPr>
        <p:spPr>
          <a:xfrm>
            <a:off x="8464820" y="2506812"/>
            <a:ext cx="2651503" cy="570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tx1"/>
                </a:solidFill>
              </a:rPr>
              <a:t>Follower requests memory buffers from leader</a:t>
            </a:r>
          </a:p>
        </p:txBody>
      </p:sp>
      <p:sp>
        <p:nvSpPr>
          <p:cNvPr id="158" name="Right Brace 157">
            <a:extLst>
              <a:ext uri="{FF2B5EF4-FFF2-40B4-BE49-F238E27FC236}">
                <a16:creationId xmlns:a16="http://schemas.microsoft.com/office/drawing/2014/main" id="{6B8EC11D-27AC-40AF-ABC8-FAD4FDF19D61}"/>
              </a:ext>
            </a:extLst>
          </p:cNvPr>
          <p:cNvSpPr/>
          <p:nvPr/>
        </p:nvSpPr>
        <p:spPr>
          <a:xfrm rot="16200000">
            <a:off x="6688164" y="3089300"/>
            <a:ext cx="163443" cy="975702"/>
          </a:xfrm>
          <a:prstGeom prst="rightBrace">
            <a:avLst>
              <a:gd name="adj1" fmla="val 8333"/>
              <a:gd name="adj2" fmla="val 488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CE8B141F-E583-4258-AD6E-BDA0D2F79BE9}"/>
              </a:ext>
            </a:extLst>
          </p:cNvPr>
          <p:cNvSpPr/>
          <p:nvPr/>
        </p:nvSpPr>
        <p:spPr>
          <a:xfrm rot="16200000">
            <a:off x="7765875" y="3003982"/>
            <a:ext cx="163444" cy="1126150"/>
          </a:xfrm>
          <a:prstGeom prst="rightBrace">
            <a:avLst>
              <a:gd name="adj1" fmla="val 8333"/>
              <a:gd name="adj2" fmla="val 488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CCFB82A-09A6-475A-B86A-73AB7E443A3D}"/>
              </a:ext>
            </a:extLst>
          </p:cNvPr>
          <p:cNvCxnSpPr>
            <a:cxnSpLocks/>
          </p:cNvCxnSpPr>
          <p:nvPr/>
        </p:nvCxnSpPr>
        <p:spPr>
          <a:xfrm flipH="1" flipV="1">
            <a:off x="6552091" y="3002750"/>
            <a:ext cx="198232" cy="47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D8EFD8A-A8B0-49EC-90B8-FF9F15EFE53A}"/>
              </a:ext>
            </a:extLst>
          </p:cNvPr>
          <p:cNvCxnSpPr>
            <a:cxnSpLocks/>
          </p:cNvCxnSpPr>
          <p:nvPr/>
        </p:nvCxnSpPr>
        <p:spPr>
          <a:xfrm flipV="1">
            <a:off x="7847289" y="3017394"/>
            <a:ext cx="68171" cy="4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3390380-C144-4AEA-BEF4-7D565E9EE37C}"/>
              </a:ext>
            </a:extLst>
          </p:cNvPr>
          <p:cNvSpPr/>
          <p:nvPr/>
        </p:nvSpPr>
        <p:spPr>
          <a:xfrm>
            <a:off x="8607900" y="2777155"/>
            <a:ext cx="3008096" cy="7454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Leader provides memory buffers to threads in the TCQ, reserving memory for the coalesced message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5AC17CB-3BE1-4896-8310-07057C214B20}"/>
              </a:ext>
            </a:extLst>
          </p:cNvPr>
          <p:cNvCxnSpPr>
            <a:stCxn id="38" idx="3"/>
            <a:endCxn id="95" idx="1"/>
          </p:cNvCxnSpPr>
          <p:nvPr/>
        </p:nvCxnSpPr>
        <p:spPr>
          <a:xfrm flipV="1">
            <a:off x="6868357" y="2904653"/>
            <a:ext cx="781192" cy="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853E7F8-EB23-49B4-836E-C88FAEAC18B3}"/>
              </a:ext>
            </a:extLst>
          </p:cNvPr>
          <p:cNvCxnSpPr>
            <a:cxnSpLocks/>
          </p:cNvCxnSpPr>
          <p:nvPr/>
        </p:nvCxnSpPr>
        <p:spPr>
          <a:xfrm>
            <a:off x="6470691" y="3003243"/>
            <a:ext cx="296712" cy="69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6DD781E-7BB3-4D0C-841A-F8CBEF2FB457}"/>
              </a:ext>
            </a:extLst>
          </p:cNvPr>
          <p:cNvCxnSpPr>
            <a:cxnSpLocks/>
          </p:cNvCxnSpPr>
          <p:nvPr/>
        </p:nvCxnSpPr>
        <p:spPr>
          <a:xfrm flipH="1">
            <a:off x="7746449" y="3008794"/>
            <a:ext cx="193812" cy="6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207B10C-9166-4284-AD18-BB2D6DABD11C}"/>
              </a:ext>
            </a:extLst>
          </p:cNvPr>
          <p:cNvSpPr/>
          <p:nvPr/>
        </p:nvSpPr>
        <p:spPr>
          <a:xfrm>
            <a:off x="8603037" y="3043899"/>
            <a:ext cx="3077438" cy="5374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Leader sets up header &amp; canary to get the coalesced message ready</a:t>
            </a:r>
          </a:p>
        </p:txBody>
      </p:sp>
      <p:sp>
        <p:nvSpPr>
          <p:cNvPr id="186" name="Arrow: Down 185">
            <a:extLst>
              <a:ext uri="{FF2B5EF4-FFF2-40B4-BE49-F238E27FC236}">
                <a16:creationId xmlns:a16="http://schemas.microsoft.com/office/drawing/2014/main" id="{4A3283FE-90E1-4383-9163-A9F06FF2F1DF}"/>
              </a:ext>
            </a:extLst>
          </p:cNvPr>
          <p:cNvSpPr/>
          <p:nvPr/>
        </p:nvSpPr>
        <p:spPr>
          <a:xfrm>
            <a:off x="7006780" y="4305585"/>
            <a:ext cx="275207" cy="4782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DC797DA-535E-4240-B3D6-5C612E2F094C}"/>
              </a:ext>
            </a:extLst>
          </p:cNvPr>
          <p:cNvCxnSpPr>
            <a:cxnSpLocks/>
          </p:cNvCxnSpPr>
          <p:nvPr/>
        </p:nvCxnSpPr>
        <p:spPr>
          <a:xfrm flipH="1">
            <a:off x="7280030" y="3695605"/>
            <a:ext cx="756" cy="547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BD39AB6-5BB4-439D-9B48-10186F0325CF}"/>
              </a:ext>
            </a:extLst>
          </p:cNvPr>
          <p:cNvSpPr/>
          <p:nvPr/>
        </p:nvSpPr>
        <p:spPr>
          <a:xfrm>
            <a:off x="5806164" y="3695377"/>
            <a:ext cx="471996" cy="54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0FA5BD0-1663-491F-B9EB-052DB837DCD6}"/>
              </a:ext>
            </a:extLst>
          </p:cNvPr>
          <p:cNvSpPr/>
          <p:nvPr/>
        </p:nvSpPr>
        <p:spPr>
          <a:xfrm>
            <a:off x="8390964" y="3689827"/>
            <a:ext cx="471996" cy="54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635F10-C04F-432B-9A86-29ECE3D7C780}"/>
              </a:ext>
            </a:extLst>
          </p:cNvPr>
          <p:cNvSpPr txBox="1"/>
          <p:nvPr/>
        </p:nvSpPr>
        <p:spPr>
          <a:xfrm>
            <a:off x="5781023" y="382888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Header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AF35C8-7B0C-4D86-BC7D-8D5C366370EA}"/>
              </a:ext>
            </a:extLst>
          </p:cNvPr>
          <p:cNvSpPr txBox="1"/>
          <p:nvPr/>
        </p:nvSpPr>
        <p:spPr>
          <a:xfrm>
            <a:off x="8364745" y="3836347"/>
            <a:ext cx="560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Canary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B0E6A36-FFCC-4F73-93A0-76BDE4580314}"/>
              </a:ext>
            </a:extLst>
          </p:cNvPr>
          <p:cNvSpPr txBox="1"/>
          <p:nvPr/>
        </p:nvSpPr>
        <p:spPr>
          <a:xfrm>
            <a:off x="6026811" y="2370538"/>
            <a:ext cx="128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Flock Tail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A41C2FA-A748-4A05-868F-A7E3D528166D}"/>
              </a:ext>
            </a:extLst>
          </p:cNvPr>
          <p:cNvSpPr txBox="1"/>
          <p:nvPr/>
        </p:nvSpPr>
        <p:spPr>
          <a:xfrm>
            <a:off x="6025366" y="2366829"/>
            <a:ext cx="128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Flock Tail = null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EB12A55-FE3C-4455-8059-9CB9929A17F1}"/>
              </a:ext>
            </a:extLst>
          </p:cNvPr>
          <p:cNvSpPr/>
          <p:nvPr/>
        </p:nvSpPr>
        <p:spPr>
          <a:xfrm>
            <a:off x="8607901" y="2925712"/>
            <a:ext cx="3077438" cy="5374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All threads copy their payload within the provided buffer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EF28A1-7DC9-4FC6-AE3B-EFEEB1207914}"/>
              </a:ext>
            </a:extLst>
          </p:cNvPr>
          <p:cNvSpPr/>
          <p:nvPr/>
        </p:nvSpPr>
        <p:spPr>
          <a:xfrm>
            <a:off x="2797563" y="1159096"/>
            <a:ext cx="4812433" cy="84115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QP sharing using </a:t>
            </a:r>
            <a:r>
              <a:rPr lang="en-US">
                <a:solidFill>
                  <a:schemeClr val="bg1"/>
                </a:solidFill>
              </a:rPr>
              <a:t>leader-follower</a:t>
            </a:r>
            <a:r>
              <a:rPr lang="en-US">
                <a:solidFill>
                  <a:schemeClr val="tx1"/>
                </a:solidFill>
              </a:rPr>
              <a:t> coordination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leader </a:t>
            </a:r>
            <a:r>
              <a:rPr lang="en-US">
                <a:solidFill>
                  <a:schemeClr val="bg1"/>
                </a:solidFill>
              </a:rPr>
              <a:t>coalesces</a:t>
            </a:r>
            <a:r>
              <a:rPr lang="en-US">
                <a:solidFill>
                  <a:schemeClr val="tx1"/>
                </a:solidFill>
              </a:rPr>
              <a:t> requests from followers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367A63-BB8A-4945-8FE6-F89D0B57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C6325-79C4-4185-8015-42966F8E7395}"/>
              </a:ext>
            </a:extLst>
          </p:cNvPr>
          <p:cNvSpPr txBox="1"/>
          <p:nvPr/>
        </p:nvSpPr>
        <p:spPr>
          <a:xfrm>
            <a:off x="1011915" y="3372784"/>
            <a:ext cx="156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Request Buffer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E2EC7D-FE00-4F52-96B7-130455B81DC0}"/>
              </a:ext>
            </a:extLst>
          </p:cNvPr>
          <p:cNvSpPr/>
          <p:nvPr/>
        </p:nvSpPr>
        <p:spPr>
          <a:xfrm>
            <a:off x="7568768" y="4273198"/>
            <a:ext cx="2209245" cy="510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Leader issues RDMA write</a:t>
            </a: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93AB2984-12DF-44E6-A92B-8D24EDA6FB8E}"/>
              </a:ext>
            </a:extLst>
          </p:cNvPr>
          <p:cNvSpPr/>
          <p:nvPr/>
        </p:nvSpPr>
        <p:spPr>
          <a:xfrm>
            <a:off x="2995935" y="3300137"/>
            <a:ext cx="5867025" cy="246262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FLOCK synchronization enables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low synchronization</a:t>
            </a:r>
            <a:r>
              <a:rPr lang="en-US">
                <a:solidFill>
                  <a:schemeClr val="tx1"/>
                </a:solidFill>
              </a:rPr>
              <a:t> overheads for QP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concurrent progress</a:t>
            </a:r>
            <a:r>
              <a:rPr lang="en-US">
                <a:solidFill>
                  <a:schemeClr val="tx1"/>
                </a:solidFill>
              </a:rPr>
              <a:t> of threads and </a:t>
            </a:r>
            <a:r>
              <a:rPr lang="en-US">
                <a:solidFill>
                  <a:schemeClr val="bg1"/>
                </a:solidFill>
              </a:rPr>
              <a:t>fairness</a:t>
            </a:r>
            <a:r>
              <a:rPr lang="en-US">
                <a:solidFill>
                  <a:schemeClr val="tx1"/>
                </a:solidFill>
              </a:rPr>
              <a:t> in terms of their arrival order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efficient network utilization</a:t>
            </a:r>
            <a:r>
              <a:rPr lang="en-US">
                <a:solidFill>
                  <a:schemeClr val="tx1"/>
                </a:solidFill>
              </a:rPr>
              <a:t> reducing small messages sent due to coalescing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fewer CPU cycles </a:t>
            </a:r>
            <a:r>
              <a:rPr lang="en-US">
                <a:solidFill>
                  <a:schemeClr val="tx1"/>
                </a:solidFill>
              </a:rPr>
              <a:t>for MMIO operations due to reduction in messages exchanged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38" grpId="0" animBg="1"/>
      <p:bldP spid="39" grpId="0" animBg="1"/>
      <p:bldP spid="40" grpId="0" animBg="1"/>
      <p:bldP spid="41" grpId="0"/>
      <p:bldP spid="44" grpId="0"/>
      <p:bldP spid="45" grpId="0" animBg="1"/>
      <p:bldP spid="47" grpId="0"/>
      <p:bldP spid="48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84" grpId="0" animBg="1"/>
      <p:bldP spid="84" grpId="1" animBg="1"/>
      <p:bldP spid="85" grpId="0" animBg="1"/>
      <p:bldP spid="85" grpId="1" animBg="1"/>
      <p:bldP spid="87" grpId="0" animBg="1"/>
      <p:bldP spid="88" grpId="0"/>
      <p:bldP spid="95" grpId="0" animBg="1"/>
      <p:bldP spid="106" grpId="0"/>
      <p:bldP spid="107" grpId="0"/>
      <p:bldP spid="111" grpId="0" animBg="1"/>
      <p:bldP spid="111" grpId="1" animBg="1"/>
      <p:bldP spid="112" grpId="0" animBg="1"/>
      <p:bldP spid="115" grpId="0" animBg="1"/>
      <p:bldP spid="117" grpId="0"/>
      <p:bldP spid="118" grpId="0" animBg="1"/>
      <p:bldP spid="119" grpId="0"/>
      <p:bldP spid="120" grpId="0" animBg="1"/>
      <p:bldP spid="121" grpId="0" animBg="1"/>
      <p:bldP spid="122" grpId="0" animBg="1"/>
      <p:bldP spid="123" grpId="0"/>
      <p:bldP spid="125" grpId="0"/>
      <p:bldP spid="145" grpId="0" animBg="1"/>
      <p:bldP spid="145" grpId="1" animBg="1"/>
      <p:bldP spid="158" grpId="0" animBg="1"/>
      <p:bldP spid="158" grpId="1" animBg="1"/>
      <p:bldP spid="159" grpId="0" animBg="1"/>
      <p:bldP spid="159" grpId="1" animBg="1"/>
      <p:bldP spid="173" grpId="0" animBg="1"/>
      <p:bldP spid="173" grpId="1" animBg="1"/>
      <p:bldP spid="185" grpId="0" animBg="1"/>
      <p:bldP spid="186" grpId="0" animBg="1"/>
      <p:bldP spid="198" grpId="0" animBg="1"/>
      <p:bldP spid="199" grpId="0" animBg="1"/>
      <p:bldP spid="114" grpId="0"/>
      <p:bldP spid="126" grpId="0"/>
      <p:bldP spid="190" grpId="0"/>
      <p:bldP spid="200" grpId="0"/>
      <p:bldP spid="200" grpId="1"/>
      <p:bldP spid="89" grpId="0" animBg="1"/>
      <p:bldP spid="89" grpId="1" animBg="1"/>
      <p:bldP spid="13" grpId="0" animBg="1"/>
      <p:bldP spid="15" grpId="0"/>
      <p:bldP spid="12" grpId="0" animBg="1"/>
      <p:bldP spid="2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FB17-A5BE-4BFE-864C-AFABCC65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b="1"/>
              <a:t>Performance-Scalability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546E-4F7F-41F3-8A17-D3A4E187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609"/>
            <a:ext cx="10515600" cy="4535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RDMA networks face a tradeoff between performance and scalability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FLOCK aims to resolve this tradeoff using </a:t>
            </a:r>
            <a:r>
              <a:rPr lang="en-US" sz="2400" b="1"/>
              <a:t>symbiotic send-</a:t>
            </a:r>
            <a:r>
              <a:rPr lang="en-US" sz="2400" b="1" err="1"/>
              <a:t>recv</a:t>
            </a:r>
            <a:r>
              <a:rPr lang="en-US" sz="2400" b="1"/>
              <a:t> scheduling</a:t>
            </a:r>
            <a:endParaRPr lang="en-US" sz="2400" b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543469-E3CF-4202-946E-FDDDC4B66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38165"/>
              </p:ext>
            </p:extLst>
          </p:nvPr>
        </p:nvGraphicFramePr>
        <p:xfrm>
          <a:off x="1287262" y="2234779"/>
          <a:ext cx="9721049" cy="230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50">
                  <a:extLst>
                    <a:ext uri="{9D8B030D-6E8A-4147-A177-3AD203B41FA5}">
                      <a16:colId xmlns:a16="http://schemas.microsoft.com/office/drawing/2014/main" val="3143955203"/>
                    </a:ext>
                  </a:extLst>
                </a:gridCol>
                <a:gridCol w="3555551">
                  <a:extLst>
                    <a:ext uri="{9D8B030D-6E8A-4147-A177-3AD203B41FA5}">
                      <a16:colId xmlns:a16="http://schemas.microsoft.com/office/drawing/2014/main" val="2447973095"/>
                    </a:ext>
                  </a:extLst>
                </a:gridCol>
                <a:gridCol w="2925148">
                  <a:extLst>
                    <a:ext uri="{9D8B030D-6E8A-4147-A177-3AD203B41FA5}">
                      <a16:colId xmlns:a16="http://schemas.microsoft.com/office/drawing/2014/main" val="3503989468"/>
                    </a:ext>
                  </a:extLst>
                </a:gridCol>
              </a:tblGrid>
              <a:tr h="3836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95777"/>
                  </a:ext>
                </a:extLst>
              </a:tr>
              <a:tr h="9590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Threads using dedicated QPs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algn="ctr"/>
                      <a:r>
                        <a:rPr lang="en-US" sz="1800" baseline="0">
                          <a:solidFill>
                            <a:srgbClr val="00B050"/>
                          </a:solidFill>
                        </a:rPr>
                        <a:t> </a:t>
                      </a:r>
                      <a:r>
                        <a:rPr lang="en-US" sz="1800"/>
                        <a:t>More parallelism within RDMA 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 b="1"/>
                        <a:t> </a:t>
                      </a:r>
                    </a:p>
                    <a:p>
                      <a:pPr algn="ctr"/>
                      <a:r>
                        <a:rPr lang="en-US" b="0"/>
                        <a:t>Limited NIC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2038"/>
                  </a:ext>
                </a:extLst>
              </a:tr>
              <a:tr h="9590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Threads sharing QP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 b="1"/>
                        <a:t> </a:t>
                      </a:r>
                    </a:p>
                    <a:p>
                      <a:pPr algn="ctr"/>
                      <a:r>
                        <a:rPr lang="en-US" b="0"/>
                        <a:t>Hampers performance due to synchronization overheads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/>
                    </a:p>
                    <a:p>
                      <a:pPr algn="ctr"/>
                      <a:r>
                        <a:rPr lang="en-US" b="0"/>
                        <a:t>Fewer NIC cache misses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4765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B5CE1-4A31-456B-907E-85312B1B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7AF1-FBE0-475E-B54D-62EB79D8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r>
              <a:rPr lang="en-US" b="1"/>
              <a:t>Receiver-side QP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905B-66DF-49C5-B6FB-85172B37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5"/>
            <a:ext cx="10515600" cy="5587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 Limit active QP count to bound </a:t>
            </a:r>
            <a:r>
              <a:rPr lang="en-US" sz="2400" b="1" i="1"/>
              <a:t>NIC state</a:t>
            </a:r>
            <a:r>
              <a:rPr lang="en-US" sz="2400"/>
              <a:t> and prevent </a:t>
            </a:r>
            <a:r>
              <a:rPr lang="en-US" sz="2400" b="1" i="1"/>
              <a:t>CPU overload</a:t>
            </a:r>
            <a:endParaRPr lang="en-US" sz="2400" b="1" i="1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 Allocate fewer QPs to dormant clients and more to active clients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QP scheduler distributes active QPs to clients based on their utilization metrics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</a:t>
            </a:r>
            <a:r>
              <a:rPr lang="en-US" sz="2000" b="1"/>
              <a:t>Credit renewal</a:t>
            </a:r>
            <a:r>
              <a:rPr lang="en-US" sz="2000"/>
              <a:t>: client demands credits from server for future requests</a:t>
            </a:r>
            <a:br>
              <a:rPr lang="en-US" sz="2000"/>
            </a:b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</a:t>
            </a:r>
            <a:r>
              <a:rPr lang="en-US" sz="2000" b="1"/>
              <a:t>Coalescing degree: </a:t>
            </a:r>
            <a:r>
              <a:rPr lang="en-US" sz="2000"/>
              <a:t>indicates number of requests coalesced within a message. Client piggybacks coalescing degree when requesting credits from the server. Higher values imply </a:t>
            </a:r>
            <a:r>
              <a:rPr lang="en-US" sz="2000" i="1">
                <a:solidFill>
                  <a:srgbClr val="FF0000"/>
                </a:solidFill>
              </a:rPr>
              <a:t>QP contention</a:t>
            </a:r>
            <a:br>
              <a:rPr lang="en-US" sz="2000" i="1">
                <a:solidFill>
                  <a:srgbClr val="FF0000"/>
                </a:solidFill>
              </a:rPr>
            </a:br>
            <a:endParaRPr lang="en-US" sz="2000" i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3768-9835-4006-9C3F-961253A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0F78-B95C-47A4-B156-EB004EC4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Receiver-side QP Scheduling (Contd.)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4D379-4CF6-45F4-9A7F-52672A822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144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/>
                  <a:t> QP utilization of active QP j of client </a:t>
                </a:r>
                <a:r>
                  <a:rPr lang="en-US" sz="2400" err="1"/>
                  <a:t>i</a:t>
                </a:r>
                <a:r>
                  <a:rPr lang="en-US" sz="2400"/>
                  <a:t> : </a:t>
                </a:r>
                <a:r>
                  <a:rPr lang="en-US" sz="2400" err="1"/>
                  <a:t>U</a:t>
                </a:r>
                <a:r>
                  <a:rPr lang="en-US" sz="2400" baseline="-25000" err="1"/>
                  <a:t>i,j</a:t>
                </a:r>
                <a:r>
                  <a:rPr lang="en-US" sz="2400" baseline="-25000"/>
                  <a:t> </a:t>
                </a:r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     </a:t>
                </a:r>
                <a:r>
                  <a:rPr lang="en-US" sz="2400" err="1"/>
                  <a:t>U</a:t>
                </a:r>
                <a:r>
                  <a:rPr lang="en-US" sz="2400" baseline="-25000" err="1"/>
                  <a:t>i,j</a:t>
                </a:r>
                <a:r>
                  <a:rPr lang="en-US" sz="2400" baseline="-25000"/>
                  <a:t> </a:t>
                </a:r>
                <a:r>
                  <a:rPr lang="en-US" sz="240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 b="1" i="1"/>
                  <a:t>coalescing degree</a:t>
                </a:r>
                <a:r>
                  <a:rPr lang="en-US" sz="2400"/>
                  <a:t> for QP j since last QP redistribution</a:t>
                </a:r>
              </a:p>
              <a:p>
                <a:pPr marL="0" indent="0">
                  <a:buNone/>
                </a:pPr>
                <a:r>
                  <a:rPr lang="en-US" sz="2400"/>
                  <a:t>     Higher value of </a:t>
                </a:r>
                <a:r>
                  <a:rPr lang="en-US" sz="2400" err="1"/>
                  <a:t>U</a:t>
                </a:r>
                <a:r>
                  <a:rPr lang="en-US" sz="2400" baseline="-25000" err="1"/>
                  <a:t>i,j</a:t>
                </a:r>
                <a:r>
                  <a:rPr lang="en-US" sz="2400" baseline="-25000"/>
                  <a:t> </a:t>
                </a:r>
                <a:r>
                  <a:rPr lang="en-US" sz="2400"/>
                  <a:t> =&gt; </a:t>
                </a:r>
                <a:r>
                  <a:rPr lang="en-US" sz="2400">
                    <a:solidFill>
                      <a:srgbClr val="FF0000"/>
                    </a:solidFill>
                  </a:rPr>
                  <a:t>higher QP contention</a:t>
                </a:r>
                <a:r>
                  <a:rPr lang="en-US" sz="2400"/>
                  <a:t> or frequent credit renewals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/>
                  <a:t> QP utilization of client </a:t>
                </a:r>
                <a:r>
                  <a:rPr lang="en-US" sz="2400" err="1"/>
                  <a:t>i</a:t>
                </a:r>
                <a:r>
                  <a:rPr lang="en-US" sz="2400"/>
                  <a:t> : U</a:t>
                </a:r>
                <a:r>
                  <a:rPr lang="en-US" sz="2400" baseline="-25000"/>
                  <a:t>i</a:t>
                </a:r>
              </a:p>
              <a:p>
                <a:pPr marL="0" indent="0">
                  <a:buNone/>
                </a:pPr>
                <a:r>
                  <a:rPr lang="en-US" sz="2400"/>
                  <a:t>     U</a:t>
                </a:r>
                <a:r>
                  <a:rPr lang="en-US" sz="2400" baseline="-25000"/>
                  <a:t>i </a:t>
                </a:r>
                <a:r>
                  <a:rPr lang="en-US" sz="240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nary>
                  </m:oMath>
                </a14:m>
                <a:r>
                  <a:rPr lang="en-US" sz="2400" b="1" baseline="-2500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U</m:t>
                    </m:r>
                    <m:r>
                      <m:rPr>
                        <m:nor/>
                      </m:rPr>
                      <a:rPr lang="en-US" sz="2400" baseline="-25000" dirty="0"/>
                      <m:t>i</m:t>
                    </m:r>
                    <m:r>
                      <m:rPr>
                        <m:nor/>
                      </m:rPr>
                      <a:rPr lang="en-US" sz="2400" baseline="-25000" dirty="0"/>
                      <m:t>,</m:t>
                    </m:r>
                    <m:r>
                      <m:rPr>
                        <m:nor/>
                      </m:rPr>
                      <a:rPr lang="en-US" sz="2400" baseline="-25000" dirty="0"/>
                      <m:t>j</m:t>
                    </m:r>
                  </m:oMath>
                </a14:m>
                <a:endParaRPr lang="en-US" sz="2400" b="1" baseline="-25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4D379-4CF6-45F4-9A7F-52672A822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1445"/>
              </a:xfrm>
              <a:blipFill>
                <a:blip r:embed="rId3"/>
                <a:stretch>
                  <a:fillRect l="-812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9CC0B-B100-48D9-8CCB-889853D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E8265-D459-418B-B24E-690B7C8B9C94}"/>
              </a:ext>
            </a:extLst>
          </p:cNvPr>
          <p:cNvSpPr/>
          <p:nvPr/>
        </p:nvSpPr>
        <p:spPr>
          <a:xfrm>
            <a:off x="1630496" y="5067759"/>
            <a:ext cx="7425369" cy="10796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Clients receive active QPs </a:t>
            </a:r>
            <a:r>
              <a:rPr lang="en-US" sz="2400">
                <a:solidFill>
                  <a:schemeClr val="bg1"/>
                </a:solidFill>
              </a:rPr>
              <a:t>in proportion</a:t>
            </a:r>
            <a:r>
              <a:rPr lang="en-US" sz="2400">
                <a:solidFill>
                  <a:schemeClr val="tx1"/>
                </a:solidFill>
              </a:rPr>
              <a:t> to their utilization</a:t>
            </a:r>
          </a:p>
        </p:txBody>
      </p:sp>
    </p:spTree>
    <p:extLst>
      <p:ext uri="{BB962C8B-B14F-4D97-AF65-F5344CB8AC3E}">
        <p14:creationId xmlns:p14="http://schemas.microsoft.com/office/powerpoint/2010/main" val="28464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7EC-FC24-4DE0-ACFB-746EF5A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5A42-E909-431B-9231-0E66DDA2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Design of FLOCK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Future work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742-A89B-4F4D-BB57-EAAB8BB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11C7-1714-460D-9B06-84E20513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Sender-side Thread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69BA-5C5F-4B3E-AF82-2BDA3C25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Receiver can dynamically activate/deactivate QPs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Inactive QP cannot be used for request processing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Thread scheduler decides assignment of application threads to active QPs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minimize </a:t>
            </a:r>
            <a:r>
              <a:rPr lang="en-US" sz="2000">
                <a:solidFill>
                  <a:srgbClr val="FF0000"/>
                </a:solidFill>
              </a:rPr>
              <a:t>head-of-line blocking</a:t>
            </a:r>
            <a:r>
              <a:rPr lang="en-US" sz="2000"/>
              <a:t> : threads with larger payload should not be placed with another sending small payload. Also, co-locating threads with smaller payloads increases </a:t>
            </a:r>
            <a:r>
              <a:rPr lang="en-US" sz="2000">
                <a:solidFill>
                  <a:srgbClr val="00B050"/>
                </a:solidFill>
              </a:rPr>
              <a:t>coalescing opportunities</a:t>
            </a:r>
            <a:r>
              <a:rPr lang="en-US" sz="2000"/>
              <a:t>.</a:t>
            </a:r>
            <a:br>
              <a:rPr lang="en-US" sz="2000"/>
            </a:b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</a:t>
            </a:r>
            <a:r>
              <a:rPr lang="en-US" sz="2000">
                <a:solidFill>
                  <a:srgbClr val="00B050"/>
                </a:solidFill>
              </a:rPr>
              <a:t>fair utilization</a:t>
            </a:r>
            <a:r>
              <a:rPr lang="en-US" sz="2000"/>
              <a:t> of QPs : each active QP processes approximately an equal amount of data</a:t>
            </a:r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E9EF0-CB76-419B-80F9-9D9376D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48F1-01F6-4126-8A83-39C53E6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Implementation-level optimizations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E067-6EBA-4F2A-9249-8E490D11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5" y="1825625"/>
            <a:ext cx="11876182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Selective Signaling</a:t>
            </a:r>
            <a:r>
              <a:rPr lang="en-US"/>
              <a:t> 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                          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Reduction in the completion entries DMA-ed by the RDMA NIC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saves PCIe bandwidth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extra processing by 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AF89F-6EF1-443F-9A11-B714293F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B7484-8B6A-4FF2-A675-9C8B2B2558A8}"/>
              </a:ext>
            </a:extLst>
          </p:cNvPr>
          <p:cNvSpPr/>
          <p:nvPr/>
        </p:nvSpPr>
        <p:spPr>
          <a:xfrm>
            <a:off x="2610538" y="2588178"/>
            <a:ext cx="186828" cy="182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AEFAF-37FD-4EF5-B8C1-C4669090CFB5}"/>
              </a:ext>
            </a:extLst>
          </p:cNvPr>
          <p:cNvSpPr/>
          <p:nvPr/>
        </p:nvSpPr>
        <p:spPr>
          <a:xfrm>
            <a:off x="4559146" y="2588178"/>
            <a:ext cx="175121" cy="182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305EA-19B2-4736-A06F-D6C87FAACFA6}"/>
              </a:ext>
            </a:extLst>
          </p:cNvPr>
          <p:cNvSpPr txBox="1"/>
          <p:nvPr/>
        </p:nvSpPr>
        <p:spPr>
          <a:xfrm>
            <a:off x="2455278" y="2288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318F0-AE8D-4D78-BDA3-290E70976D40}"/>
              </a:ext>
            </a:extLst>
          </p:cNvPr>
          <p:cNvSpPr txBox="1"/>
          <p:nvPr/>
        </p:nvSpPr>
        <p:spPr>
          <a:xfrm>
            <a:off x="4409960" y="2288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DAC8-4D0B-4D32-B6CE-AF8937296FBE}"/>
              </a:ext>
            </a:extLst>
          </p:cNvPr>
          <p:cNvSpPr/>
          <p:nvPr/>
        </p:nvSpPr>
        <p:spPr>
          <a:xfrm>
            <a:off x="2021594" y="2672526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1E27C-19FE-450E-9A73-EF3BBC3F386D}"/>
              </a:ext>
            </a:extLst>
          </p:cNvPr>
          <p:cNvSpPr/>
          <p:nvPr/>
        </p:nvSpPr>
        <p:spPr>
          <a:xfrm>
            <a:off x="2032152" y="3016727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B01CA-4951-4DCF-A2A3-6F0E97CB7326}"/>
              </a:ext>
            </a:extLst>
          </p:cNvPr>
          <p:cNvSpPr/>
          <p:nvPr/>
        </p:nvSpPr>
        <p:spPr>
          <a:xfrm>
            <a:off x="2019753" y="3341677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6118F-5715-4433-8632-8BD5AFC67B06}"/>
              </a:ext>
            </a:extLst>
          </p:cNvPr>
          <p:cNvSpPr/>
          <p:nvPr/>
        </p:nvSpPr>
        <p:spPr>
          <a:xfrm>
            <a:off x="2032152" y="3661317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C402C-EB76-490F-A537-EC0246FAA5D4}"/>
              </a:ext>
            </a:extLst>
          </p:cNvPr>
          <p:cNvSpPr txBox="1"/>
          <p:nvPr/>
        </p:nvSpPr>
        <p:spPr>
          <a:xfrm>
            <a:off x="1122344" y="2622212"/>
            <a:ext cx="107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signaled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96567-8A91-4391-9C48-59D22CC48F6D}"/>
              </a:ext>
            </a:extLst>
          </p:cNvPr>
          <p:cNvSpPr txBox="1"/>
          <p:nvPr/>
        </p:nvSpPr>
        <p:spPr>
          <a:xfrm>
            <a:off x="1122343" y="2938959"/>
            <a:ext cx="107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signaled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242AC-EA64-4AF3-A46A-42C1442AD829}"/>
              </a:ext>
            </a:extLst>
          </p:cNvPr>
          <p:cNvSpPr txBox="1"/>
          <p:nvPr/>
        </p:nvSpPr>
        <p:spPr>
          <a:xfrm>
            <a:off x="1122342" y="3281399"/>
            <a:ext cx="107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signaled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46AA9-C4A7-4632-8F98-6F97083CAEF1}"/>
              </a:ext>
            </a:extLst>
          </p:cNvPr>
          <p:cNvSpPr txBox="1"/>
          <p:nvPr/>
        </p:nvSpPr>
        <p:spPr>
          <a:xfrm>
            <a:off x="1122341" y="3575943"/>
            <a:ext cx="107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signaled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03A6C4-F5FD-43EE-81E4-BD508902CE8C}"/>
              </a:ext>
            </a:extLst>
          </p:cNvPr>
          <p:cNvCxnSpPr/>
          <p:nvPr/>
        </p:nvCxnSpPr>
        <p:spPr>
          <a:xfrm>
            <a:off x="2786808" y="2784273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CCC963-28C1-49E9-A6B1-502ABA1D53DA}"/>
              </a:ext>
            </a:extLst>
          </p:cNvPr>
          <p:cNvCxnSpPr/>
          <p:nvPr/>
        </p:nvCxnSpPr>
        <p:spPr>
          <a:xfrm>
            <a:off x="2786808" y="3094913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679109-BC4B-44A6-8F97-CC5BA070E1F5}"/>
              </a:ext>
            </a:extLst>
          </p:cNvPr>
          <p:cNvCxnSpPr/>
          <p:nvPr/>
        </p:nvCxnSpPr>
        <p:spPr>
          <a:xfrm>
            <a:off x="2786808" y="3434580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C096F-7A1C-4237-A51F-3335E5CBDED1}"/>
              </a:ext>
            </a:extLst>
          </p:cNvPr>
          <p:cNvCxnSpPr/>
          <p:nvPr/>
        </p:nvCxnSpPr>
        <p:spPr>
          <a:xfrm>
            <a:off x="2786808" y="3745220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F9F1AA-BF86-422C-9C6F-02D3385A8D48}"/>
              </a:ext>
            </a:extLst>
          </p:cNvPr>
          <p:cNvCxnSpPr/>
          <p:nvPr/>
        </p:nvCxnSpPr>
        <p:spPr>
          <a:xfrm flipH="1">
            <a:off x="2786808" y="3094913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860566-8D1E-4C0A-8653-F7C2EBD5D69C}"/>
              </a:ext>
            </a:extLst>
          </p:cNvPr>
          <p:cNvCxnSpPr/>
          <p:nvPr/>
        </p:nvCxnSpPr>
        <p:spPr>
          <a:xfrm flipH="1">
            <a:off x="2777396" y="3434385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B551C0-D3A0-424C-93A5-21DDE4CBA315}"/>
              </a:ext>
            </a:extLst>
          </p:cNvPr>
          <p:cNvCxnSpPr>
            <a:cxnSpLocks/>
          </p:cNvCxnSpPr>
          <p:nvPr/>
        </p:nvCxnSpPr>
        <p:spPr>
          <a:xfrm flipH="1">
            <a:off x="2786808" y="3707670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3A844-FCAD-41B3-9843-1134B47FEA08}"/>
              </a:ext>
            </a:extLst>
          </p:cNvPr>
          <p:cNvCxnSpPr/>
          <p:nvPr/>
        </p:nvCxnSpPr>
        <p:spPr>
          <a:xfrm flipH="1">
            <a:off x="2774409" y="4008770"/>
            <a:ext cx="1772338" cy="1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140B64-930D-46C2-8156-02EE49FDAAFF}"/>
              </a:ext>
            </a:extLst>
          </p:cNvPr>
          <p:cNvSpPr txBox="1"/>
          <p:nvPr/>
        </p:nvSpPr>
        <p:spPr>
          <a:xfrm>
            <a:off x="3267878" y="2509700"/>
            <a:ext cx="9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MMIO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28930-1355-4DBD-A9C8-4CABACA79A4C}"/>
              </a:ext>
            </a:extLst>
          </p:cNvPr>
          <p:cNvSpPr txBox="1"/>
          <p:nvPr/>
        </p:nvSpPr>
        <p:spPr>
          <a:xfrm>
            <a:off x="3672977" y="2839680"/>
            <a:ext cx="6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CQE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06AB66-D9FF-457B-9DCA-C1BC6FD8789C}"/>
              </a:ext>
            </a:extLst>
          </p:cNvPr>
          <p:cNvSpPr/>
          <p:nvPr/>
        </p:nvSpPr>
        <p:spPr>
          <a:xfrm>
            <a:off x="7653516" y="2586775"/>
            <a:ext cx="173283" cy="1829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4687CE-764C-4E63-B936-1EBF46126E5A}"/>
              </a:ext>
            </a:extLst>
          </p:cNvPr>
          <p:cNvSpPr/>
          <p:nvPr/>
        </p:nvSpPr>
        <p:spPr>
          <a:xfrm>
            <a:off x="9414604" y="2596202"/>
            <a:ext cx="192107" cy="182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09458-C368-4B5D-8575-71AA2A718C35}"/>
              </a:ext>
            </a:extLst>
          </p:cNvPr>
          <p:cNvSpPr/>
          <p:nvPr/>
        </p:nvSpPr>
        <p:spPr>
          <a:xfrm>
            <a:off x="6992853" y="2680828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61F3E4-9CBD-453C-A812-0C74478F98A6}"/>
              </a:ext>
            </a:extLst>
          </p:cNvPr>
          <p:cNvSpPr/>
          <p:nvPr/>
        </p:nvSpPr>
        <p:spPr>
          <a:xfrm>
            <a:off x="6998372" y="3024346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C0D03D-D1CA-4619-A1CD-483FB3BFF560}"/>
              </a:ext>
            </a:extLst>
          </p:cNvPr>
          <p:cNvSpPr/>
          <p:nvPr/>
        </p:nvSpPr>
        <p:spPr>
          <a:xfrm>
            <a:off x="6992853" y="3388030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70F870-698E-406A-82F0-38998A9B999D}"/>
              </a:ext>
            </a:extLst>
          </p:cNvPr>
          <p:cNvSpPr/>
          <p:nvPr/>
        </p:nvSpPr>
        <p:spPr>
          <a:xfrm>
            <a:off x="6992853" y="3711101"/>
            <a:ext cx="495759" cy="22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4189D6-CE24-4279-814B-35A4025FF6DF}"/>
              </a:ext>
            </a:extLst>
          </p:cNvPr>
          <p:cNvSpPr txBox="1"/>
          <p:nvPr/>
        </p:nvSpPr>
        <p:spPr>
          <a:xfrm>
            <a:off x="6124467" y="2938959"/>
            <a:ext cx="107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signaled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3C3B-5009-4A0C-811C-AEDCF1B87346}"/>
              </a:ext>
            </a:extLst>
          </p:cNvPr>
          <p:cNvSpPr txBox="1"/>
          <p:nvPr/>
        </p:nvSpPr>
        <p:spPr>
          <a:xfrm>
            <a:off x="6124466" y="3640249"/>
            <a:ext cx="107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signaled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DCAB81-60FB-48F2-B0EE-8B8F38CD4167}"/>
              </a:ext>
            </a:extLst>
          </p:cNvPr>
          <p:cNvSpPr txBox="1"/>
          <p:nvPr/>
        </p:nvSpPr>
        <p:spPr>
          <a:xfrm>
            <a:off x="7444435" y="2288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ADDC7A-8703-467E-8364-BBDCA4797F21}"/>
              </a:ext>
            </a:extLst>
          </p:cNvPr>
          <p:cNvSpPr txBox="1"/>
          <p:nvPr/>
        </p:nvSpPr>
        <p:spPr>
          <a:xfrm>
            <a:off x="9267254" y="22827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4C5312-ED6F-440F-979B-CF3503A2CD71}"/>
              </a:ext>
            </a:extLst>
          </p:cNvPr>
          <p:cNvCxnSpPr/>
          <p:nvPr/>
        </p:nvCxnSpPr>
        <p:spPr>
          <a:xfrm>
            <a:off x="7817387" y="2783186"/>
            <a:ext cx="1597217" cy="15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0FDF50-8FCE-4425-B17B-9D505633AE1C}"/>
              </a:ext>
            </a:extLst>
          </p:cNvPr>
          <p:cNvCxnSpPr/>
          <p:nvPr/>
        </p:nvCxnSpPr>
        <p:spPr>
          <a:xfrm>
            <a:off x="7817387" y="3135006"/>
            <a:ext cx="1597217" cy="15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4746561-76AF-484F-AA69-ED906F320F7D}"/>
              </a:ext>
            </a:extLst>
          </p:cNvPr>
          <p:cNvCxnSpPr/>
          <p:nvPr/>
        </p:nvCxnSpPr>
        <p:spPr>
          <a:xfrm>
            <a:off x="7807975" y="3509692"/>
            <a:ext cx="1597217" cy="15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165180-36CC-483A-A6F2-A43F1DAA41FF}"/>
              </a:ext>
            </a:extLst>
          </p:cNvPr>
          <p:cNvCxnSpPr/>
          <p:nvPr/>
        </p:nvCxnSpPr>
        <p:spPr>
          <a:xfrm>
            <a:off x="7826799" y="3836610"/>
            <a:ext cx="1597217" cy="15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DF0CFD-2FA1-48DE-9E90-3DC1419EA10D}"/>
              </a:ext>
            </a:extLst>
          </p:cNvPr>
          <p:cNvCxnSpPr>
            <a:cxnSpLocks/>
          </p:cNvCxnSpPr>
          <p:nvPr/>
        </p:nvCxnSpPr>
        <p:spPr>
          <a:xfrm flipH="1">
            <a:off x="7817387" y="3480738"/>
            <a:ext cx="1606629" cy="2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0B31DD-1AC1-480C-9898-DF53216C7538}"/>
              </a:ext>
            </a:extLst>
          </p:cNvPr>
          <p:cNvCxnSpPr>
            <a:cxnSpLocks/>
          </p:cNvCxnSpPr>
          <p:nvPr/>
        </p:nvCxnSpPr>
        <p:spPr>
          <a:xfrm flipH="1">
            <a:off x="7817387" y="4093778"/>
            <a:ext cx="1606629" cy="2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382645-62D1-4C6C-A14C-59D16BF12F26}"/>
              </a:ext>
            </a:extLst>
          </p:cNvPr>
          <p:cNvSpPr txBox="1"/>
          <p:nvPr/>
        </p:nvSpPr>
        <p:spPr>
          <a:xfrm>
            <a:off x="8237292" y="2529418"/>
            <a:ext cx="9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MMIO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70B9E1-F59E-4DA2-A8FD-92BEFEA2101F}"/>
              </a:ext>
            </a:extLst>
          </p:cNvPr>
          <p:cNvSpPr txBox="1"/>
          <p:nvPr/>
        </p:nvSpPr>
        <p:spPr>
          <a:xfrm>
            <a:off x="8563559" y="3223526"/>
            <a:ext cx="6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CQE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40053C-D73E-424D-86C6-F95C5FBE34F8}"/>
              </a:ext>
            </a:extLst>
          </p:cNvPr>
          <p:cNvSpPr txBox="1"/>
          <p:nvPr/>
        </p:nvSpPr>
        <p:spPr>
          <a:xfrm>
            <a:off x="4974677" y="1916418"/>
            <a:ext cx="251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MMIO = Memory Mapped IO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CQE = Completion Queue Entry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D732D5-DE6B-4F67-BC5D-881788F06A4B}"/>
              </a:ext>
            </a:extLst>
          </p:cNvPr>
          <p:cNvSpPr txBox="1"/>
          <p:nvPr/>
        </p:nvSpPr>
        <p:spPr>
          <a:xfrm>
            <a:off x="2617877" y="4430513"/>
            <a:ext cx="2249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 CQE for every request</a:t>
            </a:r>
            <a:endParaRPr lang="en-US" sz="1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AD487D-89FB-4F3F-B224-AD7FEA7012CE}"/>
              </a:ext>
            </a:extLst>
          </p:cNvPr>
          <p:cNvSpPr txBox="1"/>
          <p:nvPr/>
        </p:nvSpPr>
        <p:spPr>
          <a:xfrm>
            <a:off x="7563652" y="4463913"/>
            <a:ext cx="241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 CQE for every 2 requests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622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33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5" grpId="0"/>
      <p:bldP spid="46" grpId="0"/>
      <p:bldP spid="55" grpId="0"/>
      <p:bldP spid="56" grpId="0"/>
      <p:bldP spid="57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6E4-37D4-4366-9ED8-98ECA669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Implementation-level optimizations (Contd.)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9642-84BC-4CC3-A4C2-3E20F025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Use of RDMA Operations to avoid synchronization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RDMA </a:t>
            </a:r>
            <a:r>
              <a:rPr lang="en-US" sz="2400" i="1"/>
              <a:t>Writes</a:t>
            </a:r>
            <a:r>
              <a:rPr lang="en-US" sz="2400"/>
              <a:t> to submit requests to server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RPC dispatcher thread</a:t>
            </a:r>
            <a:r>
              <a:rPr lang="en-US" sz="2400"/>
              <a:t> receive requests by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polling memory buffer</a:t>
            </a:r>
            <a:br>
              <a:rPr lang="en-US" sz="2400"/>
            </a:b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RDMA </a:t>
            </a:r>
            <a:r>
              <a:rPr lang="en-US" sz="2400" i="1"/>
              <a:t>Write-with-Immediate</a:t>
            </a:r>
            <a:r>
              <a:rPr lang="en-US" sz="2400"/>
              <a:t> to acquire credits from server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QP scheduler</a:t>
            </a:r>
            <a:r>
              <a:rPr lang="en-US" sz="2400"/>
              <a:t> receives credit demand by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polling completion queue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8AE30-E4C1-40D6-9BBB-E9CB30D1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5A289B-701A-4AF1-81A1-BD7C51AB2922}"/>
              </a:ext>
            </a:extLst>
          </p:cNvPr>
          <p:cNvSpPr/>
          <p:nvPr/>
        </p:nvSpPr>
        <p:spPr>
          <a:xfrm>
            <a:off x="1751681" y="5097261"/>
            <a:ext cx="7722825" cy="75860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Synchronization avoided </a:t>
            </a:r>
            <a:r>
              <a:rPr lang="en-US" sz="2000">
                <a:solidFill>
                  <a:schemeClr val="tx1"/>
                </a:solidFill>
              </a:rPr>
              <a:t>between RPC dispatcher and QP scheduler 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7EC-FC24-4DE0-ACFB-746EF5A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5A42-E909-431B-9231-0E66DDA2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Design of FLOCK</a:t>
            </a:r>
          </a:p>
          <a:p>
            <a:r>
              <a:rPr lang="en-US"/>
              <a:t>Evaluation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Future work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742-A89B-4F4D-BB57-EAAB8BB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4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0CD-1B5B-44FB-89F0-70B94243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Evaluation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89BD-5613-437B-9FFB-3E37646B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FLOCK vs state-of-the-art RDMA RPC systems</a:t>
            </a: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Scalability with symbiotic 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cs typeface="Calibri" panose="020F0502020204030204"/>
              </a:rPr>
              <a:t> Effect of coalescing on performance &amp; CPU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Impact on a real-world application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801C8-8B01-445A-9615-C8EC60E3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1D27-DB7F-4C60-AAAC-CDA7D5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Evaluation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1DE1-8EB0-4905-9F37-E624AA27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24 machines from </a:t>
            </a:r>
            <a:r>
              <a:rPr lang="en-US" err="1"/>
              <a:t>CloudLab</a:t>
            </a:r>
            <a:r>
              <a:rPr lang="en-US"/>
              <a:t> d6515 cluster</a:t>
            </a:r>
          </a:p>
          <a:p>
            <a:pPr lvl="1"/>
            <a:r>
              <a:rPr lang="en-US"/>
              <a:t>32-core AMD 7452 2.5 GHz CPU</a:t>
            </a:r>
          </a:p>
          <a:p>
            <a:pPr lvl="1"/>
            <a:r>
              <a:rPr lang="en-US"/>
              <a:t>Mellanox ConnectX-5 100 Gbps NIC</a:t>
            </a:r>
          </a:p>
          <a:p>
            <a:r>
              <a:rPr lang="en-US"/>
              <a:t>100 Gbps switch connecting the machines</a:t>
            </a:r>
          </a:p>
          <a:p>
            <a:r>
              <a:rPr lang="en-US"/>
              <a:t>Maximum active QP count at the server is 256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884D-9383-415F-8DD4-18C57817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24E6-8196-4031-9261-4F7EDB8C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730"/>
          </a:xfrm>
        </p:spPr>
        <p:txBody>
          <a:bodyPr/>
          <a:lstStyle/>
          <a:p>
            <a:r>
              <a:rPr lang="en-US" b="1"/>
              <a:t>FLOCK vs </a:t>
            </a:r>
            <a:r>
              <a:rPr lang="en-US" b="1" err="1"/>
              <a:t>eRPC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41F6-8FFB-452C-8484-E245967B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3856"/>
            <a:ext cx="10915835" cy="545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Configuration</a:t>
            </a:r>
            <a:r>
              <a:rPr lang="en-US" sz="2000"/>
              <a:t> : 1 server, 23 clients</a:t>
            </a:r>
          </a:p>
          <a:p>
            <a:pPr marL="0" indent="0">
              <a:buNone/>
            </a:pPr>
            <a:r>
              <a:rPr lang="en-US" sz="2000" b="1"/>
              <a:t>Workload</a:t>
            </a:r>
            <a:r>
              <a:rPr lang="en-US" sz="2000"/>
              <a:t> : 64B request and 64B response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96D587-B6AD-4DBB-9C74-D96F6A23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252015"/>
              </p:ext>
            </p:extLst>
          </p:nvPr>
        </p:nvGraphicFramePr>
        <p:xfrm>
          <a:off x="206884" y="1902587"/>
          <a:ext cx="6643250" cy="235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Arrow: Up-Down 6">
            <a:extLst>
              <a:ext uri="{FF2B5EF4-FFF2-40B4-BE49-F238E27FC236}">
                <a16:creationId xmlns:a16="http://schemas.microsoft.com/office/drawing/2014/main" id="{81225655-BF01-489C-BBC7-A86FE03D7731}"/>
              </a:ext>
            </a:extLst>
          </p:cNvPr>
          <p:cNvSpPr/>
          <p:nvPr/>
        </p:nvSpPr>
        <p:spPr>
          <a:xfrm>
            <a:off x="6191456" y="2369994"/>
            <a:ext cx="209320" cy="10907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E463C-B6B4-4FEA-86D4-4E762795328C}"/>
              </a:ext>
            </a:extLst>
          </p:cNvPr>
          <p:cNvSpPr txBox="1"/>
          <p:nvPr/>
        </p:nvSpPr>
        <p:spPr>
          <a:xfrm>
            <a:off x="5641873" y="223981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3.4X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2F44F-9370-4A79-85B8-D8E867F696B3}"/>
              </a:ext>
            </a:extLst>
          </p:cNvPr>
          <p:cNvSpPr txBox="1"/>
          <p:nvPr/>
        </p:nvSpPr>
        <p:spPr>
          <a:xfrm>
            <a:off x="7184332" y="2753949"/>
            <a:ext cx="480078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FLOCK throughput up to 3.4X against </a:t>
            </a:r>
            <a:r>
              <a:rPr lang="en-US" err="1"/>
              <a:t>eRPC</a:t>
            </a:r>
            <a:r>
              <a:rPr lang="en-US"/>
              <a:t>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Tail latency lower by up to a factor of 2</a:t>
            </a:r>
          </a:p>
          <a:p>
            <a:r>
              <a:rPr lang="en-US">
                <a:solidFill>
                  <a:srgbClr val="000000"/>
                </a:solidFill>
                <a:cs typeface="Calibri" panose="020F0502020204030204"/>
              </a:rPr>
              <a:t>-----------------------------------------------------------------</a:t>
            </a:r>
          </a:p>
          <a:p>
            <a:r>
              <a:rPr lang="en-US">
                <a:solidFill>
                  <a:srgbClr val="00B050"/>
                </a:solidFill>
              </a:rPr>
              <a:t>+ Coalescing enables more concurrency at clients &amp; scheduling limits active QP count at server</a:t>
            </a:r>
            <a:endParaRPr lang="en-US">
              <a:solidFill>
                <a:srgbClr val="00B050"/>
              </a:solidFill>
              <a:cs typeface="Calibri" panose="020F0502020204030204"/>
            </a:endParaRPr>
          </a:p>
          <a:p>
            <a:r>
              <a:rPr lang="en-US">
                <a:solidFill>
                  <a:srgbClr val="FF0000"/>
                </a:solidFill>
              </a:rPr>
              <a:t>- UD-based RPCs have higher CPU overheads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C779F-DB9F-4F7D-B78B-25F86C37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2633455-F58E-4431-9179-19183E5DC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81684"/>
              </p:ext>
            </p:extLst>
          </p:nvPr>
        </p:nvGraphicFramePr>
        <p:xfrm>
          <a:off x="206883" y="4261412"/>
          <a:ext cx="6643251" cy="2608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F7605E62-0AB4-4B10-A41B-C812195BC913}"/>
              </a:ext>
            </a:extLst>
          </p:cNvPr>
          <p:cNvSpPr/>
          <p:nvPr/>
        </p:nvSpPr>
        <p:spPr>
          <a:xfrm>
            <a:off x="6479244" y="4508275"/>
            <a:ext cx="220337" cy="98090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82B8FF-2E01-4FC0-A63F-E088C5C9AEB1}"/>
              </a:ext>
            </a:extLst>
          </p:cNvPr>
          <p:cNvSpPr txBox="1"/>
          <p:nvPr/>
        </p:nvSpPr>
        <p:spPr>
          <a:xfrm>
            <a:off x="6165549" y="422942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2.1X</a:t>
            </a:r>
          </a:p>
        </p:txBody>
      </p:sp>
    </p:spTree>
    <p:extLst>
      <p:ext uri="{BB962C8B-B14F-4D97-AF65-F5344CB8AC3E}">
        <p14:creationId xmlns:p14="http://schemas.microsoft.com/office/powerpoint/2010/main" val="39754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/>
      <p:bldP spid="9" grpId="0"/>
      <p:bldGraphic spid="11" grpId="0">
        <p:bldAsOne/>
      </p:bldGraphic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638C-47FA-408A-AFD1-1BB60B35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US" b="1"/>
              <a:t>Scalability with Symbiotic Scheduling</a:t>
            </a:r>
            <a:r>
              <a:rPr lang="en-US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FF6B0D-AB4E-40B3-A76F-090E46E47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139731"/>
              </p:ext>
            </p:extLst>
          </p:nvPr>
        </p:nvGraphicFramePr>
        <p:xfrm>
          <a:off x="838200" y="1752600"/>
          <a:ext cx="6419850" cy="444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76C18D-6823-4DFD-8B33-FAF689CA693D}"/>
              </a:ext>
            </a:extLst>
          </p:cNvPr>
          <p:cNvSpPr txBox="1"/>
          <p:nvPr/>
        </p:nvSpPr>
        <p:spPr>
          <a:xfrm>
            <a:off x="7258050" y="2295525"/>
            <a:ext cx="419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Similar performance up to 16 threads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FLOCK outperforms others by up to 133% at higher thread counts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Sharing using spinlock serializes threads working on the same QP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00B050"/>
                </a:solidFill>
              </a:rPr>
              <a:t>Coalescing in FLOCK enables concurrent request submission by threads sharing a QP, reducing messages transferred by client as well as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BA7D365-F157-407D-B26B-82E79C66FD74}"/>
              </a:ext>
            </a:extLst>
          </p:cNvPr>
          <p:cNvSpPr/>
          <p:nvPr/>
        </p:nvSpPr>
        <p:spPr>
          <a:xfrm>
            <a:off x="5943600" y="2647950"/>
            <a:ext cx="152399" cy="169545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EAAD4-E7FB-47BD-875D-67FE14645C1F}"/>
              </a:ext>
            </a:extLst>
          </p:cNvPr>
          <p:cNvSpPr txBox="1"/>
          <p:nvPr/>
        </p:nvSpPr>
        <p:spPr>
          <a:xfrm>
            <a:off x="5314950" y="25725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2.3X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91EBE-12FF-467B-AEB5-E50AA7B2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8D4D-E39F-430A-9B99-8163E7A0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93"/>
            <a:ext cx="10515600" cy="1325563"/>
          </a:xfrm>
        </p:spPr>
        <p:txBody>
          <a:bodyPr/>
          <a:lstStyle/>
          <a:p>
            <a:r>
              <a:rPr lang="en-US" b="1"/>
              <a:t>Impact of Coalescing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55F4-D14C-4A04-9B5B-5DBFA0F8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6" y="1299990"/>
            <a:ext cx="11534660" cy="541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Configuration</a:t>
            </a:r>
            <a:r>
              <a:rPr lang="en-US" sz="2000"/>
              <a:t> : 1 server, 23 clients each running 32 threads with or without coalescing</a:t>
            </a:r>
          </a:p>
          <a:p>
            <a:pPr marL="0" indent="0">
              <a:buNone/>
            </a:pPr>
            <a:r>
              <a:rPr lang="en-US" sz="2000" b="1"/>
              <a:t>Workload</a:t>
            </a:r>
            <a:r>
              <a:rPr lang="en-US" sz="2000"/>
              <a:t> : 64B request and 64B response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C46CD-1163-4A47-B60D-72D4C75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04C126-5EF4-4B24-8EAA-49D7BC2F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332174"/>
              </p:ext>
            </p:extLst>
          </p:nvPr>
        </p:nvGraphicFramePr>
        <p:xfrm>
          <a:off x="237068" y="2033067"/>
          <a:ext cx="6912878" cy="223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58E08E1-8DDE-4E09-9E78-D1D0A0B89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992650"/>
              </p:ext>
            </p:extLst>
          </p:nvPr>
        </p:nvGraphicFramePr>
        <p:xfrm>
          <a:off x="101600" y="4398338"/>
          <a:ext cx="7048347" cy="245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4053EE58-3CA3-4C91-B8D0-26C5367D72BA}"/>
              </a:ext>
            </a:extLst>
          </p:cNvPr>
          <p:cNvSpPr/>
          <p:nvPr/>
        </p:nvSpPr>
        <p:spPr>
          <a:xfrm>
            <a:off x="4496388" y="2484735"/>
            <a:ext cx="175477" cy="611016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C2B0F-D81E-4E92-93DC-7AE0A1D2883D}"/>
              </a:ext>
            </a:extLst>
          </p:cNvPr>
          <p:cNvSpPr txBox="1"/>
          <p:nvPr/>
        </p:nvSpPr>
        <p:spPr>
          <a:xfrm>
            <a:off x="3903162" y="22985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1.7X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CAA0B369-7491-4A7B-95DF-FC44F6D2FE93}"/>
              </a:ext>
            </a:extLst>
          </p:cNvPr>
          <p:cNvSpPr/>
          <p:nvPr/>
        </p:nvSpPr>
        <p:spPr>
          <a:xfrm>
            <a:off x="1803434" y="5839649"/>
            <a:ext cx="183410" cy="369332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1F1E2-364E-4CC6-B271-B35564DE1A8B}"/>
              </a:ext>
            </a:extLst>
          </p:cNvPr>
          <p:cNvSpPr txBox="1"/>
          <p:nvPr/>
        </p:nvSpPr>
        <p:spPr>
          <a:xfrm>
            <a:off x="1986844" y="5637117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3.8X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9A322-8F22-439D-8ADE-85A634BFBBED}"/>
              </a:ext>
            </a:extLst>
          </p:cNvPr>
          <p:cNvSpPr txBox="1"/>
          <p:nvPr/>
        </p:nvSpPr>
        <p:spPr>
          <a:xfrm>
            <a:off x="7743172" y="2415822"/>
            <a:ext cx="4211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00B050"/>
                </a:solidFill>
              </a:rPr>
              <a:t>Coalescing enables better network utilization by reducing number of small packets exchanged in both directions</a:t>
            </a:r>
            <a:br>
              <a:rPr lang="en-US">
                <a:solidFill>
                  <a:srgbClr val="00B050"/>
                </a:solidFill>
              </a:rPr>
            </a:br>
            <a:endParaRPr lang="en-US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00B050"/>
                </a:solidFill>
              </a:rPr>
              <a:t>For 1 outstanding request per thread, server receives 1.56 requests per coalesced message. The CPU cycles on MMIO operations reduced by 36%, similarly polling overhead is reduced</a:t>
            </a:r>
          </a:p>
        </p:txBody>
      </p:sp>
    </p:spTree>
    <p:extLst>
      <p:ext uri="{BB962C8B-B14F-4D97-AF65-F5344CB8AC3E}">
        <p14:creationId xmlns:p14="http://schemas.microsoft.com/office/powerpoint/2010/main" val="7372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1" grpId="0">
        <p:bldAsOne/>
      </p:bldGraphic>
      <p:bldP spid="12" grpId="0" animBg="1"/>
      <p:bldP spid="13" grpId="0"/>
      <p:bldP spid="14" grpId="0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873A-AEDF-4899-A8B7-D9AC609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b="1"/>
              <a:t>Distributed Transaction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9C39-F51B-487D-8CD9-9050ACFD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/>
              <a:t>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comparison against </a:t>
            </a:r>
            <a:r>
              <a:rPr lang="en-US" sz="2000" err="1"/>
              <a:t>FaSST</a:t>
            </a:r>
            <a:r>
              <a:rPr lang="en-US" sz="2000" baseline="30000"/>
              <a:t>[1]</a:t>
            </a:r>
            <a:r>
              <a:rPr lang="en-US" sz="2000"/>
              <a:t>, an RDMA-based transaction processing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Transaction protocol like </a:t>
            </a:r>
            <a:r>
              <a:rPr lang="en-US" sz="2000" err="1"/>
              <a:t>FaSST</a:t>
            </a:r>
            <a:r>
              <a:rPr lang="en-US" sz="2000"/>
              <a:t> : OCC</a:t>
            </a:r>
            <a:r>
              <a:rPr lang="en-US" sz="2000" baseline="30000"/>
              <a:t>[2]</a:t>
            </a:r>
            <a:r>
              <a:rPr lang="en-US" sz="2000"/>
              <a:t> and 2-phase commit to provide serializable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3 servers hosting a partitioned and 3-way replicated key-value store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20 clients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/>
              <a:t>Workloads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TATP (read-intensive)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</a:t>
            </a:r>
            <a:r>
              <a:rPr lang="en-US" sz="2000" err="1"/>
              <a:t>Smallbank</a:t>
            </a:r>
            <a:r>
              <a:rPr lang="en-US" sz="2000"/>
              <a:t> (write-intensive)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 marL="0" indent="0">
              <a:buNone/>
            </a:pPr>
            <a:r>
              <a:rPr lang="en-US" sz="1700"/>
              <a:t>[1] </a:t>
            </a:r>
            <a:r>
              <a:rPr lang="en-US" sz="1700" err="1"/>
              <a:t>FaSST</a:t>
            </a:r>
            <a:r>
              <a:rPr lang="en-US" sz="1700"/>
              <a:t> : Fast, Scalable and Simple Distributed Transactions with Two-Sided RDMA Datagram RPCs, OSDI 2016</a:t>
            </a:r>
          </a:p>
          <a:p>
            <a:pPr marL="0" indent="0">
              <a:buNone/>
            </a:pPr>
            <a:r>
              <a:rPr lang="en-US" sz="1600"/>
              <a:t>[2] Optimistic Concurrency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135B-3B68-4BDB-9BBC-05CDB855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776-322B-4852-86F0-D5A1FD6C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Datacenters adopting RDMA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9000-990F-4987-A163-0FF81386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To achieve good performance, datacenter applications require the network to deliver</a:t>
            </a:r>
            <a:endParaRPr lang="en-US" sz="2400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B050"/>
                </a:solidFill>
              </a:rPr>
              <a:t> high throughput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B050"/>
                </a:solidFill>
              </a:rPr>
              <a:t> low latency</a:t>
            </a:r>
          </a:p>
          <a:p>
            <a:pPr marL="0" indent="0">
              <a:buNone/>
            </a:pPr>
            <a:endParaRPr lang="en-US">
              <a:solidFill>
                <a:srgbClr val="00B05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[1] </a:t>
            </a:r>
            <a:r>
              <a:rPr lang="en-US" sz="1600">
                <a:cs typeface="Calibri" panose="020F0502020204030204"/>
                <a:hlinkClick r:id="rId3"/>
              </a:rPr>
              <a:t>https://www.datacenterknowledge.com/archives/2015/06/17/rdma-replaces-tcpip-in-linbits-data-replication-tool</a:t>
            </a: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[2] </a:t>
            </a:r>
            <a:r>
              <a:rPr lang="en-US" sz="1600">
                <a:cs typeface="Calibri" panose="020F0502020204030204"/>
                <a:hlinkClick r:id="rId4"/>
              </a:rPr>
              <a:t>https://www.nextplatform.com/2018/03/27/in-modern-datacenters-the-latency-tail-wags-the-network-dog/</a:t>
            </a: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6F51A-B15A-4E3D-8B27-D5CF368E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4FCB151-4DF5-4DF8-9B55-2FECF96A1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940401" cy="2019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03E7F3-1E72-4C7F-9EEC-BBB3BF24B0CE}"/>
              </a:ext>
            </a:extLst>
          </p:cNvPr>
          <p:cNvSpPr txBox="1"/>
          <p:nvPr/>
        </p:nvSpPr>
        <p:spPr>
          <a:xfrm>
            <a:off x="5489029" y="3685759"/>
            <a:ext cx="5431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Within datacenters RDMA deployment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ea typeface="+mn-lt"/>
                <a:cs typeface="+mn-lt"/>
              </a:rPr>
              <a:t> high throughput and low latency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ea typeface="+mn-lt"/>
                <a:cs typeface="+mn-lt"/>
              </a:rPr>
              <a:t> drop in RDMA hardware prices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DBF1DBB-D0A9-409A-B61B-D6C9E2554C8B}"/>
              </a:ext>
            </a:extLst>
          </p:cNvPr>
          <p:cNvSpPr/>
          <p:nvPr/>
        </p:nvSpPr>
        <p:spPr>
          <a:xfrm>
            <a:off x="10448826" y="3699453"/>
            <a:ext cx="275208" cy="301841"/>
          </a:xfrm>
          <a:prstGeom prst="up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7107-A3C5-4A47-B6D9-D0CA0903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3"/>
          </a:xfrm>
        </p:spPr>
        <p:txBody>
          <a:bodyPr/>
          <a:lstStyle/>
          <a:p>
            <a:r>
              <a:rPr lang="en-US" b="1"/>
              <a:t>FLOCK vs </a:t>
            </a:r>
            <a:r>
              <a:rPr lang="en-US" b="1" err="1"/>
              <a:t>FaSST</a:t>
            </a:r>
            <a:r>
              <a:rPr lang="en-US" b="1"/>
              <a:t> for TATP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0231E4-7952-4E24-BB7A-F0E243F77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786297"/>
              </p:ext>
            </p:extLst>
          </p:nvPr>
        </p:nvGraphicFramePr>
        <p:xfrm>
          <a:off x="264405" y="1388488"/>
          <a:ext cx="6773881" cy="2786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CE1127-F6EE-4457-BFF9-059892AC42CB}"/>
              </a:ext>
            </a:extLst>
          </p:cNvPr>
          <p:cNvSpPr txBox="1"/>
          <p:nvPr/>
        </p:nvSpPr>
        <p:spPr>
          <a:xfrm>
            <a:off x="7467600" y="2390775"/>
            <a:ext cx="461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FaSST</a:t>
            </a:r>
            <a:r>
              <a:rPr lang="en-US"/>
              <a:t> performs better up to 2 threads, but its performance saturates at 4 threads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Throughput in FLOCK up to 2.4X </a:t>
            </a:r>
            <a:r>
              <a:rPr lang="en-US" err="1"/>
              <a:t>FaSST</a:t>
            </a:r>
            <a:r>
              <a:rPr lang="en-US"/>
              <a:t> with lower median and tail latency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00B050"/>
                </a:solidFill>
              </a:rPr>
              <a:t>FLOCK’s performance improves with higher thread counts due to better coalescing and efficient network utilization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415E2-8B6B-4BC3-ACD8-EBB1D415ECD7}"/>
              </a:ext>
            </a:extLst>
          </p:cNvPr>
          <p:cNvSpPr txBox="1"/>
          <p:nvPr/>
        </p:nvSpPr>
        <p:spPr>
          <a:xfrm>
            <a:off x="4749904" y="216603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2.4X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E4180-FB7D-4BB8-9524-CEBF91F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6322-AD43-4627-ABEA-9A033E33F99F}"/>
              </a:ext>
            </a:extLst>
          </p:cNvPr>
          <p:cNvSpPr txBox="1"/>
          <p:nvPr/>
        </p:nvSpPr>
        <p:spPr>
          <a:xfrm>
            <a:off x="7905345" y="6017796"/>
            <a:ext cx="415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* </a:t>
            </a:r>
            <a:r>
              <a:rPr lang="en-US" sz="1600" err="1"/>
              <a:t>FaSST</a:t>
            </a:r>
            <a:r>
              <a:rPr lang="en-US" sz="1600"/>
              <a:t> suffers packet loss at 32 threads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4026C7-5EE7-4683-8DFF-AEF711EA8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295263"/>
              </p:ext>
            </p:extLst>
          </p:nvPr>
        </p:nvGraphicFramePr>
        <p:xfrm>
          <a:off x="264405" y="3955056"/>
          <a:ext cx="6773881" cy="290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58D9E4-DC81-4E32-9C6F-B13E76FAFF98}"/>
              </a:ext>
            </a:extLst>
          </p:cNvPr>
          <p:cNvSpPr txBox="1"/>
          <p:nvPr/>
        </p:nvSpPr>
        <p:spPr>
          <a:xfrm>
            <a:off x="5083279" y="442210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3.4X</a:t>
            </a:r>
          </a:p>
        </p:txBody>
      </p:sp>
    </p:spTree>
    <p:extLst>
      <p:ext uri="{BB962C8B-B14F-4D97-AF65-F5344CB8AC3E}">
        <p14:creationId xmlns:p14="http://schemas.microsoft.com/office/powerpoint/2010/main" val="35391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D082-C8F7-43F2-937C-2030F8C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Other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C338-E49B-44BE-A4FC-DCC186BD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Performance under increasing node counts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Head-of-line blocking mitigation using symbiotic 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Comparison with </a:t>
            </a:r>
            <a:r>
              <a:rPr lang="en-US" err="1"/>
              <a:t>eRPC</a:t>
            </a:r>
            <a:r>
              <a:rPr lang="en-US"/>
              <a:t> using in-memory index structure (</a:t>
            </a:r>
            <a:r>
              <a:rPr lang="en-US" err="1"/>
              <a:t>HydraList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C0F3E-F06B-446D-A848-229AAC56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7EC-FC24-4DE0-ACFB-746EF5A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5A42-E909-431B-9231-0E66DDA2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Problem Statement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Design of FLOCK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/>
              <a:t>Future work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742-A89B-4F4D-BB57-EAAB8BB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6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E2D1-47B4-4756-B3E7-07F79871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3" y="136526"/>
            <a:ext cx="10515600" cy="1064314"/>
          </a:xfrm>
        </p:spPr>
        <p:txBody>
          <a:bodyPr/>
          <a:lstStyle/>
          <a:p>
            <a:r>
              <a:rPr lang="en-US" b="1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296A-410D-409F-A385-03BF8273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3" y="1200840"/>
            <a:ext cx="11699309" cy="55206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Extending FLOCK to support </a:t>
            </a:r>
            <a:r>
              <a:rPr lang="en-US" sz="2400" b="1" i="1"/>
              <a:t>multiple applications</a:t>
            </a:r>
            <a:r>
              <a:rPr lang="en-US" sz="2400"/>
              <a:t> and </a:t>
            </a:r>
            <a:r>
              <a:rPr lang="en-US" sz="2400" b="1" i="1"/>
              <a:t>multi-tenancy</a:t>
            </a:r>
          </a:p>
          <a:p>
            <a:pPr marL="0" indent="0">
              <a:buNone/>
            </a:pPr>
            <a:r>
              <a:rPr lang="en-US" sz="2400" b="1"/>
              <a:t>    Current Focus &amp; Avenues for multi-tenancy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/>
              <a:t> current work is more focused towards multi-threaded applications via FLOCK synchronization and   </a:t>
            </a:r>
            <a:br>
              <a:rPr lang="en-US" sz="2000"/>
            </a:br>
            <a:r>
              <a:rPr lang="en-US" sz="2000"/>
              <a:t> symbiotic send-</a:t>
            </a:r>
            <a:r>
              <a:rPr lang="en-US" sz="2000" err="1"/>
              <a:t>recv</a:t>
            </a:r>
            <a:r>
              <a:rPr lang="en-US" sz="2000"/>
              <a:t> scheduling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/>
              <a:t> multiple applications can be supported via a central scheduler process managing network resources</a:t>
            </a:r>
            <a:br>
              <a:rPr lang="en-US" sz="2000"/>
            </a:br>
            <a:r>
              <a:rPr lang="en-US" sz="2000"/>
              <a:t> and allocating them to the application processes, a similar approach as Snap</a:t>
            </a:r>
            <a:r>
              <a:rPr lang="en-US" sz="2000" baseline="30000"/>
              <a:t>[1]</a:t>
            </a:r>
            <a:br>
              <a:rPr lang="en-US" sz="1600"/>
            </a:br>
            <a:r>
              <a:rPr lang="en-US" sz="160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Support </a:t>
            </a:r>
            <a:r>
              <a:rPr lang="en-US" sz="2400" b="1"/>
              <a:t>advanced RDMA functionality</a:t>
            </a:r>
            <a:r>
              <a:rPr lang="en-US" sz="2400"/>
              <a:t> (cross-channel communication, extended atomics)</a:t>
            </a:r>
            <a:br>
              <a:rPr lang="en-US" sz="2400"/>
            </a:br>
            <a:endParaRPr lang="en-US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sz="2000"/>
              <a:t>currently support the most common RDMA primitives including RPC, one-sided and two-sided verbs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sz="2000"/>
              <a:t>can be extended to support advanced functionality such as cross-channel communication (e.g., trigger</a:t>
            </a:r>
            <a:br>
              <a:rPr lang="en-US" sz="2000"/>
            </a:br>
            <a:r>
              <a:rPr lang="en-US" sz="2000"/>
              <a:t>  an operation when an operation on a different communication channel completes as in Hyperloop</a:t>
            </a:r>
            <a:r>
              <a:rPr lang="en-US" sz="2000" baseline="30000"/>
              <a:t>[2] 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and extended atomic operations </a:t>
            </a:r>
            <a:br>
              <a:rPr lang="en-US" sz="2000"/>
            </a:br>
            <a:endParaRPr lang="en-US" sz="2400"/>
          </a:p>
          <a:p>
            <a:pPr marL="0" indent="0">
              <a:buNone/>
            </a:pPr>
            <a:r>
              <a:rPr lang="en-US" sz="1600"/>
              <a:t>[1] Snap: A microkernel approach to host networking, SOSP 2019</a:t>
            </a:r>
          </a:p>
          <a:p>
            <a:pPr marL="0" indent="0">
              <a:buNone/>
            </a:pPr>
            <a:br>
              <a:rPr lang="en-US" sz="1600"/>
            </a:br>
            <a:r>
              <a:rPr lang="en-US" sz="1600"/>
              <a:t>[2] Hyperloop: group-based NIC-offloading to accelerate replicated transactions in multi-tenant storage systems, SIGCOMM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EA510-4E8D-47D9-900E-493206C8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494C-A6C7-4187-83A1-8F12CD3C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C7F1-C8C2-4825-987B-4959E5BE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targets balancing the performance-scalability tradeoff in vanilla RDMA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offers low overhead QP sharing using leader-follower synchronization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a cooperative scheduling mechanism between client and server to limit the</a:t>
            </a:r>
            <a:br>
              <a:rPr lang="en-US" sz="2400"/>
            </a:br>
            <a:r>
              <a:rPr lang="en-US" sz="2400"/>
              <a:t> maximum load at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superior performance with efficient network utilization and reduced CPU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031F-A5D2-4522-A6C4-12AB352C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272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81E5-00C1-49AE-A60E-66B59E72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76" y="114929"/>
            <a:ext cx="10515600" cy="1325563"/>
          </a:xfrm>
        </p:spPr>
        <p:txBody>
          <a:bodyPr/>
          <a:lstStyle/>
          <a:p>
            <a:r>
              <a:rPr lang="en-US" b="1"/>
              <a:t>Publications thus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0161-4D68-483A-A5C7-1B997CDF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440493"/>
            <a:ext cx="11812043" cy="5280981"/>
          </a:xfrm>
        </p:spPr>
        <p:txBody>
          <a:bodyPr>
            <a:noAutofit/>
          </a:bodyPr>
          <a:lstStyle/>
          <a:p>
            <a:r>
              <a:rPr lang="en-US" sz="2400" b="1"/>
              <a:t>Birds of a Feather Flock Together : Scaling RDMA RPCs with FLOCK</a:t>
            </a:r>
            <a:br>
              <a:rPr lang="en-US" sz="2400" b="1"/>
            </a:br>
            <a:r>
              <a:rPr lang="en-US" sz="2400" b="1"/>
              <a:t>Sumit Kumar Monga</a:t>
            </a:r>
            <a:r>
              <a:rPr lang="en-US" sz="2400"/>
              <a:t>, </a:t>
            </a:r>
            <a:r>
              <a:rPr lang="en-US" sz="2400" err="1"/>
              <a:t>Sanidhya</a:t>
            </a:r>
            <a:r>
              <a:rPr lang="en-US" sz="2400"/>
              <a:t> Kashyap, and </a:t>
            </a:r>
            <a:r>
              <a:rPr lang="en-US" sz="2400" err="1"/>
              <a:t>Changwoo</a:t>
            </a:r>
            <a:r>
              <a:rPr lang="en-US" sz="2400"/>
              <a:t> Min</a:t>
            </a:r>
            <a:br>
              <a:rPr lang="en-US" sz="2400"/>
            </a:br>
            <a:r>
              <a:rPr lang="en-US" sz="2400"/>
              <a:t>In Proceedings of ACM Symposium on Operating Systems Principles (SOSP 2021)</a:t>
            </a:r>
            <a:br>
              <a:rPr lang="en-US" sz="2400"/>
            </a:br>
            <a:endParaRPr lang="en-US" sz="2400"/>
          </a:p>
          <a:p>
            <a:r>
              <a:rPr lang="en-US" sz="2400" b="1"/>
              <a:t>TIPS: Making Volatile Index Structures Persistent with DRAM-NVMM Tiering</a:t>
            </a:r>
            <a:br>
              <a:rPr lang="en-US" sz="2400" b="1"/>
            </a:br>
            <a:r>
              <a:rPr lang="en-US" sz="2400"/>
              <a:t>R. Madhava Krishnan, </a:t>
            </a:r>
            <a:r>
              <a:rPr lang="en-US" sz="2400" err="1"/>
              <a:t>Wook-Hee</a:t>
            </a:r>
            <a:r>
              <a:rPr lang="en-US" sz="2400"/>
              <a:t> Kim, </a:t>
            </a:r>
            <a:r>
              <a:rPr lang="en-US" sz="2400" err="1"/>
              <a:t>Xinwei</a:t>
            </a:r>
            <a:r>
              <a:rPr lang="en-US" sz="2400"/>
              <a:t> Fu, </a:t>
            </a:r>
            <a:r>
              <a:rPr lang="en-US" sz="2400" b="1"/>
              <a:t>Sumit Kumar Monga</a:t>
            </a:r>
            <a:r>
              <a:rPr lang="en-US" sz="2400"/>
              <a:t>, </a:t>
            </a:r>
            <a:r>
              <a:rPr lang="en-US" sz="2400" err="1"/>
              <a:t>Hee</a:t>
            </a:r>
            <a:r>
              <a:rPr lang="en-US" sz="2400"/>
              <a:t> Won Lee, </a:t>
            </a:r>
            <a:r>
              <a:rPr lang="en-US" sz="2400" err="1"/>
              <a:t>Minsung</a:t>
            </a:r>
            <a:r>
              <a:rPr lang="en-US" sz="2400"/>
              <a:t> Jang, </a:t>
            </a:r>
            <a:r>
              <a:rPr lang="en-US" sz="2400" err="1"/>
              <a:t>Ajit</a:t>
            </a:r>
            <a:r>
              <a:rPr lang="en-US" sz="2400"/>
              <a:t> Mathew, and </a:t>
            </a:r>
            <a:r>
              <a:rPr lang="en-US" sz="2400" err="1"/>
              <a:t>Changwoo</a:t>
            </a:r>
            <a:r>
              <a:rPr lang="en-US" sz="2400"/>
              <a:t> Min</a:t>
            </a:r>
            <a:br>
              <a:rPr lang="en-US" sz="2400"/>
            </a:br>
            <a:r>
              <a:rPr lang="en-US" sz="2400"/>
              <a:t>In Proceedings of USENIX Annual Technical Conference (ATC 2021)</a:t>
            </a:r>
            <a:br>
              <a:rPr lang="en-US" sz="2400"/>
            </a:br>
            <a:endParaRPr lang="en-US" sz="2400"/>
          </a:p>
          <a:p>
            <a:r>
              <a:rPr lang="en-US" sz="2400" b="1"/>
              <a:t>Making Volatile Index Structures Persistent using TIPS</a:t>
            </a:r>
            <a:br>
              <a:rPr lang="en-US" sz="2400" b="1"/>
            </a:br>
            <a:r>
              <a:rPr lang="en-US" sz="2400"/>
              <a:t>R. Madhava Krishnan, </a:t>
            </a:r>
            <a:r>
              <a:rPr lang="en-US" sz="2400" err="1"/>
              <a:t>Wook-Hee</a:t>
            </a:r>
            <a:r>
              <a:rPr lang="en-US" sz="2400"/>
              <a:t> Kim, </a:t>
            </a:r>
            <a:r>
              <a:rPr lang="en-US" sz="2400" err="1"/>
              <a:t>Hee</a:t>
            </a:r>
            <a:r>
              <a:rPr lang="en-US" sz="2400"/>
              <a:t> Won Lee, </a:t>
            </a:r>
            <a:r>
              <a:rPr lang="en-US" sz="2400" err="1"/>
              <a:t>Minsung</a:t>
            </a:r>
            <a:r>
              <a:rPr lang="en-US" sz="2400"/>
              <a:t> Jang, </a:t>
            </a:r>
            <a:r>
              <a:rPr lang="en-US" sz="2400" b="1"/>
              <a:t>Sumit Kumar Monga</a:t>
            </a:r>
            <a:r>
              <a:rPr lang="en-US" sz="2400"/>
              <a:t>, </a:t>
            </a:r>
            <a:r>
              <a:rPr lang="en-US" sz="2400" err="1"/>
              <a:t>Ajit</a:t>
            </a:r>
            <a:r>
              <a:rPr lang="en-US" sz="2400"/>
              <a:t> Mathew, and </a:t>
            </a:r>
            <a:r>
              <a:rPr lang="en-US" sz="2400" err="1"/>
              <a:t>Changwoo</a:t>
            </a:r>
            <a:r>
              <a:rPr lang="en-US" sz="2400"/>
              <a:t> Min</a:t>
            </a:r>
            <a:br>
              <a:rPr lang="en-US" sz="2400"/>
            </a:br>
            <a:r>
              <a:rPr lang="en-US" sz="2400"/>
              <a:t>In Proceedings of the 12th annual non-volatile memories workshop (NVMW 2021)</a:t>
            </a:r>
            <a:br>
              <a:rPr lang="en-US" sz="2400"/>
            </a:b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BCF92-016D-4484-A723-04179E22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FD33-EC28-4F2C-8983-12F0FE8E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EC03-F8A7-48C3-8BC7-2FE25266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26AA-F9F7-4408-8301-7446004C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CF8C-4797-4231-9DBE-BF419955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5724"/>
          </a:xfrm>
        </p:spPr>
        <p:txBody>
          <a:bodyPr/>
          <a:lstStyle/>
          <a:p>
            <a:r>
              <a:rPr lang="en-US" b="1">
                <a:cs typeface="Calibri Light"/>
              </a:rPr>
              <a:t>Remote direct memory access (RDMA)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9805-74CB-446B-98B0-1309A8B5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50"/>
            <a:ext cx="10515600" cy="5054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cs typeface="Calibri" panose="020F0502020204030204"/>
              </a:rPr>
              <a:t> enables direct access to memory of a remote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cs typeface="Calibri" panose="020F0502020204030204"/>
              </a:rPr>
              <a:t> low latency (~ 2 µs per hop)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cs typeface="Calibri" panose="020F0502020204030204"/>
              </a:rPr>
              <a:t> kernel bypass + CPU bypass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66A8-7B13-41C3-A0D3-6FF8BC4C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1E825-4F4B-43A9-98A0-F435D99E92ED}"/>
              </a:ext>
            </a:extLst>
          </p:cNvPr>
          <p:cNvSpPr/>
          <p:nvPr/>
        </p:nvSpPr>
        <p:spPr>
          <a:xfrm>
            <a:off x="1339415" y="4429570"/>
            <a:ext cx="3143806" cy="11018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9F721-8050-4877-BDA7-51AF45EDA520}"/>
              </a:ext>
            </a:extLst>
          </p:cNvPr>
          <p:cNvSpPr/>
          <p:nvPr/>
        </p:nvSpPr>
        <p:spPr>
          <a:xfrm>
            <a:off x="1518082" y="4645560"/>
            <a:ext cx="1127464" cy="477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user 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A0608-DC33-4914-8EB0-F33BD21AF83B}"/>
              </a:ext>
            </a:extLst>
          </p:cNvPr>
          <p:cNvSpPr/>
          <p:nvPr/>
        </p:nvSpPr>
        <p:spPr>
          <a:xfrm>
            <a:off x="3341699" y="4648918"/>
            <a:ext cx="1024632" cy="477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516AE-56EF-4C35-99A1-08EA8DBEBA1B}"/>
              </a:ext>
            </a:extLst>
          </p:cNvPr>
          <p:cNvSpPr/>
          <p:nvPr/>
        </p:nvSpPr>
        <p:spPr>
          <a:xfrm>
            <a:off x="6328668" y="4476770"/>
            <a:ext cx="3143806" cy="1054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4F962-85E9-4203-B84B-82D53680D397}"/>
              </a:ext>
            </a:extLst>
          </p:cNvPr>
          <p:cNvSpPr/>
          <p:nvPr/>
        </p:nvSpPr>
        <p:spPr>
          <a:xfrm>
            <a:off x="6466917" y="4645560"/>
            <a:ext cx="1024632" cy="477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96DD5-843A-4776-BBA8-0F70747A28F0}"/>
              </a:ext>
            </a:extLst>
          </p:cNvPr>
          <p:cNvSpPr/>
          <p:nvPr/>
        </p:nvSpPr>
        <p:spPr>
          <a:xfrm>
            <a:off x="8209533" y="4645559"/>
            <a:ext cx="1127464" cy="477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user buffer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64356-6FF9-4CC9-9FA8-6FCC8F69FDA3}"/>
              </a:ext>
            </a:extLst>
          </p:cNvPr>
          <p:cNvSpPr txBox="1"/>
          <p:nvPr/>
        </p:nvSpPr>
        <p:spPr>
          <a:xfrm>
            <a:off x="2133230" y="4001614"/>
            <a:ext cx="102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Node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57565-E35B-4816-9CC8-957CFF0F350C}"/>
              </a:ext>
            </a:extLst>
          </p:cNvPr>
          <p:cNvSpPr txBox="1"/>
          <p:nvPr/>
        </p:nvSpPr>
        <p:spPr>
          <a:xfrm>
            <a:off x="7261562" y="4052175"/>
            <a:ext cx="102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Node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F668B-CF75-4722-9B38-9E5D521FF41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645546" y="4884148"/>
            <a:ext cx="696153" cy="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FD096-4049-4362-8478-AD784950BCB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66331" y="4887506"/>
            <a:ext cx="2100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1DE7BB-A1BA-448F-BB1E-70ACD3790C8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491549" y="4884147"/>
            <a:ext cx="717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977AB2-38A1-42F8-8CCC-42065E30BB9C}"/>
              </a:ext>
            </a:extLst>
          </p:cNvPr>
          <p:cNvSpPr txBox="1"/>
          <p:nvPr/>
        </p:nvSpPr>
        <p:spPr>
          <a:xfrm>
            <a:off x="2657870" y="4606174"/>
            <a:ext cx="83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85B8AB-1843-44FA-8E08-97FB43E946FF}"/>
              </a:ext>
            </a:extLst>
          </p:cNvPr>
          <p:cNvSpPr txBox="1"/>
          <p:nvPr/>
        </p:nvSpPr>
        <p:spPr>
          <a:xfrm>
            <a:off x="7534870" y="4608949"/>
            <a:ext cx="83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49676-FCAB-461F-AE23-158A3AB1D41A}"/>
              </a:ext>
            </a:extLst>
          </p:cNvPr>
          <p:cNvSpPr txBox="1"/>
          <p:nvPr/>
        </p:nvSpPr>
        <p:spPr>
          <a:xfrm>
            <a:off x="2726519" y="4864866"/>
            <a:ext cx="55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C85CA-2E55-406B-8719-3CBB82AE881B}"/>
              </a:ext>
            </a:extLst>
          </p:cNvPr>
          <p:cNvSpPr txBox="1"/>
          <p:nvPr/>
        </p:nvSpPr>
        <p:spPr>
          <a:xfrm>
            <a:off x="5161606" y="4850222"/>
            <a:ext cx="55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(2)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9755C-5F8E-43BF-BD27-18ABAF8639DE}"/>
              </a:ext>
            </a:extLst>
          </p:cNvPr>
          <p:cNvSpPr txBox="1"/>
          <p:nvPr/>
        </p:nvSpPr>
        <p:spPr>
          <a:xfrm>
            <a:off x="7626002" y="4859097"/>
            <a:ext cx="55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(3)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CF867F-D089-4E99-815E-886750C1014B}"/>
              </a:ext>
            </a:extLst>
          </p:cNvPr>
          <p:cNvSpPr/>
          <p:nvPr/>
        </p:nvSpPr>
        <p:spPr>
          <a:xfrm>
            <a:off x="3316159" y="5930449"/>
            <a:ext cx="4649118" cy="6696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Memory buffers registered with the RDMA NIC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2762F2-517C-48EF-A95F-A81144B4FB99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302525" y="5122734"/>
            <a:ext cx="1013634" cy="11425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0A6C7-DF77-48ED-BEEF-D945817541F8}"/>
              </a:ext>
            </a:extLst>
          </p:cNvPr>
          <p:cNvCxnSpPr>
            <a:stCxn id="13" idx="3"/>
            <a:endCxn id="11" idx="2"/>
          </p:cNvCxnSpPr>
          <p:nvPr/>
        </p:nvCxnSpPr>
        <p:spPr>
          <a:xfrm flipV="1">
            <a:off x="7965277" y="5122734"/>
            <a:ext cx="807988" cy="11425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33" grpId="0"/>
      <p:bldP spid="34" grpId="0"/>
      <p:bldP spid="7" grpId="0"/>
      <p:bldP spid="21" grpId="0"/>
      <p:bldP spid="23" grpId="0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CEC8-0C9B-4BB9-9BAA-8876F335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325"/>
          </a:xfrm>
        </p:spPr>
        <p:txBody>
          <a:bodyPr/>
          <a:lstStyle/>
          <a:p>
            <a:r>
              <a:rPr lang="en-US" b="1"/>
              <a:t>RDMA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7D84-29CD-45EA-ADC1-8B29EDDE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880324" cy="5255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 panose="020F0502020204030204"/>
              </a:rPr>
              <a:t>Transport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>
                <a:cs typeface="Calibri" panose="020F0502020204030204"/>
              </a:rPr>
              <a:t> </a:t>
            </a:r>
            <a:r>
              <a:rPr lang="en-US" sz="2000">
                <a:cs typeface="Calibri" panose="020F0502020204030204"/>
              </a:rPr>
              <a:t>Reliable Connection (RC)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>
                <a:cs typeface="Calibri" panose="020F0502020204030204"/>
              </a:rPr>
              <a:t> </a:t>
            </a:r>
            <a:r>
              <a:rPr lang="en-US" sz="2000">
                <a:cs typeface="Calibri" panose="020F0502020204030204"/>
              </a:rPr>
              <a:t>Unreliable Connection (UC)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cs typeface="Calibri" panose="020F0502020204030204"/>
              </a:rPr>
              <a:t> Unreliable Datagram (UD)</a:t>
            </a:r>
          </a:p>
          <a:p>
            <a:pPr marL="0" indent="0">
              <a:buNone/>
            </a:pPr>
            <a:r>
              <a:rPr lang="en-US" sz="2400" b="1"/>
              <a:t>Queue Pair : </a:t>
            </a:r>
            <a:r>
              <a:rPr lang="en-US" sz="2000"/>
              <a:t>connection abstraction</a:t>
            </a:r>
            <a:r>
              <a:rPr lang="en-US" sz="2400"/>
              <a:t> </a:t>
            </a:r>
            <a:r>
              <a:rPr lang="en-US" sz="2000"/>
              <a:t>to establish communication between the</a:t>
            </a:r>
            <a:r>
              <a:rPr lang="en-US" sz="2400"/>
              <a:t> </a:t>
            </a:r>
            <a:r>
              <a:rPr lang="en-US" sz="2000"/>
              <a:t>hosts</a:t>
            </a:r>
            <a:endParaRPr lang="en-US" sz="2000" b="1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F0B5-87E6-487C-88DA-CEDC98A6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B9758-99BA-4F0E-BB8F-80AB9E4A6109}"/>
              </a:ext>
            </a:extLst>
          </p:cNvPr>
          <p:cNvSpPr/>
          <p:nvPr/>
        </p:nvSpPr>
        <p:spPr>
          <a:xfrm>
            <a:off x="1362351" y="3987196"/>
            <a:ext cx="1993037" cy="1074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1DA0D-D592-452F-9150-F136D2ABD95A}"/>
              </a:ext>
            </a:extLst>
          </p:cNvPr>
          <p:cNvSpPr/>
          <p:nvPr/>
        </p:nvSpPr>
        <p:spPr>
          <a:xfrm>
            <a:off x="2797943" y="4030462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CA847-2A46-4FAB-BB57-FC88B960D5A7}"/>
              </a:ext>
            </a:extLst>
          </p:cNvPr>
          <p:cNvSpPr/>
          <p:nvPr/>
        </p:nvSpPr>
        <p:spPr>
          <a:xfrm>
            <a:off x="2797943" y="4391130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C6D06-01EB-4FF9-8BB2-899F40DE6BBE}"/>
              </a:ext>
            </a:extLst>
          </p:cNvPr>
          <p:cNvSpPr/>
          <p:nvPr/>
        </p:nvSpPr>
        <p:spPr>
          <a:xfrm>
            <a:off x="2790542" y="4731769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FCE49-6134-4A0F-8DD9-3CA3084C7974}"/>
              </a:ext>
            </a:extLst>
          </p:cNvPr>
          <p:cNvSpPr/>
          <p:nvPr/>
        </p:nvSpPr>
        <p:spPr>
          <a:xfrm>
            <a:off x="3876579" y="3634592"/>
            <a:ext cx="1216241" cy="4575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B11F1-7670-4B40-BEC4-F369801BA2FF}"/>
              </a:ext>
            </a:extLst>
          </p:cNvPr>
          <p:cNvSpPr/>
          <p:nvPr/>
        </p:nvSpPr>
        <p:spPr>
          <a:xfrm>
            <a:off x="3946125" y="3730204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28FEF-78A8-4093-A58B-9672DD1B3C71}"/>
              </a:ext>
            </a:extLst>
          </p:cNvPr>
          <p:cNvSpPr/>
          <p:nvPr/>
        </p:nvSpPr>
        <p:spPr>
          <a:xfrm>
            <a:off x="3876580" y="4212809"/>
            <a:ext cx="1216241" cy="4575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96E3D-C7E7-412C-84A3-50FDD1CB65D3}"/>
              </a:ext>
            </a:extLst>
          </p:cNvPr>
          <p:cNvSpPr/>
          <p:nvPr/>
        </p:nvSpPr>
        <p:spPr>
          <a:xfrm>
            <a:off x="3876580" y="4769322"/>
            <a:ext cx="1216241" cy="4575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55F2B-7FB4-4031-B837-7F8A06A5F37D}"/>
              </a:ext>
            </a:extLst>
          </p:cNvPr>
          <p:cNvSpPr/>
          <p:nvPr/>
        </p:nvSpPr>
        <p:spPr>
          <a:xfrm>
            <a:off x="3946125" y="4269849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FCDD1-31F6-4A1F-8041-8BE67EAA1836}"/>
              </a:ext>
            </a:extLst>
          </p:cNvPr>
          <p:cNvSpPr/>
          <p:nvPr/>
        </p:nvSpPr>
        <p:spPr>
          <a:xfrm>
            <a:off x="3946125" y="4831967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7824-6CB6-4464-9706-4E9962EBB006}"/>
              </a:ext>
            </a:extLst>
          </p:cNvPr>
          <p:cNvSpPr/>
          <p:nvPr/>
        </p:nvSpPr>
        <p:spPr>
          <a:xfrm>
            <a:off x="7099181" y="3987195"/>
            <a:ext cx="1993037" cy="1074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8B545-DB39-4D1D-A666-5358C3DF406B}"/>
              </a:ext>
            </a:extLst>
          </p:cNvPr>
          <p:cNvSpPr/>
          <p:nvPr/>
        </p:nvSpPr>
        <p:spPr>
          <a:xfrm>
            <a:off x="9757850" y="3634592"/>
            <a:ext cx="1216241" cy="4575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606E6-733F-4513-8E24-B76FC4A85F5C}"/>
              </a:ext>
            </a:extLst>
          </p:cNvPr>
          <p:cNvSpPr/>
          <p:nvPr/>
        </p:nvSpPr>
        <p:spPr>
          <a:xfrm>
            <a:off x="9757850" y="4213802"/>
            <a:ext cx="1216241" cy="4575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9C4C30-6896-4898-8225-69BC3061758A}"/>
              </a:ext>
            </a:extLst>
          </p:cNvPr>
          <p:cNvSpPr/>
          <p:nvPr/>
        </p:nvSpPr>
        <p:spPr>
          <a:xfrm>
            <a:off x="9757849" y="4769322"/>
            <a:ext cx="1216241" cy="4575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F6DAB-E376-4076-A5FB-9C3FC3943543}"/>
              </a:ext>
            </a:extLst>
          </p:cNvPr>
          <p:cNvSpPr/>
          <p:nvPr/>
        </p:nvSpPr>
        <p:spPr>
          <a:xfrm>
            <a:off x="9865671" y="3741635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55377-3F87-47F5-B7E3-7A687B13195C}"/>
              </a:ext>
            </a:extLst>
          </p:cNvPr>
          <p:cNvSpPr/>
          <p:nvPr/>
        </p:nvSpPr>
        <p:spPr>
          <a:xfrm>
            <a:off x="9865671" y="4324216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87D7C8-367D-4961-9E88-DBDAA21A6A0B}"/>
              </a:ext>
            </a:extLst>
          </p:cNvPr>
          <p:cNvSpPr/>
          <p:nvPr/>
        </p:nvSpPr>
        <p:spPr>
          <a:xfrm>
            <a:off x="9865671" y="4862353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704FE-056D-4EE0-9B5A-D883A49AA38D}"/>
              </a:ext>
            </a:extLst>
          </p:cNvPr>
          <p:cNvSpPr/>
          <p:nvPr/>
        </p:nvSpPr>
        <p:spPr>
          <a:xfrm>
            <a:off x="8518214" y="4404034"/>
            <a:ext cx="470516" cy="266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QP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FB2AD2-1976-417A-9F4B-7B241D573FB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268459" y="3863369"/>
            <a:ext cx="677666" cy="300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8A5653-CB47-4594-BA4E-8F081109FAE9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3268459" y="4403014"/>
            <a:ext cx="677666" cy="12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4AF733-E90C-4658-B708-4C4A3B8E9D1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261058" y="4864934"/>
            <a:ext cx="685067" cy="100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A91A0A-1CC6-4119-9C19-E283D12E700D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 flipV="1">
            <a:off x="8988730" y="3874800"/>
            <a:ext cx="876941" cy="662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AA2124-EEF6-4471-A6FB-3EFC4607DAD4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 flipV="1">
            <a:off x="8988730" y="4457381"/>
            <a:ext cx="876941" cy="798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7B4D53-4FEF-4A1A-9C99-E7EC1B326480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8988730" y="4537199"/>
            <a:ext cx="876941" cy="458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002C00-13AA-4F66-8686-BEE56A56BB0B}"/>
              </a:ext>
            </a:extLst>
          </p:cNvPr>
          <p:cNvSpPr txBox="1"/>
          <p:nvPr/>
        </p:nvSpPr>
        <p:spPr>
          <a:xfrm>
            <a:off x="1793289" y="3634592"/>
            <a:ext cx="83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C7B03-4026-40FB-BA4E-29278BB19978}"/>
              </a:ext>
            </a:extLst>
          </p:cNvPr>
          <p:cNvSpPr txBox="1"/>
          <p:nvPr/>
        </p:nvSpPr>
        <p:spPr>
          <a:xfrm>
            <a:off x="7566916" y="3657980"/>
            <a:ext cx="837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Server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817319-1C9B-46AC-A4D1-3DE9FF8A1C9C}"/>
              </a:ext>
            </a:extLst>
          </p:cNvPr>
          <p:cNvSpPr txBox="1"/>
          <p:nvPr/>
        </p:nvSpPr>
        <p:spPr>
          <a:xfrm>
            <a:off x="5157188" y="3680934"/>
            <a:ext cx="91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Client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30A6DE-01D7-438F-A1CA-14DB4E1C4549}"/>
              </a:ext>
            </a:extLst>
          </p:cNvPr>
          <p:cNvCxnSpPr/>
          <p:nvPr/>
        </p:nvCxnSpPr>
        <p:spPr>
          <a:xfrm>
            <a:off x="6356412" y="3412197"/>
            <a:ext cx="0" cy="32511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FBA6FD-7475-438B-B7DB-F35AE7CADA1B}"/>
              </a:ext>
            </a:extLst>
          </p:cNvPr>
          <p:cNvSpPr txBox="1"/>
          <p:nvPr/>
        </p:nvSpPr>
        <p:spPr>
          <a:xfrm>
            <a:off x="1663982" y="6253903"/>
            <a:ext cx="32498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Connected transport (RC, UC)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71194C-4398-4692-91A4-36C11382BDDB}"/>
              </a:ext>
            </a:extLst>
          </p:cNvPr>
          <p:cNvSpPr txBox="1"/>
          <p:nvPr/>
        </p:nvSpPr>
        <p:spPr>
          <a:xfrm>
            <a:off x="7825093" y="6243361"/>
            <a:ext cx="29385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Datagram transport (UD)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973C3D-8C18-4D02-96A7-119CADB38623}"/>
              </a:ext>
            </a:extLst>
          </p:cNvPr>
          <p:cNvSpPr txBox="1"/>
          <p:nvPr/>
        </p:nvSpPr>
        <p:spPr>
          <a:xfrm>
            <a:off x="5157188" y="4301415"/>
            <a:ext cx="91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Client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462DBD-EDC6-4FAB-9F83-F19FAB60709C}"/>
              </a:ext>
            </a:extLst>
          </p:cNvPr>
          <p:cNvSpPr txBox="1"/>
          <p:nvPr/>
        </p:nvSpPr>
        <p:spPr>
          <a:xfrm>
            <a:off x="5157188" y="4819607"/>
            <a:ext cx="91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Client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5FAF22-A0F6-45BE-9C68-A3020DD71643}"/>
              </a:ext>
            </a:extLst>
          </p:cNvPr>
          <p:cNvSpPr txBox="1"/>
          <p:nvPr/>
        </p:nvSpPr>
        <p:spPr>
          <a:xfrm>
            <a:off x="11042343" y="3676461"/>
            <a:ext cx="91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Client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B0792E-43A7-4DD0-8A47-15B31EC7354F}"/>
              </a:ext>
            </a:extLst>
          </p:cNvPr>
          <p:cNvSpPr txBox="1"/>
          <p:nvPr/>
        </p:nvSpPr>
        <p:spPr>
          <a:xfrm>
            <a:off x="11042342" y="4287848"/>
            <a:ext cx="91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Client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81AA0C-9782-4182-969D-135D014D0664}"/>
              </a:ext>
            </a:extLst>
          </p:cNvPr>
          <p:cNvSpPr txBox="1"/>
          <p:nvPr/>
        </p:nvSpPr>
        <p:spPr>
          <a:xfrm>
            <a:off x="11031695" y="4818252"/>
            <a:ext cx="91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Client 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DB9088C-E802-49CE-9058-8B974CA499F3}"/>
              </a:ext>
            </a:extLst>
          </p:cNvPr>
          <p:cNvSpPr/>
          <p:nvPr/>
        </p:nvSpPr>
        <p:spPr>
          <a:xfrm>
            <a:off x="3326064" y="3822350"/>
            <a:ext cx="5604879" cy="212675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RDMA NIC uses its limited SRAM to cache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QP state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virtual-to-physical address translation &amp; permissions for registered memory</a:t>
            </a:r>
          </a:p>
          <a:p>
            <a:r>
              <a:rPr lang="en-US">
                <a:solidFill>
                  <a:schemeClr val="tx1"/>
                </a:solidFill>
              </a:rPr>
              <a:t>      </a:t>
            </a:r>
            <a:r>
              <a:rPr lang="en-US">
                <a:solidFill>
                  <a:schemeClr val="bg1"/>
                </a:solidFill>
              </a:rPr>
              <a:t>|connected transport| &gt; |datagram transport|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NIC faces </a:t>
            </a:r>
            <a:r>
              <a:rPr lang="en-US">
                <a:solidFill>
                  <a:schemeClr val="bg1"/>
                </a:solidFill>
              </a:rPr>
              <a:t>cache thrashing</a:t>
            </a:r>
            <a:r>
              <a:rPr lang="en-US">
                <a:solidFill>
                  <a:schemeClr val="tx1"/>
                </a:solidFill>
              </a:rPr>
              <a:t> as the state increases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B53B9F-A4B7-4B70-AF74-9A92AFB62204}"/>
              </a:ext>
            </a:extLst>
          </p:cNvPr>
          <p:cNvSpPr/>
          <p:nvPr/>
        </p:nvSpPr>
        <p:spPr>
          <a:xfrm>
            <a:off x="4909802" y="2029727"/>
            <a:ext cx="4207477" cy="63341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Reliable transport implements </a:t>
            </a:r>
            <a:r>
              <a:rPr lang="en-US">
                <a:solidFill>
                  <a:schemeClr val="bg1"/>
                </a:solidFill>
              </a:rPr>
              <a:t>packet loss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bg1"/>
                </a:solidFill>
              </a:rPr>
              <a:t>congestion control</a:t>
            </a:r>
            <a:r>
              <a:rPr lang="en-US">
                <a:solidFill>
                  <a:schemeClr val="tx1"/>
                </a:solidFill>
              </a:rPr>
              <a:t> in hardware</a:t>
            </a:r>
          </a:p>
        </p:txBody>
      </p:sp>
    </p:spTree>
    <p:extLst>
      <p:ext uri="{BB962C8B-B14F-4D97-AF65-F5344CB8AC3E}">
        <p14:creationId xmlns:p14="http://schemas.microsoft.com/office/powerpoint/2010/main" val="9641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54" grpId="0"/>
      <p:bldP spid="55" grpId="0"/>
      <p:bldP spid="56" grpId="0"/>
      <p:bldP spid="69" grpId="0"/>
      <p:bldP spid="70" grpId="0"/>
      <p:bldP spid="44" grpId="0"/>
      <p:bldP spid="46" grpId="0"/>
      <p:bldP spid="48" grpId="0"/>
      <p:bldP spid="49" grpId="0"/>
      <p:bldP spid="50" grpId="0"/>
      <p:bldP spid="71" grpId="0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B5CA-3133-4E8E-8C82-1EBFF218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RDMA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DAEF-AE77-40F4-B21F-F0068BB1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Messaging (two-sided) -&gt; send/</a:t>
            </a:r>
            <a:r>
              <a:rPr lang="en-US" err="1"/>
              <a:t>recv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Memory (one-sided) -&gt; read, write, atomics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CBC3F-B90B-4B84-9439-11062ED1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CF9A3A-1DBC-47B1-AB9F-F9EB00D2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32476"/>
              </p:ext>
            </p:extLst>
          </p:nvPr>
        </p:nvGraphicFramePr>
        <p:xfrm>
          <a:off x="1443210" y="3617102"/>
          <a:ext cx="80227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368">
                  <a:extLst>
                    <a:ext uri="{9D8B030D-6E8A-4147-A177-3AD203B41FA5}">
                      <a16:colId xmlns:a16="http://schemas.microsoft.com/office/drawing/2014/main" val="2740138519"/>
                    </a:ext>
                  </a:extLst>
                </a:gridCol>
                <a:gridCol w="2019454">
                  <a:extLst>
                    <a:ext uri="{9D8B030D-6E8A-4147-A177-3AD203B41FA5}">
                      <a16:colId xmlns:a16="http://schemas.microsoft.com/office/drawing/2014/main" val="2879766298"/>
                    </a:ext>
                  </a:extLst>
                </a:gridCol>
                <a:gridCol w="2019454">
                  <a:extLst>
                    <a:ext uri="{9D8B030D-6E8A-4147-A177-3AD203B41FA5}">
                      <a16:colId xmlns:a16="http://schemas.microsoft.com/office/drawing/2014/main" val="382070870"/>
                    </a:ext>
                  </a:extLst>
                </a:gridCol>
                <a:gridCol w="2019454">
                  <a:extLst>
                    <a:ext uri="{9D8B030D-6E8A-4147-A177-3AD203B41FA5}">
                      <a16:colId xmlns:a16="http://schemas.microsoft.com/office/drawing/2014/main" val="418849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Read / 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Send/</a:t>
                      </a:r>
                      <a:r>
                        <a:rPr lang="en-US" err="1"/>
                        <a:t>Recv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5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6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7EC-FC24-4DE0-ACFB-746EF5A5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5A42-E909-431B-9231-0E66DDA2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/>
              <a:t>Problem Statement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Design of FLOCK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Future work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742-A89B-4F4D-BB57-EAAB8BB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2DF1-6DE0-460E-9D53-1AEFF4C4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67" y="382487"/>
            <a:ext cx="10515600" cy="877394"/>
          </a:xfrm>
        </p:spPr>
        <p:txBody>
          <a:bodyPr/>
          <a:lstStyle/>
          <a:p>
            <a:r>
              <a:rPr lang="en-US" b="1">
                <a:cs typeface="Calibri Light"/>
              </a:rPr>
              <a:t>Large cluster RDMA scalability challenges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0E8D-A5C6-4D79-99CE-4E473BEA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133856"/>
            <a:ext cx="10515600" cy="54267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cs typeface="Calibri"/>
              </a:rPr>
              <a:t> Non-scalable 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cs typeface="Calibri"/>
              </a:rPr>
              <a:t>+ Provides one-sided 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0000"/>
                </a:solidFill>
                <a:cs typeface="Calibri"/>
              </a:rPr>
              <a:t>- Limited on-chip memory on the RDMA NIC 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cs typeface="Calibri"/>
              </a:rPr>
              <a:t> Limited UD functionality: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cs typeface="Calibri"/>
              </a:rPr>
              <a:t>+ Enables one-to-many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0000"/>
                </a:solidFill>
                <a:cs typeface="Calibri"/>
              </a:rPr>
              <a:t>- Lacks CPU-efficient one-sided ops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Which RDMA transport to use for scalable communication ?</a:t>
            </a:r>
            <a:br>
              <a:rPr lang="en-US" sz="2400">
                <a:cs typeface="Calibri"/>
              </a:rPr>
            </a:b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342900" indent="0">
              <a:buNone/>
            </a:pPr>
            <a:endParaRPr lang="en-US" sz="2400">
              <a:cs typeface="Calibri"/>
            </a:endParaRPr>
          </a:p>
          <a:p>
            <a:pPr marL="800100" lvl="1" indent="-342900"/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8A1390-9EE7-4EE4-B80D-2290820AA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81418"/>
              </p:ext>
            </p:extLst>
          </p:nvPr>
        </p:nvGraphicFramePr>
        <p:xfrm>
          <a:off x="1038514" y="4232860"/>
          <a:ext cx="9857232" cy="149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261">
                  <a:extLst>
                    <a:ext uri="{9D8B030D-6E8A-4147-A177-3AD203B41FA5}">
                      <a16:colId xmlns:a16="http://schemas.microsoft.com/office/drawing/2014/main" val="2446012474"/>
                    </a:ext>
                  </a:extLst>
                </a:gridCol>
                <a:gridCol w="3151920">
                  <a:extLst>
                    <a:ext uri="{9D8B030D-6E8A-4147-A177-3AD203B41FA5}">
                      <a16:colId xmlns:a16="http://schemas.microsoft.com/office/drawing/2014/main" val="3874532525"/>
                    </a:ext>
                  </a:extLst>
                </a:gridCol>
                <a:gridCol w="3157051">
                  <a:extLst>
                    <a:ext uri="{9D8B030D-6E8A-4147-A177-3AD203B41FA5}">
                      <a16:colId xmlns:a16="http://schemas.microsoft.com/office/drawing/2014/main" val="1276358653"/>
                    </a:ext>
                  </a:extLst>
                </a:gridCol>
              </a:tblGrid>
              <a:tr h="42612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Only 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Only 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Hybrid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35417"/>
                  </a:ext>
                </a:extLst>
              </a:tr>
              <a:tr h="106532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FaRM</a:t>
                      </a:r>
                      <a:r>
                        <a:rPr lang="en-US"/>
                        <a:t> [NSDI 14, SOSP 15]</a:t>
                      </a:r>
                    </a:p>
                    <a:p>
                      <a:pPr algn="ctr"/>
                      <a:r>
                        <a:rPr lang="en-US"/>
                        <a:t>Storm [SYSTOR 19]</a:t>
                      </a:r>
                    </a:p>
                    <a:p>
                      <a:pPr algn="ctr"/>
                      <a:r>
                        <a:rPr lang="en-US" err="1"/>
                        <a:t>ScaleRPC</a:t>
                      </a:r>
                      <a:r>
                        <a:rPr lang="en-US"/>
                        <a:t> [</a:t>
                      </a:r>
                      <a:r>
                        <a:rPr lang="en-US" err="1"/>
                        <a:t>EuroSys</a:t>
                      </a:r>
                      <a:r>
                        <a:rPr lang="en-US"/>
                        <a:t> 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FaSST</a:t>
                      </a:r>
                      <a:r>
                        <a:rPr lang="en-US"/>
                        <a:t> [OSDI 16]</a:t>
                      </a:r>
                    </a:p>
                    <a:p>
                      <a:pPr algn="ctr"/>
                      <a:r>
                        <a:rPr lang="en-US" err="1"/>
                        <a:t>eRPC</a:t>
                      </a:r>
                      <a:r>
                        <a:rPr lang="en-US"/>
                        <a:t> [NSDI 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HERD [SIGCOMM 14] (UC + UD)</a:t>
                      </a:r>
                    </a:p>
                    <a:p>
                      <a:pPr algn="ctr"/>
                      <a:r>
                        <a:rPr lang="en-US" err="1"/>
                        <a:t>DrTM+H</a:t>
                      </a:r>
                      <a:r>
                        <a:rPr lang="en-US"/>
                        <a:t> [OSDI 18] (RC + 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5556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B3042-01EE-4FAB-8707-E537F957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F0C3-BFCB-4EAA-A611-60A300ED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en-US" b="1">
                <a:cs typeface="Calibri Light"/>
              </a:rPr>
              <a:t>Scalability comparison of RC vs UD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F589-66D3-4156-A82B-195DB5E3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049" cy="50323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Benchmark setup: 1 server with increasing clients</a:t>
            </a:r>
            <a:endParaRPr lang="en-US"/>
          </a:p>
          <a:p>
            <a:pPr marL="0" indent="0">
              <a:buNone/>
            </a:pPr>
            <a:r>
              <a:rPr lang="en-US" sz="2400"/>
              <a:t>Each client issues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a 16B one-sided read from server memory (RC)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cs typeface="Calibri" panose="020F0502020204030204"/>
              </a:rPr>
              <a:t> a 16B RPC with server (UD)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1200"/>
              <a:t>*  each machine has a Mellanox ConnectX-5 100 Gbps NIC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6765C13-4423-467B-A04A-E674F6CC7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150999"/>
              </p:ext>
            </p:extLst>
          </p:nvPr>
        </p:nvGraphicFramePr>
        <p:xfrm>
          <a:off x="838199" y="3228974"/>
          <a:ext cx="6202331" cy="316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2B4CAE-7C5C-41D7-AC24-2541619B5CB6}"/>
              </a:ext>
            </a:extLst>
          </p:cNvPr>
          <p:cNvSpPr txBox="1"/>
          <p:nvPr/>
        </p:nvSpPr>
        <p:spPr>
          <a:xfrm>
            <a:off x="7546019" y="3228975"/>
            <a:ext cx="451873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NIC's </a:t>
            </a:r>
            <a:r>
              <a:rPr lang="en-US">
                <a:solidFill>
                  <a:srgbClr val="FF0000"/>
                </a:solidFill>
              </a:rPr>
              <a:t>cache thrashing</a:t>
            </a:r>
            <a:r>
              <a:rPr lang="en-US"/>
              <a:t> after 700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UD:</a:t>
            </a:r>
            <a:endParaRPr lang="en-US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Lower throughput and </a:t>
            </a:r>
            <a:r>
              <a:rPr lang="en-US">
                <a:solidFill>
                  <a:srgbClr val="FF0000"/>
                </a:solidFill>
              </a:rPr>
              <a:t>saturates</a:t>
            </a:r>
            <a:r>
              <a:rPr lang="en-US"/>
              <a:t> earlier than RC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>
                <a:cs typeface="Calibri" panose="020F0502020204030204"/>
              </a:rPr>
              <a:t>Server CPU cycles are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A9F7-AF0D-42DA-BCB6-BD129422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2418</Words>
  <Application>Microsoft Office PowerPoint</Application>
  <PresentationFormat>Widescreen</PresentationFormat>
  <Paragraphs>538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Scaling RDMA RPCs with Flock</vt:lpstr>
      <vt:lpstr>Outline</vt:lpstr>
      <vt:lpstr>Datacenters adopting RDMA</vt:lpstr>
      <vt:lpstr>Remote direct memory access (RDMA)</vt:lpstr>
      <vt:lpstr>RDMA background</vt:lpstr>
      <vt:lpstr>RDMA primitives</vt:lpstr>
      <vt:lpstr>Outline</vt:lpstr>
      <vt:lpstr>Large cluster RDMA scalability challenges </vt:lpstr>
      <vt:lpstr>Scalability comparison of RC vs UD</vt:lpstr>
      <vt:lpstr>Connection scalability with RDMA full flexibility?</vt:lpstr>
      <vt:lpstr>Connection scalability with RDMA full flexibility?</vt:lpstr>
      <vt:lpstr>Outline</vt:lpstr>
      <vt:lpstr>FLOCK Overview </vt:lpstr>
      <vt:lpstr>FLOCK Architecture</vt:lpstr>
      <vt:lpstr>But isn’t QP sharing bad for performance </vt:lpstr>
      <vt:lpstr>FLOCK Synchronization</vt:lpstr>
      <vt:lpstr>Performance-Scalability Tradeoff</vt:lpstr>
      <vt:lpstr>Receiver-side QP Scheduling</vt:lpstr>
      <vt:lpstr>Receiver-side QP Scheduling (Contd.)</vt:lpstr>
      <vt:lpstr>Sender-side Thread Scheduling</vt:lpstr>
      <vt:lpstr>Implementation-level optimizations </vt:lpstr>
      <vt:lpstr>Implementation-level optimizations (Contd.)</vt:lpstr>
      <vt:lpstr>Outline</vt:lpstr>
      <vt:lpstr>Evaluation Questions </vt:lpstr>
      <vt:lpstr>Evaluation Environment</vt:lpstr>
      <vt:lpstr>FLOCK vs eRPC</vt:lpstr>
      <vt:lpstr>Scalability with Symbiotic Scheduling </vt:lpstr>
      <vt:lpstr>Impact of Coalescing</vt:lpstr>
      <vt:lpstr>Distributed Transaction Processing</vt:lpstr>
      <vt:lpstr>FLOCK vs FaSST for TATP</vt:lpstr>
      <vt:lpstr>Other evaluations</vt:lpstr>
      <vt:lpstr>Outline</vt:lpstr>
      <vt:lpstr>Future Work</vt:lpstr>
      <vt:lpstr>Conclusion</vt:lpstr>
      <vt:lpstr>Publications thus far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</dc:creator>
  <cp:lastModifiedBy>Monga, Sumit</cp:lastModifiedBy>
  <cp:revision>2</cp:revision>
  <dcterms:created xsi:type="dcterms:W3CDTF">2021-10-02T19:37:30Z</dcterms:created>
  <dcterms:modified xsi:type="dcterms:W3CDTF">2021-11-29T02:46:49Z</dcterms:modified>
</cp:coreProperties>
</file>